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90"/>
  </p:notesMasterIdLst>
  <p:sldIdLst>
    <p:sldId id="401" r:id="rId6"/>
    <p:sldId id="293" r:id="rId7"/>
    <p:sldId id="602" r:id="rId8"/>
    <p:sldId id="603" r:id="rId9"/>
    <p:sldId id="336" r:id="rId10"/>
    <p:sldId id="365" r:id="rId11"/>
    <p:sldId id="516" r:id="rId12"/>
    <p:sldId id="271" r:id="rId13"/>
    <p:sldId id="352" r:id="rId14"/>
    <p:sldId id="449" r:id="rId15"/>
    <p:sldId id="552" r:id="rId16"/>
    <p:sldId id="450" r:id="rId17"/>
    <p:sldId id="584" r:id="rId18"/>
    <p:sldId id="568" r:id="rId19"/>
    <p:sldId id="553" r:id="rId20"/>
    <p:sldId id="582" r:id="rId21"/>
    <p:sldId id="550" r:id="rId22"/>
    <p:sldId id="451" r:id="rId23"/>
    <p:sldId id="585" r:id="rId24"/>
    <p:sldId id="525" r:id="rId25"/>
    <p:sldId id="551" r:id="rId26"/>
    <p:sldId id="448" r:id="rId27"/>
    <p:sldId id="554" r:id="rId28"/>
    <p:sldId id="545" r:id="rId29"/>
    <p:sldId id="441" r:id="rId30"/>
    <p:sldId id="597" r:id="rId31"/>
    <p:sldId id="586" r:id="rId32"/>
    <p:sldId id="517" r:id="rId33"/>
    <p:sldId id="518" r:id="rId34"/>
    <p:sldId id="567" r:id="rId35"/>
    <p:sldId id="549" r:id="rId36"/>
    <p:sldId id="524" r:id="rId37"/>
    <p:sldId id="574" r:id="rId38"/>
    <p:sldId id="523" r:id="rId39"/>
    <p:sldId id="587" r:id="rId40"/>
    <p:sldId id="363" r:id="rId41"/>
    <p:sldId id="548" r:id="rId42"/>
    <p:sldId id="521" r:id="rId43"/>
    <p:sldId id="560" r:id="rId44"/>
    <p:sldId id="564" r:id="rId45"/>
    <p:sldId id="563" r:id="rId46"/>
    <p:sldId id="583" r:id="rId47"/>
    <p:sldId id="588" r:id="rId48"/>
    <p:sldId id="543" r:id="rId49"/>
    <p:sldId id="589" r:id="rId50"/>
    <p:sldId id="519" r:id="rId51"/>
    <p:sldId id="520" r:id="rId52"/>
    <p:sldId id="607" r:id="rId53"/>
    <p:sldId id="590" r:id="rId54"/>
    <p:sldId id="608" r:id="rId55"/>
    <p:sldId id="556" r:id="rId56"/>
    <p:sldId id="572" r:id="rId57"/>
    <p:sldId id="555" r:id="rId58"/>
    <p:sldId id="453" r:id="rId59"/>
    <p:sldId id="557" r:id="rId60"/>
    <p:sldId id="533" r:id="rId61"/>
    <p:sldId id="558" r:id="rId62"/>
    <p:sldId id="535" r:id="rId63"/>
    <p:sldId id="559" r:id="rId64"/>
    <p:sldId id="541" r:id="rId65"/>
    <p:sldId id="579" r:id="rId66"/>
    <p:sldId id="506" r:id="rId67"/>
    <p:sldId id="575" r:id="rId68"/>
    <p:sldId id="522" r:id="rId69"/>
    <p:sldId id="609" r:id="rId70"/>
    <p:sldId id="510" r:id="rId71"/>
    <p:sldId id="547" r:id="rId72"/>
    <p:sldId id="358" r:id="rId73"/>
    <p:sldId id="446" r:id="rId74"/>
    <p:sldId id="592" r:id="rId75"/>
    <p:sldId id="594" r:id="rId76"/>
    <p:sldId id="504" r:id="rId77"/>
    <p:sldId id="604" r:id="rId78"/>
    <p:sldId id="537" r:id="rId79"/>
    <p:sldId id="576" r:id="rId80"/>
    <p:sldId id="508" r:id="rId81"/>
    <p:sldId id="360" r:id="rId82"/>
    <p:sldId id="601" r:id="rId83"/>
    <p:sldId id="580" r:id="rId84"/>
    <p:sldId id="605" r:id="rId85"/>
    <p:sldId id="565" r:id="rId86"/>
    <p:sldId id="600" r:id="rId87"/>
    <p:sldId id="595" r:id="rId88"/>
    <p:sldId id="539" r:id="rId89"/>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585858"/>
    <a:srgbClr val="A0A0A0"/>
    <a:srgbClr val="5B9898"/>
    <a:srgbClr val="ADCCCC"/>
    <a:srgbClr val="197EC6"/>
    <a:srgbClr val="CC99FF"/>
    <a:srgbClr val="C8E2E8"/>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6" autoAdjust="0"/>
    <p:restoredTop sz="92146" autoAdjust="0"/>
  </p:normalViewPr>
  <p:slideViewPr>
    <p:cSldViewPr snapToGrid="0">
      <p:cViewPr varScale="1">
        <p:scale>
          <a:sx n="64" d="100"/>
          <a:sy n="64" d="100"/>
        </p:scale>
        <p:origin x="76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ACCE4F47-7E7B-4160-9B1A-3DBAA7A1D81D}"/>
    <pc:docChg chg="modSld">
      <pc:chgData name="Bethanie Goodliff" userId="8525f53f-a5d4-49a0-b205-476dc8a76e72" providerId="ADAL" clId="{ACCE4F47-7E7B-4160-9B1A-3DBAA7A1D81D}" dt="2022-10-17T10:58:00.629" v="10" actId="20577"/>
      <pc:docMkLst>
        <pc:docMk/>
      </pc:docMkLst>
      <pc:sldChg chg="modSp mod">
        <pc:chgData name="Bethanie Goodliff" userId="8525f53f-a5d4-49a0-b205-476dc8a76e72" providerId="ADAL" clId="{ACCE4F47-7E7B-4160-9B1A-3DBAA7A1D81D}" dt="2022-10-17T10:57:11.335" v="1" actId="20577"/>
        <pc:sldMkLst>
          <pc:docMk/>
          <pc:sldMk cId="1006524576" sldId="551"/>
        </pc:sldMkLst>
        <pc:graphicFrameChg chg="modGraphic">
          <ac:chgData name="Bethanie Goodliff" userId="8525f53f-a5d4-49a0-b205-476dc8a76e72" providerId="ADAL" clId="{ACCE4F47-7E7B-4160-9B1A-3DBAA7A1D81D}" dt="2022-10-17T10:57:11.335" v="1" actId="20577"/>
          <ac:graphicFrameMkLst>
            <pc:docMk/>
            <pc:sldMk cId="1006524576" sldId="551"/>
            <ac:graphicFrameMk id="4" creationId="{3D778325-68AE-4AFD-A3FA-6A125902E67F}"/>
          </ac:graphicFrameMkLst>
        </pc:graphicFrameChg>
      </pc:sldChg>
      <pc:sldChg chg="modSp mod">
        <pc:chgData name="Bethanie Goodliff" userId="8525f53f-a5d4-49a0-b205-476dc8a76e72" providerId="ADAL" clId="{ACCE4F47-7E7B-4160-9B1A-3DBAA7A1D81D}" dt="2022-10-17T10:57:47.876" v="8" actId="20577"/>
        <pc:sldMkLst>
          <pc:docMk/>
          <pc:sldMk cId="4276452940" sldId="558"/>
        </pc:sldMkLst>
        <pc:graphicFrameChg chg="modGraphic">
          <ac:chgData name="Bethanie Goodliff" userId="8525f53f-a5d4-49a0-b205-476dc8a76e72" providerId="ADAL" clId="{ACCE4F47-7E7B-4160-9B1A-3DBAA7A1D81D}" dt="2022-10-17T10:57:47.876" v="8" actId="20577"/>
          <ac:graphicFrameMkLst>
            <pc:docMk/>
            <pc:sldMk cId="4276452940" sldId="558"/>
            <ac:graphicFrameMk id="4" creationId="{3D778325-68AE-4AFD-A3FA-6A125902E67F}"/>
          </ac:graphicFrameMkLst>
        </pc:graphicFrameChg>
      </pc:sldChg>
      <pc:sldChg chg="modSp mod">
        <pc:chgData name="Bethanie Goodliff" userId="8525f53f-a5d4-49a0-b205-476dc8a76e72" providerId="ADAL" clId="{ACCE4F47-7E7B-4160-9B1A-3DBAA7A1D81D}" dt="2022-10-17T10:58:00.629" v="10" actId="20577"/>
        <pc:sldMkLst>
          <pc:docMk/>
          <pc:sldMk cId="2577019888" sldId="559"/>
        </pc:sldMkLst>
        <pc:graphicFrameChg chg="modGraphic">
          <ac:chgData name="Bethanie Goodliff" userId="8525f53f-a5d4-49a0-b205-476dc8a76e72" providerId="ADAL" clId="{ACCE4F47-7E7B-4160-9B1A-3DBAA7A1D81D}" dt="2022-10-17T10:58:00.629" v="10" actId="20577"/>
          <ac:graphicFrameMkLst>
            <pc:docMk/>
            <pc:sldMk cId="2577019888" sldId="559"/>
            <ac:graphicFrameMk id="4" creationId="{3D778325-68AE-4AFD-A3FA-6A125902E67F}"/>
          </ac:graphicFrameMkLst>
        </pc:graphicFrameChg>
      </pc:sldChg>
      <pc:sldChg chg="modSp mod">
        <pc:chgData name="Bethanie Goodliff" userId="8525f53f-a5d4-49a0-b205-476dc8a76e72" providerId="ADAL" clId="{ACCE4F47-7E7B-4160-9B1A-3DBAA7A1D81D}" dt="2022-10-17T10:57:21.329" v="3" actId="20577"/>
        <pc:sldMkLst>
          <pc:docMk/>
          <pc:sldMk cId="2416307493" sldId="586"/>
        </pc:sldMkLst>
        <pc:graphicFrameChg chg="modGraphic">
          <ac:chgData name="Bethanie Goodliff" userId="8525f53f-a5d4-49a0-b205-476dc8a76e72" providerId="ADAL" clId="{ACCE4F47-7E7B-4160-9B1A-3DBAA7A1D81D}" dt="2022-10-17T10:57:21.329" v="3" actId="20577"/>
          <ac:graphicFrameMkLst>
            <pc:docMk/>
            <pc:sldMk cId="2416307493" sldId="586"/>
            <ac:graphicFrameMk id="4" creationId="{3D778325-68AE-4AFD-A3FA-6A125902E67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17/10/2022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This is intended as a question that may provoke debate, rather than having a definitive answer. </a:t>
            </a:r>
          </a:p>
          <a:p>
            <a:r>
              <a:rPr lang="en-GB" b="0" dirty="0"/>
              <a:t>Students may argue that Carol has the greatest pay rise, as her increase of £500 is greater than Richard’s increase of £400.</a:t>
            </a:r>
          </a:p>
          <a:p>
            <a:r>
              <a:rPr lang="en-GB" b="0" dirty="0"/>
              <a:t>Alternatively, students could argue that Richard has the greatest pay rise as his pay has increased by the biggest proportion. An increase of £400 on £400 is a 100% pay rise, while an increase of £500 on £4</a:t>
            </a:r>
            <a:r>
              <a:rPr lang="en-GB" sz="800" b="0" dirty="0"/>
              <a:t> </a:t>
            </a:r>
            <a:r>
              <a:rPr lang="en-GB" b="0" dirty="0"/>
              <a:t>000 is a 12.5% pay rise.</a:t>
            </a:r>
          </a:p>
          <a:p>
            <a:endParaRPr lang="en-GB" b="0" dirty="0"/>
          </a:p>
          <a:p>
            <a:r>
              <a:rPr lang="en-GB" b="1" dirty="0"/>
              <a:t>Suggested questioning</a:t>
            </a:r>
          </a:p>
          <a:p>
            <a:r>
              <a:rPr lang="en-GB" b="0" dirty="0"/>
              <a:t>What is the same about their pay rises? What is different?</a:t>
            </a:r>
          </a:p>
          <a:p>
            <a:r>
              <a:rPr lang="en-GB" b="0" dirty="0"/>
              <a:t>Who has seen the biggest change to their salary? Why?</a:t>
            </a:r>
          </a:p>
          <a:p>
            <a:r>
              <a:rPr lang="en-GB" b="0" dirty="0"/>
              <a:t>How else could you describe the change to that person’s salary?</a:t>
            </a:r>
          </a:p>
          <a:p>
            <a:endParaRPr lang="en-GB" b="1" dirty="0"/>
          </a:p>
          <a:p>
            <a:r>
              <a:rPr lang="en-GB" b="1" dirty="0"/>
              <a:t>Things to think about</a:t>
            </a:r>
          </a:p>
          <a:p>
            <a:r>
              <a:rPr lang="en-GB" b="0" dirty="0"/>
              <a:t>Checkpoint 1 explores whether students reach for a sense of proportion when comparing a change in value. The word ‘best’ is open for interpretation; think about how you will structure this in a classroom situation. Will you ask students to discuss in pairs or groups first? Could you assign pupils a ‘stance’ and ask them to come up with a convincing argument for why either Carol or Richard has the best rise?</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33484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135640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printable resource is provided on slide 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Answers</a:t>
            </a:r>
            <a:endParaRPr lang="en-GB" b="0" dirty="0"/>
          </a:p>
          <a:p>
            <a:r>
              <a:rPr lang="en-GB" b="0" dirty="0"/>
              <a:t>Row: yellow box = 17, then 17, 34, 51, 68, 85, 102, 119, 136, 153, 170 … 221 … 442</a:t>
            </a:r>
          </a:p>
          <a:p>
            <a:r>
              <a:rPr lang="en-GB" b="0" dirty="0"/>
              <a:t>Column 1: yellow box =13, then 13, 26, 39, 52, 65, 78, 91, 104, 117, 130 … 221</a:t>
            </a:r>
          </a:p>
          <a:p>
            <a:r>
              <a:rPr lang="en-GB" b="0" dirty="0"/>
              <a:t>Column 2: yellow box = 26, then 26, 52, 78, 104, 130, 156, 182, 208, 234, 260 … 442</a:t>
            </a:r>
          </a:p>
          <a:p>
            <a:endParaRPr lang="en-GB" b="0" dirty="0"/>
          </a:p>
          <a:p>
            <a:r>
              <a:rPr lang="en-GB" b="0" dirty="0"/>
              <a:t>? The first 10 multiples of any number between 13 and 26. </a:t>
            </a:r>
          </a:p>
          <a:p>
            <a:endParaRPr lang="en-GB" b="0" dirty="0"/>
          </a:p>
          <a:p>
            <a:r>
              <a:rPr lang="en-GB" b="1" dirty="0"/>
              <a:t>Suggested questioning</a:t>
            </a:r>
          </a:p>
          <a:p>
            <a:r>
              <a:rPr lang="en-GB" b="0" dirty="0"/>
              <a:t>What do you notice about the two columns given?</a:t>
            </a:r>
          </a:p>
          <a:p>
            <a:r>
              <a:rPr lang="en-GB" b="0" dirty="0"/>
              <a:t>What is the relationship between the number given and the row/column it is in?</a:t>
            </a:r>
          </a:p>
          <a:p>
            <a:r>
              <a:rPr lang="en-GB" b="0" dirty="0"/>
              <a:t>What was your strategy? Could you work this out another way?</a:t>
            </a:r>
          </a:p>
          <a:p>
            <a:r>
              <a:rPr lang="en-GB" sz="1200" b="0" i="0" u="none" strike="noStrike" dirty="0">
                <a:solidFill>
                  <a:srgbClr val="000000"/>
                </a:solidFill>
                <a:effectLst/>
                <a:latin typeface="Calibri" panose="020F0502020204030204" pitchFamily="34" charset="0"/>
              </a:rPr>
              <a:t>How did you use the 104 in each column to fill in the rest of the column?</a:t>
            </a:r>
          </a:p>
          <a:p>
            <a:r>
              <a:rPr lang="en-GB" sz="1200" b="0" i="0" u="none" strike="noStrike" dirty="0">
                <a:solidFill>
                  <a:srgbClr val="000000"/>
                </a:solidFill>
                <a:effectLst/>
                <a:latin typeface="Calibri" panose="020F0502020204030204" pitchFamily="34" charset="0"/>
              </a:rPr>
              <a:t>Do you notice a relationship between the two 104s in the grid?</a:t>
            </a:r>
            <a:endParaRPr lang="en-GB" b="0" dirty="0"/>
          </a:p>
          <a:p>
            <a:endParaRPr lang="en-GB" b="1" dirty="0"/>
          </a:p>
          <a:p>
            <a:r>
              <a:rPr lang="en-GB" b="1" dirty="0"/>
              <a:t>Things to think about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2 does not ask students to complete the missing boxes in any particular order; the order they choose may reveal how flexibly they can think about multiplicative relationships, and how confidently they can calculate. </a:t>
            </a:r>
            <a:r>
              <a:rPr lang="en-GB" b="0" dirty="0"/>
              <a:t>Note that the dots here are used to represent an unknown number of missing columns/rows, in the same way they might be used later in Key Stages 3 and 4 to represent missing numbers or a continuing sequence. Clarify this notation with students and check that they have understood it in this context.</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25350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179019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All answers are given as mixed numbers, with the fractional part in its simplest form. Equivalent fractional or decimal answers are also valid.</a:t>
                </a:r>
              </a:p>
              <a:p>
                <a:r>
                  <a:rPr lang="en-GB" b="0" dirty="0"/>
                  <a:t>a) 12 + 12 + 12 + 12 = 12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12 + 12 + 12 + 6 = 12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12 + 12 + 12 + 3 = 12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12 + 12 + 12 + 4 = 12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box>
                  </m:oMath>
                </a14:m>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Any valid statement in the pattern 12 + 12 + 12 + n = 12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12</m:t>
                            </m:r>
                          </m:den>
                        </m:f>
                      </m:e>
                    </m:box>
                  </m:oMath>
                </a14:m>
                <a:r>
                  <a:rPr lang="en-GB" b="0" dirty="0"/>
                  <a:t>, for example12 + 12 + 12 + 2 = 12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box>
                  </m:oMath>
                </a14:m>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is the same and what is different about each product?</a:t>
                </a:r>
              </a:p>
              <a:p>
                <a:r>
                  <a:rPr lang="en-GB" b="0" dirty="0"/>
                  <a:t>What fraction of 12 is being added when you add 6? How about 4 or 3? How can this help you write the product?</a:t>
                </a:r>
              </a:p>
              <a:p>
                <a:r>
                  <a:rPr lang="en-GB" b="0" dirty="0"/>
                  <a:t>Could any number be used as the fourth number in the addition? Why?</a:t>
                </a:r>
              </a:p>
              <a:p>
                <a:r>
                  <a:rPr lang="en-GB" b="0" dirty="0"/>
                  <a:t>Could you use these to write any other calculations?</a:t>
                </a:r>
              </a:p>
              <a:p>
                <a:endParaRPr lang="en-GB" b="1" dirty="0"/>
              </a:p>
              <a:p>
                <a:r>
                  <a:rPr lang="en-GB" b="1" dirty="0"/>
                  <a:t>Things to think about</a:t>
                </a:r>
              </a:p>
              <a:p>
                <a:r>
                  <a:rPr lang="en-GB" b="0" dirty="0"/>
                  <a:t>Checkpoints 3, 4 and 5 all explore the concept that </a:t>
                </a:r>
                <a:r>
                  <a:rPr lang="en-GB" sz="1200" dirty="0"/>
                  <a:t>any two numbers can be connected multiplicatively, using different representations to give students a variety of opportunities to share their understanding. While the concept of connecting any two numbers multiplicatively may feel like a ‘scaling’ view of multiplication, students may be more familiar with repeated addition from primary school. Checkpoint 3 builds on this structure of multiplication and should help you to gauge how readily students will work with non-integer multipliers.</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12 + 12 + 12 + 12 = 12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 12 + 12 + 12 + 6 = 12 × 3</a:t>
                </a:r>
                <a:r>
                  <a:rPr lang="en-GB" b="0" i="0">
                    <a:latin typeface="Cambria Math" panose="02040503050406030204" pitchFamily="18" charset="0"/>
                  </a:rPr>
                  <a:t>□(64&amp;1/2)</a:t>
                </a:r>
                <a:r>
                  <a:rPr lang="en-GB" b="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 12 + 12 + 12 + 3 = 12 × 3.25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12 + 12 + 12 + 4 = 12 × 3</a:t>
                </a:r>
                <a:r>
                  <a:rPr lang="en-GB" b="0" i="0">
                    <a:latin typeface="Cambria Math" panose="02040503050406030204" pitchFamily="18" charset="0"/>
                  </a:rPr>
                  <a:t>□(64&amp;1/3)</a:t>
                </a:r>
                <a:r>
                  <a:rPr lang="en-GB" b="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e) 12 + 12 + 12 + 2 = 12 × 3</a:t>
                </a:r>
                <a:r>
                  <a:rPr lang="en-GB" b="0" i="0">
                    <a:latin typeface="Cambria Math" panose="02040503050406030204" pitchFamily="18" charset="0"/>
                  </a:rPr>
                  <a:t>□(64&amp;1/6)</a:t>
                </a:r>
                <a:r>
                  <a:rPr lang="en-GB" b="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Any valid statement in the pattern 12 + 12 + 12 + n = 12 × 3</a:t>
                </a:r>
                <a:r>
                  <a:rPr lang="en-GB" b="0" i="0">
                    <a:latin typeface="Cambria Math" panose="02040503050406030204" pitchFamily="18" charset="0"/>
                  </a:rPr>
                  <a:t>□(64&amp;𝑛/12)</a:t>
                </a:r>
                <a:endParaRPr lang="en-GB" b="0"/>
              </a:p>
              <a:p>
                <a:endParaRPr lang="en-GB" b="0"/>
              </a:p>
              <a:p>
                <a:r>
                  <a:rPr lang="en-GB" b="1"/>
                  <a:t>Suggested questioning</a:t>
                </a:r>
              </a:p>
              <a:p>
                <a:r>
                  <a:rPr lang="en-GB" b="0"/>
                  <a:t>What is the same and what is different about each product?</a:t>
                </a:r>
              </a:p>
              <a:p>
                <a:r>
                  <a:rPr lang="en-GB" b="0"/>
                  <a:t>What fraction of 12 is being added when you add 6? How about 4 or 3? How can this help you write the product?</a:t>
                </a:r>
              </a:p>
              <a:p>
                <a:r>
                  <a:rPr lang="en-GB" b="0"/>
                  <a:t>Could any number be used as the fourth number in the addition? Why?</a:t>
                </a:r>
              </a:p>
              <a:p>
                <a:r>
                  <a:rPr lang="en-GB" b="0"/>
                  <a:t>Could you use these to write any other calculations?</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418005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274040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All answers are given as mixed numbers, with the fractional part in its simplest form. Equivalent fractional or decimal answers are also valid.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8 </a:t>
                </a:r>
                <a:r>
                  <a:rPr lang="en-GB" dirty="0"/>
                  <a:t>× </a:t>
                </a:r>
                <a:r>
                  <a:rPr lang="en-GB" b="1" u="none" dirty="0"/>
                  <a:t>2</a:t>
                </a:r>
                <a:r>
                  <a:rPr lang="en-GB" b="0" u="none" dirty="0"/>
                  <a:t> = 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b) </a:t>
                </a:r>
                <a:r>
                  <a:rPr lang="en-GB" b="0" dirty="0"/>
                  <a:t>8 </a:t>
                </a:r>
                <a:r>
                  <a:rPr lang="en-GB" dirty="0"/>
                  <a:t>× </a:t>
                </a:r>
                <a:r>
                  <a:rPr lang="en-GB" b="1" u="none" dirty="0">
                    <a:effectLst>
                      <a:outerShdw blurRad="38100" dist="38100" dir="2700000" algn="tl">
                        <a:srgbClr val="000000">
                          <a:alpha val="43137"/>
                        </a:srgbClr>
                      </a:outerShdw>
                    </a:effectLst>
                  </a:rPr>
                  <a:t>3</a:t>
                </a:r>
                <a:r>
                  <a:rPr lang="en-GB" b="0" u="none" dirty="0"/>
                  <a:t> = 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c) </a:t>
                </a:r>
                <a:r>
                  <a:rPr lang="en-GB" b="0" dirty="0"/>
                  <a:t>8 </a:t>
                </a:r>
                <a:r>
                  <a:rPr lang="en-GB" dirty="0"/>
                  <a:t>× </a:t>
                </a:r>
                <a:r>
                  <a:rPr lang="en-GB" b="1" u="none" dirty="0"/>
                  <a:t>2</a:t>
                </a:r>
                <a14:m>
                  <m:oMath xmlns:m="http://schemas.openxmlformats.org/officeDocument/2006/math">
                    <m:box>
                      <m:boxPr>
                        <m:ctrlPr>
                          <a:rPr lang="en-GB" b="1" i="1" u="none" smtClean="0">
                            <a:latin typeface="Cambria Math" panose="02040503050406030204" pitchFamily="18" charset="0"/>
                          </a:rPr>
                        </m:ctrlPr>
                      </m:boxPr>
                      <m:e>
                        <m:argPr>
                          <m:argSz m:val="-1"/>
                        </m:argPr>
                        <m:f>
                          <m:fPr>
                            <m:ctrlPr>
                              <a:rPr lang="en-GB" b="1" i="1" u="none" smtClean="0">
                                <a:latin typeface="Cambria Math" panose="02040503050406030204" pitchFamily="18" charset="0"/>
                              </a:rPr>
                            </m:ctrlPr>
                          </m:fPr>
                          <m:num>
                            <m:r>
                              <a:rPr lang="en-GB" b="1" i="1" u="none" smtClean="0">
                                <a:latin typeface="Cambria Math" panose="02040503050406030204" pitchFamily="18" charset="0"/>
                              </a:rPr>
                              <m:t>𝟏</m:t>
                            </m:r>
                          </m:num>
                          <m:den>
                            <m:r>
                              <a:rPr lang="en-GB" b="1" i="1" u="none" smtClean="0">
                                <a:latin typeface="Cambria Math" panose="02040503050406030204" pitchFamily="18" charset="0"/>
                              </a:rPr>
                              <m:t>𝟐</m:t>
                            </m:r>
                          </m:den>
                        </m:f>
                      </m:e>
                    </m:box>
                  </m:oMath>
                </a14:m>
                <a:r>
                  <a:rPr lang="en-GB" b="0" u="none" dirty="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d) </a:t>
                </a:r>
                <a:r>
                  <a:rPr lang="en-GB" b="0" dirty="0"/>
                  <a:t>8 </a:t>
                </a:r>
                <a:r>
                  <a:rPr lang="en-GB" dirty="0"/>
                  <a:t>× </a:t>
                </a:r>
                <a:r>
                  <a:rPr lang="en-GB" b="1" u="none" dirty="0"/>
                  <a:t>2</a:t>
                </a:r>
                <a14:m>
                  <m:oMath xmlns:m="http://schemas.openxmlformats.org/officeDocument/2006/math">
                    <m:box>
                      <m:boxPr>
                        <m:ctrlPr>
                          <a:rPr lang="en-GB" b="1" i="1" u="none" smtClean="0">
                            <a:latin typeface="Cambria Math" panose="02040503050406030204" pitchFamily="18" charset="0"/>
                          </a:rPr>
                        </m:ctrlPr>
                      </m:boxPr>
                      <m:e>
                        <m:argPr>
                          <m:argSz m:val="-1"/>
                        </m:argPr>
                        <m:f>
                          <m:fPr>
                            <m:ctrlPr>
                              <a:rPr lang="en-GB" b="1" i="1" u="none" smtClean="0">
                                <a:latin typeface="Cambria Math" panose="02040503050406030204" pitchFamily="18" charset="0"/>
                              </a:rPr>
                            </m:ctrlPr>
                          </m:fPr>
                          <m:num>
                            <m:r>
                              <a:rPr lang="en-GB" b="1" i="1" u="none" smtClean="0">
                                <a:latin typeface="Cambria Math" panose="02040503050406030204" pitchFamily="18" charset="0"/>
                              </a:rPr>
                              <m:t>𝟑</m:t>
                            </m:r>
                          </m:num>
                          <m:den>
                            <m:r>
                              <a:rPr lang="en-GB" b="1" i="1" u="none" smtClean="0">
                                <a:latin typeface="Cambria Math" panose="02040503050406030204" pitchFamily="18" charset="0"/>
                              </a:rPr>
                              <m:t>𝟒</m:t>
                            </m:r>
                          </m:den>
                        </m:f>
                      </m:e>
                    </m:box>
                  </m:oMath>
                </a14:m>
                <a:r>
                  <a:rPr lang="en-GB" b="0" u="none" dirty="0"/>
                  <a:t>= 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e) </a:t>
                </a:r>
                <a:r>
                  <a:rPr lang="en-GB" b="0" dirty="0"/>
                  <a:t>8 </a:t>
                </a:r>
                <a:r>
                  <a:rPr lang="en-GB" dirty="0"/>
                  <a:t>× </a:t>
                </a:r>
                <a:r>
                  <a:rPr lang="en-GB" b="1" u="none" dirty="0"/>
                  <a:t>2</a:t>
                </a:r>
                <a14:m>
                  <m:oMath xmlns:m="http://schemas.openxmlformats.org/officeDocument/2006/math">
                    <m:box>
                      <m:boxPr>
                        <m:ctrlPr>
                          <a:rPr lang="en-GB" b="1" i="1" u="none" smtClean="0">
                            <a:latin typeface="Cambria Math" panose="02040503050406030204" pitchFamily="18" charset="0"/>
                          </a:rPr>
                        </m:ctrlPr>
                      </m:boxPr>
                      <m:e>
                        <m:argPr>
                          <m:argSz m:val="-1"/>
                        </m:argPr>
                        <m:f>
                          <m:fPr>
                            <m:ctrlPr>
                              <a:rPr lang="en-GB" b="1" i="1" u="none" smtClean="0">
                                <a:latin typeface="Cambria Math" panose="02040503050406030204" pitchFamily="18" charset="0"/>
                              </a:rPr>
                            </m:ctrlPr>
                          </m:fPr>
                          <m:num>
                            <m:r>
                              <a:rPr lang="en-GB" b="1" i="1" u="none" smtClean="0">
                                <a:latin typeface="Cambria Math" panose="02040503050406030204" pitchFamily="18" charset="0"/>
                              </a:rPr>
                              <m:t>𝟏</m:t>
                            </m:r>
                          </m:num>
                          <m:den>
                            <m:r>
                              <a:rPr lang="en-GB" b="1" i="1" u="none" smtClean="0">
                                <a:latin typeface="Cambria Math" panose="02040503050406030204" pitchFamily="18" charset="0"/>
                              </a:rPr>
                              <m:t>𝟖</m:t>
                            </m:r>
                          </m:den>
                        </m:f>
                      </m:e>
                    </m:box>
                  </m:oMath>
                </a14:m>
                <a:r>
                  <a:rPr lang="en-GB" b="0" u="none" dirty="0"/>
                  <a:t>=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 </a:t>
                </a:r>
                <a:r>
                  <a:rPr lang="en-GB" b="0" dirty="0"/>
                  <a:t>8 </a:t>
                </a:r>
                <a:r>
                  <a:rPr lang="en-GB" dirty="0"/>
                  <a:t>× </a:t>
                </a:r>
                <a:r>
                  <a:rPr lang="en-GB" b="1" u="none" dirty="0"/>
                  <a:t>2</a:t>
                </a:r>
                <a14:m>
                  <m:oMath xmlns:m="http://schemas.openxmlformats.org/officeDocument/2006/math">
                    <m:box>
                      <m:boxPr>
                        <m:ctrlPr>
                          <a:rPr lang="en-GB" b="1" i="1" u="none" smtClean="0">
                            <a:latin typeface="Cambria Math" panose="02040503050406030204" pitchFamily="18" charset="0"/>
                          </a:rPr>
                        </m:ctrlPr>
                      </m:boxPr>
                      <m:e>
                        <m:argPr>
                          <m:argSz m:val="-1"/>
                        </m:argPr>
                        <m:f>
                          <m:fPr>
                            <m:ctrlPr>
                              <a:rPr lang="en-GB" b="1" i="1" u="none" smtClean="0">
                                <a:latin typeface="Cambria Math" panose="02040503050406030204" pitchFamily="18" charset="0"/>
                              </a:rPr>
                            </m:ctrlPr>
                          </m:fPr>
                          <m:num>
                            <m:r>
                              <a:rPr lang="en-GB" b="1" i="1" u="none" smtClean="0">
                                <a:latin typeface="Cambria Math" panose="02040503050406030204" pitchFamily="18" charset="0"/>
                              </a:rPr>
                              <m:t>𝟓</m:t>
                            </m:r>
                          </m:num>
                          <m:den>
                            <m:r>
                              <a:rPr lang="en-GB" b="1" i="1" u="none" smtClean="0">
                                <a:latin typeface="Cambria Math" panose="02040503050406030204" pitchFamily="18" charset="0"/>
                              </a:rPr>
                              <m:t>𝟏𝟔</m:t>
                            </m:r>
                          </m:den>
                        </m:f>
                      </m:e>
                    </m:box>
                  </m:oMath>
                </a14:m>
                <a:r>
                  <a:rPr lang="en-GB" b="0" u="none" dirty="0"/>
                  <a:t>= 18</a:t>
                </a:r>
                <a14:m>
                  <m:oMath xmlns:m="http://schemas.openxmlformats.org/officeDocument/2006/math">
                    <m:box>
                      <m:boxPr>
                        <m:ctrlPr>
                          <a:rPr lang="en-GB" b="0" i="1" u="none" smtClean="0">
                            <a:latin typeface="Cambria Math" panose="02040503050406030204" pitchFamily="18" charset="0"/>
                          </a:rPr>
                        </m:ctrlPr>
                      </m:boxPr>
                      <m:e>
                        <m:argPr>
                          <m:argSz m:val="-1"/>
                        </m:argPr>
                        <m:f>
                          <m:fPr>
                            <m:ctrlPr>
                              <a:rPr lang="en-GB" b="0" i="1" u="none" smtClean="0">
                                <a:latin typeface="Cambria Math" panose="02040503050406030204" pitchFamily="18" charset="0"/>
                              </a:rPr>
                            </m:ctrlPr>
                          </m:fPr>
                          <m:num>
                            <m:r>
                              <a:rPr lang="en-GB" b="0" i="1" u="none" smtClean="0">
                                <a:latin typeface="Cambria Math" panose="02040503050406030204" pitchFamily="18" charset="0"/>
                              </a:rPr>
                              <m:t>1</m:t>
                            </m:r>
                          </m:num>
                          <m:den>
                            <m:r>
                              <a:rPr lang="en-GB" b="0" i="1" u="none" smtClean="0">
                                <a:latin typeface="Cambria Math" panose="02040503050406030204" pitchFamily="18" charset="0"/>
                              </a:rPr>
                              <m:t>2</m:t>
                            </m:r>
                          </m:den>
                        </m:f>
                      </m:e>
                    </m:box>
                  </m:oMath>
                </a14:m>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can you multiply 8 by a number and a get a result that is not in the 8 times table?</a:t>
                </a:r>
              </a:p>
              <a:p>
                <a:r>
                  <a:rPr lang="en-GB" b="0" dirty="0"/>
                  <a:t>How can you use the number line to help you?</a:t>
                </a:r>
              </a:p>
              <a:p>
                <a:r>
                  <a:rPr lang="en-GB" b="0" dirty="0"/>
                  <a:t>How will you write your missing multiplier? Is there more than one way to do this? Is one way more helpful than the other?</a:t>
                </a:r>
              </a:p>
              <a:p>
                <a:endParaRPr lang="en-GB" b="1" dirty="0"/>
              </a:p>
              <a:p>
                <a:r>
                  <a:rPr lang="en-GB" b="1" dirty="0"/>
                  <a:t>Things to think about</a:t>
                </a:r>
                <a:endParaRPr lang="en-GB" dirty="0"/>
              </a:p>
              <a:p>
                <a:r>
                  <a:rPr lang="en-GB" dirty="0"/>
                  <a:t>As with Checkpoint 3, Checkpoint 4 looks at non-integer multipliers. This time, a number line representation helps students explore the structure. Consider the progression of questions, and what they reveal about students’ understanding. If students struggle to recognise the familiar fraction of three-quarters in part d, for example, it might be that there is little point continuing to part e immediately. Instead, this task could be revisited once students have received more teaching.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a) 8 </a:t>
                </a:r>
                <a:r>
                  <a:rPr lang="en-GB"/>
                  <a:t>× </a:t>
                </a:r>
                <a:r>
                  <a:rPr lang="en-GB" b="1" u="none"/>
                  <a:t>2</a:t>
                </a:r>
                <a:r>
                  <a:rPr lang="en-GB" b="0" u="none"/>
                  <a:t> = 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a:t>b) </a:t>
                </a:r>
                <a:r>
                  <a:rPr lang="en-GB" b="0"/>
                  <a:t>8 </a:t>
                </a:r>
                <a:r>
                  <a:rPr lang="en-GB"/>
                  <a:t>× </a:t>
                </a:r>
                <a:r>
                  <a:rPr lang="en-GB" b="1" u="none">
                    <a:effectLst>
                      <a:outerShdw blurRad="38100" dist="38100" dir="2700000" algn="tl">
                        <a:srgbClr val="000000">
                          <a:alpha val="43137"/>
                        </a:srgbClr>
                      </a:outerShdw>
                    </a:effectLst>
                  </a:rPr>
                  <a:t>3</a:t>
                </a:r>
                <a:r>
                  <a:rPr lang="en-GB" b="0" u="none"/>
                  <a:t> = 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a:t>c) </a:t>
                </a:r>
                <a:r>
                  <a:rPr lang="en-GB" b="0"/>
                  <a:t>8 </a:t>
                </a:r>
                <a:r>
                  <a:rPr lang="en-GB"/>
                  <a:t>× </a:t>
                </a:r>
                <a:r>
                  <a:rPr lang="en-GB" b="1" u="none"/>
                  <a:t>2</a:t>
                </a:r>
                <a:r>
                  <a:rPr lang="en-GB" b="1" i="0" u="none">
                    <a:latin typeface="Cambria Math" panose="02040503050406030204" pitchFamily="18" charset="0"/>
                  </a:rPr>
                  <a:t>□(64&amp;𝟏/𝟐)</a:t>
                </a:r>
                <a:r>
                  <a:rPr lang="en-GB" b="0" u="none"/>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a:t>d) </a:t>
                </a:r>
                <a:r>
                  <a:rPr lang="en-GB" b="0"/>
                  <a:t>8 </a:t>
                </a:r>
                <a:r>
                  <a:rPr lang="en-GB"/>
                  <a:t>× </a:t>
                </a:r>
                <a:r>
                  <a:rPr lang="en-GB" b="1" u="none"/>
                  <a:t>2</a:t>
                </a:r>
                <a:r>
                  <a:rPr lang="en-GB" b="1" i="0" u="none">
                    <a:latin typeface="Cambria Math" panose="02040503050406030204" pitchFamily="18" charset="0"/>
                  </a:rPr>
                  <a:t>□(64&amp;𝟑/𝟒)</a:t>
                </a:r>
                <a:r>
                  <a:rPr lang="en-GB" b="0" u="none"/>
                  <a:t>= 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a:t>e) </a:t>
                </a:r>
                <a:r>
                  <a:rPr lang="en-GB" b="0"/>
                  <a:t>8 </a:t>
                </a:r>
                <a:r>
                  <a:rPr lang="en-GB"/>
                  <a:t>× </a:t>
                </a:r>
                <a:r>
                  <a:rPr lang="en-GB" b="1" u="none"/>
                  <a:t>2</a:t>
                </a:r>
                <a:r>
                  <a:rPr lang="en-GB" b="1" i="0" u="none">
                    <a:latin typeface="Cambria Math" panose="02040503050406030204" pitchFamily="18" charset="0"/>
                  </a:rPr>
                  <a:t>□(64&amp;𝟏/𝟖)</a:t>
                </a:r>
                <a:r>
                  <a:rPr lang="en-GB" b="0" u="none"/>
                  <a:t>=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a:t>? </a:t>
                </a:r>
                <a:r>
                  <a:rPr lang="en-GB" b="0"/>
                  <a:t>8 </a:t>
                </a:r>
                <a:r>
                  <a:rPr lang="en-GB"/>
                  <a:t>× </a:t>
                </a:r>
                <a:r>
                  <a:rPr lang="en-GB" b="1" u="none"/>
                  <a:t>2</a:t>
                </a:r>
                <a:r>
                  <a:rPr lang="en-GB" b="1" i="0" u="none">
                    <a:latin typeface="Cambria Math" panose="02040503050406030204" pitchFamily="18" charset="0"/>
                  </a:rPr>
                  <a:t>□(64&amp;𝟓/𝟏𝟔)</a:t>
                </a:r>
                <a:r>
                  <a:rPr lang="en-GB" b="0" u="none"/>
                  <a:t>=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a:p>
              <a:p>
                <a:r>
                  <a:rPr lang="en-GB" b="1"/>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How can you multiply 8 by a number and a get a result that is not in the 8 times table?</a:t>
                </a:r>
              </a:p>
              <a:p>
                <a:r>
                  <a:rPr lang="en-GB" b="0"/>
                  <a:t>How can you use the number line to help you?</a:t>
                </a:r>
              </a:p>
              <a:p>
                <a:r>
                  <a:rPr lang="en-GB" b="0"/>
                  <a:t>How will you write your missing multiplier? Is there more than one way to do this? Is one way more helpful than the other?</a:t>
                </a:r>
              </a:p>
              <a:p>
                <a:endParaRPr lang="en-GB" b="1"/>
              </a:p>
              <a:p>
                <a:r>
                  <a:rPr lang="en-GB" b="1"/>
                  <a:t>Things to think about</a:t>
                </a:r>
                <a:endParaRPr lang="en-GB"/>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150080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17231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Najma is correct,</a:t>
                </a:r>
                <a:r>
                  <a:rPr lang="en-GB" b="0" baseline="0" dirty="0"/>
                  <a:t> except for a situation where 0 is put in the first blue box and any number except for 0 is used as the product (e.g. 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 = 3 would not work). Otherwise,</a:t>
                </a:r>
                <a:r>
                  <a:rPr lang="en-GB" b="0" baseline="0" dirty="0"/>
                  <a:t> i</a:t>
                </a:r>
                <a:r>
                  <a:rPr lang="en-GB" sz="1200" kern="1200" dirty="0">
                    <a:solidFill>
                      <a:schemeClr val="tx1"/>
                    </a:solidFill>
                    <a:effectLst/>
                    <a:latin typeface="+mn-lt"/>
                    <a:ea typeface="+mn-ea"/>
                    <a:cs typeface="+mn-cs"/>
                  </a:rPr>
                  <a:t>t is possible to go from any number to any other number by multiplying</a:t>
                </a:r>
                <a:r>
                  <a:rPr lang="en-GB" b="0" dirty="0"/>
                  <a:t>. If the blue boxes are not connected by an integer multiplication, Najma could use decimals or fractions to complete the red box. For example,  2</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r>
                  <a:rPr lang="en-GB" b="0" dirty="0"/>
                  <a:t> 1.5 = 3 or 12</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12</m:t>
                        </m:r>
                      </m:num>
                      <m:den>
                        <m:r>
                          <a:rPr lang="en-GB" b="0" i="1" smtClean="0">
                            <a:latin typeface="Cambria Math" panose="02040503050406030204" pitchFamily="18" charset="0"/>
                            <a:ea typeface="Cambria Math" panose="02040503050406030204" pitchFamily="18" charset="0"/>
                          </a:rPr>
                          <m:t>13</m:t>
                        </m:r>
                      </m:den>
                    </m:f>
                  </m:oMath>
                </a14:m>
                <a:r>
                  <a:rPr lang="en-GB" b="0" dirty="0"/>
                  <a:t> = 13.</a:t>
                </a:r>
              </a:p>
              <a:p>
                <a:endParaRPr lang="en-GB" b="0" dirty="0"/>
              </a:p>
              <a:p>
                <a:r>
                  <a:rPr lang="en-GB" b="0" dirty="0"/>
                  <a:t>? Yes, Najma would still be correct. Division is the inverse of multiplication, so both operations are based on the same mathematical structure.</a:t>
                </a:r>
              </a:p>
              <a:p>
                <a:endParaRPr lang="en-GB" b="0" dirty="0"/>
              </a:p>
              <a:p>
                <a:r>
                  <a:rPr lang="en-GB" b="1" dirty="0"/>
                  <a:t>Suggested questioning</a:t>
                </a:r>
              </a:p>
              <a:p>
                <a:r>
                  <a:rPr lang="en-GB" b="0" dirty="0"/>
                  <a:t>‘__ isn’t in the multiplication tables, so I definitely can’t use that as my product.’ Is this true or false?</a:t>
                </a:r>
              </a:p>
              <a:p>
                <a:r>
                  <a:rPr lang="en-GB" b="0" dirty="0"/>
                  <a:t>Is your red number an integer? How do you know?</a:t>
                </a:r>
              </a:p>
              <a:p>
                <a:r>
                  <a:rPr lang="en-GB" b="0" dirty="0"/>
                  <a:t>If it isn’t an integer, will you think in fractions or decimals? Why?</a:t>
                </a:r>
              </a:p>
              <a:p>
                <a:r>
                  <a:rPr lang="en-GB" b="0" dirty="0"/>
                  <a:t>Are some multipliers easier to think of as either fractions or decimals? Why?</a:t>
                </a:r>
              </a:p>
              <a:p>
                <a:endParaRPr lang="en-GB" b="1" dirty="0"/>
              </a:p>
              <a:p>
                <a:r>
                  <a:rPr lang="en-GB" b="1" dirty="0"/>
                  <a:t>Things to think about</a:t>
                </a:r>
              </a:p>
              <a:p>
                <a:r>
                  <a:rPr lang="en-GB" b="0" dirty="0"/>
                  <a:t>Checkpoint 5 continues the theme of connecting any two numbers multiplicatively, this time offering a more open structure for students to explore. An interesting point to consider here is when to intervene if students only offer numbers that require an integer in the red box, or state that Najma is incorrect. It will be worth planning ahead what counter-examples or prompts you will use to illustrate that Najma is correct, and how you will use these to gauge whether students do not understand the concept at all, or just do not have the fluency to suggest examples that work.</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r>
                  <a:rPr lang="en-GB" b="0"/>
                  <a:t>Yes, Najma is correct. I</a:t>
                </a:r>
                <a:r>
                  <a:rPr lang="en-GB" sz="1200" kern="1200">
                    <a:solidFill>
                      <a:schemeClr val="tx1"/>
                    </a:solidFill>
                    <a:effectLst/>
                    <a:latin typeface="+mn-lt"/>
                    <a:ea typeface="+mn-ea"/>
                    <a:cs typeface="+mn-cs"/>
                  </a:rPr>
                  <a:t>t is possible to go from any number to any other number by multiplying</a:t>
                </a:r>
                <a:r>
                  <a:rPr lang="en-GB" b="0"/>
                  <a:t>. If the blue boxes are not connected by an integer multiplication, students could use decimals or fractions to complete the red box. For example 2</a:t>
                </a:r>
                <a:r>
                  <a:rPr lang="en-GB" b="0" i="0">
                    <a:latin typeface="Cambria Math" panose="02040503050406030204" pitchFamily="18" charset="0"/>
                    <a:ea typeface="Cambria Math" panose="02040503050406030204" pitchFamily="18" charset="0"/>
                  </a:rPr>
                  <a:t> ×</a:t>
                </a:r>
                <a:r>
                  <a:rPr lang="en-GB" b="0"/>
                  <a:t> 1.5 = 3 or 12</a:t>
                </a:r>
                <a:r>
                  <a:rPr lang="en-GB" b="0" i="0">
                    <a:latin typeface="Cambria Math" panose="02040503050406030204" pitchFamily="18" charset="0"/>
                    <a:ea typeface="Cambria Math" panose="02040503050406030204" pitchFamily="18" charset="0"/>
                  </a:rPr>
                  <a:t> ×  12/13</a:t>
                </a:r>
                <a:r>
                  <a:rPr lang="en-GB" b="0"/>
                  <a:t> = 13.</a:t>
                </a:r>
              </a:p>
              <a:p>
                <a:endParaRPr lang="en-GB" b="0"/>
              </a:p>
              <a:p>
                <a:r>
                  <a:rPr lang="en-GB" b="0"/>
                  <a:t>? Yes, Najma would still be correct. Division is the inverse of multiplication, so both operations are based upon the same mathematical structure.</a:t>
                </a:r>
              </a:p>
              <a:p>
                <a:endParaRPr lang="en-GB" b="0"/>
              </a:p>
              <a:p>
                <a:r>
                  <a:rPr lang="en-GB" b="1"/>
                  <a:t>Suggested questioning</a:t>
                </a:r>
              </a:p>
              <a:p>
                <a:r>
                  <a:rPr lang="en-GB" b="0"/>
                  <a:t>“__ isn’t in the multiplication tables, so I definitely can’t use that as my product”. Is this true or false?</a:t>
                </a:r>
              </a:p>
              <a:p>
                <a:r>
                  <a:rPr lang="en-GB" b="0"/>
                  <a:t>Is your red number an integer? How do you know?</a:t>
                </a:r>
              </a:p>
              <a:p>
                <a:r>
                  <a:rPr lang="en-GB" b="0"/>
                  <a:t>If it isn’t an integer, will you think in fractions or decimals? Why?</a:t>
                </a:r>
              </a:p>
              <a:p>
                <a:r>
                  <a:rPr lang="en-GB" b="0"/>
                  <a:t>Are some multipliers easier to think of as either fractions or decimals? Why?</a:t>
                </a:r>
              </a:p>
              <a:p>
                <a:endParaRPr lang="en-GB" b="1"/>
              </a:p>
              <a:p>
                <a:r>
                  <a:rPr lang="en-GB" b="1"/>
                  <a:t>Things to think about</a:t>
                </a:r>
                <a:endParaRPr lang="en-GB"/>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124162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38159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resources are available on slides 79 (this scale) and 80 (a blank scale so you can change the values if required).</a:t>
            </a:r>
            <a:endParaRPr lang="en-GB" b="1" dirty="0"/>
          </a:p>
          <a:p>
            <a:endParaRPr lang="en-GB" b="1" dirty="0"/>
          </a:p>
          <a:p>
            <a:r>
              <a:rPr lang="en-GB" b="1" dirty="0"/>
              <a:t>Answers</a:t>
            </a:r>
          </a:p>
          <a:p>
            <a:pPr marL="0" indent="0">
              <a:buNone/>
            </a:pPr>
            <a:r>
              <a:rPr lang="en-GB" b="0" dirty="0"/>
              <a:t>a) Top row: 0 cm, 1 cm, 2 cm, 3 cm, 4 cm, 5 cm, 6 cm. Bottom row: 0 km, 5 km, 10 km, 15 km, 20 km, 25 km, 30 km</a:t>
            </a:r>
          </a:p>
          <a:p>
            <a:r>
              <a:rPr lang="en-GB" b="0" dirty="0"/>
              <a:t>b) 25 km</a:t>
            </a:r>
          </a:p>
          <a:p>
            <a:r>
              <a:rPr lang="en-GB" b="0" dirty="0"/>
              <a:t>c) 2 cm</a:t>
            </a:r>
          </a:p>
          <a:p>
            <a:r>
              <a:rPr lang="en-GB" b="0" dirty="0"/>
              <a:t>d) 8 cm</a:t>
            </a:r>
          </a:p>
          <a:p>
            <a:r>
              <a:rPr lang="en-GB" b="0" dirty="0"/>
              <a:t>e) 0.8 cm</a:t>
            </a:r>
          </a:p>
          <a:p>
            <a:endParaRPr lang="en-GB" b="0" dirty="0"/>
          </a:p>
          <a:p>
            <a:r>
              <a:rPr lang="en-GB" b="0" dirty="0"/>
              <a:t>? b) 25 km would take 4 hours 10 minutes (or 250 minutes).</a:t>
            </a:r>
          </a:p>
          <a:p>
            <a:r>
              <a:rPr lang="en-GB" b="0" dirty="0"/>
              <a:t>c) 10 km would take 1 hour 40 minutes (or 100 minutes).</a:t>
            </a:r>
          </a:p>
          <a:p>
            <a:r>
              <a:rPr lang="en-GB" b="0" dirty="0"/>
              <a:t>d) 40 km would take 6 hours 40 minutes (or 400 minutes).</a:t>
            </a:r>
          </a:p>
          <a:p>
            <a:r>
              <a:rPr lang="en-GB" b="0" dirty="0"/>
              <a:t>e) 4 km would take 40 minutes.</a:t>
            </a:r>
          </a:p>
          <a:p>
            <a:endParaRPr lang="en-GB" b="0" dirty="0"/>
          </a:p>
          <a:p>
            <a:r>
              <a:rPr lang="en-GB" b="1" dirty="0"/>
              <a:t>Suggested questioning</a:t>
            </a:r>
          </a:p>
          <a:p>
            <a:r>
              <a:rPr lang="en-GB" b="0" dirty="0"/>
              <a:t>What do you notice about how each part of the number line steps up?</a:t>
            </a:r>
          </a:p>
          <a:p>
            <a:r>
              <a:rPr lang="en-GB" b="0" dirty="0"/>
              <a:t>What do you notice about the relationship between the ‘matching’ numbers on the number line?</a:t>
            </a:r>
          </a:p>
          <a:p>
            <a:r>
              <a:rPr lang="en-GB" b="0" dirty="0"/>
              <a:t>How did you work out your answer to part __? Did you use the number line or a different strategy?</a:t>
            </a:r>
          </a:p>
          <a:p>
            <a:r>
              <a:rPr lang="en-GB" b="0" dirty="0"/>
              <a:t>Is there more than one way to do this?</a:t>
            </a:r>
          </a:p>
          <a:p>
            <a:r>
              <a:rPr lang="en-GB" b="0" dirty="0"/>
              <a:t>Can you use any of your answers to help with other answers?</a:t>
            </a:r>
          </a:p>
          <a:p>
            <a:endParaRPr lang="en-GB" b="1" dirty="0"/>
          </a:p>
          <a:p>
            <a:r>
              <a:rPr lang="en-GB" b="1" dirty="0"/>
              <a:t>Things to think about</a:t>
            </a:r>
          </a:p>
          <a:p>
            <a:r>
              <a:rPr lang="en-GB" b="0" dirty="0"/>
              <a:t>Throughout this deck, there are Checkpoints where a double number line representation may be a useful, if not familiar, representation. Students may not have seen them in an abstract mathematical context, but they are more likely to be aware of a double number line used as a scale on a map, as here. The numbers here are straightforward (1 cm to 5 km), and so a blank printable version is also provided (see slide 80) if you wish to assess if students are able to work with more challenging relationships.</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412577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423093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30 minutes</a:t>
            </a:r>
          </a:p>
          <a:p>
            <a:r>
              <a:rPr lang="en-GB" b="0" dirty="0"/>
              <a:t>b) 20 minutes</a:t>
            </a:r>
          </a:p>
          <a:p>
            <a:r>
              <a:rPr lang="en-GB" b="0" dirty="0"/>
              <a:t>c) 120 minutes or 2 hours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1.5× Students may reason that this is because 40 minutes is between 30 minutes (2.0× playback speed) and 60 minutes (1.0× playback speed), but that 1.25× playback speed would be closer to the original 60 minutes. </a:t>
            </a:r>
          </a:p>
          <a:p>
            <a:endParaRPr lang="en-GB" b="0" dirty="0"/>
          </a:p>
          <a:p>
            <a:r>
              <a:rPr lang="en-GB" b="1" dirty="0"/>
              <a:t>Suggested questioning</a:t>
            </a:r>
          </a:p>
          <a:p>
            <a:r>
              <a:rPr lang="en-GB" b="0" dirty="0"/>
              <a:t>What happens when you increase the playback speed?</a:t>
            </a:r>
          </a:p>
          <a:p>
            <a:r>
              <a:rPr lang="en-GB" b="0" dirty="0"/>
              <a:t>Complete the sentence: As the playback speed increases, the time taken 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Why does a one-minute video played at 1.5× </a:t>
            </a:r>
            <a:r>
              <a:rPr lang="en-GB" b="1" dirty="0"/>
              <a:t>not</a:t>
            </a:r>
            <a:r>
              <a:rPr lang="en-GB" b="0" dirty="0"/>
              <a:t> take 45 seconds?</a:t>
            </a:r>
          </a:p>
          <a:p>
            <a:r>
              <a:rPr lang="en-GB" b="0" dirty="0"/>
              <a:t>What do you notice about your pattern of answers for the ‘?’ question?</a:t>
            </a:r>
          </a:p>
          <a:p>
            <a:endParaRPr lang="en-GB" b="1" dirty="0"/>
          </a:p>
          <a:p>
            <a:r>
              <a:rPr lang="en-GB" b="1" dirty="0"/>
              <a:t>Things to think about</a:t>
            </a:r>
          </a:p>
          <a:p>
            <a:r>
              <a:rPr lang="en-GB" b="0" dirty="0"/>
              <a:t>Checkpoint 7 uses a familiar context – video playback speed – to explore students’ reasoning with proportional relationships. Consider modelling the different playback speeds using a short video in class, if this would help students to understand the problem more completely. </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296216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650344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each individual table, will appear separately so you can choose the pace at which to work with your class. </a:t>
            </a:r>
            <a:endParaRPr lang="en-GB" b="1" dirty="0"/>
          </a:p>
          <a:p>
            <a:endParaRPr lang="en-GB" b="1" dirty="0"/>
          </a:p>
          <a:p>
            <a:r>
              <a:rPr lang="en-GB" b="1" dirty="0"/>
              <a:t>Answers</a:t>
            </a:r>
          </a:p>
          <a:p>
            <a:r>
              <a:rPr lang="en-GB" b="0" dirty="0"/>
              <a:t>a) The only possible table is B. This is because it is the only set of values in the right proportion, where the value for walk/bike is twice the value for bus, and the value for car is three times the value of bus.*</a:t>
            </a:r>
          </a:p>
          <a:p>
            <a:r>
              <a:rPr lang="en-GB" b="0" dirty="0"/>
              <a:t>b) Walk 10, bike 10, bus 5, car 15.</a:t>
            </a:r>
          </a:p>
          <a:p>
            <a:endParaRPr lang="en-GB" b="0" dirty="0"/>
          </a:p>
          <a:p>
            <a:r>
              <a:rPr lang="en-GB" b="0" dirty="0"/>
              <a:t>*If you ask the suggested question about changing the values in the table to be possible, the solutions could be:</a:t>
            </a:r>
          </a:p>
          <a:p>
            <a:r>
              <a:rPr lang="en-GB" b="0" dirty="0"/>
              <a:t>A: Keep bus as 2 but change walk/bike to 4 and car to 6. Keep car as 3 but change walk/bike to 2 and bus to 1. It is not possible to create a table with a value of 5 for walk/bike .</a:t>
            </a:r>
          </a:p>
          <a:p>
            <a:r>
              <a:rPr lang="en-GB" b="0" dirty="0"/>
              <a:t>C: Keep bus as 2 but change walk/bike to 4 and car to 6. It is not possible to create a table with a value of 6 for walk/bike or a value of 8 for car.</a:t>
            </a:r>
          </a:p>
          <a:p>
            <a:endParaRPr lang="en-GB" b="0" dirty="0"/>
          </a:p>
          <a:p>
            <a:r>
              <a:rPr lang="en-GB" b="0" dirty="0"/>
              <a:t>? If ‘bus’ represented 3 children, then the total number of students would be 24 (walk 6, bike 6, bus 3, car 9). If ‘car’ represented 3 children, then the total number of students would be 8 (walk 2, bike 2, bus 1, car 3).  If ‘walk’ or ‘bike’ represented 3, then ‘bus’ would have a value of 1.5 children, which is not possible. So the two possible total numbers of students in the survey are 8 or 24.</a:t>
            </a:r>
          </a:p>
          <a:p>
            <a:endParaRPr lang="en-GB" b="0" dirty="0"/>
          </a:p>
          <a:p>
            <a:r>
              <a:rPr lang="en-GB" b="1" dirty="0"/>
              <a:t>Suggested questioning</a:t>
            </a:r>
          </a:p>
          <a:p>
            <a:r>
              <a:rPr lang="en-GB" b="0" dirty="0"/>
              <a:t>What can you tell me about the pie chart?</a:t>
            </a:r>
          </a:p>
          <a:p>
            <a:r>
              <a:rPr lang="en-GB" b="0" dirty="0"/>
              <a:t>What was the most common mode of transport? What was the least?</a:t>
            </a:r>
          </a:p>
          <a:p>
            <a:r>
              <a:rPr lang="en-GB" b="0" dirty="0"/>
              <a:t>How could you change the tables so that they are all possible?</a:t>
            </a:r>
          </a:p>
          <a:p>
            <a:endParaRPr lang="en-GB" b="1" dirty="0"/>
          </a:p>
          <a:p>
            <a:r>
              <a:rPr lang="en-GB" b="1" dirty="0"/>
              <a:t>Things to think about</a:t>
            </a:r>
            <a:endParaRPr lang="en-GB" dirty="0"/>
          </a:p>
          <a:p>
            <a:r>
              <a:rPr lang="en-GB" dirty="0"/>
              <a:t>Checkpoint 8 uses the context of pie charts, which are likely to be familiar from primary school, to consider the relationship between different parts of a whole. It may be worth reflecting with your department about when and how pie charts are currently taught within your KS3 curriculum. Are proportional relationships at the centre of your approach? Are there explicit links to work on fractions and ratio?</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15562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2760283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multibuy offers (in the red boxes) will appear separately so you can choose whether to reveal these to your class with the rest of the information. The further thinking question will also appear separately.</a:t>
            </a:r>
            <a:endParaRPr lang="en-GB" b="1" dirty="0"/>
          </a:p>
          <a:p>
            <a:endParaRPr lang="en-GB" b="1" dirty="0"/>
          </a:p>
          <a:p>
            <a:r>
              <a:rPr lang="en-GB" b="1" dirty="0"/>
              <a:t>Answers</a:t>
            </a:r>
          </a:p>
          <a:p>
            <a:r>
              <a:rPr lang="en-GB" b="0" dirty="0"/>
              <a:t>These answers are not exhaustive. For more about the potential justifications, see the Guidance slide.</a:t>
            </a:r>
          </a:p>
          <a:p>
            <a:endParaRPr lang="en-GB" b="0" dirty="0"/>
          </a:p>
          <a:p>
            <a:r>
              <a:rPr lang="en-GB" b="0" dirty="0"/>
              <a:t>Students might choose large popcorn as it is cheaper per 100 g (£1.11 vs £1.25).</a:t>
            </a:r>
          </a:p>
          <a:p>
            <a:r>
              <a:rPr lang="en-GB" b="0" dirty="0"/>
              <a:t>Students might choose regular popcorn as, if you buy three packets, the ‘3 for 2’ deal means it’s £1.50 for 180 g. This is cheaper than large popcorn at £2.00 for 180 g.</a:t>
            </a:r>
          </a:p>
          <a:p>
            <a:r>
              <a:rPr lang="en-GB" b="0" dirty="0"/>
              <a:t>Students might suggest both are the same value, as 360 g has a value of £3 (once the multi-buy offers are applied).</a:t>
            </a:r>
          </a:p>
          <a:p>
            <a:endParaRPr lang="en-GB" b="0" dirty="0"/>
          </a:p>
          <a:p>
            <a:r>
              <a:rPr lang="en-GB" b="0" dirty="0"/>
              <a:t>? Students may argue that it is a worse deal than both of the original offers, as it is a higher cost per 100 g. Alternatively, students may argue that having individual bags is more useful in some situations, for example packing lunchboxes for a family. In this case, the ‘3 for £4’ deal means that you can get 18 individual bags for £4, but it would cost £9 to buy 18 individual regular popcorn bags.</a:t>
            </a:r>
          </a:p>
          <a:p>
            <a:endParaRPr lang="en-GB" b="0" dirty="0"/>
          </a:p>
          <a:p>
            <a:r>
              <a:rPr lang="en-GB" b="1" dirty="0"/>
              <a:t>Suggested questioning</a:t>
            </a:r>
          </a:p>
          <a:p>
            <a:r>
              <a:rPr lang="en-GB" b="0" dirty="0"/>
              <a:t>How can you compare these?</a:t>
            </a:r>
          </a:p>
          <a:p>
            <a:r>
              <a:rPr lang="en-GB" b="0" dirty="0"/>
              <a:t>How can you make something the same to help you compare?</a:t>
            </a:r>
          </a:p>
          <a:p>
            <a:r>
              <a:rPr lang="en-GB" b="0" dirty="0"/>
              <a:t>Does which one is best change when you include the deal marked in red?</a:t>
            </a:r>
          </a:p>
          <a:p>
            <a:r>
              <a:rPr lang="en-GB" b="0" dirty="0"/>
              <a:t>Is it always fair to compare different packets of snacks? </a:t>
            </a:r>
          </a:p>
          <a:p>
            <a:r>
              <a:rPr lang="en-GB" b="0" dirty="0"/>
              <a:t>Is there a reason why you might choose the more expensive snack?</a:t>
            </a:r>
          </a:p>
          <a:p>
            <a:endParaRPr lang="en-GB" b="0" dirty="0"/>
          </a:p>
          <a:p>
            <a:r>
              <a:rPr lang="en-GB" b="1" dirty="0"/>
              <a:t>Things to think about</a:t>
            </a:r>
            <a:endParaRPr lang="en-GB" dirty="0"/>
          </a:p>
          <a:p>
            <a:r>
              <a:rPr lang="en-GB" dirty="0"/>
              <a:t>Checkpoint 9 is one of the more open tasks, with the intention being that students have lots of different options to demonstrate their comparisons and reasoning rather than there being one right answer. Students are likely to have seen some examples of ‘best buy’ type problems before, but these may have been more limited. For this reason, the details for each product have been given in textboxes rather than as an image, so that you can choose to remove some information if you feel it would be best for your class.</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507542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948717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3824422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a:t>
            </a:r>
          </a:p>
          <a:p>
            <a:endParaRPr lang="en-GB" b="0" dirty="0"/>
          </a:p>
          <a:p>
            <a:r>
              <a:rPr lang="en-GB" b="1" dirty="0"/>
              <a:t>Suggested questioning</a:t>
            </a:r>
          </a:p>
          <a:p>
            <a:r>
              <a:rPr lang="en-GB" b="0" dirty="0"/>
              <a:t>What</a:t>
            </a:r>
          </a:p>
          <a:p>
            <a:endParaRPr lang="en-GB" b="1" dirty="0"/>
          </a:p>
          <a:p>
            <a:r>
              <a:rPr lang="en-GB" b="1" dirty="0"/>
              <a:t>Things to think about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245989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415936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sz="1200" dirty="0"/>
                  <a:t>a) </a:t>
                </a:r>
                <a14:m>
                  <m:oMath xmlns:m="http://schemas.openxmlformats.org/officeDocument/2006/math">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3</m:t>
                        </m:r>
                      </m:num>
                      <m:den>
                        <m:r>
                          <a:rPr lang="en-GB" sz="1200" b="0" i="1" dirty="0" smtClean="0">
                            <a:latin typeface="Cambria Math" panose="02040503050406030204" pitchFamily="18" charset="0"/>
                          </a:rPr>
                          <m:t>5</m:t>
                        </m:r>
                      </m:den>
                    </m:f>
                  </m:oMath>
                </a14:m>
                <a:r>
                  <a:rPr lang="en-GB" sz="1200" dirty="0"/>
                  <a:t> of the whole bar is white.</a:t>
                </a:r>
              </a:p>
              <a:p>
                <a:pPr marL="0" indent="0">
                  <a:buNone/>
                </a:pPr>
                <a:r>
                  <a:rPr lang="en-GB" sz="1200" dirty="0"/>
                  <a:t>b)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5</m:t>
                        </m:r>
                      </m:den>
                    </m:f>
                  </m:oMath>
                </a14:m>
                <a:r>
                  <a:rPr lang="en-GB" sz="1200" dirty="0"/>
                  <a:t> of the whole bar is grey.</a:t>
                </a:r>
              </a:p>
              <a:p>
                <a:pPr marL="0" indent="0">
                  <a:buNone/>
                </a:pPr>
                <a:r>
                  <a:rPr lang="en-GB" sz="1200" dirty="0"/>
                  <a:t>c) </a:t>
                </a:r>
                <a14:m>
                  <m:oMath xmlns:m="http://schemas.openxmlformats.org/officeDocument/2006/math">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6</m:t>
                        </m:r>
                      </m:num>
                      <m:den>
                        <m:r>
                          <a:rPr lang="en-GB" sz="1200" b="0" i="1" dirty="0" smtClean="0">
                            <a:latin typeface="Cambria Math" panose="02040503050406030204" pitchFamily="18" charset="0"/>
                          </a:rPr>
                          <m:t>10</m:t>
                        </m:r>
                      </m:den>
                    </m:f>
                    <m:r>
                      <a:rPr lang="en-GB" sz="1200" b="0" i="0" dirty="0" smtClean="0">
                        <a:latin typeface="Cambria Math" panose="02040503050406030204" pitchFamily="18" charset="0"/>
                      </a:rPr>
                      <m:t> </m:t>
                    </m:r>
                  </m:oMath>
                </a14:m>
                <a:r>
                  <a:rPr lang="en-GB" sz="1200" dirty="0"/>
                  <a:t>(or </a:t>
                </a:r>
                <a14:m>
                  <m:oMath xmlns:m="http://schemas.openxmlformats.org/officeDocument/2006/math">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3</m:t>
                        </m:r>
                      </m:num>
                      <m:den>
                        <m:r>
                          <a:rPr lang="en-GB" sz="1200" b="0" i="1" dirty="0" smtClean="0">
                            <a:latin typeface="Cambria Math" panose="02040503050406030204" pitchFamily="18" charset="0"/>
                          </a:rPr>
                          <m:t>5</m:t>
                        </m:r>
                      </m:den>
                    </m:f>
                  </m:oMath>
                </a14:m>
                <a:r>
                  <a:rPr lang="en-GB" sz="1200" dirty="0"/>
                  <a:t>) of the whole bar is white.</a:t>
                </a:r>
              </a:p>
              <a:p>
                <a:pPr marL="0" indent="0">
                  <a:buNone/>
                </a:pPr>
                <a:r>
                  <a:rPr lang="en-GB" sz="1200" dirty="0"/>
                  <a:t>d) </a:t>
                </a:r>
                <a14:m>
                  <m:oMath xmlns:m="http://schemas.openxmlformats.org/officeDocument/2006/math">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4</m:t>
                        </m:r>
                      </m:num>
                      <m:den>
                        <m:r>
                          <a:rPr lang="en-GB" sz="1200" b="0" i="1" dirty="0" smtClean="0">
                            <a:latin typeface="Cambria Math" panose="02040503050406030204" pitchFamily="18" charset="0"/>
                          </a:rPr>
                          <m:t>10</m:t>
                        </m:r>
                      </m:den>
                    </m:f>
                    <m:r>
                      <a:rPr lang="en-GB" sz="1200" b="0" i="0" dirty="0" smtClean="0">
                        <a:latin typeface="Cambria Math" panose="02040503050406030204" pitchFamily="18" charset="0"/>
                      </a:rPr>
                      <m:t> </m:t>
                    </m:r>
                  </m:oMath>
                </a14:m>
                <a:r>
                  <a:rPr lang="en-GB" sz="1200" dirty="0"/>
                  <a:t>(or </a:t>
                </a:r>
                <a14:m>
                  <m:oMath xmlns:m="http://schemas.openxmlformats.org/officeDocument/2006/math">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2</m:t>
                        </m:r>
                      </m:num>
                      <m:den>
                        <m:r>
                          <a:rPr lang="en-GB" sz="1200" b="0" i="1" dirty="0" smtClean="0">
                            <a:latin typeface="Cambria Math" panose="02040503050406030204" pitchFamily="18" charset="0"/>
                          </a:rPr>
                          <m:t>5</m:t>
                        </m:r>
                      </m:den>
                    </m:f>
                  </m:oMath>
                </a14:m>
                <a:r>
                  <a:rPr lang="en-GB" sz="1200" dirty="0"/>
                  <a:t>) of the whole bar is grey.</a:t>
                </a:r>
              </a:p>
              <a:p>
                <a:pPr marL="0" indent="0">
                  <a:buNone/>
                </a:pPr>
                <a:r>
                  <a:rPr lang="en-GB" sz="1200" dirty="0"/>
                  <a:t>e) No, the proportions remain the same.</a:t>
                </a:r>
              </a:p>
              <a:p>
                <a:pPr marL="0" indent="0">
                  <a:buNone/>
                </a:pPr>
                <a:endParaRPr lang="en-GB" sz="1200" dirty="0"/>
              </a:p>
              <a:p>
                <a:pPr marL="0" indent="0">
                  <a:buNone/>
                </a:pPr>
                <a:r>
                  <a:rPr lang="en-GB" sz="1200" dirty="0"/>
                  <a:t>?</a:t>
                </a:r>
                <a:r>
                  <a:rPr lang="en-GB" sz="1200" baseline="0" dirty="0"/>
                  <a:t> The grey is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oMath>
                </a14:m>
                <a:r>
                  <a:rPr lang="en-GB" sz="1200" dirty="0"/>
                  <a:t> of the</a:t>
                </a:r>
                <a:r>
                  <a:rPr lang="en-GB" sz="1200" baseline="0" dirty="0"/>
                  <a:t> white</a:t>
                </a:r>
                <a:r>
                  <a:rPr lang="en-GB" sz="1200" dirty="0"/>
                  <a:t>. The</a:t>
                </a:r>
                <a:r>
                  <a:rPr lang="en-GB" sz="1200" baseline="0" dirty="0"/>
                  <a:t> white is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oMath>
                </a14:m>
                <a:r>
                  <a:rPr lang="en-GB" sz="1200" dirty="0"/>
                  <a:t> of the grey. This is the same for all of the bars given</a:t>
                </a:r>
                <a:r>
                  <a:rPr lang="en-GB" sz="1200" baseline="0" dirty="0"/>
                  <a:t>, although students might suggest equivalent fractions such 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4</m:t>
                        </m:r>
                      </m:num>
                      <m:den>
                        <m:r>
                          <a:rPr lang="en-GB" sz="1200" b="0" i="1" smtClean="0">
                            <a:latin typeface="Cambria Math" panose="02040503050406030204" pitchFamily="18" charset="0"/>
                          </a:rPr>
                          <m:t>6</m:t>
                        </m:r>
                      </m:den>
                    </m:f>
                  </m:oMath>
                </a14:m>
                <a:r>
                  <a:rPr lang="en-GB" sz="1200" dirty="0"/>
                  <a:t> and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6</m:t>
                        </m:r>
                      </m:num>
                      <m:den>
                        <m:r>
                          <a:rPr lang="en-GB" sz="1200" b="0" i="1" smtClean="0">
                            <a:latin typeface="Cambria Math" panose="02040503050406030204" pitchFamily="18" charset="0"/>
                          </a:rPr>
                          <m:t>4</m:t>
                        </m:r>
                      </m:den>
                    </m:f>
                  </m:oMath>
                </a14:m>
                <a:r>
                  <a:rPr lang="en-GB" sz="1200" dirty="0"/>
                  <a:t>.</a:t>
                </a:r>
              </a:p>
              <a:p>
                <a:endParaRPr lang="en-GB" b="0" dirty="0"/>
              </a:p>
              <a:p>
                <a:r>
                  <a:rPr lang="en-GB" b="1" dirty="0"/>
                  <a:t>Suggested questioning</a:t>
                </a:r>
              </a:p>
              <a:p>
                <a:r>
                  <a:rPr lang="en-GB" b="0" dirty="0"/>
                  <a:t>What do you notice about your pairs of numerators?</a:t>
                </a:r>
              </a:p>
              <a:p>
                <a:r>
                  <a:rPr lang="en-GB" b="0" dirty="0"/>
                  <a:t>What does the denominator represent?</a:t>
                </a:r>
              </a:p>
              <a:p>
                <a:r>
                  <a:rPr lang="en-GB" b="0" dirty="0"/>
                  <a:t>What is the same/different about your answers to a/b and c/d?</a:t>
                </a:r>
              </a:p>
              <a:p>
                <a:r>
                  <a:rPr lang="en-GB" b="0" dirty="0"/>
                  <a:t>What is the same/different about the bars in part e, compared with the first two bars?</a:t>
                </a:r>
              </a:p>
              <a:p>
                <a:endParaRPr lang="en-GB" b="1" dirty="0"/>
              </a:p>
              <a:p>
                <a:r>
                  <a:rPr lang="en-GB" b="1" dirty="0"/>
                  <a:t>Things to think about</a:t>
                </a:r>
              </a:p>
              <a:p>
                <a:r>
                  <a:rPr lang="en-GB" b="0" dirty="0"/>
                  <a:t>Checkpoint 10 is the first in a set of tasks that deal more explicitly with fractions as multiplicative relationships. When students work through a series of questions, they don’t always stop to consider the connection between them. Do your students notice that their answers to a/b are the same as c/d, and that they remain unchanged for e? If not, how will you draw their attention to this?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indent="0">
                  <a:buNone/>
                </a:pPr>
                <a:r>
                  <a:rPr lang="en-GB" sz="1200"/>
                  <a:t>a) </a:t>
                </a:r>
                <a:r>
                  <a:rPr lang="en-GB" sz="1200" b="0" i="0" dirty="0">
                    <a:latin typeface="Cambria Math" panose="02040503050406030204" pitchFamily="18" charset="0"/>
                  </a:rPr>
                  <a:t>3/5</a:t>
                </a:r>
                <a:r>
                  <a:rPr lang="en-GB" sz="1200"/>
                  <a:t> of the whole bar is white.</a:t>
                </a:r>
              </a:p>
              <a:p>
                <a:pPr marL="0" indent="0">
                  <a:buNone/>
                </a:pPr>
                <a:r>
                  <a:rPr lang="en-GB" sz="1200"/>
                  <a:t>b) </a:t>
                </a:r>
                <a:r>
                  <a:rPr lang="en-GB" sz="1200" b="0" i="0">
                    <a:latin typeface="Cambria Math" panose="02040503050406030204" pitchFamily="18" charset="0"/>
                  </a:rPr>
                  <a:t>2/5</a:t>
                </a:r>
                <a:r>
                  <a:rPr lang="en-GB" sz="1200"/>
                  <a:t> of the whole bar is grey.</a:t>
                </a:r>
              </a:p>
              <a:p>
                <a:pPr marL="0" indent="0">
                  <a:buNone/>
                </a:pPr>
                <a:r>
                  <a:rPr lang="en-GB" sz="1200"/>
                  <a:t>c) </a:t>
                </a:r>
                <a:r>
                  <a:rPr lang="en-GB" sz="1200" b="0" i="0" dirty="0">
                    <a:latin typeface="Cambria Math" panose="02040503050406030204" pitchFamily="18" charset="0"/>
                  </a:rPr>
                  <a:t>6/10  </a:t>
                </a:r>
                <a:r>
                  <a:rPr lang="en-GB" sz="1200"/>
                  <a:t>(or </a:t>
                </a:r>
                <a:r>
                  <a:rPr lang="en-GB" sz="1200" b="0" i="0" dirty="0">
                    <a:latin typeface="Cambria Math" panose="02040503050406030204" pitchFamily="18" charset="0"/>
                  </a:rPr>
                  <a:t>3/5</a:t>
                </a:r>
                <a:r>
                  <a:rPr lang="en-GB" sz="1200"/>
                  <a:t>) of the whole bar is white.</a:t>
                </a:r>
              </a:p>
              <a:p>
                <a:pPr marL="0" indent="0">
                  <a:buNone/>
                </a:pPr>
                <a:r>
                  <a:rPr lang="en-GB" sz="1200"/>
                  <a:t>d) </a:t>
                </a:r>
                <a:r>
                  <a:rPr lang="en-GB" sz="1200" b="0" i="0" dirty="0">
                    <a:latin typeface="Cambria Math" panose="02040503050406030204" pitchFamily="18" charset="0"/>
                  </a:rPr>
                  <a:t>4/10  </a:t>
                </a:r>
                <a:r>
                  <a:rPr lang="en-GB" sz="1200"/>
                  <a:t>(or </a:t>
                </a:r>
                <a:r>
                  <a:rPr lang="en-GB" sz="1200" b="0" i="0" dirty="0">
                    <a:latin typeface="Cambria Math" panose="02040503050406030204" pitchFamily="18" charset="0"/>
                  </a:rPr>
                  <a:t>2/5</a:t>
                </a:r>
                <a:r>
                  <a:rPr lang="en-GB" sz="1200"/>
                  <a:t>) of the whole bar is grey.</a:t>
                </a:r>
              </a:p>
              <a:p>
                <a:pPr marL="0" indent="0">
                  <a:buNone/>
                </a:pPr>
                <a:endParaRPr lang="en-GB" sz="1200"/>
              </a:p>
              <a:p>
                <a:pPr marL="0" indent="0">
                  <a:buNone/>
                </a:pPr>
                <a:r>
                  <a:rPr lang="en-GB" sz="1200"/>
                  <a:t>?</a:t>
                </a:r>
                <a:r>
                  <a:rPr lang="en-GB" sz="1200" baseline="0"/>
                  <a:t> The grey is </a:t>
                </a:r>
                <a:r>
                  <a:rPr lang="en-GB" sz="1200" b="0" i="0">
                    <a:latin typeface="Cambria Math" panose="02040503050406030204" pitchFamily="18" charset="0"/>
                  </a:rPr>
                  <a:t>2/3</a:t>
                </a:r>
                <a:r>
                  <a:rPr lang="en-GB" sz="1200"/>
                  <a:t> of the</a:t>
                </a:r>
                <a:r>
                  <a:rPr lang="en-GB" sz="1200" baseline="0"/>
                  <a:t> white</a:t>
                </a:r>
                <a:r>
                  <a:rPr lang="en-GB" sz="1200"/>
                  <a:t>. The</a:t>
                </a:r>
                <a:r>
                  <a:rPr lang="en-GB" sz="1200" baseline="0"/>
                  <a:t> white is </a:t>
                </a:r>
                <a:r>
                  <a:rPr lang="en-GB" sz="1200" b="0" i="0">
                    <a:latin typeface="Cambria Math" panose="02040503050406030204" pitchFamily="18" charset="0"/>
                  </a:rPr>
                  <a:t>3/2</a:t>
                </a:r>
                <a:r>
                  <a:rPr lang="en-GB" sz="1200"/>
                  <a:t> of the grey. This is the same for all of the bars given</a:t>
                </a:r>
                <a:r>
                  <a:rPr lang="en-GB" sz="1200" baseline="0"/>
                  <a:t>, although students might suggest equivalent fractions such as </a:t>
                </a:r>
                <a:r>
                  <a:rPr lang="en-GB" sz="1200" b="0" i="0">
                    <a:latin typeface="Cambria Math" panose="02040503050406030204" pitchFamily="18" charset="0"/>
                  </a:rPr>
                  <a:t>4/6</a:t>
                </a:r>
                <a:r>
                  <a:rPr lang="en-GB" sz="1200"/>
                  <a:t> and </a:t>
                </a:r>
                <a:r>
                  <a:rPr lang="en-GB" sz="1200" b="0" i="0">
                    <a:latin typeface="Cambria Math" panose="02040503050406030204" pitchFamily="18" charset="0"/>
                  </a:rPr>
                  <a:t>6/4</a:t>
                </a:r>
                <a:r>
                  <a:rPr lang="en-GB" sz="1200"/>
                  <a:t>.</a:t>
                </a:r>
              </a:p>
              <a:p>
                <a:endParaRPr lang="en-GB" b="0"/>
              </a:p>
              <a:p>
                <a:r>
                  <a:rPr lang="en-GB" b="1"/>
                  <a:t>Suggested questioning</a:t>
                </a:r>
              </a:p>
              <a:p>
                <a:r>
                  <a:rPr lang="en-GB" b="0"/>
                  <a:t>What do you notice about your pairs of numerators?</a:t>
                </a:r>
              </a:p>
              <a:p>
                <a:r>
                  <a:rPr lang="en-GB" b="0"/>
                  <a:t>What does the denominator represent?</a:t>
                </a:r>
              </a:p>
              <a:p>
                <a:r>
                  <a:rPr lang="en-GB" b="0"/>
                  <a:t>What is the same/different about your answers to a/b and c/d?</a:t>
                </a:r>
              </a:p>
              <a:p>
                <a:r>
                  <a:rPr lang="en-GB" b="0"/>
                  <a:t>What is the same/different about the bars in part e, compared with the first two bars?</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832510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543364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Tim has divided the total by the denominator (3) and then multiplied by the numerator (2). Rohit has written 12 as a fraction by giving it a denominator of 1, and then multiplied the numerator of the multiplicand by the numerator of the multiplier (and the same for the pair of denominators). He has then simplified his fraction to be an integer.</a:t>
                </a:r>
              </a:p>
              <a:p>
                <a:r>
                  <a:rPr lang="en-GB" b="0" dirty="0"/>
                  <a:t>b) Students’ responses to this may vary according to their experience and confidence with either method. Justifications for Tim’s method might include its simplicity and the fact that starting with a division means that you are multiplying smaller values in the second step. Justifications for Rohit’s method might include its connection to multiplying two fractions (and therefore only having to recall one process).</a:t>
                </a:r>
              </a:p>
              <a:p>
                <a:r>
                  <a:rPr lang="en-GB" b="0" dirty="0"/>
                  <a:t>c) Again, students’ responses may vary. There is a potential that Tim’s method might be preferred by the majority, as the first step would be 35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7, which uses known multiplication facts, instead of 35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4, which goes beyond 12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12.</a:t>
                </a:r>
              </a:p>
              <a:p>
                <a:endParaRPr lang="en-GB" b="0" dirty="0"/>
              </a:p>
              <a:p>
                <a:r>
                  <a:rPr lang="en-GB" b="0" dirty="0"/>
                  <a:t>? Gavinder has found </a:t>
                </a:r>
                <a14:m>
                  <m:oMath xmlns:m="http://schemas.openxmlformats.org/officeDocument/2006/math">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1</m:t>
                        </m:r>
                      </m:num>
                      <m:den>
                        <m:r>
                          <a:rPr lang="en-GB" sz="1200" b="0" i="1" dirty="0" smtClean="0">
                            <a:latin typeface="Cambria Math" panose="02040503050406030204" pitchFamily="18" charset="0"/>
                          </a:rPr>
                          <m:t>3</m:t>
                        </m:r>
                      </m:den>
                    </m:f>
                  </m:oMath>
                </a14:m>
                <a:r>
                  <a:rPr lang="en-GB" b="0" dirty="0"/>
                  <a:t> of 12 and then subtracted this from 12. This might be a useful strategy when the fraction</a:t>
                </a:r>
                <a:r>
                  <a:rPr lang="en-GB" b="0" baseline="0" dirty="0"/>
                  <a:t> is close to one whole, particularly when it is exactly one unit fraction from the whole.</a:t>
                </a:r>
              </a:p>
              <a:p>
                <a:endParaRPr lang="en-GB" b="0" dirty="0"/>
              </a:p>
              <a:p>
                <a:r>
                  <a:rPr lang="en-GB" b="1" dirty="0"/>
                  <a:t>Suggested questioning</a:t>
                </a:r>
              </a:p>
              <a:p>
                <a:r>
                  <a:rPr lang="en-GB" b="0" dirty="0"/>
                  <a:t>What steps has each person done? Why?</a:t>
                </a:r>
              </a:p>
              <a:p>
                <a:r>
                  <a:rPr lang="en-GB" b="0" dirty="0"/>
                  <a:t>Do you use either or both of these strategies? If you use both, when do you choose to use each one? If you use neither, what do you do instead?</a:t>
                </a:r>
              </a:p>
              <a:p>
                <a:r>
                  <a:rPr lang="en-GB" b="0" dirty="0"/>
                  <a:t>Which is clearest to you?</a:t>
                </a:r>
              </a:p>
              <a:p>
                <a:endParaRPr lang="en-GB" b="1" dirty="0"/>
              </a:p>
              <a:p>
                <a:r>
                  <a:rPr lang="en-GB" b="1" dirty="0"/>
                  <a:t>Things to think about</a:t>
                </a:r>
              </a:p>
              <a:p>
                <a:r>
                  <a:rPr lang="en-GB" sz="1200" dirty="0"/>
                  <a:t>Checkpoint 11 is one of the more closed Checkpoints: it focuses specifically upon the strategies that students use when multiplying integers by fractions, modelling</a:t>
                </a:r>
                <a:r>
                  <a:rPr lang="en-GB" b="0" dirty="0"/>
                  <a:t> two of the likely processes that students may have experienced. If students are not familiar with either Tim or Rohit’s strategies, consider when you might introduce them. Do you think they both equally important for students to understand?</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Tim has divided the total by the denominator (3) and then multiplied by the numerator (2). Rohit has written 12 as a fraction by giving it a denominator of 1, and then multiplied the numerator of the multiplicand by the numerator of the multiplier (and the same for the pair of denominators). He has then simplified his fraction to be an integer.</a:t>
                </a:r>
              </a:p>
              <a:p>
                <a:r>
                  <a:rPr lang="en-GB" b="0"/>
                  <a:t>b) Students responses to this may vary according to their experience and confidence with either method. Justifications for Tim’s method might include its simplicity and the fact that starting with a division means that you are multiplying smaller values in the second step. Justifications for Rohit’s method might include its connection to multiplying two fractions (and therefore only having to recall one process).</a:t>
                </a:r>
              </a:p>
              <a:p>
                <a:r>
                  <a:rPr lang="en-GB" b="0"/>
                  <a:t>c) Again, students responses may vary. There is a potential that Tim’s method might be preferred by the majority, as the first step would be 35 </a:t>
                </a:r>
                <a:r>
                  <a:rPr lang="en-GB" b="0" i="0">
                    <a:latin typeface="Cambria Math" panose="02040503050406030204" pitchFamily="18" charset="0"/>
                    <a:ea typeface="Cambria Math" panose="02040503050406030204" pitchFamily="18" charset="0"/>
                  </a:rPr>
                  <a:t>÷</a:t>
                </a:r>
                <a:r>
                  <a:rPr lang="en-GB" b="0"/>
                  <a:t> 7, which uses known multiplication facts, instead of 35 </a:t>
                </a:r>
                <a:r>
                  <a:rPr lang="en-GB" b="0" i="0">
                    <a:latin typeface="Cambria Math" panose="02040503050406030204" pitchFamily="18" charset="0"/>
                    <a:ea typeface="Cambria Math" panose="02040503050406030204" pitchFamily="18" charset="0"/>
                  </a:rPr>
                  <a:t>×</a:t>
                </a:r>
                <a:r>
                  <a:rPr lang="en-GB" b="0"/>
                  <a:t> 4, which goes beyond 12 </a:t>
                </a:r>
                <a:r>
                  <a:rPr lang="en-GB" b="0" i="0">
                    <a:latin typeface="Cambria Math" panose="02040503050406030204" pitchFamily="18" charset="0"/>
                    <a:ea typeface="Cambria Math" panose="02040503050406030204" pitchFamily="18" charset="0"/>
                  </a:rPr>
                  <a:t>×</a:t>
                </a:r>
                <a:r>
                  <a:rPr lang="en-GB" b="0"/>
                  <a:t> 12.</a:t>
                </a:r>
              </a:p>
              <a:p>
                <a:endParaRPr lang="en-GB" b="0"/>
              </a:p>
              <a:p>
                <a:r>
                  <a:rPr lang="en-GB" b="0"/>
                  <a:t>? </a:t>
                </a:r>
                <a:r>
                  <a:rPr lang="en-GB" b="0" err="1"/>
                  <a:t>Gavinder</a:t>
                </a:r>
                <a:r>
                  <a:rPr lang="en-GB" b="0"/>
                  <a:t> has found </a:t>
                </a:r>
                <a:r>
                  <a:rPr lang="en-GB" sz="1200" b="0" i="0" dirty="0">
                    <a:latin typeface="Cambria Math" panose="02040503050406030204" pitchFamily="18" charset="0"/>
                  </a:rPr>
                  <a:t>1/3</a:t>
                </a:r>
                <a:r>
                  <a:rPr lang="en-GB" b="0"/>
                  <a:t> of 12 and then subtracted this from 12. This might be a useful strategy when the fraction</a:t>
                </a:r>
                <a:r>
                  <a:rPr lang="en-GB" b="0" baseline="0"/>
                  <a:t> is close to one whole, particularly when it is exactly one unit fraction from the whole.</a:t>
                </a:r>
              </a:p>
              <a:p>
                <a:endParaRPr lang="en-GB" b="0"/>
              </a:p>
              <a:p>
                <a:r>
                  <a:rPr lang="en-GB" b="1"/>
                  <a:t>Suggested questioning</a:t>
                </a:r>
              </a:p>
              <a:p>
                <a:r>
                  <a:rPr lang="en-GB" b="0"/>
                  <a:t>What steps has each person done? Why?</a:t>
                </a:r>
              </a:p>
              <a:p>
                <a:r>
                  <a:rPr lang="en-GB" b="0"/>
                  <a:t>Do you use either or both of these strategies? If you use both, when do you choose to use each one?</a:t>
                </a:r>
              </a:p>
              <a:p>
                <a:r>
                  <a:rPr lang="en-GB" b="0"/>
                  <a:t>Which is clearest to you?</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131213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441879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2</a:t>
            </a:r>
          </a:p>
          <a:p>
            <a:r>
              <a:rPr lang="en-GB" b="0" dirty="0"/>
              <a:t>b) 2</a:t>
            </a:r>
          </a:p>
          <a:p>
            <a:r>
              <a:rPr lang="en-GB" b="0" dirty="0"/>
              <a:t>c) 12</a:t>
            </a:r>
          </a:p>
          <a:p>
            <a:r>
              <a:rPr lang="en-GB" b="0" dirty="0"/>
              <a:t>d) 12</a:t>
            </a:r>
          </a:p>
          <a:p>
            <a:r>
              <a:rPr lang="en-GB" b="0" dirty="0"/>
              <a:t>e) The questions are in matching pairs: a and b ask the same thing, as do c and d.</a:t>
            </a:r>
          </a:p>
          <a:p>
            <a:r>
              <a:rPr lang="en-GB" b="0" dirty="0"/>
              <a:t>f) Students’ answers will vary depending on their understanding of the situation: they might use the same approach for each pair of questions or have a different approach for questions written using the word ‘of’ instead of a multiplication symbol (see ‘Assessing understanding’ on the Guidance slide for more information).</a:t>
            </a:r>
          </a:p>
          <a:p>
            <a:endParaRPr lang="en-GB" b="0" dirty="0"/>
          </a:p>
          <a:p>
            <a:r>
              <a:rPr lang="en-GB" b="0" dirty="0"/>
              <a:t>? Any valid worded context. Students may choose the same contexts for the matching questions.</a:t>
            </a:r>
          </a:p>
          <a:p>
            <a:endParaRPr lang="en-GB" b="0" dirty="0"/>
          </a:p>
          <a:p>
            <a:r>
              <a:rPr lang="en-GB" b="1" dirty="0"/>
              <a:t>Suggested questioning</a:t>
            </a:r>
          </a:p>
          <a:p>
            <a:r>
              <a:rPr lang="en-GB" b="0" dirty="0"/>
              <a:t>Which of these questions did you find the easiest? Why?</a:t>
            </a:r>
          </a:p>
          <a:p>
            <a:r>
              <a:rPr lang="en-GB" b="0" dirty="0"/>
              <a:t>Which of the questions have the same answer? </a:t>
            </a:r>
          </a:p>
          <a:p>
            <a:r>
              <a:rPr lang="en-GB" b="0" dirty="0"/>
              <a:t>Did you use the same strategy for the pairs of questions with the same answer? Why or why not?</a:t>
            </a:r>
          </a:p>
          <a:p>
            <a:endParaRPr lang="en-GB" b="1" dirty="0"/>
          </a:p>
          <a:p>
            <a:r>
              <a:rPr lang="en-GB" b="1" dirty="0"/>
              <a:t>Things to think about</a:t>
            </a:r>
          </a:p>
          <a:p>
            <a:r>
              <a:rPr lang="en-GB" b="0" dirty="0"/>
              <a:t>Like Checkpoint 11, Checkpoint 12 is a relatively closed task addressing whether students recognise the equivalence of fraction multiplication and finding fractions ‘of’ an amount. Consider the order in which you might use Checkpoints 11 and 12: is there a benefit to exploring the strategies for solving the problems before comparing different ways that the problems might be expressed? </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2409508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344858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cs typeface="Calibri"/>
                </a:endParaRPr>
              </a:p>
              <a:p>
                <a:r>
                  <a:rPr lang="en-GB" b="0" dirty="0"/>
                  <a:t>a)</a:t>
                </a:r>
                <a:r>
                  <a:rPr lang="en-GB" dirty="0"/>
                  <a:t> The two calculations are equal; both give the answer 90.</a:t>
                </a:r>
                <a:endParaRPr lang="en-GB" b="0" dirty="0">
                  <a:cs typeface="Calibri"/>
                </a:endParaRPr>
              </a:p>
              <a:p>
                <a:r>
                  <a:rPr lang="en-GB" dirty="0">
                    <a:cs typeface="Calibri"/>
                  </a:rPr>
                  <a:t>b) The right-hand calculation is greater, as 1000 – 10 (990) is greater than </a:t>
                </a:r>
                <a14:m>
                  <m:oMath xmlns:m="http://schemas.openxmlformats.org/officeDocument/2006/math">
                    <m:f>
                      <m:fPr>
                        <m:ctrlPr>
                          <a:rPr lang="en-GB" i="1" dirty="0" smtClean="0">
                            <a:latin typeface="Cambria Math" panose="02040503050406030204" pitchFamily="18" charset="0"/>
                            <a:cs typeface="Calibri"/>
                          </a:rPr>
                        </m:ctrlPr>
                      </m:fPr>
                      <m:num>
                        <m:r>
                          <a:rPr lang="en-GB" b="0" i="1" dirty="0" smtClean="0">
                            <a:latin typeface="Cambria Math" panose="02040503050406030204" pitchFamily="18" charset="0"/>
                            <a:cs typeface="Calibri"/>
                          </a:rPr>
                          <m:t>9</m:t>
                        </m:r>
                      </m:num>
                      <m:den>
                        <m:r>
                          <a:rPr lang="en-GB" b="0" i="1" dirty="0" smtClean="0">
                            <a:latin typeface="Cambria Math" panose="02040503050406030204" pitchFamily="18" charset="0"/>
                            <a:cs typeface="Calibri"/>
                          </a:rPr>
                          <m:t>10</m:t>
                        </m:r>
                      </m:den>
                    </m:f>
                  </m:oMath>
                </a14:m>
                <a:r>
                  <a:rPr lang="en-GB" dirty="0">
                    <a:cs typeface="Calibri"/>
                  </a:rPr>
                  <a:t> of 1000 (900).</a:t>
                </a:r>
                <a:endParaRPr lang="en-GB" b="0" dirty="0">
                  <a:cs typeface="Calibri"/>
                </a:endParaRP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 Any value between 0 and 100 would mean the left-hand calculation was greater. Any value above 100 or below 0 would result in the right-hand calculation being greater (although students are unlikely to consider negative numbers in their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Suggested questioning</a:t>
                </a:r>
                <a:endParaRPr lang="en-GB" b="1" dirty="0">
                  <a:cs typeface="Calibri"/>
                </a:endParaRPr>
              </a:p>
              <a:p>
                <a:r>
                  <a:rPr lang="en-GB" dirty="0"/>
                  <a:t>Which is easier to calculate, the fraction or the subtraction? Why?</a:t>
                </a:r>
                <a:endParaRPr lang="en-GB" b="0" dirty="0">
                  <a:cs typeface="Calibri"/>
                </a:endParaRPr>
              </a:p>
              <a:p>
                <a:r>
                  <a:rPr lang="en-GB" dirty="0">
                    <a:cs typeface="Calibri"/>
                  </a:rPr>
                  <a:t>Why is it that the two different calculations give the same answer in part a, but different answers in part b? What's changed?</a:t>
                </a:r>
              </a:p>
              <a:p>
                <a:endParaRPr lang="en-GB" dirty="0"/>
              </a:p>
              <a:p>
                <a:r>
                  <a:rPr lang="en-GB" b="1" dirty="0"/>
                  <a:t>Things to think about</a:t>
                </a:r>
              </a:p>
              <a:p>
                <a:r>
                  <a:rPr lang="en-GB" b="0" dirty="0">
                    <a:cs typeface="Calibri"/>
                  </a:rPr>
                  <a:t>While</a:t>
                </a:r>
                <a:r>
                  <a:rPr lang="en-GB" b="0" baseline="0" dirty="0">
                    <a:cs typeface="Calibri"/>
                  </a:rPr>
                  <a:t> </a:t>
                </a:r>
                <a:r>
                  <a:rPr lang="en-GB" b="0" dirty="0">
                    <a:cs typeface="Calibri"/>
                  </a:rPr>
                  <a:t>Checkpoint 13 only has two questions, the conversations they elicit will be both rich and useful. How do students explain to you why the ‘subtract 10’ is a fixed amount, but </a:t>
                </a:r>
                <a14:m>
                  <m:oMath xmlns:m="http://schemas.openxmlformats.org/officeDocument/2006/math">
                    <m:f>
                      <m:fPr>
                        <m:ctrlPr>
                          <a:rPr lang="en-GB" i="1" dirty="0" smtClean="0">
                            <a:latin typeface="Cambria Math" panose="02040503050406030204" pitchFamily="18" charset="0"/>
                            <a:cs typeface="Calibri"/>
                          </a:rPr>
                        </m:ctrlPr>
                      </m:fPr>
                      <m:num>
                        <m:r>
                          <a:rPr lang="en-GB" b="0" i="1" dirty="0" smtClean="0">
                            <a:latin typeface="Cambria Math" panose="02040503050406030204" pitchFamily="18" charset="0"/>
                            <a:cs typeface="Calibri"/>
                          </a:rPr>
                          <m:t>9</m:t>
                        </m:r>
                      </m:num>
                      <m:den>
                        <m:r>
                          <a:rPr lang="en-GB" b="0" i="1" dirty="0" smtClean="0">
                            <a:latin typeface="Cambria Math" panose="02040503050406030204" pitchFamily="18" charset="0"/>
                            <a:cs typeface="Calibri"/>
                          </a:rPr>
                          <m:t>10</m:t>
                        </m:r>
                      </m:den>
                    </m:f>
                  </m:oMath>
                </a14:m>
                <a:r>
                  <a:rPr lang="en-GB" dirty="0">
                    <a:cs typeface="Calibri"/>
                  </a:rPr>
                  <a:t> changes?</a:t>
                </a:r>
                <a:r>
                  <a:rPr lang="en-GB" b="0" dirty="0">
                    <a:cs typeface="Calibri"/>
                  </a:rPr>
                  <a:t> Do they use representations to support their explanations? The language and visuals they reach for may help you to plan the most appropriate introduction to further work on fractions at Key Stage 3.</a:t>
                </a:r>
              </a:p>
            </p:txBody>
          </p:sp>
        </mc:Choice>
        <mc:Fallback xmlns="">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cs typeface="Calibri"/>
                </a:endParaRPr>
              </a:p>
              <a:p>
                <a:r>
                  <a:rPr lang="en-GB" b="0" dirty="0"/>
                  <a:t>a)</a:t>
                </a:r>
                <a:r>
                  <a:rPr lang="en-GB" dirty="0"/>
                  <a:t> The two calculations are equal; both give the answer 90.</a:t>
                </a:r>
                <a:endParaRPr lang="en-GB" b="0" dirty="0">
                  <a:cs typeface="Calibri"/>
                </a:endParaRPr>
              </a:p>
              <a:p>
                <a:r>
                  <a:rPr lang="en-GB" dirty="0">
                    <a:cs typeface="Calibri"/>
                  </a:rPr>
                  <a:t>b) The right-hand calculation is greater, as 1000 – 10 (990) is greater than </a:t>
                </a:r>
                <a:r>
                  <a:rPr lang="en-GB" b="0" i="0" dirty="0">
                    <a:latin typeface="Cambria Math" panose="02040503050406030204" pitchFamily="18" charset="0"/>
                    <a:cs typeface="Calibri"/>
                  </a:rPr>
                  <a:t>9/10</a:t>
                </a:r>
                <a:r>
                  <a:rPr lang="en-GB" dirty="0">
                    <a:cs typeface="Calibri"/>
                  </a:rPr>
                  <a:t> of 1000 (900).</a:t>
                </a:r>
                <a:endParaRPr lang="en-GB" b="0" dirty="0">
                  <a:cs typeface="Calibri"/>
                </a:endParaRP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 Any value between 0 and 100 would mean the left-hand calculation was greater. Any value above 100 or below 0 would result in the right-hand calculation being greater (NB students are unlikely to consider negative numbers in their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Suggested questioning</a:t>
                </a:r>
                <a:endParaRPr lang="en-GB" b="1" dirty="0">
                  <a:cs typeface="Calibri"/>
                </a:endParaRPr>
              </a:p>
              <a:p>
                <a:r>
                  <a:rPr lang="en-GB" dirty="0"/>
                  <a:t>Which is easier to calculate, the fraction or the subtraction? Why?</a:t>
                </a:r>
                <a:endParaRPr lang="en-GB" b="0" dirty="0">
                  <a:cs typeface="Calibri"/>
                </a:endParaRPr>
              </a:p>
              <a:p>
                <a:r>
                  <a:rPr lang="en-GB" dirty="0">
                    <a:cs typeface="Calibri"/>
                  </a:rPr>
                  <a:t>Why is it that the two different calculations give the same answer in part a), but different answers in part b)? What's changed?</a:t>
                </a:r>
              </a:p>
              <a:p>
                <a:endParaRPr lang="en-GB" dirty="0"/>
              </a:p>
              <a:p>
                <a:r>
                  <a:rPr lang="en-GB" b="1" dirty="0"/>
                  <a:t>Things to think about</a:t>
                </a:r>
              </a:p>
              <a:p>
                <a:r>
                  <a:rPr lang="en-GB" b="0" dirty="0">
                    <a:cs typeface="Calibri"/>
                  </a:rPr>
                  <a:t>Whilst Checkpoint 13 only has 2 questions, the intention is that the conversations that they elicit will be both rich and useful. How do students explain to you why the ‘subtract 10’ is a fixed amount, but </a:t>
                </a:r>
                <a:r>
                  <a:rPr lang="en-GB" b="0" i="0" dirty="0">
                    <a:latin typeface="Cambria Math" panose="02040503050406030204" pitchFamily="18" charset="0"/>
                    <a:cs typeface="Calibri"/>
                  </a:rPr>
                  <a:t>9/10</a:t>
                </a:r>
                <a:r>
                  <a:rPr lang="en-GB" dirty="0">
                    <a:cs typeface="Calibri"/>
                  </a:rPr>
                  <a:t> changes?</a:t>
                </a:r>
                <a:r>
                  <a:rPr lang="en-GB" b="0" dirty="0">
                    <a:cs typeface="Calibri"/>
                  </a:rPr>
                  <a:t> Do they use representations to support their explanations? The language and visuals they reach for may help you to plan the most appropriate introduction to further work on fractions at KS3.</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4179246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2459646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Same: bar models involve five parts, with three parts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shaded white and two</a:t>
                </a:r>
                <a:r>
                  <a:rPr lang="en-GB" b="0" baseline="0" dirty="0"/>
                  <a:t> parts (</a:t>
                </a:r>
                <a:r>
                  <a:rPr lang="en-GB" b="0" dirty="0"/>
                  <a:t>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shaded grey. </a:t>
                </a:r>
              </a:p>
              <a:p>
                <a:r>
                  <a:rPr lang="en-GB" b="0" dirty="0"/>
                  <a:t>Different: the part that is labelled 30 is different. In the first bar,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of the bar has</a:t>
                </a:r>
                <a:r>
                  <a:rPr lang="en-GB" b="0" baseline="0" dirty="0"/>
                  <a:t> a value of 30, but in the second bar, the whole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5</m:t>
                        </m:r>
                      </m:den>
                    </m:f>
                  </m:oMath>
                </a14:m>
                <a:r>
                  <a:rPr lang="en-GB" b="0" dirty="0"/>
                  <a:t>) of the bar has a value of 30. The</a:t>
                </a:r>
                <a:r>
                  <a:rPr lang="en-GB" b="0" baseline="0" dirty="0"/>
                  <a:t> part that we are being asked to find also changes: in the first bar, we are asked to find the value of the whole bar, but in the second bar we are asked to find the value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of the whole.</a:t>
                </a:r>
              </a:p>
              <a:p>
                <a:endParaRPr lang="en-GB" b="0" dirty="0"/>
              </a:p>
              <a:p>
                <a:r>
                  <a:rPr lang="en-GB" b="0" dirty="0"/>
                  <a:t>b) First bar: 50; second bar: 18</a:t>
                </a:r>
              </a:p>
              <a:p>
                <a:endParaRPr lang="en-GB" b="0" dirty="0"/>
              </a:p>
              <a:p>
                <a:r>
                  <a:rPr lang="en-GB" b="0" dirty="0"/>
                  <a:t>c) Any valid context where the appropriate values are given and asked for. For example, the first bar needs a context where the total is missing but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of the total is identified</a:t>
                </a:r>
                <a:r>
                  <a:rPr lang="en-GB" b="0" baseline="0" dirty="0"/>
                  <a:t> as 30. For example, ‘Ben spends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of his birthday</a:t>
                </a:r>
                <a:r>
                  <a:rPr lang="en-GB" b="0" baseline="0" dirty="0"/>
                  <a:t> money on a new game. If the game cost £30, how much money did he get for his birthday?’ The second bar needs a context where the total is given as 30,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is</a:t>
                </a:r>
                <a:r>
                  <a:rPr lang="en-GB" b="0" baseline="0" dirty="0"/>
                  <a:t> missing. For example, ‘Ben is given £30 for his birthday, and spends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of the money on a new game. How much did it cost?’</a:t>
                </a:r>
              </a:p>
              <a:p>
                <a:endParaRPr lang="en-GB" b="0" dirty="0"/>
              </a:p>
              <a:p>
                <a:r>
                  <a:rPr lang="en-GB" b="0" dirty="0"/>
                  <a:t>? 30 could also have been written on the section representing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(grey), so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(white) would have represented</a:t>
                </a:r>
                <a:r>
                  <a:rPr lang="en-GB" b="0" baseline="0" dirty="0"/>
                  <a:t> 45 and the whole bar 75. Alternatively, 30 could have represented a single part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so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(white) would have a value of 90,</a:t>
                </a:r>
                <a:r>
                  <a:rPr lang="en-GB" b="0" baseline="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(grey)</a:t>
                </a:r>
                <a:r>
                  <a:rPr lang="en-GB" b="0" baseline="0" dirty="0"/>
                  <a:t> would have a value of 60, and the whole bar a value of 150.</a:t>
                </a:r>
                <a:endParaRPr lang="en-GB" b="0" dirty="0"/>
              </a:p>
              <a:p>
                <a:r>
                  <a:rPr lang="en-GB" b="0" dirty="0"/>
                  <a:t> </a:t>
                </a:r>
              </a:p>
              <a:p>
                <a:r>
                  <a:rPr lang="en-GB" b="1" dirty="0"/>
                  <a:t>Suggested questioning</a:t>
                </a:r>
              </a:p>
              <a:p>
                <a:r>
                  <a:rPr lang="en-GB" b="0" dirty="0"/>
                  <a:t>What is the same? What is different?</a:t>
                </a:r>
              </a:p>
              <a:p>
                <a:r>
                  <a:rPr lang="en-GB" b="0" dirty="0"/>
                  <a:t>Which bar has the biggest total value? </a:t>
                </a:r>
              </a:p>
              <a:p>
                <a:r>
                  <a:rPr lang="en-GB" b="0" dirty="0"/>
                  <a:t>How can you find the value of a single part? What do you need to divide by?</a:t>
                </a:r>
              </a:p>
              <a:p>
                <a:r>
                  <a:rPr lang="en-GB" b="0" dirty="0"/>
                  <a:t>If you know __, what else do you know?</a:t>
                </a:r>
              </a:p>
              <a:p>
                <a:endParaRPr lang="en-GB" b="1" dirty="0"/>
              </a:p>
              <a:p>
                <a:r>
                  <a:rPr lang="en-GB" b="1" dirty="0"/>
                  <a:t>Things to think about</a:t>
                </a:r>
              </a:p>
              <a:p>
                <a:r>
                  <a:rPr lang="en-GB" b="0" dirty="0"/>
                  <a:t>Much like Checkpoint 13, Checkpoint 14 focuses on two similar questions, giving students an opportunity to show you what they know. Encourage students to articulate what the bar models show, and how they can use this information to find out the missing values. Consider using this Checkpoint in conjunction with Checkpoint 15: an interesting point to notice is whether students find the ‘reverse’ fraction problem easier in one or other context.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Same: bar models involve five parts, with three parts (or </a:t>
                </a:r>
                <a:r>
                  <a:rPr lang="en-GB" b="0" i="0">
                    <a:latin typeface="Cambria Math" panose="02040503050406030204" pitchFamily="18" charset="0"/>
                  </a:rPr>
                  <a:t>3/5</a:t>
                </a:r>
                <a:r>
                  <a:rPr lang="en-GB" b="0"/>
                  <a:t>) shaded yellow and two</a:t>
                </a:r>
                <a:r>
                  <a:rPr lang="en-GB" b="0" baseline="0"/>
                  <a:t> parts (</a:t>
                </a:r>
                <a:r>
                  <a:rPr lang="en-GB" b="0"/>
                  <a:t>or </a:t>
                </a:r>
                <a:r>
                  <a:rPr lang="en-GB" b="0" i="0">
                    <a:latin typeface="Cambria Math" panose="02040503050406030204" pitchFamily="18" charset="0"/>
                  </a:rPr>
                  <a:t>2/5</a:t>
                </a:r>
                <a:r>
                  <a:rPr lang="en-GB" b="0"/>
                  <a:t>) shaded green. </a:t>
                </a:r>
              </a:p>
              <a:p>
                <a:r>
                  <a:rPr lang="en-GB" b="0"/>
                  <a:t>Different: the part that is labelled 30 is different. In the first bar, </a:t>
                </a:r>
                <a:r>
                  <a:rPr lang="en-GB" b="0" i="0">
                    <a:latin typeface="Cambria Math" panose="02040503050406030204" pitchFamily="18" charset="0"/>
                  </a:rPr>
                  <a:t>3/5</a:t>
                </a:r>
                <a:r>
                  <a:rPr lang="en-GB" b="0"/>
                  <a:t> of the bar has</a:t>
                </a:r>
                <a:r>
                  <a:rPr lang="en-GB" b="0" baseline="0"/>
                  <a:t> a value of 30, but in the second bar, the whole (or </a:t>
                </a:r>
                <a:r>
                  <a:rPr lang="en-GB" b="0" i="0">
                    <a:latin typeface="Cambria Math" panose="02040503050406030204" pitchFamily="18" charset="0"/>
                  </a:rPr>
                  <a:t>5/5</a:t>
                </a:r>
                <a:r>
                  <a:rPr lang="en-GB" b="0"/>
                  <a:t>) of the bar has a value of 30. The</a:t>
                </a:r>
                <a:r>
                  <a:rPr lang="en-GB" b="0" baseline="0"/>
                  <a:t> part that we are being asked to find also changes: in the first bar, we are asked to find the value of the whole bar, but in the second bar we are asked to find the value of </a:t>
                </a:r>
                <a:r>
                  <a:rPr lang="en-GB" b="0" i="0">
                    <a:latin typeface="Cambria Math" panose="02040503050406030204" pitchFamily="18" charset="0"/>
                  </a:rPr>
                  <a:t>3/5</a:t>
                </a:r>
                <a:r>
                  <a:rPr lang="en-GB" b="0"/>
                  <a:t> of the whole.</a:t>
                </a:r>
              </a:p>
              <a:p>
                <a:endParaRPr lang="en-GB" b="0"/>
              </a:p>
              <a:p>
                <a:r>
                  <a:rPr lang="en-GB" b="0"/>
                  <a:t>b) First bar: 30; second bar: 18</a:t>
                </a:r>
              </a:p>
              <a:p>
                <a:endParaRPr lang="en-GB" b="0"/>
              </a:p>
              <a:p>
                <a:r>
                  <a:rPr lang="en-GB" b="0"/>
                  <a:t>c) Any valid context where the appropriate values are given and asked for. For example, for the first bar needs a context where the total is missing but </a:t>
                </a:r>
                <a:r>
                  <a:rPr lang="en-GB" b="0" i="0">
                    <a:latin typeface="Cambria Math" panose="02040503050406030204" pitchFamily="18" charset="0"/>
                  </a:rPr>
                  <a:t>3/5</a:t>
                </a:r>
                <a:r>
                  <a:rPr lang="en-GB" b="0"/>
                  <a:t> of the total is identified</a:t>
                </a:r>
                <a:r>
                  <a:rPr lang="en-GB" b="0" baseline="0"/>
                  <a:t> as 30, such as “Ben spends </a:t>
                </a:r>
                <a:r>
                  <a:rPr lang="en-GB" b="0" i="0">
                    <a:latin typeface="Cambria Math" panose="02040503050406030204" pitchFamily="18" charset="0"/>
                  </a:rPr>
                  <a:t>3/5</a:t>
                </a:r>
                <a:r>
                  <a:rPr lang="en-GB" b="0"/>
                  <a:t> of his birthday</a:t>
                </a:r>
                <a:r>
                  <a:rPr lang="en-GB" b="0" baseline="0"/>
                  <a:t> money on a new game. If the game cost £30, how much money did he get for his birthday?” The second bar needs a context where the total is given as 30, and </a:t>
                </a:r>
                <a:r>
                  <a:rPr lang="en-GB" b="0" i="0">
                    <a:latin typeface="Cambria Math" panose="02040503050406030204" pitchFamily="18" charset="0"/>
                  </a:rPr>
                  <a:t>3/5</a:t>
                </a:r>
                <a:r>
                  <a:rPr lang="en-GB" b="0"/>
                  <a:t> is</a:t>
                </a:r>
                <a:r>
                  <a:rPr lang="en-GB" b="0" baseline="0"/>
                  <a:t> missing, such as “Ben is given £30 for his birthday, and spends </a:t>
                </a:r>
                <a:r>
                  <a:rPr lang="en-GB" b="0" i="0">
                    <a:latin typeface="Cambria Math" panose="02040503050406030204" pitchFamily="18" charset="0"/>
                  </a:rPr>
                  <a:t>3/5</a:t>
                </a:r>
                <a:r>
                  <a:rPr lang="en-GB" b="0"/>
                  <a:t> of the money on a new game. How much did it cost?”</a:t>
                </a:r>
              </a:p>
              <a:p>
                <a:endParaRPr lang="en-GB" b="0"/>
              </a:p>
              <a:p>
                <a:r>
                  <a:rPr lang="en-GB" b="0"/>
                  <a:t>? 30 could also have been written on the section representing </a:t>
                </a:r>
                <a:r>
                  <a:rPr lang="en-GB" b="0" i="0">
                    <a:latin typeface="Cambria Math" panose="02040503050406030204" pitchFamily="18" charset="0"/>
                  </a:rPr>
                  <a:t>2/5</a:t>
                </a:r>
                <a:r>
                  <a:rPr lang="en-GB" b="0"/>
                  <a:t> (green), so </a:t>
                </a:r>
                <a:r>
                  <a:rPr lang="en-GB" b="0" i="0">
                    <a:latin typeface="Cambria Math" panose="02040503050406030204" pitchFamily="18" charset="0"/>
                  </a:rPr>
                  <a:t>3/5</a:t>
                </a:r>
                <a:r>
                  <a:rPr lang="en-GB" b="0"/>
                  <a:t> (yellow) would have represented</a:t>
                </a:r>
                <a:r>
                  <a:rPr lang="en-GB" b="0" baseline="0"/>
                  <a:t> 45 and the whole bar 75. Alternatively, 30 could have represented a single part (</a:t>
                </a:r>
                <a:r>
                  <a:rPr lang="en-GB" b="0" i="0">
                    <a:latin typeface="Cambria Math" panose="02040503050406030204" pitchFamily="18" charset="0"/>
                  </a:rPr>
                  <a:t>1/5</a:t>
                </a:r>
                <a:r>
                  <a:rPr lang="en-GB" b="0"/>
                  <a:t>), so </a:t>
                </a:r>
                <a:r>
                  <a:rPr lang="en-GB" b="0" i="0">
                    <a:latin typeface="Cambria Math" panose="02040503050406030204" pitchFamily="18" charset="0"/>
                  </a:rPr>
                  <a:t>3/5</a:t>
                </a:r>
                <a:r>
                  <a:rPr lang="en-GB" b="0"/>
                  <a:t> (yellow) would have a value of 90,</a:t>
                </a:r>
                <a:r>
                  <a:rPr lang="en-GB" b="0" baseline="0"/>
                  <a:t> </a:t>
                </a:r>
                <a:r>
                  <a:rPr lang="en-GB" b="0" i="0">
                    <a:latin typeface="Cambria Math" panose="02040503050406030204" pitchFamily="18" charset="0"/>
                  </a:rPr>
                  <a:t>2/5</a:t>
                </a:r>
                <a:r>
                  <a:rPr lang="en-GB" b="0"/>
                  <a:t> (green)</a:t>
                </a:r>
                <a:r>
                  <a:rPr lang="en-GB" b="0" baseline="0"/>
                  <a:t> would have a value of 60, and the whole bar a value of 150.</a:t>
                </a:r>
                <a:endParaRPr lang="en-GB" b="0"/>
              </a:p>
              <a:p>
                <a:r>
                  <a:rPr lang="en-GB" b="0"/>
                  <a:t> </a:t>
                </a:r>
              </a:p>
              <a:p>
                <a:r>
                  <a:rPr lang="en-GB" b="1"/>
                  <a:t>Suggested questioning</a:t>
                </a:r>
              </a:p>
              <a:p>
                <a:r>
                  <a:rPr lang="en-GB" b="0"/>
                  <a:t>What is the same? What is different?</a:t>
                </a:r>
              </a:p>
              <a:p>
                <a:r>
                  <a:rPr lang="en-GB" b="0"/>
                  <a:t>Which bar has the biggest total value? </a:t>
                </a:r>
              </a:p>
              <a:p>
                <a:r>
                  <a:rPr lang="en-GB" b="0"/>
                  <a:t>How can you find the value of a single part? What do you need to divide by?</a:t>
                </a:r>
              </a:p>
              <a:p>
                <a:r>
                  <a:rPr lang="en-GB" b="0"/>
                  <a:t>If you know __, what else do you know?</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770714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219392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3642272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featuring bar models for each question is available on slide 81.</a:t>
                </a:r>
                <a:endParaRPr lang="en-GB" b="1" dirty="0"/>
              </a:p>
              <a:p>
                <a:endParaRPr lang="en-GB" b="1" dirty="0"/>
              </a:p>
              <a:p>
                <a:r>
                  <a:rPr lang="en-GB" b="1" dirty="0"/>
                  <a:t>Answers</a:t>
                </a:r>
              </a:p>
              <a:p>
                <a:r>
                  <a:rPr lang="en-GB" b="0" dirty="0"/>
                  <a:t>a) 7.5 </a:t>
                </a:r>
              </a:p>
              <a:p>
                <a:r>
                  <a:rPr lang="en-GB" b="0" dirty="0"/>
                  <a:t>b) 30</a:t>
                </a:r>
              </a:p>
              <a:p>
                <a:r>
                  <a:rPr lang="en-GB" b="0" dirty="0"/>
                  <a:t>c) 5</a:t>
                </a:r>
              </a:p>
              <a:p>
                <a:r>
                  <a:rPr lang="en-GB" b="0" dirty="0"/>
                  <a:t>d) 45</a:t>
                </a:r>
              </a:p>
              <a:p>
                <a:r>
                  <a:rPr lang="en-GB" b="0" dirty="0"/>
                  <a:t>e)10</a:t>
                </a:r>
              </a:p>
              <a:p>
                <a:r>
                  <a:rPr lang="en-GB" b="0" dirty="0"/>
                  <a:t>f) 22.5</a:t>
                </a:r>
              </a:p>
              <a:p>
                <a:r>
                  <a:rPr lang="en-GB" b="0" dirty="0"/>
                  <a:t>g) 9</a:t>
                </a:r>
              </a:p>
              <a:p>
                <a:r>
                  <a:rPr lang="en-GB" b="0" dirty="0"/>
                  <a:t>h) 25</a:t>
                </a:r>
              </a:p>
              <a:p>
                <a:endParaRPr lang="en-GB" b="0" dirty="0"/>
              </a:p>
              <a:p>
                <a:r>
                  <a:rPr lang="en-GB" b="0" dirty="0"/>
                  <a:t>? Any valid question where 15 is the solution to one, and the total to the other. For example,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sz="1200" dirty="0"/>
                  <a:t> of 15 = 3.75 and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sz="1200" dirty="0"/>
                  <a:t> of 60 = 15 or </a:t>
                </a:r>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sz="1200" dirty="0"/>
                  <a:t> of 15 = 4.5 and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sz="1200" dirty="0"/>
                  <a:t> of 50 = 15.  </a:t>
                </a:r>
                <a:endParaRPr lang="en-GB" b="0" dirty="0"/>
              </a:p>
              <a:p>
                <a:endParaRPr lang="en-GB" b="1" dirty="0"/>
              </a:p>
              <a:p>
                <a:r>
                  <a:rPr lang="en-GB" b="1" dirty="0"/>
                  <a:t>Suggested questioning</a:t>
                </a:r>
              </a:p>
              <a:p>
                <a:r>
                  <a:rPr lang="en-GB" b="0" dirty="0"/>
                  <a:t>What is the same/different about each question?</a:t>
                </a:r>
              </a:p>
              <a:p>
                <a:r>
                  <a:rPr lang="en-GB" b="0" dirty="0"/>
                  <a:t>How did you work out the left-hand column?</a:t>
                </a:r>
              </a:p>
              <a:p>
                <a:r>
                  <a:rPr lang="en-GB" b="0" dirty="0"/>
                  <a:t>How did you work out the right-hand column?</a:t>
                </a:r>
              </a:p>
              <a:p>
                <a:r>
                  <a:rPr lang="en-GB" b="0" dirty="0"/>
                  <a:t>Which question did you find easiest/hardest? Why?</a:t>
                </a:r>
              </a:p>
              <a:p>
                <a:r>
                  <a:rPr lang="en-GB" b="0" dirty="0"/>
                  <a:t>Did you use any of your answers to work out the other questions?</a:t>
                </a:r>
              </a:p>
              <a:p>
                <a:endParaRPr lang="en-GB" b="1" dirty="0"/>
              </a:p>
              <a:p>
                <a:r>
                  <a:rPr lang="en-GB" b="1" dirty="0"/>
                  <a:t>Things to think about</a:t>
                </a:r>
              </a:p>
              <a:p>
                <a:r>
                  <a:rPr lang="en-GB" b="0" dirty="0"/>
                  <a:t>Checkpoint 15 features pairs of fractions questions, where the same fraction is used but the whole changes. This is a similar comparison to that used in Checkpoint 14, which represented these two mathematical structures using a bar model. Consider the order in which you use these two tasks: would students’ approaches to Checkpoint 15 likely be different if they saw Checkpoint 14 first? Would using 15 first provide a ‘purer’ assessment, or using 14 first provide a familiar tool to support students to access the task.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 printable resource featuring bar models for each question is available on slide XX.</a:t>
                </a:r>
                <a:endParaRPr lang="en-GB" b="1"/>
              </a:p>
              <a:p>
                <a:endParaRPr lang="en-GB" b="1"/>
              </a:p>
              <a:p>
                <a:r>
                  <a:rPr lang="en-GB" b="1"/>
                  <a:t>Answers</a:t>
                </a:r>
              </a:p>
              <a:p>
                <a:r>
                  <a:rPr lang="en-GB" b="0"/>
                  <a:t>a) 7.5 </a:t>
                </a:r>
              </a:p>
              <a:p>
                <a:r>
                  <a:rPr lang="en-GB" b="0"/>
                  <a:t>b) 30</a:t>
                </a:r>
              </a:p>
              <a:p>
                <a:r>
                  <a:rPr lang="en-GB" b="0"/>
                  <a:t>c) 5</a:t>
                </a:r>
              </a:p>
              <a:p>
                <a:r>
                  <a:rPr lang="en-GB" b="0"/>
                  <a:t>d) 45</a:t>
                </a:r>
              </a:p>
              <a:p>
                <a:r>
                  <a:rPr lang="en-GB" b="0"/>
                  <a:t>e) 10</a:t>
                </a:r>
              </a:p>
              <a:p>
                <a:r>
                  <a:rPr lang="en-GB" b="0"/>
                  <a:t>f) 22.5</a:t>
                </a:r>
              </a:p>
              <a:p>
                <a:r>
                  <a:rPr lang="en-GB" b="0"/>
                  <a:t>g) 9</a:t>
                </a:r>
              </a:p>
              <a:p>
                <a:r>
                  <a:rPr lang="en-GB" b="0"/>
                  <a:t>h) 25</a:t>
                </a:r>
              </a:p>
              <a:p>
                <a:endParaRPr lang="en-GB" b="0"/>
              </a:p>
              <a:p>
                <a:r>
                  <a:rPr lang="en-GB" b="0"/>
                  <a:t>? Any valid question where 15 is the solution to one, and the total to the other. For example, </a:t>
                </a:r>
                <a:r>
                  <a:rPr lang="en-GB" b="0" i="0">
                    <a:latin typeface="Cambria Math" panose="02040503050406030204" pitchFamily="18" charset="0"/>
                  </a:rPr>
                  <a:t>1/4</a:t>
                </a:r>
                <a:r>
                  <a:rPr lang="en-GB" sz="1200"/>
                  <a:t> of 15 = 3.75 and </a:t>
                </a:r>
                <a:r>
                  <a:rPr lang="en-GB" b="0" i="0">
                    <a:latin typeface="Cambria Math" panose="02040503050406030204" pitchFamily="18" charset="0"/>
                  </a:rPr>
                  <a:t>1/4</a:t>
                </a:r>
                <a:r>
                  <a:rPr lang="en-GB" sz="1200"/>
                  <a:t> of 60 = 15 or </a:t>
                </a:r>
                <a:r>
                  <a:rPr lang="en-GB" b="0"/>
                  <a:t>, </a:t>
                </a:r>
                <a:r>
                  <a:rPr lang="en-GB" b="0" i="0">
                    <a:latin typeface="Cambria Math" panose="02040503050406030204" pitchFamily="18" charset="0"/>
                  </a:rPr>
                  <a:t>3/10</a:t>
                </a:r>
                <a:r>
                  <a:rPr lang="en-GB" sz="1200"/>
                  <a:t> of 15 = 3.5 and </a:t>
                </a:r>
                <a:r>
                  <a:rPr lang="en-GB" b="0" i="0">
                    <a:latin typeface="Cambria Math" panose="02040503050406030204" pitchFamily="18" charset="0"/>
                  </a:rPr>
                  <a:t>3/10</a:t>
                </a:r>
                <a:r>
                  <a:rPr lang="en-GB" sz="1200"/>
                  <a:t> of 50 = 15.  </a:t>
                </a:r>
                <a:endParaRPr lang="en-GB" b="0"/>
              </a:p>
              <a:p>
                <a:endParaRPr lang="en-GB" b="1"/>
              </a:p>
              <a:p>
                <a:r>
                  <a:rPr lang="en-GB" b="1"/>
                  <a:t>Suggested questioning</a:t>
                </a:r>
              </a:p>
              <a:p>
                <a:r>
                  <a:rPr lang="en-GB" b="0"/>
                  <a:t>What is the same and different about each question?</a:t>
                </a:r>
              </a:p>
              <a:p>
                <a:r>
                  <a:rPr lang="en-GB" b="0"/>
                  <a:t>How did you work out the left-hand column?</a:t>
                </a:r>
              </a:p>
              <a:p>
                <a:r>
                  <a:rPr lang="en-GB" b="0"/>
                  <a:t>How did you work out the right-hand column?</a:t>
                </a:r>
              </a:p>
              <a:p>
                <a:r>
                  <a:rPr lang="en-GB" b="0"/>
                  <a:t>Which question did you find easiest/hardest?</a:t>
                </a:r>
              </a:p>
              <a:p>
                <a:r>
                  <a:rPr lang="en-GB" b="0"/>
                  <a:t>Did you use any of your answers to work out the other questions?</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1100658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1507951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questions will appear clockwise from top left, and the further thinking question will appear separately so you can choose the pace at which to work with your class. A printable version can be found on slide 82: this uses the same four situations but re-purposes the task to be a match-up activity with supporting bar models. This version also separates Nishma’s question, as it asks for a fraction rather than an amount as its solution.</a:t>
                </a:r>
                <a:endParaRPr lang="en-GB" b="1" dirty="0"/>
              </a:p>
              <a:p>
                <a:endParaRPr lang="en-GB" b="1" dirty="0"/>
              </a:p>
              <a:p>
                <a:r>
                  <a:rPr lang="en-GB" b="1" dirty="0"/>
                  <a:t>Answers</a:t>
                </a:r>
              </a:p>
              <a:p>
                <a:r>
                  <a:rPr lang="en-GB" b="0" dirty="0"/>
                  <a:t>Henry saves £8.</a:t>
                </a:r>
              </a:p>
              <a:p>
                <a:r>
                  <a:rPr lang="en-GB" b="0" dirty="0"/>
                  <a:t>Jaanvi saves £10.</a:t>
                </a:r>
              </a:p>
              <a:p>
                <a:r>
                  <a:rPr lang="en-GB" b="0" dirty="0"/>
                  <a:t>Jimmy earns £24.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Nishma saves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of her earnings.</a:t>
                </a:r>
              </a:p>
              <a:p>
                <a:endParaRPr lang="en-GB" b="0" dirty="0"/>
              </a:p>
              <a:p>
                <a:r>
                  <a:rPr lang="en-GB" b="0" dirty="0"/>
                  <a:t>? Ordered by amount: Henry (£8), Jaanvi (£10), Nishma (£16), Jimmy (£16).</a:t>
                </a:r>
              </a:p>
              <a:p>
                <a:r>
                  <a:rPr lang="en-GB" b="0" dirty="0"/>
                  <a:t>Ordered by fraction: Henry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Nishma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Jaanvi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a14:m>
                <a:r>
                  <a:rPr lang="en-GB" b="0" dirty="0"/>
                  <a:t>), Jimmy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a:t>
                </a:r>
              </a:p>
              <a:p>
                <a:r>
                  <a:rPr lang="en-GB" b="0" dirty="0"/>
                  <a:t>Same: in both lists, Henry saves the least and Jimmy the most. </a:t>
                </a:r>
              </a:p>
              <a:p>
                <a:r>
                  <a:rPr lang="en-GB" b="0" dirty="0"/>
                  <a:t>Different: Nishma’s position changes. When ordered by amount, she is equal top with Jimmy, saving more than Jaanvi. When ordered by fraction, she is below both Jaanvi and Jimmy. </a:t>
                </a:r>
              </a:p>
              <a:p>
                <a:r>
                  <a:rPr lang="en-GB" b="0" dirty="0"/>
                  <a:t>This is because her earnings are greater than both Jimmy and Jaanvi, so the savings are a smaller proportion of the total.</a:t>
                </a:r>
              </a:p>
              <a:p>
                <a:endParaRPr lang="en-GB" b="1" dirty="0"/>
              </a:p>
              <a:p>
                <a:r>
                  <a:rPr lang="en-GB" b="1" dirty="0"/>
                  <a:t>Suggested questioning</a:t>
                </a:r>
              </a:p>
              <a:p>
                <a:r>
                  <a:rPr lang="en-GB" b="0" dirty="0"/>
                  <a:t>What is the same and what is different about, for example, the questions about Henry and Jaanvi?</a:t>
                </a:r>
              </a:p>
              <a:p>
                <a:r>
                  <a:rPr lang="en-GB" b="0" dirty="0"/>
                  <a:t>What do we know? What do we need to find out?</a:t>
                </a:r>
              </a:p>
              <a:p>
                <a:r>
                  <a:rPr lang="en-GB" b="0" dirty="0"/>
                  <a:t>Could you represent this question visually?</a:t>
                </a:r>
              </a:p>
              <a:p>
                <a:r>
                  <a:rPr lang="en-GB" b="0" dirty="0"/>
                  <a:t>Which do you find the hardest? Which do you find the easiest? Why?</a:t>
                </a:r>
              </a:p>
              <a:p>
                <a:endParaRPr lang="en-GB" b="1" dirty="0"/>
              </a:p>
              <a:p>
                <a:r>
                  <a:rPr lang="en-GB" b="1" dirty="0"/>
                  <a:t>Things to think about</a:t>
                </a:r>
              </a:p>
              <a:p>
                <a:r>
                  <a:rPr lang="en-GB" b="0" dirty="0"/>
                  <a:t>Any worded question presents an assessment challenge for teachers: are students struggling because they cannot understand the question, or do they understand the question but not have the appropriate mathematical knowledge/skills to solve it? Or is there some complex interplay between both extremes? </a:t>
                </a:r>
                <a:r>
                  <a:rPr lang="en-GB" dirty="0"/>
                  <a:t>While the Checkpoints activities need not be used in any particular order, we suggest that the language element of Checkpoint 16 means that it is most appropriate to use it </a:t>
                </a:r>
                <a:r>
                  <a:rPr lang="en-GB" b="1" i="0" dirty="0"/>
                  <a:t>after </a:t>
                </a:r>
                <a:r>
                  <a:rPr lang="en-GB" i="0" dirty="0"/>
                  <a:t>some of the mathematical knowledge and skills involved have been assessed (for example, by using Checkpoints 14 and 15 first). </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questions will appear clockwise from top left, and the further thinking question will appear separately so you can choose the pace at which to work with your class. </a:t>
                </a:r>
                <a:endParaRPr lang="en-GB" b="1"/>
              </a:p>
              <a:p>
                <a:endParaRPr lang="en-GB" b="1"/>
              </a:p>
              <a:p>
                <a:r>
                  <a:rPr lang="en-GB" b="1"/>
                  <a:t>Answers</a:t>
                </a:r>
              </a:p>
              <a:p>
                <a:r>
                  <a:rPr lang="en-GB" b="0"/>
                  <a:t>Henry saves £8.</a:t>
                </a:r>
              </a:p>
              <a:p>
                <a:r>
                  <a:rPr lang="en-GB" b="0" err="1"/>
                  <a:t>Jaanvi</a:t>
                </a:r>
                <a:r>
                  <a:rPr lang="en-GB" b="0"/>
                  <a:t> saves £10.</a:t>
                </a:r>
              </a:p>
              <a:p>
                <a:r>
                  <a:rPr lang="en-GB" b="0" err="1"/>
                  <a:t>Nishma</a:t>
                </a:r>
                <a:r>
                  <a:rPr lang="en-GB" b="0"/>
                  <a:t> saves </a:t>
                </a:r>
                <a:r>
                  <a:rPr lang="en-GB" b="0" i="0">
                    <a:latin typeface="Cambria Math" panose="02040503050406030204" pitchFamily="18" charset="0"/>
                  </a:rPr>
                  <a:t>2/5</a:t>
                </a:r>
                <a:r>
                  <a:rPr lang="en-GB" b="0"/>
                  <a:t> of her earnings.</a:t>
                </a:r>
              </a:p>
              <a:p>
                <a:r>
                  <a:rPr lang="en-GB" b="0"/>
                  <a:t>Jimmy earns £24.</a:t>
                </a:r>
              </a:p>
              <a:p>
                <a:endParaRPr lang="en-GB" b="0"/>
              </a:p>
              <a:p>
                <a:r>
                  <a:rPr lang="en-GB" b="0"/>
                  <a:t>? Ordered by amount: Henry (£8), </a:t>
                </a:r>
                <a:r>
                  <a:rPr lang="en-GB" b="0" err="1"/>
                  <a:t>Jaanvi</a:t>
                </a:r>
                <a:r>
                  <a:rPr lang="en-GB" b="0"/>
                  <a:t> (£10), </a:t>
                </a:r>
                <a:r>
                  <a:rPr lang="en-GB" b="0" err="1"/>
                  <a:t>Nishma</a:t>
                </a:r>
                <a:r>
                  <a:rPr lang="en-GB" b="0"/>
                  <a:t> (£16) = Jimmy (£16).</a:t>
                </a:r>
              </a:p>
              <a:p>
                <a:r>
                  <a:rPr lang="en-GB" b="0"/>
                  <a:t>Ordered by fraction: Henry (</a:t>
                </a:r>
                <a:r>
                  <a:rPr lang="en-GB" b="0" i="0">
                    <a:latin typeface="Cambria Math" panose="02040503050406030204" pitchFamily="18" charset="0"/>
                  </a:rPr>
                  <a:t>1/5</a:t>
                </a:r>
                <a:r>
                  <a:rPr lang="en-GB" b="0"/>
                  <a:t>), </a:t>
                </a:r>
                <a:r>
                  <a:rPr lang="en-GB" b="0" err="1"/>
                  <a:t>Nishma</a:t>
                </a:r>
                <a:r>
                  <a:rPr lang="en-GB" b="0"/>
                  <a:t> (</a:t>
                </a:r>
                <a:r>
                  <a:rPr lang="en-GB" b="0" i="0">
                    <a:latin typeface="Cambria Math" panose="02040503050406030204" pitchFamily="18" charset="0"/>
                  </a:rPr>
                  <a:t>2/5</a:t>
                </a:r>
                <a:r>
                  <a:rPr lang="en-GB" b="0"/>
                  <a:t>), </a:t>
                </a:r>
                <a:r>
                  <a:rPr lang="en-GB" b="0" err="1"/>
                  <a:t>Jaanvi</a:t>
                </a:r>
                <a:r>
                  <a:rPr lang="en-GB" b="0"/>
                  <a:t> (</a:t>
                </a:r>
                <a:r>
                  <a:rPr lang="en-GB" b="0" i="0">
                    <a:latin typeface="Cambria Math" panose="02040503050406030204" pitchFamily="18" charset="0"/>
                  </a:rPr>
                  <a:t>5/8</a:t>
                </a:r>
                <a:r>
                  <a:rPr lang="en-GB" b="0"/>
                  <a:t>), Jimmy (</a:t>
                </a:r>
                <a:r>
                  <a:rPr lang="en-GB" b="0" i="0">
                    <a:latin typeface="Cambria Math" panose="02040503050406030204" pitchFamily="18" charset="0"/>
                  </a:rPr>
                  <a:t>2/3</a:t>
                </a:r>
                <a:r>
                  <a:rPr lang="en-GB" b="0"/>
                  <a:t>)</a:t>
                </a:r>
              </a:p>
              <a:p>
                <a:r>
                  <a:rPr lang="en-GB" b="0"/>
                  <a:t>Same: in both lists, Henry saves the least and Jimmy the most. </a:t>
                </a:r>
              </a:p>
              <a:p>
                <a:r>
                  <a:rPr lang="en-GB" b="0"/>
                  <a:t>Different: </a:t>
                </a:r>
                <a:r>
                  <a:rPr lang="en-GB" b="0" err="1"/>
                  <a:t>Nishma’s</a:t>
                </a:r>
                <a:r>
                  <a:rPr lang="en-GB" b="0"/>
                  <a:t> position changes. When ordered by amount, she is equal top with Jimmy, saving more than </a:t>
                </a:r>
                <a:r>
                  <a:rPr lang="en-GB" b="0" err="1"/>
                  <a:t>Jaanvi</a:t>
                </a:r>
                <a:r>
                  <a:rPr lang="en-GB" b="0"/>
                  <a:t>. When ordered by fraction, she is below both </a:t>
                </a:r>
                <a:r>
                  <a:rPr lang="en-GB" b="0" err="1"/>
                  <a:t>Jaanvi</a:t>
                </a:r>
                <a:r>
                  <a:rPr lang="en-GB" b="0"/>
                  <a:t> and Jimmy. </a:t>
                </a:r>
              </a:p>
              <a:p>
                <a:r>
                  <a:rPr lang="en-GB" b="0"/>
                  <a:t>This is because her earnings are greater than both Jimmy and </a:t>
                </a:r>
                <a:r>
                  <a:rPr lang="en-GB" b="0" err="1"/>
                  <a:t>Jaanvi</a:t>
                </a:r>
                <a:r>
                  <a:rPr lang="en-GB" b="0"/>
                  <a:t>, so the savings are a smaller proportion of the total.</a:t>
                </a:r>
              </a:p>
              <a:p>
                <a:endParaRPr lang="en-GB" b="1"/>
              </a:p>
              <a:p>
                <a:r>
                  <a:rPr lang="en-GB" b="1"/>
                  <a:t>Suggested questioning</a:t>
                </a:r>
              </a:p>
              <a:p>
                <a:r>
                  <a:rPr lang="en-GB" b="0"/>
                  <a:t>What is the same and what is different about (e.g.) Henry and </a:t>
                </a:r>
                <a:r>
                  <a:rPr lang="en-GB" b="0" err="1"/>
                  <a:t>Jaanvi’s</a:t>
                </a:r>
                <a:r>
                  <a:rPr lang="en-GB" b="0"/>
                  <a:t> questions?</a:t>
                </a:r>
              </a:p>
              <a:p>
                <a:r>
                  <a:rPr lang="en-GB" b="0"/>
                  <a:t>What do we know? What do we need to find out?</a:t>
                </a:r>
              </a:p>
              <a:p>
                <a:r>
                  <a:rPr lang="en-GB" b="0"/>
                  <a:t>Could you represent this question visually?</a:t>
                </a:r>
              </a:p>
              <a:p>
                <a:r>
                  <a:rPr lang="en-GB" b="0"/>
                  <a:t>Which do you find the hardest? Which do you find the easiest? Why?</a:t>
                </a:r>
              </a:p>
              <a:p>
                <a:endParaRPr lang="en-GB" b="1"/>
              </a:p>
              <a:p>
                <a:r>
                  <a:rPr lang="en-GB" b="1"/>
                  <a:t>Things to think about</a:t>
                </a:r>
                <a:endParaRPr lang="en-GB"/>
              </a:p>
              <a:p>
                <a:r>
                  <a:rPr lang="en-GB"/>
                  <a:t>Whilst the Checkpoints activities are not designed to be used in any particular order, we suggest that the language element of Checkpoint 16 means that it is most appropriate to use it </a:t>
                </a:r>
                <a:r>
                  <a:rPr lang="en-GB" i="1"/>
                  <a:t>after</a:t>
                </a:r>
                <a:r>
                  <a:rPr lang="en-GB" i="0"/>
                  <a:t> some of the mathematical knowledge and skills involved have been assessed (for example, using Checkpoints 14 and 15 first).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3441247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2701355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hour = 15 minutes</a:t>
                </a:r>
              </a:p>
              <a:p>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hour = 10 minutes</a:t>
                </a:r>
              </a:p>
              <a:p>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12</m:t>
                        </m:r>
                      </m:den>
                    </m:f>
                  </m:oMath>
                </a14:m>
                <a:r>
                  <a:rPr lang="en-GB" b="0" dirty="0"/>
                  <a:t> hour = 55 minutes</a:t>
                </a:r>
              </a:p>
              <a:p>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12</m:t>
                        </m:r>
                      </m:den>
                    </m:f>
                  </m:oMath>
                </a14:m>
                <a:r>
                  <a:rPr lang="en-GB" b="0" dirty="0"/>
                  <a:t> hour = 25 minutes</a:t>
                </a:r>
              </a:p>
              <a:p>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20</m:t>
                        </m:r>
                      </m:den>
                    </m:f>
                  </m:oMath>
                </a14:m>
                <a:r>
                  <a:rPr lang="en-GB" b="0" dirty="0"/>
                  <a:t> hour = 3 minutes </a:t>
                </a:r>
              </a:p>
              <a:p>
                <a:r>
                  <a:rPr lang="en-GB" b="0" dirty="0"/>
                  <a:t>(NB e is not as</a:t>
                </a:r>
                <a:r>
                  <a:rPr lang="en-GB" b="0" baseline="0" dirty="0"/>
                  <a:t> clearly marked and so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15</m:t>
                        </m:r>
                      </m:den>
                    </m:f>
                  </m:oMath>
                </a14:m>
                <a:r>
                  <a:rPr lang="en-GB" b="0" dirty="0"/>
                  <a:t> hour = 4 minutes would also be a reasonable</a:t>
                </a:r>
                <a:r>
                  <a:rPr lang="en-GB" b="0" baseline="0" dirty="0"/>
                  <a:t> answer.)</a:t>
                </a:r>
              </a:p>
              <a:p>
                <a:endParaRPr lang="en-GB" b="0" baseline="0" dirty="0"/>
              </a:p>
              <a:p>
                <a:r>
                  <a:rPr lang="en-GB" b="0" baseline="0" dirty="0"/>
                  <a:t>? Biggest difference: c and e (52 minutes or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52</m:t>
                        </m:r>
                      </m:num>
                      <m:den>
                        <m:r>
                          <a:rPr lang="en-GB" b="0" i="1" baseline="0" smtClean="0">
                            <a:latin typeface="Cambria Math" panose="02040503050406030204" pitchFamily="18" charset="0"/>
                          </a:rPr>
                          <m:t>60</m:t>
                        </m:r>
                      </m:den>
                    </m:f>
                    <m:r>
                      <a:rPr lang="en-GB" b="0" i="1" baseline="0" smtClean="0">
                        <a:latin typeface="Cambria Math" panose="02040503050406030204" pitchFamily="18" charset="0"/>
                      </a:rPr>
                      <m:t>=</m:t>
                    </m:r>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13</m:t>
                        </m:r>
                      </m:num>
                      <m:den>
                        <m:r>
                          <a:rPr lang="en-GB" b="0" i="1" baseline="0" smtClean="0">
                            <a:latin typeface="Cambria Math" panose="02040503050406030204" pitchFamily="18" charset="0"/>
                          </a:rPr>
                          <m:t>15</m:t>
                        </m:r>
                      </m:den>
                    </m:f>
                  </m:oMath>
                </a14:m>
                <a:r>
                  <a:rPr lang="en-GB" b="0" dirty="0"/>
                  <a:t> hour).</a:t>
                </a:r>
                <a:r>
                  <a:rPr lang="en-GB" b="0" baseline="0" dirty="0"/>
                  <a:t> Smallest</a:t>
                </a:r>
                <a:r>
                  <a:rPr lang="en-GB" b="0" dirty="0"/>
                  <a:t> </a:t>
                </a:r>
                <a:r>
                  <a:rPr lang="en-GB" b="0" baseline="0" dirty="0"/>
                  <a:t>difference: b and a (5 minutes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r>
                  <a:rPr lang="en-GB" b="0" baseline="0" dirty="0"/>
                  <a:t> hour).</a:t>
                </a:r>
              </a:p>
              <a:p>
                <a:endParaRPr lang="en-GB" b="0" dirty="0"/>
              </a:p>
              <a:p>
                <a:r>
                  <a:rPr lang="en-GB" b="1" dirty="0"/>
                  <a:t>Suggested questioning</a:t>
                </a:r>
              </a:p>
              <a:p>
                <a:r>
                  <a:rPr lang="en-GB" b="0" dirty="0"/>
                  <a:t>Which fractions did you ‘just know’? Which fractions did you need to work out?</a:t>
                </a:r>
              </a:p>
              <a:p>
                <a:r>
                  <a:rPr lang="en-GB" b="0" dirty="0"/>
                  <a:t>How did you find the number of minutes?</a:t>
                </a:r>
              </a:p>
              <a:p>
                <a:r>
                  <a:rPr lang="en-GB" b="0" dirty="0"/>
                  <a:t>Did you use your knowledge of clocks and telling the time?</a:t>
                </a:r>
              </a:p>
              <a:p>
                <a:endParaRPr lang="en-GB" b="1" dirty="0"/>
              </a:p>
              <a:p>
                <a:r>
                  <a:rPr lang="en-GB" b="1" dirty="0"/>
                  <a:t>Things to think about</a:t>
                </a:r>
                <a:endParaRPr lang="en-GB" dirty="0"/>
              </a:p>
              <a:p>
                <a:r>
                  <a:rPr lang="en-GB" dirty="0"/>
                  <a:t>Circles and bars are two of the most common representations for fractions. We have limited the use of circles throughout this and previous Checkpoints decks, as they offer no sense of fractions as numbers (an essential understanding for ‘Arithmetic procedures with fractions’). The are arguably less flexible than bar models, which can be used to connect students’ understanding of fractions with other multiplicative relationships such as ratio. However, it is a representation that students may reach for and so this Checkpoint, alongside Checkpoint 8, assesses students’ familiarity and confidence with fractions using this representation. Additionally, some students may reach Year 7 without a solid understanding of reading an analogue clock, and the dual nature of this Checkpoint should help you to identify and support those students. </a:t>
                </a:r>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1/4</a:t>
                </a:r>
                <a:r>
                  <a:rPr lang="en-GB" b="0"/>
                  <a:t> hour = 15 minutes</a:t>
                </a:r>
              </a:p>
              <a:p>
                <a:r>
                  <a:rPr lang="en-GB" b="0"/>
                  <a:t>b) </a:t>
                </a:r>
                <a:r>
                  <a:rPr lang="en-GB" b="0" i="0">
                    <a:latin typeface="Cambria Math" panose="02040503050406030204" pitchFamily="18" charset="0"/>
                  </a:rPr>
                  <a:t>1/6</a:t>
                </a:r>
                <a:r>
                  <a:rPr lang="en-GB" b="0"/>
                  <a:t> hour = 10 minutes</a:t>
                </a:r>
              </a:p>
              <a:p>
                <a:r>
                  <a:rPr lang="en-GB" b="0"/>
                  <a:t>c) </a:t>
                </a:r>
                <a:r>
                  <a:rPr lang="en-GB" b="0" i="0">
                    <a:latin typeface="Cambria Math" panose="02040503050406030204" pitchFamily="18" charset="0"/>
                  </a:rPr>
                  <a:t>11/12</a:t>
                </a:r>
                <a:r>
                  <a:rPr lang="en-GB" b="0"/>
                  <a:t> hour = 55 minutes</a:t>
                </a:r>
              </a:p>
              <a:p>
                <a:r>
                  <a:rPr lang="en-GB" b="0"/>
                  <a:t>d) </a:t>
                </a:r>
                <a:r>
                  <a:rPr lang="en-GB" b="0" i="0">
                    <a:latin typeface="Cambria Math" panose="02040503050406030204" pitchFamily="18" charset="0"/>
                  </a:rPr>
                  <a:t>5/12</a:t>
                </a:r>
                <a:r>
                  <a:rPr lang="en-GB" b="0"/>
                  <a:t> hour = 25 minutes</a:t>
                </a:r>
              </a:p>
              <a:p>
                <a:r>
                  <a:rPr lang="en-GB" b="0"/>
                  <a:t>e) </a:t>
                </a:r>
                <a:r>
                  <a:rPr lang="en-GB" b="0" i="0">
                    <a:latin typeface="Cambria Math" panose="02040503050406030204" pitchFamily="18" charset="0"/>
                  </a:rPr>
                  <a:t>1/20</a:t>
                </a:r>
                <a:r>
                  <a:rPr lang="en-GB" b="0"/>
                  <a:t> hour = 3 minutes (NB this is not as</a:t>
                </a:r>
                <a:r>
                  <a:rPr lang="en-GB" b="0" baseline="0"/>
                  <a:t> clearly marked and so </a:t>
                </a:r>
                <a:r>
                  <a:rPr lang="en-GB" b="0" i="0">
                    <a:latin typeface="Cambria Math" panose="02040503050406030204" pitchFamily="18" charset="0"/>
                  </a:rPr>
                  <a:t>1/15</a:t>
                </a:r>
                <a:r>
                  <a:rPr lang="en-GB" b="0"/>
                  <a:t> hour = 4 minutes would also be a reasonable</a:t>
                </a:r>
                <a:r>
                  <a:rPr lang="en-GB" b="0" baseline="0"/>
                  <a:t> answer.)</a:t>
                </a:r>
              </a:p>
              <a:p>
                <a:endParaRPr lang="en-GB" b="0" baseline="0"/>
              </a:p>
              <a:p>
                <a:r>
                  <a:rPr lang="en-GB" b="0" baseline="0"/>
                  <a:t>? Biggest difference: c and e (52 minutes or </a:t>
                </a:r>
                <a:r>
                  <a:rPr lang="en-GB" b="0" i="0" baseline="0">
                    <a:latin typeface="Cambria Math" panose="02040503050406030204" pitchFamily="18" charset="0"/>
                  </a:rPr>
                  <a:t>52/60=13/15</a:t>
                </a:r>
                <a:r>
                  <a:rPr lang="en-GB" b="0"/>
                  <a:t>).</a:t>
                </a:r>
                <a:r>
                  <a:rPr lang="en-GB" b="0" baseline="0"/>
                  <a:t> Smallest</a:t>
                </a:r>
                <a:r>
                  <a:rPr lang="en-GB" b="0"/>
                  <a:t> </a:t>
                </a:r>
                <a:r>
                  <a:rPr lang="en-GB" b="0" baseline="0"/>
                  <a:t>difference: b and a (5 minutes or </a:t>
                </a:r>
                <a:r>
                  <a:rPr lang="en-GB" b="0" i="0">
                    <a:latin typeface="Cambria Math" panose="02040503050406030204" pitchFamily="18" charset="0"/>
                  </a:rPr>
                  <a:t>1/12</a:t>
                </a:r>
                <a:r>
                  <a:rPr lang="en-GB" b="0" baseline="0"/>
                  <a:t>)</a:t>
                </a:r>
              </a:p>
              <a:p>
                <a:endParaRPr lang="en-GB" b="0"/>
              </a:p>
              <a:p>
                <a:r>
                  <a:rPr lang="en-GB" b="1"/>
                  <a:t>Suggested questioning</a:t>
                </a:r>
              </a:p>
              <a:p>
                <a:r>
                  <a:rPr lang="en-GB" b="0"/>
                  <a:t>Which fractions did you ‘just know’? Which fractions did you need to work out?</a:t>
                </a:r>
              </a:p>
              <a:p>
                <a:r>
                  <a:rPr lang="en-GB" b="0"/>
                  <a:t>How did you find the number of minutes?</a:t>
                </a:r>
              </a:p>
              <a:p>
                <a:r>
                  <a:rPr lang="en-GB" b="0"/>
                  <a:t>Did you use your knowledge of clocks and telling the time?</a:t>
                </a:r>
              </a:p>
              <a:p>
                <a:endParaRPr lang="en-GB" b="1"/>
              </a:p>
              <a:p>
                <a:r>
                  <a:rPr lang="en-GB" b="1"/>
                  <a:t>Things to think about</a:t>
                </a:r>
                <a:endParaRPr lang="en-GB"/>
              </a:p>
              <a:p>
                <a:endParaRPr lang="en-GB"/>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3918253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1990622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4225581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2088104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cs typeface="Calibri"/>
            </a:endParaRPr>
          </a:p>
          <a:p>
            <a:r>
              <a:rPr lang="en-GB" b="0" dirty="0"/>
              <a:t>a)</a:t>
            </a:r>
            <a:r>
              <a:rPr lang="en-GB" dirty="0"/>
              <a:t> The paint has become more yellow, so the ratio of paint must include more yellow than red, and it must be a higher proportion of yellow than the original. Since there are three cans used, they must all be yellow as one red and two yellow would maintain the original colour.</a:t>
            </a:r>
            <a:endParaRPr lang="en-GB" b="0" dirty="0">
              <a:cs typeface="Calibri"/>
            </a:endParaRPr>
          </a:p>
          <a:p>
            <a:r>
              <a:rPr lang="en-GB" dirty="0">
                <a:cs typeface="Calibri"/>
              </a:rPr>
              <a:t>b) The paint stays the same colour so the paint added must be the same as the original mix, so two yellow and one red.</a:t>
            </a:r>
            <a:endParaRPr lang="en-GB" b="0" dirty="0">
              <a:cs typeface="Calibri"/>
            </a:endParaRPr>
          </a:p>
          <a:p>
            <a:r>
              <a:rPr lang="en-GB" dirty="0">
                <a:cs typeface="Calibri"/>
              </a:rPr>
              <a:t>c) The paint becomes more red, so either all three cans are red, or two are red and one is yellow. It's not possible to tell which. </a:t>
            </a:r>
          </a:p>
          <a:p>
            <a:endParaRPr lang="en-GB" dirty="0"/>
          </a:p>
          <a:p>
            <a:r>
              <a:rPr lang="en-GB" dirty="0"/>
              <a:t>? Paint mix a: more red. Paint mix b: more red (as red now represents a greater proportion of the whole mix than previously). Paint mix c: more yellow.</a:t>
            </a:r>
          </a:p>
          <a:p>
            <a:endParaRPr lang="en-GB" dirty="0"/>
          </a:p>
          <a:p>
            <a:r>
              <a:rPr lang="en-GB" b="1" dirty="0"/>
              <a:t>Suggested questioning</a:t>
            </a:r>
            <a:endParaRPr lang="en-GB" b="1" dirty="0">
              <a:cs typeface="Calibri"/>
            </a:endParaRPr>
          </a:p>
          <a:p>
            <a:r>
              <a:rPr lang="en-GB" dirty="0">
                <a:cs typeface="Calibri"/>
              </a:rPr>
              <a:t>Has the added paint made it turn more red, more yellow, or stay the same?</a:t>
            </a:r>
            <a:endParaRPr lang="en-GB" b="0" dirty="0">
              <a:cs typeface="Calibri"/>
            </a:endParaRPr>
          </a:p>
          <a:p>
            <a:r>
              <a:rPr lang="en-GB" dirty="0">
                <a:cs typeface="Calibri"/>
              </a:rPr>
              <a:t>What would happen if we mixed two cans of the same coloured paint together?</a:t>
            </a:r>
          </a:p>
          <a:p>
            <a:endParaRPr lang="en-GB" b="1" dirty="0"/>
          </a:p>
          <a:p>
            <a:r>
              <a:rPr lang="en-GB" b="1" dirty="0"/>
              <a:t>Things to think about</a:t>
            </a:r>
          </a:p>
          <a:p>
            <a:r>
              <a:rPr lang="en-GB" b="0" dirty="0">
                <a:cs typeface="Calibri"/>
              </a:rPr>
              <a:t>Mixing paint is a fairly common context for exploring ratio, but in this Checkpoint the focus is less on precision and more on a sense of what will happen to the tone of the paint. As with the majority of the tasks in this section, the relationship is described using the language of ‘for every’, rather than using the mathematical notation of ratio. Some students may be familiar with the notation, as it is in the non-statutory guidance. However, it is certainly not an expectation. Instead, the assessment focus is on the multiplicative thinking that is needed to underpin future work on ratio.</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3801142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74491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Pizza base</a:t>
            </a:r>
          </a:p>
          <a:p>
            <a:r>
              <a:rPr lang="en-GB" b="0" dirty="0"/>
              <a:t>b) Pizza base</a:t>
            </a:r>
          </a:p>
          <a:p>
            <a:r>
              <a:rPr lang="en-GB" b="0" dirty="0"/>
              <a:t>c) Chapati</a:t>
            </a:r>
          </a:p>
          <a:p>
            <a:r>
              <a:rPr lang="en-GB" b="0" dirty="0"/>
              <a:t>d) Pizza base</a:t>
            </a:r>
          </a:p>
          <a:p>
            <a:r>
              <a:rPr lang="en-GB" b="0" dirty="0"/>
              <a:t>e) Chapati</a:t>
            </a:r>
          </a:p>
          <a:p>
            <a:r>
              <a:rPr lang="en-GB" b="0" dirty="0"/>
              <a:t>f) Neither. To make pizza base, it should be 24 cups flour and 16 cups water.</a:t>
            </a:r>
          </a:p>
          <a:p>
            <a:endParaRPr lang="en-GB" b="0" dirty="0"/>
          </a:p>
          <a:p>
            <a:r>
              <a:rPr lang="en-GB" b="0" dirty="0"/>
              <a:t>? These answers suggest the minimum that needs to be added to each mixture; there are an infinite number of possible answers, provided that (for chapati) there is twice as much flour as water or (for pizza base) there is one and a half times as much flour as water.</a:t>
            </a:r>
          </a:p>
          <a:p>
            <a:r>
              <a:rPr lang="en-GB" b="0" dirty="0"/>
              <a:t>a) three cups of flour; b) four cups of flour; c) two cups of water; d) six cups of flour; e) four cups of water; f) To make pizza, add three cups of flour. To make chapati, 12 cups of flour.</a:t>
            </a:r>
          </a:p>
          <a:p>
            <a:endParaRPr lang="en-GB" b="0" dirty="0"/>
          </a:p>
          <a:p>
            <a:r>
              <a:rPr lang="en-GB" b="1" dirty="0"/>
              <a:t>Suggested questioning</a:t>
            </a:r>
          </a:p>
          <a:p>
            <a:r>
              <a:rPr lang="en-GB" b="0" dirty="0"/>
              <a:t>How do you work out which dough it is? Do you use the same strategy each time?</a:t>
            </a:r>
          </a:p>
          <a:p>
            <a:r>
              <a:rPr lang="en-GB" b="0" dirty="0"/>
              <a:t>What do you notice about all of the flour values for the __ dough?</a:t>
            </a:r>
          </a:p>
          <a:p>
            <a:r>
              <a:rPr lang="en-GB" b="0" dirty="0"/>
              <a:t>Do you notice anything about any of the other values?</a:t>
            </a:r>
          </a:p>
          <a:p>
            <a:r>
              <a:rPr lang="en-GB" b="0" dirty="0"/>
              <a:t>Which was the hardest to work out? Why?</a:t>
            </a:r>
          </a:p>
          <a:p>
            <a:endParaRPr lang="en-GB" b="0" dirty="0"/>
          </a:p>
          <a:p>
            <a:r>
              <a:rPr lang="en-GB" b="1" dirty="0"/>
              <a:t>Things to think about</a:t>
            </a:r>
          </a:p>
          <a:p>
            <a:r>
              <a:rPr lang="en-GB" b="0" dirty="0"/>
              <a:t>Checkpoints 19 and 20 both explore the first steps of recipes that only involve two ingredients, so that students can focus on the relationship between two parts, rather than keeping track of lots of ingredients. The structure of each Checkpoint is subtly different, so that you can explore different aspects that underpin the teaching of ratio at Key Stage 3. Here, they are identifying which dough is in which bowl, which touches on understanding of equivalent ratios.</a:t>
            </a:r>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2945039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2522069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These answers suggest the minimum that needs to be added to each mixture; there are an infinite number of possible answers, provided that the weight of sugar is always 50 times the number of eggs.</a:t>
                </a:r>
              </a:p>
              <a:p>
                <a:endParaRPr lang="en-GB" b="0" dirty="0"/>
              </a:p>
              <a:p>
                <a:r>
                  <a:rPr lang="en-GB" b="0" dirty="0"/>
                  <a:t>a) Six eggs, 200 g sugar: add 100 g sugar</a:t>
                </a:r>
              </a:p>
              <a:p>
                <a:r>
                  <a:rPr lang="en-GB" b="0" dirty="0"/>
                  <a:t>b) Seven eggs, 450 g sugar: add two eggs</a:t>
                </a:r>
              </a:p>
              <a:p>
                <a:r>
                  <a:rPr lang="en-GB" b="0" dirty="0"/>
                  <a:t>c) Nine eggs, 400 g sugar: add 50 g sugar</a:t>
                </a:r>
              </a:p>
              <a:p>
                <a:r>
                  <a:rPr lang="en-GB" b="0" dirty="0"/>
                  <a:t>d) Nine eggs, 500 g sugar: add one egg (or add three eggs and 100 g sugar)</a:t>
                </a:r>
              </a:p>
              <a:p>
                <a:r>
                  <a:rPr lang="en-GB" b="0" dirty="0"/>
                  <a:t>e) 10 eggs, 500 g sugar: this is a perfect meringue, although students might choose to add two eggs and 100 g sugar.</a:t>
                </a:r>
              </a:p>
              <a:p>
                <a:endParaRPr lang="en-GB" b="0" dirty="0"/>
              </a:p>
              <a:p>
                <a:r>
                  <a:rPr lang="en-GB" b="0" dirty="0"/>
                  <a:t>? Any combination where the weight of sugar is 50 times the number of eggs. Yes, you could make a meringue with 20 eggs.</a:t>
                </a:r>
                <a:r>
                  <a:rPr lang="en-GB" b="0" baseline="0" dirty="0"/>
                  <a:t> I</a:t>
                </a:r>
                <a:r>
                  <a:rPr lang="en-GB" b="0" dirty="0"/>
                  <a:t>t would require 1000 g sugar. No, you could not easily</a:t>
                </a:r>
                <a:r>
                  <a:rPr lang="en-GB" b="0" baseline="0" dirty="0"/>
                  <a:t> </a:t>
                </a:r>
                <a:r>
                  <a:rPr lang="en-GB" b="0" dirty="0"/>
                  <a:t>make one with 20 g sugar as</a:t>
                </a:r>
                <a:r>
                  <a:rPr lang="en-GB" b="0" baseline="0" dirty="0"/>
                  <a:t> </a:t>
                </a:r>
                <a:r>
                  <a:rPr lang="en-GB" b="0" dirty="0"/>
                  <a:t>it would require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of one egg. Students might argue</a:t>
                </a:r>
                <a:r>
                  <a:rPr lang="en-GB" b="0" baseline="0" dirty="0"/>
                  <a:t> that you could crack the egg and weigh it, pouring only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of its weight in – but a more mathematical</a:t>
                </a:r>
                <a:r>
                  <a:rPr lang="en-GB" b="0" baseline="0" dirty="0"/>
                  <a:t>ly valuable discussion might be had around eggs being a discrete unit that must be added in integer amounts.</a:t>
                </a:r>
                <a:endParaRPr lang="en-GB" b="0" dirty="0"/>
              </a:p>
              <a:p>
                <a:endParaRPr lang="en-GB" b="0" dirty="0"/>
              </a:p>
              <a:p>
                <a:r>
                  <a:rPr lang="en-GB" b="1" dirty="0"/>
                  <a:t>Suggested questioning</a:t>
                </a:r>
              </a:p>
              <a:p>
                <a:r>
                  <a:rPr lang="en-GB" b="0" dirty="0"/>
                  <a:t>What is the same? What is different?</a:t>
                </a:r>
              </a:p>
              <a:p>
                <a:r>
                  <a:rPr lang="en-GB" b="0" dirty="0"/>
                  <a:t>Which is closest to being a ‘perfect’ meringue already?</a:t>
                </a:r>
              </a:p>
              <a:p>
                <a:r>
                  <a:rPr lang="en-GB" b="0" dirty="0"/>
                  <a:t>When do you need to add eggs? When do you need to add sugar? When do you need to add both?</a:t>
                </a:r>
              </a:p>
              <a:p>
                <a:r>
                  <a:rPr lang="en-GB" b="0" dirty="0"/>
                  <a:t>How do you know when the amounts are correct? What is your strategy?</a:t>
                </a:r>
              </a:p>
              <a:p>
                <a:endParaRPr lang="en-GB" b="0" dirty="0"/>
              </a:p>
              <a:p>
                <a:r>
                  <a:rPr lang="en-GB" b="1" dirty="0"/>
                  <a:t>Things to think about</a:t>
                </a:r>
              </a:p>
              <a:p>
                <a:r>
                  <a:rPr lang="en-GB" b="0" dirty="0"/>
                  <a:t>As with Checkpoint 19, meringues are used as an example of a two-ingredient recipe. An interesting point to notice is whether students ‘simplify’ the ratio (although this is not language likely to have been used in Key Stage 2) and think about 50 g sugar per egg, or whether they continue to work in multiples of three eggs and 150 g sugar. Think ahead about which question might be an appropriate stage to nudge them to this realisation, if you think it would be an appropriate discussion for your class.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NB the following answers suggest the minimum that needs to be added to each mixture; there are an infinite number of possible answers, provided that the weight of sugar is always 50 times the number of eggs.</a:t>
                </a:r>
              </a:p>
              <a:p>
                <a:endParaRPr lang="en-GB" b="0" dirty="0"/>
              </a:p>
              <a:p>
                <a:r>
                  <a:rPr lang="en-GB" b="0" dirty="0"/>
                  <a:t>a) 6 eggs, 200g sugar: add 100g sugar</a:t>
                </a:r>
              </a:p>
              <a:p>
                <a:r>
                  <a:rPr lang="en-GB" b="0" dirty="0"/>
                  <a:t>b) 7 eggs, 450g sugar: add 2 eggs</a:t>
                </a:r>
              </a:p>
              <a:p>
                <a:r>
                  <a:rPr lang="en-GB" b="0" dirty="0"/>
                  <a:t>c) 9 eggs, 400g sugar: add 50g sugar</a:t>
                </a:r>
              </a:p>
              <a:p>
                <a:r>
                  <a:rPr lang="en-GB" b="0" dirty="0"/>
                  <a:t>d) 9 eggs, 500g sugar: add 1 egg (or add 3 eggs + 100g sugar)</a:t>
                </a:r>
              </a:p>
              <a:p>
                <a:r>
                  <a:rPr lang="en-GB" b="0"/>
                  <a:t>e) 10 </a:t>
                </a:r>
                <a:r>
                  <a:rPr lang="en-GB" b="0" dirty="0"/>
                  <a:t>eggs, 500g sugar: this is a perfect meringue, although students might choose to add 2 eggs + 100g sugar</a:t>
                </a:r>
              </a:p>
              <a:p>
                <a:endParaRPr lang="en-GB" b="0" dirty="0"/>
              </a:p>
              <a:p>
                <a:r>
                  <a:rPr lang="en-GB" b="0" dirty="0"/>
                  <a:t>? Any combination where the weight of sugar is 50 times the number of eggs. Yes, you could make a meringue with 20 eggs (it would require 1000g sugar). No, you could not (easily!) make one with 20g sugar (it would require </a:t>
                </a:r>
                <a:r>
                  <a:rPr lang="en-GB" b="0" i="0">
                    <a:latin typeface="Cambria Math" panose="02040503050406030204" pitchFamily="18" charset="0"/>
                  </a:rPr>
                  <a:t>2/5</a:t>
                </a:r>
                <a:r>
                  <a:rPr lang="en-GB" b="0" dirty="0"/>
                  <a:t> egg). Students might argue</a:t>
                </a:r>
                <a:r>
                  <a:rPr lang="en-GB" b="0" baseline="0" dirty="0"/>
                  <a:t> that you could crack the egg and weigh it, pouring only </a:t>
                </a:r>
                <a:r>
                  <a:rPr lang="en-GB" b="0" i="0">
                    <a:latin typeface="Cambria Math" panose="02040503050406030204" pitchFamily="18" charset="0"/>
                  </a:rPr>
                  <a:t>2/5</a:t>
                </a:r>
                <a:r>
                  <a:rPr lang="en-GB" b="0" dirty="0"/>
                  <a:t> of its weight in – but a more mathematical</a:t>
                </a:r>
                <a:r>
                  <a:rPr lang="en-GB" b="0" baseline="0" dirty="0"/>
                  <a:t>ly valuable discussion might be had around the eggs being a discrete unit that has to be added in integer amounts.</a:t>
                </a:r>
                <a:endParaRPr lang="en-GB" b="0" dirty="0"/>
              </a:p>
              <a:p>
                <a:endParaRPr lang="en-GB" b="0" dirty="0"/>
              </a:p>
              <a:p>
                <a:r>
                  <a:rPr lang="en-GB" b="1" dirty="0"/>
                  <a:t>Suggested questioning</a:t>
                </a:r>
              </a:p>
              <a:p>
                <a:r>
                  <a:rPr lang="en-GB" b="0" dirty="0"/>
                  <a:t>What is the same? What is different?</a:t>
                </a:r>
              </a:p>
              <a:p>
                <a:r>
                  <a:rPr lang="en-GB" b="0" dirty="0"/>
                  <a:t>Which is closest to being a ‘perfect’ meringue already?</a:t>
                </a:r>
              </a:p>
              <a:p>
                <a:r>
                  <a:rPr lang="en-GB" b="0" dirty="0"/>
                  <a:t>When do you need to add eggs? When do you need to add sugar? When do you need to add both?</a:t>
                </a:r>
              </a:p>
              <a:p>
                <a:r>
                  <a:rPr lang="en-GB" b="0" dirty="0"/>
                  <a:t>How do you know when the amounts are correct? What is your strategy?</a:t>
                </a:r>
              </a:p>
              <a:p>
                <a:endParaRPr lang="en-GB" b="0"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990577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1176341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tables can be found on slide 83, with additional columns so that you can explore beyond the given values if you choose to.</a:t>
            </a:r>
            <a:endParaRPr lang="en-GB" b="1" dirty="0"/>
          </a:p>
          <a:p>
            <a:endParaRPr lang="en-GB" b="1" dirty="0"/>
          </a:p>
          <a:p>
            <a:r>
              <a:rPr lang="en-GB" b="1" dirty="0"/>
              <a:t>Answers</a:t>
            </a:r>
          </a:p>
          <a:p>
            <a:r>
              <a:rPr lang="en-GB" b="0" dirty="0"/>
              <a:t>a) Reading along each row from left to right:</a:t>
            </a:r>
          </a:p>
          <a:p>
            <a:r>
              <a:rPr lang="en-GB" b="0" dirty="0"/>
              <a:t>Number of flowers: 1, 2, 3, 6, 18, 20</a:t>
            </a:r>
          </a:p>
          <a:p>
            <a:r>
              <a:rPr lang="en-GB" b="0" dirty="0"/>
              <a:t>Number of petals: 3, 6, 9, 18, 54, 60</a:t>
            </a:r>
          </a:p>
          <a:p>
            <a:r>
              <a:rPr lang="en-GB" b="0" dirty="0"/>
              <a:t>Number of leaves: 2, 4, 6, 12, 36, 40</a:t>
            </a:r>
          </a:p>
          <a:p>
            <a:endParaRPr lang="en-GB" b="0" dirty="0"/>
          </a:p>
          <a:p>
            <a:r>
              <a:rPr lang="en-GB" b="0" dirty="0"/>
              <a:t>b) Reading along each row from left to right:</a:t>
            </a:r>
          </a:p>
          <a:p>
            <a:r>
              <a:rPr lang="en-GB" b="0" dirty="0"/>
              <a:t>Number of flowers: 30, 10, 15</a:t>
            </a:r>
          </a:p>
          <a:p>
            <a:r>
              <a:rPr lang="en-GB" b="0" dirty="0"/>
              <a:t>Number of petals: 90, 30, 45</a:t>
            </a:r>
          </a:p>
          <a:p>
            <a:r>
              <a:rPr lang="en-GB" b="0" dirty="0"/>
              <a:t>Number of leaves: 60, 20, 30 </a:t>
            </a:r>
          </a:p>
          <a:p>
            <a:endParaRPr lang="en-GB" b="0" dirty="0"/>
          </a:p>
          <a:p>
            <a:r>
              <a:rPr lang="en-GB" b="0" dirty="0"/>
              <a:t>? The second and third columns are impossible. The number of petals must be divisible by three and the number of leaves must be divisible by two.</a:t>
            </a:r>
          </a:p>
          <a:p>
            <a:endParaRPr lang="en-GB" b="0" dirty="0"/>
          </a:p>
          <a:p>
            <a:r>
              <a:rPr lang="en-GB" b="1" dirty="0"/>
              <a:t>Suggested questioning</a:t>
            </a:r>
          </a:p>
          <a:p>
            <a:r>
              <a:rPr lang="en-GB" b="0" dirty="0"/>
              <a:t>What is your strategy for completing the tables? Will you fill in the columns in order from left to right?</a:t>
            </a:r>
            <a:br>
              <a:rPr lang="en-GB" b="0" dirty="0"/>
            </a:br>
            <a:r>
              <a:rPr lang="en-GB" b="0" dirty="0"/>
              <a:t>Do you use any of your previous columns to help you with the column you’re working on?</a:t>
            </a:r>
          </a:p>
          <a:p>
            <a:r>
              <a:rPr lang="en-GB" b="0" dirty="0"/>
              <a:t>What is the relationship between the rows?</a:t>
            </a:r>
          </a:p>
          <a:p>
            <a:r>
              <a:rPr lang="en-GB" b="0" dirty="0"/>
              <a:t>Which value is the smallest each time? Which is the biggest?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Checkpoint 21 is a companion to Checkpoint 22, offering a different structure to explore the same multiplicative relationships. You might choose to use just one of the two Checkpoints, or it may be interesting to try both and see if students interact differently with the problem when the relationships are modelled more explicitly, as they are in the tables here. Choosing which Checkpoint to use first may depend on how confidently students have handled other assessment tasks involving multiplicative relationships. Would using the tables first lead them too much, or provide them with a structure to support their reasoning?</a:t>
            </a:r>
          </a:p>
          <a:p>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2946915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944718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instruction and speech bubble will appear separately so you can choose the pace at which to work with your class. </a:t>
                </a:r>
                <a:endParaRPr lang="en-GB" b="1" dirty="0"/>
              </a:p>
              <a:p>
                <a:endParaRPr lang="en-GB" b="1" dirty="0"/>
              </a:p>
              <a:p>
                <a:r>
                  <a:rPr lang="en-GB" b="1" dirty="0"/>
                  <a:t>Answers</a:t>
                </a:r>
              </a:p>
              <a:p>
                <a:r>
                  <a:rPr lang="en-GB" b="0" dirty="0"/>
                  <a:t>Neihal has the most flowers:</a:t>
                </a:r>
              </a:p>
              <a:p>
                <a:r>
                  <a:rPr lang="en-GB" b="0" dirty="0"/>
                  <a:t>Deb: 30 flowers</a:t>
                </a:r>
              </a:p>
              <a:p>
                <a:r>
                  <a:rPr lang="en-GB" b="0" dirty="0"/>
                  <a:t>Hafsa: 20 flowers</a:t>
                </a:r>
              </a:p>
              <a:p>
                <a:r>
                  <a:rPr lang="en-GB" b="0" dirty="0"/>
                  <a:t>Anya: 30 flowers</a:t>
                </a:r>
              </a:p>
              <a:p>
                <a:r>
                  <a:rPr lang="en-GB" b="0" dirty="0"/>
                  <a:t>Glenn: 30 flowers</a:t>
                </a:r>
              </a:p>
              <a:p>
                <a:r>
                  <a:rPr lang="en-GB" b="0" dirty="0"/>
                  <a:t>Neihal: 40 flowers</a:t>
                </a:r>
              </a:p>
              <a:p>
                <a:endParaRPr lang="en-GB" b="0" dirty="0"/>
              </a:p>
              <a:p>
                <a:r>
                  <a:rPr lang="en-GB" b="0" dirty="0"/>
                  <a:t>? Yes, if the value is a common multiple of both two and three. Hafsa: yes, 60 leaves = 30 flowers; Anya: yes, 60 petals = 20 flowers; Glenn: yes, 90 leaves = 45 flowers; Neihal:, no, 80 petals = 26</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flowers.</a:t>
                </a:r>
              </a:p>
              <a:p>
                <a:endParaRPr lang="en-GB" b="0" dirty="0"/>
              </a:p>
              <a:p>
                <a:r>
                  <a:rPr lang="en-GB" b="1" dirty="0"/>
                  <a:t>Suggested questioning</a:t>
                </a:r>
              </a:p>
              <a:p>
                <a:r>
                  <a:rPr lang="en-GB" b="0" dirty="0"/>
                  <a:t>What is the same/different about Anya and Hafsa’s bunches?</a:t>
                </a:r>
              </a:p>
              <a:p>
                <a:r>
                  <a:rPr lang="en-GB" b="0" dirty="0"/>
                  <a:t>Whose bunches are the same?</a:t>
                </a:r>
              </a:p>
              <a:p>
                <a:r>
                  <a:rPr lang="en-GB" b="0" dirty="0"/>
                  <a:t>Is the biggest value always the biggest bunch?</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Checkpoint 22 is a companion to Checkpoint 21, offering a different structure to explore the same multiplicative relationships. You might use just one of the two Checkpoints, or try both and see if students interact differently with the problem when the relationships are modelled less explicitly, as they are here. What are the advantages and disadvantages of using this more open task first?</a:t>
                </a:r>
              </a:p>
              <a:p>
                <a:endParaRPr lang="en-GB" b="1"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instruction and speech bubble will appear separately so you can choose the pace at which to work with your class. </a:t>
                </a:r>
                <a:endParaRPr lang="en-GB" b="1"/>
              </a:p>
              <a:p>
                <a:endParaRPr lang="en-GB" b="1"/>
              </a:p>
              <a:p>
                <a:r>
                  <a:rPr lang="en-GB" b="1"/>
                  <a:t>Answers</a:t>
                </a:r>
              </a:p>
              <a:p>
                <a:r>
                  <a:rPr lang="en-GB" b="0"/>
                  <a:t>Deb: 30 flowers</a:t>
                </a:r>
              </a:p>
              <a:p>
                <a:r>
                  <a:rPr lang="en-GB" b="0"/>
                  <a:t>Hafsa: 20 flowers</a:t>
                </a:r>
              </a:p>
              <a:p>
                <a:r>
                  <a:rPr lang="en-GB" b="0"/>
                  <a:t>Anya: 30 flowers</a:t>
                </a:r>
              </a:p>
              <a:p>
                <a:r>
                  <a:rPr lang="en-GB" b="0"/>
                  <a:t>Guy: 30 flowers</a:t>
                </a:r>
              </a:p>
              <a:p>
                <a:r>
                  <a:rPr lang="en-GB" b="0" err="1"/>
                  <a:t>Neihal</a:t>
                </a:r>
                <a:r>
                  <a:rPr lang="en-GB" b="0"/>
                  <a:t>: 40 flowers</a:t>
                </a:r>
              </a:p>
              <a:p>
                <a:endParaRPr lang="en-GB" b="0"/>
              </a:p>
              <a:p>
                <a:r>
                  <a:rPr lang="en-GB" b="0"/>
                  <a:t>? Yes if the value is a common multiple of both 2 and 3. Hafsa: yes, 60 leaves = 30 flowers; Anya: yes, 60 petals = 20 flowers; Guy: yes, 90 leaves = 45 flowers; </a:t>
                </a:r>
                <a:r>
                  <a:rPr lang="en-GB" b="0" err="1"/>
                  <a:t>Neihal</a:t>
                </a:r>
                <a:r>
                  <a:rPr lang="en-GB" b="0"/>
                  <a:t>:, no, 80 leaves = 26</a:t>
                </a:r>
                <a:r>
                  <a:rPr lang="en-GB" b="0" i="0">
                    <a:latin typeface="Cambria Math" panose="02040503050406030204" pitchFamily="18" charset="0"/>
                  </a:rPr>
                  <a:t>2/3</a:t>
                </a:r>
                <a:r>
                  <a:rPr lang="en-GB" b="0"/>
                  <a:t> flowers.</a:t>
                </a:r>
              </a:p>
              <a:p>
                <a:endParaRPr lang="en-GB" b="0"/>
              </a:p>
              <a:p>
                <a:r>
                  <a:rPr lang="en-GB" b="1"/>
                  <a:t>Suggested questioning</a:t>
                </a:r>
              </a:p>
              <a:p>
                <a:r>
                  <a:rPr lang="en-GB" b="0"/>
                  <a:t>What is the same/different about Anya and Hafsa’s bunches?</a:t>
                </a:r>
              </a:p>
              <a:p>
                <a:r>
                  <a:rPr lang="en-GB" b="0"/>
                  <a:t>Whose bunches are the same?</a:t>
                </a:r>
              </a:p>
              <a:p>
                <a:r>
                  <a:rPr lang="en-GB" b="0"/>
                  <a:t>Is the biggest value always the biggest bunch?</a:t>
                </a:r>
              </a:p>
              <a:p>
                <a:endParaRPr lang="en-GB" b="1"/>
              </a:p>
              <a:p>
                <a:r>
                  <a:rPr lang="en-GB" b="1"/>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Checkpoint 22 is a companion to Checkpoint 21, offering a different structure to explore the same multiplicative relationships. You might choose to use just one of the two Checkpoints, or it may be interesting to try both and see if they interact differently with the problem when the relationships are modelled less explicitly, as they are here.</a:t>
                </a:r>
              </a:p>
              <a:p>
                <a:endParaRPr lang="en-GB" b="1"/>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3668096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27540977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Monday: Jiang</a:t>
                </a:r>
              </a:p>
              <a:p>
                <a:r>
                  <a:rPr lang="en-GB" b="0" dirty="0"/>
                  <a:t>Tuesday: Eric</a:t>
                </a:r>
              </a:p>
              <a:p>
                <a:r>
                  <a:rPr lang="en-GB" b="0" dirty="0"/>
                  <a:t>Wednesday: Eric</a:t>
                </a:r>
              </a:p>
              <a:p>
                <a:r>
                  <a:rPr lang="en-GB" b="0" dirty="0"/>
                  <a:t>Thursday: Jiang</a:t>
                </a:r>
              </a:p>
              <a:p>
                <a:r>
                  <a:rPr lang="en-GB" b="0" dirty="0"/>
                  <a:t>Friday: they ran the same distance</a:t>
                </a:r>
              </a:p>
              <a:p>
                <a:r>
                  <a:rPr lang="en-GB" b="0" dirty="0"/>
                  <a:t>Saturday: Jiang</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Any pair of values, where Eric’s value is 1 km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a14:m>
                <a:r>
                  <a:rPr lang="en-GB" b="0" dirty="0"/>
                  <a:t> mile)</a:t>
                </a:r>
                <a:r>
                  <a:rPr lang="en-GB" b="0" baseline="0" dirty="0"/>
                  <a:t> greater than Jiang’s. </a:t>
                </a:r>
                <a:r>
                  <a:rPr lang="en-GB" b="0" dirty="0"/>
                  <a:t>In the six days, Jiang has run 57 km and Eric has run 35 miles. Thirty-five miles is equivalent to 56 km, so Eric needs to ensure that, whatever distance Jiang runs, he </a:t>
                </a:r>
                <a:r>
                  <a:rPr lang="en-GB" b="0" baseline="0" dirty="0"/>
                  <a:t>runs 1 km/</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a14:m>
                <a:r>
                  <a:rPr lang="en-GB" b="0" dirty="0"/>
                  <a:t> mile further than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is your strategy? Is it the same for each question? </a:t>
                </a:r>
              </a:p>
              <a:p>
                <a:r>
                  <a:rPr lang="en-GB" b="0" dirty="0"/>
                  <a:t>Which was easiest to do? </a:t>
                </a:r>
              </a:p>
              <a:p>
                <a:r>
                  <a:rPr lang="en-GB" b="0" dirty="0"/>
                  <a:t>Could you do any without calculating?</a:t>
                </a:r>
              </a:p>
              <a:p>
                <a:r>
                  <a:rPr lang="en-GB" b="0" dirty="0"/>
                  <a:t>Which day did they run the same distance? How do you know?</a:t>
                </a:r>
              </a:p>
              <a:p>
                <a:r>
                  <a:rPr lang="en-GB" b="0" dirty="0"/>
                  <a:t>Could you create another pair of distances that are the same?</a:t>
                </a:r>
              </a:p>
              <a:p>
                <a:endParaRPr lang="en-GB" b="1" dirty="0"/>
              </a:p>
              <a:p>
                <a:r>
                  <a:rPr lang="en-GB" b="1" dirty="0"/>
                  <a:t>Things to think about</a:t>
                </a:r>
              </a:p>
              <a:p>
                <a:r>
                  <a:rPr lang="en-GB" sz="1200" b="0" i="0" u="none" strike="noStrike" dirty="0">
                    <a:solidFill>
                      <a:srgbClr val="000000"/>
                    </a:solidFill>
                    <a:effectLst/>
                    <a:latin typeface="Calibri" panose="020F0502020204030204" pitchFamily="34" charset="0"/>
                  </a:rPr>
                  <a:t>Students are likely to have encountered conversion between miles and kilometres towards the end of Key Stage 2. Some may have formalised a consistent strategy. </a:t>
                </a:r>
                <a:r>
                  <a:rPr lang="en-GB" b="0" dirty="0"/>
                  <a:t>A key aspect here is that the same strategy might not be the most efficient for each set of numbers. A </a:t>
                </a:r>
                <a:r>
                  <a:rPr lang="en-GB" sz="1200" b="0" i="0" u="none" strike="noStrike" dirty="0">
                    <a:solidFill>
                      <a:srgbClr val="000000"/>
                    </a:solidFill>
                    <a:effectLst/>
                    <a:latin typeface="Calibri" panose="020F0502020204030204" pitchFamily="34" charset="0"/>
                  </a:rPr>
                  <a:t>scaled conversion is not the only way to make the comparisons and, particularly for the earlier days, students may not need to calculate to reason about who has run further. Consider what you might want students to write or to say to convince you: is there merit in asking students to show workings when they can reason verbally? </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Monday: Jiang</a:t>
                </a:r>
              </a:p>
              <a:p>
                <a:r>
                  <a:rPr lang="en-GB" b="0"/>
                  <a:t>Tuesday: Eric</a:t>
                </a:r>
              </a:p>
              <a:p>
                <a:r>
                  <a:rPr lang="en-GB" b="0"/>
                  <a:t>Wednesday: Eric</a:t>
                </a:r>
              </a:p>
              <a:p>
                <a:r>
                  <a:rPr lang="en-GB" b="0"/>
                  <a:t>Thursday: Jiang</a:t>
                </a:r>
              </a:p>
              <a:p>
                <a:r>
                  <a:rPr lang="en-GB" b="0"/>
                  <a:t>Friday: they ran the same distance</a:t>
                </a:r>
              </a:p>
              <a:p>
                <a:r>
                  <a:rPr lang="en-GB" b="0"/>
                  <a:t>Saturday: Jiang</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Any pair of values, where Eric’s value is 1km (or </a:t>
                </a:r>
                <a:r>
                  <a:rPr lang="en-GB" b="0" i="0">
                    <a:latin typeface="Cambria Math" panose="02040503050406030204" pitchFamily="18" charset="0"/>
                  </a:rPr>
                  <a:t>5/8</a:t>
                </a:r>
                <a:r>
                  <a:rPr lang="en-GB" b="0"/>
                  <a:t> mile)</a:t>
                </a:r>
                <a:r>
                  <a:rPr lang="en-GB" b="0" baseline="0"/>
                  <a:t> greater than Jiang’s. </a:t>
                </a:r>
                <a:r>
                  <a:rPr lang="en-GB" b="0"/>
                  <a:t>In the 6 days, Jiang has run 57km and Eric has run 35 miles. 35 miles is equivalent to 56km, so Eric needs to ensure that, whatever distance Jiang runs, he </a:t>
                </a:r>
                <a:r>
                  <a:rPr lang="en-GB" b="0" baseline="0"/>
                  <a:t>runs 1km/</a:t>
                </a:r>
                <a:r>
                  <a:rPr lang="en-GB" b="0" i="0">
                    <a:latin typeface="Cambria Math" panose="02040503050406030204" pitchFamily="18" charset="0"/>
                  </a:rPr>
                  <a:t>5/8</a:t>
                </a:r>
                <a:r>
                  <a:rPr lang="en-GB" b="0"/>
                  <a:t> mile further than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1"/>
                  <a:t>Suggested questioning</a:t>
                </a:r>
              </a:p>
              <a:p>
                <a:r>
                  <a:rPr lang="en-GB" b="0"/>
                  <a:t>What is your strategy? Is it the same for each question? </a:t>
                </a:r>
              </a:p>
              <a:p>
                <a:r>
                  <a:rPr lang="en-GB" b="0"/>
                  <a:t>Which was easiest to do? </a:t>
                </a:r>
              </a:p>
              <a:p>
                <a:r>
                  <a:rPr lang="en-GB" b="0"/>
                  <a:t>Could you do any without calculating?</a:t>
                </a:r>
              </a:p>
              <a:p>
                <a:r>
                  <a:rPr lang="en-GB" b="0"/>
                  <a:t>Which day did they run the same distance? How do you know?</a:t>
                </a:r>
              </a:p>
              <a:p>
                <a:r>
                  <a:rPr lang="en-GB" b="0"/>
                  <a:t>Could you create another pair of distances that are the same?</a:t>
                </a:r>
              </a:p>
              <a:p>
                <a:endParaRPr lang="en-GB" b="1"/>
              </a:p>
              <a:p>
                <a:r>
                  <a:rPr lang="en-GB" b="1"/>
                  <a:t>Things to think about</a:t>
                </a:r>
              </a:p>
              <a:p>
                <a:r>
                  <a:rPr lang="en-GB" b="0"/>
                  <a:t>A key aspect of this Checkpoint is that the same strategy might not be the most efficient for each particular set of numbers: </a:t>
                </a:r>
                <a:r>
                  <a:rPr lang="en-GB" sz="1200" b="0" i="0" u="none" strike="noStrike">
                    <a:solidFill>
                      <a:srgbClr val="000000"/>
                    </a:solidFill>
                    <a:effectLst/>
                    <a:latin typeface="Calibri" panose="020F0502020204030204" pitchFamily="34" charset="0"/>
                  </a:rPr>
                  <a:t>a scaled conversion is not the only way to make the comparisons. </a:t>
                </a:r>
                <a:endParaRPr lang="en-GB" b="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2698436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235818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questions will appear separately so you can choose the pace at which to work with your class. </a:t>
                </a:r>
                <a:endParaRPr lang="en-GB" b="1" dirty="0"/>
              </a:p>
              <a:p>
                <a:endParaRPr lang="en-GB" b="1" dirty="0"/>
              </a:p>
              <a:p>
                <a:r>
                  <a:rPr lang="en-GB" b="1" dirty="0"/>
                  <a:t>Answers</a:t>
                </a:r>
              </a:p>
              <a:p>
                <a:r>
                  <a:rPr lang="en-GB" b="0" dirty="0"/>
                  <a:t>a) There are three times as many red counters as blue.</a:t>
                </a:r>
              </a:p>
              <a:p>
                <a:r>
                  <a:rPr lang="en-GB" b="0" dirty="0"/>
                  <a:t>b) There would be four times as many red as blue.</a:t>
                </a:r>
              </a:p>
              <a:p>
                <a:r>
                  <a:rPr lang="en-GB" b="0" dirty="0"/>
                  <a:t>c) Two-thirds would be red.</a:t>
                </a:r>
              </a:p>
              <a:p>
                <a:r>
                  <a:rPr lang="en-GB" b="0" dirty="0"/>
                  <a:t>d) Ten-elevenths would be red.</a:t>
                </a:r>
              </a:p>
              <a:p>
                <a:endParaRPr lang="en-GB" b="0" dirty="0"/>
              </a:p>
              <a:p>
                <a:r>
                  <a:rPr lang="en-GB" b="0" dirty="0"/>
                  <a:t>? There would be one-and-a-half times as many red as blue.</a:t>
                </a:r>
              </a:p>
              <a:p>
                <a:endParaRPr lang="en-GB" b="0" dirty="0"/>
              </a:p>
              <a:p>
                <a:r>
                  <a:rPr lang="en-GB" b="1" dirty="0"/>
                  <a:t>Suggested questioning</a:t>
                </a:r>
              </a:p>
              <a:p>
                <a:r>
                  <a:rPr lang="en-GB" b="0" dirty="0"/>
                  <a:t>How might you draw a diagram that represents this situation?</a:t>
                </a:r>
              </a:p>
              <a:p>
                <a:r>
                  <a:rPr lang="en-GB" b="0" dirty="0"/>
                  <a:t>What fraction would be red if there were __ times as many red as blue?</a:t>
                </a:r>
              </a:p>
              <a:p>
                <a:r>
                  <a:rPr lang="en-GB" b="0" dirty="0"/>
                  <a:t>How many of each colour might there be?</a:t>
                </a:r>
              </a:p>
              <a:p>
                <a:r>
                  <a:rPr lang="en-GB" b="0" dirty="0"/>
                  <a:t>What do you notice about the fractions that are red and blue, and how many times more red than blue there are? </a:t>
                </a:r>
              </a:p>
              <a:p>
                <a:endParaRPr lang="en-GB" b="0" dirty="0"/>
              </a:p>
              <a:p>
                <a:r>
                  <a:rPr lang="en-GB" b="1" dirty="0"/>
                  <a:t>Things to think about</a:t>
                </a:r>
                <a:endParaRPr lang="en-GB" dirty="0"/>
              </a:p>
              <a:p>
                <a:r>
                  <a:rPr lang="en-GB" dirty="0"/>
                  <a:t>Checkpoint 24 explores whether students make a connection between describing a proportion as a fraction, and describing the same proportion as a ratio. The language and notation of ratio is not explicitly used. In this case, the language of ‘how many times more’ is used to describe the relationship. This is more straightforward in the main part of the task, where one of the colours is a unit fraction, although students may find part d to be particularly unintuitive. Consider how you might make links back to Checkpoints 3 to 5 if students find it hard to articulate the non-integer multiplier in the further thinking question.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r>
                  <a:rPr lang="en-GB" b="0"/>
                  <a:t>a) There are 3 times as many red as blue.</a:t>
                </a:r>
              </a:p>
              <a:p>
                <a:r>
                  <a:rPr lang="en-GB" b="0"/>
                  <a:t>b) There would be 4 times as many red as blue.</a:t>
                </a:r>
              </a:p>
              <a:p>
                <a:r>
                  <a:rPr lang="en-GB" b="0"/>
                  <a:t>c) </a:t>
                </a:r>
                <a:r>
                  <a:rPr lang="en-GB" b="0" i="0">
                    <a:latin typeface="Cambria Math" panose="02040503050406030204" pitchFamily="18" charset="0"/>
                  </a:rPr>
                  <a:t>2/3</a:t>
                </a:r>
                <a:r>
                  <a:rPr lang="en-GB" b="0"/>
                  <a:t> would be red.</a:t>
                </a:r>
              </a:p>
              <a:p>
                <a:endParaRPr lang="en-GB" b="0"/>
              </a:p>
              <a:p>
                <a:r>
                  <a:rPr lang="en-GB" b="0"/>
                  <a:t>? There would be 1</a:t>
                </a:r>
                <a:r>
                  <a:rPr lang="en-GB" b="0" i="0">
                    <a:latin typeface="Cambria Math" panose="02040503050406030204" pitchFamily="18" charset="0"/>
                  </a:rPr>
                  <a:t>1/2</a:t>
                </a:r>
                <a:r>
                  <a:rPr lang="en-GB" b="0"/>
                  <a:t> times as many red as blue.</a:t>
                </a:r>
              </a:p>
              <a:p>
                <a:endParaRPr lang="en-GB" b="0"/>
              </a:p>
              <a:p>
                <a:r>
                  <a:rPr lang="en-GB" b="1"/>
                  <a:t>Suggested questioning</a:t>
                </a:r>
              </a:p>
              <a:p>
                <a:r>
                  <a:rPr lang="en-GB" b="0"/>
                  <a:t>How might you draw a diagram that represents this situation?</a:t>
                </a:r>
              </a:p>
              <a:p>
                <a:r>
                  <a:rPr lang="en-GB" b="0"/>
                  <a:t>What fraction would be red if there were __ times as many red as blue?</a:t>
                </a:r>
              </a:p>
              <a:p>
                <a:r>
                  <a:rPr lang="en-GB" b="0"/>
                  <a:t>How many of each colour might there be?</a:t>
                </a:r>
              </a:p>
              <a:p>
                <a:endParaRPr lang="en-GB" b="0"/>
              </a:p>
              <a:p>
                <a:r>
                  <a:rPr lang="en-GB" b="1"/>
                  <a:t>Things to think about</a:t>
                </a:r>
                <a:endParaRPr lang="en-GB"/>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1459769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1061546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Any valid pair of numbers, where the number of red is twice the number of blue (and the total number of chocolates is therefore a multiple of three).</a:t>
            </a:r>
          </a:p>
          <a:p>
            <a:r>
              <a:rPr lang="en-GB" b="0" dirty="0"/>
              <a:t>b) Five blue chocolates.</a:t>
            </a:r>
          </a:p>
          <a:p>
            <a:r>
              <a:rPr lang="en-GB" b="0" dirty="0"/>
              <a:t>c) Twenty red chocolates.</a:t>
            </a:r>
          </a:p>
          <a:p>
            <a:r>
              <a:rPr lang="en-GB" b="0" dirty="0"/>
              <a:t>d) No, as 10 is not a multiple of three. Every two red needs one blue, meaning that chocolates are ‘added’ in groups of three.</a:t>
            </a:r>
          </a:p>
          <a:p>
            <a:r>
              <a:rPr lang="en-GB" b="0" dirty="0"/>
              <a:t>e) Thirty chocolates (20 red, 10 blue).</a:t>
            </a:r>
          </a:p>
          <a:p>
            <a:endParaRPr lang="en-GB" b="0" dirty="0"/>
          </a:p>
          <a:p>
            <a:r>
              <a:rPr lang="en-GB" b="0" dirty="0"/>
              <a:t>? b) Six blue chocolates; c) 24 red chocolates; d) yes, as 12 is a multiple of three and there could therefore be eight red and four blue; e) 36 chocolates (24 red, 12 blue).</a:t>
            </a:r>
          </a:p>
          <a:p>
            <a:endParaRPr lang="en-GB" b="0" dirty="0"/>
          </a:p>
          <a:p>
            <a:r>
              <a:rPr lang="en-GB" b="1" dirty="0"/>
              <a:t>Suggested questioning</a:t>
            </a:r>
          </a:p>
          <a:p>
            <a:r>
              <a:rPr lang="en-GB" b="0" dirty="0"/>
              <a:t>What do you notice about everyone’s answers to part a? What is the same about all of these values?</a:t>
            </a:r>
          </a:p>
          <a:p>
            <a:r>
              <a:rPr lang="en-GB" b="0" dirty="0"/>
              <a:t>What is the same/different about parts __ and __?</a:t>
            </a:r>
          </a:p>
          <a:p>
            <a:r>
              <a:rPr lang="en-GB" b="0" dirty="0"/>
              <a:t>In which situation will there be the most chocolates in total?</a:t>
            </a:r>
          </a:p>
          <a:p>
            <a:r>
              <a:rPr lang="en-GB" b="0" dirty="0"/>
              <a:t>Which of these questions did you find easiest? Why?</a:t>
            </a:r>
          </a:p>
          <a:p>
            <a:endParaRPr lang="en-GB" b="1" dirty="0"/>
          </a:p>
          <a:p>
            <a:r>
              <a:rPr lang="en-GB" b="1" dirty="0"/>
              <a:t>Things to think about</a:t>
            </a:r>
          </a:p>
          <a:p>
            <a:r>
              <a:rPr lang="en-GB" b="0" dirty="0"/>
              <a:t>Four of the five questions in Checkpoint 25 use the same value so students have to pay close attention to the detail of the wording. The relationship between the chocolates is considered in different ways: parts b and c require an understanding of one part to another, while parts d and e require an understanding of the parts in relation to the whole. Do students find one relationship more challenging than the other?</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1299141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217399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option, and the further thinking question, will appear separately so you can choose the pace at which to work with your class. </a:t>
                </a:r>
                <a:endParaRPr lang="en-GB" b="1" dirty="0"/>
              </a:p>
              <a:p>
                <a:endParaRPr lang="en-GB" b="1" dirty="0"/>
              </a:p>
              <a:p>
                <a:r>
                  <a:rPr lang="en-GB" b="1" dirty="0"/>
                  <a:t>Answers</a:t>
                </a:r>
                <a:endParaRPr lang="en-GB" b="0" dirty="0"/>
              </a:p>
              <a:p>
                <a:r>
                  <a:rPr lang="en-GB" b="0" dirty="0"/>
                  <a:t>All answers are given assuming that the amount each person gets will NOT be rounded, but you may wish to discuss solutions that do involve rounding. For example, for part a, Darren and Ali could each receive</a:t>
                </a:r>
                <a:r>
                  <a:rPr lang="en-GB" sz="1800" dirty="0">
                    <a:solidFill>
                      <a:srgbClr val="000000"/>
                    </a:solidFill>
                    <a:effectLst/>
                    <a:latin typeface="Calibri" panose="020F0502020204030204" pitchFamily="34" charset="0"/>
                    <a:ea typeface="Times New Roman" panose="02020603050405020304" pitchFamily="18" charset="0"/>
                  </a:rPr>
                  <a:t> £16.67 and £33.33 respectively; you may which to clarify that this isn't precise and discuss with students whether the level of accuracy matters</a:t>
                </a:r>
                <a:endParaRPr lang="en-GB" b="0" dirty="0"/>
              </a:p>
              <a:p>
                <a:r>
                  <a:rPr lang="en-GB" b="0" dirty="0"/>
                  <a:t>a) For every £1 Darren gets, Ali gets £2 is not possible as £50 cannot be divided into three parts without rounding.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For every £1 Darren gets, Ali gets £3 is possible, although not with whole numbers of pounds. Darren gets £12.50, Ali gets £37.50.</a:t>
                </a:r>
              </a:p>
              <a:p>
                <a:r>
                  <a:rPr lang="en-GB" b="0" dirty="0"/>
                  <a:t>c) For every £1 Darren gets, Ali gets £4 is possible. Darren gets £10, Ali gets £40.</a:t>
                </a:r>
              </a:p>
              <a:p>
                <a:r>
                  <a:rPr lang="en-GB" b="0" dirty="0"/>
                  <a:t>d) For every £2 Darren gets, Ali gets £3 is possible. Darren gets £20, Ali gets £30.</a:t>
                </a:r>
              </a:p>
              <a:p>
                <a:r>
                  <a:rPr lang="en-GB" b="0" dirty="0"/>
                  <a:t>e) For every £2 Darren gets, Ali gets £4 is not possible as £50 cannot be divided into six parts without rounding.</a:t>
                </a:r>
              </a:p>
              <a:p>
                <a:endParaRPr lang="en-GB" b="0" dirty="0"/>
              </a:p>
              <a:p>
                <a:r>
                  <a:rPr lang="en-GB" b="0" dirty="0"/>
                  <a:t>? Their time is split in the ratio 3:4, so Ali does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oMath>
                </a14:m>
                <a:r>
                  <a:rPr lang="en-GB" b="0" dirty="0"/>
                  <a:t>, or one-and-a-third,</a:t>
                </a:r>
                <a:r>
                  <a:rPr lang="en-GB" b="0" baseline="0" dirty="0"/>
                  <a:t> </a:t>
                </a:r>
                <a:r>
                  <a:rPr lang="en-GB" b="0" dirty="0"/>
                  <a:t>times more work than Darren. This means the fairest of these options</a:t>
                </a:r>
                <a:r>
                  <a:rPr lang="en-GB" b="0" baseline="0" dirty="0"/>
                  <a:t> would be option d, for every £2 Darren gets, Ali gets £3. Ali receives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a14:m>
                <a:r>
                  <a:rPr lang="en-GB" b="0" dirty="0"/>
                  <a:t>, or one-and-a-half</a:t>
                </a:r>
                <a:r>
                  <a:rPr lang="en-GB" b="0" baseline="0" dirty="0"/>
                  <a:t>, times more money than Darren. It is not possible to split £50 exactly in the ratio of the minutes they worked, although a potentially fairer option would be to split £49 instead, so that for every £3 Darren gets, Ali gets £4, so £21 and £28 respectively.</a:t>
                </a:r>
                <a:endParaRPr lang="en-GB" b="0" dirty="0"/>
              </a:p>
              <a:p>
                <a:endParaRPr lang="en-GB" b="0" dirty="0"/>
              </a:p>
              <a:p>
                <a:r>
                  <a:rPr lang="en-GB" b="1" dirty="0"/>
                  <a:t>Suggested questioning</a:t>
                </a:r>
              </a:p>
              <a:p>
                <a:r>
                  <a:rPr lang="en-GB" b="0" dirty="0"/>
                  <a:t>How can you work out which options are possible?</a:t>
                </a:r>
              </a:p>
              <a:p>
                <a:r>
                  <a:rPr lang="en-GB" b="0" dirty="0"/>
                  <a:t>What is the same/different about options c and d?</a:t>
                </a:r>
              </a:p>
              <a:p>
                <a:r>
                  <a:rPr lang="en-GB" b="0" dirty="0"/>
                  <a:t>What is the same/different about options a and e?</a:t>
                </a:r>
              </a:p>
              <a:p>
                <a:r>
                  <a:rPr lang="en-GB" b="0" dirty="0"/>
                  <a:t>Which is most fair? Which is least fair?</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Checkpoint 26 explores a context for ratio that may well be familiar for students: the idea of unequal shares. This differs from previous Checkpoints exploring ratio as, here, a total is being shared rather than an existing relationship being described and then explored.</a:t>
                </a:r>
              </a:p>
              <a:p>
                <a:endParaRPr lang="en-GB" b="1"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option, and the further thinking question, will appear separately so you can choose the pace at which to work with your class. </a:t>
                </a:r>
                <a:endParaRPr lang="en-GB" b="1" dirty="0"/>
              </a:p>
              <a:p>
                <a:endParaRPr lang="en-GB" b="1" dirty="0"/>
              </a:p>
              <a:p>
                <a:r>
                  <a:rPr lang="en-GB" b="1" dirty="0"/>
                  <a:t>Answers</a:t>
                </a:r>
              </a:p>
              <a:p>
                <a:r>
                  <a:rPr lang="en-GB" b="0" dirty="0"/>
                  <a:t>a) “For every £1 Darren gets, Ali gets £2”: not possible as £50 cannot be divided into 3 parts without rounding.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“For every £1 Darren gets, Ali gets £3”: possible, although not with whole numbers of pounds (Darren gets £12.50, Ali gets £37.50).</a:t>
                </a:r>
              </a:p>
              <a:p>
                <a:r>
                  <a:rPr lang="en-GB" b="0" dirty="0"/>
                  <a:t>c) “For every £1 Darren gets, Ali gets £4”: possible (Darren gets £10, Ali gets £40).</a:t>
                </a:r>
              </a:p>
              <a:p>
                <a:r>
                  <a:rPr lang="en-GB" b="0" dirty="0"/>
                  <a:t>d) “For every £2 Darren gets, Ali gets £3”: possible (Darren gets £20, Ali gets £30).</a:t>
                </a:r>
              </a:p>
              <a:p>
                <a:r>
                  <a:rPr lang="en-GB" b="0" dirty="0"/>
                  <a:t>e) “For every £2 Darren gets, Ali gets £4”: not possible as £50 cannot be divided into 6 parts without rounding.</a:t>
                </a:r>
              </a:p>
              <a:p>
                <a:endParaRPr lang="en-GB" b="0" dirty="0"/>
              </a:p>
              <a:p>
                <a:r>
                  <a:rPr lang="en-GB" b="0" dirty="0"/>
                  <a:t>? In this example, their time is split in the ratio 3:4, so Ali does </a:t>
                </a:r>
                <a:r>
                  <a:rPr lang="en-GB" b="0" i="0">
                    <a:latin typeface="Cambria Math" panose="02040503050406030204" pitchFamily="18" charset="0"/>
                  </a:rPr>
                  <a:t>4/3</a:t>
                </a:r>
                <a:r>
                  <a:rPr lang="en-GB" b="0" dirty="0"/>
                  <a:t>, or one-and-a-third,</a:t>
                </a:r>
                <a:r>
                  <a:rPr lang="en-GB" b="0" baseline="0" dirty="0"/>
                  <a:t> </a:t>
                </a:r>
                <a:r>
                  <a:rPr lang="en-GB" b="0" dirty="0"/>
                  <a:t>times more work than Darren. This means the fairest of these options</a:t>
                </a:r>
                <a:r>
                  <a:rPr lang="en-GB" b="0" baseline="0" dirty="0"/>
                  <a:t> would be “for every £2 Darren gets, Ali gets £3” (so Ali receives </a:t>
                </a:r>
                <a:r>
                  <a:rPr lang="en-GB" b="0" i="0">
                    <a:latin typeface="Cambria Math" panose="02040503050406030204" pitchFamily="18" charset="0"/>
                  </a:rPr>
                  <a:t>3/2</a:t>
                </a:r>
                <a:r>
                  <a:rPr lang="en-GB" b="0" dirty="0"/>
                  <a:t>, or one-and-a-half</a:t>
                </a:r>
                <a:r>
                  <a:rPr lang="en-GB" b="0" baseline="0" dirty="0"/>
                  <a:t>, times more money than Darren). It is not possible to split £50 exactly in the ratio of the minutes they worked, although a potentially fairer option would be to split £49 instead, so that for every £3 Darren gets, Ali gets £4 (so £21 and £28 respectively).</a:t>
                </a:r>
                <a:endParaRPr lang="en-GB" b="0" dirty="0"/>
              </a:p>
              <a:p>
                <a:endParaRPr lang="en-GB" b="0" dirty="0"/>
              </a:p>
              <a:p>
                <a:r>
                  <a:rPr lang="en-GB" b="1" dirty="0"/>
                  <a:t>Suggested questioning</a:t>
                </a:r>
              </a:p>
              <a:p>
                <a:r>
                  <a:rPr lang="en-GB" b="0" dirty="0"/>
                  <a:t>How can you work out which options are possible?</a:t>
                </a:r>
              </a:p>
              <a:p>
                <a:r>
                  <a:rPr lang="en-GB" b="0" dirty="0"/>
                  <a:t>What is the same/different about options c and d?</a:t>
                </a:r>
              </a:p>
              <a:p>
                <a:r>
                  <a:rPr lang="en-GB" b="0" dirty="0"/>
                  <a:t>What is the same/different about options a and e?</a:t>
                </a:r>
              </a:p>
              <a:p>
                <a:r>
                  <a:rPr lang="en-GB" b="0" dirty="0"/>
                  <a:t>Which is most fair? Which is least fair?</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Checkpoint 26 explores a context for ratio that may well be familiar for students: the idea of unequal shares. This differs from previous Checkpoints exploring ratio as, here, a total is being shared rather than an existing relationship being described and then explored.</a:t>
                </a:r>
              </a:p>
              <a:p>
                <a:endParaRPr lang="en-GB" b="1"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a:p>
        </p:txBody>
      </p:sp>
    </p:spTree>
    <p:extLst>
      <p:ext uri="{BB962C8B-B14F-4D97-AF65-F5344CB8AC3E}">
        <p14:creationId xmlns:p14="http://schemas.microsoft.com/office/powerpoint/2010/main" val="322416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a:p>
        </p:txBody>
      </p:sp>
    </p:spTree>
    <p:extLst>
      <p:ext uri="{BB962C8B-B14F-4D97-AF65-F5344CB8AC3E}">
        <p14:creationId xmlns:p14="http://schemas.microsoft.com/office/powerpoint/2010/main" val="4103445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cs typeface="Calibri"/>
            </a:endParaRPr>
          </a:p>
          <a:p>
            <a:r>
              <a:rPr lang="en-GB" b="0" dirty="0">
                <a:cs typeface="Calibri"/>
              </a:rPr>
              <a:t>Answers are given </a:t>
            </a:r>
            <a:r>
              <a:rPr lang="en-GB" dirty="0"/>
              <a:t>using the number of euros per pound, but this is not an expectation from students. They may choose different comparisons or scaling to reach their conclusions; for example, by working out how much Reese would have got for £100.</a:t>
            </a:r>
          </a:p>
          <a:p>
            <a:endParaRPr lang="en-GB" dirty="0"/>
          </a:p>
          <a:p>
            <a:r>
              <a:rPr lang="en-GB" dirty="0"/>
              <a:t>Reese and Leila both got the best deal (€1.50 for every £1.00) while Josh received €1.20 for every £1.00. </a:t>
            </a:r>
          </a:p>
          <a:p>
            <a:endParaRPr lang="en-GB" b="0" dirty="0">
              <a:cs typeface="Calibri"/>
            </a:endParaRPr>
          </a:p>
          <a:p>
            <a:r>
              <a:rPr lang="en-GB" dirty="0">
                <a:cs typeface="Calibri"/>
              </a:rPr>
              <a:t>? Keshana receives €1.10 for every £1.00, so her deal is closer to Josh’s than the other two.</a:t>
            </a:r>
            <a:endParaRPr lang="en-GB" b="0" dirty="0">
              <a:cs typeface="Calibri"/>
            </a:endParaRPr>
          </a:p>
          <a:p>
            <a:endParaRPr lang="en-GB" dirty="0"/>
          </a:p>
          <a:p>
            <a:r>
              <a:rPr lang="en-GB" b="1" dirty="0"/>
              <a:t>Suggested questioning</a:t>
            </a:r>
            <a:endParaRPr lang="en-GB" b="1" dirty="0">
              <a:cs typeface="Calibri"/>
            </a:endParaRPr>
          </a:p>
          <a:p>
            <a:r>
              <a:rPr lang="en-GB" dirty="0">
                <a:cs typeface="Calibri"/>
              </a:rPr>
              <a:t>Why can't we compare them easily as they are at the moment?</a:t>
            </a:r>
          </a:p>
          <a:p>
            <a:r>
              <a:rPr lang="en-GB" b="0" dirty="0">
                <a:cs typeface="Calibri"/>
              </a:rPr>
              <a:t>Which two are easiest to compare? Why?</a:t>
            </a:r>
          </a:p>
          <a:p>
            <a:r>
              <a:rPr lang="en-GB" dirty="0">
                <a:cs typeface="Calibri"/>
              </a:rPr>
              <a:t>Could you say, for example, how many € Josh got for £10?</a:t>
            </a:r>
          </a:p>
          <a:p>
            <a:endParaRPr lang="en-GB" b="1" dirty="0"/>
          </a:p>
          <a:p>
            <a:r>
              <a:rPr lang="en-GB" b="1" dirty="0"/>
              <a:t>Things to think about</a:t>
            </a:r>
          </a:p>
          <a:p>
            <a:r>
              <a:rPr lang="en-GB" b="0" dirty="0"/>
              <a:t>This final Checkpoint is perhaps the closest to a Key Stage 3-style question but with numbers that are approachable enough for most Year 7 students to be able to make some attempt. It provides another real-life context for multiplicative reasoning, to allow you to see what strategies and representations students use to break down the problem.</a:t>
            </a:r>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2056964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75997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All answers are given as mixed numbers, with the fractional part in its simplest form. Equivalent fractional or decimal answers are also valid.</a:t>
                </a:r>
              </a:p>
              <a:p>
                <a:r>
                  <a:rPr lang="en-GB" b="0" dirty="0"/>
                  <a:t>a) 26 + 26 + 26 + 26 = 26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26 + 26 + 26 + 13 = 26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26 + 26 + 26 + 1 = 26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26</m:t>
                            </m:r>
                          </m:den>
                        </m:f>
                      </m:e>
                    </m:box>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26 + 26 + 26 + 2 = 26 × 3</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13</m:t>
                            </m:r>
                          </m:den>
                        </m:f>
                      </m:e>
                    </m:box>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Any valid statement in the pattern 26 + 26 + 26 + 26 + </a:t>
                </a:r>
                <a:r>
                  <a:rPr lang="en-GB" b="0" i="1" dirty="0"/>
                  <a:t>n</a:t>
                </a:r>
                <a:r>
                  <a:rPr lang="en-GB" b="0" dirty="0"/>
                  <a:t> = 26 × </a:t>
                </a:r>
                <a14:m>
                  <m:oMath xmlns:m="http://schemas.openxmlformats.org/officeDocument/2006/math">
                    <m:r>
                      <a:rPr lang="en-GB" b="0" i="0" smtClean="0">
                        <a:latin typeface="Cambria Math" panose="02040503050406030204" pitchFamily="18" charset="0"/>
                      </a:rPr>
                      <m:t>3</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26</m:t>
                            </m:r>
                          </m:den>
                        </m:f>
                      </m:e>
                    </m:box>
                  </m:oMath>
                </a14:m>
                <a:r>
                  <a:rPr lang="en-GB" b="0" dirty="0"/>
                  <a:t>, for example 26 + 26 + 26 + 5 = 26 × </a:t>
                </a:r>
                <a14:m>
                  <m:oMath xmlns:m="http://schemas.openxmlformats.org/officeDocument/2006/math">
                    <m:r>
                      <a:rPr lang="en-GB" b="0" i="0" smtClean="0">
                        <a:latin typeface="Cambria Math" panose="02040503050406030204" pitchFamily="18" charset="0"/>
                      </a:rPr>
                      <m:t>3</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26</m:t>
                            </m:r>
                          </m:den>
                        </m:f>
                      </m:e>
                    </m:box>
                  </m:oMath>
                </a14:m>
                <a:endParaRPr lang="en-GB" b="0" dirty="0"/>
              </a:p>
              <a:p>
                <a:endParaRPr lang="en-GB" b="0" dirty="0"/>
              </a:p>
              <a:p>
                <a:r>
                  <a:rPr lang="en-GB" b="1" dirty="0"/>
                  <a:t>Suggested questioning</a:t>
                </a:r>
              </a:p>
              <a:p>
                <a:r>
                  <a:rPr lang="en-GB" b="0" dirty="0"/>
                  <a:t>What is the same/different about each product?</a:t>
                </a:r>
              </a:p>
              <a:p>
                <a:r>
                  <a:rPr lang="en-GB" b="0" dirty="0"/>
                  <a:t>What fraction of 26 is being added when you add 13? How about 1? How can this help you write the product?</a:t>
                </a:r>
              </a:p>
              <a:p>
                <a:r>
                  <a:rPr lang="en-GB" b="0" dirty="0"/>
                  <a:t>Could any number be used as the fourth number in the addition? Why?</a:t>
                </a:r>
              </a:p>
              <a:p>
                <a:r>
                  <a:rPr lang="en-GB" b="0" dirty="0"/>
                  <a:t>Could you use these to write any other calculations?</a:t>
                </a:r>
              </a:p>
              <a:p>
                <a:endParaRPr lang="en-GB" b="1" dirty="0"/>
              </a:p>
              <a:p>
                <a:r>
                  <a:rPr lang="en-GB" b="1" dirty="0"/>
                  <a:t>Things to think about</a:t>
                </a:r>
              </a:p>
              <a:p>
                <a:r>
                  <a:rPr lang="en-GB" b="0" dirty="0"/>
                  <a:t>Additional activity A uses the same structure as Checkpoint 3, but uses a number with fewer factors that is less likely to have familiarity from known multiplication facts. Can students apply the same reasoning here? The variety of answers that they generate for the further thinking question will be particularly telling. See the guidance slide for Checkpoint 3 for more assessment information.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26 + 26 + 26 + 26 = 26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 26 + 26 + 26 + 13 = 26 × 3</a:t>
                </a:r>
                <a:r>
                  <a:rPr lang="en-GB" b="0" i="0">
                    <a:latin typeface="Cambria Math" panose="02040503050406030204" pitchFamily="18" charset="0"/>
                  </a:rPr>
                  <a:t>□(64&amp;1/2)</a:t>
                </a:r>
                <a:r>
                  <a:rPr lang="en-GB" b="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 26 + 26 + 26 + 1 = 26 × 3</a:t>
                </a:r>
                <a:r>
                  <a:rPr lang="en-GB" b="0" i="0">
                    <a:latin typeface="Cambria Math" panose="02040503050406030204" pitchFamily="18" charset="0"/>
                  </a:rPr>
                  <a:t>□(64&amp;1/26)</a:t>
                </a:r>
                <a:r>
                  <a:rPr lang="en-GB" b="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26 + 26 + 26 + 2 = 26 × 3</a:t>
                </a:r>
                <a:r>
                  <a:rPr lang="en-GB" b="0" i="0">
                    <a:latin typeface="Cambria Math" panose="02040503050406030204" pitchFamily="18" charset="0"/>
                  </a:rPr>
                  <a:t>□(64&amp;1/13)</a:t>
                </a:r>
                <a:r>
                  <a:rPr lang="en-GB" b="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Any valid statement in the pattern 26 + 26 + 26 + 26 + n = 26 × </a:t>
                </a:r>
                <a:r>
                  <a:rPr lang="en-GB" b="0" i="0">
                    <a:latin typeface="Cambria Math" panose="02040503050406030204" pitchFamily="18" charset="0"/>
                  </a:rPr>
                  <a:t>4□(64&amp;𝑛/26)</a:t>
                </a:r>
                <a:endParaRPr lang="en-GB" b="0"/>
              </a:p>
              <a:p>
                <a:endParaRPr lang="en-GB" b="0"/>
              </a:p>
              <a:p>
                <a:r>
                  <a:rPr lang="en-GB" b="1"/>
                  <a:t>Suggested questioning</a:t>
                </a:r>
              </a:p>
              <a:p>
                <a:r>
                  <a:rPr lang="en-GB" b="0"/>
                  <a:t>What is the same and what is different about each product?</a:t>
                </a:r>
              </a:p>
              <a:p>
                <a:r>
                  <a:rPr lang="en-GB" b="0"/>
                  <a:t>What fraction of 26 is being added when you add 13? How about 1? How can this help you write the product?</a:t>
                </a:r>
              </a:p>
              <a:p>
                <a:r>
                  <a:rPr lang="en-GB" b="0"/>
                  <a:t>Could any number be used as the fourth number in the addition? Why?</a:t>
                </a:r>
              </a:p>
              <a:p>
                <a:r>
                  <a:rPr lang="en-GB" b="0"/>
                  <a:t>Could you use these to write any other calculations?</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35145632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questions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All answers are given as mixed numbers, with the fractional part in its simplest form. Equivalent fractional or decimal answers are also valid. </a:t>
                </a:r>
                <a:r>
                  <a:rPr lang="en-GB" b="0" baseline="0" dirty="0"/>
                  <a:t>Example equivalent answers are only provided for decimals that might potentially be known to Year 7 students (although there is no expectation that these will be known).</a:t>
                </a:r>
                <a:endParaRPr lang="en-GB" b="0" dirty="0"/>
              </a:p>
              <a:p>
                <a:r>
                  <a:rPr lang="en-GB" b="0" dirty="0"/>
                  <a:t>a) 6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e>
                    </m:box>
                  </m:oMath>
                </a14:m>
                <a:r>
                  <a:rPr lang="en-GB" b="0" dirty="0"/>
                  <a:t> = 9 or 6 × 1.5 = 9 or equivalent</a:t>
                </a:r>
              </a:p>
              <a:p>
                <a:r>
                  <a:rPr lang="en-GB" b="0" dirty="0"/>
                  <a:t>b) 6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3</m:t>
                            </m:r>
                          </m:den>
                        </m:f>
                      </m:e>
                    </m:box>
                  </m:oMath>
                </a14:m>
                <a:r>
                  <a:rPr lang="en-GB" b="0" dirty="0"/>
                  <a:t> = 8 or 6 × 1.</a:t>
                </a:r>
                <a14:m>
                  <m:oMath xmlns:m="http://schemas.openxmlformats.org/officeDocument/2006/math">
                    <m:acc>
                      <m:accPr>
                        <m:chr m:val="̇"/>
                        <m:ctrlPr>
                          <a:rPr lang="en-GB" b="0" i="1" dirty="0" smtClean="0">
                            <a:latin typeface="Cambria Math" panose="02040503050406030204" pitchFamily="18" charset="0"/>
                          </a:rPr>
                        </m:ctrlPr>
                      </m:accPr>
                      <m:e>
                        <m:r>
                          <a:rPr lang="en-GB" b="0" i="1" dirty="0" smtClean="0">
                            <a:latin typeface="Cambria Math" panose="02040503050406030204" pitchFamily="18" charset="0"/>
                          </a:rPr>
                          <m:t>3</m:t>
                        </m:r>
                      </m:e>
                    </m:acc>
                  </m:oMath>
                </a14:m>
                <a:r>
                  <a:rPr lang="en-GB" b="0" dirty="0"/>
                  <a:t> = 8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6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6</m:t>
                            </m:r>
                          </m:den>
                        </m:f>
                      </m:e>
                    </m:box>
                  </m:oMath>
                </a14:m>
                <a:r>
                  <a:rPr lang="en-GB" b="0" dirty="0"/>
                  <a:t> = 7 or 6 × 1.</a:t>
                </a:r>
                <a14:m>
                  <m:oMath xmlns:m="http://schemas.openxmlformats.org/officeDocument/2006/math">
                    <m:r>
                      <a:rPr lang="en-GB" b="0" i="0" dirty="0" smtClean="0">
                        <a:latin typeface="Cambria Math" panose="02040503050406030204" pitchFamily="18" charset="0"/>
                      </a:rPr>
                      <m:t>1</m:t>
                    </m:r>
                    <m:acc>
                      <m:accPr>
                        <m:chr m:val="̇"/>
                        <m:ctrlPr>
                          <a:rPr lang="en-GB" b="0" i="1" dirty="0" smtClean="0">
                            <a:latin typeface="Cambria Math" panose="02040503050406030204" pitchFamily="18" charset="0"/>
                          </a:rPr>
                        </m:ctrlPr>
                      </m:accPr>
                      <m:e>
                        <m:r>
                          <a:rPr lang="en-GB" b="0" i="1" dirty="0" smtClean="0">
                            <a:latin typeface="Cambria Math" panose="02040503050406030204" pitchFamily="18" charset="0"/>
                          </a:rPr>
                          <m:t>6</m:t>
                        </m:r>
                      </m:e>
                    </m:acc>
                  </m:oMath>
                </a14:m>
                <a:r>
                  <a:rPr lang="en-GB" b="0" dirty="0"/>
                  <a:t> = 7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10 × </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10</m:t>
                            </m:r>
                          </m:den>
                        </m:f>
                      </m:e>
                    </m:box>
                  </m:oMath>
                </a14:m>
                <a:r>
                  <a:rPr lang="en-GB" b="0" dirty="0"/>
                  <a:t> = 1 or 10 × 0.1 = 1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6 × </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6</m:t>
                            </m:r>
                          </m:den>
                        </m:f>
                      </m:e>
                    </m:box>
                  </m:oMath>
                </a14:m>
                <a:r>
                  <a:rPr lang="en-GB" b="0" dirty="0"/>
                  <a:t> = 1 or 6 × 0.</a:t>
                </a:r>
                <a14:m>
                  <m:oMath xmlns:m="http://schemas.openxmlformats.org/officeDocument/2006/math">
                    <m:r>
                      <a:rPr lang="en-GB" b="0" i="0" dirty="0" smtClean="0">
                        <a:latin typeface="Cambria Math" panose="02040503050406030204" pitchFamily="18" charset="0"/>
                      </a:rPr>
                      <m:t>1</m:t>
                    </m:r>
                    <m:acc>
                      <m:accPr>
                        <m:chr m:val="̇"/>
                        <m:ctrlPr>
                          <a:rPr lang="en-GB" b="0" i="1" dirty="0" smtClean="0">
                            <a:latin typeface="Cambria Math" panose="02040503050406030204" pitchFamily="18" charset="0"/>
                          </a:rPr>
                        </m:ctrlPr>
                      </m:accPr>
                      <m:e>
                        <m:r>
                          <a:rPr lang="en-GB" b="0" i="1" dirty="0" smtClean="0">
                            <a:latin typeface="Cambria Math" panose="02040503050406030204" pitchFamily="18" charset="0"/>
                          </a:rPr>
                          <m:t>6</m:t>
                        </m:r>
                      </m:e>
                    </m:acc>
                  </m:oMath>
                </a14:m>
                <a:r>
                  <a:rPr lang="en-GB" b="0" dirty="0"/>
                  <a:t> = 1 or equivalent</a:t>
                </a:r>
              </a:p>
              <a:p>
                <a:r>
                  <a:rPr lang="en-GB" b="0" dirty="0"/>
                  <a:t>f) 15 × </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15</m:t>
                            </m:r>
                          </m:den>
                        </m:f>
                      </m:e>
                    </m:box>
                  </m:oMath>
                </a14:m>
                <a:r>
                  <a:rPr lang="en-GB" b="0" dirty="0"/>
                  <a:t> = 1 or equivalent</a:t>
                </a:r>
              </a:p>
              <a:p>
                <a:endParaRPr lang="en-GB" b="0" dirty="0"/>
              </a:p>
              <a:p>
                <a:r>
                  <a:rPr lang="en-GB" b="0" dirty="0"/>
                  <a:t>? Any correct multiplication.</a:t>
                </a:r>
              </a:p>
              <a:p>
                <a:endParaRPr lang="en-GB" b="0" dirty="0"/>
              </a:p>
              <a:p>
                <a:r>
                  <a:rPr lang="en-GB" b="1" dirty="0"/>
                  <a:t>Suggested questioning</a:t>
                </a:r>
              </a:p>
              <a:p>
                <a:r>
                  <a:rPr lang="en-GB" b="0" dirty="0"/>
                  <a:t>Is the multiplier an integer? How do you know?</a:t>
                </a:r>
              </a:p>
              <a:p>
                <a:r>
                  <a:rPr lang="en-GB" b="0" dirty="0"/>
                  <a:t>Will you use fractions or decimals for your multipliers? Why? </a:t>
                </a:r>
              </a:p>
              <a:p>
                <a:r>
                  <a:rPr lang="en-GB" b="0" dirty="0"/>
                  <a:t>How could you use one of the other examples to help you?</a:t>
                </a:r>
              </a:p>
              <a:p>
                <a:endParaRPr lang="en-GB" b="1" dirty="0"/>
              </a:p>
              <a:p>
                <a:r>
                  <a:rPr lang="en-GB" b="1" dirty="0"/>
                  <a:t>Things to think about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Additional</a:t>
                </a:r>
                <a:r>
                  <a:rPr lang="en-GB" sz="1200" kern="1200" baseline="0" dirty="0">
                    <a:solidFill>
                      <a:schemeClr val="tx1"/>
                    </a:solidFill>
                    <a:effectLst/>
                    <a:latin typeface="+mn-lt"/>
                    <a:ea typeface="+mn-ea"/>
                    <a:cs typeface="+mn-cs"/>
                  </a:rPr>
                  <a:t> activity B offers a set of questions to support conversations around non-integer multipliers. The values and design have been chosen so that the activity could act as a follow up to Checkpoint 5. Parts a to c look at the same multiplier, with a sequence of products that reduces by one each time. Can students reason about the relationship between them? They may find this easier if their answer to part a is written using sixths rather than its simplest form. Parts d to f look at the misconception that ‘multiplication always makes bigger’, keeping the product of one constant throughout. Do students recognise that their answer each time will be a unit fraction, with the multiplicand as the denominator? Ten is chosen as the ‘springboard’ into this set as students may be familiar with the equivalence of dividing by 10 and multiplying by one-tenth.  </a:t>
                </a:r>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NB </a:t>
                </a:r>
                <a:r>
                  <a:rPr lang="en-GB" b="0" baseline="0"/>
                  <a:t>decimal equivalent answers are only provided for decimals that might potentially be known to year 7 students (although there is not necessarily an expectation that these will be known).</a:t>
                </a:r>
                <a:endParaRPr lang="en-GB" b="0"/>
              </a:p>
              <a:p>
                <a:endParaRPr lang="en-GB" b="1"/>
              </a:p>
              <a:p>
                <a:r>
                  <a:rPr lang="en-GB" b="0"/>
                  <a:t>a) 6 × 1</a:t>
                </a:r>
                <a:r>
                  <a:rPr lang="en-GB" b="0" i="0" dirty="0">
                    <a:latin typeface="Cambria Math" panose="02040503050406030204" pitchFamily="18" charset="0"/>
                  </a:rPr>
                  <a:t>□(64&amp;1/2)</a:t>
                </a:r>
                <a:r>
                  <a:rPr lang="en-GB" b="0"/>
                  <a:t> = 9 or 6 × 1.5 = 9 or equivalent</a:t>
                </a:r>
              </a:p>
              <a:p>
                <a:r>
                  <a:rPr lang="en-GB" b="0"/>
                  <a:t>b) 6 × 1</a:t>
                </a:r>
                <a:r>
                  <a:rPr lang="en-GB" b="0" i="0" dirty="0">
                    <a:latin typeface="Cambria Math" panose="02040503050406030204" pitchFamily="18" charset="0"/>
                  </a:rPr>
                  <a:t>□(64&amp;1/3)</a:t>
                </a:r>
                <a:r>
                  <a:rPr lang="en-GB" b="0"/>
                  <a:t> = 8 or 6 × 1.</a:t>
                </a:r>
                <a:r>
                  <a:rPr lang="en-GB" b="0" i="0" dirty="0">
                    <a:latin typeface="Cambria Math" panose="02040503050406030204" pitchFamily="18" charset="0"/>
                  </a:rPr>
                  <a:t>3 ̇</a:t>
                </a:r>
                <a:r>
                  <a:rPr lang="en-GB" b="0"/>
                  <a:t> = 8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 6 × 1</a:t>
                </a:r>
                <a:r>
                  <a:rPr lang="en-GB" b="0" i="0" dirty="0">
                    <a:latin typeface="Cambria Math" panose="02040503050406030204" pitchFamily="18" charset="0"/>
                  </a:rPr>
                  <a:t>□(64&amp;1/6)</a:t>
                </a:r>
                <a:r>
                  <a:rPr lang="en-GB" b="0"/>
                  <a:t> = 7 or 6 × 1.</a:t>
                </a:r>
                <a:r>
                  <a:rPr lang="en-GB" b="0" i="0" dirty="0">
                    <a:latin typeface="Cambria Math" panose="02040503050406030204" pitchFamily="18" charset="0"/>
                  </a:rPr>
                  <a:t>16 ̇</a:t>
                </a:r>
                <a:r>
                  <a:rPr lang="en-GB" b="0"/>
                  <a:t> = 7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10 × </a:t>
                </a:r>
                <a:r>
                  <a:rPr lang="en-GB" b="0" i="0" dirty="0">
                    <a:latin typeface="Cambria Math" panose="02040503050406030204" pitchFamily="18" charset="0"/>
                  </a:rPr>
                  <a:t>□(64&amp;1/10)</a:t>
                </a:r>
                <a:r>
                  <a:rPr lang="en-GB" b="0"/>
                  <a:t> = 1 or 10 × 0.1 = 1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e) 6 × </a:t>
                </a:r>
                <a:r>
                  <a:rPr lang="en-GB" b="0" i="0" dirty="0">
                    <a:latin typeface="Cambria Math" panose="02040503050406030204" pitchFamily="18" charset="0"/>
                  </a:rPr>
                  <a:t>□(64&amp;1/6)</a:t>
                </a:r>
                <a:r>
                  <a:rPr lang="en-GB" b="0"/>
                  <a:t> = 1 or 6 × 0.</a:t>
                </a:r>
                <a:r>
                  <a:rPr lang="en-GB" b="0" i="0" dirty="0">
                    <a:latin typeface="Cambria Math" panose="02040503050406030204" pitchFamily="18" charset="0"/>
                  </a:rPr>
                  <a:t>16 ̇</a:t>
                </a:r>
                <a:r>
                  <a:rPr lang="en-GB" b="0"/>
                  <a:t> = 1 or equivalent</a:t>
                </a:r>
              </a:p>
              <a:p>
                <a:r>
                  <a:rPr lang="en-GB" b="0"/>
                  <a:t>f) 15 × </a:t>
                </a:r>
                <a:r>
                  <a:rPr lang="en-GB" b="0" i="0" dirty="0">
                    <a:latin typeface="Cambria Math" panose="02040503050406030204" pitchFamily="18" charset="0"/>
                  </a:rPr>
                  <a:t>□(64&amp;1/15)</a:t>
                </a:r>
                <a:r>
                  <a:rPr lang="en-GB" b="0"/>
                  <a:t> = 1 or equivalent</a:t>
                </a:r>
              </a:p>
              <a:p>
                <a:endParaRPr lang="en-GB" b="0"/>
              </a:p>
              <a:p>
                <a:r>
                  <a:rPr lang="en-GB" b="0"/>
                  <a:t>? Any correct multiplication.</a:t>
                </a:r>
              </a:p>
              <a:p>
                <a:endParaRPr lang="en-GB" b="0"/>
              </a:p>
              <a:p>
                <a:r>
                  <a:rPr lang="en-GB" b="1"/>
                  <a:t>Suggested questioning</a:t>
                </a:r>
              </a:p>
              <a:p>
                <a:r>
                  <a:rPr lang="en-GB" b="0"/>
                  <a:t>Is the multiplier an integer? How do you know?</a:t>
                </a:r>
              </a:p>
              <a:p>
                <a:r>
                  <a:rPr lang="en-GB" b="0"/>
                  <a:t>Will you use fractions or decimals for your multiplier? Why? </a:t>
                </a:r>
              </a:p>
              <a:p>
                <a:r>
                  <a:rPr lang="en-GB" b="0"/>
                  <a:t>How could you use one of the other examples to help you?</a:t>
                </a:r>
              </a:p>
              <a:p>
                <a:endParaRPr lang="en-GB" b="1"/>
              </a:p>
              <a:p>
                <a:r>
                  <a:rPr lang="en-GB" b="1"/>
                  <a:t>Things to think about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Additional</a:t>
                </a:r>
                <a:r>
                  <a:rPr lang="en-GB" sz="1200" kern="1200" baseline="0">
                    <a:solidFill>
                      <a:schemeClr val="tx1"/>
                    </a:solidFill>
                    <a:effectLst/>
                    <a:latin typeface="+mn-lt"/>
                    <a:ea typeface="+mn-ea"/>
                    <a:cs typeface="+mn-cs"/>
                  </a:rPr>
                  <a:t> activity C offers a set of questions to support conversations around non-integer multipliers. The values and design have been chosen so that the activity could act as a follow up to Checkpoints XX, </a:t>
                </a: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215719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20026076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questions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All answers are given as mixed numbers, with the fractional part in its simplest form. Equivalent fractional or decimal answers are also valid. </a:t>
                </a:r>
                <a:r>
                  <a:rPr lang="en-GB" b="0" baseline="0" dirty="0"/>
                  <a:t>Example equivalent answers are only provided for decimals that might potentially be known to year 7 students (although there is not necessarily an expectation that these will be known).</a:t>
                </a:r>
                <a:endParaRPr lang="en-GB" b="0" dirty="0"/>
              </a:p>
              <a:p>
                <a:r>
                  <a:rPr lang="en-GB" b="0" dirty="0"/>
                  <a:t>a) 8 × 2 = 24</a:t>
                </a:r>
              </a:p>
              <a:p>
                <a:r>
                  <a:rPr lang="en-GB" b="0" dirty="0"/>
                  <a:t>b) 8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e>
                    </m:box>
                  </m:oMath>
                </a14:m>
                <a:r>
                  <a:rPr lang="en-GB" b="0" dirty="0"/>
                  <a:t> = 12 or 8 × 1.5 = 12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8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e>
                    </m:box>
                  </m:oMath>
                </a14:m>
                <a:r>
                  <a:rPr lang="en-GB" b="0" dirty="0"/>
                  <a:t> = 10 or 8 × 1.25 = 10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8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8</m:t>
                            </m:r>
                          </m:den>
                        </m:f>
                      </m:e>
                    </m:box>
                  </m:oMath>
                </a14:m>
                <a:r>
                  <a:rPr lang="en-GB" b="0" dirty="0"/>
                  <a:t> = 9 or 8 × 1.125 = 9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8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5</m:t>
                            </m:r>
                          </m:num>
                          <m:den>
                            <m:r>
                              <a:rPr lang="en-GB" b="0" i="1" dirty="0" smtClean="0">
                                <a:latin typeface="Cambria Math" panose="02040503050406030204" pitchFamily="18" charset="0"/>
                              </a:rPr>
                              <m:t>8</m:t>
                            </m:r>
                          </m:den>
                        </m:f>
                      </m:e>
                    </m:box>
                  </m:oMath>
                </a14:m>
                <a:r>
                  <a:rPr lang="en-GB" b="0" dirty="0"/>
                  <a:t> = 13 or 8 × 1.625 = 13 or equivalent</a:t>
                </a:r>
              </a:p>
              <a:p>
                <a:endParaRPr lang="en-GB" b="0" dirty="0"/>
              </a:p>
              <a:p>
                <a:r>
                  <a:rPr lang="en-GB" b="0" dirty="0"/>
                  <a:t>? </a:t>
                </a:r>
              </a:p>
              <a:p>
                <a:r>
                  <a:rPr lang="en-GB" b="0" dirty="0"/>
                  <a:t>f) 10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3</m:t>
                            </m:r>
                          </m:num>
                          <m:den>
                            <m:r>
                              <a:rPr lang="en-GB" b="0" i="1" dirty="0" smtClean="0">
                                <a:latin typeface="Cambria Math" panose="02040503050406030204" pitchFamily="18" charset="0"/>
                              </a:rPr>
                              <m:t>5</m:t>
                            </m:r>
                          </m:den>
                        </m:f>
                      </m:e>
                    </m:box>
                  </m:oMath>
                </a14:m>
                <a:r>
                  <a:rPr lang="en-GB" b="0" dirty="0"/>
                  <a:t> = 16 or 10 × 1.6= 16 or equivalent</a:t>
                </a:r>
              </a:p>
              <a:p>
                <a:r>
                  <a:rPr lang="en-GB" b="0" dirty="0"/>
                  <a:t>g) 9 × 1</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9</m:t>
                            </m:r>
                          </m:den>
                        </m:f>
                      </m:e>
                    </m:box>
                  </m:oMath>
                </a14:m>
                <a:r>
                  <a:rPr lang="en-GB" b="0" dirty="0"/>
                  <a:t> = 16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 7 × 2</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2</m:t>
                            </m:r>
                          </m:num>
                          <m:den>
                            <m:r>
                              <a:rPr lang="en-GB" b="0" i="1" dirty="0" smtClean="0">
                                <a:latin typeface="Cambria Math" panose="02040503050406030204" pitchFamily="18" charset="0"/>
                              </a:rPr>
                              <m:t>7</m:t>
                            </m:r>
                          </m:den>
                        </m:f>
                      </m:e>
                    </m:box>
                  </m:oMath>
                </a14:m>
                <a:r>
                  <a:rPr lang="en-GB" b="0" dirty="0"/>
                  <a:t> = 16 or equivalent</a:t>
                </a:r>
              </a:p>
              <a:p>
                <a:endParaRPr lang="en-GB" b="0" dirty="0"/>
              </a:p>
              <a:p>
                <a:r>
                  <a:rPr lang="en-GB" b="1" dirty="0"/>
                  <a:t>Suggested questioning</a:t>
                </a:r>
              </a:p>
              <a:p>
                <a:r>
                  <a:rPr lang="en-GB" b="0" dirty="0"/>
                  <a:t>Is the multiplier an integer? How do you know?</a:t>
                </a:r>
              </a:p>
              <a:p>
                <a:r>
                  <a:rPr lang="en-GB" b="0" dirty="0"/>
                  <a:t>Will you use fractions or decimals for your multiplier? Why? </a:t>
                </a:r>
              </a:p>
              <a:p>
                <a:r>
                  <a:rPr lang="en-GB" b="0" dirty="0"/>
                  <a:t>How could you use one of the other examples to help you?</a:t>
                </a:r>
              </a:p>
              <a:p>
                <a:endParaRPr lang="en-GB" b="0" dirty="0"/>
              </a:p>
              <a:p>
                <a:r>
                  <a:rPr lang="en-GB" b="1" dirty="0"/>
                  <a:t>Things to think about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Additional</a:t>
                </a:r>
                <a:r>
                  <a:rPr lang="en-GB" sz="1200" kern="1200" baseline="0" dirty="0">
                    <a:solidFill>
                      <a:schemeClr val="tx1"/>
                    </a:solidFill>
                    <a:effectLst/>
                    <a:latin typeface="+mn-lt"/>
                    <a:ea typeface="+mn-ea"/>
                    <a:cs typeface="+mn-cs"/>
                  </a:rPr>
                  <a:t> activity C offers another set of questions to support conversations around non-integer multipliers. The values and design have been chosen so that the activity could act as a follow up to both Checkpoints 4 and 5. Note that the further thinking </a:t>
                </a:r>
                <a:r>
                  <a:rPr lang="en-GB" sz="1200" kern="1200" dirty="0">
                    <a:solidFill>
                      <a:schemeClr val="tx1"/>
                    </a:solidFill>
                    <a:effectLst/>
                    <a:latin typeface="+mn-lt"/>
                    <a:ea typeface="+mn-ea"/>
                    <a:cs typeface="+mn-cs"/>
                  </a:rPr>
                  <a:t>question keeps the product constant but varies the multiplicand, so that students cannot use related multiplications to support them as</a:t>
                </a:r>
                <a:r>
                  <a:rPr lang="en-GB" sz="1200" kern="1200" baseline="0" dirty="0">
                    <a:solidFill>
                      <a:schemeClr val="tx1"/>
                    </a:solidFill>
                    <a:effectLst/>
                    <a:latin typeface="+mn-lt"/>
                    <a:ea typeface="+mn-ea"/>
                    <a:cs typeface="+mn-cs"/>
                  </a:rPr>
                  <a:t> they may have done in the main task</a:t>
                </a:r>
                <a:r>
                  <a:rPr lang="en-GB" sz="1200" kern="1200" dirty="0">
                    <a:solidFill>
                      <a:schemeClr val="tx1"/>
                    </a:solidFill>
                    <a:effectLst/>
                    <a:latin typeface="+mn-lt"/>
                    <a:ea typeface="+mn-ea"/>
                    <a:cs typeface="+mn-cs"/>
                  </a:rPr>
                  <a:t>. Students’ approaches to this problem may reveal how flexibly they think about multiplication and fractions. They may attempt to divide 16 by each value,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resulting in long strings of decimals, or they may realise that they can write the remainder as a fraction with the multiplicand</a:t>
                </a:r>
                <a:r>
                  <a:rPr lang="en-GB" sz="1200" kern="1200" baseline="0" dirty="0">
                    <a:solidFill>
                      <a:schemeClr val="tx1"/>
                    </a:solidFill>
                    <a:effectLst/>
                    <a:latin typeface="+mn-lt"/>
                    <a:ea typeface="+mn-ea"/>
                    <a:cs typeface="+mn-cs"/>
                  </a:rPr>
                  <a:t> as the denominator</a:t>
                </a:r>
                <a:r>
                  <a:rPr lang="en-GB" sz="1200" kern="1200" dirty="0">
                    <a:solidFill>
                      <a:schemeClr val="tx1"/>
                    </a:solidFill>
                    <a:effectLst/>
                    <a:latin typeface="+mn-lt"/>
                    <a:ea typeface="+mn-ea"/>
                    <a:cs typeface="+mn-cs"/>
                  </a:rPr>
                  <a:t>. The most confident students may be able to reason this without</a:t>
                </a:r>
                <a:r>
                  <a:rPr lang="en-GB" sz="1200" kern="1200" baseline="0" dirty="0">
                    <a:solidFill>
                      <a:schemeClr val="tx1"/>
                    </a:solidFill>
                    <a:effectLst/>
                    <a:latin typeface="+mn-lt"/>
                    <a:ea typeface="+mn-ea"/>
                    <a:cs typeface="+mn-cs"/>
                  </a:rPr>
                  <a:t> formally dividing</a:t>
                </a:r>
                <a:r>
                  <a:rPr lang="en-GB" sz="1200" kern="1200" dirty="0">
                    <a:solidFill>
                      <a:schemeClr val="tx1"/>
                    </a:solidFill>
                    <a:effectLst/>
                    <a:latin typeface="+mn-lt"/>
                    <a:ea typeface="+mn-ea"/>
                    <a:cs typeface="+mn-cs"/>
                  </a:rPr>
                  <a:t> (for example, reasoning that if 7 × 2 = 14, then 7 × 2</a:t>
                </a:r>
                <a14:m>
                  <m:oMath xmlns:m="http://schemas.openxmlformats.org/officeDocument/2006/math">
                    <m:box>
                      <m:boxPr>
                        <m:ctrlPr>
                          <a:rPr lang="en-GB" sz="1200" i="1" kern="1200" smtClean="0">
                            <a:solidFill>
                              <a:schemeClr val="tx1"/>
                            </a:solidFill>
                            <a:effectLst/>
                            <a:latin typeface="Cambria Math" panose="02040503050406030204" pitchFamily="18" charset="0"/>
                            <a:ea typeface="+mn-ea"/>
                            <a:cs typeface="+mn-cs"/>
                          </a:rPr>
                        </m:ctrlPr>
                      </m:boxPr>
                      <m:e>
                        <m:argPr>
                          <m:argSz m:val="-1"/>
                        </m:argP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7</m:t>
                            </m:r>
                          </m:den>
                        </m:f>
                      </m:e>
                    </m:box>
                  </m:oMath>
                </a14:m>
                <a:r>
                  <a:rPr lang="en-GB" sz="1200" kern="1200" dirty="0">
                    <a:solidFill>
                      <a:schemeClr val="tx1"/>
                    </a:solidFill>
                    <a:effectLst/>
                    <a:latin typeface="+mn-lt"/>
                    <a:ea typeface="+mn-ea"/>
                    <a:cs typeface="+mn-cs"/>
                  </a:rPr>
                  <a:t> = 16). This may</a:t>
                </a:r>
                <a:r>
                  <a:rPr lang="en-GB" sz="1200" kern="1200" baseline="0" dirty="0">
                    <a:solidFill>
                      <a:schemeClr val="tx1"/>
                    </a:solidFill>
                    <a:effectLst/>
                    <a:latin typeface="+mn-lt"/>
                    <a:ea typeface="+mn-ea"/>
                    <a:cs typeface="+mn-cs"/>
                  </a:rPr>
                  <a:t> indicate a greater level of fluency with improper fractions.</a:t>
                </a:r>
                <a:endParaRPr lang="en-GB" sz="1200" kern="1200" dirty="0">
                  <a:solidFill>
                    <a:schemeClr val="tx1"/>
                  </a:solidFill>
                  <a:effectLst/>
                  <a:latin typeface="+mn-lt"/>
                  <a:ea typeface="+mn-ea"/>
                  <a:cs typeface="+mn-cs"/>
                </a:endParaRPr>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r>
                  <a:rPr lang="en-GB" b="0"/>
                  <a:t>a) 8 × 2 = 24</a:t>
                </a:r>
              </a:p>
              <a:p>
                <a:r>
                  <a:rPr lang="en-GB" b="0"/>
                  <a:t>b) 8 × 1</a:t>
                </a:r>
                <a:r>
                  <a:rPr lang="en-GB" b="0" i="0" dirty="0">
                    <a:latin typeface="Cambria Math" panose="02040503050406030204" pitchFamily="18" charset="0"/>
                  </a:rPr>
                  <a:t>□(64&amp;1/2)</a:t>
                </a:r>
                <a:r>
                  <a:rPr lang="en-GB" b="0"/>
                  <a:t> = 12 or 8 × 1.5 = 12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 8 × 1</a:t>
                </a:r>
                <a:r>
                  <a:rPr lang="en-GB" b="0" i="0" dirty="0">
                    <a:latin typeface="Cambria Math" panose="02040503050406030204" pitchFamily="18" charset="0"/>
                  </a:rPr>
                  <a:t>□(64&amp;1/4)</a:t>
                </a:r>
                <a:r>
                  <a:rPr lang="en-GB" b="0"/>
                  <a:t> = 10 or 8 × 1.25 = 10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8 × 1</a:t>
                </a:r>
                <a:r>
                  <a:rPr lang="en-GB" b="0" i="0" dirty="0">
                    <a:latin typeface="Cambria Math" panose="02040503050406030204" pitchFamily="18" charset="0"/>
                  </a:rPr>
                  <a:t>□(64&amp;1/8)</a:t>
                </a:r>
                <a:r>
                  <a:rPr lang="en-GB" b="0"/>
                  <a:t> = 9 or 8 × 1.125 = 9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e) 8 × 1</a:t>
                </a:r>
                <a:r>
                  <a:rPr lang="en-GB" b="0" i="0" dirty="0">
                    <a:latin typeface="Cambria Math" panose="02040503050406030204" pitchFamily="18" charset="0"/>
                  </a:rPr>
                  <a:t>□(64&amp;3/8)</a:t>
                </a:r>
                <a:r>
                  <a:rPr lang="en-GB" b="0"/>
                  <a:t> = 13 or 8 × 1.375 = 13 or equivalent</a:t>
                </a:r>
              </a:p>
              <a:p>
                <a:endParaRPr lang="en-GB" b="0"/>
              </a:p>
              <a:p>
                <a:r>
                  <a:rPr lang="en-GB" b="0"/>
                  <a:t>? </a:t>
                </a:r>
              </a:p>
              <a:p>
                <a:r>
                  <a:rPr lang="en-GB" b="0"/>
                  <a:t>f) 10 × 1</a:t>
                </a:r>
                <a:r>
                  <a:rPr lang="en-GB" b="0" i="0" dirty="0">
                    <a:latin typeface="Cambria Math" panose="02040503050406030204" pitchFamily="18" charset="0"/>
                  </a:rPr>
                  <a:t>□(64&amp;6/10)</a:t>
                </a:r>
                <a:r>
                  <a:rPr lang="en-GB" b="0"/>
                  <a:t> = 16 or 10 × 1.6= 12 or equivalent</a:t>
                </a:r>
              </a:p>
              <a:p>
                <a:r>
                  <a:rPr lang="en-GB" b="0"/>
                  <a:t>g) 9 × 1</a:t>
                </a:r>
                <a:r>
                  <a:rPr lang="en-GB" b="0" i="0" dirty="0">
                    <a:latin typeface="Cambria Math" panose="02040503050406030204" pitchFamily="18" charset="0"/>
                  </a:rPr>
                  <a:t>□(64&amp;7/9)</a:t>
                </a:r>
                <a:r>
                  <a:rPr lang="en-GB" b="0"/>
                  <a:t> = 16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h) 7 × 2</a:t>
                </a:r>
                <a:r>
                  <a:rPr lang="en-GB" b="0" i="0" dirty="0">
                    <a:latin typeface="Cambria Math" panose="02040503050406030204" pitchFamily="18" charset="0"/>
                  </a:rPr>
                  <a:t>□(64&amp;2/7)</a:t>
                </a:r>
                <a:r>
                  <a:rPr lang="en-GB" b="0"/>
                  <a:t> = 16 or equivalent</a:t>
                </a:r>
              </a:p>
              <a:p>
                <a:endParaRPr lang="en-GB" b="0"/>
              </a:p>
              <a:p>
                <a:r>
                  <a:rPr lang="en-GB" b="1"/>
                  <a:t>Suggested questioning</a:t>
                </a:r>
              </a:p>
              <a:p>
                <a:r>
                  <a:rPr lang="en-GB" b="0"/>
                  <a:t>Is the multiplier an integer? How do you know?</a:t>
                </a:r>
              </a:p>
              <a:p>
                <a:r>
                  <a:rPr lang="en-GB" b="0"/>
                  <a:t>Will you use fractions or decimals for your multiplier? Why? </a:t>
                </a:r>
              </a:p>
              <a:p>
                <a:r>
                  <a:rPr lang="en-GB" b="0"/>
                  <a:t>How could you use one of the other examples to help you?</a:t>
                </a:r>
              </a:p>
              <a:p>
                <a:endParaRPr lang="en-GB" b="0"/>
              </a:p>
              <a:p>
                <a:r>
                  <a:rPr lang="en-GB" b="1"/>
                  <a:t>Things to think about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Additional</a:t>
                </a:r>
                <a:r>
                  <a:rPr lang="en-GB" sz="1200" kern="1200" baseline="0">
                    <a:solidFill>
                      <a:schemeClr val="tx1"/>
                    </a:solidFill>
                    <a:effectLst/>
                    <a:latin typeface="+mn-lt"/>
                    <a:ea typeface="+mn-ea"/>
                    <a:cs typeface="+mn-cs"/>
                  </a:rPr>
                  <a:t> activity C offers another set of questions to support conversations around non-integer multipliers. The values and design have been chosen so that the activity could act as a follow up to both Checkpoints XX and XX.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Note that the further thinking </a:t>
                </a:r>
                <a:r>
                  <a:rPr lang="en-GB" sz="1200" kern="1200">
                    <a:solidFill>
                      <a:schemeClr val="tx1"/>
                    </a:solidFill>
                    <a:effectLst/>
                    <a:latin typeface="+mn-lt"/>
                    <a:ea typeface="+mn-ea"/>
                    <a:cs typeface="+mn-cs"/>
                  </a:rPr>
                  <a:t>question keeps the product constant but varies the multiplicand, so that students cannot use related multiplications to support them as</a:t>
                </a:r>
                <a:r>
                  <a:rPr lang="en-GB" sz="1200" kern="1200" baseline="0">
                    <a:solidFill>
                      <a:schemeClr val="tx1"/>
                    </a:solidFill>
                    <a:effectLst/>
                    <a:latin typeface="+mn-lt"/>
                    <a:ea typeface="+mn-ea"/>
                    <a:cs typeface="+mn-cs"/>
                  </a:rPr>
                  <a:t> they may have done in the main task</a:t>
                </a:r>
                <a:r>
                  <a:rPr lang="en-GB" sz="1200" kern="1200">
                    <a:solidFill>
                      <a:schemeClr val="tx1"/>
                    </a:solidFill>
                    <a:effectLst/>
                    <a:latin typeface="+mn-lt"/>
                    <a:ea typeface="+mn-ea"/>
                    <a:cs typeface="+mn-cs"/>
                  </a:rPr>
                  <a:t>. Students’ approaches to this problem may reveal how flexibly they think about multiplication and fractions. They may attempt to divide 16 by each value. This may result in long strings of decimals, or they may realise that they can write the remainder as a fraction with the multiplicand</a:t>
                </a:r>
                <a:r>
                  <a:rPr lang="en-GB" sz="1200" kern="1200" baseline="0">
                    <a:solidFill>
                      <a:schemeClr val="tx1"/>
                    </a:solidFill>
                    <a:effectLst/>
                    <a:latin typeface="+mn-lt"/>
                    <a:ea typeface="+mn-ea"/>
                    <a:cs typeface="+mn-cs"/>
                  </a:rPr>
                  <a:t> as the denominator</a:t>
                </a:r>
                <a:r>
                  <a:rPr lang="en-GB" sz="1200" kern="1200">
                    <a:solidFill>
                      <a:schemeClr val="tx1"/>
                    </a:solidFill>
                    <a:effectLst/>
                    <a:latin typeface="+mn-lt"/>
                    <a:ea typeface="+mn-ea"/>
                    <a:cs typeface="+mn-cs"/>
                  </a:rPr>
                  <a:t>. The most confident of students may be able to reason this without</a:t>
                </a:r>
                <a:r>
                  <a:rPr lang="en-GB" sz="1200" kern="1200" baseline="0">
                    <a:solidFill>
                      <a:schemeClr val="tx1"/>
                    </a:solidFill>
                    <a:effectLst/>
                    <a:latin typeface="+mn-lt"/>
                    <a:ea typeface="+mn-ea"/>
                    <a:cs typeface="+mn-cs"/>
                  </a:rPr>
                  <a:t> formally dividing</a:t>
                </a:r>
                <a:r>
                  <a:rPr lang="en-GB" sz="1200" kern="1200">
                    <a:solidFill>
                      <a:schemeClr val="tx1"/>
                    </a:solidFill>
                    <a:effectLst/>
                    <a:latin typeface="+mn-lt"/>
                    <a:ea typeface="+mn-ea"/>
                    <a:cs typeface="+mn-cs"/>
                  </a:rPr>
                  <a:t> (for example, reasoning that if 7 × 2 = 14, then 7 × 2</a:t>
                </a:r>
                <a:r>
                  <a:rPr lang="en-GB" sz="1200" i="0" kern="1200">
                    <a:solidFill>
                      <a:schemeClr val="tx1"/>
                    </a:solidFill>
                    <a:effectLst/>
                    <a:latin typeface="Cambria Math" panose="02040503050406030204" pitchFamily="18" charset="0"/>
                    <a:ea typeface="+mn-ea"/>
                    <a:cs typeface="+mn-cs"/>
                  </a:rPr>
                  <a:t>□(64&amp;</a:t>
                </a:r>
                <a:r>
                  <a:rPr lang="en-GB" sz="1200" b="0" i="0" kern="1200">
                    <a:solidFill>
                      <a:schemeClr val="tx1"/>
                    </a:solidFill>
                    <a:effectLst/>
                    <a:latin typeface="Cambria Math" panose="02040503050406030204" pitchFamily="18" charset="0"/>
                    <a:ea typeface="+mn-ea"/>
                    <a:cs typeface="+mn-cs"/>
                  </a:rPr>
                  <a:t>2/7)</a:t>
                </a:r>
                <a:r>
                  <a:rPr lang="en-GB" sz="1200" kern="1200">
                    <a:solidFill>
                      <a:schemeClr val="tx1"/>
                    </a:solidFill>
                    <a:effectLst/>
                    <a:latin typeface="+mn-lt"/>
                    <a:ea typeface="+mn-ea"/>
                    <a:cs typeface="+mn-cs"/>
                  </a:rPr>
                  <a:t> = 16). This may</a:t>
                </a:r>
                <a:r>
                  <a:rPr lang="en-GB" sz="1200" kern="1200" baseline="0">
                    <a:solidFill>
                      <a:schemeClr val="tx1"/>
                    </a:solidFill>
                    <a:effectLst/>
                    <a:latin typeface="+mn-lt"/>
                    <a:ea typeface="+mn-ea"/>
                    <a:cs typeface="+mn-cs"/>
                  </a:rPr>
                  <a:t> indicate a greater level of fluency with improper fractions.</a:t>
                </a:r>
                <a:endParaRPr lang="en-GB" sz="1200" kern="1200">
                  <a:solidFill>
                    <a:schemeClr val="tx1"/>
                  </a:solidFill>
                  <a:effectLst/>
                  <a:latin typeface="+mn-lt"/>
                  <a:ea typeface="+mn-ea"/>
                  <a:cs typeface="+mn-cs"/>
                </a:endParaRP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38795512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a:t>
                </a:r>
                <a:r>
                  <a:rPr lang="en-GB" b="0"/>
                  <a:t>slide 84.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0" smtClean="0">
                        <a:latin typeface="Cambria Math" panose="02040503050406030204" pitchFamily="18" charset="0"/>
                      </a:rPr>
                      <m:t>, </m:t>
                    </m:r>
                  </m:oMath>
                </a14:m>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c) 2</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16</m:t>
                        </m:r>
                      </m:den>
                    </m:f>
                    <m:r>
                      <a:rPr lang="en-GB" b="0" i="0" smtClean="0">
                        <a:latin typeface="Cambria Math" panose="02040503050406030204" pitchFamily="18" charset="0"/>
                      </a:rPr>
                      <m:t>, </m:t>
                    </m:r>
                  </m:oMath>
                </a14:m>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0" smtClean="0">
                        <a:latin typeface="Cambria Math" panose="02040503050406030204" pitchFamily="18" charset="0"/>
                      </a:rPr>
                      <m:t>, </m:t>
                    </m:r>
                  </m:oMath>
                </a14:m>
                <a:r>
                  <a:rPr lang="en-GB" b="0" dirty="0"/>
                  <a:t>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20</m:t>
                        </m:r>
                      </m:den>
                    </m:f>
                  </m:oMath>
                </a14:m>
                <a:endParaRPr lang="en-GB" b="0" dirty="0"/>
              </a:p>
              <a:p>
                <a:endParaRPr lang="en-GB" b="0" dirty="0"/>
              </a:p>
              <a:p>
                <a:r>
                  <a:rPr lang="en-GB" b="0" dirty="0"/>
                  <a:t>? The answers to this can be found on next slide, which is animated.</a:t>
                </a:r>
              </a:p>
              <a:p>
                <a:endParaRPr lang="en-GB" b="0" dirty="0"/>
              </a:p>
              <a:p>
                <a:r>
                  <a:rPr lang="en-GB" b="1" dirty="0"/>
                  <a:t>Suggested questioning</a:t>
                </a:r>
              </a:p>
              <a:p>
                <a:r>
                  <a:rPr lang="en-GB" b="0" dirty="0"/>
                  <a:t>What position will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be in? Is this the same or different each time?</a:t>
                </a:r>
              </a:p>
              <a:p>
                <a:r>
                  <a:rPr lang="en-GB" b="0" dirty="0"/>
                  <a:t>What will the value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be? Is this the same or different each time?</a:t>
                </a:r>
              </a:p>
              <a:p>
                <a:r>
                  <a:rPr lang="en-GB" b="0" dirty="0"/>
                  <a:t>How can you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What other values might help</a:t>
                </a:r>
                <a:r>
                  <a:rPr lang="en-GB" b="0" baseline="0" dirty="0"/>
                  <a:t> you?</a:t>
                </a:r>
              </a:p>
              <a:p>
                <a:r>
                  <a:rPr lang="en-GB" b="0" baseline="0" dirty="0"/>
                  <a:t>Which is the easiest? Which is the most challenging?</a:t>
                </a:r>
              </a:p>
              <a:p>
                <a:r>
                  <a:rPr lang="en-GB" b="0" baseline="0" dirty="0"/>
                  <a:t>Are the easiest/most challenging the same for the further thinking question?</a:t>
                </a:r>
              </a:p>
              <a:p>
                <a:endParaRPr lang="en-GB" b="0" dirty="0"/>
              </a:p>
              <a:p>
                <a:r>
                  <a:rPr lang="en-GB" b="1" dirty="0"/>
                  <a:t>Things to think about</a:t>
                </a:r>
              </a:p>
              <a:p>
                <a:r>
                  <a:rPr lang="en-GB" b="0" dirty="0"/>
                  <a:t>Additional activity D may be familiar to those that have used the ‘Arithmetic procedures with fractions’ deck of Checkpoints. This uses the same structure as Checkpoint 2 from that deck but reverses the main task and the further thinking question. In its original form, the Checkpoint was entitled ‘Where is one-quarter?’ and focused on the position of the number one-quarter within the number system. Here, the title is ‘What is one quarter?’ and the focus is on using the number line as a visual representation for fractions of an amount. The position of the missing number won’t change, but its value will, depending on the number given further along the line each time. Consider how comparing and contrasting the two tasks might probe students’ understanding of fractions as both the process needed to find and answer, and as an answer in their own right. More information about this dual understanding can be found on p9 of the 1.3 Core Concept document, from within the Secondary Mastery Professional Development materials: https://www.ncetm.org.uk/classroom-resources/secmm-13-ordering-and-comparing/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 printable resource for this Checkpoint can be found on slide 99.</a:t>
                </a:r>
                <a:endParaRPr lang="en-GB" b="1"/>
              </a:p>
              <a:p>
                <a:endParaRPr lang="en-GB" b="1"/>
              </a:p>
              <a:p>
                <a:r>
                  <a:rPr lang="en-GB" b="1"/>
                  <a:t>Answers</a:t>
                </a:r>
              </a:p>
              <a:p>
                <a:r>
                  <a:rPr lang="en-GB" b="0"/>
                  <a:t>a) </a:t>
                </a:r>
                <a:r>
                  <a:rPr lang="en-GB" b="0" i="0">
                    <a:latin typeface="Cambria Math" panose="02040503050406030204" pitchFamily="18" charset="0"/>
                  </a:rPr>
                  <a:t>1/4, </a:t>
                </a:r>
                <a:r>
                  <a:rPr lang="en-GB" b="0"/>
                  <a:t>b) </a:t>
                </a:r>
                <a:r>
                  <a:rPr lang="en-GB" b="0" i="0">
                    <a:latin typeface="Cambria Math" panose="02040503050406030204" pitchFamily="18" charset="0"/>
                  </a:rPr>
                  <a:t>1/2, </a:t>
                </a:r>
                <a:r>
                  <a:rPr lang="en-GB" b="0"/>
                  <a:t>c) 2</a:t>
                </a:r>
                <a:r>
                  <a:rPr lang="en-GB" b="0" i="0">
                    <a:latin typeface="Cambria Math" panose="02040503050406030204" pitchFamily="18" charset="0"/>
                  </a:rPr>
                  <a:t>1/2, </a:t>
                </a:r>
                <a:r>
                  <a:rPr lang="en-GB" b="0"/>
                  <a:t>d) </a:t>
                </a:r>
                <a:r>
                  <a:rPr lang="en-GB" b="0" i="0">
                    <a:latin typeface="Cambria Math" panose="02040503050406030204" pitchFamily="18" charset="0"/>
                  </a:rPr>
                  <a:t>3/16, </a:t>
                </a:r>
                <a:r>
                  <a:rPr lang="en-GB" b="0"/>
                  <a:t>e) </a:t>
                </a:r>
                <a:r>
                  <a:rPr lang="en-GB" b="0" i="0">
                    <a:latin typeface="Cambria Math" panose="02040503050406030204" pitchFamily="18" charset="0"/>
                  </a:rPr>
                  <a:t>1/12, </a:t>
                </a:r>
                <a:r>
                  <a:rPr lang="en-GB" b="0"/>
                  <a:t>f) </a:t>
                </a:r>
                <a:r>
                  <a:rPr lang="en-GB" b="0" i="0">
                    <a:latin typeface="Cambria Math" panose="02040503050406030204" pitchFamily="18" charset="0"/>
                  </a:rPr>
                  <a:t>1/20</a:t>
                </a:r>
                <a:endParaRPr lang="en-GB" b="0"/>
              </a:p>
              <a:p>
                <a:endParaRPr lang="en-GB" b="0"/>
              </a:p>
              <a:p>
                <a:r>
                  <a:rPr lang="en-GB" b="0"/>
                  <a:t>? The answers to this can be found on following slide, which is animated.</a:t>
                </a:r>
              </a:p>
              <a:p>
                <a:endParaRPr lang="en-GB" b="0"/>
              </a:p>
              <a:p>
                <a:r>
                  <a:rPr lang="en-GB" b="1"/>
                  <a:t>Suggested questioning</a:t>
                </a:r>
              </a:p>
              <a:p>
                <a:r>
                  <a:rPr lang="en-GB" b="0"/>
                  <a:t>What position will </a:t>
                </a:r>
                <a:r>
                  <a:rPr lang="en-GB" b="0" i="0">
                    <a:latin typeface="Cambria Math" panose="02040503050406030204" pitchFamily="18" charset="0"/>
                  </a:rPr>
                  <a:t>1/4</a:t>
                </a:r>
                <a:r>
                  <a:rPr lang="en-GB" b="0"/>
                  <a:t> be in? Is this the same or different each time?</a:t>
                </a:r>
              </a:p>
              <a:p>
                <a:r>
                  <a:rPr lang="en-GB" b="0"/>
                  <a:t>What will the value of </a:t>
                </a:r>
                <a:r>
                  <a:rPr lang="en-GB" b="0" i="0">
                    <a:latin typeface="Cambria Math" panose="02040503050406030204" pitchFamily="18" charset="0"/>
                  </a:rPr>
                  <a:t>1/4</a:t>
                </a:r>
                <a:r>
                  <a:rPr lang="en-GB" b="0"/>
                  <a:t> be? Is this the same or different each time?</a:t>
                </a:r>
              </a:p>
              <a:p>
                <a:r>
                  <a:rPr lang="en-GB" b="0"/>
                  <a:t>How can you find </a:t>
                </a:r>
                <a:r>
                  <a:rPr lang="en-GB" b="0" i="0">
                    <a:latin typeface="Cambria Math" panose="02040503050406030204" pitchFamily="18" charset="0"/>
                  </a:rPr>
                  <a:t>1/4</a:t>
                </a:r>
                <a:r>
                  <a:rPr lang="en-GB" b="0"/>
                  <a:t>? What other values might help</a:t>
                </a:r>
                <a:r>
                  <a:rPr lang="en-GB" b="0" baseline="0"/>
                  <a:t> you?</a:t>
                </a:r>
              </a:p>
              <a:p>
                <a:r>
                  <a:rPr lang="en-GB" b="0" baseline="0"/>
                  <a:t>Which is the easiest? Which is the most challenging?</a:t>
                </a:r>
              </a:p>
              <a:p>
                <a:r>
                  <a:rPr lang="en-GB" b="0" baseline="0"/>
                  <a:t>Are the easiest/most challenging the same for the ‘further thinking’ question?</a:t>
                </a:r>
              </a:p>
              <a:p>
                <a:endParaRPr lang="en-GB" b="0"/>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14282114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Clicking through this slide will reveal the position of </a:t>
                </a:r>
                <a14:m>
                  <m:oMath xmlns:m="http://schemas.openxmlformats.org/officeDocument/2006/math">
                    <m:box>
                      <m:boxPr>
                        <m:ctrlPr>
                          <a:rPr lang="en-GB" sz="1200" b="0" i="1" dirty="0" smtClean="0">
                            <a:latin typeface="Cambria Math" panose="02040503050406030204" pitchFamily="18" charset="0"/>
                          </a:rPr>
                        </m:ctrlPr>
                      </m:boxPr>
                      <m:e>
                        <m:argPr>
                          <m:argSz m:val="-1"/>
                        </m:argPr>
                        <m:f>
                          <m:fPr>
                            <m:ctrlPr>
                              <a:rPr lang="en-GB" sz="1200" b="0" i="1" dirty="0" smtClean="0">
                                <a:latin typeface="Cambria Math" panose="02040503050406030204" pitchFamily="18" charset="0"/>
                              </a:rPr>
                            </m:ctrlPr>
                          </m:fPr>
                          <m:num>
                            <m:r>
                              <a:rPr lang="en-GB" sz="1200" b="0" i="1" dirty="0" smtClean="0">
                                <a:latin typeface="Cambria Math" panose="02040503050406030204" pitchFamily="18" charset="0"/>
                              </a:rPr>
                              <m:t>1</m:t>
                            </m:r>
                          </m:num>
                          <m:den>
                            <m:r>
                              <a:rPr lang="en-GB" sz="1200" b="0" i="1" dirty="0" smtClean="0">
                                <a:latin typeface="Cambria Math" panose="02040503050406030204" pitchFamily="18" charset="0"/>
                              </a:rPr>
                              <m:t>4</m:t>
                            </m:r>
                          </m:den>
                        </m:f>
                      </m:e>
                    </m:box>
                    <m:r>
                      <a:rPr lang="en-GB" sz="1200" b="0" i="1" dirty="0" smtClean="0">
                        <a:latin typeface="Cambria Math" panose="02040503050406030204" pitchFamily="18" charset="0"/>
                      </a:rPr>
                      <m:t> </m:t>
                    </m:r>
                  </m:oMath>
                </a14:m>
                <a:r>
                  <a:rPr lang="en-GB" dirty="0"/>
                  <a:t> in</a:t>
                </a:r>
                <a:r>
                  <a:rPr lang="en-GB" baseline="0" dirty="0"/>
                  <a:t> parts a to f. </a:t>
                </a:r>
                <a:r>
                  <a:rPr lang="en-GB" b="0" dirty="0"/>
                  <a:t>Please note that there is no expectation of particularly accurate positioning, rather that students have a general sense of the relative size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compared with </a:t>
                </a:r>
                <a:r>
                  <a:rPr lang="en-GB" b="0" baseline="0" dirty="0"/>
                  <a:t>the given value each time.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Clicking through this slide will reveal the position of </a:t>
                </a:r>
                <a:r>
                  <a:rPr lang="en-GB" sz="1200" b="0" i="0" dirty="0">
                    <a:latin typeface="Cambria Math" panose="02040503050406030204" pitchFamily="18" charset="0"/>
                  </a:rPr>
                  <a:t>□(64&amp;1/4)  </a:t>
                </a:r>
                <a:r>
                  <a:rPr lang="en-GB"/>
                  <a:t> in</a:t>
                </a:r>
                <a:r>
                  <a:rPr lang="en-GB" baseline="0"/>
                  <a:t> parts a to f. </a:t>
                </a:r>
                <a:r>
                  <a:rPr lang="en-GB" b="0"/>
                  <a:t>Please note that there is no expectation of particularly accurate positioning, rather that students have a general sense of the relative size of </a:t>
                </a:r>
                <a:r>
                  <a:rPr lang="en-GB" b="0" i="0">
                    <a:latin typeface="Cambria Math" panose="02040503050406030204" pitchFamily="18" charset="0"/>
                  </a:rPr>
                  <a:t>1/4</a:t>
                </a:r>
                <a:r>
                  <a:rPr lang="en-GB" b="0"/>
                  <a:t> compared with </a:t>
                </a:r>
                <a:r>
                  <a:rPr lang="en-GB" b="0" baseline="0"/>
                  <a:t>the given value each time.</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189297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30 cheese and 10 tuna.</a:t>
                </a:r>
              </a:p>
              <a:p>
                <a:r>
                  <a:rPr lang="en-GB" b="0" dirty="0"/>
                  <a:t>b) There are three times more cheese sandwiches than tuna.</a:t>
                </a:r>
              </a:p>
              <a:p>
                <a:r>
                  <a:rPr lang="en-GB" b="0" dirty="0"/>
                  <a:t>c) Any valid pair of numbers where the number of cheese is three times the number of tuna, for example 33 and 11 or 45 and 15.</a:t>
                </a:r>
              </a:p>
              <a:p>
                <a:r>
                  <a:rPr lang="en-GB" b="0" dirty="0"/>
                  <a:t>d) Four times more cheese sandwiches than tuna.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Any valid pair of numbers where the number of cheese is four times the number of tuna, for example 44 and 11 or 60 and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d) There would now be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times more cheese than tuna.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The total number of sandwiches could stay the same, but the proportions involved would change so that cheese was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times</a:t>
                </a:r>
                <a:r>
                  <a:rPr lang="en-GB" b="0" baseline="0" dirty="0"/>
                  <a:t> the value of tuna </a:t>
                </a:r>
                <a:r>
                  <a:rPr lang="en-GB" b="0" dirty="0"/>
                  <a:t>– for example 44 and 11 would change to 33 and 22, and 60 and 15 would change to 50 and 25.</a:t>
                </a:r>
              </a:p>
              <a:p>
                <a:endParaRPr lang="en-GB" b="0" dirty="0"/>
              </a:p>
              <a:p>
                <a:r>
                  <a:rPr lang="en-GB" b="1" dirty="0"/>
                  <a:t>Suggested questioning</a:t>
                </a:r>
              </a:p>
              <a:p>
                <a:r>
                  <a:rPr lang="en-GB" b="0" dirty="0"/>
                  <a:t>Why is 30 cheese and 40 tuna </a:t>
                </a:r>
                <a:r>
                  <a:rPr lang="en-GB" b="1" dirty="0"/>
                  <a:t>not</a:t>
                </a:r>
                <a:r>
                  <a:rPr lang="en-GB" b="0" dirty="0"/>
                  <a:t> the same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cheese? </a:t>
                </a:r>
              </a:p>
              <a:p>
                <a:r>
                  <a:rPr lang="en-GB" b="0" dirty="0"/>
                  <a:t>If it was 30 cheese and 40 tuna, what fraction would be cheese?</a:t>
                </a:r>
              </a:p>
              <a:p>
                <a:r>
                  <a:rPr lang="en-GB" b="0" dirty="0"/>
                  <a:t>What is the same and different between parts a to c and d to e?</a:t>
                </a:r>
              </a:p>
              <a:p>
                <a:r>
                  <a:rPr lang="en-GB" b="0" dirty="0"/>
                  <a:t>Could you have the same total number of sandwiches for parts c and e?</a:t>
                </a:r>
              </a:p>
              <a:p>
                <a:endParaRPr lang="en-GB" b="1" dirty="0"/>
              </a:p>
              <a:p>
                <a:r>
                  <a:rPr lang="en-GB" b="1" dirty="0"/>
                  <a:t>Things to think about</a:t>
                </a:r>
              </a:p>
              <a:p>
                <a:r>
                  <a:rPr lang="en-GB" b="0" dirty="0"/>
                  <a:t>Additional activity E probes the same understanding as Checkpoint 24: whether students can interpret a relationship described in terms of the relationship of a part to the whole, and use this to describe the relationship between the parts. Further assessment information about this general concept can be found on the guidance slide to that Checkpoint. Here, the fractions given are the same but more scaffolding is provided to break down the reasoning for students – particularly by giving examples of possible values which feature a correct answer and a common misconception. This may help students to visualise the relationship, and could be further supported by a representation such as a bar model. Asking students to provide their own suggested numbers allows you to reinforce that the total number of sandwiches is irrelevant here, as long as the same relationship between the two types is maintained.</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30 cheese and 10 ham.</a:t>
                </a:r>
              </a:p>
              <a:p>
                <a:r>
                  <a:rPr lang="en-GB" b="0"/>
                  <a:t>b) There are 3 times more cheese sandwiches than ham.</a:t>
                </a:r>
              </a:p>
              <a:p>
                <a:r>
                  <a:rPr lang="en-GB" b="0"/>
                  <a:t>c) Any valid pair of numbers where the number of cheese is 3 times the number of ham, for example 33 and 11 or 45 and 15.</a:t>
                </a:r>
              </a:p>
              <a:p>
                <a:r>
                  <a:rPr lang="en-GB" b="0"/>
                  <a:t>d) 4 times more cheese sandwiches than ham.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e) Any valid pair of numbers where the number of cheese is 4 times the number of ham, for example 44 and 11 or 60 and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d) There would now be </a:t>
                </a:r>
                <a:r>
                  <a:rPr lang="en-GB" b="0" i="0">
                    <a:latin typeface="Cambria Math" panose="02040503050406030204" pitchFamily="18" charset="0"/>
                  </a:rPr>
                  <a:t>1 1/2</a:t>
                </a:r>
                <a:r>
                  <a:rPr lang="en-GB" b="0"/>
                  <a:t> times more cheese than ham.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e) The total number of sandwiches could stay the same, but the proportions involved would change so that cheese was </a:t>
                </a:r>
                <a:r>
                  <a:rPr lang="en-GB" b="0" i="0">
                    <a:latin typeface="Cambria Math" panose="02040503050406030204" pitchFamily="18" charset="0"/>
                  </a:rPr>
                  <a:t>1 1/2</a:t>
                </a:r>
                <a:r>
                  <a:rPr lang="en-GB" b="0"/>
                  <a:t> times</a:t>
                </a:r>
                <a:r>
                  <a:rPr lang="en-GB" b="0" baseline="0"/>
                  <a:t> the value of ham </a:t>
                </a:r>
                <a:r>
                  <a:rPr lang="en-GB" b="0"/>
                  <a:t>– for example 44 and 11 would change to 33 and 22, and 60 and 15 would change to 50 and 25.</a:t>
                </a:r>
              </a:p>
              <a:p>
                <a:endParaRPr lang="en-GB" b="0"/>
              </a:p>
              <a:p>
                <a:r>
                  <a:rPr lang="en-GB" b="1"/>
                  <a:t>Suggested questioning</a:t>
                </a:r>
              </a:p>
              <a:p>
                <a:r>
                  <a:rPr lang="en-GB" b="0"/>
                  <a:t>Why is 30 cheese and 40 ham NOT the same as </a:t>
                </a:r>
                <a:r>
                  <a:rPr lang="en-GB" b="0" i="0">
                    <a:latin typeface="Cambria Math" panose="02040503050406030204" pitchFamily="18" charset="0"/>
                  </a:rPr>
                  <a:t>3/4</a:t>
                </a:r>
                <a:r>
                  <a:rPr lang="en-GB" b="0"/>
                  <a:t> cheese? </a:t>
                </a:r>
              </a:p>
              <a:p>
                <a:r>
                  <a:rPr lang="en-GB" b="0"/>
                  <a:t>If it was 30 cheese and 40 ham, what fraction would be cheese?</a:t>
                </a:r>
              </a:p>
              <a:p>
                <a:r>
                  <a:rPr lang="en-GB" b="0"/>
                  <a:t>What is the same and different between pars a-c and d-e?</a:t>
                </a:r>
              </a:p>
              <a:p>
                <a:r>
                  <a:rPr lang="en-GB" b="0"/>
                  <a:t>Could you have the same total number of sandwiches for parts c and e?</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384386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Any valid pair of numbers, where the number of red is twice the number of blue (and the total number of chocolates is therefore a multiple of three).</a:t>
            </a:r>
          </a:p>
          <a:p>
            <a:r>
              <a:rPr lang="en-GB" b="0" dirty="0"/>
              <a:t>b) Five blue chocolates.</a:t>
            </a:r>
          </a:p>
          <a:p>
            <a:r>
              <a:rPr lang="en-GB" b="0" dirty="0"/>
              <a:t>c) Twenty red chocolates.</a:t>
            </a:r>
          </a:p>
          <a:p>
            <a:r>
              <a:rPr lang="en-GB" b="0" dirty="0"/>
              <a:t>d) No, as 10 is not a multiple of three. Every two red needs one blue, meaning that chocolates are ‘added’ in groups of three.</a:t>
            </a:r>
          </a:p>
          <a:p>
            <a:r>
              <a:rPr lang="en-GB" b="0" dirty="0"/>
              <a:t>e) 30 chocolates (20 red, 10 blue).</a:t>
            </a:r>
          </a:p>
          <a:p>
            <a:endParaRPr lang="en-GB" b="0" dirty="0"/>
          </a:p>
          <a:p>
            <a:r>
              <a:rPr lang="en-GB" b="0" dirty="0"/>
              <a:t>? b) Six blue chocolates; c) 24 red chocolates; d) Yes, as 12 is a multiple of three and there could therefore be 8 red and four blue; e) 36 chocolates (24 red, 12 blue)</a:t>
            </a:r>
          </a:p>
          <a:p>
            <a:endParaRPr lang="en-GB" b="0" dirty="0"/>
          </a:p>
          <a:p>
            <a:r>
              <a:rPr lang="en-GB" b="1" dirty="0"/>
              <a:t>Suggested questioning</a:t>
            </a:r>
          </a:p>
          <a:p>
            <a:r>
              <a:rPr lang="en-GB" b="0" dirty="0"/>
              <a:t>What do you notice about everyone’s answers to part a? What is the same about all of these values?</a:t>
            </a:r>
          </a:p>
          <a:p>
            <a:r>
              <a:rPr lang="en-GB" b="0" dirty="0"/>
              <a:t>What is the same/different about parts __ and __?</a:t>
            </a:r>
          </a:p>
          <a:p>
            <a:r>
              <a:rPr lang="en-GB" b="0" dirty="0"/>
              <a:t>In which situation will there be the most chocolates in total?</a:t>
            </a:r>
          </a:p>
          <a:p>
            <a:r>
              <a:rPr lang="en-GB" b="0" dirty="0"/>
              <a:t>Which of these questions did you find easiest? Why?</a:t>
            </a:r>
          </a:p>
          <a:p>
            <a:endParaRPr lang="en-GB" b="1" dirty="0"/>
          </a:p>
          <a:p>
            <a:r>
              <a:rPr lang="en-GB" b="1" dirty="0"/>
              <a:t>Things to think about</a:t>
            </a:r>
            <a:endParaRPr lang="en-GB" dirty="0"/>
          </a:p>
          <a:p>
            <a:r>
              <a:rPr lang="en-GB" dirty="0"/>
              <a:t>Activity F is identical to Checkpoint 25, but presents the relationship between the parts in words rather than using ratio notation. Use this as an alternative if students are entirely unfamiliar with the notation. (This is possible, as it is only mentioned in non-statutory guidance for Year 6). This will allow you to still assess the understanding of the relationship through the rest of the questions. See the Guidance slide for Checkpoint 25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15765259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It is suggested that part G is only used if your class would benefit from the additional challenge of mixed units of measurement. </a:t>
                </a:r>
                <a:endParaRPr lang="en-GB" b="1" dirty="0"/>
              </a:p>
              <a:p>
                <a:endParaRPr lang="en-GB" b="1" dirty="0"/>
              </a:p>
              <a:p>
                <a:r>
                  <a:rPr lang="en-GB" b="1" dirty="0"/>
                  <a:t>Answers</a:t>
                </a:r>
              </a:p>
              <a:p>
                <a:r>
                  <a:rPr lang="en-GB" b="0" dirty="0"/>
                  <a:t>B, E, F and G could be standard photos.</a:t>
                </a:r>
              </a:p>
              <a:p>
                <a:endParaRPr lang="en-GB" b="0" dirty="0"/>
              </a:p>
              <a:p>
                <a:r>
                  <a:rPr lang="en-GB" b="0" dirty="0"/>
                  <a:t>? </a:t>
                </a:r>
              </a:p>
              <a:p>
                <a:r>
                  <a:rPr lang="en-GB" b="0" dirty="0"/>
                  <a:t>A:</a:t>
                </a:r>
                <a:r>
                  <a:rPr lang="en-GB" b="0" baseline="0" dirty="0"/>
                  <a:t> C</a:t>
                </a:r>
                <a:r>
                  <a:rPr lang="en-GB" b="0" dirty="0"/>
                  <a:t>hange 7 inches to 7.5 inches.</a:t>
                </a:r>
                <a:r>
                  <a:rPr lang="en-GB" b="0" baseline="0" dirty="0"/>
                  <a:t> A</a:t>
                </a:r>
                <a:r>
                  <a:rPr lang="en-GB" b="0" dirty="0"/>
                  <a:t>n alternative, but less likely, answer would be to change to 5 inches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14</m:t>
                        </m:r>
                      </m:num>
                      <m:den>
                        <m:r>
                          <a:rPr lang="en-GB" b="0" i="1" smtClean="0">
                            <a:latin typeface="Cambria Math" panose="02040503050406030204" pitchFamily="18" charset="0"/>
                          </a:rPr>
                          <m:t>3</m:t>
                        </m:r>
                      </m:den>
                    </m:f>
                  </m:oMath>
                </a14:m>
                <a:r>
                  <a:rPr lang="en-GB" b="0" dirty="0"/>
                  <a:t> = </a:t>
                </a:r>
                <a14:m>
                  <m:oMath xmlns:m="http://schemas.openxmlformats.org/officeDocument/2006/math">
                    <m:r>
                      <a:rPr lang="en-GB" b="0" i="0"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inches.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t>
                </a:r>
                <a:r>
                  <a:rPr lang="en-GB" b="0" baseline="0" dirty="0"/>
                  <a:t> C</a:t>
                </a:r>
                <a:r>
                  <a:rPr lang="en-GB" b="0" dirty="0"/>
                  <a:t>hange 100 mm to 90 mm. An alternative, but less likely, answer would be to change to 60 mm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200</m:t>
                        </m:r>
                      </m:num>
                      <m:den>
                        <m:r>
                          <a:rPr lang="en-GB" b="0" i="1" smtClean="0">
                            <a:latin typeface="Cambria Math" panose="02040503050406030204" pitchFamily="18" charset="0"/>
                          </a:rPr>
                          <m:t>3</m:t>
                        </m:r>
                      </m:den>
                    </m:f>
                  </m:oMath>
                </a14:m>
                <a:r>
                  <a:rPr lang="en-GB" b="0" dirty="0"/>
                  <a:t> = </a:t>
                </a:r>
                <a14:m>
                  <m:oMath xmlns:m="http://schemas.openxmlformats.org/officeDocument/2006/math">
                    <m:r>
                      <a:rPr lang="en-GB" b="0" i="0" smtClean="0">
                        <a:latin typeface="Cambria Math" panose="02040503050406030204" pitchFamily="18" charset="0"/>
                      </a:rPr>
                      <m:t>66</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a:t>
                </a:r>
                <a:r>
                  <a:rPr lang="en-GB" b="0" baseline="0" dirty="0"/>
                  <a:t> C</a:t>
                </a:r>
                <a:r>
                  <a:rPr lang="en-GB" b="0" dirty="0"/>
                  <a:t>hange 21 cm to 22 cm.</a:t>
                </a:r>
                <a:r>
                  <a:rPr lang="en-GB" b="0" baseline="0" dirty="0"/>
                  <a:t> A</a:t>
                </a:r>
                <a:r>
                  <a:rPr lang="en-GB" b="0" dirty="0"/>
                  <a:t>n alternative, but less likely, answer would be to change to 33 cm to</a:t>
                </a:r>
                <a:r>
                  <a:rPr lang="en-GB" b="0" baseline="0" dirty="0"/>
                  <a:t> 31</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baseline="0" dirty="0"/>
                  <a:t> cm</a:t>
                </a:r>
                <a:r>
                  <a:rPr lang="en-GB" b="0" dirty="0"/>
                  <a:t>).</a:t>
                </a:r>
              </a:p>
              <a:p>
                <a:endParaRPr lang="en-GB" b="0" dirty="0"/>
              </a:p>
              <a:p>
                <a:r>
                  <a:rPr lang="en-GB" b="1" dirty="0"/>
                  <a:t>Suggested questioning</a:t>
                </a:r>
              </a:p>
              <a:p>
                <a:r>
                  <a:rPr lang="en-GB" b="0" dirty="0"/>
                  <a:t>What does the ratio 2:3 mean? </a:t>
                </a:r>
              </a:p>
              <a:p>
                <a:r>
                  <a:rPr lang="en-GB" b="0" dirty="0"/>
                  <a:t>Can you describe the relationship between the longest and shortest lengths another way?</a:t>
                </a:r>
              </a:p>
              <a:p>
                <a:r>
                  <a:rPr lang="en-GB" b="0" dirty="0"/>
                  <a:t>How can you check if these are in the ratio 2:3?</a:t>
                </a:r>
              </a:p>
              <a:p>
                <a:r>
                  <a:rPr lang="en-GB" b="0" dirty="0"/>
                  <a:t>Which was most obvious? Which was least obvious?</a:t>
                </a:r>
              </a:p>
              <a:p>
                <a:endParaRPr lang="en-GB" b="1" dirty="0"/>
              </a:p>
              <a:p>
                <a:r>
                  <a:rPr lang="en-GB" b="1" dirty="0"/>
                  <a:t>Things to think about</a:t>
                </a:r>
              </a:p>
              <a:p>
                <a:r>
                  <a:rPr lang="en-GB" b="0" dirty="0"/>
                  <a:t>As with Checkpoint 25, this Activity is unusual among this deck of Checkpoints as it explicitly uses the ratio notation that students will be taught at Key Stage 3. This activity is intended for those students who have readily understood the notation and relationships. At Key Stage 3, you may expect students to think about scaling the given ratio (2:3) using one of the lengths given, to see if the other length matches; or to divide the longer length by the shorter to give a value of 1.5. Before teaching at Key Stage 3, Year 7 students may not use such formal approaches but still have sound reasoning; the intention is to see what understanding they bring, and how they naturally notate their thinking. Further challenge is introduced through the conversion of units in part G. Consider not including this question if students will find the extra step confusing. Conversely, consider changing the units on more of the questions if you are giving this task as extra challenge for those who are confident.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It is suggested that part G is only used if your class would benefit from the additional challenge of mixed units of measurement. </a:t>
                </a:r>
                <a:endParaRPr lang="en-GB" b="1"/>
              </a:p>
              <a:p>
                <a:endParaRPr lang="en-GB" b="1"/>
              </a:p>
              <a:p>
                <a:r>
                  <a:rPr lang="en-GB" b="1"/>
                  <a:t>Answers</a:t>
                </a:r>
              </a:p>
              <a:p>
                <a:r>
                  <a:rPr lang="en-GB" b="0"/>
                  <a:t>B, E, F and G could be standard photographs.</a:t>
                </a:r>
              </a:p>
              <a:p>
                <a:endParaRPr lang="en-GB" b="0"/>
              </a:p>
              <a:p>
                <a:r>
                  <a:rPr lang="en-GB" b="0"/>
                  <a:t>? A – change 7 inches to 7.5 inches (an alternative, but probably less likely, answer would be to change to 5 inches to </a:t>
                </a:r>
                <a:r>
                  <a:rPr lang="en-GB" b="0" i="0">
                    <a:latin typeface="Cambria Math" panose="02040503050406030204" pitchFamily="18" charset="0"/>
                  </a:rPr>
                  <a:t>14/3</a:t>
                </a:r>
                <a:r>
                  <a:rPr lang="en-GB" b="0"/>
                  <a:t> = </a:t>
                </a:r>
                <a:r>
                  <a:rPr lang="en-GB" b="0" i="0">
                    <a:latin typeface="Cambria Math" panose="02040503050406030204" pitchFamily="18" charset="0"/>
                  </a:rPr>
                  <a:t>4 2/3</a:t>
                </a:r>
                <a:r>
                  <a:rPr lang="en-GB" b="0"/>
                  <a:t> inches)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 – change 100mm to 90mm (an alternative, but probably less likely, answer would be to change to 60mm to </a:t>
                </a:r>
                <a:r>
                  <a:rPr lang="en-GB" b="0" i="0">
                    <a:latin typeface="Cambria Math" panose="02040503050406030204" pitchFamily="18" charset="0"/>
                  </a:rPr>
                  <a:t>200/3</a:t>
                </a:r>
                <a:r>
                  <a:rPr lang="en-GB" b="0"/>
                  <a:t> = </a:t>
                </a:r>
                <a:r>
                  <a:rPr lang="en-GB" b="0" i="0">
                    <a:latin typeface="Cambria Math" panose="02040503050406030204" pitchFamily="18" charset="0"/>
                  </a:rPr>
                  <a:t>66 2/3</a:t>
                </a:r>
                <a:r>
                  <a:rPr lang="en-GB" b="0"/>
                  <a:t>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 change 21cm to 22cm (an alternative, but probably less likely, answer would be to change to 33cm to</a:t>
                </a:r>
                <a:r>
                  <a:rPr lang="en-GB" b="0" baseline="0"/>
                  <a:t> 31</a:t>
                </a:r>
                <a:r>
                  <a:rPr lang="en-GB" b="0" i="0">
                    <a:latin typeface="Cambria Math" panose="02040503050406030204" pitchFamily="18" charset="0"/>
                  </a:rPr>
                  <a:t>1/2</a:t>
                </a:r>
                <a:r>
                  <a:rPr lang="en-GB" b="0" baseline="0"/>
                  <a:t>cm</a:t>
                </a:r>
                <a:r>
                  <a:rPr lang="en-GB" b="0"/>
                  <a:t>)</a:t>
                </a:r>
              </a:p>
              <a:p>
                <a:endParaRPr lang="en-GB" b="0"/>
              </a:p>
              <a:p>
                <a:r>
                  <a:rPr lang="en-GB" b="1"/>
                  <a:t>Suggested questioning</a:t>
                </a:r>
              </a:p>
              <a:p>
                <a:r>
                  <a:rPr lang="en-GB" b="0"/>
                  <a:t>What does the ratio 2:3 mean? Can you describe the relationship between the longest and shortest lengths another way?</a:t>
                </a:r>
              </a:p>
              <a:p>
                <a:r>
                  <a:rPr lang="en-GB" b="0"/>
                  <a:t>How can you check if these are in the ratio 2:3?</a:t>
                </a:r>
              </a:p>
              <a:p>
                <a:r>
                  <a:rPr lang="en-GB" b="0"/>
                  <a:t>Which was most obvious? Which was least obvious?</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76</a:t>
            </a:fld>
            <a:endParaRPr lang="en-GB" dirty="0"/>
          </a:p>
        </p:txBody>
      </p:sp>
    </p:spTree>
    <p:extLst>
      <p:ext uri="{BB962C8B-B14F-4D97-AF65-F5344CB8AC3E}">
        <p14:creationId xmlns:p14="http://schemas.microsoft.com/office/powerpoint/2010/main" val="36117985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per page) is for use with Checkpoint 2.</a:t>
            </a:r>
          </a:p>
        </p:txBody>
      </p:sp>
      <p:sp>
        <p:nvSpPr>
          <p:cNvPr id="4" name="Slide Number Placeholder 3"/>
          <p:cNvSpPr>
            <a:spLocks noGrp="1"/>
          </p:cNvSpPr>
          <p:nvPr>
            <p:ph type="sldNum" sz="quarter" idx="5"/>
          </p:nvPr>
        </p:nvSpPr>
        <p:spPr/>
        <p:txBody>
          <a:bodyPr/>
          <a:lstStyle/>
          <a:p>
            <a:fld id="{95CC6D43-B330-470E-9514-C837501A6F5A}" type="slidenum">
              <a:rPr lang="en-GB" smtClean="0"/>
              <a:t>78</a:t>
            </a:fld>
            <a:endParaRPr lang="en-GB" dirty="0"/>
          </a:p>
        </p:txBody>
      </p:sp>
    </p:spTree>
    <p:extLst>
      <p:ext uri="{BB962C8B-B14F-4D97-AF65-F5344CB8AC3E}">
        <p14:creationId xmlns:p14="http://schemas.microsoft.com/office/powerpoint/2010/main" val="32571018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is for use with Checkpoint 6.</a:t>
            </a:r>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dirty="0"/>
          </a:p>
        </p:txBody>
      </p:sp>
    </p:spTree>
    <p:extLst>
      <p:ext uri="{BB962C8B-B14F-4D97-AF65-F5344CB8AC3E}">
        <p14:creationId xmlns:p14="http://schemas.microsoft.com/office/powerpoint/2010/main" val="20842146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blank printable resource could be used to adapt Checkpoint 6 with more challenging values.</a:t>
            </a:r>
          </a:p>
        </p:txBody>
      </p:sp>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dirty="0"/>
          </a:p>
        </p:txBody>
      </p:sp>
    </p:spTree>
    <p:extLst>
      <p:ext uri="{BB962C8B-B14F-4D97-AF65-F5344CB8AC3E}">
        <p14:creationId xmlns:p14="http://schemas.microsoft.com/office/powerpoint/2010/main" val="1661416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bar models are for use with Checkpoint 15.</a:t>
            </a:r>
          </a:p>
        </p:txBody>
      </p:sp>
      <p:sp>
        <p:nvSpPr>
          <p:cNvPr id="4" name="Slide Number Placeholder 3"/>
          <p:cNvSpPr>
            <a:spLocks noGrp="1"/>
          </p:cNvSpPr>
          <p:nvPr>
            <p:ph type="sldNum" sz="quarter" idx="5"/>
          </p:nvPr>
        </p:nvSpPr>
        <p:spPr/>
        <p:txBody>
          <a:bodyPr/>
          <a:lstStyle/>
          <a:p>
            <a:fld id="{95CC6D43-B330-470E-9514-C837501A6F5A}" type="slidenum">
              <a:rPr lang="en-GB" smtClean="0"/>
              <a:t>81</a:t>
            </a:fld>
            <a:endParaRPr lang="en-GB" dirty="0"/>
          </a:p>
        </p:txBody>
      </p:sp>
    </p:spTree>
    <p:extLst>
      <p:ext uri="{BB962C8B-B14F-4D97-AF65-F5344CB8AC3E}">
        <p14:creationId xmlns:p14="http://schemas.microsoft.com/office/powerpoint/2010/main" val="281917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1298392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is a slightly adapted version of Checkpoint 16. The first three questions have been represented using bar models, which students first need to match to the appropriate question. Nishma’s question uses a different structure, and so it is presented separately and students need to choose which of the previous 3 bar models might help them.</a:t>
                </a:r>
              </a:p>
              <a:p>
                <a:endParaRPr lang="en-GB" b="1" dirty="0"/>
              </a:p>
              <a:p>
                <a:r>
                  <a:rPr lang="en-GB" b="1" dirty="0"/>
                  <a:t>Answers</a:t>
                </a:r>
              </a:p>
              <a:p>
                <a:r>
                  <a:rPr lang="en-GB" b="0" dirty="0"/>
                  <a:t>Henry – bottom bar model (saves £8)</a:t>
                </a:r>
              </a:p>
              <a:p>
                <a:r>
                  <a:rPr lang="en-GB" b="0" dirty="0"/>
                  <a:t>Jaanvi – top bar model (saves £10)</a:t>
                </a:r>
              </a:p>
              <a:p>
                <a:r>
                  <a:rPr lang="en-GB" b="0" dirty="0"/>
                  <a:t>Jimmy – middle bar model (earns £24) </a:t>
                </a:r>
              </a:p>
              <a:p>
                <a:endParaRPr lang="en-GB" b="0" dirty="0"/>
              </a:p>
              <a:p>
                <a:r>
                  <a:rPr lang="en-GB" b="0" dirty="0"/>
                  <a:t>Nishma – the bottom bar model (saves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a:t>
                </a:r>
              </a:p>
              <a:p>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This printable resource is a slightly adapted version of Checkpoint 16.</a:t>
                </a:r>
              </a:p>
              <a:p>
                <a:endParaRPr lang="en-GB" b="1"/>
              </a:p>
              <a:p>
                <a:r>
                  <a:rPr lang="en-GB" b="1"/>
                  <a:t>Answers</a:t>
                </a:r>
              </a:p>
              <a:p>
                <a:r>
                  <a:rPr lang="en-GB" b="0"/>
                  <a:t>Henry – bottom bar model (saves £8)</a:t>
                </a:r>
              </a:p>
              <a:p>
                <a:r>
                  <a:rPr lang="en-GB" b="0" err="1"/>
                  <a:t>Jaanvi</a:t>
                </a:r>
                <a:r>
                  <a:rPr lang="en-GB" b="0"/>
                  <a:t> – top bard model (saves £12)</a:t>
                </a:r>
              </a:p>
              <a:p>
                <a:r>
                  <a:rPr lang="en-GB" b="0"/>
                  <a:t>Jimmy – middle bar model (earns £24) </a:t>
                </a:r>
              </a:p>
              <a:p>
                <a:endParaRPr lang="en-GB" b="0"/>
              </a:p>
              <a:p>
                <a:r>
                  <a:rPr lang="en-GB" b="0" err="1"/>
                  <a:t>Nishma</a:t>
                </a:r>
                <a:r>
                  <a:rPr lang="en-GB" b="0"/>
                  <a:t> – the bottom bar model (saves </a:t>
                </a:r>
                <a:r>
                  <a:rPr lang="en-GB" b="0" i="0">
                    <a:latin typeface="Cambria Math" panose="02040503050406030204" pitchFamily="18" charset="0"/>
                  </a:rPr>
                  <a:t>2/5</a:t>
                </a:r>
                <a:r>
                  <a:rPr lang="en-GB" b="0"/>
                  <a:t>)</a:t>
                </a:r>
              </a:p>
              <a:p>
                <a:endParaRPr lang="en-GB" b="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82</a:t>
            </a:fld>
            <a:endParaRPr lang="en-GB" dirty="0"/>
          </a:p>
        </p:txBody>
      </p:sp>
    </p:spTree>
    <p:extLst>
      <p:ext uri="{BB962C8B-B14F-4D97-AF65-F5344CB8AC3E}">
        <p14:creationId xmlns:p14="http://schemas.microsoft.com/office/powerpoint/2010/main" val="40395621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tables are for use with Checkpoint 21.</a:t>
            </a:r>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dirty="0"/>
          </a:p>
        </p:txBody>
      </p:sp>
    </p:spTree>
    <p:extLst>
      <p:ext uri="{BB962C8B-B14F-4D97-AF65-F5344CB8AC3E}">
        <p14:creationId xmlns:p14="http://schemas.microsoft.com/office/powerpoint/2010/main" val="11803465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is for use with Additional activity D.</a:t>
            </a:r>
          </a:p>
        </p:txBody>
      </p:sp>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dirty="0"/>
          </a:p>
        </p:txBody>
      </p:sp>
    </p:spTree>
    <p:extLst>
      <p:ext uri="{BB962C8B-B14F-4D97-AF65-F5344CB8AC3E}">
        <p14:creationId xmlns:p14="http://schemas.microsoft.com/office/powerpoint/2010/main" val="261971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1496166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ctivity slides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316850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17/10/2022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 id="2147483972" r:id="rId9"/>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cetm.org.uk/media/ibfg1jye/secmm-cc-theme-3-key-idea-23.ppt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image" Target="../media/image7.png"/><Relationship Id="rId4" Type="http://schemas.openxmlformats.org/officeDocument/2006/relationships/slide" Target="slide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www.ncetm.org.uk/teaching-for-mastery/mastery-materials/secondary-mastery-professional-development/" TargetMode="External"/><Relationship Id="rId3" Type="http://schemas.openxmlformats.org/officeDocument/2006/relationships/slide" Target="slide71.xml"/><Relationship Id="rId7" Type="http://schemas.openxmlformats.org/officeDocument/2006/relationships/slide" Target="slide7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ncetm.org.uk/media/ibfg1jye/secmm-cc-theme-3-key-idea-23.pptx" TargetMode="External"/><Relationship Id="rId4" Type="http://schemas.openxmlformats.org/officeDocument/2006/relationships/hyperlink" Target="https://www.ncetm.org.uk/teaching-for-mastery/mastery-materials/secondary-mastery-professional-development/" TargetMode="External"/><Relationship Id="rId9" Type="http://schemas.openxmlformats.org/officeDocument/2006/relationships/hyperlink" Target="https://www.ncetm.org.uk/media/ibfg1jye/secmm-cc-theme-3-key-idea-23.ppt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hyperlink" Target="https://www.ncetm.org.uk/media/ibfg1jye/secmm-cc-theme-3-key-idea-23.pptx" TargetMode="External"/><Relationship Id="rId3" Type="http://schemas.openxmlformats.org/officeDocument/2006/relationships/slide" Target="slide12.xml"/><Relationship Id="rId7" Type="http://schemas.openxmlformats.org/officeDocument/2006/relationships/hyperlink" Target="https://www.ncetm.org.uk/media/ibfg1jye/secmm-cc-theme-3-key-idea-23.pptx" TargetMode="External"/><Relationship Id="rId12"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11" Type="http://schemas.openxmlformats.org/officeDocument/2006/relationships/slide" Target="slide71.xml"/><Relationship Id="rId5" Type="http://schemas.openxmlformats.org/officeDocument/2006/relationships/slide" Target="slide71.xml"/><Relationship Id="rId10" Type="http://schemas.openxmlformats.org/officeDocument/2006/relationships/slide" Target="slide70.xml"/><Relationship Id="rId4" Type="http://schemas.openxmlformats.org/officeDocument/2006/relationships/slide" Target="slide70.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mqfp3xb3/ncetm_ks3_cc_3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 Target="slide79.xml"/><Relationship Id="rId7" Type="http://schemas.openxmlformats.org/officeDocument/2006/relationships/hyperlink" Target="https://www.ncetm.org.uk/media/f2aljrsv/secmm-cc-theme-3-key-idea-24.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cetm.org.uk/classroom-resources/primm-227-scale-factors-ratio-and-proportional-reasoning/"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slide" Target="slide8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ncetm.org.uk/classroom-resources/primm-3-06-multiplying-whole-numbers-and-fractions/" TargetMode="External"/><Relationship Id="rId4" Type="http://schemas.openxmlformats.org/officeDocument/2006/relationships/hyperlink" Target="https://www.ncetm.org.uk/teaching-for-mastery/mastery-materials/primary-mastery-professional-development/"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0.xml"/><Relationship Id="rId7" Type="http://schemas.openxmlformats.org/officeDocument/2006/relationships/slide" Target="slide18.xml"/><Relationship Id="rId12" Type="http://schemas.openxmlformats.org/officeDocument/2006/relationships/hyperlink" Target="https://www.ncetm.org.uk/media/oagj2ka2/curriculum-framework-for-ks3-april-202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26.xml"/><Relationship Id="rId5" Type="http://schemas.openxmlformats.org/officeDocument/2006/relationships/slide" Target="slide14.xml"/><Relationship Id="rId10" Type="http://schemas.openxmlformats.org/officeDocument/2006/relationships/slide" Target="slide24.xml"/><Relationship Id="rId4" Type="http://schemas.openxmlformats.org/officeDocument/2006/relationships/slide" Target="slide12.xml"/><Relationship Id="rId9" Type="http://schemas.openxmlformats.org/officeDocument/2006/relationships/slide" Target="slide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72.xml"/><Relationship Id="rId7" Type="http://schemas.openxmlformats.org/officeDocument/2006/relationships/slide" Target="slide4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image" Target="../media/image19.png"/><Relationship Id="rId4" Type="http://schemas.openxmlformats.org/officeDocument/2006/relationships/slide" Target="slide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309-multiplying-fractions-and-dividing-fractions-by-a-whole-number/" TargetMode="External"/><Relationship Id="rId4" Type="http://schemas.openxmlformats.org/officeDocument/2006/relationships/hyperlink" Target="https://www.ncetm.org.uk/classroom-resources/primm-306-multiplying-whole-numbers-and-fractions/" TargetMode="External"/></Relationships>
</file>

<file path=ppt/slides/_rels/slide34.xml.rels><?xml version="1.0" encoding="UTF-8" standalone="yes"?>
<Relationships xmlns="http://schemas.openxmlformats.org/package/2006/relationships"><Relationship Id="rId7"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hyperlink" Target="https://www.ncetm.org.uk/classroom-resources/primm-309-multiplying-fractions-and-dividing-fractions-by-a-whole-number/" TargetMode="External"/><Relationship Id="rId3" Type="http://schemas.openxmlformats.org/officeDocument/2006/relationships/hyperlink" Target="https://www.ncetm.org.uk/classroom-resources/primm-306-multiplying-whole-numbers-and-fractions/" TargetMode="External"/><Relationship Id="rId7" Type="http://schemas.openxmlformats.org/officeDocument/2006/relationships/hyperlink" Target="https://www.ncetm.org.uk/classroom-resources/primm-306-multiplying-whole-numbers-and-fract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primm-309-multiplying-fractions-and-dividing-fractions-by-a-whole-number/" TargetMode="External"/><Relationship Id="rId9" Type="http://schemas.openxmlformats.org/officeDocument/2006/relationships/hyperlink" Target="https://www.ncetm.org.uk/teaching-for-mastery/mastery-materials/primary-mastery-professional-developmen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0.png"/></Relationships>
</file>

<file path=ppt/slides/_rels/slide37.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72.xml"/><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ncetm.org.uk/classroom-resources/secmm-using-mathematical-representations-at-ks3/" TargetMode="External"/><Relationship Id="rId10" Type="http://schemas.openxmlformats.org/officeDocument/2006/relationships/hyperlink" Target="https://www.ncetm.org.uk/classroom-resources/secmm-using-mathematical-representations-at-ks3/" TargetMode="External"/><Relationship Id="rId4" Type="http://schemas.openxmlformats.org/officeDocument/2006/relationships/hyperlink" Target="https://www.ncetm.org.uk/classroom-resources/ca-the-bar-model/" TargetMode="External"/><Relationship Id="rId9" Type="http://schemas.openxmlformats.org/officeDocument/2006/relationships/hyperlink" Target="https://www.ncetm.org.uk/classroom-resources/ca-the-bar-model/"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8.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0.pn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slide" Target="slide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primary/" TargetMode="External"/><Relationship Id="rId5" Type="http://schemas.openxmlformats.org/officeDocument/2006/relationships/image" Target="../media/image43.png"/><Relationship Id="rId4" Type="http://schemas.openxmlformats.org/officeDocument/2006/relationships/hyperlink" Target="https://www.ncetm.org.uk/classroom-resources/assessment-materials-primar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slide" Target="slide72.xml"/><Relationship Id="rId7"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image" Target="../media/image46.png"/><Relationship Id="rId4" Type="http://schemas.openxmlformats.org/officeDocument/2006/relationships/hyperlink" Target="https://www.ncetm.org.uk/classroom-resources/assessment-materials-primary/"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classroom-resources/primm-227-scale-factors-ratio-and-proportional-reasoning/"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gov.uk/government/publications/teaching-mathematics-in-primary-schools" TargetMode="External"/><Relationship Id="rId5" Type="http://schemas.openxmlformats.org/officeDocument/2006/relationships/hyperlink" Target="https://www.ncetm.org.uk/classroom-resources/primm-227-scale-factors-ratio-and-proportional-reasoning/" TargetMode="External"/><Relationship Id="rId4" Type="http://schemas.openxmlformats.org/officeDocument/2006/relationships/hyperlink" Target="https://www.ncetm.org.uk/teaching-for-mastery/mastery-materials/primary-mastery-professional-development/" TargetMode="External"/><Relationship Id="rId9"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hyperlink" Target="https://www.ncetm.org.uk/classroom-resources/primm-227-scale-factors-ratio-and-proportional-reasoni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ncetm.org.uk/media/tigfkdhx/secmm-cc-theme-3-key-idea-25.pptx" TargetMode="Externa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teaching-for-mastery/mastery-materials/primary-mastery-professional-development/"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48.xml"/><Relationship Id="rId7" Type="http://schemas.openxmlformats.org/officeDocument/2006/relationships/slide" Target="slide56.xml"/><Relationship Id="rId12" Type="http://schemas.openxmlformats.org/officeDocument/2006/relationships/slide" Target="slide6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54.xml"/><Relationship Id="rId11" Type="http://schemas.openxmlformats.org/officeDocument/2006/relationships/slide" Target="slide64.xml"/><Relationship Id="rId5" Type="http://schemas.openxmlformats.org/officeDocument/2006/relationships/slide" Target="slide52.xml"/><Relationship Id="rId10" Type="http://schemas.openxmlformats.org/officeDocument/2006/relationships/slide" Target="slide62.xml"/><Relationship Id="rId4" Type="http://schemas.openxmlformats.org/officeDocument/2006/relationships/slide" Target="slide50.xml"/><Relationship Id="rId9" Type="http://schemas.openxmlformats.org/officeDocument/2006/relationships/slide" Target="slide60.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ncetm.org.uk/media/auseqw2h/secmm-cc-theme-3-key-idea-26.pptx" TargetMode="External"/><Relationship Id="rId4" Type="http://schemas.openxmlformats.org/officeDocument/2006/relationships/hyperlink" Target="https://www.ncetm.org.uk/teaching-for-mastery/mastery-materials/secondary-mastery-professional-developmen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227-scale-factors-ratio-and-proportional-reasoning/" TargetMode="External"/><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ncetm.org.uk/media/tigfkdhx/secmm-cc-theme-3-key-idea-25.pptx" TargetMode="External"/><Relationship Id="rId4" Type="http://schemas.openxmlformats.org/officeDocument/2006/relationships/hyperlink" Target="https://www.ncetm.org.uk/teaching-for-mastery/mastery-materials/secondary-mastery-professional-develop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slide" Target="slide7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ncetm.org.uk/classroom-resources/primm-227-scale-factors-ratio-and-proportional-reasoning/" TargetMode="External"/><Relationship Id="rId7"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ncetm.org.uk/classroom-resources/primm-227-scale-factors-ratio-and-proportional-reasoning/" TargetMode="External"/><Relationship Id="rId5" Type="http://schemas.openxmlformats.org/officeDocument/2006/relationships/image" Target="../media/image58.png"/><Relationship Id="rId4" Type="http://schemas.openxmlformats.org/officeDocument/2006/relationships/hyperlink" Target="https://www.ncetm.org.uk/teaching-for-mastery/mastery-materials/primary-mastery-professional-developmen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ncetm.org.uk/media/tigfkdhx/secmm-cc-theme-3-key-idea-25.ppt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7.png"/><Relationship Id="rId7" Type="http://schemas.openxmlformats.org/officeDocument/2006/relationships/image" Target="../media/image610.png"/><Relationship Id="rId12"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600.png"/><Relationship Id="rId11" Type="http://schemas.openxmlformats.org/officeDocument/2006/relationships/image" Target="../media/image65.png"/><Relationship Id="rId5" Type="http://schemas.openxmlformats.org/officeDocument/2006/relationships/image" Target="../media/image590.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0.png"/><Relationship Id="rId9" Type="http://schemas.openxmlformats.org/officeDocument/2006/relationships/image" Target="../media/image63.png"/><Relationship Id="rId14" Type="http://schemas.openxmlformats.org/officeDocument/2006/relationships/image" Target="../media/image68.png"/></Relationships>
</file>

<file path=ppt/slides/_rels/slide7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70.xml"/><Relationship Id="rId16"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72.xml.rels><?xml version="1.0" encoding="UTF-8" standalone="yes"?>
<Relationships xmlns="http://schemas.openxmlformats.org/package/2006/relationships"><Relationship Id="rId8" Type="http://schemas.openxmlformats.org/officeDocument/2006/relationships/image" Target="../media/image90.png"/><Relationship Id="rId7" Type="http://schemas.openxmlformats.org/officeDocument/2006/relationships/image" Target="../media/image89.png"/><Relationship Id="rId2" Type="http://schemas.openxmlformats.org/officeDocument/2006/relationships/notesSlide" Target="../notesSlides/notesSlide71.xml"/><Relationship Id="rId1" Type="http://schemas.openxmlformats.org/officeDocument/2006/relationships/slideLayout" Target="../slideLayouts/slideLayout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image" Target="../media/image90.png"/><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890.png"/><Relationship Id="rId10" Type="http://schemas.openxmlformats.org/officeDocument/2006/relationships/image" Target="../media/image96.png"/><Relationship Id="rId4" Type="http://schemas.openxmlformats.org/officeDocument/2006/relationships/image" Target="../media/image880.png"/><Relationship Id="rId9" Type="http://schemas.openxmlformats.org/officeDocument/2006/relationships/image" Target="../media/image95.pn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99.pn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400.png"/><Relationship Id="rId4" Type="http://schemas.openxmlformats.org/officeDocument/2006/relationships/image" Target="../media/image105.png"/><Relationship Id="rId9" Type="http://schemas.openxmlformats.org/officeDocument/2006/relationships/image" Target="../media/image390.png"/></Relationships>
</file>

<file path=ppt/slides/_rels/slide82.xml.rels><?xml version="1.0" encoding="UTF-8" standalone="yes"?>
<Relationships xmlns="http://schemas.openxmlformats.org/package/2006/relationships"><Relationship Id="rId8" Type="http://schemas.openxmlformats.org/officeDocument/2006/relationships/image" Target="../media/image101.png"/><Relationship Id="rId7" Type="http://schemas.openxmlformats.org/officeDocument/2006/relationships/image" Target="../media/image98.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0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30.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239.png"/><Relationship Id="rId4" Type="http://schemas.openxmlformats.org/officeDocument/2006/relationships/image" Target="../media/image238.png"/></Relationships>
</file>

<file path=ppt/slides/_rels/slide9.xml.rels><?xml version="1.0" encoding="UTF-8" standalone="yes"?>
<Relationships xmlns="http://schemas.openxmlformats.org/package/2006/relationships"><Relationship Id="rId8" Type="http://schemas.openxmlformats.org/officeDocument/2006/relationships/hyperlink" Target="https://www.ncetm.org.uk/teaching-for-mastery/mastery-materials/primary-mastery-professional-development/"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ncetm.org.uk/classroom-resources/primm-227-scale-factors-ratio-and-proportional-reasoning/" TargetMode="External"/><Relationship Id="rId10" Type="http://schemas.openxmlformats.org/officeDocument/2006/relationships/image" Target="../media/image4.png"/><Relationship Id="rId4" Type="http://schemas.openxmlformats.org/officeDocument/2006/relationships/hyperlink" Target="https://www.ncetm.org.uk/teaching-for-mastery/mastery-materials/primary-mastery-professional-development/" TargetMode="External"/><Relationship Id="rId9" Type="http://schemas.openxmlformats.org/officeDocument/2006/relationships/hyperlink" Target="https://www.ncetm.org.uk/classroom-resources/primm-227-scale-factors-ratio-and-proportional-reaso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090477"/>
          </a:xfrm>
        </p:spPr>
        <p:txBody>
          <a:bodyPr vert="horz" lIns="91440" tIns="45720" rIns="91440" bIns="45720" rtlCol="0" anchor="t">
            <a:normAutofit fontScale="85000" lnSpcReduction="10000"/>
          </a:bodyPr>
          <a:lstStyle/>
          <a:p>
            <a:r>
              <a:rPr lang="en-GB" sz="4000" b="1" dirty="0">
                <a:latin typeface="Century Gothic" panose="020B0502020202020204" pitchFamily="34" charset="0"/>
              </a:rPr>
              <a:t>Understanding multiplicative relationships: fractions and ratio</a:t>
            </a:r>
          </a:p>
          <a:p>
            <a:r>
              <a:rPr lang="en-GB" sz="1800" dirty="0">
                <a:latin typeface="Century Gothic"/>
                <a:cs typeface="Arial"/>
              </a:rPr>
              <a:t>27 Checkpoint activities </a:t>
            </a:r>
            <a:endParaRPr lang="en-GB" sz="1800" dirty="0">
              <a:latin typeface="Century Gothic" panose="020B0502020202020204" pitchFamily="34" charset="0"/>
            </a:endParaRPr>
          </a:p>
          <a:p>
            <a:r>
              <a:rPr lang="en-GB" sz="1800" dirty="0">
                <a:latin typeface="Century Gothic"/>
                <a:cs typeface="Arial"/>
              </a:rPr>
              <a:t>7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7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2021/22</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latin typeface="Arial" panose="020B0604020202020204" pitchFamily="34" charset="0"/>
                <a:cs typeface="Arial" panose="020B0604020202020204" pitchFamily="34" charset="0"/>
              </a:rPr>
              <a:t>Checkpoint 1: Pay rises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2880" y="503372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60475" y="4865862"/>
            <a:ext cx="7721302" cy="2086725"/>
          </a:xfrm>
          <a:prstGeom prst="rect">
            <a:avLst/>
          </a:prstGeom>
          <a:noFill/>
        </p:spPr>
        <p:txBody>
          <a:bodyPr wrap="square" rtlCol="0">
            <a:spAutoFit/>
          </a:bodyPr>
          <a:lstStyle/>
          <a:p>
            <a:pPr>
              <a:buNone/>
            </a:pPr>
            <a:r>
              <a:rPr lang="en-US" sz="2400" dirty="0">
                <a:cs typeface="Arial" panose="020B0604020202020204" pitchFamily="34" charset="0"/>
              </a:rPr>
              <a:t>What do you think is a fair pay rise for Carol, if Richard’s pay increases from £400 to £800 per month? Is </a:t>
            </a:r>
            <a:r>
              <a:rPr lang="en-US" sz="2400" dirty="0"/>
              <a:t>£4</a:t>
            </a:r>
            <a:r>
              <a:rPr lang="en-US" sz="800" dirty="0"/>
              <a:t> </a:t>
            </a:r>
            <a:r>
              <a:rPr lang="en-US" sz="2400" dirty="0"/>
              <a:t>500 </a:t>
            </a:r>
            <a:r>
              <a:rPr lang="en-US" sz="2400" dirty="0">
                <a:cs typeface="Arial" panose="020B0604020202020204" pitchFamily="34" charset="0"/>
              </a:rPr>
              <a:t>fair or should it be a different amount? </a:t>
            </a:r>
          </a:p>
          <a:p>
            <a:pPr>
              <a:buNone/>
            </a:pPr>
            <a:r>
              <a:rPr lang="en-US" sz="2400" dirty="0">
                <a:cs typeface="Arial" panose="020B0604020202020204" pitchFamily="34" charset="0"/>
              </a:rPr>
              <a:t>Explain your answer.</a:t>
            </a:r>
          </a:p>
          <a:p>
            <a:pPr>
              <a:buNone/>
            </a:pPr>
            <a:endParaRPr lang="en-US" sz="2400" dirty="0">
              <a:cs typeface="Arial" panose="020B0604020202020204" pitchFamily="34" charset="0"/>
            </a:endParaRPr>
          </a:p>
        </p:txBody>
      </p:sp>
      <p:sp>
        <p:nvSpPr>
          <p:cNvPr id="2" name="TextBox 1">
            <a:extLst>
              <a:ext uri="{FF2B5EF4-FFF2-40B4-BE49-F238E27FC236}">
                <a16:creationId xmlns:a16="http://schemas.microsoft.com/office/drawing/2014/main" id="{10A9A7A7-02FF-AF47-A75E-CD223CC62640}"/>
              </a:ext>
            </a:extLst>
          </p:cNvPr>
          <p:cNvSpPr txBox="1"/>
          <p:nvPr/>
        </p:nvSpPr>
        <p:spPr>
          <a:xfrm>
            <a:off x="821014" y="1229314"/>
            <a:ext cx="7281160" cy="904863"/>
          </a:xfrm>
          <a:prstGeom prst="rect">
            <a:avLst/>
          </a:prstGeom>
          <a:noFill/>
        </p:spPr>
        <p:txBody>
          <a:bodyPr wrap="none" rtlCol="0">
            <a:spAutoFit/>
          </a:bodyPr>
          <a:lstStyle/>
          <a:p>
            <a:pPr>
              <a:buNone/>
            </a:pPr>
            <a:r>
              <a:rPr lang="en-US" sz="2400" dirty="0"/>
              <a:t>Carol earns £4</a:t>
            </a:r>
            <a:r>
              <a:rPr lang="en-US" sz="800" dirty="0"/>
              <a:t> </a:t>
            </a:r>
            <a:r>
              <a:rPr lang="en-US" sz="2400" dirty="0"/>
              <a:t>000 per month.</a:t>
            </a:r>
          </a:p>
          <a:p>
            <a:pPr>
              <a:buNone/>
            </a:pPr>
            <a:r>
              <a:rPr lang="en-US" sz="2400" dirty="0"/>
              <a:t>She gets a pay rise, so she earns £4</a:t>
            </a:r>
            <a:r>
              <a:rPr lang="en-US" sz="800" dirty="0"/>
              <a:t> </a:t>
            </a:r>
            <a:r>
              <a:rPr lang="en-US" sz="2400" dirty="0"/>
              <a:t>500 per month.</a:t>
            </a:r>
          </a:p>
        </p:txBody>
      </p:sp>
      <p:sp>
        <p:nvSpPr>
          <p:cNvPr id="8" name="TextBox 7">
            <a:extLst>
              <a:ext uri="{FF2B5EF4-FFF2-40B4-BE49-F238E27FC236}">
                <a16:creationId xmlns:a16="http://schemas.microsoft.com/office/drawing/2014/main" id="{615B1C04-A4D5-1344-B2C9-9B338DA33C1F}"/>
              </a:ext>
            </a:extLst>
          </p:cNvPr>
          <p:cNvSpPr txBox="1"/>
          <p:nvPr/>
        </p:nvSpPr>
        <p:spPr>
          <a:xfrm>
            <a:off x="821015" y="2611814"/>
            <a:ext cx="6773008" cy="904863"/>
          </a:xfrm>
          <a:prstGeom prst="rect">
            <a:avLst/>
          </a:prstGeom>
          <a:noFill/>
        </p:spPr>
        <p:txBody>
          <a:bodyPr wrap="none" rtlCol="0">
            <a:spAutoFit/>
          </a:bodyPr>
          <a:lstStyle/>
          <a:p>
            <a:pPr>
              <a:buNone/>
            </a:pPr>
            <a:r>
              <a:rPr lang="en-US" sz="2400" dirty="0"/>
              <a:t>Richard earns £400 per month.</a:t>
            </a:r>
          </a:p>
          <a:p>
            <a:pPr>
              <a:buNone/>
            </a:pPr>
            <a:r>
              <a:rPr lang="en-US" sz="2400" dirty="0"/>
              <a:t>He gets a pay rise, so he earns £800 per month.</a:t>
            </a:r>
          </a:p>
        </p:txBody>
      </p:sp>
      <p:sp>
        <p:nvSpPr>
          <p:cNvPr id="9" name="TextBox 8">
            <a:extLst>
              <a:ext uri="{FF2B5EF4-FFF2-40B4-BE49-F238E27FC236}">
                <a16:creationId xmlns:a16="http://schemas.microsoft.com/office/drawing/2014/main" id="{D0ED6813-472B-B748-B87A-2863E76D88DA}"/>
              </a:ext>
            </a:extLst>
          </p:cNvPr>
          <p:cNvSpPr txBox="1"/>
          <p:nvPr/>
        </p:nvSpPr>
        <p:spPr>
          <a:xfrm>
            <a:off x="821014" y="3946444"/>
            <a:ext cx="3914854" cy="461665"/>
          </a:xfrm>
          <a:prstGeom prst="rect">
            <a:avLst/>
          </a:prstGeom>
          <a:noFill/>
        </p:spPr>
        <p:txBody>
          <a:bodyPr wrap="none" rtlCol="0">
            <a:spAutoFit/>
          </a:bodyPr>
          <a:lstStyle/>
          <a:p>
            <a:pPr>
              <a:buNone/>
            </a:pPr>
            <a:r>
              <a:rPr lang="en-US" sz="2400" dirty="0"/>
              <a:t>Who has the best pay rise?</a:t>
            </a:r>
          </a:p>
        </p:txBody>
      </p:sp>
    </p:spTree>
    <p:extLst>
      <p:ext uri="{BB962C8B-B14F-4D97-AF65-F5344CB8AC3E}">
        <p14:creationId xmlns:p14="http://schemas.microsoft.com/office/powerpoint/2010/main" val="41409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1305685"/>
              </p:ext>
            </p:extLst>
          </p:nvPr>
        </p:nvGraphicFramePr>
        <p:xfrm>
          <a:off x="267128" y="809769"/>
          <a:ext cx="11766037" cy="5913120"/>
        </p:xfrm>
        <a:graphic>
          <a:graphicData uri="http://schemas.openxmlformats.org/drawingml/2006/table">
            <a:tbl>
              <a:tblPr firstRow="1" bandRow="1">
                <a:tableStyleId>{5940675A-B579-460E-94D1-54222C63F5DA}</a:tableStyleId>
              </a:tblPr>
              <a:tblGrid>
                <a:gridCol w="5709129">
                  <a:extLst>
                    <a:ext uri="{9D8B030D-6E8A-4147-A177-3AD203B41FA5}">
                      <a16:colId xmlns:a16="http://schemas.microsoft.com/office/drawing/2014/main" val="695237181"/>
                    </a:ext>
                  </a:extLst>
                </a:gridCol>
                <a:gridCol w="6056908">
                  <a:extLst>
                    <a:ext uri="{9D8B030D-6E8A-4147-A177-3AD203B41FA5}">
                      <a16:colId xmlns:a16="http://schemas.microsoft.com/office/drawing/2014/main" val="300072507"/>
                    </a:ext>
                  </a:extLst>
                </a:gridCol>
              </a:tblGrid>
              <a:tr h="32069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Offering one perspective to argue against </a:t>
                      </a:r>
                      <a:r>
                        <a:rPr lang="en-GB" sz="1600" b="0" i="0" u="none" strike="noStrike" noProof="0" dirty="0">
                          <a:latin typeface="+mn-lt"/>
                        </a:rPr>
                        <a:t>may scaffold the sort of reasoning that is required. For example, </a:t>
                      </a:r>
                      <a:r>
                        <a:rPr lang="en-GB" sz="1600" b="0" i="0" u="none" strike="noStrike" noProof="0" dirty="0">
                          <a:latin typeface="Arial"/>
                        </a:rPr>
                        <a:t>‘Richard's pay rise is best because he's doubled his salary and Carol's is nowhere near that,’ or, ‘Carol's is best because it's gone up by £500 while Richard's has increased by £400’.</a:t>
                      </a:r>
                      <a:endParaRPr lang="en-GB" sz="1600" b="1" i="0" u="none" strike="noStrike" noProof="0" dirty="0">
                        <a:latin typeface="Arial"/>
                      </a:endParaRP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consider what they think would be a fair pay rise in this context, and to justify their answer. How would they explain to Carol and Richard that it was fair? Can they extend their ‘fair’ scenario to different salaries?</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Use a bar model to show the difference between the multiplicative and the additive increases in value. Explore the multiplicative situation further, using a double number line with the zeroes aligned and £400 aligned with £4</a:t>
                      </a:r>
                      <a:r>
                        <a:rPr lang="en-GB" sz="800" b="0" i="0" u="none" strike="noStrike" noProof="0" dirty="0">
                          <a:latin typeface="Arial"/>
                        </a:rPr>
                        <a:t> </a:t>
                      </a:r>
                      <a:r>
                        <a:rPr lang="en-GB" sz="1600" b="0" i="0" u="none" strike="noStrike" noProof="0" dirty="0">
                          <a:latin typeface="Arial"/>
                        </a:rPr>
                        <a:t>000 to support students in making sense of possible pay rises.</a:t>
                      </a:r>
                    </a:p>
                  </a:txBody>
                  <a:tcPr/>
                </a:tc>
                <a:tc>
                  <a:txBody>
                    <a:bodyPr/>
                    <a:lstStyle/>
                    <a:p>
                      <a:pPr lvl="0" algn="l">
                        <a:lnSpc>
                          <a:spcPct val="100000"/>
                        </a:lnSpc>
                        <a:spcBef>
                          <a:spcPts val="600"/>
                        </a:spcBef>
                        <a:spcAft>
                          <a:spcPts val="0"/>
                        </a:spcAft>
                        <a:buNone/>
                      </a:pPr>
                      <a:r>
                        <a:rPr lang="en-US" sz="1600" b="0" i="0" u="none" strike="noStrike" noProof="0" dirty="0">
                          <a:latin typeface="Arial"/>
                        </a:rPr>
                        <a:t>Explore whether students are aware that they might use proportionality as a comparison, rather than looking just at absolute values and an additive comparison. The use of the ambiguous word ‘best’ gives room for debate. Is Carol’s ‘best’ as it is the greatest absolute amount? Or is Richard’s ‘best’ as it represents the greatest increase as a proportion of original salary?</a:t>
                      </a:r>
                    </a:p>
                    <a:p>
                      <a:pPr lvl="0" algn="l">
                        <a:lnSpc>
                          <a:spcPct val="100000"/>
                        </a:lnSpc>
                        <a:spcBef>
                          <a:spcPts val="600"/>
                        </a:spcBef>
                        <a:spcAft>
                          <a:spcPts val="0"/>
                        </a:spcAft>
                        <a:buNone/>
                      </a:pPr>
                      <a:r>
                        <a:rPr lang="en-US" sz="1600" b="0" i="0" u="none" strike="noStrike" noProof="0" dirty="0">
                          <a:latin typeface="Arial"/>
                        </a:rPr>
                        <a:t>The key understanding to look for is whether students identify that they can describe the pay rise in relation to the original whole amount. Pay attention to the language that students use and whether they naturally connect to fractions and percentages. For example, do they describe Richard’s pay as increasing by 100%, or do they reach for language such as ‘doubling’ instead?</a:t>
                      </a:r>
                    </a:p>
                    <a:p>
                      <a:pPr lvl="0" algn="l">
                        <a:lnSpc>
                          <a:spcPct val="100000"/>
                        </a:lnSpc>
                        <a:spcBef>
                          <a:spcPts val="600"/>
                        </a:spcBef>
                        <a:spcAft>
                          <a:spcPts val="0"/>
                        </a:spcAft>
                        <a:buNone/>
                      </a:pPr>
                      <a:r>
                        <a:rPr lang="en-US" sz="1600" b="0" i="0" u="none" strike="noStrike" noProof="0" dirty="0">
                          <a:latin typeface="Arial"/>
                        </a:rPr>
                        <a:t>It is not the intention to use this Checkpoint as a springboard for discussion about percentage increases. Rather, it is about seeing what language and understanding students bring to an open context, to support planning for future teaching on multiplicative relationships.</a:t>
                      </a:r>
                    </a:p>
                  </a:txBody>
                  <a:tcPr/>
                </a:tc>
                <a:extLst>
                  <a:ext uri="{0D108BD9-81ED-4DB2-BD59-A6C34878D82A}">
                    <a16:rowId xmlns:a16="http://schemas.microsoft.com/office/drawing/2014/main" val="1616516725"/>
                  </a:ext>
                </a:extLst>
              </a:tr>
              <a:tr h="558470">
                <a:tc gridSpan="2">
                  <a:txBody>
                    <a:bodyPr/>
                    <a:lstStyle/>
                    <a:p>
                      <a:r>
                        <a:rPr lang="en-GB" sz="1600" b="1" dirty="0"/>
                        <a:t>Additional resources</a:t>
                      </a:r>
                    </a:p>
                    <a:p>
                      <a:pPr marL="285750" indent="-285750">
                        <a:buFont typeface="Arial"/>
                        <a:buChar char="•"/>
                      </a:pPr>
                      <a:r>
                        <a:rPr lang="en-GB" sz="1600" b="0" dirty="0"/>
                        <a:t>The top row of questions on p20 of the Year 5 </a:t>
                      </a:r>
                      <a:r>
                        <a:rPr lang="en-GB" sz="1600" dirty="0">
                          <a:hlinkClick r:id="rId3"/>
                        </a:rPr>
                        <a:t>Primary Assessment Materials | NCETM</a:t>
                      </a:r>
                      <a:r>
                        <a:rPr lang="en-GB" sz="1600" dirty="0"/>
                        <a:t> also considers the idea of proportional vs absolute reasoning.</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47643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9C162B0-5F5F-4A4C-9C85-CEBA7D0B9AB6}"/>
              </a:ext>
            </a:extLst>
          </p:cNvPr>
          <p:cNvSpPr>
            <a:spLocks noGrp="1"/>
          </p:cNvSpPr>
          <p:nvPr>
            <p:ph type="body" sz="quarter" idx="11"/>
          </p:nvPr>
        </p:nvSpPr>
        <p:spPr>
          <a:xfrm>
            <a:off x="145680" y="441100"/>
            <a:ext cx="11926984" cy="431800"/>
          </a:xfrm>
        </p:spPr>
        <p:txBody>
          <a:bodyPr vert="horz" lIns="91440" tIns="45720" rIns="91440" bIns="45720" rtlCol="0" anchor="t">
            <a:normAutofit/>
          </a:bodyPr>
          <a:lstStyle/>
          <a:p>
            <a:r>
              <a:rPr lang="en-US" dirty="0">
                <a:latin typeface="Arial"/>
                <a:cs typeface="Arial"/>
              </a:rPr>
              <a:t>Checkpoint 2: Multiplication square </a:t>
            </a:r>
          </a:p>
        </p:txBody>
      </p:sp>
      <p:sp>
        <p:nvSpPr>
          <p:cNvPr id="6" name="TextBox 5">
            <a:extLst>
              <a:ext uri="{FF2B5EF4-FFF2-40B4-BE49-F238E27FC236}">
                <a16:creationId xmlns:a16="http://schemas.microsoft.com/office/drawing/2014/main" id="{03C9FD7E-B352-C74F-A833-AB7A7A553EFE}"/>
              </a:ext>
            </a:extLst>
          </p:cNvPr>
          <p:cNvSpPr txBox="1"/>
          <p:nvPr/>
        </p:nvSpPr>
        <p:spPr>
          <a:xfrm>
            <a:off x="242268" y="1341788"/>
            <a:ext cx="4596432" cy="1920526"/>
          </a:xfrm>
          <a:prstGeom prst="rect">
            <a:avLst/>
          </a:prstGeom>
          <a:noFill/>
        </p:spPr>
        <p:txBody>
          <a:bodyPr wrap="square" rtlCol="0">
            <a:spAutoFit/>
          </a:bodyPr>
          <a:lstStyle/>
          <a:p>
            <a:pPr>
              <a:buNone/>
            </a:pPr>
            <a:r>
              <a:rPr lang="en-US" sz="2200" dirty="0"/>
              <a:t>This is a multiplication square.</a:t>
            </a:r>
          </a:p>
          <a:p>
            <a:pPr>
              <a:buNone/>
            </a:pPr>
            <a:r>
              <a:rPr lang="en-US" sz="2200" dirty="0"/>
              <a:t>It’s been extended in each direction.</a:t>
            </a:r>
          </a:p>
          <a:p>
            <a:pPr>
              <a:buNone/>
            </a:pPr>
            <a:r>
              <a:rPr lang="en-US" sz="2200" dirty="0"/>
              <a:t>How many of the missing numbers can you fill in?</a:t>
            </a:r>
          </a:p>
        </p:txBody>
      </p:sp>
      <p:sp>
        <p:nvSpPr>
          <p:cNvPr id="5" name="Action Button: Help 4">
            <a:hlinkClick r:id="" action="ppaction://noaction" highlightClick="1"/>
            <a:extLst>
              <a:ext uri="{FF2B5EF4-FFF2-40B4-BE49-F238E27FC236}">
                <a16:creationId xmlns:a16="http://schemas.microsoft.com/office/drawing/2014/main" id="{28ACEAE1-E3E6-480D-A5E5-24E11D8B05E8}"/>
              </a:ext>
            </a:extLst>
          </p:cNvPr>
          <p:cNvSpPr/>
          <p:nvPr/>
        </p:nvSpPr>
        <p:spPr>
          <a:xfrm>
            <a:off x="145680" y="579452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A6DE72-690A-486F-A2CC-4A81BA5CC7DE}"/>
              </a:ext>
            </a:extLst>
          </p:cNvPr>
          <p:cNvSpPr txBox="1"/>
          <p:nvPr/>
        </p:nvSpPr>
        <p:spPr>
          <a:xfrm>
            <a:off x="1051360" y="5794526"/>
            <a:ext cx="7039695" cy="769441"/>
          </a:xfrm>
          <a:prstGeom prst="rect">
            <a:avLst/>
          </a:prstGeom>
          <a:noFill/>
        </p:spPr>
        <p:txBody>
          <a:bodyPr wrap="square" rtlCol="0">
            <a:spAutoFit/>
          </a:bodyPr>
          <a:lstStyle/>
          <a:p>
            <a:pPr>
              <a:buNone/>
            </a:pPr>
            <a:r>
              <a:rPr lang="en-US" sz="2200" dirty="0"/>
              <a:t>Create another column that could go in between the two extra columns given.</a:t>
            </a:r>
          </a:p>
        </p:txBody>
      </p:sp>
      <p:pic>
        <p:nvPicPr>
          <p:cNvPr id="8" name="Picture 4">
            <a:extLst>
              <a:ext uri="{FF2B5EF4-FFF2-40B4-BE49-F238E27FC236}">
                <a16:creationId xmlns:a16="http://schemas.microsoft.com/office/drawing/2014/main" id="{F71F4705-31AE-42A4-A94A-FEB0728CBDB0}"/>
              </a:ext>
            </a:extLst>
          </p:cNvPr>
          <p:cNvPicPr>
            <a:picLocks noChangeAspect="1"/>
          </p:cNvPicPr>
          <p:nvPr/>
        </p:nvPicPr>
        <p:blipFill>
          <a:blip r:embed="rId3"/>
          <a:stretch>
            <a:fillRect/>
          </a:stretch>
        </p:blipFill>
        <p:spPr>
          <a:xfrm>
            <a:off x="5081588" y="1146713"/>
            <a:ext cx="6176962" cy="4546734"/>
          </a:xfrm>
          <a:prstGeom prst="rect">
            <a:avLst/>
          </a:prstGeom>
        </p:spPr>
      </p:pic>
    </p:spTree>
    <p:extLst>
      <p:ext uri="{BB962C8B-B14F-4D97-AF65-F5344CB8AC3E}">
        <p14:creationId xmlns:p14="http://schemas.microsoft.com/office/powerpoint/2010/main" val="40216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000"/>
                                        <p:tgtEl>
                                          <p:spTgt spid="8"/>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91138588"/>
              </p:ext>
            </p:extLst>
          </p:nvPr>
        </p:nvGraphicFramePr>
        <p:xfrm>
          <a:off x="85344" y="679361"/>
          <a:ext cx="12023606" cy="6141720"/>
        </p:xfrm>
        <a:graphic>
          <a:graphicData uri="http://schemas.openxmlformats.org/drawingml/2006/table">
            <a:tbl>
              <a:tblPr firstRow="1" bandRow="1">
                <a:tableStyleId>{5940675A-B579-460E-94D1-54222C63F5DA}</a:tableStyleId>
              </a:tblPr>
              <a:tblGrid>
                <a:gridCol w="3974592">
                  <a:extLst>
                    <a:ext uri="{9D8B030D-6E8A-4147-A177-3AD203B41FA5}">
                      <a16:colId xmlns:a16="http://schemas.microsoft.com/office/drawing/2014/main" val="695237181"/>
                    </a:ext>
                  </a:extLst>
                </a:gridCol>
                <a:gridCol w="8049014">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strike="noStrike" noProof="0" dirty="0">
                          <a:latin typeface="Arial"/>
                        </a:rPr>
                        <a:t>Share that </a:t>
                      </a:r>
                      <a:r>
                        <a:rPr lang="en-GB" sz="1600" b="0" i="0" u="none" strike="noStrike" noProof="0" dirty="0"/>
                        <a:t>13 × 8 = 104, if this is preventing access to the reasoning element of the task. Or identify just one or two squares (for example, rows 4 and 2) to attempt first. </a:t>
                      </a:r>
                      <a:r>
                        <a:rPr lang="en-GB" sz="1600" b="0" i="0" u="none" strike="noStrike" noProof="0" dirty="0">
                          <a:latin typeface="+mn-lt"/>
                        </a:rPr>
                        <a:t>Your scaffolding may influence their approaches.</a:t>
                      </a: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600"/>
                        </a:spcAft>
                        <a:buNone/>
                      </a:pPr>
                      <a:r>
                        <a:rPr lang="en-GB" sz="1600" b="0" i="0" u="none" strike="noStrike" noProof="0" dirty="0">
                          <a:latin typeface="Arial"/>
                        </a:rPr>
                        <a:t>Challenge students to reason within/across columns. For example, if you only have the 9 and 10 columns, how can you work out the 18th column? The 19th column? The 38th?</a:t>
                      </a: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The grid is a familiar representation, being used in an unfamiliar way. Students are taken beyond their known multiplication facts to see if they can reason multiplicatively.</a:t>
                      </a:r>
                      <a:endParaRPr lang="en-GB" sz="1600" b="0" i="0" u="none" strike="noStrike" noProof="0" dirty="0">
                        <a:highlight>
                          <a:srgbClr val="FFFF00"/>
                        </a:highlight>
                        <a:latin typeface="Arial"/>
                      </a:endParaRPr>
                    </a:p>
                  </a:txBody>
                  <a:tcPr/>
                </a:tc>
                <a:tc>
                  <a:txBody>
                    <a:bodyPr/>
                    <a:lstStyle/>
                    <a:p>
                      <a:pPr lvl="0" algn="l">
                        <a:lnSpc>
                          <a:spcPct val="100000"/>
                        </a:lnSpc>
                        <a:spcBef>
                          <a:spcPts val="600"/>
                        </a:spcBef>
                        <a:spcAft>
                          <a:spcPts val="0"/>
                        </a:spcAft>
                        <a:buNone/>
                      </a:pPr>
                      <a:r>
                        <a:rPr lang="en-GB" sz="1600" dirty="0"/>
                        <a:t>The multiplication square is a familiar representation/context to show how students can reason and think with multiplicative relationships. Discuss and compare their strategies, listening for key language, such as multiple, factor, product, inverse.</a:t>
                      </a:r>
                    </a:p>
                    <a:p>
                      <a:pPr lvl="0" algn="l">
                        <a:lnSpc>
                          <a:spcPct val="100000"/>
                        </a:lnSpc>
                        <a:spcBef>
                          <a:spcPts val="600"/>
                        </a:spcBef>
                        <a:spcAft>
                          <a:spcPts val="0"/>
                        </a:spcAft>
                        <a:buNone/>
                      </a:pPr>
                      <a:r>
                        <a:rPr lang="en-GB" sz="1600" dirty="0"/>
                        <a:t>The value given in the first blank column is likely beyond students’ known multiplication facts. They may have some familiarity with the 13 times table, or they may deduce that they can divide 104 by 8. From this they might then reason that the first blank column is 13 </a:t>
                      </a:r>
                      <a:r>
                        <a:rPr lang="en-GB" sz="1600" b="0" i="0" u="none" strike="noStrike" noProof="0" dirty="0">
                          <a:latin typeface="Arial"/>
                        </a:rPr>
                        <a:t>× 1, then </a:t>
                      </a:r>
                      <a:r>
                        <a:rPr lang="en-GB" sz="1600" b="0" i="0" u="none" strike="noStrike" noProof="0" dirty="0"/>
                        <a:t>13 </a:t>
                      </a:r>
                      <a:r>
                        <a:rPr lang="en-GB" sz="1600" b="0" i="0" u="none" strike="noStrike" noProof="0" dirty="0">
                          <a:latin typeface="Arial"/>
                        </a:rPr>
                        <a:t>× 2 and calculate each of these. Others might add the relevant multiples of 10 and 3. Look out for those who rely only on additive reasoning down the column – do they need more support to draw out the multiplicative relationships?</a:t>
                      </a:r>
                    </a:p>
                    <a:p>
                      <a:pPr lvl="0" algn="l">
                        <a:lnSpc>
                          <a:spcPct val="100000"/>
                        </a:lnSpc>
                        <a:spcBef>
                          <a:spcPts val="600"/>
                        </a:spcBef>
                        <a:spcAft>
                          <a:spcPts val="0"/>
                        </a:spcAft>
                        <a:buNone/>
                      </a:pPr>
                      <a:r>
                        <a:rPr lang="en-GB" sz="1600" b="0" i="0" u="none" strike="noStrike" noProof="0" dirty="0"/>
                        <a:t>Students might not complete the column or row in a linear order: they may identify that, if they halve 104, they can complete the fourth row of the grid. They might then halve 52 to complete the second row, or find the value halfway between 52 and 104 to complete the sixth row. Listen to their justifications: does this approach indicate an over-reliance on doubling and halving, or that they have a greater degree of flexibility with multiplicative reasoning? Check their approach to the blank row, where doubling might be useful but halving will not.</a:t>
                      </a:r>
                    </a:p>
                    <a:p>
                      <a:pPr lvl="0" algn="l">
                        <a:lnSpc>
                          <a:spcPct val="100000"/>
                        </a:lnSpc>
                        <a:spcBef>
                          <a:spcPts val="600"/>
                        </a:spcBef>
                        <a:spcAft>
                          <a:spcPts val="0"/>
                        </a:spcAft>
                        <a:buNone/>
                      </a:pPr>
                      <a:r>
                        <a:rPr lang="en-GB" sz="1600" b="0" i="0" u="none" strike="noStrike" noProof="0" dirty="0"/>
                        <a:t>In the second blank column, students may start from scratch, identifying that 26 </a:t>
                      </a:r>
                      <a:r>
                        <a:rPr lang="en-GB" sz="1600" b="0" i="0" u="none" strike="noStrike" noProof="0" dirty="0">
                          <a:latin typeface="Arial"/>
                        </a:rPr>
                        <a:t>× 4 = 104. The most secure may make the connection that one factor of 104 has been halved, so the other must be doubled.</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dirty="0">
                          <a:hlinkClick r:id="rId3"/>
                        </a:rPr>
                        <a:t>Secondary Mastery Professional Development | NCETM</a:t>
                      </a:r>
                      <a:r>
                        <a:rPr lang="en-GB" sz="1600" dirty="0"/>
                        <a:t>, Key idea 3.1.1.1 looks at ‘</a:t>
                      </a:r>
                      <a:r>
                        <a:rPr lang="en-GB" sz="1600" dirty="0">
                          <a:hlinkClick r:id="rId4"/>
                        </a:rPr>
                        <a:t>connecting any two numbers by multiplication</a:t>
                      </a:r>
                      <a:r>
                        <a:rPr lang="en-GB" sz="1600" dirty="0"/>
                        <a:t>’ and includes further examples using the multiplication square.</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11789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vert="horz" lIns="91440" tIns="45720" rIns="91440" bIns="45720" rtlCol="0" anchor="t">
            <a:normAutofit/>
          </a:bodyPr>
          <a:lstStyle/>
          <a:p>
            <a:r>
              <a:rPr lang="en-US" dirty="0">
                <a:latin typeface="Arial"/>
                <a:cs typeface="Arial"/>
              </a:rPr>
              <a:t>Checkpoint 3: Multiply 12 </a:t>
            </a:r>
          </a:p>
        </p:txBody>
      </p:sp>
      <p:sp>
        <p:nvSpPr>
          <p:cNvPr id="4" name="TextBox 3">
            <a:extLst>
              <a:ext uri="{FF2B5EF4-FFF2-40B4-BE49-F238E27FC236}">
                <a16:creationId xmlns:a16="http://schemas.microsoft.com/office/drawing/2014/main" id="{C2F7C9FF-7095-F649-997B-6925CEA7A659}"/>
              </a:ext>
            </a:extLst>
          </p:cNvPr>
          <p:cNvSpPr txBox="1"/>
          <p:nvPr/>
        </p:nvSpPr>
        <p:spPr>
          <a:xfrm>
            <a:off x="163109" y="902642"/>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50603" y="557533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408245" y="5630307"/>
            <a:ext cx="6906699" cy="769441"/>
          </a:xfrm>
          <a:prstGeom prst="rect">
            <a:avLst/>
          </a:prstGeom>
          <a:noFill/>
        </p:spPr>
        <p:txBody>
          <a:bodyPr wrap="square" rtlCol="0">
            <a:spAutoFit/>
          </a:bodyPr>
          <a:lstStyle/>
          <a:p>
            <a:pPr>
              <a:buNone/>
            </a:pPr>
            <a:r>
              <a:rPr lang="en-US" sz="2200" dirty="0">
                <a:cs typeface="Arial" panose="020B0604020202020204" pitchFamily="34" charset="0"/>
              </a:rPr>
              <a:t>What other similar calculations can you write with ‘3 and a bit’ 12s?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F59CD8-D927-E245-B169-27F8988F9B06}"/>
                  </a:ext>
                </a:extLst>
              </p:cNvPr>
              <p:cNvSpPr txBox="1"/>
              <p:nvPr/>
            </p:nvSpPr>
            <p:spPr>
              <a:xfrm>
                <a:off x="350603" y="1171003"/>
                <a:ext cx="10129156" cy="2708562"/>
              </a:xfrm>
              <a:prstGeom prst="rect">
                <a:avLst/>
              </a:prstGeom>
              <a:noFill/>
            </p:spPr>
            <p:txBody>
              <a:bodyPr wrap="square" rtlCol="0">
                <a:spAutoFit/>
              </a:bodyPr>
              <a:lstStyle/>
              <a:p>
                <a:pPr marL="742950" indent="-742950">
                  <a:spcBef>
                    <a:spcPts val="1200"/>
                  </a:spcBef>
                  <a:spcAft>
                    <a:spcPts val="1200"/>
                  </a:spcAft>
                  <a:buFont typeface="+mj-lt"/>
                  <a:buAutoNum type="alphaLcParenR"/>
                </a:pPr>
                <a:r>
                  <a:rPr lang="en-GB" sz="2200" dirty="0"/>
                  <a:t>12 + 12 + 12 + 12 = 12</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___</a:t>
                </a:r>
              </a:p>
              <a:p>
                <a:pPr marL="742950" indent="-742950">
                  <a:spcBef>
                    <a:spcPts val="1200"/>
                  </a:spcBef>
                  <a:spcAft>
                    <a:spcPts val="1200"/>
                  </a:spcAft>
                  <a:buFont typeface="+mj-lt"/>
                  <a:buAutoNum type="alphaLcParenR"/>
                </a:pPr>
                <a:r>
                  <a:rPr lang="en-GB" sz="2200" dirty="0"/>
                  <a:t>12 + 12 + 12 + 6 = 12</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___ </a:t>
                </a:r>
                <a:endParaRPr lang="en-US" sz="2200" dirty="0"/>
              </a:p>
              <a:p>
                <a:pPr marL="742950" indent="-742950">
                  <a:spcBef>
                    <a:spcPts val="1200"/>
                  </a:spcBef>
                  <a:spcAft>
                    <a:spcPts val="1200"/>
                  </a:spcAft>
                  <a:buFont typeface="+mj-lt"/>
                  <a:buAutoNum type="alphaLcParenR"/>
                </a:pPr>
                <a:r>
                  <a:rPr lang="en-GB" sz="2200" dirty="0"/>
                  <a:t> 12 + 12 + 12 + __ = 12</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3</a:t>
                </a:r>
                <a14:m>
                  <m:oMath xmlns:m="http://schemas.openxmlformats.org/officeDocument/2006/math">
                    <m:box>
                      <m:boxPr>
                        <m:ctrlPr>
                          <a:rPr lang="en-GB" sz="3000" i="1" dirty="0" smtClean="0">
                            <a:latin typeface="Cambria Math" panose="02040503050406030204" pitchFamily="18" charset="0"/>
                          </a:rPr>
                        </m:ctrlPr>
                      </m:boxPr>
                      <m:e>
                        <m:argPr>
                          <m:argSz m:val="-1"/>
                        </m:argPr>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1</m:t>
                            </m:r>
                          </m:num>
                          <m:den>
                            <m:r>
                              <a:rPr lang="en-GB" sz="3000" b="0" i="1" dirty="0" smtClean="0">
                                <a:latin typeface="Cambria Math" panose="02040503050406030204" pitchFamily="18" charset="0"/>
                              </a:rPr>
                              <m:t>4</m:t>
                            </m:r>
                          </m:den>
                        </m:f>
                      </m:e>
                    </m:box>
                  </m:oMath>
                </a14:m>
                <a:endParaRPr lang="en-GB" sz="2200" dirty="0"/>
              </a:p>
              <a:p>
                <a:pPr marL="742950" indent="-742950">
                  <a:spcBef>
                    <a:spcPts val="1200"/>
                  </a:spcBef>
                  <a:spcAft>
                    <a:spcPts val="1200"/>
                  </a:spcAft>
                  <a:buFont typeface="+mj-lt"/>
                  <a:buAutoNum type="alphaLcParenR"/>
                </a:pPr>
                <a:r>
                  <a:rPr lang="en-GB" sz="2200" dirty="0"/>
                  <a:t>__ + __ + __ + __ = 12</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3</a:t>
                </a:r>
                <a14:m>
                  <m:oMath xmlns:m="http://schemas.openxmlformats.org/officeDocument/2006/math">
                    <m:box>
                      <m:boxPr>
                        <m:ctrlPr>
                          <a:rPr lang="en-GB" sz="3000" i="1" dirty="0" smtClean="0">
                            <a:latin typeface="Cambria Math" panose="02040503050406030204" pitchFamily="18" charset="0"/>
                          </a:rPr>
                        </m:ctrlPr>
                      </m:boxPr>
                      <m:e>
                        <m:argPr>
                          <m:argSz m:val="-1"/>
                        </m:argPr>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1</m:t>
                            </m:r>
                          </m:num>
                          <m:den>
                            <m:r>
                              <a:rPr lang="en-GB" sz="3000" b="0" i="1" dirty="0" smtClean="0">
                                <a:latin typeface="Cambria Math" panose="02040503050406030204" pitchFamily="18" charset="0"/>
                              </a:rPr>
                              <m:t>3</m:t>
                            </m:r>
                          </m:den>
                        </m:f>
                      </m:e>
                    </m:box>
                  </m:oMath>
                </a14:m>
                <a:endParaRPr lang="en-GB" sz="3000" dirty="0"/>
              </a:p>
            </p:txBody>
          </p:sp>
        </mc:Choice>
        <mc:Fallback xmlns="">
          <p:sp>
            <p:nvSpPr>
              <p:cNvPr id="8" name="TextBox 7">
                <a:extLst>
                  <a:ext uri="{FF2B5EF4-FFF2-40B4-BE49-F238E27FC236}">
                    <a16:creationId xmlns:a16="http://schemas.microsoft.com/office/drawing/2014/main" id="{81F59CD8-D927-E245-B169-27F8988F9B06}"/>
                  </a:ext>
                </a:extLst>
              </p:cNvPr>
              <p:cNvSpPr txBox="1">
                <a:spLocks noRot="1" noChangeAspect="1" noMove="1" noResize="1" noEditPoints="1" noAdjustHandles="1" noChangeArrowheads="1" noChangeShapeType="1" noTextEdit="1"/>
              </p:cNvSpPr>
              <p:nvPr/>
            </p:nvSpPr>
            <p:spPr>
              <a:xfrm>
                <a:off x="350603" y="1171003"/>
                <a:ext cx="10129156" cy="2708562"/>
              </a:xfrm>
              <a:prstGeom prst="rect">
                <a:avLst/>
              </a:prstGeom>
              <a:blipFill>
                <a:blip r:embed="rId4"/>
                <a:stretch>
                  <a:fillRect l="-722" t="-1351" b="-1126"/>
                </a:stretch>
              </a:blipFill>
            </p:spPr>
            <p:txBody>
              <a:bodyPr/>
              <a:lstStyle/>
              <a:p>
                <a:r>
                  <a:rPr lang="en-GB">
                    <a:noFill/>
                  </a:rPr>
                  <a:t> </a:t>
                </a:r>
              </a:p>
            </p:txBody>
          </p:sp>
        </mc:Fallback>
      </mc:AlternateContent>
    </p:spTree>
    <p:extLst>
      <p:ext uri="{BB962C8B-B14F-4D97-AF65-F5344CB8AC3E}">
        <p14:creationId xmlns:p14="http://schemas.microsoft.com/office/powerpoint/2010/main" val="38259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3: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38427071"/>
                  </p:ext>
                </p:extLst>
              </p:nvPr>
            </p:nvGraphicFramePr>
            <p:xfrm>
              <a:off x="267128" y="764705"/>
              <a:ext cx="11766038" cy="5778754"/>
            </p:xfrm>
            <a:graphic>
              <a:graphicData uri="http://schemas.openxmlformats.org/drawingml/2006/table">
                <a:tbl>
                  <a:tblPr firstRow="1" bandRow="1">
                    <a:tableStyleId>{5940675A-B579-460E-94D1-54222C63F5DA}</a:tableStyleId>
                  </a:tblPr>
                  <a:tblGrid>
                    <a:gridCol w="5447872">
                      <a:extLst>
                        <a:ext uri="{9D8B030D-6E8A-4147-A177-3AD203B41FA5}">
                          <a16:colId xmlns:a16="http://schemas.microsoft.com/office/drawing/2014/main" val="695237181"/>
                        </a:ext>
                      </a:extLst>
                    </a:gridCol>
                    <a:gridCol w="631816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Informal strategies for working with proportion can often be drawn out when working with a context. A simple context </a:t>
                          </a:r>
                          <a:r>
                            <a:rPr lang="en-GB" sz="1600" b="0" i="0" u="none" strike="noStrike" noProof="0" dirty="0">
                              <a:latin typeface="+mn-lt"/>
                            </a:rPr>
                            <a:t>might help students visualise the situation and have the language to share their informal strategies. </a:t>
                          </a:r>
                          <a:r>
                            <a:rPr lang="en-GB" sz="1600" b="0" i="0" u="none" strike="noStrike" noProof="0" dirty="0">
                              <a:latin typeface="Arial"/>
                            </a:rPr>
                            <a:t>For example, ‘There are 12 biscuits in a packet; how many packets have been eaten?’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Challenge students to think beyond the example given in the further thinking question. Can they change the fraction or integer in their examples? Can they generalise?</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An image such as a bar model may be helpful, particularly if you are using a context to illustrate the situation (see ‘Support’ above). Checkpoint </a:t>
                          </a:r>
                          <a:r>
                            <a:rPr lang="en-GB" sz="1600" b="0" i="0" u="none" strike="noStrike" noProof="0" dirty="0">
                              <a:latin typeface="Arial"/>
                              <a:hlinkClick r:id="rId3" action="ppaction://hlinksldjump"/>
                            </a:rPr>
                            <a:t>4</a:t>
                          </a:r>
                          <a:r>
                            <a:rPr lang="en-GB" sz="1600" b="0" i="0" u="none" strike="noStrike" noProof="0" dirty="0">
                              <a:latin typeface="Arial"/>
                            </a:rPr>
                            <a:t> uses a number line to illustrate the concept a different way.</a:t>
                          </a:r>
                          <a:endParaRPr lang="en-GB" sz="1600" b="1" i="0" u="none" strike="noStrike" noProof="0" dirty="0">
                            <a:latin typeface="Arial"/>
                          </a:endParaRPr>
                        </a:p>
                      </a:txBody>
                      <a:tcPr/>
                    </a:tc>
                    <a:tc>
                      <a:txBody>
                        <a:bodyPr/>
                        <a:lstStyle/>
                        <a:p>
                          <a:pPr lvl="0" algn="l">
                            <a:lnSpc>
                              <a:spcPct val="100000"/>
                            </a:lnSpc>
                            <a:spcBef>
                              <a:spcPts val="600"/>
                            </a:spcBef>
                            <a:spcAft>
                              <a:spcPts val="0"/>
                            </a:spcAft>
                            <a:buNone/>
                          </a:pPr>
                          <a:r>
                            <a:rPr lang="en-GB" sz="1600" dirty="0"/>
                            <a:t>This task starts to explore whether students understand that any two numbers can be connected multiplicatively (a concept that is explored most explicitly in Checkpoint 5).</a:t>
                          </a:r>
                        </a:p>
                        <a:p>
                          <a:pPr lvl="0" algn="l">
                            <a:lnSpc>
                              <a:spcPct val="100000"/>
                            </a:lnSpc>
                            <a:spcBef>
                              <a:spcPts val="600"/>
                            </a:spcBef>
                            <a:spcAft>
                              <a:spcPts val="0"/>
                            </a:spcAft>
                            <a:buNone/>
                          </a:pPr>
                          <a:r>
                            <a:rPr lang="en-GB" sz="1600" dirty="0"/>
                            <a:t>Checkpoint 3 starts to move from a familiar image of multiplication as repeated addition, and explores whether students are able to identify steps necessary to 'build up' to a given solution. Part b is likely to be more straightforward than</a:t>
                          </a:r>
                          <a:r>
                            <a:rPr lang="en-GB" sz="1600" baseline="0" dirty="0"/>
                            <a:t> parts c and d, but could be used as a springboard to access the later parts. </a:t>
                          </a:r>
                          <a:r>
                            <a:rPr lang="en-GB" sz="1600" dirty="0"/>
                            <a:t>Ask students to explain their answers to gain an insight into their reasoning. For part c, for example, are students halving the value in their previous answer, or finding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a14:m>
                          <a:r>
                            <a:rPr lang="en-GB" sz="1600" i="0" dirty="0"/>
                            <a:t> of 12? Students who do the latter may</a:t>
                          </a:r>
                          <a:r>
                            <a:rPr lang="en-GB" sz="1600" i="0" baseline="0" dirty="0"/>
                            <a:t> be able to progress more logically onto part d.</a:t>
                          </a:r>
                          <a:endParaRPr lang="en-GB" sz="1600" dirty="0"/>
                        </a:p>
                        <a:p>
                          <a:pPr lvl="0" algn="l">
                            <a:lnSpc>
                              <a:spcPct val="100000"/>
                            </a:lnSpc>
                            <a:spcBef>
                              <a:spcPts val="600"/>
                            </a:spcBef>
                            <a:spcAft>
                              <a:spcPts val="0"/>
                            </a:spcAft>
                            <a:buNone/>
                          </a:pPr>
                          <a:r>
                            <a:rPr lang="en-GB" sz="1600" dirty="0"/>
                            <a:t>The use of mixed numbers here (three </a:t>
                          </a:r>
                          <a:r>
                            <a:rPr lang="en-GB" sz="1600" i="1" dirty="0"/>
                            <a:t>and a </a:t>
                          </a:r>
                          <a:r>
                            <a:rPr lang="en-GB" sz="1600" dirty="0"/>
                            <a:t>third, three </a:t>
                          </a:r>
                          <a:r>
                            <a:rPr lang="en-GB" sz="1600" i="1" dirty="0"/>
                            <a:t>and a </a:t>
                          </a:r>
                          <a:r>
                            <a:rPr lang="en-GB" sz="1600" i="0" dirty="0"/>
                            <a:t>quarter), rather than improper fractions or decimals, helps students to reason and make their understanding of this more explicit. Students may volunteer 3.5 as the solution to part b; establish that this can be written as 3</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GB" sz="1600" i="0" dirty="0"/>
                            <a:t> before moving</a:t>
                          </a:r>
                          <a:r>
                            <a:rPr lang="en-GB" sz="1600" i="0" baseline="0" dirty="0"/>
                            <a:t> onto parts c and d.</a:t>
                          </a:r>
                          <a:endParaRPr lang="en-GB" sz="1600" i="0" dirty="0"/>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4" action="ppaction://hlinksldjump"/>
                            </a:rPr>
                            <a:t>A</a:t>
                          </a:r>
                          <a:r>
                            <a:rPr lang="en-GB" sz="1600" b="0" dirty="0"/>
                            <a:t> uses the same structure but the number 26, which has fewer factors than 12 so might prompt some different thinking from students.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770182492"/>
                  </p:ext>
                </p:extLst>
              </p:nvPr>
            </p:nvGraphicFramePr>
            <p:xfrm>
              <a:off x="267128" y="764705"/>
              <a:ext cx="11766038" cy="5778754"/>
            </p:xfrm>
            <a:graphic>
              <a:graphicData uri="http://schemas.openxmlformats.org/drawingml/2006/table">
                <a:tbl>
                  <a:tblPr firstRow="1" bandRow="1">
                    <a:tableStyleId>{5940675A-B579-460E-94D1-54222C63F5DA}</a:tableStyleId>
                  </a:tblPr>
                  <a:tblGrid>
                    <a:gridCol w="5447872">
                      <a:extLst>
                        <a:ext uri="{9D8B030D-6E8A-4147-A177-3AD203B41FA5}">
                          <a16:colId xmlns:a16="http://schemas.microsoft.com/office/drawing/2014/main" val="695237181"/>
                        </a:ext>
                      </a:extLst>
                    </a:gridCol>
                    <a:gridCol w="63181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90034">
                    <a:tc>
                      <a:txBody>
                        <a:bodyPr/>
                        <a:lstStyle/>
                        <a:p>
                          <a:pPr lvl="0" algn="l">
                            <a:lnSpc>
                              <a:spcPct val="100000"/>
                            </a:lnSpc>
                            <a:spcBef>
                              <a:spcPts val="0"/>
                            </a:spcBef>
                            <a:spcAft>
                              <a:spcPts val="0"/>
                            </a:spcAft>
                            <a:buNone/>
                          </a:pPr>
                          <a:r>
                            <a:rPr lang="en-GB" sz="1600" b="1" i="0" u="none" strike="noStrike" noProof="0" dirty="0">
                              <a:latin typeface="Arial"/>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Informal strategies for working with proportion can often be drawn out when working with a context. A simple context </a:t>
                          </a:r>
                          <a:r>
                            <a:rPr lang="en-GB" sz="1600" b="0" i="0" u="none" strike="noStrike" noProof="0" dirty="0">
                              <a:latin typeface="+mn-lt"/>
                            </a:rPr>
                            <a:t>might help students visualise the situation and have the language to share their informal strategies. </a:t>
                          </a:r>
                          <a:r>
                            <a:rPr lang="en-GB" sz="1600" b="0" i="0" u="none" strike="noStrike" noProof="0" dirty="0">
                              <a:latin typeface="Arial"/>
                            </a:rPr>
                            <a:t>For example, ‘There are 12 biscuits in a packet; how many packets have been eaten?’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Challenge students to think beyond the example given in the further thinking question. Can they change the fraction or integer in their examples? Can they generalise?</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An image such as a bar model may be helpful, particularly if you are using a context to illustrate the situation (see ‘Support’ above). Checkpoint 4 uses a number line to illustrate the concept a different way.</a:t>
                          </a:r>
                          <a:endParaRPr lang="en-GB" sz="1600" b="1" i="0" u="none" strike="noStrike" noProof="0" dirty="0">
                            <a:latin typeface="Arial"/>
                          </a:endParaRPr>
                        </a:p>
                      </a:txBody>
                      <a:tcPr/>
                    </a:tc>
                    <a:tc>
                      <a:txBody>
                        <a:bodyPr/>
                        <a:lstStyle/>
                        <a:p>
                          <a:endParaRPr lang="en-US"/>
                        </a:p>
                      </a:txBody>
                      <a:tcPr>
                        <a:blipFill>
                          <a:blip r:embed="rId5"/>
                          <a:stretch>
                            <a:fillRect l="-86307" t="-8621" r="-289" b="-19496"/>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6" action="ppaction://hlinksldjump"/>
                            </a:rPr>
                            <a:t>A</a:t>
                          </a:r>
                          <a:r>
                            <a:rPr lang="en-GB" sz="1600" b="0" dirty="0"/>
                            <a:t> uses the same structure but the number 26, which has fewer factors than 12 so might prompt some different thinking from students.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43731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251C33-0CF3-4928-8C2D-E0FD7A5AC6F2}"/>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Checkpoint 4: Products of 8</a:t>
            </a:r>
            <a:endParaRPr lang="en-GB" dirty="0"/>
          </a:p>
        </p:txBody>
      </p:sp>
      <p:sp>
        <p:nvSpPr>
          <p:cNvPr id="7" name="TextBox 6">
            <a:extLst>
              <a:ext uri="{FF2B5EF4-FFF2-40B4-BE49-F238E27FC236}">
                <a16:creationId xmlns:a16="http://schemas.microsoft.com/office/drawing/2014/main" id="{C57E347F-C27B-4F37-8131-ED6FBA150AE7}"/>
              </a:ext>
            </a:extLst>
          </p:cNvPr>
          <p:cNvSpPr txBox="1"/>
          <p:nvPr/>
        </p:nvSpPr>
        <p:spPr>
          <a:xfrm>
            <a:off x="1497991" y="1793542"/>
            <a:ext cx="527709" cy="461665"/>
          </a:xfrm>
          <a:prstGeom prst="rect">
            <a:avLst/>
          </a:prstGeom>
          <a:noFill/>
        </p:spPr>
        <p:txBody>
          <a:bodyPr wrap="none" rtlCol="0">
            <a:spAutoFit/>
          </a:bodyPr>
          <a:lstStyle/>
          <a:p>
            <a:pPr>
              <a:buNone/>
            </a:pPr>
            <a:r>
              <a:rPr lang="en-GB" sz="2400" dirty="0"/>
              <a:t>16</a:t>
            </a:r>
          </a:p>
        </p:txBody>
      </p:sp>
      <p:sp>
        <p:nvSpPr>
          <p:cNvPr id="8" name="TextBox 7">
            <a:extLst>
              <a:ext uri="{FF2B5EF4-FFF2-40B4-BE49-F238E27FC236}">
                <a16:creationId xmlns:a16="http://schemas.microsoft.com/office/drawing/2014/main" id="{CDAA9E92-0097-46BD-B7F1-E07EC891CB4B}"/>
              </a:ext>
            </a:extLst>
          </p:cNvPr>
          <p:cNvSpPr txBox="1"/>
          <p:nvPr/>
        </p:nvSpPr>
        <p:spPr>
          <a:xfrm>
            <a:off x="10147300" y="1793542"/>
            <a:ext cx="527709" cy="461665"/>
          </a:xfrm>
          <a:prstGeom prst="rect">
            <a:avLst/>
          </a:prstGeom>
          <a:noFill/>
        </p:spPr>
        <p:txBody>
          <a:bodyPr wrap="none" rtlCol="0">
            <a:spAutoFit/>
          </a:bodyPr>
          <a:lstStyle/>
          <a:p>
            <a:pPr>
              <a:buNone/>
            </a:pPr>
            <a:r>
              <a:rPr lang="en-GB" sz="2400" dirty="0"/>
              <a:t>24</a:t>
            </a:r>
          </a:p>
        </p:txBody>
      </p:sp>
      <p:sp>
        <p:nvSpPr>
          <p:cNvPr id="9" name="Rectangle: Rounded Corners 8">
            <a:extLst>
              <a:ext uri="{FF2B5EF4-FFF2-40B4-BE49-F238E27FC236}">
                <a16:creationId xmlns:a16="http://schemas.microsoft.com/office/drawing/2014/main" id="{C5721CE8-2D68-40F6-8E36-EF9759E6D531}"/>
              </a:ext>
            </a:extLst>
          </p:cNvPr>
          <p:cNvSpPr/>
          <p:nvPr/>
        </p:nvSpPr>
        <p:spPr>
          <a:xfrm>
            <a:off x="5362765" y="2884118"/>
            <a:ext cx="1493364" cy="523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 × __</a:t>
            </a:r>
          </a:p>
        </p:txBody>
      </p:sp>
      <p:sp>
        <p:nvSpPr>
          <p:cNvPr id="10" name="Rectangle: Rounded Corners 9">
            <a:extLst>
              <a:ext uri="{FF2B5EF4-FFF2-40B4-BE49-F238E27FC236}">
                <a16:creationId xmlns:a16="http://schemas.microsoft.com/office/drawing/2014/main" id="{DCB93593-DFCF-41F2-B69B-C65084CEAE06}"/>
              </a:ext>
            </a:extLst>
          </p:cNvPr>
          <p:cNvSpPr/>
          <p:nvPr/>
        </p:nvSpPr>
        <p:spPr>
          <a:xfrm>
            <a:off x="1095426" y="2847236"/>
            <a:ext cx="1493364" cy="523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 × __</a:t>
            </a:r>
          </a:p>
        </p:txBody>
      </p:sp>
      <p:cxnSp>
        <p:nvCxnSpPr>
          <p:cNvPr id="6" name="Straight Arrow Connector 5">
            <a:extLst>
              <a:ext uri="{FF2B5EF4-FFF2-40B4-BE49-F238E27FC236}">
                <a16:creationId xmlns:a16="http://schemas.microsoft.com/office/drawing/2014/main" id="{3B49188B-B2D1-4B93-B016-FAA16B4C0F81}"/>
              </a:ext>
            </a:extLst>
          </p:cNvPr>
          <p:cNvCxnSpPr>
            <a:cxnSpLocks/>
          </p:cNvCxnSpPr>
          <p:nvPr/>
        </p:nvCxnSpPr>
        <p:spPr>
          <a:xfrm flipV="1">
            <a:off x="6109447" y="2412705"/>
            <a:ext cx="0" cy="466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7A4980F-A178-4C45-864E-B39378FA04B3}"/>
              </a:ext>
            </a:extLst>
          </p:cNvPr>
          <p:cNvCxnSpPr>
            <a:cxnSpLocks/>
          </p:cNvCxnSpPr>
          <p:nvPr/>
        </p:nvCxnSpPr>
        <p:spPr>
          <a:xfrm flipV="1">
            <a:off x="1790700" y="2460014"/>
            <a:ext cx="0" cy="387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A453B994-8949-4F77-8C3A-38ACA2A7EE6B}"/>
              </a:ext>
            </a:extLst>
          </p:cNvPr>
          <p:cNvGraphicFramePr>
            <a:graphicFrameLocks noGrp="1"/>
          </p:cNvGraphicFramePr>
          <p:nvPr>
            <p:extLst>
              <p:ext uri="{D42A27DB-BD31-4B8C-83A1-F6EECF244321}">
                <p14:modId xmlns:p14="http://schemas.microsoft.com/office/powerpoint/2010/main" val="3241600216"/>
              </p:ext>
            </p:extLst>
          </p:nvPr>
        </p:nvGraphicFramePr>
        <p:xfrm>
          <a:off x="743422" y="2213111"/>
          <a:ext cx="10731500" cy="185419"/>
        </p:xfrm>
        <a:graphic>
          <a:graphicData uri="http://schemas.openxmlformats.org/drawingml/2006/table">
            <a:tbl>
              <a:tblPr firstRow="1" bandRow="1">
                <a:tableStyleId>{5C22544A-7EE6-4342-B048-85BDC9FD1C3A}</a:tableStyleId>
              </a:tblPr>
              <a:tblGrid>
                <a:gridCol w="1073150">
                  <a:extLst>
                    <a:ext uri="{9D8B030D-6E8A-4147-A177-3AD203B41FA5}">
                      <a16:colId xmlns:a16="http://schemas.microsoft.com/office/drawing/2014/main" val="2585124823"/>
                    </a:ext>
                  </a:extLst>
                </a:gridCol>
                <a:gridCol w="1073150">
                  <a:extLst>
                    <a:ext uri="{9D8B030D-6E8A-4147-A177-3AD203B41FA5}">
                      <a16:colId xmlns:a16="http://schemas.microsoft.com/office/drawing/2014/main" val="1336548637"/>
                    </a:ext>
                  </a:extLst>
                </a:gridCol>
                <a:gridCol w="1073150">
                  <a:extLst>
                    <a:ext uri="{9D8B030D-6E8A-4147-A177-3AD203B41FA5}">
                      <a16:colId xmlns:a16="http://schemas.microsoft.com/office/drawing/2014/main" val="1980898743"/>
                    </a:ext>
                  </a:extLst>
                </a:gridCol>
                <a:gridCol w="1073150">
                  <a:extLst>
                    <a:ext uri="{9D8B030D-6E8A-4147-A177-3AD203B41FA5}">
                      <a16:colId xmlns:a16="http://schemas.microsoft.com/office/drawing/2014/main" val="1815060423"/>
                    </a:ext>
                  </a:extLst>
                </a:gridCol>
                <a:gridCol w="1073150">
                  <a:extLst>
                    <a:ext uri="{9D8B030D-6E8A-4147-A177-3AD203B41FA5}">
                      <a16:colId xmlns:a16="http://schemas.microsoft.com/office/drawing/2014/main" val="3197855452"/>
                    </a:ext>
                  </a:extLst>
                </a:gridCol>
                <a:gridCol w="1073150">
                  <a:extLst>
                    <a:ext uri="{9D8B030D-6E8A-4147-A177-3AD203B41FA5}">
                      <a16:colId xmlns:a16="http://schemas.microsoft.com/office/drawing/2014/main" val="4029399822"/>
                    </a:ext>
                  </a:extLst>
                </a:gridCol>
                <a:gridCol w="1073150">
                  <a:extLst>
                    <a:ext uri="{9D8B030D-6E8A-4147-A177-3AD203B41FA5}">
                      <a16:colId xmlns:a16="http://schemas.microsoft.com/office/drawing/2014/main" val="3906872701"/>
                    </a:ext>
                  </a:extLst>
                </a:gridCol>
                <a:gridCol w="1073150">
                  <a:extLst>
                    <a:ext uri="{9D8B030D-6E8A-4147-A177-3AD203B41FA5}">
                      <a16:colId xmlns:a16="http://schemas.microsoft.com/office/drawing/2014/main" val="2780641530"/>
                    </a:ext>
                  </a:extLst>
                </a:gridCol>
                <a:gridCol w="1073150">
                  <a:extLst>
                    <a:ext uri="{9D8B030D-6E8A-4147-A177-3AD203B41FA5}">
                      <a16:colId xmlns:a16="http://schemas.microsoft.com/office/drawing/2014/main" val="1707836203"/>
                    </a:ext>
                  </a:extLst>
                </a:gridCol>
                <a:gridCol w="1073150">
                  <a:extLst>
                    <a:ext uri="{9D8B030D-6E8A-4147-A177-3AD203B41FA5}">
                      <a16:colId xmlns:a16="http://schemas.microsoft.com/office/drawing/2014/main" val="1503240413"/>
                    </a:ext>
                  </a:extLst>
                </a:gridCol>
              </a:tblGrid>
              <a:tr h="185419">
                <a:tc>
                  <a:txBody>
                    <a:bodyPr/>
                    <a:lstStyle/>
                    <a:p>
                      <a:endParaRPr lang="en-GB" sz="2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035053"/>
                  </a:ext>
                </a:extLst>
              </a:tr>
            </a:tbl>
          </a:graphicData>
        </a:graphic>
      </p:graphicFrame>
      <p:sp>
        <p:nvSpPr>
          <p:cNvPr id="13" name="TextBox 12">
            <a:extLst>
              <a:ext uri="{FF2B5EF4-FFF2-40B4-BE49-F238E27FC236}">
                <a16:creationId xmlns:a16="http://schemas.microsoft.com/office/drawing/2014/main" id="{E102439B-608E-40D1-AEF0-C98794D242C4}"/>
              </a:ext>
            </a:extLst>
          </p:cNvPr>
          <p:cNvSpPr txBox="1"/>
          <p:nvPr/>
        </p:nvSpPr>
        <p:spPr>
          <a:xfrm>
            <a:off x="2588790" y="1793542"/>
            <a:ext cx="527709" cy="461665"/>
          </a:xfrm>
          <a:prstGeom prst="rect">
            <a:avLst/>
          </a:prstGeom>
          <a:noFill/>
        </p:spPr>
        <p:txBody>
          <a:bodyPr wrap="none" rtlCol="0">
            <a:spAutoFit/>
          </a:bodyPr>
          <a:lstStyle/>
          <a:p>
            <a:pPr>
              <a:buNone/>
            </a:pPr>
            <a:r>
              <a:rPr lang="en-GB" sz="2400" dirty="0"/>
              <a:t>17</a:t>
            </a:r>
          </a:p>
        </p:txBody>
      </p:sp>
      <p:sp>
        <p:nvSpPr>
          <p:cNvPr id="14" name="TextBox 13">
            <a:extLst>
              <a:ext uri="{FF2B5EF4-FFF2-40B4-BE49-F238E27FC236}">
                <a16:creationId xmlns:a16="http://schemas.microsoft.com/office/drawing/2014/main" id="{8CFAF382-84E4-4D31-9205-689A6B80E917}"/>
              </a:ext>
            </a:extLst>
          </p:cNvPr>
          <p:cNvSpPr txBox="1"/>
          <p:nvPr/>
        </p:nvSpPr>
        <p:spPr>
          <a:xfrm>
            <a:off x="3666096" y="1793542"/>
            <a:ext cx="527709" cy="461665"/>
          </a:xfrm>
          <a:prstGeom prst="rect">
            <a:avLst/>
          </a:prstGeom>
          <a:noFill/>
        </p:spPr>
        <p:txBody>
          <a:bodyPr wrap="none" rtlCol="0">
            <a:spAutoFit/>
          </a:bodyPr>
          <a:lstStyle/>
          <a:p>
            <a:pPr>
              <a:buNone/>
            </a:pPr>
            <a:r>
              <a:rPr lang="en-GB" sz="2400" dirty="0"/>
              <a:t>18</a:t>
            </a:r>
          </a:p>
        </p:txBody>
      </p:sp>
      <p:sp>
        <p:nvSpPr>
          <p:cNvPr id="15" name="TextBox 14">
            <a:extLst>
              <a:ext uri="{FF2B5EF4-FFF2-40B4-BE49-F238E27FC236}">
                <a16:creationId xmlns:a16="http://schemas.microsoft.com/office/drawing/2014/main" id="{23AAEAFC-57A6-4001-8919-CBF1BAF00DCC}"/>
              </a:ext>
            </a:extLst>
          </p:cNvPr>
          <p:cNvSpPr txBox="1"/>
          <p:nvPr/>
        </p:nvSpPr>
        <p:spPr>
          <a:xfrm>
            <a:off x="4691829" y="1793542"/>
            <a:ext cx="527709" cy="461665"/>
          </a:xfrm>
          <a:prstGeom prst="rect">
            <a:avLst/>
          </a:prstGeom>
          <a:noFill/>
        </p:spPr>
        <p:txBody>
          <a:bodyPr wrap="none" rtlCol="0">
            <a:spAutoFit/>
          </a:bodyPr>
          <a:lstStyle/>
          <a:p>
            <a:pPr>
              <a:buNone/>
            </a:pPr>
            <a:r>
              <a:rPr lang="en-GB" sz="2400" dirty="0"/>
              <a:t>19</a:t>
            </a:r>
          </a:p>
        </p:txBody>
      </p:sp>
      <p:sp>
        <p:nvSpPr>
          <p:cNvPr id="16" name="TextBox 15">
            <a:extLst>
              <a:ext uri="{FF2B5EF4-FFF2-40B4-BE49-F238E27FC236}">
                <a16:creationId xmlns:a16="http://schemas.microsoft.com/office/drawing/2014/main" id="{85FD6A0A-024F-40B6-BEBA-D026EDBDA136}"/>
              </a:ext>
            </a:extLst>
          </p:cNvPr>
          <p:cNvSpPr txBox="1"/>
          <p:nvPr/>
        </p:nvSpPr>
        <p:spPr>
          <a:xfrm>
            <a:off x="5769135" y="1793542"/>
            <a:ext cx="527709" cy="461665"/>
          </a:xfrm>
          <a:prstGeom prst="rect">
            <a:avLst/>
          </a:prstGeom>
          <a:noFill/>
        </p:spPr>
        <p:txBody>
          <a:bodyPr wrap="none" rtlCol="0">
            <a:spAutoFit/>
          </a:bodyPr>
          <a:lstStyle/>
          <a:p>
            <a:pPr>
              <a:buNone/>
            </a:pPr>
            <a:r>
              <a:rPr lang="en-GB" sz="2400" dirty="0"/>
              <a:t>20</a:t>
            </a:r>
          </a:p>
        </p:txBody>
      </p:sp>
      <p:sp>
        <p:nvSpPr>
          <p:cNvPr id="17" name="TextBox 16">
            <a:extLst>
              <a:ext uri="{FF2B5EF4-FFF2-40B4-BE49-F238E27FC236}">
                <a16:creationId xmlns:a16="http://schemas.microsoft.com/office/drawing/2014/main" id="{6F5E6DF6-02DE-40A9-BFD8-AFF5AD5CCBFD}"/>
              </a:ext>
            </a:extLst>
          </p:cNvPr>
          <p:cNvSpPr txBox="1"/>
          <p:nvPr/>
        </p:nvSpPr>
        <p:spPr>
          <a:xfrm>
            <a:off x="6872712" y="1793542"/>
            <a:ext cx="527709" cy="461665"/>
          </a:xfrm>
          <a:prstGeom prst="rect">
            <a:avLst/>
          </a:prstGeom>
          <a:noFill/>
        </p:spPr>
        <p:txBody>
          <a:bodyPr wrap="none" rtlCol="0">
            <a:spAutoFit/>
          </a:bodyPr>
          <a:lstStyle/>
          <a:p>
            <a:pPr>
              <a:buNone/>
            </a:pPr>
            <a:r>
              <a:rPr lang="en-GB" sz="2400" dirty="0"/>
              <a:t>21</a:t>
            </a:r>
          </a:p>
        </p:txBody>
      </p:sp>
      <p:sp>
        <p:nvSpPr>
          <p:cNvPr id="18" name="TextBox 17">
            <a:extLst>
              <a:ext uri="{FF2B5EF4-FFF2-40B4-BE49-F238E27FC236}">
                <a16:creationId xmlns:a16="http://schemas.microsoft.com/office/drawing/2014/main" id="{E260A4CD-0869-4165-A4B4-719FFA23869D}"/>
              </a:ext>
            </a:extLst>
          </p:cNvPr>
          <p:cNvSpPr txBox="1"/>
          <p:nvPr/>
        </p:nvSpPr>
        <p:spPr>
          <a:xfrm>
            <a:off x="7920512" y="1793542"/>
            <a:ext cx="527709" cy="461665"/>
          </a:xfrm>
          <a:prstGeom prst="rect">
            <a:avLst/>
          </a:prstGeom>
          <a:noFill/>
        </p:spPr>
        <p:txBody>
          <a:bodyPr wrap="none" rtlCol="0">
            <a:spAutoFit/>
          </a:bodyPr>
          <a:lstStyle/>
          <a:p>
            <a:pPr>
              <a:buNone/>
            </a:pPr>
            <a:r>
              <a:rPr lang="en-GB" sz="2400" dirty="0"/>
              <a:t>22</a:t>
            </a:r>
          </a:p>
        </p:txBody>
      </p:sp>
      <p:sp>
        <p:nvSpPr>
          <p:cNvPr id="19" name="TextBox 18">
            <a:extLst>
              <a:ext uri="{FF2B5EF4-FFF2-40B4-BE49-F238E27FC236}">
                <a16:creationId xmlns:a16="http://schemas.microsoft.com/office/drawing/2014/main" id="{D7EA37A2-9F26-4889-80B1-3A3CC42E5C3D}"/>
              </a:ext>
            </a:extLst>
          </p:cNvPr>
          <p:cNvSpPr txBox="1"/>
          <p:nvPr/>
        </p:nvSpPr>
        <p:spPr>
          <a:xfrm>
            <a:off x="8994929" y="1793542"/>
            <a:ext cx="527709" cy="461665"/>
          </a:xfrm>
          <a:prstGeom prst="rect">
            <a:avLst/>
          </a:prstGeom>
          <a:noFill/>
        </p:spPr>
        <p:txBody>
          <a:bodyPr wrap="none" rtlCol="0">
            <a:spAutoFit/>
          </a:bodyPr>
          <a:lstStyle/>
          <a:p>
            <a:pPr>
              <a:buNone/>
            </a:pPr>
            <a:r>
              <a:rPr lang="en-GB" sz="2400" dirty="0"/>
              <a:t>23</a:t>
            </a:r>
          </a:p>
        </p:txBody>
      </p:sp>
      <p:sp>
        <p:nvSpPr>
          <p:cNvPr id="22" name="Rectangle: Rounded Corners 21">
            <a:extLst>
              <a:ext uri="{FF2B5EF4-FFF2-40B4-BE49-F238E27FC236}">
                <a16:creationId xmlns:a16="http://schemas.microsoft.com/office/drawing/2014/main" id="{997C1390-7775-4986-BCB9-475EFD6031E4}"/>
              </a:ext>
            </a:extLst>
          </p:cNvPr>
          <p:cNvSpPr/>
          <p:nvPr/>
        </p:nvSpPr>
        <p:spPr>
          <a:xfrm>
            <a:off x="7498742" y="3528206"/>
            <a:ext cx="1493364" cy="523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 × __</a:t>
            </a:r>
          </a:p>
        </p:txBody>
      </p:sp>
      <p:cxnSp>
        <p:nvCxnSpPr>
          <p:cNvPr id="23" name="Straight Arrow Connector 22">
            <a:extLst>
              <a:ext uri="{FF2B5EF4-FFF2-40B4-BE49-F238E27FC236}">
                <a16:creationId xmlns:a16="http://schemas.microsoft.com/office/drawing/2014/main" id="{E7D3924C-B205-4581-8DE0-5A576B4B213D}"/>
              </a:ext>
            </a:extLst>
          </p:cNvPr>
          <p:cNvCxnSpPr>
            <a:cxnSpLocks/>
          </p:cNvCxnSpPr>
          <p:nvPr/>
        </p:nvCxnSpPr>
        <p:spPr>
          <a:xfrm flipV="1">
            <a:off x="8245424" y="2460014"/>
            <a:ext cx="0" cy="1068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B02E491F-EC7D-49CB-8438-268631E9BF6B}"/>
              </a:ext>
            </a:extLst>
          </p:cNvPr>
          <p:cNvSpPr/>
          <p:nvPr/>
        </p:nvSpPr>
        <p:spPr>
          <a:xfrm>
            <a:off x="2147332" y="4376273"/>
            <a:ext cx="1493364" cy="523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 × __</a:t>
            </a:r>
          </a:p>
        </p:txBody>
      </p:sp>
      <p:cxnSp>
        <p:nvCxnSpPr>
          <p:cNvPr id="25" name="Straight Arrow Connector 24">
            <a:extLst>
              <a:ext uri="{FF2B5EF4-FFF2-40B4-BE49-F238E27FC236}">
                <a16:creationId xmlns:a16="http://schemas.microsoft.com/office/drawing/2014/main" id="{F4E38B46-2469-4564-A0F1-8901403268E7}"/>
              </a:ext>
            </a:extLst>
          </p:cNvPr>
          <p:cNvCxnSpPr>
            <a:cxnSpLocks/>
          </p:cNvCxnSpPr>
          <p:nvPr/>
        </p:nvCxnSpPr>
        <p:spPr>
          <a:xfrm flipV="1">
            <a:off x="2894014" y="2476220"/>
            <a:ext cx="0" cy="190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A0A39073-2D0D-4934-9FFD-6AF98354EDFA}"/>
              </a:ext>
            </a:extLst>
          </p:cNvPr>
          <p:cNvSpPr/>
          <p:nvPr/>
        </p:nvSpPr>
        <p:spPr>
          <a:xfrm>
            <a:off x="3698037" y="5648677"/>
            <a:ext cx="1493364" cy="523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 × __</a:t>
            </a:r>
          </a:p>
        </p:txBody>
      </p:sp>
      <p:cxnSp>
        <p:nvCxnSpPr>
          <p:cNvPr id="29" name="Straight Arrow Connector 28">
            <a:extLst>
              <a:ext uri="{FF2B5EF4-FFF2-40B4-BE49-F238E27FC236}">
                <a16:creationId xmlns:a16="http://schemas.microsoft.com/office/drawing/2014/main" id="{D1D47545-D6C5-4EF3-A254-A18ADE4137CF}"/>
              </a:ext>
            </a:extLst>
          </p:cNvPr>
          <p:cNvCxnSpPr>
            <a:cxnSpLocks/>
          </p:cNvCxnSpPr>
          <p:nvPr/>
        </p:nvCxnSpPr>
        <p:spPr>
          <a:xfrm flipV="1">
            <a:off x="4499182" y="2460014"/>
            <a:ext cx="0" cy="3564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3797BCE8-1958-4EF9-A5D8-70C205D7B689}"/>
              </a:ext>
            </a:extLst>
          </p:cNvPr>
          <p:cNvSpPr/>
          <p:nvPr/>
        </p:nvSpPr>
        <p:spPr>
          <a:xfrm>
            <a:off x="9692363" y="2862574"/>
            <a:ext cx="1493364" cy="523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 × __</a:t>
            </a:r>
          </a:p>
        </p:txBody>
      </p:sp>
      <p:cxnSp>
        <p:nvCxnSpPr>
          <p:cNvPr id="33" name="Straight Arrow Connector 32">
            <a:extLst>
              <a:ext uri="{FF2B5EF4-FFF2-40B4-BE49-F238E27FC236}">
                <a16:creationId xmlns:a16="http://schemas.microsoft.com/office/drawing/2014/main" id="{D8C50CA1-CE3E-48DF-B347-B262D2DDF0C8}"/>
              </a:ext>
            </a:extLst>
          </p:cNvPr>
          <p:cNvCxnSpPr>
            <a:cxnSpLocks/>
          </p:cNvCxnSpPr>
          <p:nvPr/>
        </p:nvCxnSpPr>
        <p:spPr>
          <a:xfrm flipV="1">
            <a:off x="10387637" y="2475352"/>
            <a:ext cx="0" cy="387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0C663BE-0E42-4F97-8BBA-D1298FE95F35}"/>
              </a:ext>
            </a:extLst>
          </p:cNvPr>
          <p:cNvSpPr txBox="1"/>
          <p:nvPr/>
        </p:nvSpPr>
        <p:spPr>
          <a:xfrm>
            <a:off x="584062" y="2847236"/>
            <a:ext cx="505267" cy="523220"/>
          </a:xfrm>
          <a:prstGeom prst="rect">
            <a:avLst/>
          </a:prstGeom>
          <a:noFill/>
        </p:spPr>
        <p:txBody>
          <a:bodyPr wrap="none" rtlCol="0">
            <a:spAutoFit/>
          </a:bodyPr>
          <a:lstStyle/>
          <a:p>
            <a:pPr>
              <a:buNone/>
            </a:pPr>
            <a:r>
              <a:rPr lang="en-GB" dirty="0">
                <a:solidFill>
                  <a:srgbClr val="00628C"/>
                </a:solidFill>
              </a:rPr>
              <a:t>a)</a:t>
            </a:r>
          </a:p>
        </p:txBody>
      </p:sp>
      <p:sp>
        <p:nvSpPr>
          <p:cNvPr id="37" name="TextBox 36">
            <a:extLst>
              <a:ext uri="{FF2B5EF4-FFF2-40B4-BE49-F238E27FC236}">
                <a16:creationId xmlns:a16="http://schemas.microsoft.com/office/drawing/2014/main" id="{BE07E50C-BD09-4001-A61D-3108D98A7E46}"/>
              </a:ext>
            </a:extLst>
          </p:cNvPr>
          <p:cNvSpPr txBox="1"/>
          <p:nvPr/>
        </p:nvSpPr>
        <p:spPr>
          <a:xfrm>
            <a:off x="9187096" y="2838998"/>
            <a:ext cx="505267" cy="523220"/>
          </a:xfrm>
          <a:prstGeom prst="rect">
            <a:avLst/>
          </a:prstGeom>
          <a:noFill/>
        </p:spPr>
        <p:txBody>
          <a:bodyPr wrap="none" rtlCol="0">
            <a:spAutoFit/>
          </a:bodyPr>
          <a:lstStyle/>
          <a:p>
            <a:pPr>
              <a:buNone/>
            </a:pPr>
            <a:r>
              <a:rPr lang="en-GB" dirty="0">
                <a:solidFill>
                  <a:srgbClr val="00628C"/>
                </a:solidFill>
              </a:rPr>
              <a:t>b)</a:t>
            </a:r>
          </a:p>
        </p:txBody>
      </p:sp>
      <p:sp>
        <p:nvSpPr>
          <p:cNvPr id="38" name="TextBox 37">
            <a:extLst>
              <a:ext uri="{FF2B5EF4-FFF2-40B4-BE49-F238E27FC236}">
                <a16:creationId xmlns:a16="http://schemas.microsoft.com/office/drawing/2014/main" id="{08DBCB45-7E49-45C3-A50E-DB3156BB11B8}"/>
              </a:ext>
            </a:extLst>
          </p:cNvPr>
          <p:cNvSpPr txBox="1"/>
          <p:nvPr/>
        </p:nvSpPr>
        <p:spPr>
          <a:xfrm>
            <a:off x="4884336" y="2838998"/>
            <a:ext cx="484428" cy="523220"/>
          </a:xfrm>
          <a:prstGeom prst="rect">
            <a:avLst/>
          </a:prstGeom>
          <a:noFill/>
        </p:spPr>
        <p:txBody>
          <a:bodyPr wrap="square" rtlCol="0">
            <a:spAutoFit/>
          </a:bodyPr>
          <a:lstStyle/>
          <a:p>
            <a:pPr>
              <a:buNone/>
            </a:pPr>
            <a:r>
              <a:rPr lang="en-GB" dirty="0">
                <a:solidFill>
                  <a:srgbClr val="00628C"/>
                </a:solidFill>
              </a:rPr>
              <a:t>c)</a:t>
            </a:r>
          </a:p>
        </p:txBody>
      </p:sp>
      <p:sp>
        <p:nvSpPr>
          <p:cNvPr id="43" name="Action Button: Help 42">
            <a:hlinkClick r:id="" action="ppaction://noaction" highlightClick="1"/>
            <a:extLst>
              <a:ext uri="{FF2B5EF4-FFF2-40B4-BE49-F238E27FC236}">
                <a16:creationId xmlns:a16="http://schemas.microsoft.com/office/drawing/2014/main" id="{87AB0C03-0DB7-40D5-932C-33D3F317EEA9}"/>
              </a:ext>
            </a:extLst>
          </p:cNvPr>
          <p:cNvSpPr/>
          <p:nvPr/>
        </p:nvSpPr>
        <p:spPr>
          <a:xfrm>
            <a:off x="258879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B2A4FFF-5D06-4727-8F9A-2510A4595282}"/>
              </a:ext>
            </a:extLst>
          </p:cNvPr>
          <p:cNvSpPr txBox="1"/>
          <p:nvPr/>
        </p:nvSpPr>
        <p:spPr>
          <a:xfrm>
            <a:off x="6939947" y="3500383"/>
            <a:ext cx="585417" cy="523220"/>
          </a:xfrm>
          <a:prstGeom prst="rect">
            <a:avLst/>
          </a:prstGeom>
          <a:noFill/>
        </p:spPr>
        <p:txBody>
          <a:bodyPr wrap="square" rtlCol="0">
            <a:spAutoFit/>
          </a:bodyPr>
          <a:lstStyle/>
          <a:p>
            <a:pPr>
              <a:buNone/>
            </a:pPr>
            <a:r>
              <a:rPr lang="en-GB" dirty="0">
                <a:solidFill>
                  <a:srgbClr val="00628C"/>
                </a:solidFill>
              </a:rPr>
              <a:t>d)</a:t>
            </a:r>
          </a:p>
        </p:txBody>
      </p:sp>
      <p:sp>
        <p:nvSpPr>
          <p:cNvPr id="31" name="TextBox 30">
            <a:extLst>
              <a:ext uri="{FF2B5EF4-FFF2-40B4-BE49-F238E27FC236}">
                <a16:creationId xmlns:a16="http://schemas.microsoft.com/office/drawing/2014/main" id="{B8194696-B8BC-4278-AE98-04A700874CA6}"/>
              </a:ext>
            </a:extLst>
          </p:cNvPr>
          <p:cNvSpPr txBox="1"/>
          <p:nvPr/>
        </p:nvSpPr>
        <p:spPr>
          <a:xfrm>
            <a:off x="1615316" y="4363789"/>
            <a:ext cx="585417" cy="523220"/>
          </a:xfrm>
          <a:prstGeom prst="rect">
            <a:avLst/>
          </a:prstGeom>
          <a:noFill/>
        </p:spPr>
        <p:txBody>
          <a:bodyPr wrap="square" rtlCol="0">
            <a:spAutoFit/>
          </a:bodyPr>
          <a:lstStyle/>
          <a:p>
            <a:pPr>
              <a:buNone/>
            </a:pPr>
            <a:r>
              <a:rPr lang="en-GB" dirty="0">
                <a:solidFill>
                  <a:srgbClr val="00628C"/>
                </a:solidFill>
              </a:rPr>
              <a:t>e)</a:t>
            </a:r>
          </a:p>
        </p:txBody>
      </p:sp>
      <p:sp>
        <p:nvSpPr>
          <p:cNvPr id="35" name="TextBox 34">
            <a:extLst>
              <a:ext uri="{FF2B5EF4-FFF2-40B4-BE49-F238E27FC236}">
                <a16:creationId xmlns:a16="http://schemas.microsoft.com/office/drawing/2014/main" id="{90EA087B-94E7-442B-9352-93BB84CD3E1E}"/>
              </a:ext>
            </a:extLst>
          </p:cNvPr>
          <p:cNvSpPr txBox="1"/>
          <p:nvPr/>
        </p:nvSpPr>
        <p:spPr>
          <a:xfrm>
            <a:off x="145680" y="1082636"/>
            <a:ext cx="8098692" cy="430887"/>
          </a:xfrm>
          <a:prstGeom prst="rect">
            <a:avLst/>
          </a:prstGeom>
          <a:noFill/>
        </p:spPr>
        <p:txBody>
          <a:bodyPr wrap="none" rtlCol="0">
            <a:spAutoFit/>
          </a:bodyPr>
          <a:lstStyle/>
          <a:p>
            <a:pPr>
              <a:buNone/>
            </a:pPr>
            <a:r>
              <a:rPr lang="en-GB" sz="2200" dirty="0"/>
              <a:t>The arrows point to the products. What are the missing values?</a:t>
            </a:r>
          </a:p>
        </p:txBody>
      </p:sp>
    </p:spTree>
    <p:extLst>
      <p:ext uri="{BB962C8B-B14F-4D97-AF65-F5344CB8AC3E}">
        <p14:creationId xmlns:p14="http://schemas.microsoft.com/office/powerpoint/2010/main" val="14636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animBg="1"/>
      <p:bldP spid="24" grpId="0" animBg="1"/>
      <p:bldP spid="28" grpId="0" animBg="1"/>
      <p:bldP spid="32" grpId="0" animBg="1"/>
      <p:bldP spid="34" grpId="0"/>
      <p:bldP spid="37" grpId="0"/>
      <p:bldP spid="38" grpId="0"/>
      <p:bldP spid="43"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4: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15876553"/>
                  </p:ext>
                </p:extLst>
              </p:nvPr>
            </p:nvGraphicFramePr>
            <p:xfrm>
              <a:off x="158834" y="764705"/>
              <a:ext cx="11874332" cy="5913120"/>
            </p:xfrm>
            <a:graphic>
              <a:graphicData uri="http://schemas.openxmlformats.org/drawingml/2006/table">
                <a:tbl>
                  <a:tblPr firstRow="1" bandRow="1">
                    <a:tableStyleId>{5940675A-B579-460E-94D1-54222C63F5DA}</a:tableStyleId>
                  </a:tblPr>
                  <a:tblGrid>
                    <a:gridCol w="4170184">
                      <a:extLst>
                        <a:ext uri="{9D8B030D-6E8A-4147-A177-3AD203B41FA5}">
                          <a16:colId xmlns:a16="http://schemas.microsoft.com/office/drawing/2014/main" val="695237181"/>
                        </a:ext>
                      </a:extLst>
                    </a:gridCol>
                    <a:gridCol w="7704148">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76251">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Build the general principle by placing other integer products on the number line first, before starting this task.</a:t>
                          </a:r>
                          <a:endParaRPr lang="en-GB" sz="1600" kern="1200" dirty="0">
                            <a:solidFill>
                              <a:schemeClr val="tx1"/>
                            </a:solidFill>
                            <a:effectLst/>
                            <a:latin typeface="+mn-lt"/>
                            <a:ea typeface="+mn-ea"/>
                            <a:cs typeface="+mn-cs"/>
                          </a:endParaRP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‘further thinking’ question offers a good deal of challenge. If students complete it easily, use a product that is clearly not half way between two integers. </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 number line is used to help students to link the multiplier with the product and provide a visual to support their reasoning about the multipliers needed for products of 8 that are between their known multiplication facts.</a:t>
                          </a:r>
                        </a:p>
                      </a:txBody>
                      <a:tcPr/>
                    </a:tc>
                    <a:tc>
                      <a:txBody>
                        <a:bodyPr/>
                        <a:lstStyle/>
                        <a:p>
                          <a:pPr lvl="0" algn="l">
                            <a:lnSpc>
                              <a:spcPct val="100000"/>
                            </a:lnSpc>
                            <a:spcBef>
                              <a:spcPts val="600"/>
                            </a:spcBef>
                            <a:spcAft>
                              <a:spcPts val="0"/>
                            </a:spcAft>
                            <a:buNone/>
                          </a:pPr>
                          <a:r>
                            <a:rPr lang="en-GB" sz="1600" dirty="0"/>
                            <a:t>Explore students’ understanding of the fact that </a:t>
                          </a:r>
                          <a:r>
                            <a:rPr lang="en-GB" sz="1600" kern="1200" dirty="0">
                              <a:solidFill>
                                <a:schemeClr val="tx1"/>
                              </a:solidFill>
                              <a:effectLst/>
                              <a:latin typeface="+mn-lt"/>
                              <a:ea typeface="+mn-ea"/>
                              <a:cs typeface="+mn-cs"/>
                            </a:rPr>
                            <a:t>it is possible to go from any number to any other number by multiplying. Invite students to consider</a:t>
                          </a:r>
                          <a:r>
                            <a:rPr lang="en-GB" sz="1600" kern="1200" baseline="0" dirty="0">
                              <a:solidFill>
                                <a:schemeClr val="tx1"/>
                              </a:solidFill>
                              <a:effectLst/>
                              <a:latin typeface="+mn-lt"/>
                              <a:ea typeface="+mn-ea"/>
                              <a:cs typeface="+mn-cs"/>
                            </a:rPr>
                            <a:t> two multiples of 8 </a:t>
                          </a:r>
                          <a:r>
                            <a:rPr lang="en-GB" sz="1600" kern="1200" dirty="0">
                              <a:solidFill>
                                <a:schemeClr val="tx1"/>
                              </a:solidFill>
                              <a:effectLst/>
                              <a:latin typeface="+mn-lt"/>
                              <a:ea typeface="+mn-ea"/>
                              <a:cs typeface="+mn-cs"/>
                            </a:rPr>
                            <a:t>(24 and 16) using the number line, which can then support their reasoning when considering the products of 8 that lie between them. They might, for example, be able to reason that as 20 is half way between 16 and 24, so the multiplier needs to be half way between 2 and 3. Similar reasoning may be applied to realise that the multiplier for a product of 22 must then be half way between 2</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1</m:t>
                                      </m:r>
                                    </m:num>
                                    <m:den>
                                      <m:r>
                                        <a:rPr lang="en-GB" sz="1600" b="0" i="1" kern="1200" smtClean="0">
                                          <a:solidFill>
                                            <a:schemeClr val="tx1"/>
                                          </a:solidFill>
                                          <a:effectLst/>
                                          <a:latin typeface="Cambria Math" panose="02040503050406030204" pitchFamily="18" charset="0"/>
                                          <a:ea typeface="+mn-ea"/>
                                          <a:cs typeface="+mn-cs"/>
                                        </a:rPr>
                                        <m:t>2</m:t>
                                      </m:r>
                                    </m:den>
                                  </m:f>
                                </m:e>
                              </m:box>
                            </m:oMath>
                          </a14:m>
                          <a:r>
                            <a:rPr lang="en-GB" sz="1600" kern="1200" dirty="0">
                              <a:solidFill>
                                <a:schemeClr val="tx1"/>
                              </a:solidFill>
                              <a:effectLst/>
                              <a:latin typeface="+mn-lt"/>
                              <a:ea typeface="+mn-ea"/>
                              <a:cs typeface="+mn-cs"/>
                            </a:rPr>
                            <a:t> and 3. Students’ choice</a:t>
                          </a:r>
                          <a:r>
                            <a:rPr lang="en-GB" sz="1600" kern="1200" baseline="0" dirty="0">
                              <a:solidFill>
                                <a:schemeClr val="tx1"/>
                              </a:solidFill>
                              <a:effectLst/>
                              <a:latin typeface="+mn-lt"/>
                              <a:ea typeface="+mn-ea"/>
                              <a:cs typeface="+mn-cs"/>
                            </a:rPr>
                            <a:t> of fractions or decimals may be revealing. Those that use fractions may find it more straightforward to reason that the multiplier for a product of 17 is </a:t>
                          </a:r>
                          <a:r>
                            <a:rPr lang="en-GB" sz="1600" kern="1200" dirty="0">
                              <a:solidFill>
                                <a:schemeClr val="tx1"/>
                              </a:solidFill>
                              <a:effectLst/>
                              <a:latin typeface="+mn-lt"/>
                              <a:ea typeface="+mn-ea"/>
                              <a:cs typeface="+mn-cs"/>
                            </a:rPr>
                            <a:t>2</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1</m:t>
                                      </m:r>
                                    </m:num>
                                    <m:den>
                                      <m:r>
                                        <a:rPr lang="en-GB" sz="1600" b="0" i="1" kern="1200" smtClean="0">
                                          <a:solidFill>
                                            <a:schemeClr val="tx1"/>
                                          </a:solidFill>
                                          <a:effectLst/>
                                          <a:latin typeface="Cambria Math" panose="02040503050406030204" pitchFamily="18" charset="0"/>
                                          <a:ea typeface="+mn-ea"/>
                                          <a:cs typeface="+mn-cs"/>
                                        </a:rPr>
                                        <m:t>8</m:t>
                                      </m:r>
                                    </m:den>
                                  </m:f>
                                </m:e>
                              </m:box>
                            </m:oMath>
                          </a14:m>
                          <a:r>
                            <a:rPr lang="en-GB" sz="1600" kern="1200" dirty="0">
                              <a:solidFill>
                                <a:schemeClr val="tx1"/>
                              </a:solidFill>
                              <a:effectLst/>
                              <a:latin typeface="+mn-lt"/>
                              <a:ea typeface="+mn-ea"/>
                              <a:cs typeface="+mn-cs"/>
                            </a:rPr>
                            <a:t>. </a:t>
                          </a:r>
                        </a:p>
                        <a:p>
                          <a:pPr lvl="0" algn="l">
                            <a:lnSpc>
                              <a:spcPct val="100000"/>
                            </a:lnSpc>
                            <a:spcBef>
                              <a:spcPts val="600"/>
                            </a:spcBef>
                            <a:spcAft>
                              <a:spcPts val="0"/>
                            </a:spcAft>
                            <a:buNone/>
                          </a:pPr>
                          <a:r>
                            <a:rPr lang="en-GB" sz="1600" kern="1200" dirty="0">
                              <a:solidFill>
                                <a:schemeClr val="tx1"/>
                              </a:solidFill>
                              <a:effectLst/>
                              <a:latin typeface="+mn-lt"/>
                              <a:ea typeface="+mn-ea"/>
                              <a:cs typeface="+mn-cs"/>
                            </a:rPr>
                            <a:t>The further</a:t>
                          </a:r>
                          <a:r>
                            <a:rPr lang="en-GB" sz="1600" kern="1200" baseline="0" dirty="0">
                              <a:solidFill>
                                <a:schemeClr val="tx1"/>
                              </a:solidFill>
                              <a:effectLst/>
                              <a:latin typeface="+mn-lt"/>
                              <a:ea typeface="+mn-ea"/>
                              <a:cs typeface="+mn-cs"/>
                            </a:rPr>
                            <a:t> thinking</a:t>
                          </a:r>
                          <a:r>
                            <a:rPr lang="en-GB" sz="1600" kern="1200" dirty="0">
                              <a:solidFill>
                                <a:schemeClr val="tx1"/>
                              </a:solidFill>
                              <a:effectLst/>
                              <a:latin typeface="+mn-lt"/>
                              <a:ea typeface="+mn-ea"/>
                              <a:cs typeface="+mn-cs"/>
                            </a:rPr>
                            <a:t> question involves a fraction placed between two integers.</a:t>
                          </a:r>
                          <a:r>
                            <a:rPr lang="en-GB" sz="1600" kern="1200" baseline="0" dirty="0">
                              <a:solidFill>
                                <a:schemeClr val="tx1"/>
                              </a:solidFill>
                              <a:effectLst/>
                              <a:latin typeface="+mn-lt"/>
                              <a:ea typeface="+mn-ea"/>
                              <a:cs typeface="+mn-cs"/>
                            </a:rPr>
                            <a:t> </a:t>
                          </a:r>
                          <a:r>
                            <a:rPr lang="en-GB" sz="1600" kern="1200" dirty="0">
                              <a:solidFill>
                                <a:schemeClr val="tx1"/>
                              </a:solidFill>
                              <a:effectLst/>
                              <a:latin typeface="+mn-lt"/>
                              <a:ea typeface="+mn-ea"/>
                              <a:cs typeface="+mn-cs"/>
                            </a:rPr>
                            <a:t> Students able to deduce solutions to parts d and e using eighths</a:t>
                          </a:r>
                          <a:r>
                            <a:rPr lang="en-GB" sz="1600" kern="1200" baseline="0" dirty="0">
                              <a:solidFill>
                                <a:schemeClr val="tx1"/>
                              </a:solidFill>
                              <a:effectLst/>
                              <a:latin typeface="+mn-lt"/>
                              <a:ea typeface="+mn-ea"/>
                              <a:cs typeface="+mn-cs"/>
                            </a:rPr>
                            <a:t> </a:t>
                          </a:r>
                          <a:r>
                            <a:rPr lang="en-GB" sz="1600" kern="1200" dirty="0">
                              <a:solidFill>
                                <a:schemeClr val="tx1"/>
                              </a:solidFill>
                              <a:effectLst/>
                              <a:latin typeface="+mn-lt"/>
                              <a:ea typeface="+mn-ea"/>
                              <a:cs typeface="+mn-cs"/>
                            </a:rPr>
                            <a:t>might be able to reason further that, to find the multiplier for a product between 2</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2</m:t>
                                      </m:r>
                                    </m:num>
                                    <m:den>
                                      <m:r>
                                        <a:rPr lang="en-GB" sz="1600" b="0" i="1" kern="1200" smtClean="0">
                                          <a:solidFill>
                                            <a:schemeClr val="tx1"/>
                                          </a:solidFill>
                                          <a:effectLst/>
                                          <a:latin typeface="Cambria Math" panose="02040503050406030204" pitchFamily="18" charset="0"/>
                                          <a:ea typeface="+mn-ea"/>
                                          <a:cs typeface="+mn-cs"/>
                                        </a:rPr>
                                        <m:t>8</m:t>
                                      </m:r>
                                    </m:den>
                                  </m:f>
                                </m:e>
                              </m:box>
                            </m:oMath>
                          </a14:m>
                          <a:r>
                            <a:rPr lang="en-GB" sz="1600" kern="1200" dirty="0">
                              <a:solidFill>
                                <a:schemeClr val="tx1"/>
                              </a:solidFill>
                              <a:effectLst/>
                              <a:latin typeface="+mn-lt"/>
                              <a:ea typeface="+mn-ea"/>
                              <a:cs typeface="+mn-cs"/>
                            </a:rPr>
                            <a:t> and 2</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3</m:t>
                                      </m:r>
                                    </m:num>
                                    <m:den>
                                      <m:r>
                                        <a:rPr lang="en-GB" sz="1600" b="0" i="1" kern="1200" smtClean="0">
                                          <a:solidFill>
                                            <a:schemeClr val="tx1"/>
                                          </a:solidFill>
                                          <a:effectLst/>
                                          <a:latin typeface="Cambria Math" panose="02040503050406030204" pitchFamily="18" charset="0"/>
                                          <a:ea typeface="+mn-ea"/>
                                          <a:cs typeface="+mn-cs"/>
                                        </a:rPr>
                                        <m:t>8</m:t>
                                      </m:r>
                                    </m:den>
                                  </m:f>
                                </m:e>
                              </m:box>
                            </m:oMath>
                          </a14:m>
                          <a:r>
                            <a:rPr lang="en-GB" sz="1600" kern="1200" dirty="0">
                              <a:solidFill>
                                <a:schemeClr val="tx1"/>
                              </a:solidFill>
                              <a:effectLst/>
                              <a:latin typeface="+mn-lt"/>
                              <a:ea typeface="+mn-ea"/>
                              <a:cs typeface="+mn-cs"/>
                            </a:rPr>
                            <a:t>, they could</a:t>
                          </a:r>
                          <a:r>
                            <a:rPr lang="en-GB" sz="1600" kern="1200" baseline="0" dirty="0">
                              <a:solidFill>
                                <a:schemeClr val="tx1"/>
                              </a:solidFill>
                              <a:effectLst/>
                              <a:latin typeface="+mn-lt"/>
                              <a:ea typeface="+mn-ea"/>
                              <a:cs typeface="+mn-cs"/>
                            </a:rPr>
                            <a:t> use a denominator that is half of an eighth, and seek out sixteenths. Those relying on decimals may find identifying the value half way between 2.25 and 2.375 more challenging. Some may argue that it is not clear where the arrow is pointing, and estimate a multiplier such as </a:t>
                          </a:r>
                          <a:r>
                            <a:rPr lang="en-GB" sz="1600" kern="1200" dirty="0">
                              <a:solidFill>
                                <a:schemeClr val="tx1"/>
                              </a:solidFill>
                              <a:effectLst/>
                              <a:latin typeface="+mn-lt"/>
                              <a:ea typeface="+mn-ea"/>
                              <a:cs typeface="+mn-cs"/>
                            </a:rPr>
                            <a:t>2</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1</m:t>
                                      </m:r>
                                    </m:num>
                                    <m:den>
                                      <m:r>
                                        <a:rPr lang="en-GB" sz="1600" b="0" i="1" kern="1200" smtClean="0">
                                          <a:solidFill>
                                            <a:schemeClr val="tx1"/>
                                          </a:solidFill>
                                          <a:effectLst/>
                                          <a:latin typeface="Cambria Math" panose="02040503050406030204" pitchFamily="18" charset="0"/>
                                          <a:ea typeface="+mn-ea"/>
                                          <a:cs typeface="+mn-cs"/>
                                        </a:rPr>
                                        <m:t>3</m:t>
                                      </m:r>
                                    </m:den>
                                  </m:f>
                                </m:e>
                              </m:box>
                            </m:oMath>
                          </a14:m>
                          <a:r>
                            <a:rPr lang="en-GB" sz="1600" kern="1200" baseline="0" dirty="0">
                              <a:solidFill>
                                <a:schemeClr val="tx1"/>
                              </a:solidFill>
                              <a:effectLst/>
                              <a:latin typeface="+mn-lt"/>
                              <a:ea typeface="+mn-ea"/>
                              <a:cs typeface="+mn-cs"/>
                            </a:rPr>
                            <a:t> instead. In this case, clarify that the arrow is exactly half way between 18 and 19, and ask them what this means for the multiplier.</a:t>
                          </a: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Additional activity </a:t>
                          </a:r>
                          <a:r>
                            <a:rPr lang="en-GB" sz="1600" b="0" dirty="0">
                              <a:hlinkClick r:id="rId3" action="ppaction://hlinksldjump"/>
                            </a:rPr>
                            <a:t>C</a:t>
                          </a:r>
                          <a:r>
                            <a:rPr lang="en-GB" sz="1600" b="0" dirty="0"/>
                            <a:t> uses the same multiplicand (8) and might be an interesting next step.</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Further examples exploring this concept can be found in </a:t>
                          </a:r>
                          <a:r>
                            <a:rPr lang="en-GB" sz="1600" dirty="0">
                              <a:hlinkClick r:id="rId4"/>
                            </a:rPr>
                            <a:t>Secondary Mastery Professional Development | NCETM</a:t>
                          </a:r>
                          <a:r>
                            <a:rPr lang="en-GB" sz="1600" dirty="0"/>
                            <a:t>. Key idea 3.1.1.1 looks at ‘</a:t>
                          </a:r>
                          <a:r>
                            <a:rPr lang="en-GB" sz="1600" dirty="0">
                              <a:hlinkClick r:id="rId5"/>
                            </a:rPr>
                            <a:t>connecting any two numbers by multiplication</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15876553"/>
                  </p:ext>
                </p:extLst>
              </p:nvPr>
            </p:nvGraphicFramePr>
            <p:xfrm>
              <a:off x="158834" y="764705"/>
              <a:ext cx="11874332" cy="5913120"/>
            </p:xfrm>
            <a:graphic>
              <a:graphicData uri="http://schemas.openxmlformats.org/drawingml/2006/table">
                <a:tbl>
                  <a:tblPr firstRow="1" bandRow="1">
                    <a:tableStyleId>{5940675A-B579-460E-94D1-54222C63F5DA}</a:tableStyleId>
                  </a:tblPr>
                  <a:tblGrid>
                    <a:gridCol w="4170184">
                      <a:extLst>
                        <a:ext uri="{9D8B030D-6E8A-4147-A177-3AD203B41FA5}">
                          <a16:colId xmlns:a16="http://schemas.microsoft.com/office/drawing/2014/main" val="695237181"/>
                        </a:ext>
                      </a:extLst>
                    </a:gridCol>
                    <a:gridCol w="770414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0560">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Build the general principle by placing other integer products on the number line first, before starting this task.</a:t>
                          </a:r>
                          <a:endParaRPr lang="en-GB" sz="1600" kern="1200" dirty="0">
                            <a:solidFill>
                              <a:schemeClr val="tx1"/>
                            </a:solidFill>
                            <a:effectLst/>
                            <a:latin typeface="+mn-lt"/>
                            <a:ea typeface="+mn-ea"/>
                            <a:cs typeface="+mn-cs"/>
                          </a:endParaRP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‘further thinking’ question offers a good deal of challenge. If students complete it easily, use a product that is clearly not half way between two integers. </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 number line is used to help students to link the multiplier with the product and provide a visual to support their reasoning about the multipliers needed for products of 8 that are between their known multiplication facts.</a:t>
                          </a:r>
                        </a:p>
                      </a:txBody>
                      <a:tcPr/>
                    </a:tc>
                    <a:tc>
                      <a:txBody>
                        <a:bodyPr/>
                        <a:lstStyle/>
                        <a:p>
                          <a:endParaRPr lang="en-US"/>
                        </a:p>
                      </a:txBody>
                      <a:tcPr>
                        <a:blipFill>
                          <a:blip r:embed="rId6"/>
                          <a:stretch>
                            <a:fillRect l="-54193" t="-8832" r="-237" b="-25408"/>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Additional activity </a:t>
                          </a:r>
                          <a:r>
                            <a:rPr lang="en-GB" sz="1600" b="0" dirty="0">
                              <a:hlinkClick r:id="rId7" action="ppaction://hlinksldjump"/>
                            </a:rPr>
                            <a:t>C</a:t>
                          </a:r>
                          <a:r>
                            <a:rPr lang="en-GB" sz="1600" b="0" dirty="0"/>
                            <a:t> uses the same multiplicand (8) and might be an interesting next step.</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Further examples exploring this concept can be found in </a:t>
                          </a:r>
                          <a:r>
                            <a:rPr lang="en-GB" sz="1600" dirty="0">
                              <a:hlinkClick r:id="rId8"/>
                            </a:rPr>
                            <a:t>Secondary Mastery Professional Development | NCETM</a:t>
                          </a:r>
                          <a:r>
                            <a:rPr lang="en-GB" sz="1600" dirty="0"/>
                            <a:t>. Key idea 3.1.1.1 looks at ‘</a:t>
                          </a:r>
                          <a:r>
                            <a:rPr lang="en-GB" sz="1600" dirty="0">
                              <a:hlinkClick r:id="rId9"/>
                            </a:rPr>
                            <a:t>connecting any two numbers by multiplication</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87000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2F3098-1929-8D40-AC38-D5FDC7577136}"/>
              </a:ext>
            </a:extLst>
          </p:cNvPr>
          <p:cNvSpPr>
            <a:spLocks noGrp="1"/>
          </p:cNvSpPr>
          <p:nvPr>
            <p:ph type="body" sz="quarter" idx="11"/>
          </p:nvPr>
        </p:nvSpPr>
        <p:spPr>
          <a:xfrm>
            <a:off x="145680" y="441100"/>
            <a:ext cx="11926984" cy="431800"/>
          </a:xfrm>
        </p:spPr>
        <p:txBody>
          <a:bodyPr>
            <a:normAutofit/>
          </a:bodyPr>
          <a:lstStyle/>
          <a:p>
            <a:r>
              <a:rPr lang="en-US" dirty="0"/>
              <a:t>Checkpoint 5: True or false?</a:t>
            </a:r>
          </a:p>
        </p:txBody>
      </p:sp>
      <p:sp>
        <p:nvSpPr>
          <p:cNvPr id="12" name="TextBox 11">
            <a:extLst>
              <a:ext uri="{FF2B5EF4-FFF2-40B4-BE49-F238E27FC236}">
                <a16:creationId xmlns:a16="http://schemas.microsoft.com/office/drawing/2014/main" id="{E5D9B904-F38F-484E-AEEF-3C784AEF25CA}"/>
              </a:ext>
            </a:extLst>
          </p:cNvPr>
          <p:cNvSpPr txBox="1"/>
          <p:nvPr/>
        </p:nvSpPr>
        <p:spPr>
          <a:xfrm>
            <a:off x="367095" y="1153990"/>
            <a:ext cx="11457809" cy="769441"/>
          </a:xfrm>
          <a:prstGeom prst="rect">
            <a:avLst/>
          </a:prstGeom>
          <a:noFill/>
        </p:spPr>
        <p:txBody>
          <a:bodyPr wrap="square" rtlCol="0">
            <a:spAutoFit/>
          </a:bodyPr>
          <a:lstStyle/>
          <a:p>
            <a:pPr>
              <a:spcBef>
                <a:spcPts val="600"/>
              </a:spcBef>
              <a:buNone/>
            </a:pPr>
            <a:r>
              <a:rPr lang="en-US" sz="2200" dirty="0"/>
              <a:t>Najma says, ‘Write any numbers you like in the blue boxes, and I’ll be able to write a number in the red box so that the multiplication is correct.’</a:t>
            </a:r>
          </a:p>
        </p:txBody>
      </p:sp>
      <p:sp>
        <p:nvSpPr>
          <p:cNvPr id="13" name="TextBox 12">
            <a:extLst>
              <a:ext uri="{FF2B5EF4-FFF2-40B4-BE49-F238E27FC236}">
                <a16:creationId xmlns:a16="http://schemas.microsoft.com/office/drawing/2014/main" id="{5C65B19A-2B95-1B4A-800D-D86CF7B0057A}"/>
              </a:ext>
            </a:extLst>
          </p:cNvPr>
          <p:cNvSpPr txBox="1"/>
          <p:nvPr/>
        </p:nvSpPr>
        <p:spPr>
          <a:xfrm>
            <a:off x="380267" y="4349935"/>
            <a:ext cx="11457809" cy="430887"/>
          </a:xfrm>
          <a:prstGeom prst="rect">
            <a:avLst/>
          </a:prstGeom>
          <a:noFill/>
        </p:spPr>
        <p:txBody>
          <a:bodyPr wrap="square" rtlCol="0">
            <a:spAutoFit/>
          </a:bodyPr>
          <a:lstStyle/>
          <a:p>
            <a:pPr>
              <a:buNone/>
            </a:pPr>
            <a:r>
              <a:rPr lang="en-US" sz="2200" dirty="0"/>
              <a:t>Is Najma correct? Give some examples to support your answer.</a:t>
            </a:r>
          </a:p>
        </p:txBody>
      </p:sp>
      <p:sp>
        <p:nvSpPr>
          <p:cNvPr id="11" name="Action Button: Help 10">
            <a:hlinkClick r:id="" action="ppaction://noaction" highlightClick="1"/>
            <a:extLst>
              <a:ext uri="{FF2B5EF4-FFF2-40B4-BE49-F238E27FC236}">
                <a16:creationId xmlns:a16="http://schemas.microsoft.com/office/drawing/2014/main" id="{5E6E2879-71F2-4C62-8EE9-BC5672B1EB72}"/>
              </a:ext>
            </a:extLst>
          </p:cNvPr>
          <p:cNvSpPr/>
          <p:nvPr/>
        </p:nvSpPr>
        <p:spPr>
          <a:xfrm>
            <a:off x="380267" y="570401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26CFE5E-294B-4E32-A5D1-2D059E7F457A}"/>
              </a:ext>
            </a:extLst>
          </p:cNvPr>
          <p:cNvSpPr txBox="1"/>
          <p:nvPr/>
        </p:nvSpPr>
        <p:spPr>
          <a:xfrm>
            <a:off x="1336140" y="5702761"/>
            <a:ext cx="7199862" cy="769441"/>
          </a:xfrm>
          <a:prstGeom prst="rect">
            <a:avLst/>
          </a:prstGeom>
          <a:noFill/>
        </p:spPr>
        <p:txBody>
          <a:bodyPr wrap="square" rtlCol="0">
            <a:spAutoFit/>
          </a:bodyPr>
          <a:lstStyle/>
          <a:p>
            <a:pPr>
              <a:buNone/>
            </a:pPr>
            <a:r>
              <a:rPr lang="en-US" sz="2200" dirty="0"/>
              <a:t>Would Najma be correct if the multiplication symbol was a division symbol? Why or why not?</a:t>
            </a:r>
          </a:p>
        </p:txBody>
      </p:sp>
      <p:grpSp>
        <p:nvGrpSpPr>
          <p:cNvPr id="2" name="Group 1">
            <a:extLst>
              <a:ext uri="{FF2B5EF4-FFF2-40B4-BE49-F238E27FC236}">
                <a16:creationId xmlns:a16="http://schemas.microsoft.com/office/drawing/2014/main" id="{001198E3-3CF0-4559-B41E-F16CE1885486}"/>
              </a:ext>
            </a:extLst>
          </p:cNvPr>
          <p:cNvGrpSpPr/>
          <p:nvPr/>
        </p:nvGrpSpPr>
        <p:grpSpPr>
          <a:xfrm>
            <a:off x="2269186" y="2075154"/>
            <a:ext cx="7701478" cy="1887956"/>
            <a:chOff x="2243993" y="2037347"/>
            <a:chExt cx="7701478" cy="1887956"/>
          </a:xfrm>
        </p:grpSpPr>
        <p:grpSp>
          <p:nvGrpSpPr>
            <p:cNvPr id="10" name="Group 9">
              <a:extLst>
                <a:ext uri="{FF2B5EF4-FFF2-40B4-BE49-F238E27FC236}">
                  <a16:creationId xmlns:a16="http://schemas.microsoft.com/office/drawing/2014/main" id="{D2452BA4-35D9-0640-9E07-1CF5D9C00C74}"/>
                </a:ext>
              </a:extLst>
            </p:cNvPr>
            <p:cNvGrpSpPr/>
            <p:nvPr/>
          </p:nvGrpSpPr>
          <p:grpSpPr>
            <a:xfrm>
              <a:off x="2243993" y="2037347"/>
              <a:ext cx="6218964" cy="1887956"/>
              <a:chOff x="1135117" y="1541044"/>
              <a:chExt cx="6218964" cy="1887956"/>
            </a:xfrm>
          </p:grpSpPr>
          <p:sp>
            <p:nvSpPr>
              <p:cNvPr id="5" name="Rectangle 4">
                <a:extLst>
                  <a:ext uri="{FF2B5EF4-FFF2-40B4-BE49-F238E27FC236}">
                    <a16:creationId xmlns:a16="http://schemas.microsoft.com/office/drawing/2014/main" id="{164D9388-6FDD-A144-AF4B-52C726F37671}"/>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7984C2-404A-8C4A-998B-0BF3A8A6D1EC}"/>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A41499-6FF4-204B-97CF-FEA34884F0BD}"/>
                      </a:ext>
                    </a:extLst>
                  </p:cNvPr>
                  <p:cNvSpPr txBox="1"/>
                  <p:nvPr/>
                </p:nvSpPr>
                <p:spPr>
                  <a:xfrm>
                    <a:off x="2694601" y="1541044"/>
                    <a:ext cx="1463542" cy="1769715"/>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11500" i="1" smtClean="0">
                              <a:latin typeface="Cambria Math" panose="02040503050406030204" pitchFamily="18" charset="0"/>
                              <a:ea typeface="Cambria Math" panose="02040503050406030204" pitchFamily="18" charset="0"/>
                            </a:rPr>
                            <m:t>×</m:t>
                          </m:r>
                        </m:oMath>
                      </m:oMathPara>
                    </a14:m>
                    <a:endParaRPr lang="en-US" sz="11500" dirty="0"/>
                  </a:p>
                </p:txBody>
              </p:sp>
            </mc:Choice>
            <mc:Fallback xmlns="">
              <p:sp>
                <p:nvSpPr>
                  <p:cNvPr id="8" name="TextBox 7">
                    <a:extLst>
                      <a:ext uri="{FF2B5EF4-FFF2-40B4-BE49-F238E27FC236}">
                        <a16:creationId xmlns:a16="http://schemas.microsoft.com/office/drawing/2014/main" id="{AAA41499-6FF4-204B-97CF-FEA34884F0BD}"/>
                      </a:ext>
                    </a:extLst>
                  </p:cNvPr>
                  <p:cNvSpPr txBox="1">
                    <a:spLocks noRot="1" noChangeAspect="1" noMove="1" noResize="1" noEditPoints="1" noAdjustHandles="1" noChangeArrowheads="1" noChangeShapeType="1" noTextEdit="1"/>
                  </p:cNvSpPr>
                  <p:nvPr/>
                </p:nvSpPr>
                <p:spPr>
                  <a:xfrm>
                    <a:off x="2694601" y="1541044"/>
                    <a:ext cx="1463542" cy="176971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5AE627-341E-074D-823C-190FA04281AB}"/>
                      </a:ext>
                    </a:extLst>
                  </p:cNvPr>
                  <p:cNvSpPr txBox="1"/>
                  <p:nvPr/>
                </p:nvSpPr>
                <p:spPr>
                  <a:xfrm>
                    <a:off x="5842449" y="1659285"/>
                    <a:ext cx="1511632" cy="1769715"/>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11500" b="0" i="1" smtClean="0">
                              <a:latin typeface="Cambria Math" panose="02040503050406030204" pitchFamily="18" charset="0"/>
                            </a:rPr>
                            <m:t>=</m:t>
                          </m:r>
                        </m:oMath>
                      </m:oMathPara>
                    </a14:m>
                    <a:endParaRPr lang="en-US" sz="11500" dirty="0"/>
                  </a:p>
                </p:txBody>
              </p:sp>
            </mc:Choice>
            <mc:Fallback xmlns="">
              <p:sp>
                <p:nvSpPr>
                  <p:cNvPr id="9" name="TextBox 8">
                    <a:extLst>
                      <a:ext uri="{FF2B5EF4-FFF2-40B4-BE49-F238E27FC236}">
                        <a16:creationId xmlns:a16="http://schemas.microsoft.com/office/drawing/2014/main" id="{D75AE627-341E-074D-823C-190FA04281AB}"/>
                      </a:ext>
                    </a:extLst>
                  </p:cNvPr>
                  <p:cNvSpPr txBox="1">
                    <a:spLocks noRot="1" noChangeAspect="1" noMove="1" noResize="1" noEditPoints="1" noAdjustHandles="1" noChangeArrowheads="1" noChangeShapeType="1" noTextEdit="1"/>
                  </p:cNvSpPr>
                  <p:nvPr/>
                </p:nvSpPr>
                <p:spPr>
                  <a:xfrm>
                    <a:off x="5842449" y="1659285"/>
                    <a:ext cx="1511632" cy="1769715"/>
                  </a:xfrm>
                  <a:prstGeom prst="rect">
                    <a:avLst/>
                  </a:prstGeom>
                  <a:blipFill>
                    <a:blip r:embed="rId5"/>
                    <a:stretch>
                      <a:fillRect/>
                    </a:stretch>
                  </a:blipFill>
                </p:spPr>
                <p:txBody>
                  <a:bodyPr/>
                  <a:lstStyle/>
                  <a:p>
                    <a:r>
                      <a:rPr lang="en-US">
                        <a:noFill/>
                      </a:rPr>
                      <a:t> </a:t>
                    </a:r>
                  </a:p>
                </p:txBody>
              </p:sp>
            </mc:Fallback>
          </mc:AlternateContent>
        </p:grpSp>
        <p:sp>
          <p:nvSpPr>
            <p:cNvPr id="15" name="Rectangle 14">
              <a:extLst>
                <a:ext uri="{FF2B5EF4-FFF2-40B4-BE49-F238E27FC236}">
                  <a16:creationId xmlns:a16="http://schemas.microsoft.com/office/drawing/2014/main" id="{9C60D7DB-4375-4BBC-AD0A-138B0A476F80}"/>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30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5: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87717243"/>
                  </p:ext>
                </p:extLst>
              </p:nvPr>
            </p:nvGraphicFramePr>
            <p:xfrm>
              <a:off x="267128" y="764705"/>
              <a:ext cx="11766038" cy="5932874"/>
            </p:xfrm>
            <a:graphic>
              <a:graphicData uri="http://schemas.openxmlformats.org/drawingml/2006/table">
                <a:tbl>
                  <a:tblPr firstRow="1" bandRow="1">
                    <a:tableStyleId>{5940675A-B579-460E-94D1-54222C63F5DA}</a:tableStyleId>
                  </a:tblPr>
                  <a:tblGrid>
                    <a:gridCol w="6133672">
                      <a:extLst>
                        <a:ext uri="{9D8B030D-6E8A-4147-A177-3AD203B41FA5}">
                          <a16:colId xmlns:a16="http://schemas.microsoft.com/office/drawing/2014/main" val="695237181"/>
                        </a:ext>
                      </a:extLst>
                    </a:gridCol>
                    <a:gridCol w="563236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00314">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Illustrate this with some well-chosen, systematic examples to support students who are less confident with moving away from integer multiplication. Suggested progressions of questioning are provided in the additional activities.</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Challenge students to generalise their strategy for finding the value in the red box. Given any pair of numbers in the blue boxes, what is the most efficient way to identify the red number?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An array of counters is a representation of multiplication that students might have used in primary school. Here, since the shift from working with integers to non-integers is more challenging, use instead</a:t>
                          </a:r>
                          <a:r>
                            <a:rPr lang="en-GB" sz="1600" b="0" i="0" u="none" strike="noStrike" noProof="0" dirty="0">
                              <a:latin typeface="+mn-lt"/>
                            </a:rPr>
                            <a:t> an area model for multiplication. Consider also connecting to the multiplication square used in Checkpoint </a:t>
                          </a:r>
                          <a:r>
                            <a:rPr lang="en-GB" sz="1600" b="0" i="0" u="none" strike="noStrike" noProof="0" dirty="0">
                              <a:latin typeface="+mn-lt"/>
                              <a:hlinkClick r:id="rId3" action="ppaction://hlinksldjump"/>
                            </a:rPr>
                            <a:t>2</a:t>
                          </a:r>
                          <a:r>
                            <a:rPr lang="en-GB" sz="1600" b="0" i="0" u="none" strike="noStrike" noProof="0" dirty="0">
                              <a:latin typeface="+mn-lt"/>
                            </a:rPr>
                            <a:t>. Discuss the values ‘hidden between’ the rows and columns.</a:t>
                          </a:r>
                          <a:endParaRPr lang="en-GB" sz="1600" b="0" i="0" u="none" strike="noStrike" noProof="0" dirty="0">
                            <a:latin typeface="Arial"/>
                          </a:endParaRPr>
                        </a:p>
                      </a:txBody>
                      <a:tcPr/>
                    </a:tc>
                    <a:tc>
                      <a:txBody>
                        <a:bodyPr/>
                        <a:lstStyle/>
                        <a:p>
                          <a:pPr lvl="0" algn="l">
                            <a:lnSpc>
                              <a:spcPct val="100000"/>
                            </a:lnSpc>
                            <a:spcBef>
                              <a:spcPts val="600"/>
                            </a:spcBef>
                            <a:spcAft>
                              <a:spcPts val="0"/>
                            </a:spcAft>
                            <a:buNone/>
                          </a:pPr>
                          <a:r>
                            <a:rPr lang="en-GB" sz="1600" dirty="0"/>
                            <a:t>Identify students who understand that any pair of numbers can be linked multiplicatively. At Key Stage 2, students will have practised multiplying an integer by a fraction, but the understanding that this allows for any number to be transformed into any other may not have been the focus. This is a key realisation for working multiplicatively. Knowing whether students reach for fractions or decimals, or are confident with both, may help your planning.</a:t>
                          </a:r>
                        </a:p>
                        <a:p>
                          <a:pPr lvl="0" algn="l">
                            <a:lnSpc>
                              <a:spcPct val="100000"/>
                            </a:lnSpc>
                            <a:spcBef>
                              <a:spcPts val="600"/>
                            </a:spcBef>
                            <a:spcAft>
                              <a:spcPts val="0"/>
                            </a:spcAft>
                            <a:buNone/>
                          </a:pPr>
                          <a:r>
                            <a:rPr lang="en-GB" sz="1600" dirty="0"/>
                            <a:t>If students</a:t>
                          </a:r>
                          <a:r>
                            <a:rPr lang="en-GB" sz="1600" baseline="0" dirty="0"/>
                            <a:t> only suggest integer multipliers, choose some values to prompt their thinking. They </a:t>
                          </a:r>
                          <a:r>
                            <a:rPr lang="en-GB" sz="1600" dirty="0"/>
                            <a:t>may be confident in using informal strategies to identify</a:t>
                          </a:r>
                          <a:r>
                            <a:rPr lang="en-GB" sz="1600" baseline="0" dirty="0"/>
                            <a:t> multipliers that involve common fractions:</a:t>
                          </a:r>
                          <a:r>
                            <a:rPr lang="en-GB" sz="1600" dirty="0"/>
                            <a:t> for example,</a:t>
                          </a:r>
                          <a:r>
                            <a:rPr lang="en-GB" sz="1600" baseline="0" dirty="0"/>
                            <a:t> </a:t>
                          </a:r>
                          <a:r>
                            <a:rPr lang="en-GB" sz="1600" dirty="0"/>
                            <a:t>12 × 1</a:t>
                          </a:r>
                          <a14:m>
                            <m:oMath xmlns:m="http://schemas.openxmlformats.org/officeDocument/2006/math">
                              <m:box>
                                <m:boxPr>
                                  <m:ctrlPr>
                                    <a:rPr lang="en-GB" sz="1600" i="1" dirty="0" smtClean="0">
                                      <a:latin typeface="Cambria Math" panose="02040503050406030204" pitchFamily="18" charset="0"/>
                                    </a:rPr>
                                  </m:ctrlPr>
                                </m:boxPr>
                                <m:e>
                                  <m:argPr>
                                    <m:argSz m:val="-1"/>
                                  </m:argPr>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2</m:t>
                                      </m:r>
                                    </m:den>
                                  </m:f>
                                </m:e>
                              </m:box>
                            </m:oMath>
                          </a14:m>
                          <a:r>
                            <a:rPr lang="en-GB" sz="1600" dirty="0"/>
                            <a:t> = 18</a:t>
                          </a:r>
                          <a:r>
                            <a:rPr lang="en-GB" sz="1600" baseline="0" dirty="0"/>
                            <a:t>. While they might be confident</a:t>
                          </a:r>
                          <a:r>
                            <a:rPr lang="en-GB" sz="1600" dirty="0"/>
                            <a:t> reasoning that 18 is 12 and a half of 12, they may not generalise this to less familiar fractions (e.g. 12 </a:t>
                          </a:r>
                          <a:r>
                            <a:rPr lang="en-GB" sz="1600" b="0" i="0" u="none" strike="noStrike" noProof="0" dirty="0">
                              <a:latin typeface="Arial"/>
                            </a:rPr>
                            <a:t>× __ = 13).</a:t>
                          </a:r>
                          <a:endParaRPr lang="en-GB" sz="1600" dirty="0"/>
                        </a:p>
                        <a:p>
                          <a:pPr lvl="0" algn="l">
                            <a:lnSpc>
                              <a:spcPct val="100000"/>
                            </a:lnSpc>
                            <a:spcBef>
                              <a:spcPts val="600"/>
                            </a:spcBef>
                            <a:spcAft>
                              <a:spcPts val="0"/>
                            </a:spcAft>
                            <a:buNone/>
                          </a:pPr>
                          <a:r>
                            <a:rPr lang="en-GB" sz="1600" b="0" i="0" u="none" strike="noStrike" noProof="0" dirty="0">
                              <a:latin typeface="Arial"/>
                            </a:rPr>
                            <a:t>The misconception that 'multiplication makes bigger' may arise as students work with products such as 15 </a:t>
                          </a:r>
                          <a:r>
                            <a:rPr lang="en-GB" sz="1600" b="0" i="0" u="none" strike="noStrike" noProof="0" dirty="0"/>
                            <a:t>× __ = 1.</a:t>
                          </a:r>
                          <a:endParaRPr lang="en-GB" sz="1600" b="0" i="0" u="none" strike="noStrike" noProof="0" dirty="0">
                            <a:latin typeface="Arial"/>
                          </a:endParaRP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Additional activities </a:t>
                          </a:r>
                          <a:r>
                            <a:rPr lang="en-GB" sz="1600" b="0" dirty="0">
                              <a:hlinkClick r:id="rId4" action="ppaction://hlinksldjump"/>
                            </a:rPr>
                            <a:t>B</a:t>
                          </a:r>
                          <a:r>
                            <a:rPr lang="en-GB" sz="1600" b="0" dirty="0"/>
                            <a:t> and </a:t>
                          </a:r>
                          <a:r>
                            <a:rPr lang="en-GB" sz="1600" b="0" dirty="0">
                              <a:hlinkClick r:id="rId5" action="ppaction://hlinksldjump"/>
                            </a:rPr>
                            <a:t>C</a:t>
                          </a:r>
                          <a:r>
                            <a:rPr lang="en-GB" sz="1600" b="0" dirty="0"/>
                            <a:t> provide a suggested progression of examples that you might use to prompt discussion.</a:t>
                          </a:r>
                        </a:p>
                        <a:p>
                          <a:pPr marL="285750" indent="-285750">
                            <a:buFont typeface="Arial"/>
                            <a:buChar char="•"/>
                          </a:pPr>
                          <a:r>
                            <a:rPr lang="en-GB" sz="1600" b="0" dirty="0"/>
                            <a:t>Further examples exploring this concept can be found in </a:t>
                          </a:r>
                          <a:r>
                            <a:rPr lang="en-GB" sz="1600" dirty="0">
                              <a:hlinkClick r:id="rId6"/>
                            </a:rPr>
                            <a:t>Secondary Mastery Professional Development | NCETM</a:t>
                          </a:r>
                          <a:r>
                            <a:rPr lang="en-GB" sz="1600" dirty="0"/>
                            <a:t>. Key idea 3.1.1.1 looks at ‘</a:t>
                          </a:r>
                          <a:r>
                            <a:rPr lang="en-GB" sz="1600" dirty="0">
                              <a:hlinkClick r:id="rId7"/>
                            </a:rPr>
                            <a:t>connecting any two numbers by multiplication</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87717243"/>
                  </p:ext>
                </p:extLst>
              </p:nvPr>
            </p:nvGraphicFramePr>
            <p:xfrm>
              <a:off x="267128" y="764705"/>
              <a:ext cx="11766038" cy="5932874"/>
            </p:xfrm>
            <a:graphic>
              <a:graphicData uri="http://schemas.openxmlformats.org/drawingml/2006/table">
                <a:tbl>
                  <a:tblPr firstRow="1" bandRow="1">
                    <a:tableStyleId>{5940675A-B579-460E-94D1-54222C63F5DA}</a:tableStyleId>
                  </a:tblPr>
                  <a:tblGrid>
                    <a:gridCol w="6133672">
                      <a:extLst>
                        <a:ext uri="{9D8B030D-6E8A-4147-A177-3AD203B41FA5}">
                          <a16:colId xmlns:a16="http://schemas.microsoft.com/office/drawing/2014/main" val="695237181"/>
                        </a:ext>
                      </a:extLst>
                    </a:gridCol>
                    <a:gridCol w="56323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00314">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Illustrate this with some well-chosen, systematic examples to support students who are less confident with moving away from integer multiplication. Suggested progressions of questioning are provided in the additional activities.</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Challenge students to generalise their strategy for finding the value in the red box. Given any pair of numbers in the blue boxes, what is the most efficient way to identify the red number?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An array of counters is a representation of multiplication that students might have used in primary school. Here, since the shift from working with integers to non-integers is more challenging, use instead</a:t>
                          </a:r>
                          <a:r>
                            <a:rPr lang="en-GB" sz="1600" b="0" i="0" u="none" strike="noStrike" noProof="0" dirty="0">
                              <a:latin typeface="+mn-lt"/>
                            </a:rPr>
                            <a:t> an area model for multiplication. Consider also connecting to the multiplication square used in Checkpoint </a:t>
                          </a:r>
                          <a:r>
                            <a:rPr lang="en-GB" sz="1600" b="0" i="0" u="none" strike="noStrike" noProof="0" dirty="0">
                              <a:latin typeface="+mn-lt"/>
                              <a:hlinkClick r:id="rId8" action="ppaction://hlinksldjump"/>
                            </a:rPr>
                            <a:t>2</a:t>
                          </a:r>
                          <a:r>
                            <a:rPr lang="en-GB" sz="1600" b="0" i="0" u="none" strike="noStrike" noProof="0" dirty="0">
                              <a:latin typeface="+mn-lt"/>
                            </a:rPr>
                            <a:t>. Discuss the values ‘hidden between’ the rows and columns.</a:t>
                          </a:r>
                          <a:endParaRPr lang="en-GB" sz="1600" b="0" i="0" u="none" strike="noStrike" noProof="0" dirty="0">
                            <a:latin typeface="Arial"/>
                          </a:endParaRPr>
                        </a:p>
                      </a:txBody>
                      <a:tcPr/>
                    </a:tc>
                    <a:tc>
                      <a:txBody>
                        <a:bodyPr/>
                        <a:lstStyle/>
                        <a:p>
                          <a:endParaRPr lang="en-US"/>
                        </a:p>
                      </a:txBody>
                      <a:tcPr>
                        <a:blipFill>
                          <a:blip r:embed="rId9"/>
                          <a:stretch>
                            <a:fillRect l="-109091" t="-8796" r="-325" b="-25440"/>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a:buChar char="•"/>
                          </a:pPr>
                          <a:r>
                            <a:rPr lang="en-GB" sz="1600" b="0" dirty="0"/>
                            <a:t>Additional activities </a:t>
                          </a:r>
                          <a:r>
                            <a:rPr lang="en-GB" sz="1600" b="0" dirty="0">
                              <a:hlinkClick r:id="rId10" action="ppaction://hlinksldjump"/>
                            </a:rPr>
                            <a:t>B</a:t>
                          </a:r>
                          <a:r>
                            <a:rPr lang="en-GB" sz="1600" b="0" dirty="0"/>
                            <a:t> and </a:t>
                          </a:r>
                          <a:r>
                            <a:rPr lang="en-GB" sz="1600" b="0" dirty="0">
                              <a:hlinkClick r:id="rId11" action="ppaction://hlinksldjump"/>
                            </a:rPr>
                            <a:t>C</a:t>
                          </a:r>
                          <a:r>
                            <a:rPr lang="en-GB" sz="1600" b="0" dirty="0"/>
                            <a:t> provide a suggested progression of examples that you might use to prompt discussion.</a:t>
                          </a:r>
                        </a:p>
                        <a:p>
                          <a:pPr marL="285750" indent="-285750">
                            <a:buFont typeface="Arial"/>
                            <a:buChar char="•"/>
                          </a:pPr>
                          <a:r>
                            <a:rPr lang="en-GB" sz="1600" b="0" dirty="0"/>
                            <a:t>Further examples exploring this concept can be found in </a:t>
                          </a:r>
                          <a:r>
                            <a:rPr lang="en-GB" sz="1600" dirty="0">
                              <a:hlinkClick r:id="rId12"/>
                            </a:rPr>
                            <a:t>Secondary Mastery Professional Development | NCETM</a:t>
                          </a:r>
                          <a:r>
                            <a:rPr lang="en-GB" sz="1600" dirty="0"/>
                            <a:t>. Key idea 3.1.1.1 looks at ‘</a:t>
                          </a:r>
                          <a:r>
                            <a:rPr lang="en-GB" sz="1600" dirty="0">
                              <a:hlinkClick r:id="rId13"/>
                            </a:rPr>
                            <a:t>connecting any two numbers by multiplication</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14275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600"/>
            <a:ext cx="9993351" cy="5112568"/>
          </a:xfrm>
        </p:spPr>
        <p:txBody>
          <a:bodyPr>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3.1 Understanding multiplicative relationships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096C2D-19EB-4802-9406-D5ADD292A21E}"/>
              </a:ext>
            </a:extLst>
          </p:cNvPr>
          <p:cNvSpPr>
            <a:spLocks noGrp="1"/>
          </p:cNvSpPr>
          <p:nvPr>
            <p:ph type="body" sz="quarter" idx="11"/>
          </p:nvPr>
        </p:nvSpPr>
        <p:spPr/>
        <p:txBody>
          <a:bodyPr/>
          <a:lstStyle/>
          <a:p>
            <a:r>
              <a:rPr lang="en-GB" dirty="0"/>
              <a:t>Checkpoint 6: Muddy map</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8330" y="57806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23812" y="5835577"/>
            <a:ext cx="7309549" cy="769441"/>
          </a:xfrm>
          <a:prstGeom prst="rect">
            <a:avLst/>
          </a:prstGeom>
          <a:noFill/>
        </p:spPr>
        <p:txBody>
          <a:bodyPr wrap="square" rtlCol="0">
            <a:spAutoFit/>
          </a:bodyPr>
          <a:lstStyle/>
          <a:p>
            <a:pPr>
              <a:buNone/>
            </a:pPr>
            <a:r>
              <a:rPr lang="en-US" sz="2200" dirty="0">
                <a:cs typeface="Arial" panose="020B0604020202020204" pitchFamily="34" charset="0"/>
              </a:rPr>
              <a:t>Bennie can walk at a pace of 6 km per hour. How long will it take him to walk each of the routes in parts b) to e)?</a:t>
            </a:r>
          </a:p>
        </p:txBody>
      </p:sp>
      <p:sp>
        <p:nvSpPr>
          <p:cNvPr id="28" name="TextBox 27">
            <a:extLst>
              <a:ext uri="{FF2B5EF4-FFF2-40B4-BE49-F238E27FC236}">
                <a16:creationId xmlns:a16="http://schemas.microsoft.com/office/drawing/2014/main" id="{F7710B55-6013-4A13-9DDB-2F65050CC6CD}"/>
              </a:ext>
            </a:extLst>
          </p:cNvPr>
          <p:cNvSpPr txBox="1"/>
          <p:nvPr/>
        </p:nvSpPr>
        <p:spPr>
          <a:xfrm>
            <a:off x="268536" y="1114484"/>
            <a:ext cx="4586828" cy="1107996"/>
          </a:xfrm>
          <a:prstGeom prst="rect">
            <a:avLst/>
          </a:prstGeom>
          <a:noFill/>
        </p:spPr>
        <p:txBody>
          <a:bodyPr wrap="square" rtlCol="0">
            <a:spAutoFit/>
          </a:bodyPr>
          <a:lstStyle/>
          <a:p>
            <a:pPr>
              <a:buNone/>
            </a:pPr>
            <a:r>
              <a:rPr lang="en-US" sz="2200" dirty="0">
                <a:cs typeface="Arial" panose="020B0604020202020204" pitchFamily="34" charset="0"/>
              </a:rPr>
              <a:t>Bennie is out hiking. His map got muddy so he can’t read all of the scale!</a:t>
            </a:r>
          </a:p>
        </p:txBody>
      </p:sp>
      <p:sp>
        <p:nvSpPr>
          <p:cNvPr id="32" name="TextBox 31">
            <a:extLst>
              <a:ext uri="{FF2B5EF4-FFF2-40B4-BE49-F238E27FC236}">
                <a16:creationId xmlns:a16="http://schemas.microsoft.com/office/drawing/2014/main" id="{5E384069-59F8-408B-BA66-6A5315B97D65}"/>
              </a:ext>
            </a:extLst>
          </p:cNvPr>
          <p:cNvSpPr txBox="1"/>
          <p:nvPr/>
        </p:nvSpPr>
        <p:spPr>
          <a:xfrm>
            <a:off x="182880" y="2307560"/>
            <a:ext cx="8866117" cy="3447098"/>
          </a:xfrm>
          <a:prstGeom prst="rect">
            <a:avLst/>
          </a:prstGeom>
          <a:noFill/>
        </p:spPr>
        <p:txBody>
          <a:bodyPr wrap="square" rtlCol="0">
            <a:spAutoFit/>
          </a:bodyPr>
          <a:lstStyle/>
          <a:p>
            <a:pPr marL="457200" indent="-457200">
              <a:spcBef>
                <a:spcPts val="600"/>
              </a:spcBef>
              <a:buAutoNum type="alphaLcParenR"/>
            </a:pPr>
            <a:r>
              <a:rPr lang="en-US" sz="2200" dirty="0">
                <a:cs typeface="Arial" panose="020B0604020202020204" pitchFamily="34" charset="0"/>
              </a:rPr>
              <a:t>Fill in the missing numbers.</a:t>
            </a:r>
          </a:p>
          <a:p>
            <a:pPr marL="457200" indent="-457200">
              <a:spcBef>
                <a:spcPts val="600"/>
              </a:spcBef>
              <a:buFont typeface="Arial" panose="020B0604020202020204" pitchFamily="34" charset="0"/>
              <a:buAutoNum type="alphaLcParenR"/>
            </a:pPr>
            <a:r>
              <a:rPr lang="en-US" sz="2200" dirty="0">
                <a:cs typeface="Arial" panose="020B0604020202020204" pitchFamily="34" charset="0"/>
              </a:rPr>
              <a:t>Bennie measures that his campsite is 5 cm away on the map. How many kilometres will he need to walk to get there?</a:t>
            </a:r>
          </a:p>
          <a:p>
            <a:pPr marL="457200" indent="-457200">
              <a:spcBef>
                <a:spcPts val="600"/>
              </a:spcBef>
              <a:buFont typeface="Arial" panose="020B0604020202020204" pitchFamily="34" charset="0"/>
              <a:buAutoNum type="alphaLcParenR"/>
            </a:pPr>
            <a:r>
              <a:rPr lang="en-US" sz="2200" dirty="0">
                <a:cs typeface="Arial" panose="020B0604020202020204" pitchFamily="34" charset="0"/>
              </a:rPr>
              <a:t>He plans to stop at a church that is 10 km away. How many centimetres will this be on the map?</a:t>
            </a:r>
          </a:p>
          <a:p>
            <a:pPr marL="457200" indent="-457200">
              <a:spcBef>
                <a:spcPts val="600"/>
              </a:spcBef>
              <a:buAutoNum type="alphaLcParenR"/>
            </a:pPr>
            <a:r>
              <a:rPr lang="en-US" sz="2200" dirty="0">
                <a:cs typeface="Arial" panose="020B0604020202020204" pitchFamily="34" charset="0"/>
              </a:rPr>
              <a:t>Bennie knows that the nearest town is 40 km away from the church. How many centimetres will this be on the map?  </a:t>
            </a:r>
          </a:p>
          <a:p>
            <a:pPr marL="457200" indent="-457200">
              <a:spcBef>
                <a:spcPts val="600"/>
              </a:spcBef>
              <a:buAutoNum type="alphaLcParenR"/>
            </a:pPr>
            <a:r>
              <a:rPr lang="en-US" sz="2200" dirty="0">
                <a:cs typeface="Arial" panose="020B0604020202020204" pitchFamily="34" charset="0"/>
              </a:rPr>
              <a:t>Bennie walks along a path that is 4 km long. How many centimetres will this be on the map?</a:t>
            </a:r>
          </a:p>
        </p:txBody>
      </p:sp>
      <p:pic>
        <p:nvPicPr>
          <p:cNvPr id="2" name="Picture 1">
            <a:extLst>
              <a:ext uri="{FF2B5EF4-FFF2-40B4-BE49-F238E27FC236}">
                <a16:creationId xmlns:a16="http://schemas.microsoft.com/office/drawing/2014/main" id="{497F527A-067E-416C-B07F-FA989355ADC9}"/>
              </a:ext>
            </a:extLst>
          </p:cNvPr>
          <p:cNvPicPr>
            <a:picLocks noChangeAspect="1"/>
          </p:cNvPicPr>
          <p:nvPr/>
        </p:nvPicPr>
        <p:blipFill>
          <a:blip r:embed="rId3"/>
          <a:stretch>
            <a:fillRect/>
          </a:stretch>
        </p:blipFill>
        <p:spPr>
          <a:xfrm>
            <a:off x="4941020" y="1140613"/>
            <a:ext cx="6261431" cy="1523782"/>
          </a:xfrm>
          <a:prstGeom prst="rect">
            <a:avLst/>
          </a:prstGeom>
        </p:spPr>
      </p:pic>
    </p:spTree>
    <p:extLst>
      <p:ext uri="{BB962C8B-B14F-4D97-AF65-F5344CB8AC3E}">
        <p14:creationId xmlns:p14="http://schemas.microsoft.com/office/powerpoint/2010/main" val="19649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21670819"/>
              </p:ext>
            </p:extLst>
          </p:nvPr>
        </p:nvGraphicFramePr>
        <p:xfrm>
          <a:off x="191344" y="764705"/>
          <a:ext cx="11841822" cy="5913120"/>
        </p:xfrm>
        <a:graphic>
          <a:graphicData uri="http://schemas.openxmlformats.org/drawingml/2006/table">
            <a:tbl>
              <a:tblPr firstRow="1" bandRow="1">
                <a:tableStyleId>{5940675A-B579-460E-94D1-54222C63F5DA}</a:tableStyleId>
              </a:tblPr>
              <a:tblGrid>
                <a:gridCol w="5273791">
                  <a:extLst>
                    <a:ext uri="{9D8B030D-6E8A-4147-A177-3AD203B41FA5}">
                      <a16:colId xmlns:a16="http://schemas.microsoft.com/office/drawing/2014/main" val="695237181"/>
                    </a:ext>
                  </a:extLst>
                </a:gridCol>
                <a:gridCol w="6568031">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03042">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Model the double number line on squared paper (with 5 squares between 0 and 1) to help students use counting up to understand the connection between the values. Labelling the </a:t>
                      </a:r>
                      <a:r>
                        <a:rPr lang="en-GB" sz="1600" b="0" i="0" u="none" strike="noStrike" noProof="0" dirty="0">
                          <a:latin typeface="Arial"/>
                          <a:hlinkClick r:id="rId3" action="ppaction://hlinksldjump"/>
                        </a:rPr>
                        <a:t>printable version</a:t>
                      </a:r>
                      <a:r>
                        <a:rPr lang="en-GB" sz="1600" b="0" i="0" u="none" strike="noStrike" noProof="0" dirty="0">
                          <a:latin typeface="Arial"/>
                        </a:rPr>
                        <a:t> of the line may also help.</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further thinking question introduces speed – a further multiplicative relationship. Ask students to compare Bennie’s speed to a different speed.</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The double number line here is used in the context of a map, rather than as a standalone representation. The values are straightforward in case students are unfamiliar; an </a:t>
                      </a:r>
                      <a:r>
                        <a:rPr lang="en-GB" sz="1600" b="0" i="0" u="none" strike="noStrike" noProof="0" dirty="0">
                          <a:latin typeface="Arial"/>
                          <a:hlinkClick r:id="rId4" action="ppaction://hlinksldjump"/>
                        </a:rPr>
                        <a:t>editable printable version</a:t>
                      </a:r>
                      <a:r>
                        <a:rPr lang="en-GB" sz="1600" b="0" i="0" u="none" strike="noStrike" noProof="0" dirty="0">
                          <a:latin typeface="Arial"/>
                        </a:rPr>
                        <a:t> is also available.</a:t>
                      </a:r>
                    </a:p>
                  </a:txBody>
                  <a:tcPr/>
                </a:tc>
                <a:tc>
                  <a:txBody>
                    <a:bodyPr/>
                    <a:lstStyle/>
                    <a:p>
                      <a:pPr lvl="0" algn="l">
                        <a:lnSpc>
                          <a:spcPct val="100000"/>
                        </a:lnSpc>
                        <a:spcBef>
                          <a:spcPts val="600"/>
                        </a:spcBef>
                        <a:spcAft>
                          <a:spcPts val="0"/>
                        </a:spcAft>
                        <a:buNone/>
                      </a:pPr>
                      <a:r>
                        <a:rPr lang="en-GB" sz="1600" dirty="0"/>
                        <a:t>This checkpoint explores whether students can complete and use a double number line, to support future planning and gauge how readily students might be able to use them for multiplicative reasoning. (Students should have experience of maps from geography, although scales are not specifically mentioned in the national curriculum.)</a:t>
                      </a:r>
                    </a:p>
                    <a:p>
                      <a:pPr lvl="0" algn="l">
                        <a:lnSpc>
                          <a:spcPct val="100000"/>
                        </a:lnSpc>
                        <a:spcBef>
                          <a:spcPts val="600"/>
                        </a:spcBef>
                        <a:spcAft>
                          <a:spcPts val="0"/>
                        </a:spcAft>
                        <a:buNone/>
                      </a:pPr>
                      <a:r>
                        <a:rPr lang="en-GB" sz="1600" dirty="0"/>
                        <a:t>From part b onwards, students use the double number line to reason about distances on the map and in real life. These questions build from using the markings on the double number line, to values beyond the number line, and finally to values that are between the markings on the number line. Pay attention to whether students use the line to support their reasoning, or if they have a different strategy. </a:t>
                      </a:r>
                    </a:p>
                    <a:p>
                      <a:pPr lvl="0" algn="l">
                        <a:lnSpc>
                          <a:spcPct val="100000"/>
                        </a:lnSpc>
                        <a:spcBef>
                          <a:spcPts val="600"/>
                        </a:spcBef>
                        <a:spcAft>
                          <a:spcPts val="0"/>
                        </a:spcAft>
                        <a:buNone/>
                      </a:pPr>
                      <a:r>
                        <a:rPr lang="en-GB" sz="1600" dirty="0"/>
                        <a:t>Students may notice that they can work between questions – for example, that their answer to part e needs to be ten times smaller than their answer to part d. This indicates a greater depth of understanding. </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Within </a:t>
                      </a:r>
                      <a:r>
                        <a:rPr lang="en-GB" sz="1600" dirty="0">
                          <a:hlinkClick r:id="rId5"/>
                        </a:rPr>
                        <a:t>Primary Mastery Professional Development | NCETM</a:t>
                      </a:r>
                      <a:r>
                        <a:rPr lang="en-GB" sz="1600" dirty="0"/>
                        <a:t>, Teaching Point 3 of </a:t>
                      </a:r>
                      <a:r>
                        <a:rPr lang="en-GB" sz="1600" dirty="0">
                          <a:hlinkClick r:id="rId6"/>
                        </a:rPr>
                        <a:t>Scale factors, ratio and proportional reasoning | NCETM</a:t>
                      </a:r>
                      <a:r>
                        <a:rPr lang="en-GB" sz="1600" dirty="0"/>
                        <a:t> explores using scales for maps;</a:t>
                      </a:r>
                      <a:r>
                        <a:rPr lang="en-GB" sz="1600" b="0" dirty="0"/>
                        <a:t> Key Idea 3.1.2.1 </a:t>
                      </a:r>
                      <a:r>
                        <a:rPr lang="en-GB" sz="1600" b="0" dirty="0">
                          <a:hlinkClick r:id="rId7"/>
                        </a:rPr>
                        <a:t>Representing multiplicative relationships using double number lines</a:t>
                      </a:r>
                      <a:r>
                        <a:rPr lang="en-GB" sz="1600" b="0" dirty="0"/>
                        <a:t> gives more on double number lines. </a:t>
                      </a:r>
                      <a:endParaRPr lang="en-GB" sz="1600" b="1"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An example of a map scale can be found in the Key Stage 2 SATs papers: 2017 Paper 2 (reasoning) question 21. Past papers can readily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00652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latin typeface="Arial" panose="020B0604020202020204" pitchFamily="34" charset="0"/>
                <a:cs typeface="Arial" panose="020B0604020202020204" pitchFamily="34" charset="0"/>
              </a:rPr>
              <a:t>Checkpoint </a:t>
            </a:r>
            <a:r>
              <a:rPr lang="en-US" dirty="0">
                <a:latin typeface="Arial" panose="020B0604020202020204" pitchFamily="34" charset="0"/>
              </a:rPr>
              <a:t>7</a:t>
            </a:r>
            <a:r>
              <a:rPr lang="en-US" dirty="0">
                <a:latin typeface="Arial" panose="020B0604020202020204" pitchFamily="34" charset="0"/>
                <a:cs typeface="Arial" panose="020B0604020202020204" pitchFamily="34" charset="0"/>
              </a:rPr>
              <a:t>: Playback</a:t>
            </a:r>
          </a:p>
        </p:txBody>
      </p:sp>
      <p:sp>
        <p:nvSpPr>
          <p:cNvPr id="4" name="TextBox 3">
            <a:extLst>
              <a:ext uri="{FF2B5EF4-FFF2-40B4-BE49-F238E27FC236}">
                <a16:creationId xmlns:a16="http://schemas.microsoft.com/office/drawing/2014/main" id="{C2F7C9FF-7095-F649-997B-6925CEA7A659}"/>
              </a:ext>
            </a:extLst>
          </p:cNvPr>
          <p:cNvSpPr txBox="1"/>
          <p:nvPr/>
        </p:nvSpPr>
        <p:spPr>
          <a:xfrm>
            <a:off x="195424" y="957732"/>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95424" y="55353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03445" y="5515547"/>
            <a:ext cx="8160907" cy="769441"/>
          </a:xfrm>
          <a:prstGeom prst="rect">
            <a:avLst/>
          </a:prstGeom>
          <a:noFill/>
        </p:spPr>
        <p:txBody>
          <a:bodyPr wrap="square" rtlCol="0">
            <a:spAutoFit/>
          </a:bodyPr>
          <a:lstStyle/>
          <a:p>
            <a:pPr>
              <a:buNone/>
            </a:pPr>
            <a:r>
              <a:rPr lang="en-US" sz="2200" dirty="0"/>
              <a:t>If the video lasted 40 minutes, what playback speed did he choose? How do you know?</a:t>
            </a:r>
            <a:endParaRPr lang="en-US" sz="2200" dirty="0">
              <a:cs typeface="Arial" panose="020B0604020202020204" pitchFamily="34" charset="0"/>
            </a:endParaRPr>
          </a:p>
        </p:txBody>
      </p:sp>
      <p:sp>
        <p:nvSpPr>
          <p:cNvPr id="2" name="TextBox 1">
            <a:extLst>
              <a:ext uri="{FF2B5EF4-FFF2-40B4-BE49-F238E27FC236}">
                <a16:creationId xmlns:a16="http://schemas.microsoft.com/office/drawing/2014/main" id="{95A1C463-4FF3-8C45-A7A4-6FBEB72F0B94}"/>
              </a:ext>
            </a:extLst>
          </p:cNvPr>
          <p:cNvSpPr txBox="1"/>
          <p:nvPr/>
        </p:nvSpPr>
        <p:spPr>
          <a:xfrm>
            <a:off x="4118769" y="1106174"/>
            <a:ext cx="7065248" cy="1175706"/>
          </a:xfrm>
          <a:prstGeom prst="rect">
            <a:avLst/>
          </a:prstGeom>
          <a:noFill/>
        </p:spPr>
        <p:txBody>
          <a:bodyPr wrap="square" rtlCol="0">
            <a:spAutoFit/>
          </a:bodyPr>
          <a:lstStyle/>
          <a:p>
            <a:pPr>
              <a:buNone/>
            </a:pPr>
            <a:r>
              <a:rPr lang="en-US" sz="2200" dirty="0"/>
              <a:t>Yuvraj is watching a video.</a:t>
            </a:r>
          </a:p>
          <a:p>
            <a:pPr>
              <a:buNone/>
            </a:pPr>
            <a:r>
              <a:rPr lang="en-US" sz="2200" dirty="0"/>
              <a:t>The video is 60 minutes long when watched at the normal speed.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3FB0DB-49CE-354F-91CF-E1B08A23DD87}"/>
                  </a:ext>
                </a:extLst>
              </p:cNvPr>
              <p:cNvSpPr txBox="1"/>
              <p:nvPr/>
            </p:nvSpPr>
            <p:spPr>
              <a:xfrm>
                <a:off x="143340" y="3744261"/>
                <a:ext cx="9618178" cy="1608646"/>
              </a:xfrm>
              <a:prstGeom prst="rect">
                <a:avLst/>
              </a:prstGeom>
              <a:noFill/>
            </p:spPr>
            <p:txBody>
              <a:bodyPr wrap="square" rtlCol="0">
                <a:spAutoFit/>
              </a:bodyPr>
              <a:lstStyle/>
              <a:p>
                <a:pPr marL="457200" indent="-457200">
                  <a:buFont typeface="+mj-lt"/>
                  <a:buAutoNum type="alphaLcParenR"/>
                </a:pPr>
                <a:r>
                  <a:rPr lang="en-US" sz="2200" dirty="0"/>
                  <a:t>If Yuvraj changes the playback speed to 2.0</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t>, how long will it take to watch it all?</a:t>
                </a:r>
              </a:p>
              <a:p>
                <a:pPr marL="457200" indent="-457200">
                  <a:buFont typeface="+mj-lt"/>
                  <a:buAutoNum type="alphaLcParenR"/>
                </a:pPr>
                <a:r>
                  <a:rPr lang="en-US" sz="2200" dirty="0"/>
                  <a:t>How long will the video last if he watches it at 3.0</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t>? </a:t>
                </a:r>
              </a:p>
              <a:p>
                <a:pPr marL="457200" indent="-457200">
                  <a:buFont typeface="+mj-lt"/>
                  <a:buAutoNum type="alphaLcParenR"/>
                </a:pPr>
                <a:r>
                  <a:rPr lang="en-US" sz="2200" dirty="0"/>
                  <a:t>How long will the video last if he watches it at 0.5</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US" sz="2200" dirty="0"/>
                  <a:t>? </a:t>
                </a:r>
              </a:p>
            </p:txBody>
          </p:sp>
        </mc:Choice>
        <mc:Fallback xmlns="">
          <p:sp>
            <p:nvSpPr>
              <p:cNvPr id="9" name="TextBox 8">
                <a:extLst>
                  <a:ext uri="{FF2B5EF4-FFF2-40B4-BE49-F238E27FC236}">
                    <a16:creationId xmlns:a16="http://schemas.microsoft.com/office/drawing/2014/main" id="{2F3FB0DB-49CE-354F-91CF-E1B08A23DD87}"/>
                  </a:ext>
                </a:extLst>
              </p:cNvPr>
              <p:cNvSpPr txBox="1">
                <a:spLocks noRot="1" noChangeAspect="1" noMove="1" noResize="1" noEditPoints="1" noAdjustHandles="1" noChangeArrowheads="1" noChangeShapeType="1" noTextEdit="1"/>
              </p:cNvSpPr>
              <p:nvPr/>
            </p:nvSpPr>
            <p:spPr>
              <a:xfrm>
                <a:off x="143340" y="3744261"/>
                <a:ext cx="9618178" cy="1608646"/>
              </a:xfrm>
              <a:prstGeom prst="rect">
                <a:avLst/>
              </a:prstGeom>
              <a:blipFill>
                <a:blip r:embed="rId3"/>
                <a:stretch>
                  <a:fillRect l="-761" t="-2273" b="-6818"/>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E1C0949C-B1B3-469D-8CE1-6999DA8826F8}"/>
              </a:ext>
            </a:extLst>
          </p:cNvPr>
          <p:cNvGrpSpPr/>
          <p:nvPr/>
        </p:nvGrpSpPr>
        <p:grpSpPr>
          <a:xfrm>
            <a:off x="257970" y="1196081"/>
            <a:ext cx="3596320" cy="2309831"/>
            <a:chOff x="8829674" y="2398297"/>
            <a:chExt cx="3596320" cy="2309831"/>
          </a:xfrm>
        </p:grpSpPr>
        <p:sp>
          <p:nvSpPr>
            <p:cNvPr id="5" name="Rectangle: Rounded Corners 4">
              <a:extLst>
                <a:ext uri="{FF2B5EF4-FFF2-40B4-BE49-F238E27FC236}">
                  <a16:creationId xmlns:a16="http://schemas.microsoft.com/office/drawing/2014/main" id="{01488550-3459-4ECB-B63C-5418CC2DF4D6}"/>
                </a:ext>
              </a:extLst>
            </p:cNvPr>
            <p:cNvSpPr/>
            <p:nvPr/>
          </p:nvSpPr>
          <p:spPr>
            <a:xfrm>
              <a:off x="8829674" y="2398297"/>
              <a:ext cx="2505075" cy="837152"/>
            </a:xfrm>
            <a:prstGeom prst="roundRect">
              <a:avLst/>
            </a:prstGeom>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800" dirty="0"/>
                <a:t>Share		&gt;</a:t>
              </a:r>
            </a:p>
            <a:p>
              <a:pPr>
                <a:buNone/>
              </a:pPr>
              <a:r>
                <a:rPr lang="en-GB" sz="1800" dirty="0"/>
                <a:t>Playback Speed	&gt;</a:t>
              </a:r>
            </a:p>
          </p:txBody>
        </p:sp>
        <p:sp>
          <p:nvSpPr>
            <p:cNvPr id="10" name="Rectangle: Rounded Corners 9">
              <a:extLst>
                <a:ext uri="{FF2B5EF4-FFF2-40B4-BE49-F238E27FC236}">
                  <a16:creationId xmlns:a16="http://schemas.microsoft.com/office/drawing/2014/main" id="{B604D7C3-A2C5-4AD1-94BF-E4B670DE0835}"/>
                </a:ext>
              </a:extLst>
            </p:cNvPr>
            <p:cNvSpPr/>
            <p:nvPr/>
          </p:nvSpPr>
          <p:spPr>
            <a:xfrm>
              <a:off x="8896349" y="2819941"/>
              <a:ext cx="2371726" cy="381000"/>
            </a:xfrm>
            <a:prstGeom prst="roundRect">
              <a:avLst/>
            </a:prstGeom>
            <a:solidFill>
              <a:srgbClr val="589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800" dirty="0"/>
                <a:t>Playback Speed	&gt;</a:t>
              </a:r>
            </a:p>
          </p:txBody>
        </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81753621-4B9F-49F6-B28B-EDF5F56A147D}"/>
                    </a:ext>
                  </a:extLst>
                </p:cNvPr>
                <p:cNvSpPr/>
                <p:nvPr/>
              </p:nvSpPr>
              <p:spPr>
                <a:xfrm>
                  <a:off x="11397295" y="2768022"/>
                  <a:ext cx="1028699" cy="1940106"/>
                </a:xfrm>
                <a:prstGeom prst="roundRect">
                  <a:avLst/>
                </a:prstGeom>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lvl="1">
                    <a:buNone/>
                  </a:pPr>
                  <a:r>
                    <a:rPr lang="en-GB" sz="1600" dirty="0"/>
                    <a:t>0.5</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p>
                <a:p>
                  <a:pPr marL="144000" lvl="1">
                    <a:buNone/>
                  </a:pPr>
                  <a:r>
                    <a:rPr lang="en-GB" sz="1600" dirty="0"/>
                    <a:t>1.0</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p>
                <a:p>
                  <a:pPr marL="144000" lvl="1">
                    <a:buNone/>
                  </a:pPr>
                  <a:r>
                    <a:rPr lang="en-GB" sz="1600" dirty="0"/>
                    <a:t>1.25</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p>
                <a:p>
                  <a:pPr marL="144000" lvl="1">
                    <a:buNone/>
                  </a:pPr>
                  <a:r>
                    <a:rPr lang="en-GB" sz="1600" dirty="0"/>
                    <a:t>1.5</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p>
                <a:p>
                  <a:pPr marL="144000" lvl="1">
                    <a:buNone/>
                  </a:pPr>
                  <a:r>
                    <a:rPr lang="en-GB" sz="1600" dirty="0"/>
                    <a:t>2.0</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p>
                <a:p>
                  <a:pPr marL="144000" lvl="1">
                    <a:buNone/>
                  </a:pPr>
                  <a:r>
                    <a:rPr lang="en-GB" sz="1600" dirty="0"/>
                    <a:t>3.0</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p>
              </p:txBody>
            </p:sp>
          </mc:Choice>
          <mc:Fallback xmlns="">
            <p:sp>
              <p:nvSpPr>
                <p:cNvPr id="11" name="Rectangle: Rounded Corners 10">
                  <a:extLst>
                    <a:ext uri="{FF2B5EF4-FFF2-40B4-BE49-F238E27FC236}">
                      <a16:creationId xmlns:a16="http://schemas.microsoft.com/office/drawing/2014/main" id="{81753621-4B9F-49F6-B28B-EDF5F56A147D}"/>
                    </a:ext>
                  </a:extLst>
                </p:cNvPr>
                <p:cNvSpPr>
                  <a:spLocks noRot="1" noChangeAspect="1" noMove="1" noResize="1" noEditPoints="1" noAdjustHandles="1" noChangeArrowheads="1" noChangeShapeType="1" noTextEdit="1"/>
                </p:cNvSpPr>
                <p:nvPr/>
              </p:nvSpPr>
              <p:spPr>
                <a:xfrm>
                  <a:off x="11397295" y="2768022"/>
                  <a:ext cx="1028699" cy="1940106"/>
                </a:xfrm>
                <a:prstGeom prst="roundRect">
                  <a:avLst/>
                </a:prstGeom>
                <a:blipFill>
                  <a:blip r:embed="rId5"/>
                  <a:stretch>
                    <a:fillRect/>
                  </a:stretch>
                </a:blipFill>
                <a:ln>
                  <a:noFill/>
                </a:ln>
                <a:effectLst>
                  <a:glow rad="101600">
                    <a:schemeClr val="accent1">
                      <a:satMod val="175000"/>
                      <a:alpha val="40000"/>
                    </a:schemeClr>
                  </a:glow>
                </a:effectLst>
              </p:spPr>
              <p:txBody>
                <a:bodyPr/>
                <a:lstStyle/>
                <a:p>
                  <a:r>
                    <a:rPr lang="en-US">
                      <a:noFill/>
                    </a:rPr>
                    <a:t> </a:t>
                  </a:r>
                </a:p>
              </p:txBody>
            </p:sp>
          </mc:Fallback>
        </mc:AlternateContent>
        <p:sp>
          <p:nvSpPr>
            <p:cNvPr id="12" name="TextBox 11">
              <a:extLst>
                <a:ext uri="{FF2B5EF4-FFF2-40B4-BE49-F238E27FC236}">
                  <a16:creationId xmlns:a16="http://schemas.microsoft.com/office/drawing/2014/main" id="{ACE93F16-15AF-419F-BBBB-0EDAB99D911C}"/>
                </a:ext>
              </a:extLst>
            </p:cNvPr>
            <p:cNvSpPr txBox="1"/>
            <p:nvPr/>
          </p:nvSpPr>
          <p:spPr>
            <a:xfrm>
              <a:off x="11357510" y="3098746"/>
              <a:ext cx="381836" cy="400110"/>
            </a:xfrm>
            <a:prstGeom prst="rect">
              <a:avLst/>
            </a:prstGeom>
            <a:noFill/>
          </p:spPr>
          <p:txBody>
            <a:bodyPr wrap="none" rtlCol="0">
              <a:spAutoFit/>
            </a:bodyPr>
            <a:lstStyle/>
            <a:p>
              <a:pPr>
                <a:buNone/>
              </a:pPr>
              <a:r>
                <a:rPr lang="en-GB" sz="2000" dirty="0">
                  <a:solidFill>
                    <a:schemeClr val="bg1"/>
                  </a:solidFill>
                  <a:sym typeface="Wingdings 2" panose="05020102010507070707" pitchFamily="18" charset="2"/>
                </a:rPr>
                <a:t></a:t>
              </a:r>
              <a:endParaRPr lang="en-GB" sz="2000" dirty="0">
                <a:solidFill>
                  <a:schemeClr val="bg1"/>
                </a:solidFill>
              </a:endParaRPr>
            </a:p>
          </p:txBody>
        </p:sp>
      </p:grpSp>
    </p:spTree>
    <p:extLst>
      <p:ext uri="{BB962C8B-B14F-4D97-AF65-F5344CB8AC3E}">
        <p14:creationId xmlns:p14="http://schemas.microsoft.com/office/powerpoint/2010/main" val="31117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61143444"/>
              </p:ext>
            </p:extLst>
          </p:nvPr>
        </p:nvGraphicFramePr>
        <p:xfrm>
          <a:off x="267128" y="764705"/>
          <a:ext cx="11766037" cy="5879935"/>
        </p:xfrm>
        <a:graphic>
          <a:graphicData uri="http://schemas.openxmlformats.org/drawingml/2006/table">
            <a:tbl>
              <a:tblPr firstRow="1" bandRow="1">
                <a:tableStyleId>{5940675A-B579-460E-94D1-54222C63F5DA}</a:tableStyleId>
              </a:tblPr>
              <a:tblGrid>
                <a:gridCol w="6332112">
                  <a:extLst>
                    <a:ext uri="{9D8B030D-6E8A-4147-A177-3AD203B41FA5}">
                      <a16:colId xmlns:a16="http://schemas.microsoft.com/office/drawing/2014/main" val="695237181"/>
                    </a:ext>
                  </a:extLst>
                </a:gridCol>
                <a:gridCol w="5433925">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pPr>
                        <a:spcBef>
                          <a:spcPts val="600"/>
                        </a:spcBef>
                      </a:pPr>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If the context of the problem is challenging, use a context such as a race or a car journey to make the task more accessible. Consider scaffolding the final part of the task, maybe by considering the 0.5× playback speed.</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further thinking question suggests that students work with the other possible playback speeds. Challenge students by setting the required playback time – for example, if I want to watch the whole video in one minute, what would they playback speed need to be? How about if I want it to last precisely 59 minutes?</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Students are likely to reason informally with this context. Capturing their reasoning symbolically (for example, identifying that playing at 2.0× means that the video will last for ½ × 60 minutes, and playing it at 3.0× means that it will last for ⅓ × 60 minutes) may support them in moving toward a more formal mathematical understanding.</a:t>
                      </a:r>
                    </a:p>
                  </a:txBody>
                  <a:tcPr/>
                </a:tc>
                <a:tc>
                  <a:txBody>
                    <a:bodyPr/>
                    <a:lstStyle/>
                    <a:p>
                      <a:pPr lvl="0" algn="l">
                        <a:lnSpc>
                          <a:spcPct val="100000"/>
                        </a:lnSpc>
                        <a:spcBef>
                          <a:spcPts val="600"/>
                        </a:spcBef>
                        <a:spcAft>
                          <a:spcPts val="0"/>
                        </a:spcAft>
                        <a:buNone/>
                      </a:pPr>
                      <a:r>
                        <a:rPr lang="en-GB" sz="1600" dirty="0"/>
                        <a:t>Checkpoint 7 uses a familiar context to give students an opportunity to reason with inverse proportion.</a:t>
                      </a:r>
                    </a:p>
                    <a:p>
                      <a:pPr lvl="0" algn="l">
                        <a:lnSpc>
                          <a:spcPct val="100000"/>
                        </a:lnSpc>
                        <a:spcBef>
                          <a:spcPts val="600"/>
                        </a:spcBef>
                        <a:spcAft>
                          <a:spcPts val="0"/>
                        </a:spcAft>
                        <a:buNone/>
                      </a:pPr>
                      <a:r>
                        <a:rPr lang="en-GB" sz="1600" dirty="0"/>
                        <a:t>Students are unlikely to have met proportion or inverse proportion formally in maths lessons, but the concept may be familiar through their lived experience. They should understand, for example, that playing the video at double speed means that it will last for half as long. The intention is to offer a context to take this reasoning further and to explore the possible outcomes. Gauge how readily students are able to reason with proportion and plan to introduce this concept more formally if necessary.</a:t>
                      </a:r>
                    </a:p>
                    <a:p>
                      <a:pPr lvl="0" algn="l">
                        <a:lnSpc>
                          <a:spcPct val="100000"/>
                        </a:lnSpc>
                        <a:spcBef>
                          <a:spcPts val="600"/>
                        </a:spcBef>
                        <a:spcAft>
                          <a:spcPts val="0"/>
                        </a:spcAft>
                        <a:buNone/>
                      </a:pPr>
                      <a:r>
                        <a:rPr lang="en-GB" sz="1600" dirty="0"/>
                        <a:t>The main part of the task is relatively straightforward, although students who are less confident with units of time may find it harder to identify a third of an hour. The further thinking question tackles the common misconception is that 1.5</a:t>
                      </a:r>
                      <a:r>
                        <a:rPr lang="en-GB" sz="1600" b="0" i="0" u="none" strike="noStrike" noProof="0" dirty="0">
                          <a:latin typeface="+mn-lt"/>
                        </a:rPr>
                        <a:t>× speed is half way between 1× and 2×. It</a:t>
                      </a:r>
                      <a:r>
                        <a:rPr lang="en-GB" sz="1600" dirty="0"/>
                        <a:t> is structured so that the time is given rather than the speed and students can reason between the options available.</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Pages 32-34 of </a:t>
                      </a:r>
                      <a:r>
                        <a:rPr lang="en-GB" sz="1600" dirty="0">
                          <a:hlinkClick r:id="rId3"/>
                        </a:rPr>
                        <a:t>Secondary Assessment Materials | NCETM</a:t>
                      </a:r>
                      <a:r>
                        <a:rPr lang="en-GB" sz="1600" dirty="0"/>
                        <a:t> offer some examples of proportion for teaching at Key Stage 3.</a:t>
                      </a:r>
                      <a:endParaRPr lang="en-GB" sz="1600" b="1"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19254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0CC06-EF9E-40FB-87BC-5C72828D6079}"/>
              </a:ext>
            </a:extLst>
          </p:cNvPr>
          <p:cNvSpPr>
            <a:spLocks noGrp="1"/>
          </p:cNvSpPr>
          <p:nvPr>
            <p:ph type="body" sz="quarter" idx="10"/>
          </p:nvPr>
        </p:nvSpPr>
        <p:spPr>
          <a:xfrm>
            <a:off x="250553" y="1196752"/>
            <a:ext cx="6788419" cy="2880000"/>
          </a:xfrm>
        </p:spPr>
        <p:txBody>
          <a:bodyPr>
            <a:normAutofit/>
          </a:bodyPr>
          <a:lstStyle/>
          <a:p>
            <a:r>
              <a:rPr lang="en-GB" sz="2200" dirty="0"/>
              <a:t>Samira records the different ways that students travel to school. She records her results in a pie chart.</a:t>
            </a:r>
          </a:p>
          <a:p>
            <a:pPr marL="457200" indent="-457200">
              <a:buAutoNum type="alphaLcParenR"/>
            </a:pPr>
            <a:r>
              <a:rPr lang="en-GB" sz="2200" dirty="0"/>
              <a:t>Which of these are possible tables for her pie chart? Why?</a:t>
            </a:r>
          </a:p>
          <a:p>
            <a:pPr marL="457200" indent="-457200">
              <a:buAutoNum type="alphaLcParenR"/>
            </a:pPr>
            <a:endParaRPr lang="en-GB" sz="2200" dirty="0"/>
          </a:p>
        </p:txBody>
      </p:sp>
      <p:sp>
        <p:nvSpPr>
          <p:cNvPr id="3" name="Text Placeholder 2">
            <a:extLst>
              <a:ext uri="{FF2B5EF4-FFF2-40B4-BE49-F238E27FC236}">
                <a16:creationId xmlns:a16="http://schemas.microsoft.com/office/drawing/2014/main" id="{8B74BBFF-8C4B-4F3A-983D-40FDCDD3338B}"/>
              </a:ext>
            </a:extLst>
          </p:cNvPr>
          <p:cNvSpPr>
            <a:spLocks noGrp="1"/>
          </p:cNvSpPr>
          <p:nvPr>
            <p:ph type="body" sz="quarter" idx="11"/>
          </p:nvPr>
        </p:nvSpPr>
        <p:spPr/>
        <p:txBody>
          <a:bodyPr/>
          <a:lstStyle/>
          <a:p>
            <a:r>
              <a:rPr lang="en-GB" dirty="0"/>
              <a:t>Checkpoint 8: Pie charts</a:t>
            </a:r>
          </a:p>
        </p:txBody>
      </p:sp>
      <p:sp>
        <p:nvSpPr>
          <p:cNvPr id="78" name="Action Button: Help 77">
            <a:hlinkClick r:id="" action="ppaction://noaction" highlightClick="1"/>
            <a:extLst>
              <a:ext uri="{FF2B5EF4-FFF2-40B4-BE49-F238E27FC236}">
                <a16:creationId xmlns:a16="http://schemas.microsoft.com/office/drawing/2014/main" id="{B556B24B-065B-48AD-9530-BDE655D194C4}"/>
              </a:ext>
            </a:extLst>
          </p:cNvPr>
          <p:cNvSpPr/>
          <p:nvPr/>
        </p:nvSpPr>
        <p:spPr>
          <a:xfrm>
            <a:off x="461244" y="56612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aphicFrame>
        <p:nvGraphicFramePr>
          <p:cNvPr id="16" name="Table 17">
            <a:extLst>
              <a:ext uri="{FF2B5EF4-FFF2-40B4-BE49-F238E27FC236}">
                <a16:creationId xmlns:a16="http://schemas.microsoft.com/office/drawing/2014/main" id="{1B8D1C25-3896-4333-8737-5D433EE8C683}"/>
              </a:ext>
            </a:extLst>
          </p:cNvPr>
          <p:cNvGraphicFramePr>
            <a:graphicFrameLocks noGrp="1"/>
          </p:cNvGraphicFramePr>
          <p:nvPr>
            <p:extLst>
              <p:ext uri="{D42A27DB-BD31-4B8C-83A1-F6EECF244321}">
                <p14:modId xmlns:p14="http://schemas.microsoft.com/office/powerpoint/2010/main" val="472015285"/>
              </p:ext>
            </p:extLst>
          </p:nvPr>
        </p:nvGraphicFramePr>
        <p:xfrm>
          <a:off x="10079766" y="1945640"/>
          <a:ext cx="1854200" cy="1483360"/>
        </p:xfrm>
        <a:graphic>
          <a:graphicData uri="http://schemas.openxmlformats.org/drawingml/2006/table">
            <a:tbl>
              <a:tblPr firstRow="1" bandRow="1">
                <a:tableStyleId>{5940675A-B579-460E-94D1-54222C63F5DA}</a:tableStyleId>
              </a:tblPr>
              <a:tblGrid>
                <a:gridCol w="927100">
                  <a:extLst>
                    <a:ext uri="{9D8B030D-6E8A-4147-A177-3AD203B41FA5}">
                      <a16:colId xmlns:a16="http://schemas.microsoft.com/office/drawing/2014/main" val="56721856"/>
                    </a:ext>
                  </a:extLst>
                </a:gridCol>
                <a:gridCol w="927100">
                  <a:extLst>
                    <a:ext uri="{9D8B030D-6E8A-4147-A177-3AD203B41FA5}">
                      <a16:colId xmlns:a16="http://schemas.microsoft.com/office/drawing/2014/main" val="101420307"/>
                    </a:ext>
                  </a:extLst>
                </a:gridCol>
              </a:tblGrid>
              <a:tr h="370840">
                <a:tc>
                  <a:txBody>
                    <a:bodyPr/>
                    <a:lstStyle/>
                    <a:p>
                      <a:endParaRPr lang="en-GB" dirty="0"/>
                    </a:p>
                  </a:txBody>
                  <a:tcPr>
                    <a:solidFill>
                      <a:srgbClr val="00B0F0"/>
                    </a:solidFill>
                  </a:tcPr>
                </a:tc>
                <a:tc>
                  <a:txBody>
                    <a:bodyPr/>
                    <a:lstStyle/>
                    <a:p>
                      <a:r>
                        <a:rPr lang="en-GB" dirty="0"/>
                        <a:t>Walk</a:t>
                      </a:r>
                    </a:p>
                  </a:txBody>
                  <a:tcPr/>
                </a:tc>
                <a:extLst>
                  <a:ext uri="{0D108BD9-81ED-4DB2-BD59-A6C34878D82A}">
                    <a16:rowId xmlns:a16="http://schemas.microsoft.com/office/drawing/2014/main" val="447858928"/>
                  </a:ext>
                </a:extLst>
              </a:tr>
              <a:tr h="370840">
                <a:tc>
                  <a:txBody>
                    <a:bodyPr/>
                    <a:lstStyle/>
                    <a:p>
                      <a:endParaRPr lang="en-GB" dirty="0"/>
                    </a:p>
                  </a:txBody>
                  <a:tcPr>
                    <a:solidFill>
                      <a:srgbClr val="00B050"/>
                    </a:solidFill>
                  </a:tcPr>
                </a:tc>
                <a:tc>
                  <a:txBody>
                    <a:bodyPr/>
                    <a:lstStyle/>
                    <a:p>
                      <a:r>
                        <a:rPr lang="en-GB" dirty="0"/>
                        <a:t>Bike</a:t>
                      </a:r>
                    </a:p>
                  </a:txBody>
                  <a:tcPr/>
                </a:tc>
                <a:extLst>
                  <a:ext uri="{0D108BD9-81ED-4DB2-BD59-A6C34878D82A}">
                    <a16:rowId xmlns:a16="http://schemas.microsoft.com/office/drawing/2014/main" val="3720436825"/>
                  </a:ext>
                </a:extLst>
              </a:tr>
              <a:tr h="370840">
                <a:tc>
                  <a:txBody>
                    <a:bodyPr/>
                    <a:lstStyle/>
                    <a:p>
                      <a:endParaRPr lang="en-GB" dirty="0"/>
                    </a:p>
                  </a:txBody>
                  <a:tcPr>
                    <a:solidFill>
                      <a:srgbClr val="FFC000"/>
                    </a:solidFill>
                  </a:tcPr>
                </a:tc>
                <a:tc>
                  <a:txBody>
                    <a:bodyPr/>
                    <a:lstStyle/>
                    <a:p>
                      <a:r>
                        <a:rPr lang="en-GB" dirty="0"/>
                        <a:t>Bus</a:t>
                      </a:r>
                    </a:p>
                  </a:txBody>
                  <a:tcPr/>
                </a:tc>
                <a:extLst>
                  <a:ext uri="{0D108BD9-81ED-4DB2-BD59-A6C34878D82A}">
                    <a16:rowId xmlns:a16="http://schemas.microsoft.com/office/drawing/2014/main" val="2018405823"/>
                  </a:ext>
                </a:extLst>
              </a:tr>
              <a:tr h="370840">
                <a:tc>
                  <a:txBody>
                    <a:bodyPr/>
                    <a:lstStyle/>
                    <a:p>
                      <a:endParaRPr lang="en-GB" dirty="0"/>
                    </a:p>
                  </a:txBody>
                  <a:tcPr>
                    <a:solidFill>
                      <a:srgbClr val="FFFF00"/>
                    </a:solidFill>
                  </a:tcPr>
                </a:tc>
                <a:tc>
                  <a:txBody>
                    <a:bodyPr/>
                    <a:lstStyle/>
                    <a:p>
                      <a:r>
                        <a:rPr lang="en-GB" dirty="0"/>
                        <a:t>Car</a:t>
                      </a:r>
                    </a:p>
                  </a:txBody>
                  <a:tcPr/>
                </a:tc>
                <a:extLst>
                  <a:ext uri="{0D108BD9-81ED-4DB2-BD59-A6C34878D82A}">
                    <a16:rowId xmlns:a16="http://schemas.microsoft.com/office/drawing/2014/main" val="3965726075"/>
                  </a:ext>
                </a:extLst>
              </a:tr>
            </a:tbl>
          </a:graphicData>
        </a:graphic>
      </p:graphicFrame>
      <p:graphicFrame>
        <p:nvGraphicFramePr>
          <p:cNvPr id="28" name="Table 17">
            <a:extLst>
              <a:ext uri="{FF2B5EF4-FFF2-40B4-BE49-F238E27FC236}">
                <a16:creationId xmlns:a16="http://schemas.microsoft.com/office/drawing/2014/main" id="{383FC8D5-EB1E-4339-8420-58DBC5A512BD}"/>
              </a:ext>
            </a:extLst>
          </p:cNvPr>
          <p:cNvGraphicFramePr>
            <a:graphicFrameLocks noGrp="1"/>
          </p:cNvGraphicFramePr>
          <p:nvPr>
            <p:extLst>
              <p:ext uri="{D42A27DB-BD31-4B8C-83A1-F6EECF244321}">
                <p14:modId xmlns:p14="http://schemas.microsoft.com/office/powerpoint/2010/main" val="823328064"/>
              </p:ext>
            </p:extLst>
          </p:nvPr>
        </p:nvGraphicFramePr>
        <p:xfrm>
          <a:off x="461244" y="2661159"/>
          <a:ext cx="1854200" cy="1854200"/>
        </p:xfrm>
        <a:graphic>
          <a:graphicData uri="http://schemas.openxmlformats.org/drawingml/2006/table">
            <a:tbl>
              <a:tblPr firstRow="1" bandRow="1">
                <a:tableStyleId>{5940675A-B579-460E-94D1-54222C63F5DA}</a:tableStyleId>
              </a:tblPr>
              <a:tblGrid>
                <a:gridCol w="927100">
                  <a:extLst>
                    <a:ext uri="{9D8B030D-6E8A-4147-A177-3AD203B41FA5}">
                      <a16:colId xmlns:a16="http://schemas.microsoft.com/office/drawing/2014/main" val="56721856"/>
                    </a:ext>
                  </a:extLst>
                </a:gridCol>
                <a:gridCol w="927100">
                  <a:extLst>
                    <a:ext uri="{9D8B030D-6E8A-4147-A177-3AD203B41FA5}">
                      <a16:colId xmlns:a16="http://schemas.microsoft.com/office/drawing/2014/main" val="101420307"/>
                    </a:ext>
                  </a:extLst>
                </a:gridCol>
              </a:tblGrid>
              <a:tr h="370840">
                <a:tc gridSpan="2">
                  <a:txBody>
                    <a:bodyPr/>
                    <a:lstStyle/>
                    <a:p>
                      <a:pPr algn="ctr"/>
                      <a:r>
                        <a:rPr lang="en-GB" b="1" dirty="0"/>
                        <a:t>A</a:t>
                      </a:r>
                    </a:p>
                  </a:txBody>
                  <a:tcPr>
                    <a:noFill/>
                  </a:tcPr>
                </a:tc>
                <a:tc hMerge="1">
                  <a:txBody>
                    <a:bodyPr/>
                    <a:lstStyle/>
                    <a:p>
                      <a:endParaRPr lang="en-GB"/>
                    </a:p>
                  </a:txBody>
                  <a:tcPr/>
                </a:tc>
                <a:extLst>
                  <a:ext uri="{0D108BD9-81ED-4DB2-BD59-A6C34878D82A}">
                    <a16:rowId xmlns:a16="http://schemas.microsoft.com/office/drawing/2014/main" val="1665663593"/>
                  </a:ext>
                </a:extLst>
              </a:tr>
              <a:tr h="370840">
                <a:tc>
                  <a:txBody>
                    <a:bodyPr/>
                    <a:lstStyle/>
                    <a:p>
                      <a:r>
                        <a:rPr lang="en-GB" dirty="0"/>
                        <a:t>5</a:t>
                      </a:r>
                    </a:p>
                  </a:txBody>
                  <a:tcPr>
                    <a:noFill/>
                  </a:tcPr>
                </a:tc>
                <a:tc>
                  <a:txBody>
                    <a:bodyPr/>
                    <a:lstStyle/>
                    <a:p>
                      <a:r>
                        <a:rPr lang="en-GB" dirty="0"/>
                        <a:t>Walk</a:t>
                      </a:r>
                    </a:p>
                  </a:txBody>
                  <a:tcPr/>
                </a:tc>
                <a:extLst>
                  <a:ext uri="{0D108BD9-81ED-4DB2-BD59-A6C34878D82A}">
                    <a16:rowId xmlns:a16="http://schemas.microsoft.com/office/drawing/2014/main" val="447858928"/>
                  </a:ext>
                </a:extLst>
              </a:tr>
              <a:tr h="370840">
                <a:tc>
                  <a:txBody>
                    <a:bodyPr/>
                    <a:lstStyle/>
                    <a:p>
                      <a:r>
                        <a:rPr lang="en-GB" dirty="0"/>
                        <a:t>5</a:t>
                      </a:r>
                    </a:p>
                  </a:txBody>
                  <a:tcPr>
                    <a:noFill/>
                  </a:tcPr>
                </a:tc>
                <a:tc>
                  <a:txBody>
                    <a:bodyPr/>
                    <a:lstStyle/>
                    <a:p>
                      <a:r>
                        <a:rPr lang="en-GB" dirty="0"/>
                        <a:t>Bike</a:t>
                      </a:r>
                    </a:p>
                  </a:txBody>
                  <a:tcPr/>
                </a:tc>
                <a:extLst>
                  <a:ext uri="{0D108BD9-81ED-4DB2-BD59-A6C34878D82A}">
                    <a16:rowId xmlns:a16="http://schemas.microsoft.com/office/drawing/2014/main" val="3720436825"/>
                  </a:ext>
                </a:extLst>
              </a:tr>
              <a:tr h="370840">
                <a:tc>
                  <a:txBody>
                    <a:bodyPr/>
                    <a:lstStyle/>
                    <a:p>
                      <a:r>
                        <a:rPr lang="en-GB" dirty="0"/>
                        <a:t>2</a:t>
                      </a:r>
                    </a:p>
                  </a:txBody>
                  <a:tcPr>
                    <a:noFill/>
                  </a:tcPr>
                </a:tc>
                <a:tc>
                  <a:txBody>
                    <a:bodyPr/>
                    <a:lstStyle/>
                    <a:p>
                      <a:r>
                        <a:rPr lang="en-GB" dirty="0"/>
                        <a:t>Bus</a:t>
                      </a:r>
                    </a:p>
                  </a:txBody>
                  <a:tcPr/>
                </a:tc>
                <a:extLst>
                  <a:ext uri="{0D108BD9-81ED-4DB2-BD59-A6C34878D82A}">
                    <a16:rowId xmlns:a16="http://schemas.microsoft.com/office/drawing/2014/main" val="2018405823"/>
                  </a:ext>
                </a:extLst>
              </a:tr>
              <a:tr h="370840">
                <a:tc>
                  <a:txBody>
                    <a:bodyPr/>
                    <a:lstStyle/>
                    <a:p>
                      <a:r>
                        <a:rPr lang="en-GB" dirty="0"/>
                        <a:t>3</a:t>
                      </a:r>
                    </a:p>
                  </a:txBody>
                  <a:tcPr>
                    <a:noFill/>
                  </a:tcPr>
                </a:tc>
                <a:tc>
                  <a:txBody>
                    <a:bodyPr/>
                    <a:lstStyle/>
                    <a:p>
                      <a:r>
                        <a:rPr lang="en-GB" dirty="0"/>
                        <a:t>Car</a:t>
                      </a:r>
                    </a:p>
                  </a:txBody>
                  <a:tcPr/>
                </a:tc>
                <a:extLst>
                  <a:ext uri="{0D108BD9-81ED-4DB2-BD59-A6C34878D82A}">
                    <a16:rowId xmlns:a16="http://schemas.microsoft.com/office/drawing/2014/main" val="3965726075"/>
                  </a:ext>
                </a:extLst>
              </a:tr>
            </a:tbl>
          </a:graphicData>
        </a:graphic>
      </p:graphicFrame>
      <p:graphicFrame>
        <p:nvGraphicFramePr>
          <p:cNvPr id="29" name="Table 17">
            <a:extLst>
              <a:ext uri="{FF2B5EF4-FFF2-40B4-BE49-F238E27FC236}">
                <a16:creationId xmlns:a16="http://schemas.microsoft.com/office/drawing/2014/main" id="{BBC81B89-BBFA-4D44-8B26-2CB39F43181B}"/>
              </a:ext>
            </a:extLst>
          </p:cNvPr>
          <p:cNvGraphicFramePr>
            <a:graphicFrameLocks noGrp="1"/>
          </p:cNvGraphicFramePr>
          <p:nvPr>
            <p:extLst>
              <p:ext uri="{D42A27DB-BD31-4B8C-83A1-F6EECF244321}">
                <p14:modId xmlns:p14="http://schemas.microsoft.com/office/powerpoint/2010/main" val="1938985388"/>
              </p:ext>
            </p:extLst>
          </p:nvPr>
        </p:nvGraphicFramePr>
        <p:xfrm>
          <a:off x="2554285" y="2661159"/>
          <a:ext cx="1854200" cy="1854200"/>
        </p:xfrm>
        <a:graphic>
          <a:graphicData uri="http://schemas.openxmlformats.org/drawingml/2006/table">
            <a:tbl>
              <a:tblPr firstRow="1" bandRow="1">
                <a:tableStyleId>{5940675A-B579-460E-94D1-54222C63F5DA}</a:tableStyleId>
              </a:tblPr>
              <a:tblGrid>
                <a:gridCol w="927100">
                  <a:extLst>
                    <a:ext uri="{9D8B030D-6E8A-4147-A177-3AD203B41FA5}">
                      <a16:colId xmlns:a16="http://schemas.microsoft.com/office/drawing/2014/main" val="56721856"/>
                    </a:ext>
                  </a:extLst>
                </a:gridCol>
                <a:gridCol w="927100">
                  <a:extLst>
                    <a:ext uri="{9D8B030D-6E8A-4147-A177-3AD203B41FA5}">
                      <a16:colId xmlns:a16="http://schemas.microsoft.com/office/drawing/2014/main" val="101420307"/>
                    </a:ext>
                  </a:extLst>
                </a:gridCol>
              </a:tblGrid>
              <a:tr h="370840">
                <a:tc gridSpan="2">
                  <a:txBody>
                    <a:bodyPr/>
                    <a:lstStyle/>
                    <a:p>
                      <a:pPr algn="ctr"/>
                      <a:r>
                        <a:rPr lang="en-GB" b="1" dirty="0"/>
                        <a:t>B</a:t>
                      </a:r>
                    </a:p>
                  </a:txBody>
                  <a:tcPr>
                    <a:noFill/>
                  </a:tcPr>
                </a:tc>
                <a:tc hMerge="1">
                  <a:txBody>
                    <a:bodyPr/>
                    <a:lstStyle/>
                    <a:p>
                      <a:endParaRPr lang="en-GB"/>
                    </a:p>
                  </a:txBody>
                  <a:tcPr/>
                </a:tc>
                <a:extLst>
                  <a:ext uri="{0D108BD9-81ED-4DB2-BD59-A6C34878D82A}">
                    <a16:rowId xmlns:a16="http://schemas.microsoft.com/office/drawing/2014/main" val="4139289180"/>
                  </a:ext>
                </a:extLst>
              </a:tr>
              <a:tr h="370840">
                <a:tc>
                  <a:txBody>
                    <a:bodyPr/>
                    <a:lstStyle/>
                    <a:p>
                      <a:r>
                        <a:rPr lang="en-GB" dirty="0"/>
                        <a:t>4</a:t>
                      </a:r>
                    </a:p>
                  </a:txBody>
                  <a:tcPr>
                    <a:noFill/>
                  </a:tcPr>
                </a:tc>
                <a:tc>
                  <a:txBody>
                    <a:bodyPr/>
                    <a:lstStyle/>
                    <a:p>
                      <a:r>
                        <a:rPr lang="en-GB" dirty="0"/>
                        <a:t>Walk</a:t>
                      </a:r>
                    </a:p>
                  </a:txBody>
                  <a:tcPr/>
                </a:tc>
                <a:extLst>
                  <a:ext uri="{0D108BD9-81ED-4DB2-BD59-A6C34878D82A}">
                    <a16:rowId xmlns:a16="http://schemas.microsoft.com/office/drawing/2014/main" val="447858928"/>
                  </a:ext>
                </a:extLst>
              </a:tr>
              <a:tr h="370840">
                <a:tc>
                  <a:txBody>
                    <a:bodyPr/>
                    <a:lstStyle/>
                    <a:p>
                      <a:r>
                        <a:rPr lang="en-GB" dirty="0"/>
                        <a:t>4</a:t>
                      </a:r>
                    </a:p>
                  </a:txBody>
                  <a:tcPr>
                    <a:noFill/>
                  </a:tcPr>
                </a:tc>
                <a:tc>
                  <a:txBody>
                    <a:bodyPr/>
                    <a:lstStyle/>
                    <a:p>
                      <a:r>
                        <a:rPr lang="en-GB" dirty="0"/>
                        <a:t>Bike</a:t>
                      </a:r>
                    </a:p>
                  </a:txBody>
                  <a:tcPr/>
                </a:tc>
                <a:extLst>
                  <a:ext uri="{0D108BD9-81ED-4DB2-BD59-A6C34878D82A}">
                    <a16:rowId xmlns:a16="http://schemas.microsoft.com/office/drawing/2014/main" val="3720436825"/>
                  </a:ext>
                </a:extLst>
              </a:tr>
              <a:tr h="370840">
                <a:tc>
                  <a:txBody>
                    <a:bodyPr/>
                    <a:lstStyle/>
                    <a:p>
                      <a:r>
                        <a:rPr lang="en-GB" dirty="0"/>
                        <a:t>2</a:t>
                      </a:r>
                    </a:p>
                  </a:txBody>
                  <a:tcPr>
                    <a:noFill/>
                  </a:tcPr>
                </a:tc>
                <a:tc>
                  <a:txBody>
                    <a:bodyPr/>
                    <a:lstStyle/>
                    <a:p>
                      <a:r>
                        <a:rPr lang="en-GB" dirty="0"/>
                        <a:t>Bus</a:t>
                      </a:r>
                    </a:p>
                  </a:txBody>
                  <a:tcPr/>
                </a:tc>
                <a:extLst>
                  <a:ext uri="{0D108BD9-81ED-4DB2-BD59-A6C34878D82A}">
                    <a16:rowId xmlns:a16="http://schemas.microsoft.com/office/drawing/2014/main" val="2018405823"/>
                  </a:ext>
                </a:extLst>
              </a:tr>
              <a:tr h="370840">
                <a:tc>
                  <a:txBody>
                    <a:bodyPr/>
                    <a:lstStyle/>
                    <a:p>
                      <a:r>
                        <a:rPr lang="en-GB" dirty="0"/>
                        <a:t>6</a:t>
                      </a:r>
                    </a:p>
                  </a:txBody>
                  <a:tcPr>
                    <a:noFill/>
                  </a:tcPr>
                </a:tc>
                <a:tc>
                  <a:txBody>
                    <a:bodyPr/>
                    <a:lstStyle/>
                    <a:p>
                      <a:r>
                        <a:rPr lang="en-GB" dirty="0"/>
                        <a:t>Car</a:t>
                      </a:r>
                    </a:p>
                  </a:txBody>
                  <a:tcPr/>
                </a:tc>
                <a:extLst>
                  <a:ext uri="{0D108BD9-81ED-4DB2-BD59-A6C34878D82A}">
                    <a16:rowId xmlns:a16="http://schemas.microsoft.com/office/drawing/2014/main" val="3965726075"/>
                  </a:ext>
                </a:extLst>
              </a:tr>
            </a:tbl>
          </a:graphicData>
        </a:graphic>
      </p:graphicFrame>
      <p:graphicFrame>
        <p:nvGraphicFramePr>
          <p:cNvPr id="30" name="Table 17">
            <a:extLst>
              <a:ext uri="{FF2B5EF4-FFF2-40B4-BE49-F238E27FC236}">
                <a16:creationId xmlns:a16="http://schemas.microsoft.com/office/drawing/2014/main" id="{D689A285-B5D9-4E81-A638-0819186D531A}"/>
              </a:ext>
            </a:extLst>
          </p:cNvPr>
          <p:cNvGraphicFramePr>
            <a:graphicFrameLocks noGrp="1"/>
          </p:cNvGraphicFramePr>
          <p:nvPr>
            <p:extLst>
              <p:ext uri="{D42A27DB-BD31-4B8C-83A1-F6EECF244321}">
                <p14:modId xmlns:p14="http://schemas.microsoft.com/office/powerpoint/2010/main" val="1630523356"/>
              </p:ext>
            </p:extLst>
          </p:nvPr>
        </p:nvGraphicFramePr>
        <p:xfrm>
          <a:off x="4603620" y="2661159"/>
          <a:ext cx="1854200" cy="1854200"/>
        </p:xfrm>
        <a:graphic>
          <a:graphicData uri="http://schemas.openxmlformats.org/drawingml/2006/table">
            <a:tbl>
              <a:tblPr firstRow="1" bandRow="1">
                <a:tableStyleId>{5940675A-B579-460E-94D1-54222C63F5DA}</a:tableStyleId>
              </a:tblPr>
              <a:tblGrid>
                <a:gridCol w="927100">
                  <a:extLst>
                    <a:ext uri="{9D8B030D-6E8A-4147-A177-3AD203B41FA5}">
                      <a16:colId xmlns:a16="http://schemas.microsoft.com/office/drawing/2014/main" val="56721856"/>
                    </a:ext>
                  </a:extLst>
                </a:gridCol>
                <a:gridCol w="927100">
                  <a:extLst>
                    <a:ext uri="{9D8B030D-6E8A-4147-A177-3AD203B41FA5}">
                      <a16:colId xmlns:a16="http://schemas.microsoft.com/office/drawing/2014/main" val="101420307"/>
                    </a:ext>
                  </a:extLst>
                </a:gridCol>
              </a:tblGrid>
              <a:tr h="370840">
                <a:tc gridSpan="2">
                  <a:txBody>
                    <a:bodyPr/>
                    <a:lstStyle/>
                    <a:p>
                      <a:pPr algn="ctr"/>
                      <a:r>
                        <a:rPr lang="en-GB" b="1" dirty="0"/>
                        <a:t>C</a:t>
                      </a:r>
                    </a:p>
                  </a:txBody>
                  <a:tcPr>
                    <a:noFill/>
                  </a:tcPr>
                </a:tc>
                <a:tc hMerge="1">
                  <a:txBody>
                    <a:bodyPr/>
                    <a:lstStyle/>
                    <a:p>
                      <a:endParaRPr lang="en-GB"/>
                    </a:p>
                  </a:txBody>
                  <a:tcPr/>
                </a:tc>
                <a:extLst>
                  <a:ext uri="{0D108BD9-81ED-4DB2-BD59-A6C34878D82A}">
                    <a16:rowId xmlns:a16="http://schemas.microsoft.com/office/drawing/2014/main" val="1388908462"/>
                  </a:ext>
                </a:extLst>
              </a:tr>
              <a:tr h="370840">
                <a:tc>
                  <a:txBody>
                    <a:bodyPr/>
                    <a:lstStyle/>
                    <a:p>
                      <a:r>
                        <a:rPr lang="en-GB" dirty="0"/>
                        <a:t>6</a:t>
                      </a:r>
                    </a:p>
                  </a:txBody>
                  <a:tcPr>
                    <a:noFill/>
                  </a:tcPr>
                </a:tc>
                <a:tc>
                  <a:txBody>
                    <a:bodyPr/>
                    <a:lstStyle/>
                    <a:p>
                      <a:r>
                        <a:rPr lang="en-GB" dirty="0"/>
                        <a:t>Walk</a:t>
                      </a:r>
                    </a:p>
                  </a:txBody>
                  <a:tcPr/>
                </a:tc>
                <a:extLst>
                  <a:ext uri="{0D108BD9-81ED-4DB2-BD59-A6C34878D82A}">
                    <a16:rowId xmlns:a16="http://schemas.microsoft.com/office/drawing/2014/main" val="447858928"/>
                  </a:ext>
                </a:extLst>
              </a:tr>
              <a:tr h="370840">
                <a:tc>
                  <a:txBody>
                    <a:bodyPr/>
                    <a:lstStyle/>
                    <a:p>
                      <a:r>
                        <a:rPr lang="en-GB" dirty="0"/>
                        <a:t>6</a:t>
                      </a:r>
                    </a:p>
                  </a:txBody>
                  <a:tcPr>
                    <a:noFill/>
                  </a:tcPr>
                </a:tc>
                <a:tc>
                  <a:txBody>
                    <a:bodyPr/>
                    <a:lstStyle/>
                    <a:p>
                      <a:r>
                        <a:rPr lang="en-GB" dirty="0"/>
                        <a:t>Bike</a:t>
                      </a:r>
                    </a:p>
                  </a:txBody>
                  <a:tcPr/>
                </a:tc>
                <a:extLst>
                  <a:ext uri="{0D108BD9-81ED-4DB2-BD59-A6C34878D82A}">
                    <a16:rowId xmlns:a16="http://schemas.microsoft.com/office/drawing/2014/main" val="3720436825"/>
                  </a:ext>
                </a:extLst>
              </a:tr>
              <a:tr h="370840">
                <a:tc>
                  <a:txBody>
                    <a:bodyPr/>
                    <a:lstStyle/>
                    <a:p>
                      <a:r>
                        <a:rPr lang="en-GB" dirty="0"/>
                        <a:t>2</a:t>
                      </a:r>
                    </a:p>
                  </a:txBody>
                  <a:tcPr>
                    <a:noFill/>
                  </a:tcPr>
                </a:tc>
                <a:tc>
                  <a:txBody>
                    <a:bodyPr/>
                    <a:lstStyle/>
                    <a:p>
                      <a:r>
                        <a:rPr lang="en-GB" dirty="0"/>
                        <a:t>Bus</a:t>
                      </a:r>
                    </a:p>
                  </a:txBody>
                  <a:tcPr/>
                </a:tc>
                <a:extLst>
                  <a:ext uri="{0D108BD9-81ED-4DB2-BD59-A6C34878D82A}">
                    <a16:rowId xmlns:a16="http://schemas.microsoft.com/office/drawing/2014/main" val="2018405823"/>
                  </a:ext>
                </a:extLst>
              </a:tr>
              <a:tr h="370840">
                <a:tc>
                  <a:txBody>
                    <a:bodyPr/>
                    <a:lstStyle/>
                    <a:p>
                      <a:r>
                        <a:rPr lang="en-GB" dirty="0"/>
                        <a:t>8</a:t>
                      </a:r>
                    </a:p>
                  </a:txBody>
                  <a:tcPr>
                    <a:noFill/>
                  </a:tcPr>
                </a:tc>
                <a:tc>
                  <a:txBody>
                    <a:bodyPr/>
                    <a:lstStyle/>
                    <a:p>
                      <a:r>
                        <a:rPr lang="en-GB" dirty="0"/>
                        <a:t>Car</a:t>
                      </a:r>
                    </a:p>
                  </a:txBody>
                  <a:tcPr/>
                </a:tc>
                <a:extLst>
                  <a:ext uri="{0D108BD9-81ED-4DB2-BD59-A6C34878D82A}">
                    <a16:rowId xmlns:a16="http://schemas.microsoft.com/office/drawing/2014/main" val="3965726075"/>
                  </a:ext>
                </a:extLst>
              </a:tr>
            </a:tbl>
          </a:graphicData>
        </a:graphic>
      </p:graphicFrame>
      <p:sp>
        <p:nvSpPr>
          <p:cNvPr id="32" name="TextBox 31">
            <a:extLst>
              <a:ext uri="{FF2B5EF4-FFF2-40B4-BE49-F238E27FC236}">
                <a16:creationId xmlns:a16="http://schemas.microsoft.com/office/drawing/2014/main" id="{37179629-14CB-4BC0-923C-3FE03B09C98F}"/>
              </a:ext>
            </a:extLst>
          </p:cNvPr>
          <p:cNvSpPr txBox="1"/>
          <p:nvPr/>
        </p:nvSpPr>
        <p:spPr>
          <a:xfrm>
            <a:off x="250554" y="4669995"/>
            <a:ext cx="7900694" cy="769441"/>
          </a:xfrm>
          <a:prstGeom prst="rect">
            <a:avLst/>
          </a:prstGeom>
          <a:noFill/>
        </p:spPr>
        <p:txBody>
          <a:bodyPr wrap="square">
            <a:spAutoFit/>
          </a:bodyPr>
          <a:lstStyle/>
          <a:p>
            <a:pPr marL="514350" indent="-514350">
              <a:buFont typeface="+mj-lt"/>
              <a:buAutoNum type="alphaLcParenR" startAt="2"/>
            </a:pPr>
            <a:r>
              <a:rPr lang="en-GB" sz="2200" dirty="0"/>
              <a:t>If Samira recorded 40 children in total, what would the values for each type of transport be?</a:t>
            </a:r>
          </a:p>
        </p:txBody>
      </p:sp>
      <p:sp>
        <p:nvSpPr>
          <p:cNvPr id="33" name="Text Placeholder 1">
            <a:extLst>
              <a:ext uri="{FF2B5EF4-FFF2-40B4-BE49-F238E27FC236}">
                <a16:creationId xmlns:a16="http://schemas.microsoft.com/office/drawing/2014/main" id="{BD67FA1F-C659-405C-B7C0-42D0C820844A}"/>
              </a:ext>
            </a:extLst>
          </p:cNvPr>
          <p:cNvSpPr txBox="1">
            <a:spLocks/>
          </p:cNvSpPr>
          <p:nvPr/>
        </p:nvSpPr>
        <p:spPr>
          <a:xfrm>
            <a:off x="1388344" y="5661248"/>
            <a:ext cx="6783601" cy="8793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One of Samira’s sectors represents three children. What could the total number of students in her survey be? How do you know?</a:t>
            </a:r>
          </a:p>
        </p:txBody>
      </p:sp>
      <p:grpSp>
        <p:nvGrpSpPr>
          <p:cNvPr id="10" name="Group 9">
            <a:extLst>
              <a:ext uri="{FF2B5EF4-FFF2-40B4-BE49-F238E27FC236}">
                <a16:creationId xmlns:a16="http://schemas.microsoft.com/office/drawing/2014/main" id="{F6AB2C34-A8A8-4892-A7FF-88B1FDE537CA}"/>
              </a:ext>
            </a:extLst>
          </p:cNvPr>
          <p:cNvGrpSpPr/>
          <p:nvPr/>
        </p:nvGrpSpPr>
        <p:grpSpPr>
          <a:xfrm>
            <a:off x="6968404" y="1196752"/>
            <a:ext cx="2880000" cy="2880000"/>
            <a:chOff x="6968404" y="1196752"/>
            <a:chExt cx="2880000" cy="2880000"/>
          </a:xfrm>
        </p:grpSpPr>
        <p:sp>
          <p:nvSpPr>
            <p:cNvPr id="15" name="Partial Circle 14">
              <a:extLst>
                <a:ext uri="{FF2B5EF4-FFF2-40B4-BE49-F238E27FC236}">
                  <a16:creationId xmlns:a16="http://schemas.microsoft.com/office/drawing/2014/main" id="{D44D4CB3-D5FE-4516-80B6-7CCE94D4E279}"/>
                </a:ext>
              </a:extLst>
            </p:cNvPr>
            <p:cNvSpPr/>
            <p:nvPr/>
          </p:nvSpPr>
          <p:spPr>
            <a:xfrm>
              <a:off x="6968404" y="1196752"/>
              <a:ext cx="2880000" cy="2880000"/>
            </a:xfrm>
            <a:prstGeom prst="pie">
              <a:avLst>
                <a:gd name="adj1" fmla="val 8088036"/>
                <a:gd name="adj2" fmla="val 1620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Partial Circle 24">
              <a:extLst>
                <a:ext uri="{FF2B5EF4-FFF2-40B4-BE49-F238E27FC236}">
                  <a16:creationId xmlns:a16="http://schemas.microsoft.com/office/drawing/2014/main" id="{29607067-A394-49CB-A152-538E6DE3F3C9}"/>
                </a:ext>
              </a:extLst>
            </p:cNvPr>
            <p:cNvSpPr/>
            <p:nvPr/>
          </p:nvSpPr>
          <p:spPr>
            <a:xfrm>
              <a:off x="6968404" y="1196752"/>
              <a:ext cx="2880000" cy="2880000"/>
            </a:xfrm>
            <a:prstGeom prst="pie">
              <a:avLst>
                <a:gd name="adj1" fmla="val 16229649"/>
                <a:gd name="adj2" fmla="val 243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Partial Circle 25">
              <a:extLst>
                <a:ext uri="{FF2B5EF4-FFF2-40B4-BE49-F238E27FC236}">
                  <a16:creationId xmlns:a16="http://schemas.microsoft.com/office/drawing/2014/main" id="{7541C28C-9CB9-4D60-9A62-5FFA9D7CB324}"/>
                </a:ext>
              </a:extLst>
            </p:cNvPr>
            <p:cNvSpPr/>
            <p:nvPr/>
          </p:nvSpPr>
          <p:spPr>
            <a:xfrm>
              <a:off x="6968404" y="1196752"/>
              <a:ext cx="2880000" cy="2880000"/>
            </a:xfrm>
            <a:prstGeom prst="pie">
              <a:avLst>
                <a:gd name="adj1" fmla="val 41372"/>
                <a:gd name="adj2" fmla="val 534728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Oval 3">
              <a:extLst>
                <a:ext uri="{FF2B5EF4-FFF2-40B4-BE49-F238E27FC236}">
                  <a16:creationId xmlns:a16="http://schemas.microsoft.com/office/drawing/2014/main" id="{07D3FCF6-229F-46B0-B14A-367A0BD00217}"/>
                </a:ext>
              </a:extLst>
            </p:cNvPr>
            <p:cNvSpPr/>
            <p:nvPr/>
          </p:nvSpPr>
          <p:spPr>
            <a:xfrm>
              <a:off x="6968404" y="1196752"/>
              <a:ext cx="2880000" cy="28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DCC33CDF-7A4D-41F2-9ADB-09720FA20F5B}"/>
                </a:ext>
              </a:extLst>
            </p:cNvPr>
            <p:cNvCxnSpPr>
              <a:cxnSpLocks/>
              <a:endCxn id="4" idx="4"/>
            </p:cNvCxnSpPr>
            <p:nvPr/>
          </p:nvCxnSpPr>
          <p:spPr>
            <a:xfrm>
              <a:off x="8408404" y="1196752"/>
              <a:ext cx="0" cy="28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3C86AA-301A-49A7-9BF2-B0047F786299}"/>
                </a:ext>
              </a:extLst>
            </p:cNvPr>
            <p:cNvCxnSpPr>
              <a:cxnSpLocks/>
              <a:stCxn id="4" idx="6"/>
              <a:endCxn id="4" idx="2"/>
            </p:cNvCxnSpPr>
            <p:nvPr/>
          </p:nvCxnSpPr>
          <p:spPr>
            <a:xfrm flipH="1">
              <a:off x="6968404" y="2636752"/>
              <a:ext cx="28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9A6B3F-4E24-417E-8EBC-15609BE52059}"/>
                </a:ext>
              </a:extLst>
            </p:cNvPr>
            <p:cNvCxnSpPr>
              <a:cxnSpLocks/>
              <a:stCxn id="4" idx="7"/>
              <a:endCxn id="4" idx="3"/>
            </p:cNvCxnSpPr>
            <p:nvPr/>
          </p:nvCxnSpPr>
          <p:spPr>
            <a:xfrm flipH="1">
              <a:off x="7390170" y="1618518"/>
              <a:ext cx="2036468" cy="203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F931CA-82E4-4277-B695-B10BBD5E0EE4}"/>
                </a:ext>
              </a:extLst>
            </p:cNvPr>
            <p:cNvCxnSpPr>
              <a:cxnSpLocks/>
              <a:stCxn id="4" idx="5"/>
              <a:endCxn id="4" idx="1"/>
            </p:cNvCxnSpPr>
            <p:nvPr/>
          </p:nvCxnSpPr>
          <p:spPr>
            <a:xfrm flipH="1" flipV="1">
              <a:off x="7390170" y="1618518"/>
              <a:ext cx="2036468" cy="2036468"/>
            </a:xfrm>
            <a:prstGeom prst="line">
              <a:avLst/>
            </a:prstGeom>
          </p:spPr>
          <p:style>
            <a:lnRef idx="1">
              <a:schemeClr val="accent1"/>
            </a:lnRef>
            <a:fillRef idx="0">
              <a:schemeClr val="accent1"/>
            </a:fillRef>
            <a:effectRef idx="0">
              <a:schemeClr val="accent1"/>
            </a:effectRef>
            <a:fontRef idx="minor">
              <a:schemeClr val="tx1"/>
            </a:fontRef>
          </p:style>
        </p:cxnSp>
        <p:sp>
          <p:nvSpPr>
            <p:cNvPr id="24" name="Partial Circle 23">
              <a:extLst>
                <a:ext uri="{FF2B5EF4-FFF2-40B4-BE49-F238E27FC236}">
                  <a16:creationId xmlns:a16="http://schemas.microsoft.com/office/drawing/2014/main" id="{7AE5B72F-021A-4312-8C71-30621D4718BC}"/>
                </a:ext>
              </a:extLst>
            </p:cNvPr>
            <p:cNvSpPr/>
            <p:nvPr/>
          </p:nvSpPr>
          <p:spPr>
            <a:xfrm>
              <a:off x="6968404" y="1196752"/>
              <a:ext cx="2880000" cy="2880000"/>
            </a:xfrm>
            <a:prstGeom prst="pie">
              <a:avLst>
                <a:gd name="adj1" fmla="val 5324411"/>
                <a:gd name="adj2" fmla="val 806981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a:extLst>
                <a:ext uri="{FF2B5EF4-FFF2-40B4-BE49-F238E27FC236}">
                  <a16:creationId xmlns:a16="http://schemas.microsoft.com/office/drawing/2014/main" id="{9B523B5C-3E06-4C66-9D53-E972F92C9E29}"/>
                </a:ext>
              </a:extLst>
            </p:cNvPr>
            <p:cNvSpPr txBox="1"/>
            <p:nvPr/>
          </p:nvSpPr>
          <p:spPr>
            <a:xfrm>
              <a:off x="8607746" y="1444394"/>
              <a:ext cx="426720" cy="400110"/>
            </a:xfrm>
            <a:prstGeom prst="rect">
              <a:avLst/>
            </a:prstGeom>
            <a:noFill/>
          </p:spPr>
          <p:txBody>
            <a:bodyPr wrap="none" rtlCol="0">
              <a:spAutoFit/>
            </a:bodyPr>
            <a:lstStyle/>
            <a:p>
              <a:pPr>
                <a:buNone/>
              </a:pPr>
              <a:r>
                <a:rPr lang="en-GB" sz="2000" dirty="0"/>
                <a:t>W</a:t>
              </a:r>
            </a:p>
          </p:txBody>
        </p:sp>
        <p:sp>
          <p:nvSpPr>
            <p:cNvPr id="21" name="TextBox 20">
              <a:extLst>
                <a:ext uri="{FF2B5EF4-FFF2-40B4-BE49-F238E27FC236}">
                  <a16:creationId xmlns:a16="http://schemas.microsoft.com/office/drawing/2014/main" id="{E66BB410-94A2-4257-9885-CE3C93BC17AB}"/>
                </a:ext>
              </a:extLst>
            </p:cNvPr>
            <p:cNvSpPr txBox="1"/>
            <p:nvPr/>
          </p:nvSpPr>
          <p:spPr>
            <a:xfrm>
              <a:off x="9119339" y="2040573"/>
              <a:ext cx="426720" cy="400110"/>
            </a:xfrm>
            <a:prstGeom prst="rect">
              <a:avLst/>
            </a:prstGeom>
            <a:noFill/>
          </p:spPr>
          <p:txBody>
            <a:bodyPr wrap="none" rtlCol="0">
              <a:spAutoFit/>
            </a:bodyPr>
            <a:lstStyle/>
            <a:p>
              <a:pPr>
                <a:buNone/>
              </a:pPr>
              <a:r>
                <a:rPr lang="en-GB" sz="2000" dirty="0"/>
                <a:t>W</a:t>
              </a:r>
            </a:p>
          </p:txBody>
        </p:sp>
        <p:sp>
          <p:nvSpPr>
            <p:cNvPr id="22" name="TextBox 21">
              <a:extLst>
                <a:ext uri="{FF2B5EF4-FFF2-40B4-BE49-F238E27FC236}">
                  <a16:creationId xmlns:a16="http://schemas.microsoft.com/office/drawing/2014/main" id="{C2F8E164-E407-4566-BE6C-A6129A2916F3}"/>
                </a:ext>
              </a:extLst>
            </p:cNvPr>
            <p:cNvSpPr txBox="1"/>
            <p:nvPr/>
          </p:nvSpPr>
          <p:spPr>
            <a:xfrm>
              <a:off x="9119339" y="2791469"/>
              <a:ext cx="413896" cy="400110"/>
            </a:xfrm>
            <a:prstGeom prst="rect">
              <a:avLst/>
            </a:prstGeom>
            <a:noFill/>
          </p:spPr>
          <p:txBody>
            <a:bodyPr wrap="none" rtlCol="0">
              <a:spAutoFit/>
            </a:bodyPr>
            <a:lstStyle/>
            <a:p>
              <a:pPr>
                <a:buNone/>
              </a:pPr>
              <a:r>
                <a:rPr lang="en-GB" sz="2000" dirty="0"/>
                <a:t>Bi</a:t>
              </a:r>
            </a:p>
          </p:txBody>
        </p:sp>
        <p:sp>
          <p:nvSpPr>
            <p:cNvPr id="23" name="TextBox 22">
              <a:extLst>
                <a:ext uri="{FF2B5EF4-FFF2-40B4-BE49-F238E27FC236}">
                  <a16:creationId xmlns:a16="http://schemas.microsoft.com/office/drawing/2014/main" id="{5F4DF9DF-927E-4D8A-8263-F014A24EB113}"/>
                </a:ext>
              </a:extLst>
            </p:cNvPr>
            <p:cNvSpPr txBox="1"/>
            <p:nvPr/>
          </p:nvSpPr>
          <p:spPr>
            <a:xfrm>
              <a:off x="8627166" y="3254876"/>
              <a:ext cx="413896" cy="400110"/>
            </a:xfrm>
            <a:prstGeom prst="rect">
              <a:avLst/>
            </a:prstGeom>
            <a:noFill/>
          </p:spPr>
          <p:txBody>
            <a:bodyPr wrap="none" rtlCol="0">
              <a:spAutoFit/>
            </a:bodyPr>
            <a:lstStyle/>
            <a:p>
              <a:pPr>
                <a:buNone/>
              </a:pPr>
              <a:r>
                <a:rPr lang="en-GB" sz="2000" dirty="0"/>
                <a:t>Bi</a:t>
              </a:r>
            </a:p>
          </p:txBody>
        </p:sp>
        <p:sp>
          <p:nvSpPr>
            <p:cNvPr id="27" name="TextBox 26">
              <a:extLst>
                <a:ext uri="{FF2B5EF4-FFF2-40B4-BE49-F238E27FC236}">
                  <a16:creationId xmlns:a16="http://schemas.microsoft.com/office/drawing/2014/main" id="{B4D6246D-FB00-480E-B989-F54957029F84}"/>
                </a:ext>
              </a:extLst>
            </p:cNvPr>
            <p:cNvSpPr txBox="1"/>
            <p:nvPr/>
          </p:nvSpPr>
          <p:spPr>
            <a:xfrm>
              <a:off x="7852911" y="3285628"/>
              <a:ext cx="498855" cy="400110"/>
            </a:xfrm>
            <a:prstGeom prst="rect">
              <a:avLst/>
            </a:prstGeom>
            <a:noFill/>
          </p:spPr>
          <p:txBody>
            <a:bodyPr wrap="none" rtlCol="0">
              <a:spAutoFit/>
            </a:bodyPr>
            <a:lstStyle/>
            <a:p>
              <a:pPr>
                <a:buNone/>
              </a:pPr>
              <a:r>
                <a:rPr lang="en-GB" sz="2000" dirty="0"/>
                <a:t>Bu</a:t>
              </a:r>
            </a:p>
          </p:txBody>
        </p:sp>
        <p:sp>
          <p:nvSpPr>
            <p:cNvPr id="31" name="TextBox 30">
              <a:extLst>
                <a:ext uri="{FF2B5EF4-FFF2-40B4-BE49-F238E27FC236}">
                  <a16:creationId xmlns:a16="http://schemas.microsoft.com/office/drawing/2014/main" id="{5CE650FE-FF83-481F-A4E8-BCFCC5BB915B}"/>
                </a:ext>
              </a:extLst>
            </p:cNvPr>
            <p:cNvSpPr txBox="1"/>
            <p:nvPr/>
          </p:nvSpPr>
          <p:spPr>
            <a:xfrm>
              <a:off x="7270334" y="2791469"/>
              <a:ext cx="370614" cy="400110"/>
            </a:xfrm>
            <a:prstGeom prst="rect">
              <a:avLst/>
            </a:prstGeom>
            <a:noFill/>
          </p:spPr>
          <p:txBody>
            <a:bodyPr wrap="none" rtlCol="0">
              <a:spAutoFit/>
            </a:bodyPr>
            <a:lstStyle/>
            <a:p>
              <a:pPr>
                <a:buNone/>
              </a:pPr>
              <a:r>
                <a:rPr lang="en-GB" sz="2000" dirty="0"/>
                <a:t>C</a:t>
              </a:r>
            </a:p>
          </p:txBody>
        </p:sp>
        <p:sp>
          <p:nvSpPr>
            <p:cNvPr id="34" name="TextBox 33">
              <a:extLst>
                <a:ext uri="{FF2B5EF4-FFF2-40B4-BE49-F238E27FC236}">
                  <a16:creationId xmlns:a16="http://schemas.microsoft.com/office/drawing/2014/main" id="{5DB77015-1FEC-4369-ADCC-51C18E6B80BC}"/>
                </a:ext>
              </a:extLst>
            </p:cNvPr>
            <p:cNvSpPr txBox="1"/>
            <p:nvPr/>
          </p:nvSpPr>
          <p:spPr>
            <a:xfrm>
              <a:off x="7213732" y="2040573"/>
              <a:ext cx="370614" cy="400110"/>
            </a:xfrm>
            <a:prstGeom prst="rect">
              <a:avLst/>
            </a:prstGeom>
            <a:noFill/>
          </p:spPr>
          <p:txBody>
            <a:bodyPr wrap="none" rtlCol="0">
              <a:spAutoFit/>
            </a:bodyPr>
            <a:lstStyle/>
            <a:p>
              <a:pPr>
                <a:buNone/>
              </a:pPr>
              <a:r>
                <a:rPr lang="en-GB" sz="2000" dirty="0"/>
                <a:t>C</a:t>
              </a:r>
            </a:p>
          </p:txBody>
        </p:sp>
        <p:sp>
          <p:nvSpPr>
            <p:cNvPr id="35" name="TextBox 34">
              <a:extLst>
                <a:ext uri="{FF2B5EF4-FFF2-40B4-BE49-F238E27FC236}">
                  <a16:creationId xmlns:a16="http://schemas.microsoft.com/office/drawing/2014/main" id="{163A9BA2-E87B-4558-9CCB-B763F898702F}"/>
                </a:ext>
              </a:extLst>
            </p:cNvPr>
            <p:cNvSpPr txBox="1"/>
            <p:nvPr/>
          </p:nvSpPr>
          <p:spPr>
            <a:xfrm>
              <a:off x="7801331" y="1516104"/>
              <a:ext cx="370614" cy="400110"/>
            </a:xfrm>
            <a:prstGeom prst="rect">
              <a:avLst/>
            </a:prstGeom>
            <a:noFill/>
          </p:spPr>
          <p:txBody>
            <a:bodyPr wrap="none" rtlCol="0">
              <a:spAutoFit/>
            </a:bodyPr>
            <a:lstStyle/>
            <a:p>
              <a:pPr>
                <a:buNone/>
              </a:pPr>
              <a:r>
                <a:rPr lang="en-GB" sz="2000" dirty="0"/>
                <a:t>C</a:t>
              </a:r>
            </a:p>
          </p:txBody>
        </p:sp>
      </p:grpSp>
    </p:spTree>
    <p:extLst>
      <p:ext uri="{BB962C8B-B14F-4D97-AF65-F5344CB8AC3E}">
        <p14:creationId xmlns:p14="http://schemas.microsoft.com/office/powerpoint/2010/main" val="29841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8"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41876682"/>
              </p:ext>
            </p:extLst>
          </p:nvPr>
        </p:nvGraphicFramePr>
        <p:xfrm>
          <a:off x="267128" y="764705"/>
          <a:ext cx="11766038" cy="5913120"/>
        </p:xfrm>
        <a:graphic>
          <a:graphicData uri="http://schemas.openxmlformats.org/drawingml/2006/table">
            <a:tbl>
              <a:tblPr firstRow="1" bandRow="1">
                <a:tableStyleId>{5940675A-B579-460E-94D1-54222C63F5DA}</a:tableStyleId>
              </a:tblPr>
              <a:tblGrid>
                <a:gridCol w="5447872">
                  <a:extLst>
                    <a:ext uri="{9D8B030D-6E8A-4147-A177-3AD203B41FA5}">
                      <a16:colId xmlns:a16="http://schemas.microsoft.com/office/drawing/2014/main" val="695237181"/>
                    </a:ext>
                  </a:extLst>
                </a:gridCol>
                <a:gridCol w="631816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dirty="0"/>
                        <a:t>Show just one table and ask students whether it is possible, or what they would change. Alternatively, model generating your own tables by drawing on different values in the eighths shown on the pie chart (for example, ‘What would the blue sector be worth if each eighth represents one person? How about 2?’).</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amend the incorrect tables (answers are provided for this). You could also ask students to sketch the pie charts for the incorrect tables. How accurately can they do this? </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 pie chart is used, which students are likely to have encountered in mathematics in year 6. They are also likely to have used a circle to represent a whole as a representation for fractions. </a:t>
                      </a:r>
                    </a:p>
                  </a:txBody>
                  <a:tcPr/>
                </a:tc>
                <a:tc>
                  <a:txBody>
                    <a:bodyPr/>
                    <a:lstStyle/>
                    <a:p>
                      <a:pPr lvl="0" algn="l">
                        <a:lnSpc>
                          <a:spcPct val="100000"/>
                        </a:lnSpc>
                        <a:spcBef>
                          <a:spcPts val="600"/>
                        </a:spcBef>
                        <a:spcAft>
                          <a:spcPts val="0"/>
                        </a:spcAft>
                        <a:buNone/>
                      </a:pPr>
                      <a:r>
                        <a:rPr lang="en-GB" sz="1600" dirty="0"/>
                        <a:t>Checkpoint 8 explores proportional relationships in the context of a pie chart. Rather than asking students to identify what each sector represents, they will identify which set of values is possible. This is to encourage them to think multiplicatively, and to consider the relationships both between the different fractions of the circle and the different values in the tables.</a:t>
                      </a:r>
                    </a:p>
                    <a:p>
                      <a:pPr lvl="0" algn="l">
                        <a:lnSpc>
                          <a:spcPct val="100000"/>
                        </a:lnSpc>
                        <a:spcBef>
                          <a:spcPts val="600"/>
                        </a:spcBef>
                        <a:spcAft>
                          <a:spcPts val="0"/>
                        </a:spcAft>
                        <a:buNone/>
                      </a:pPr>
                      <a:r>
                        <a:rPr lang="en-GB" sz="1600" dirty="0"/>
                        <a:t>Reflect on the approaches your students take. Do they do basic ‘sense checks’ such as looking to see whether the biggest (yellow) sector has the biggest value in the table? Do they look at the relationships between sectors, for example checking that the values for the blue/green sectors are twice the value of the orange sector, or that the yellow is three times the orange?</a:t>
                      </a:r>
                    </a:p>
                    <a:p>
                      <a:pPr lvl="0" algn="l">
                        <a:lnSpc>
                          <a:spcPct val="100000"/>
                        </a:lnSpc>
                        <a:spcBef>
                          <a:spcPts val="600"/>
                        </a:spcBef>
                        <a:spcAft>
                          <a:spcPts val="0"/>
                        </a:spcAft>
                        <a:buNone/>
                      </a:pPr>
                      <a:r>
                        <a:rPr lang="en-GB" sz="1600" dirty="0"/>
                        <a:t>Part b explores how students break down a total amount into the proportions given. Note whether students divide this into eight parts, or if they start with quarters and then find it more challenging to tackle the yellow and orange sectors. It may also be interesting to see whether students explicitly use the language and notation of fractions here, without being prompted to do so.</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For an example of the kind of questions that might be asked about pie charts, see p25 and p37 of the Year 6 </a:t>
                      </a:r>
                      <a:r>
                        <a:rPr lang="en-GB" sz="1600" dirty="0">
                          <a:hlinkClick r:id="rId3"/>
                        </a:rPr>
                        <a:t>Primary Assessment Materials | NCETM</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7984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DA0A9C55-6569-4A72-AA55-E70449B305B7}"/>
              </a:ext>
            </a:extLst>
          </p:cNvPr>
          <p:cNvSpPr/>
          <p:nvPr/>
        </p:nvSpPr>
        <p:spPr>
          <a:xfrm>
            <a:off x="7549565" y="3174619"/>
            <a:ext cx="3849245" cy="3083374"/>
          </a:xfrm>
          <a:prstGeom prst="roundRect">
            <a:avLst>
              <a:gd name="adj" fmla="val 119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FA7B58B-8C14-CF4C-B340-886BC47BB519}"/>
              </a:ext>
            </a:extLst>
          </p:cNvPr>
          <p:cNvSpPr txBox="1"/>
          <p:nvPr/>
        </p:nvSpPr>
        <p:spPr>
          <a:xfrm>
            <a:off x="259701" y="1124676"/>
            <a:ext cx="5728905" cy="837152"/>
          </a:xfrm>
          <a:prstGeom prst="rect">
            <a:avLst/>
          </a:prstGeom>
          <a:noFill/>
        </p:spPr>
        <p:txBody>
          <a:bodyPr wrap="square" rtlCol="0">
            <a:spAutoFit/>
          </a:bodyPr>
          <a:lstStyle/>
          <a:p>
            <a:pPr>
              <a:buNone/>
            </a:pPr>
            <a:r>
              <a:rPr lang="en-US" sz="2200" dirty="0"/>
              <a:t>Which of the two offers below is better?</a:t>
            </a:r>
          </a:p>
          <a:p>
            <a:pPr>
              <a:buNone/>
            </a:pPr>
            <a:r>
              <a:rPr lang="en-US" sz="2200" dirty="0"/>
              <a:t>Explain why you think it’s better.</a:t>
            </a:r>
          </a:p>
        </p:txBody>
      </p:sp>
      <p:sp>
        <p:nvSpPr>
          <p:cNvPr id="28" name="Text Placeholder 2">
            <a:extLst>
              <a:ext uri="{FF2B5EF4-FFF2-40B4-BE49-F238E27FC236}">
                <a16:creationId xmlns:a16="http://schemas.microsoft.com/office/drawing/2014/main" id="{9D1DC266-52A1-D94A-81E8-917BB9BB29C6}"/>
              </a:ext>
            </a:extLst>
          </p:cNvPr>
          <p:cNvSpPr txBox="1">
            <a:spLocks/>
          </p:cNvSpPr>
          <p:nvPr/>
        </p:nvSpPr>
        <p:spPr>
          <a:xfrm>
            <a:off x="145680" y="441100"/>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US" dirty="0"/>
              <a:t>Checkpoint 9: What’s best?</a:t>
            </a:r>
          </a:p>
        </p:txBody>
      </p:sp>
      <p:sp>
        <p:nvSpPr>
          <p:cNvPr id="32" name="TextBox 31">
            <a:extLst>
              <a:ext uri="{FF2B5EF4-FFF2-40B4-BE49-F238E27FC236}">
                <a16:creationId xmlns:a16="http://schemas.microsoft.com/office/drawing/2014/main" id="{9FA4313A-224E-3A49-8C3E-612DA0929030}"/>
              </a:ext>
            </a:extLst>
          </p:cNvPr>
          <p:cNvSpPr txBox="1"/>
          <p:nvPr/>
        </p:nvSpPr>
        <p:spPr>
          <a:xfrm>
            <a:off x="7664814" y="1178932"/>
            <a:ext cx="4059826" cy="1920526"/>
          </a:xfrm>
          <a:prstGeom prst="rect">
            <a:avLst/>
          </a:prstGeom>
          <a:noFill/>
        </p:spPr>
        <p:txBody>
          <a:bodyPr wrap="square" rtlCol="0">
            <a:spAutoFit/>
          </a:bodyPr>
          <a:lstStyle/>
          <a:p>
            <a:pPr>
              <a:buNone/>
            </a:pPr>
            <a:r>
              <a:rPr lang="en-US" sz="2200" dirty="0"/>
              <a:t>Is the multipack below a better offer?</a:t>
            </a:r>
          </a:p>
          <a:p>
            <a:pPr>
              <a:buNone/>
            </a:pPr>
            <a:r>
              <a:rPr lang="en-US" sz="2200" dirty="0"/>
              <a:t>Is it better than both the others, or just one? </a:t>
            </a:r>
          </a:p>
          <a:p>
            <a:pPr>
              <a:buNone/>
            </a:pPr>
            <a:r>
              <a:rPr lang="en-US" sz="2200" dirty="0"/>
              <a:t>Explain why you think this.</a:t>
            </a:r>
          </a:p>
        </p:txBody>
      </p:sp>
      <p:sp>
        <p:nvSpPr>
          <p:cNvPr id="6" name="Rectangle: Rounded Corners 5">
            <a:extLst>
              <a:ext uri="{FF2B5EF4-FFF2-40B4-BE49-F238E27FC236}">
                <a16:creationId xmlns:a16="http://schemas.microsoft.com/office/drawing/2014/main" id="{CF3ACAB6-EED6-4099-BC97-C66408FCE2E4}"/>
              </a:ext>
            </a:extLst>
          </p:cNvPr>
          <p:cNvSpPr/>
          <p:nvPr/>
        </p:nvSpPr>
        <p:spPr>
          <a:xfrm>
            <a:off x="259701" y="2086538"/>
            <a:ext cx="2942410" cy="4626592"/>
          </a:xfrm>
          <a:prstGeom prst="roundRect">
            <a:avLst>
              <a:gd name="adj" fmla="val 126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F742B66-03C2-4652-AC65-4A7B6305F127}"/>
              </a:ext>
            </a:extLst>
          </p:cNvPr>
          <p:cNvSpPr txBox="1"/>
          <p:nvPr/>
        </p:nvSpPr>
        <p:spPr>
          <a:xfrm>
            <a:off x="479929" y="4877307"/>
            <a:ext cx="2501953" cy="1138773"/>
          </a:xfrm>
          <a:prstGeom prst="rect">
            <a:avLst/>
          </a:prstGeom>
          <a:noFill/>
        </p:spPr>
        <p:txBody>
          <a:bodyPr wrap="square" rtlCol="0">
            <a:spAutoFit/>
          </a:bodyPr>
          <a:lstStyle/>
          <a:p>
            <a:pPr algn="ctr">
              <a:buNone/>
            </a:pPr>
            <a:r>
              <a:rPr lang="en-GB" sz="2000" b="1" dirty="0"/>
              <a:t>Large Popcorn</a:t>
            </a:r>
          </a:p>
          <a:p>
            <a:pPr algn="ctr">
              <a:buNone/>
            </a:pPr>
            <a:r>
              <a:rPr lang="en-GB" sz="2000" dirty="0"/>
              <a:t>180 g</a:t>
            </a:r>
          </a:p>
          <a:p>
            <a:pPr algn="ctr">
              <a:buNone/>
            </a:pPr>
            <a:r>
              <a:rPr lang="en-GB" sz="2000" dirty="0"/>
              <a:t>£2.00</a:t>
            </a:r>
            <a:endParaRPr lang="en-GB" sz="2000" dirty="0">
              <a:solidFill>
                <a:schemeClr val="bg1">
                  <a:lumMod val="75000"/>
                </a:schemeClr>
              </a:solidFill>
            </a:endParaRPr>
          </a:p>
        </p:txBody>
      </p:sp>
      <p:sp>
        <p:nvSpPr>
          <p:cNvPr id="11" name="Rectangle 10">
            <a:extLst>
              <a:ext uri="{FF2B5EF4-FFF2-40B4-BE49-F238E27FC236}">
                <a16:creationId xmlns:a16="http://schemas.microsoft.com/office/drawing/2014/main" id="{EDA8E75E-AFE6-49D9-9CC7-88A70D925D52}"/>
              </a:ext>
            </a:extLst>
          </p:cNvPr>
          <p:cNvSpPr/>
          <p:nvPr/>
        </p:nvSpPr>
        <p:spPr>
          <a:xfrm rot="1114136">
            <a:off x="2216554" y="2077522"/>
            <a:ext cx="1103448" cy="5285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chemeClr val="bg1"/>
                </a:solidFill>
              </a:rPr>
              <a:t>2 for £3</a:t>
            </a:r>
          </a:p>
        </p:txBody>
      </p:sp>
      <p:sp>
        <p:nvSpPr>
          <p:cNvPr id="37" name="TextBox 36">
            <a:extLst>
              <a:ext uri="{FF2B5EF4-FFF2-40B4-BE49-F238E27FC236}">
                <a16:creationId xmlns:a16="http://schemas.microsoft.com/office/drawing/2014/main" id="{DB498679-651B-4C22-8105-2826B674EB8C}"/>
              </a:ext>
            </a:extLst>
          </p:cNvPr>
          <p:cNvSpPr txBox="1"/>
          <p:nvPr/>
        </p:nvSpPr>
        <p:spPr>
          <a:xfrm>
            <a:off x="880857" y="6164377"/>
            <a:ext cx="1587864" cy="400110"/>
          </a:xfrm>
          <a:prstGeom prst="rect">
            <a:avLst/>
          </a:prstGeom>
          <a:noFill/>
        </p:spPr>
        <p:txBody>
          <a:bodyPr wrap="square">
            <a:spAutoFit/>
          </a:bodyPr>
          <a:lstStyle/>
          <a:p>
            <a:pPr algn="r">
              <a:buNone/>
            </a:pPr>
            <a:r>
              <a:rPr lang="en-GB" sz="2000" dirty="0">
                <a:solidFill>
                  <a:schemeClr val="bg1">
                    <a:lumMod val="75000"/>
                  </a:schemeClr>
                </a:solidFill>
              </a:rPr>
              <a:t>£1.11/100g</a:t>
            </a:r>
            <a:endParaRPr lang="en-GB" sz="2000" dirty="0"/>
          </a:p>
        </p:txBody>
      </p:sp>
      <p:sp>
        <p:nvSpPr>
          <p:cNvPr id="48" name="Action Button: Help 47">
            <a:hlinkClick r:id="" action="ppaction://noaction" highlightClick="1"/>
            <a:extLst>
              <a:ext uri="{FF2B5EF4-FFF2-40B4-BE49-F238E27FC236}">
                <a16:creationId xmlns:a16="http://schemas.microsoft.com/office/drawing/2014/main" id="{B88E83A1-0F41-401D-93AB-423BBCB3E7C4}"/>
              </a:ext>
            </a:extLst>
          </p:cNvPr>
          <p:cNvSpPr/>
          <p:nvPr/>
        </p:nvSpPr>
        <p:spPr>
          <a:xfrm>
            <a:off x="6641544" y="114436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7D283B5-B122-4AB3-ADDB-7259A50C5BF5}"/>
              </a:ext>
            </a:extLst>
          </p:cNvPr>
          <p:cNvSpPr txBox="1"/>
          <p:nvPr/>
        </p:nvSpPr>
        <p:spPr>
          <a:xfrm>
            <a:off x="9180871" y="4052777"/>
            <a:ext cx="2148075" cy="1446550"/>
          </a:xfrm>
          <a:prstGeom prst="rect">
            <a:avLst/>
          </a:prstGeom>
          <a:noFill/>
        </p:spPr>
        <p:txBody>
          <a:bodyPr wrap="square" rtlCol="0">
            <a:spAutoFit/>
          </a:bodyPr>
          <a:lstStyle/>
          <a:p>
            <a:pPr algn="ctr">
              <a:buNone/>
            </a:pPr>
            <a:r>
              <a:rPr lang="en-GB" sz="2000" b="1" dirty="0"/>
              <a:t>Popcorn Multipack</a:t>
            </a:r>
          </a:p>
          <a:p>
            <a:pPr algn="ctr">
              <a:buNone/>
            </a:pPr>
            <a:r>
              <a:rPr lang="en-GB" sz="2000" dirty="0"/>
              <a:t>6 </a:t>
            </a:r>
            <a:r>
              <a:rPr lang="en-GB" sz="2000" dirty="0">
                <a:latin typeface="Calibri" panose="020F0502020204030204" pitchFamily="34" charset="0"/>
                <a:cs typeface="Calibri" panose="020F0502020204030204" pitchFamily="34" charset="0"/>
              </a:rPr>
              <a:t>× </a:t>
            </a:r>
            <a:r>
              <a:rPr lang="en-GB" sz="2000" dirty="0"/>
              <a:t>16 g</a:t>
            </a:r>
          </a:p>
          <a:p>
            <a:pPr algn="ctr">
              <a:buNone/>
            </a:pPr>
            <a:r>
              <a:rPr lang="en-GB" sz="2000" dirty="0"/>
              <a:t>£1.70</a:t>
            </a:r>
            <a:endParaRPr lang="en-GB" sz="2000" dirty="0">
              <a:solidFill>
                <a:schemeClr val="bg1">
                  <a:lumMod val="75000"/>
                </a:schemeClr>
              </a:solidFill>
            </a:endParaRPr>
          </a:p>
        </p:txBody>
      </p:sp>
      <p:sp>
        <p:nvSpPr>
          <p:cNvPr id="55" name="Rectangle 54">
            <a:extLst>
              <a:ext uri="{FF2B5EF4-FFF2-40B4-BE49-F238E27FC236}">
                <a16:creationId xmlns:a16="http://schemas.microsoft.com/office/drawing/2014/main" id="{AB787325-4B1F-45E9-9D1C-54225495D15D}"/>
              </a:ext>
            </a:extLst>
          </p:cNvPr>
          <p:cNvSpPr/>
          <p:nvPr/>
        </p:nvSpPr>
        <p:spPr>
          <a:xfrm rot="1680212">
            <a:off x="10398400" y="3199882"/>
            <a:ext cx="1103448" cy="5258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chemeClr val="bg1"/>
                </a:solidFill>
              </a:rPr>
              <a:t>3 for £4</a:t>
            </a:r>
          </a:p>
        </p:txBody>
      </p:sp>
      <p:sp>
        <p:nvSpPr>
          <p:cNvPr id="51" name="TextBox 50">
            <a:extLst>
              <a:ext uri="{FF2B5EF4-FFF2-40B4-BE49-F238E27FC236}">
                <a16:creationId xmlns:a16="http://schemas.microsoft.com/office/drawing/2014/main" id="{FA5728BE-6CA6-47AB-A8F0-9704316A2772}"/>
              </a:ext>
            </a:extLst>
          </p:cNvPr>
          <p:cNvSpPr txBox="1"/>
          <p:nvPr/>
        </p:nvSpPr>
        <p:spPr>
          <a:xfrm>
            <a:off x="9494994" y="5474836"/>
            <a:ext cx="1587864" cy="285020"/>
          </a:xfrm>
          <a:prstGeom prst="rect">
            <a:avLst/>
          </a:prstGeom>
          <a:noFill/>
        </p:spPr>
        <p:txBody>
          <a:bodyPr wrap="square">
            <a:spAutoFit/>
          </a:bodyPr>
          <a:lstStyle/>
          <a:p>
            <a:pPr algn="r">
              <a:buNone/>
            </a:pPr>
            <a:r>
              <a:rPr lang="en-GB" sz="2000" dirty="0">
                <a:solidFill>
                  <a:schemeClr val="bg1">
                    <a:lumMod val="75000"/>
                  </a:schemeClr>
                </a:solidFill>
              </a:rPr>
              <a:t>£1.78/100g</a:t>
            </a:r>
            <a:endParaRPr lang="en-GB" sz="2000" dirty="0"/>
          </a:p>
        </p:txBody>
      </p:sp>
      <p:pic>
        <p:nvPicPr>
          <p:cNvPr id="2" name="Picture 1">
            <a:extLst>
              <a:ext uri="{FF2B5EF4-FFF2-40B4-BE49-F238E27FC236}">
                <a16:creationId xmlns:a16="http://schemas.microsoft.com/office/drawing/2014/main" id="{3DE3C4D8-C22C-4A8D-95FD-BA1E42C741EB}"/>
              </a:ext>
            </a:extLst>
          </p:cNvPr>
          <p:cNvPicPr>
            <a:picLocks noChangeAspect="1"/>
          </p:cNvPicPr>
          <p:nvPr/>
        </p:nvPicPr>
        <p:blipFill>
          <a:blip r:embed="rId3"/>
          <a:stretch>
            <a:fillRect/>
          </a:stretch>
        </p:blipFill>
        <p:spPr>
          <a:xfrm>
            <a:off x="7809327" y="3477249"/>
            <a:ext cx="1369715" cy="2572842"/>
          </a:xfrm>
          <a:prstGeom prst="rect">
            <a:avLst/>
          </a:prstGeom>
        </p:spPr>
      </p:pic>
      <p:pic>
        <p:nvPicPr>
          <p:cNvPr id="4" name="Picture 3" descr="Calendar&#10;&#10;Description automatically generated with medium confidence">
            <a:extLst>
              <a:ext uri="{FF2B5EF4-FFF2-40B4-BE49-F238E27FC236}">
                <a16:creationId xmlns:a16="http://schemas.microsoft.com/office/drawing/2014/main" id="{D2354FED-518B-48BA-9B87-E01F1AACB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857" y="2248967"/>
            <a:ext cx="1830120" cy="2467339"/>
          </a:xfrm>
          <a:prstGeom prst="rect">
            <a:avLst/>
          </a:prstGeom>
        </p:spPr>
      </p:pic>
      <p:sp>
        <p:nvSpPr>
          <p:cNvPr id="33" name="Rectangle: Rounded Corners 32">
            <a:extLst>
              <a:ext uri="{FF2B5EF4-FFF2-40B4-BE49-F238E27FC236}">
                <a16:creationId xmlns:a16="http://schemas.microsoft.com/office/drawing/2014/main" id="{C4673FBA-CB9E-4C1E-99C0-197BBF9B1DBB}"/>
              </a:ext>
            </a:extLst>
          </p:cNvPr>
          <p:cNvSpPr/>
          <p:nvPr/>
        </p:nvSpPr>
        <p:spPr>
          <a:xfrm>
            <a:off x="3375265" y="2086538"/>
            <a:ext cx="2942410" cy="4626592"/>
          </a:xfrm>
          <a:prstGeom prst="roundRect">
            <a:avLst>
              <a:gd name="adj" fmla="val 126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E3E10267-B95C-4789-BEFD-48345165983D}"/>
              </a:ext>
            </a:extLst>
          </p:cNvPr>
          <p:cNvSpPr txBox="1"/>
          <p:nvPr/>
        </p:nvSpPr>
        <p:spPr>
          <a:xfrm>
            <a:off x="3652368" y="4854343"/>
            <a:ext cx="2388203" cy="1138773"/>
          </a:xfrm>
          <a:prstGeom prst="rect">
            <a:avLst/>
          </a:prstGeom>
          <a:noFill/>
        </p:spPr>
        <p:txBody>
          <a:bodyPr wrap="square" rtlCol="0">
            <a:spAutoFit/>
          </a:bodyPr>
          <a:lstStyle/>
          <a:p>
            <a:pPr algn="ctr">
              <a:buNone/>
            </a:pPr>
            <a:r>
              <a:rPr lang="en-GB" sz="2000" b="1" dirty="0"/>
              <a:t>Regular Popcorn</a:t>
            </a:r>
          </a:p>
          <a:p>
            <a:pPr algn="ctr">
              <a:buNone/>
            </a:pPr>
            <a:r>
              <a:rPr lang="en-GB" sz="2000" dirty="0"/>
              <a:t>60 g</a:t>
            </a:r>
          </a:p>
          <a:p>
            <a:pPr algn="ctr">
              <a:buNone/>
            </a:pPr>
            <a:r>
              <a:rPr lang="en-GB" sz="2000" dirty="0"/>
              <a:t>£0.75</a:t>
            </a:r>
            <a:endParaRPr lang="en-GB" sz="2000" dirty="0">
              <a:solidFill>
                <a:schemeClr val="bg1">
                  <a:lumMod val="75000"/>
                </a:schemeClr>
              </a:solidFill>
            </a:endParaRPr>
          </a:p>
        </p:txBody>
      </p:sp>
      <p:sp>
        <p:nvSpPr>
          <p:cNvPr id="40" name="TextBox 39">
            <a:extLst>
              <a:ext uri="{FF2B5EF4-FFF2-40B4-BE49-F238E27FC236}">
                <a16:creationId xmlns:a16="http://schemas.microsoft.com/office/drawing/2014/main" id="{04833E5A-E165-4BD0-9DEE-45696FB09E5C}"/>
              </a:ext>
            </a:extLst>
          </p:cNvPr>
          <p:cNvSpPr txBox="1"/>
          <p:nvPr/>
        </p:nvSpPr>
        <p:spPr>
          <a:xfrm>
            <a:off x="3736016" y="6170035"/>
            <a:ext cx="1848148" cy="400110"/>
          </a:xfrm>
          <a:prstGeom prst="rect">
            <a:avLst/>
          </a:prstGeom>
          <a:noFill/>
        </p:spPr>
        <p:txBody>
          <a:bodyPr wrap="square">
            <a:spAutoFit/>
          </a:bodyPr>
          <a:lstStyle/>
          <a:p>
            <a:pPr algn="r">
              <a:buNone/>
            </a:pPr>
            <a:r>
              <a:rPr lang="en-GB" sz="2000" dirty="0">
                <a:solidFill>
                  <a:schemeClr val="bg1">
                    <a:lumMod val="75000"/>
                  </a:schemeClr>
                </a:solidFill>
              </a:rPr>
              <a:t>£1.25/100g</a:t>
            </a:r>
            <a:endParaRPr lang="en-GB" sz="2000" dirty="0"/>
          </a:p>
        </p:txBody>
      </p:sp>
      <p:sp>
        <p:nvSpPr>
          <p:cNvPr id="44" name="Rectangle 43">
            <a:extLst>
              <a:ext uri="{FF2B5EF4-FFF2-40B4-BE49-F238E27FC236}">
                <a16:creationId xmlns:a16="http://schemas.microsoft.com/office/drawing/2014/main" id="{96ED733A-601B-46F1-BFE2-F0669AFDB83E}"/>
              </a:ext>
            </a:extLst>
          </p:cNvPr>
          <p:cNvSpPr/>
          <p:nvPr/>
        </p:nvSpPr>
        <p:spPr>
          <a:xfrm rot="1510975">
            <a:off x="5375721" y="2126866"/>
            <a:ext cx="1103448" cy="4941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chemeClr val="bg1"/>
                </a:solidFill>
              </a:rPr>
              <a:t>3 for 2</a:t>
            </a:r>
          </a:p>
        </p:txBody>
      </p:sp>
      <p:pic>
        <p:nvPicPr>
          <p:cNvPr id="5" name="Picture 4">
            <a:extLst>
              <a:ext uri="{FF2B5EF4-FFF2-40B4-BE49-F238E27FC236}">
                <a16:creationId xmlns:a16="http://schemas.microsoft.com/office/drawing/2014/main" id="{0378D08C-796A-4C31-A690-E41768E8AFE7}"/>
              </a:ext>
            </a:extLst>
          </p:cNvPr>
          <p:cNvPicPr>
            <a:picLocks noChangeAspect="1"/>
          </p:cNvPicPr>
          <p:nvPr/>
        </p:nvPicPr>
        <p:blipFill>
          <a:blip r:embed="rId5"/>
          <a:stretch>
            <a:fillRect/>
          </a:stretch>
        </p:blipFill>
        <p:spPr>
          <a:xfrm>
            <a:off x="3953901" y="2796676"/>
            <a:ext cx="1915086" cy="1886621"/>
          </a:xfrm>
          <a:prstGeom prst="rect">
            <a:avLst/>
          </a:prstGeom>
        </p:spPr>
      </p:pic>
    </p:spTree>
    <p:extLst>
      <p:ext uri="{BB962C8B-B14F-4D97-AF65-F5344CB8AC3E}">
        <p14:creationId xmlns:p14="http://schemas.microsoft.com/office/powerpoint/2010/main" val="37550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2" grpId="0"/>
      <p:bldP spid="6" grpId="0" animBg="1"/>
      <p:bldP spid="7" grpId="0"/>
      <p:bldP spid="11" grpId="0" animBg="1"/>
      <p:bldP spid="37" grpId="0"/>
      <p:bldP spid="48" grpId="0" animBg="1"/>
      <p:bldP spid="54" grpId="0"/>
      <p:bldP spid="55" grpId="0" animBg="1"/>
      <p:bldP spid="51" grpId="0"/>
      <p:bldP spid="33" grpId="0" animBg="1"/>
      <p:bldP spid="43" grpId="0"/>
      <p:bldP spid="40" grpId="0"/>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73200851"/>
              </p:ext>
            </p:extLst>
          </p:nvPr>
        </p:nvGraphicFramePr>
        <p:xfrm>
          <a:off x="267128" y="764705"/>
          <a:ext cx="11766038" cy="5913120"/>
        </p:xfrm>
        <a:graphic>
          <a:graphicData uri="http://schemas.openxmlformats.org/drawingml/2006/table">
            <a:tbl>
              <a:tblPr firstRow="1" bandRow="1">
                <a:tableStyleId>{5940675A-B579-460E-94D1-54222C63F5DA}</a:tableStyleId>
              </a:tblPr>
              <a:tblGrid>
                <a:gridCol w="4646248">
                  <a:extLst>
                    <a:ext uri="{9D8B030D-6E8A-4147-A177-3AD203B41FA5}">
                      <a16:colId xmlns:a16="http://schemas.microsoft.com/office/drawing/2014/main" val="695237181"/>
                    </a:ext>
                  </a:extLst>
                </a:gridCol>
                <a:gridCol w="7119790">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pPr>
                        <a:spcBef>
                          <a:spcPts val="600"/>
                        </a:spcBef>
                      </a:pPr>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Reduce the amount of information by hiding or removing the multibuy offers (and the price per 100 g given </a:t>
                      </a:r>
                      <a:r>
                        <a:rPr lang="en-GB" sz="1600" b="0" i="0" u="none" strike="noStrike" noProof="0" dirty="0">
                          <a:latin typeface="+mn-lt"/>
                        </a:rPr>
                        <a:t>in grey). </a:t>
                      </a:r>
                      <a:endParaRPr lang="en-GB" sz="1600" b="1" i="0" u="none" strike="noStrike" noProof="0" dirty="0">
                        <a:latin typeface="Arial"/>
                      </a:endParaRP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create their own best buy situations, particularly one where the inclusion of a multibuy offer changes which product is best.</a:t>
                      </a:r>
                    </a:p>
                    <a:p>
                      <a:pPr lvl="0" algn="l">
                        <a:lnSpc>
                          <a:spcPct val="100000"/>
                        </a:lnSpc>
                        <a:spcBef>
                          <a:spcPts val="0"/>
                        </a:spcBef>
                        <a:spcAft>
                          <a:spcPts val="0"/>
                        </a:spcAft>
                        <a:buNone/>
                      </a:pPr>
                      <a:endParaRPr lang="en-GB" sz="1600" b="0" i="0" u="none" strike="noStrike" noProof="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noProof="0" dirty="0">
                          <a:latin typeface="+mn-lt"/>
                        </a:rPr>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mn-lt"/>
                        </a:rPr>
                        <a:t>W</a:t>
                      </a:r>
                      <a:r>
                        <a:rPr lang="en-GB" sz="1600" b="0" i="0" u="none" strike="noStrike" noProof="0" dirty="0">
                          <a:latin typeface="Arial"/>
                        </a:rPr>
                        <a:t>rite lists of multiples of packet weights against costs – for example, model how many 60 g packets would be needed for 180 g, and how the cost would increase in multiples of 75 p. Students are unlikely to formalise these into a double number line (comparing cost with weight) but this may be a natural next step for this representation.</a:t>
                      </a:r>
                      <a:endParaRPr lang="en-GB" sz="1600" b="1" i="0" u="none" strike="noStrike" noProof="0" dirty="0">
                        <a:latin typeface="Arial"/>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Checkpoint 9 offers a familiar context for students to work informally with rates to compare and find the best value. It is a deliberately open task, to allow students to bring their own reasoning to it.</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Key to this task is the understanding that one element needs to be the same to make a comparison. Look for the different types of comparison used by students. Some might choose to use the cost per 100 g, or calculate a similar weight comparison, whilst others might think about the weight bought for a specific value such as £1.</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The multibuy offers add further complexity, and you may choose to hide these or reveal them separately. </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The further thinking question also adds potential for non-mathematical reasoning by offering many more bags, although at a lower weight. Ask students for a context in which each of the offers could be considered 'the best' for that situation. Some students might place their value elsewhere, and consider the price per bag as this makes sharing equally with friends easier.</a:t>
                      </a:r>
                      <a:r>
                        <a:rPr lang="en-GB" sz="1600" b="0" i="0" u="none" strike="noStrike" noProof="0" dirty="0">
                          <a:latin typeface="+mn-lt"/>
                        </a:rPr>
                        <a:t> Or they might reason that, if there are three siblings in the house, then having more smaller bags is more convenient. Ask students to justify when each offer is 'the best’.</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S</a:t>
                      </a:r>
                      <a:r>
                        <a:rPr lang="en-GB" sz="1600" dirty="0"/>
                        <a:t>ome of the thinking that students might need to access this problem can also be found in the Key Stage 2 SATs papers (e.g. </a:t>
                      </a:r>
                      <a:r>
                        <a:rPr lang="en-GB" sz="1600" b="0" dirty="0"/>
                        <a:t>2017 Paper 2 (reasoning) questions 12 and 14). Past papers can readily be found online.</a:t>
                      </a:r>
                      <a:endParaRPr lang="en-GB" sz="1600" b="1"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1630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Fractions as an example of multiplicative relationships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429000"/>
            <a:ext cx="6062463" cy="1152130"/>
          </a:xfrm>
        </p:spPr>
        <p:txBody>
          <a:bodyPr>
            <a:normAutofit/>
          </a:bodyPr>
          <a:lstStyle/>
          <a:p>
            <a:r>
              <a:rPr lang="en-GB" sz="1800" dirty="0">
                <a:latin typeface="Century Gothic" panose="020B0502020202020204" pitchFamily="34" charset="0"/>
              </a:rPr>
              <a:t>Checkpoints 10–17</a:t>
            </a:r>
          </a:p>
        </p:txBody>
      </p:sp>
    </p:spTree>
    <p:extLst>
      <p:ext uri="{BB962C8B-B14F-4D97-AF65-F5344CB8AC3E}">
        <p14:creationId xmlns:p14="http://schemas.microsoft.com/office/powerpoint/2010/main" val="222013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1077218"/>
          </a:xfrm>
          <a:prstGeom prst="rect">
            <a:avLst/>
          </a:prstGeom>
          <a:noFill/>
        </p:spPr>
        <p:txBody>
          <a:bodyPr wrap="square" rtlCol="0">
            <a:spAutoFit/>
          </a:bodyPr>
          <a:lstStyle/>
          <a:p>
            <a:pPr>
              <a:buNone/>
            </a:pPr>
            <a:r>
              <a:rPr lang="en-GB" sz="3200" b="1" dirty="0">
                <a:latin typeface="Century Gothic" panose="020B0502020202020204" pitchFamily="34" charset="0"/>
              </a:rPr>
              <a:t>Fractions as an example of multiplicative relationships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32056120"/>
                  </p:ext>
                </p:extLst>
              </p:nvPr>
            </p:nvGraphicFramePr>
            <p:xfrm>
              <a:off x="417815" y="1454863"/>
              <a:ext cx="11426013" cy="5044106"/>
            </p:xfrm>
            <a:graphic>
              <a:graphicData uri="http://schemas.openxmlformats.org/drawingml/2006/table">
                <a:tbl>
                  <a:tblPr firstRow="1" bandRow="1">
                    <a:tableStyleId>{5940675A-B579-460E-94D1-54222C63F5DA}</a:tableStyleId>
                  </a:tblPr>
                  <a:tblGrid>
                    <a:gridCol w="7348798">
                      <a:extLst>
                        <a:ext uri="{9D8B030D-6E8A-4147-A177-3AD203B41FA5}">
                          <a16:colId xmlns:a16="http://schemas.microsoft.com/office/drawing/2014/main" val="4178532543"/>
                        </a:ext>
                      </a:extLst>
                    </a:gridCol>
                    <a:gridCol w="4077215">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84240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recognise, find and write fractions of a discrete set of objects: unit fractions and non-unit fractions with small denominators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associate fractions with division and calculate decimal fraction equivalents (for example, 0.375) for a simple fraction (for example,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3</m:t>
                                  </m:r>
                                </m:num>
                                <m:den>
                                  <m:r>
                                    <a:rPr lang="en-US" sz="1600" b="0" i="1" smtClean="0">
                                      <a:latin typeface="Cambria Math" panose="02040503050406030204" pitchFamily="18" charset="0"/>
                                    </a:rPr>
                                    <m:t>8</m:t>
                                  </m:r>
                                </m:den>
                              </m:f>
                              <m:r>
                                <a:rPr lang="en-GB" sz="1600" b="0" i="0" smtClean="0">
                                  <a:latin typeface="Cambria Math" panose="02040503050406030204" pitchFamily="18" charset="0"/>
                                </a:rPr>
                                <m:t>)</m:t>
                              </m:r>
                            </m:oMath>
                          </a14:m>
                          <a:endParaRPr lang="en-GB" sz="160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(non-statutory guidance): pupils use their understanding of the relationship between fractions and division to work backwards by multiplying a quantity that </a:t>
                          </a:r>
                          <a:r>
                            <a:rPr lang="en-GB" sz="1600" i="0" dirty="0">
                              <a:latin typeface="+mn-lt"/>
                            </a:rPr>
                            <a:t>represents</a:t>
                          </a:r>
                          <a:r>
                            <a:rPr lang="en-GB" sz="1600" i="0" dirty="0">
                              <a:latin typeface="+mj-lt"/>
                            </a:rPr>
                            <a:t> </a:t>
                          </a:r>
                          <a:r>
                            <a:rPr lang="en-GB" sz="1600" i="0" dirty="0"/>
                            <a:t>a unit fraction to find the whole.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latin typeface="+mn-lt"/>
                              <a:ea typeface="+mn-ea"/>
                              <a:cs typeface="+mn-cs"/>
                              <a:hlinkClick r:id="rId3"/>
                            </a:rPr>
                            <a:t>Teaching mathematics in primary schools</a:t>
                          </a:r>
                          <a:r>
                            <a:rPr lang="en-GB" sz="1600" i="0" kern="1200" dirty="0">
                              <a:solidFill>
                                <a:schemeClr val="tx1"/>
                              </a:solidFill>
                              <a:latin typeface="+mn-lt"/>
                              <a:ea typeface="+mn-ea"/>
                              <a:cs typeface="+mn-cs"/>
                            </a:rPr>
                            <a:t> </a:t>
                          </a:r>
                          <a:r>
                            <a:rPr lang="en-GB" sz="1600" i="0" dirty="0"/>
                            <a:t>5F–1: find non-unit fractions of quantities (pp255–57)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latin typeface="+mn-lt"/>
                              <a:ea typeface="+mn-ea"/>
                              <a:cs typeface="+mn-cs"/>
                              <a:hlinkClick r:id="rId4"/>
                            </a:rPr>
                            <a:t>Primary Mastery Professional Development</a:t>
                          </a:r>
                          <a:r>
                            <a:rPr lang="en-GB" sz="1600" kern="1200" dirty="0">
                              <a:solidFill>
                                <a:schemeClr val="tx1"/>
                              </a:solidFill>
                              <a:latin typeface="+mn-lt"/>
                              <a:ea typeface="+mn-ea"/>
                              <a:cs typeface="+mn-cs"/>
                            </a:rPr>
                            <a:t>, </a:t>
                          </a:r>
                          <a:r>
                            <a:rPr lang="en-GB" sz="1600" i="0" dirty="0"/>
                            <a:t>Spine 3 Fractions, </a:t>
                          </a:r>
                          <a:r>
                            <a:rPr lang="en-GB" sz="1600" dirty="0"/>
                            <a:t>Year 4 </a:t>
                          </a:r>
                          <a:r>
                            <a:rPr lang="en-GB" sz="1600" b="0" i="0" dirty="0">
                              <a:hlinkClick r:id="rId5"/>
                            </a:rPr>
                            <a:t>Segment 3.6: multiplying whole numbers and fractions</a:t>
                          </a:r>
                          <a:r>
                            <a:rPr lang="en-GB" sz="1600" b="0" i="0" dirty="0"/>
                            <a:t> </a:t>
                          </a:r>
                          <a:r>
                            <a:rPr lang="en-GB" sz="1600" i="0" dirty="0"/>
                            <a:t>(particularly teaching points 3, 4 and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latin typeface="+mn-lt"/>
                              <a:ea typeface="+mn-ea"/>
                              <a:cs typeface="+mn-cs"/>
                            </a:rPr>
                            <a:t>* </a:t>
                          </a:r>
                          <a:r>
                            <a:rPr lang="en-GB" sz="1200" kern="1200" dirty="0">
                              <a:solidFill>
                                <a:schemeClr val="tx1"/>
                              </a:solidFill>
                              <a:latin typeface="+mn-lt"/>
                              <a:ea typeface="+mn-ea"/>
                              <a:cs typeface="+mn-cs"/>
                            </a:rPr>
                            <a:t>Page numbers reference the complete Years 1–6 document</a:t>
                          </a:r>
                          <a:endParaRPr lang="en-GB" sz="1200" i="1"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Connect fractions, percentages, proportionality and ratio together through the overarching idea of multiplicative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the multiplicative relationships inherent within fractions. For example, in a fraction such as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2</m:t>
                                  </m:r>
                                </m:num>
                                <m:den>
                                  <m:r>
                                    <a:rPr lang="en-GB" sz="1600" b="0" i="1" kern="1200" smtClean="0">
                                      <a:solidFill>
                                        <a:schemeClr val="tx1"/>
                                      </a:solidFill>
                                      <a:effectLst/>
                                      <a:latin typeface="Cambria Math" panose="02040503050406030204" pitchFamily="18" charset="0"/>
                                      <a:ea typeface="+mn-ea"/>
                                      <a:cs typeface="+mn-cs"/>
                                    </a:rPr>
                                    <m:t>3</m:t>
                                  </m:r>
                                </m:den>
                              </m:f>
                            </m:oMath>
                          </a14:m>
                          <a:r>
                            <a:rPr lang="en-GB" sz="1600" kern="1200" dirty="0">
                              <a:solidFill>
                                <a:schemeClr val="tx1"/>
                              </a:solidFill>
                              <a:effectLst/>
                              <a:latin typeface="+mn-lt"/>
                              <a:ea typeface="+mn-ea"/>
                              <a:cs typeface="+mn-cs"/>
                            </a:rPr>
                            <a:t>, the numerator will be two-thirds of the denominator, and the denominator will be three halves of the numerator.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Use a fraction as a multiplier.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Explore relationships of the form </a:t>
                          </a:r>
                          <a:r>
                            <a:rPr lang="en-GB" sz="1600" i="1" kern="1200" dirty="0">
                              <a:solidFill>
                                <a:schemeClr val="tx1"/>
                              </a:solidFill>
                              <a:effectLst/>
                              <a:latin typeface="+mn-lt"/>
                              <a:ea typeface="+mn-ea"/>
                              <a:cs typeface="+mn-cs"/>
                            </a:rPr>
                            <a:t>ab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 (where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and/or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is a fraction) from different perspectives and in different contexts.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32056120"/>
                  </p:ext>
                </p:extLst>
              </p:nvPr>
            </p:nvGraphicFramePr>
            <p:xfrm>
              <a:off x="417815" y="1454863"/>
              <a:ext cx="11426013" cy="5044106"/>
            </p:xfrm>
            <a:graphic>
              <a:graphicData uri="http://schemas.openxmlformats.org/drawingml/2006/table">
                <a:tbl>
                  <a:tblPr firstRow="1" bandRow="1">
                    <a:tableStyleId>{5940675A-B579-460E-94D1-54222C63F5DA}</a:tableStyleId>
                  </a:tblPr>
                  <a:tblGrid>
                    <a:gridCol w="7348798">
                      <a:extLst>
                        <a:ext uri="{9D8B030D-6E8A-4147-A177-3AD203B41FA5}">
                          <a16:colId xmlns:a16="http://schemas.microsoft.com/office/drawing/2014/main" val="4178532543"/>
                        </a:ext>
                      </a:extLst>
                    </a:gridCol>
                    <a:gridCol w="4077215">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583176">
                    <a:tc>
                      <a:txBody>
                        <a:bodyPr/>
                        <a:lstStyle/>
                        <a:p>
                          <a:endParaRPr lang="en-US"/>
                        </a:p>
                      </a:txBody>
                      <a:tcPr>
                        <a:blipFill>
                          <a:blip r:embed="rId6"/>
                          <a:stretch>
                            <a:fillRect l="-83" t="-10757" r="-55638" b="-1594"/>
                          </a:stretch>
                        </a:blipFill>
                      </a:tcPr>
                    </a:tc>
                    <a:tc>
                      <a:txBody>
                        <a:bodyPr/>
                        <a:lstStyle/>
                        <a:p>
                          <a:endParaRPr lang="en-US"/>
                        </a:p>
                      </a:txBody>
                      <a:tcPr>
                        <a:blipFill>
                          <a:blip r:embed="rId6"/>
                          <a:stretch>
                            <a:fillRect l="-180419" t="-10757" r="-299" b="-1594"/>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34821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1–9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842394330"/>
              </p:ext>
            </p:extLst>
          </p:nvPr>
        </p:nvGraphicFramePr>
        <p:xfrm>
          <a:off x="774918" y="1157923"/>
          <a:ext cx="10947572" cy="4054131"/>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Pay rises</a:t>
                      </a:r>
                      <a:endParaRPr lang="en-GB" dirty="0"/>
                    </a:p>
                  </a:txBody>
                  <a:tcPr anchor="ct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Multiplicative relationships</a:t>
                      </a:r>
                    </a:p>
                  </a:txBody>
                  <a:tcPr anchor="ctr"/>
                </a:tc>
                <a:tc rowSpan="9">
                  <a:txBody>
                    <a:bodyPr/>
                    <a:lstStyle/>
                    <a:p>
                      <a:r>
                        <a:rPr lang="en-GB" dirty="0"/>
                        <a:t>3.1.1 and 3.1.2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Multiplication square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Multiply 12</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Products of 8</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True or false?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Muddy map</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Playback</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8: Pie charts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9: What’s best?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952547037"/>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2"/>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27859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5">
            <a:extLst>
              <a:ext uri="{FF2B5EF4-FFF2-40B4-BE49-F238E27FC236}">
                <a16:creationId xmlns:a16="http://schemas.microsoft.com/office/drawing/2014/main" id="{0D95EB8E-1288-4D8E-BD52-86548FDEF5AF}"/>
              </a:ext>
            </a:extLst>
          </p:cNvPr>
          <p:cNvGraphicFramePr>
            <a:graphicFrameLocks noGrp="1"/>
          </p:cNvGraphicFramePr>
          <p:nvPr>
            <p:extLst>
              <p:ext uri="{D42A27DB-BD31-4B8C-83A1-F6EECF244321}">
                <p14:modId xmlns:p14="http://schemas.microsoft.com/office/powerpoint/2010/main" val="1347170847"/>
              </p:ext>
            </p:extLst>
          </p:nvPr>
        </p:nvGraphicFramePr>
        <p:xfrm>
          <a:off x="7114259" y="5114002"/>
          <a:ext cx="4500610" cy="553703"/>
        </p:xfrm>
        <a:graphic>
          <a:graphicData uri="http://schemas.openxmlformats.org/drawingml/2006/table">
            <a:tbl>
              <a:tblPr firstRow="1" bandRow="1">
                <a:tableStyleId>{5C22544A-7EE6-4342-B048-85BDC9FD1C3A}</a:tableStyleId>
              </a:tblPr>
              <a:tblGrid>
                <a:gridCol w="450061">
                  <a:extLst>
                    <a:ext uri="{9D8B030D-6E8A-4147-A177-3AD203B41FA5}">
                      <a16:colId xmlns:a16="http://schemas.microsoft.com/office/drawing/2014/main" val="2629812637"/>
                    </a:ext>
                  </a:extLst>
                </a:gridCol>
                <a:gridCol w="450061">
                  <a:extLst>
                    <a:ext uri="{9D8B030D-6E8A-4147-A177-3AD203B41FA5}">
                      <a16:colId xmlns:a16="http://schemas.microsoft.com/office/drawing/2014/main" val="1630833843"/>
                    </a:ext>
                  </a:extLst>
                </a:gridCol>
                <a:gridCol w="450061">
                  <a:extLst>
                    <a:ext uri="{9D8B030D-6E8A-4147-A177-3AD203B41FA5}">
                      <a16:colId xmlns:a16="http://schemas.microsoft.com/office/drawing/2014/main" val="2599477848"/>
                    </a:ext>
                  </a:extLst>
                </a:gridCol>
                <a:gridCol w="450061">
                  <a:extLst>
                    <a:ext uri="{9D8B030D-6E8A-4147-A177-3AD203B41FA5}">
                      <a16:colId xmlns:a16="http://schemas.microsoft.com/office/drawing/2014/main" val="1857238369"/>
                    </a:ext>
                  </a:extLst>
                </a:gridCol>
                <a:gridCol w="450061">
                  <a:extLst>
                    <a:ext uri="{9D8B030D-6E8A-4147-A177-3AD203B41FA5}">
                      <a16:colId xmlns:a16="http://schemas.microsoft.com/office/drawing/2014/main" val="1052530881"/>
                    </a:ext>
                  </a:extLst>
                </a:gridCol>
                <a:gridCol w="450061">
                  <a:extLst>
                    <a:ext uri="{9D8B030D-6E8A-4147-A177-3AD203B41FA5}">
                      <a16:colId xmlns:a16="http://schemas.microsoft.com/office/drawing/2014/main" val="3150021623"/>
                    </a:ext>
                  </a:extLst>
                </a:gridCol>
                <a:gridCol w="450061">
                  <a:extLst>
                    <a:ext uri="{9D8B030D-6E8A-4147-A177-3AD203B41FA5}">
                      <a16:colId xmlns:a16="http://schemas.microsoft.com/office/drawing/2014/main" val="3373551369"/>
                    </a:ext>
                  </a:extLst>
                </a:gridCol>
                <a:gridCol w="450061">
                  <a:extLst>
                    <a:ext uri="{9D8B030D-6E8A-4147-A177-3AD203B41FA5}">
                      <a16:colId xmlns:a16="http://schemas.microsoft.com/office/drawing/2014/main" val="3794510829"/>
                    </a:ext>
                  </a:extLst>
                </a:gridCol>
                <a:gridCol w="450061">
                  <a:extLst>
                    <a:ext uri="{9D8B030D-6E8A-4147-A177-3AD203B41FA5}">
                      <a16:colId xmlns:a16="http://schemas.microsoft.com/office/drawing/2014/main" val="2265766323"/>
                    </a:ext>
                  </a:extLst>
                </a:gridCol>
                <a:gridCol w="450061">
                  <a:extLst>
                    <a:ext uri="{9D8B030D-6E8A-4147-A177-3AD203B41FA5}">
                      <a16:colId xmlns:a16="http://schemas.microsoft.com/office/drawing/2014/main" val="1816060140"/>
                    </a:ext>
                  </a:extLst>
                </a:gridCol>
              </a:tblGrid>
              <a:tr h="5537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07659595"/>
                  </a:ext>
                </a:extLst>
              </a:tr>
            </a:tbl>
          </a:graphicData>
        </a:graphic>
      </p:graphicFrame>
      <p:sp>
        <p:nvSpPr>
          <p:cNvPr id="4" name="Rectangle 3">
            <a:extLst>
              <a:ext uri="{FF2B5EF4-FFF2-40B4-BE49-F238E27FC236}">
                <a16:creationId xmlns:a16="http://schemas.microsoft.com/office/drawing/2014/main" id="{4F1D84D4-A467-413C-9EAD-AC2FEF9B4015}"/>
              </a:ext>
            </a:extLst>
          </p:cNvPr>
          <p:cNvSpPr/>
          <p:nvPr/>
        </p:nvSpPr>
        <p:spPr>
          <a:xfrm>
            <a:off x="6834042" y="4960200"/>
            <a:ext cx="4992954" cy="837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1" name="Table 5">
            <a:extLst>
              <a:ext uri="{FF2B5EF4-FFF2-40B4-BE49-F238E27FC236}">
                <a16:creationId xmlns:a16="http://schemas.microsoft.com/office/drawing/2014/main" id="{53E74E3A-71AD-48BA-9EC6-BFF69E90863F}"/>
              </a:ext>
            </a:extLst>
          </p:cNvPr>
          <p:cNvGraphicFramePr>
            <a:graphicFrameLocks noGrp="1"/>
          </p:cNvGraphicFramePr>
          <p:nvPr>
            <p:extLst>
              <p:ext uri="{D42A27DB-BD31-4B8C-83A1-F6EECF244321}">
                <p14:modId xmlns:p14="http://schemas.microsoft.com/office/powerpoint/2010/main" val="3477162827"/>
              </p:ext>
            </p:extLst>
          </p:nvPr>
        </p:nvGraphicFramePr>
        <p:xfrm>
          <a:off x="8230564" y="5114002"/>
          <a:ext cx="2268000" cy="553703"/>
        </p:xfrm>
        <a:graphic>
          <a:graphicData uri="http://schemas.openxmlformats.org/drawingml/2006/table">
            <a:tbl>
              <a:tblPr firstRow="1" bandRow="1">
                <a:tableStyleId>{5C22544A-7EE6-4342-B048-85BDC9FD1C3A}</a:tableStyleId>
              </a:tblPr>
              <a:tblGrid>
                <a:gridCol w="226800">
                  <a:extLst>
                    <a:ext uri="{9D8B030D-6E8A-4147-A177-3AD203B41FA5}">
                      <a16:colId xmlns:a16="http://schemas.microsoft.com/office/drawing/2014/main" val="2629812637"/>
                    </a:ext>
                  </a:extLst>
                </a:gridCol>
                <a:gridCol w="226800">
                  <a:extLst>
                    <a:ext uri="{9D8B030D-6E8A-4147-A177-3AD203B41FA5}">
                      <a16:colId xmlns:a16="http://schemas.microsoft.com/office/drawing/2014/main" val="1630833843"/>
                    </a:ext>
                  </a:extLst>
                </a:gridCol>
                <a:gridCol w="226800">
                  <a:extLst>
                    <a:ext uri="{9D8B030D-6E8A-4147-A177-3AD203B41FA5}">
                      <a16:colId xmlns:a16="http://schemas.microsoft.com/office/drawing/2014/main" val="2599477848"/>
                    </a:ext>
                  </a:extLst>
                </a:gridCol>
                <a:gridCol w="226800">
                  <a:extLst>
                    <a:ext uri="{9D8B030D-6E8A-4147-A177-3AD203B41FA5}">
                      <a16:colId xmlns:a16="http://schemas.microsoft.com/office/drawing/2014/main" val="1857238369"/>
                    </a:ext>
                  </a:extLst>
                </a:gridCol>
                <a:gridCol w="226800">
                  <a:extLst>
                    <a:ext uri="{9D8B030D-6E8A-4147-A177-3AD203B41FA5}">
                      <a16:colId xmlns:a16="http://schemas.microsoft.com/office/drawing/2014/main" val="1052530881"/>
                    </a:ext>
                  </a:extLst>
                </a:gridCol>
                <a:gridCol w="226800">
                  <a:extLst>
                    <a:ext uri="{9D8B030D-6E8A-4147-A177-3AD203B41FA5}">
                      <a16:colId xmlns:a16="http://schemas.microsoft.com/office/drawing/2014/main" val="3150021623"/>
                    </a:ext>
                  </a:extLst>
                </a:gridCol>
                <a:gridCol w="226800">
                  <a:extLst>
                    <a:ext uri="{9D8B030D-6E8A-4147-A177-3AD203B41FA5}">
                      <a16:colId xmlns:a16="http://schemas.microsoft.com/office/drawing/2014/main" val="3373551369"/>
                    </a:ext>
                  </a:extLst>
                </a:gridCol>
                <a:gridCol w="226800">
                  <a:extLst>
                    <a:ext uri="{9D8B030D-6E8A-4147-A177-3AD203B41FA5}">
                      <a16:colId xmlns:a16="http://schemas.microsoft.com/office/drawing/2014/main" val="3794510829"/>
                    </a:ext>
                  </a:extLst>
                </a:gridCol>
                <a:gridCol w="226800">
                  <a:extLst>
                    <a:ext uri="{9D8B030D-6E8A-4147-A177-3AD203B41FA5}">
                      <a16:colId xmlns:a16="http://schemas.microsoft.com/office/drawing/2014/main" val="2265766323"/>
                    </a:ext>
                  </a:extLst>
                </a:gridCol>
                <a:gridCol w="226800">
                  <a:extLst>
                    <a:ext uri="{9D8B030D-6E8A-4147-A177-3AD203B41FA5}">
                      <a16:colId xmlns:a16="http://schemas.microsoft.com/office/drawing/2014/main" val="1816060140"/>
                    </a:ext>
                  </a:extLst>
                </a:gridCol>
              </a:tblGrid>
              <a:tr h="5537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07659595"/>
                  </a:ext>
                </a:extLst>
              </a:tr>
            </a:tbl>
          </a:graphicData>
        </a:graphic>
      </p:graphicFrame>
      <p:graphicFrame>
        <p:nvGraphicFramePr>
          <p:cNvPr id="20" name="Table 5">
            <a:extLst>
              <a:ext uri="{FF2B5EF4-FFF2-40B4-BE49-F238E27FC236}">
                <a16:creationId xmlns:a16="http://schemas.microsoft.com/office/drawing/2014/main" id="{CEBF7E79-DDD9-43F3-A85F-8ADF0787077C}"/>
              </a:ext>
            </a:extLst>
          </p:cNvPr>
          <p:cNvGraphicFramePr>
            <a:graphicFrameLocks noGrp="1"/>
          </p:cNvGraphicFramePr>
          <p:nvPr>
            <p:extLst>
              <p:ext uri="{D42A27DB-BD31-4B8C-83A1-F6EECF244321}">
                <p14:modId xmlns:p14="http://schemas.microsoft.com/office/powerpoint/2010/main" val="2456647838"/>
              </p:ext>
            </p:extLst>
          </p:nvPr>
        </p:nvGraphicFramePr>
        <p:xfrm>
          <a:off x="7111159" y="4488414"/>
          <a:ext cx="4500605" cy="553703"/>
        </p:xfrm>
        <a:graphic>
          <a:graphicData uri="http://schemas.openxmlformats.org/drawingml/2006/table">
            <a:tbl>
              <a:tblPr firstRow="1" bandRow="1">
                <a:tableStyleId>{5C22544A-7EE6-4342-B048-85BDC9FD1C3A}</a:tableStyleId>
              </a:tblPr>
              <a:tblGrid>
                <a:gridCol w="900121">
                  <a:extLst>
                    <a:ext uri="{9D8B030D-6E8A-4147-A177-3AD203B41FA5}">
                      <a16:colId xmlns:a16="http://schemas.microsoft.com/office/drawing/2014/main" val="2629812637"/>
                    </a:ext>
                  </a:extLst>
                </a:gridCol>
                <a:gridCol w="900121">
                  <a:extLst>
                    <a:ext uri="{9D8B030D-6E8A-4147-A177-3AD203B41FA5}">
                      <a16:colId xmlns:a16="http://schemas.microsoft.com/office/drawing/2014/main" val="2599477848"/>
                    </a:ext>
                  </a:extLst>
                </a:gridCol>
                <a:gridCol w="900121">
                  <a:extLst>
                    <a:ext uri="{9D8B030D-6E8A-4147-A177-3AD203B41FA5}">
                      <a16:colId xmlns:a16="http://schemas.microsoft.com/office/drawing/2014/main" val="1052530881"/>
                    </a:ext>
                  </a:extLst>
                </a:gridCol>
                <a:gridCol w="900121">
                  <a:extLst>
                    <a:ext uri="{9D8B030D-6E8A-4147-A177-3AD203B41FA5}">
                      <a16:colId xmlns:a16="http://schemas.microsoft.com/office/drawing/2014/main" val="3373551369"/>
                    </a:ext>
                  </a:extLst>
                </a:gridCol>
                <a:gridCol w="900121">
                  <a:extLst>
                    <a:ext uri="{9D8B030D-6E8A-4147-A177-3AD203B41FA5}">
                      <a16:colId xmlns:a16="http://schemas.microsoft.com/office/drawing/2014/main" val="2265766323"/>
                    </a:ext>
                  </a:extLst>
                </a:gridCol>
              </a:tblGrid>
              <a:tr h="5537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07659595"/>
                  </a:ext>
                </a:extLst>
              </a:tr>
            </a:tbl>
          </a:graphicData>
        </a:graphic>
      </p:graphicFrame>
      <p:sp>
        <p:nvSpPr>
          <p:cNvPr id="2" name="Text Placeholder 1">
            <a:extLst>
              <a:ext uri="{FF2B5EF4-FFF2-40B4-BE49-F238E27FC236}">
                <a16:creationId xmlns:a16="http://schemas.microsoft.com/office/drawing/2014/main" id="{F81DCCF5-8F43-4150-9E24-B35824ECC1C8}"/>
              </a:ext>
            </a:extLst>
          </p:cNvPr>
          <p:cNvSpPr>
            <a:spLocks noGrp="1"/>
          </p:cNvSpPr>
          <p:nvPr>
            <p:ph type="body" sz="quarter" idx="10"/>
          </p:nvPr>
        </p:nvSpPr>
        <p:spPr/>
        <p:txBody>
          <a:bodyPr>
            <a:noAutofit/>
          </a:bodyPr>
          <a:lstStyle/>
          <a:p>
            <a:r>
              <a:rPr lang="en-GB" sz="2200" dirty="0"/>
              <a:t>Choose a fraction to complete each sentence.</a:t>
            </a:r>
          </a:p>
          <a:p>
            <a:endParaRPr lang="en-GB" sz="2200" dirty="0"/>
          </a:p>
        </p:txBody>
      </p:sp>
      <p:sp>
        <p:nvSpPr>
          <p:cNvPr id="3" name="Text Placeholder 2">
            <a:extLst>
              <a:ext uri="{FF2B5EF4-FFF2-40B4-BE49-F238E27FC236}">
                <a16:creationId xmlns:a16="http://schemas.microsoft.com/office/drawing/2014/main" id="{E717AF97-3481-4319-9609-3B131B62CF96}"/>
              </a:ext>
            </a:extLst>
          </p:cNvPr>
          <p:cNvSpPr>
            <a:spLocks noGrp="1"/>
          </p:cNvSpPr>
          <p:nvPr>
            <p:ph type="body" sz="quarter" idx="11"/>
          </p:nvPr>
        </p:nvSpPr>
        <p:spPr/>
        <p:txBody>
          <a:bodyPr/>
          <a:lstStyle/>
          <a:p>
            <a:r>
              <a:rPr lang="en-GB" dirty="0"/>
              <a:t>Checkpoint 10: Splitting bars</a:t>
            </a:r>
          </a:p>
        </p:txBody>
      </p:sp>
      <p:sp>
        <p:nvSpPr>
          <p:cNvPr id="7" name="Action Button: Help 6">
            <a:hlinkClick r:id="" action="ppaction://noaction" highlightClick="1"/>
            <a:extLst>
              <a:ext uri="{FF2B5EF4-FFF2-40B4-BE49-F238E27FC236}">
                <a16:creationId xmlns:a16="http://schemas.microsoft.com/office/drawing/2014/main" id="{B0FB3CCF-A932-4DB3-AF24-E74AD1EF028A}"/>
              </a:ext>
            </a:extLst>
          </p:cNvPr>
          <p:cNvSpPr/>
          <p:nvPr/>
        </p:nvSpPr>
        <p:spPr>
          <a:xfrm>
            <a:off x="287258" y="57525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E3A3D100-7567-4223-BFD1-47967D632BE3}"/>
              </a:ext>
            </a:extLst>
          </p:cNvPr>
          <p:cNvGraphicFramePr>
            <a:graphicFrameLocks noGrp="1"/>
          </p:cNvGraphicFramePr>
          <p:nvPr>
            <p:extLst>
              <p:ext uri="{D42A27DB-BD31-4B8C-83A1-F6EECF244321}">
                <p14:modId xmlns:p14="http://schemas.microsoft.com/office/powerpoint/2010/main" val="3330777514"/>
              </p:ext>
            </p:extLst>
          </p:nvPr>
        </p:nvGraphicFramePr>
        <p:xfrm>
          <a:off x="6834042" y="1842896"/>
          <a:ext cx="4500605" cy="553703"/>
        </p:xfrm>
        <a:graphic>
          <a:graphicData uri="http://schemas.openxmlformats.org/drawingml/2006/table">
            <a:tbl>
              <a:tblPr firstRow="1" bandRow="1">
                <a:tableStyleId>{5C22544A-7EE6-4342-B048-85BDC9FD1C3A}</a:tableStyleId>
              </a:tblPr>
              <a:tblGrid>
                <a:gridCol w="900121">
                  <a:extLst>
                    <a:ext uri="{9D8B030D-6E8A-4147-A177-3AD203B41FA5}">
                      <a16:colId xmlns:a16="http://schemas.microsoft.com/office/drawing/2014/main" val="2629812637"/>
                    </a:ext>
                  </a:extLst>
                </a:gridCol>
                <a:gridCol w="900121">
                  <a:extLst>
                    <a:ext uri="{9D8B030D-6E8A-4147-A177-3AD203B41FA5}">
                      <a16:colId xmlns:a16="http://schemas.microsoft.com/office/drawing/2014/main" val="2599477848"/>
                    </a:ext>
                  </a:extLst>
                </a:gridCol>
                <a:gridCol w="900121">
                  <a:extLst>
                    <a:ext uri="{9D8B030D-6E8A-4147-A177-3AD203B41FA5}">
                      <a16:colId xmlns:a16="http://schemas.microsoft.com/office/drawing/2014/main" val="1052530881"/>
                    </a:ext>
                  </a:extLst>
                </a:gridCol>
                <a:gridCol w="900121">
                  <a:extLst>
                    <a:ext uri="{9D8B030D-6E8A-4147-A177-3AD203B41FA5}">
                      <a16:colId xmlns:a16="http://schemas.microsoft.com/office/drawing/2014/main" val="3373551369"/>
                    </a:ext>
                  </a:extLst>
                </a:gridCol>
                <a:gridCol w="900121">
                  <a:extLst>
                    <a:ext uri="{9D8B030D-6E8A-4147-A177-3AD203B41FA5}">
                      <a16:colId xmlns:a16="http://schemas.microsoft.com/office/drawing/2014/main" val="2265766323"/>
                    </a:ext>
                  </a:extLst>
                </a:gridCol>
              </a:tblGrid>
              <a:tr h="5537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07659595"/>
                  </a:ext>
                </a:extLst>
              </a:tr>
            </a:tbl>
          </a:graphicData>
        </a:graphic>
      </p:graphicFrame>
      <p:sp>
        <p:nvSpPr>
          <p:cNvPr id="13" name="TextBox 12">
            <a:extLst>
              <a:ext uri="{FF2B5EF4-FFF2-40B4-BE49-F238E27FC236}">
                <a16:creationId xmlns:a16="http://schemas.microsoft.com/office/drawing/2014/main" id="{E378481F-E8A1-4FB6-B210-D1D8296F740B}"/>
              </a:ext>
            </a:extLst>
          </p:cNvPr>
          <p:cNvSpPr txBox="1"/>
          <p:nvPr/>
        </p:nvSpPr>
        <p:spPr>
          <a:xfrm>
            <a:off x="175749" y="3114751"/>
            <a:ext cx="4936038" cy="1243417"/>
          </a:xfrm>
          <a:prstGeom prst="rect">
            <a:avLst/>
          </a:prstGeom>
          <a:noFill/>
        </p:spPr>
        <p:txBody>
          <a:bodyPr wrap="square">
            <a:spAutoFit/>
          </a:bodyPr>
          <a:lstStyle/>
          <a:p>
            <a:pPr>
              <a:spcBef>
                <a:spcPts val="1200"/>
              </a:spcBef>
              <a:buNone/>
            </a:pPr>
            <a:r>
              <a:rPr lang="en-GB" sz="2200" dirty="0"/>
              <a:t>This bar is also split into equal parts. </a:t>
            </a:r>
          </a:p>
          <a:p>
            <a:pPr marL="457200" indent="-457200">
              <a:buFont typeface="+mj-lt"/>
              <a:buAutoNum type="alphaLcParenR" startAt="3"/>
            </a:pPr>
            <a:r>
              <a:rPr lang="en-GB" sz="2200" dirty="0"/>
              <a:t>___ of the whole bar is white.</a:t>
            </a:r>
          </a:p>
          <a:p>
            <a:pPr marL="457200" indent="-457200">
              <a:buAutoNum type="alphaLcParenR" startAt="3"/>
            </a:pPr>
            <a:r>
              <a:rPr lang="en-GB" sz="2200" dirty="0"/>
              <a:t>___ of the whole bar is grey.</a:t>
            </a:r>
          </a:p>
        </p:txBody>
      </p:sp>
      <p:sp>
        <p:nvSpPr>
          <p:cNvPr id="16" name="TextBox 15">
            <a:extLst>
              <a:ext uri="{FF2B5EF4-FFF2-40B4-BE49-F238E27FC236}">
                <a16:creationId xmlns:a16="http://schemas.microsoft.com/office/drawing/2014/main" id="{9F6803A8-AA9E-45FD-954D-F895277968C9}"/>
              </a:ext>
            </a:extLst>
          </p:cNvPr>
          <p:cNvSpPr txBox="1"/>
          <p:nvPr/>
        </p:nvSpPr>
        <p:spPr>
          <a:xfrm>
            <a:off x="175749" y="1682775"/>
            <a:ext cx="6096000" cy="1243417"/>
          </a:xfrm>
          <a:prstGeom prst="rect">
            <a:avLst/>
          </a:prstGeom>
          <a:noFill/>
        </p:spPr>
        <p:txBody>
          <a:bodyPr wrap="square">
            <a:spAutoFit/>
          </a:bodyPr>
          <a:lstStyle/>
          <a:p>
            <a:pPr>
              <a:buNone/>
            </a:pPr>
            <a:r>
              <a:rPr lang="en-GB" sz="2200" dirty="0"/>
              <a:t>This bar is split into equal parts. </a:t>
            </a:r>
          </a:p>
          <a:p>
            <a:pPr marL="457200" indent="-457200">
              <a:buAutoNum type="alphaLcParenR"/>
            </a:pPr>
            <a:r>
              <a:rPr lang="en-GB" sz="2200" dirty="0"/>
              <a:t>___ of the whole bar is white.</a:t>
            </a:r>
          </a:p>
          <a:p>
            <a:pPr marL="457200" indent="-457200">
              <a:buAutoNum type="alphaLcParenR"/>
            </a:pPr>
            <a:r>
              <a:rPr lang="en-GB" sz="2200" dirty="0"/>
              <a:t>___ of the whole bar is grey.</a:t>
            </a:r>
          </a:p>
        </p:txBody>
      </p:sp>
      <p:graphicFrame>
        <p:nvGraphicFramePr>
          <p:cNvPr id="12" name="Table 5">
            <a:extLst>
              <a:ext uri="{FF2B5EF4-FFF2-40B4-BE49-F238E27FC236}">
                <a16:creationId xmlns:a16="http://schemas.microsoft.com/office/drawing/2014/main" id="{8E33B78B-3938-48BE-89F1-5C862DBABADC}"/>
              </a:ext>
            </a:extLst>
          </p:cNvPr>
          <p:cNvGraphicFramePr>
            <a:graphicFrameLocks noGrp="1"/>
          </p:cNvGraphicFramePr>
          <p:nvPr>
            <p:extLst>
              <p:ext uri="{D42A27DB-BD31-4B8C-83A1-F6EECF244321}">
                <p14:modId xmlns:p14="http://schemas.microsoft.com/office/powerpoint/2010/main" val="1842198819"/>
              </p:ext>
            </p:extLst>
          </p:nvPr>
        </p:nvGraphicFramePr>
        <p:xfrm>
          <a:off x="6834037" y="3253876"/>
          <a:ext cx="4500610" cy="553703"/>
        </p:xfrm>
        <a:graphic>
          <a:graphicData uri="http://schemas.openxmlformats.org/drawingml/2006/table">
            <a:tbl>
              <a:tblPr firstRow="1" bandRow="1">
                <a:tableStyleId>{5C22544A-7EE6-4342-B048-85BDC9FD1C3A}</a:tableStyleId>
              </a:tblPr>
              <a:tblGrid>
                <a:gridCol w="450061">
                  <a:extLst>
                    <a:ext uri="{9D8B030D-6E8A-4147-A177-3AD203B41FA5}">
                      <a16:colId xmlns:a16="http://schemas.microsoft.com/office/drawing/2014/main" val="2629812637"/>
                    </a:ext>
                  </a:extLst>
                </a:gridCol>
                <a:gridCol w="450061">
                  <a:extLst>
                    <a:ext uri="{9D8B030D-6E8A-4147-A177-3AD203B41FA5}">
                      <a16:colId xmlns:a16="http://schemas.microsoft.com/office/drawing/2014/main" val="1630833843"/>
                    </a:ext>
                  </a:extLst>
                </a:gridCol>
                <a:gridCol w="450061">
                  <a:extLst>
                    <a:ext uri="{9D8B030D-6E8A-4147-A177-3AD203B41FA5}">
                      <a16:colId xmlns:a16="http://schemas.microsoft.com/office/drawing/2014/main" val="2599477848"/>
                    </a:ext>
                  </a:extLst>
                </a:gridCol>
                <a:gridCol w="450061">
                  <a:extLst>
                    <a:ext uri="{9D8B030D-6E8A-4147-A177-3AD203B41FA5}">
                      <a16:colId xmlns:a16="http://schemas.microsoft.com/office/drawing/2014/main" val="1857238369"/>
                    </a:ext>
                  </a:extLst>
                </a:gridCol>
                <a:gridCol w="450061">
                  <a:extLst>
                    <a:ext uri="{9D8B030D-6E8A-4147-A177-3AD203B41FA5}">
                      <a16:colId xmlns:a16="http://schemas.microsoft.com/office/drawing/2014/main" val="1052530881"/>
                    </a:ext>
                  </a:extLst>
                </a:gridCol>
                <a:gridCol w="450061">
                  <a:extLst>
                    <a:ext uri="{9D8B030D-6E8A-4147-A177-3AD203B41FA5}">
                      <a16:colId xmlns:a16="http://schemas.microsoft.com/office/drawing/2014/main" val="3150021623"/>
                    </a:ext>
                  </a:extLst>
                </a:gridCol>
                <a:gridCol w="450061">
                  <a:extLst>
                    <a:ext uri="{9D8B030D-6E8A-4147-A177-3AD203B41FA5}">
                      <a16:colId xmlns:a16="http://schemas.microsoft.com/office/drawing/2014/main" val="3373551369"/>
                    </a:ext>
                  </a:extLst>
                </a:gridCol>
                <a:gridCol w="450061">
                  <a:extLst>
                    <a:ext uri="{9D8B030D-6E8A-4147-A177-3AD203B41FA5}">
                      <a16:colId xmlns:a16="http://schemas.microsoft.com/office/drawing/2014/main" val="3794510829"/>
                    </a:ext>
                  </a:extLst>
                </a:gridCol>
                <a:gridCol w="450061">
                  <a:extLst>
                    <a:ext uri="{9D8B030D-6E8A-4147-A177-3AD203B41FA5}">
                      <a16:colId xmlns:a16="http://schemas.microsoft.com/office/drawing/2014/main" val="2265766323"/>
                    </a:ext>
                  </a:extLst>
                </a:gridCol>
                <a:gridCol w="450061">
                  <a:extLst>
                    <a:ext uri="{9D8B030D-6E8A-4147-A177-3AD203B41FA5}">
                      <a16:colId xmlns:a16="http://schemas.microsoft.com/office/drawing/2014/main" val="1816060140"/>
                    </a:ext>
                  </a:extLst>
                </a:gridCol>
              </a:tblGrid>
              <a:tr h="5537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07659595"/>
                  </a:ext>
                </a:extLst>
              </a:tr>
            </a:tbl>
          </a:graphicData>
        </a:graphic>
      </p:graphicFrame>
      <p:sp>
        <p:nvSpPr>
          <p:cNvPr id="19" name="TextBox 18">
            <a:extLst>
              <a:ext uri="{FF2B5EF4-FFF2-40B4-BE49-F238E27FC236}">
                <a16:creationId xmlns:a16="http://schemas.microsoft.com/office/drawing/2014/main" id="{66584A29-4624-4E1D-863F-2D774BB8A3F1}"/>
              </a:ext>
            </a:extLst>
          </p:cNvPr>
          <p:cNvSpPr txBox="1"/>
          <p:nvPr/>
        </p:nvSpPr>
        <p:spPr>
          <a:xfrm>
            <a:off x="1195280" y="5755777"/>
            <a:ext cx="7288666" cy="923330"/>
          </a:xfrm>
          <a:prstGeom prst="rect">
            <a:avLst/>
          </a:prstGeom>
          <a:noFill/>
        </p:spPr>
        <p:txBody>
          <a:bodyPr wrap="square">
            <a:spAutoFit/>
          </a:bodyPr>
          <a:lstStyle/>
          <a:p>
            <a:pPr>
              <a:spcBef>
                <a:spcPts val="1200"/>
              </a:spcBef>
              <a:buNone/>
            </a:pPr>
            <a:r>
              <a:rPr lang="en-GB" sz="2200" dirty="0"/>
              <a:t>Complete these sentences for each bar:</a:t>
            </a:r>
          </a:p>
          <a:p>
            <a:pPr>
              <a:spcBef>
                <a:spcPts val="1200"/>
              </a:spcBef>
              <a:buNone/>
            </a:pPr>
            <a:r>
              <a:rPr lang="en-GB" sz="2200" dirty="0"/>
              <a:t>The grey is ___ of the white. The white is ___ of the grey.</a:t>
            </a:r>
          </a:p>
        </p:txBody>
      </p:sp>
      <p:sp>
        <p:nvSpPr>
          <p:cNvPr id="15" name="TextBox 14">
            <a:extLst>
              <a:ext uri="{FF2B5EF4-FFF2-40B4-BE49-F238E27FC236}">
                <a16:creationId xmlns:a16="http://schemas.microsoft.com/office/drawing/2014/main" id="{A92A0DB3-EC74-4290-8BA7-D8053EB74A44}"/>
              </a:ext>
            </a:extLst>
          </p:cNvPr>
          <p:cNvSpPr txBox="1"/>
          <p:nvPr/>
        </p:nvSpPr>
        <p:spPr>
          <a:xfrm>
            <a:off x="145680" y="4535582"/>
            <a:ext cx="6096000" cy="1175706"/>
          </a:xfrm>
          <a:prstGeom prst="rect">
            <a:avLst/>
          </a:prstGeom>
          <a:noFill/>
        </p:spPr>
        <p:txBody>
          <a:bodyPr wrap="square">
            <a:spAutoFit/>
          </a:bodyPr>
          <a:lstStyle/>
          <a:p>
            <a:pPr>
              <a:buNone/>
            </a:pPr>
            <a:r>
              <a:rPr lang="en-GB" sz="2200" dirty="0"/>
              <a:t>One bar is stretched and the other squashed.</a:t>
            </a:r>
          </a:p>
          <a:p>
            <a:pPr marL="514350" indent="-514350">
              <a:buFont typeface="+mj-lt"/>
              <a:buAutoNum type="alphaLcParenR" startAt="5"/>
            </a:pPr>
            <a:r>
              <a:rPr lang="en-GB" sz="2200" dirty="0"/>
              <a:t>Would your answers to parts a) to d) change?</a:t>
            </a:r>
          </a:p>
        </p:txBody>
      </p:sp>
      <p:graphicFrame>
        <p:nvGraphicFramePr>
          <p:cNvPr id="17" name="Table 5">
            <a:extLst>
              <a:ext uri="{FF2B5EF4-FFF2-40B4-BE49-F238E27FC236}">
                <a16:creationId xmlns:a16="http://schemas.microsoft.com/office/drawing/2014/main" id="{164566C5-0864-4CF8-B55C-57773D5F6671}"/>
              </a:ext>
            </a:extLst>
          </p:cNvPr>
          <p:cNvGraphicFramePr>
            <a:graphicFrameLocks noGrp="1"/>
          </p:cNvGraphicFramePr>
          <p:nvPr>
            <p:extLst>
              <p:ext uri="{D42A27DB-BD31-4B8C-83A1-F6EECF244321}">
                <p14:modId xmlns:p14="http://schemas.microsoft.com/office/powerpoint/2010/main" val="3690298934"/>
              </p:ext>
            </p:extLst>
          </p:nvPr>
        </p:nvGraphicFramePr>
        <p:xfrm>
          <a:off x="6672664" y="4492338"/>
          <a:ext cx="5400000" cy="553703"/>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629812637"/>
                    </a:ext>
                  </a:extLst>
                </a:gridCol>
                <a:gridCol w="1080000">
                  <a:extLst>
                    <a:ext uri="{9D8B030D-6E8A-4147-A177-3AD203B41FA5}">
                      <a16:colId xmlns:a16="http://schemas.microsoft.com/office/drawing/2014/main" val="2599477848"/>
                    </a:ext>
                  </a:extLst>
                </a:gridCol>
                <a:gridCol w="1080000">
                  <a:extLst>
                    <a:ext uri="{9D8B030D-6E8A-4147-A177-3AD203B41FA5}">
                      <a16:colId xmlns:a16="http://schemas.microsoft.com/office/drawing/2014/main" val="1052530881"/>
                    </a:ext>
                  </a:extLst>
                </a:gridCol>
                <a:gridCol w="1080000">
                  <a:extLst>
                    <a:ext uri="{9D8B030D-6E8A-4147-A177-3AD203B41FA5}">
                      <a16:colId xmlns:a16="http://schemas.microsoft.com/office/drawing/2014/main" val="3373551369"/>
                    </a:ext>
                  </a:extLst>
                </a:gridCol>
                <a:gridCol w="1080000">
                  <a:extLst>
                    <a:ext uri="{9D8B030D-6E8A-4147-A177-3AD203B41FA5}">
                      <a16:colId xmlns:a16="http://schemas.microsoft.com/office/drawing/2014/main" val="2265766323"/>
                    </a:ext>
                  </a:extLst>
                </a:gridCol>
              </a:tblGrid>
              <a:tr h="55370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07659595"/>
                  </a:ext>
                </a:extLst>
              </a:tr>
            </a:tbl>
          </a:graphicData>
        </a:graphic>
      </p:graphicFrame>
    </p:spTree>
    <p:extLst>
      <p:ext uri="{BB962C8B-B14F-4D97-AF65-F5344CB8AC3E}">
        <p14:creationId xmlns:p14="http://schemas.microsoft.com/office/powerpoint/2010/main" val="32610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0"/>
                            </p:stCondLst>
                            <p:childTnLst>
                              <p:par>
                                <p:cTn id="27" presetID="6" presetClass="emph" presetSubtype="0" fill="hold" nodeType="afterEffect">
                                  <p:stCondLst>
                                    <p:cond delay="0"/>
                                  </p:stCondLst>
                                  <p:childTnLst>
                                    <p:animScale>
                                      <p:cBhvr>
                                        <p:cTn id="28" dur="2000" fill="hold"/>
                                        <p:tgtEl>
                                          <p:spTgt spid="20"/>
                                        </p:tgtEl>
                                      </p:cBhvr>
                                      <p:by x="120000" y="100000"/>
                                    </p:animScale>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par>
                          <p:cTn id="37" fill="hold">
                            <p:stCondLst>
                              <p:cond delay="2000"/>
                            </p:stCondLst>
                            <p:childTnLst>
                              <p:par>
                                <p:cTn id="38" presetID="6" presetClass="emph" presetSubtype="0" fill="hold" nodeType="afterEffect">
                                  <p:stCondLst>
                                    <p:cond delay="0"/>
                                  </p:stCondLst>
                                  <p:childTnLst>
                                    <p:animScale>
                                      <p:cBhvr>
                                        <p:cTn id="39" dur="2000" fill="hold"/>
                                        <p:tgtEl>
                                          <p:spTgt spid="18"/>
                                        </p:tgtEl>
                                      </p:cBhvr>
                                      <p:by x="50000" y="100000"/>
                                    </p:animScale>
                                  </p:childTnLst>
                                </p:cTn>
                              </p:par>
                            </p:childTnLst>
                          </p:cTn>
                        </p:par>
                        <p:par>
                          <p:cTn id="40" fill="hold">
                            <p:stCondLst>
                              <p:cond delay="4000"/>
                            </p:stCondLst>
                            <p:childTnLst>
                              <p:par>
                                <p:cTn id="41" presetID="1"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par>
                          <p:cTn id="45" fill="hold">
                            <p:stCondLst>
                              <p:cond delay="4000"/>
                            </p:stCondLst>
                            <p:childTnLst>
                              <p:par>
                                <p:cTn id="46" presetID="1" presetClass="entr" presetSubtype="0" fill="hold" grpId="0" nodeType="afterEffect">
                                  <p:stCondLst>
                                    <p:cond delay="0"/>
                                  </p:stCondLst>
                                  <p:childTnLst>
                                    <p:set>
                                      <p:cBhvr>
                                        <p:cTn id="47"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P spid="7" grpId="0" animBg="1"/>
      <p:bldP spid="13" grpId="0"/>
      <p:bldP spid="16" grpId="0"/>
      <p:bldP spid="19" grpId="0"/>
      <p:bldP spid="1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82755843"/>
                  </p:ext>
                </p:extLst>
              </p:nvPr>
            </p:nvGraphicFramePr>
            <p:xfrm>
              <a:off x="267128" y="764704"/>
              <a:ext cx="11766038" cy="5778336"/>
            </p:xfrm>
            <a:graphic>
              <a:graphicData uri="http://schemas.openxmlformats.org/drawingml/2006/table">
                <a:tbl>
                  <a:tblPr firstRow="1" bandRow="1">
                    <a:tableStyleId>{5940675A-B579-460E-94D1-54222C63F5DA}</a:tableStyleId>
                  </a:tblPr>
                  <a:tblGrid>
                    <a:gridCol w="7169992">
                      <a:extLst>
                        <a:ext uri="{9D8B030D-6E8A-4147-A177-3AD203B41FA5}">
                          <a16:colId xmlns:a16="http://schemas.microsoft.com/office/drawing/2014/main" val="695237181"/>
                        </a:ext>
                      </a:extLst>
                    </a:gridCol>
                    <a:gridCol w="4596046">
                      <a:extLst>
                        <a:ext uri="{9D8B030D-6E8A-4147-A177-3AD203B41FA5}">
                          <a16:colId xmlns:a16="http://schemas.microsoft.com/office/drawing/2014/main" val="300072507"/>
                        </a:ext>
                      </a:extLst>
                    </a:gridCol>
                  </a:tblGrid>
                  <a:tr h="38791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67461">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Practise identifying fractions of the total. Show more examples before parts c and d. Play with the variation to reveal what students need help with. If they struggle with connecting the total number of parts with the denominator, try varying the denominator but keeping the numerator for one colour constant.</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mn-lt"/>
                            </a:rPr>
                            <a:t>The further thinking</a:t>
                          </a:r>
                          <a:r>
                            <a:rPr lang="en-GB" sz="1600" b="0" i="0" u="none" strike="noStrike" baseline="0" noProof="0" dirty="0">
                              <a:latin typeface="+mn-lt"/>
                            </a:rPr>
                            <a:t> </a:t>
                          </a:r>
                          <a:r>
                            <a:rPr lang="en-GB" sz="1600" b="0" i="0" u="none" strike="noStrike" noProof="0" dirty="0">
                              <a:latin typeface="+mn-lt"/>
                            </a:rPr>
                            <a:t>question considers the relationship between the parts, rather then the parts in relation to this whole. </a:t>
                          </a:r>
                          <a:r>
                            <a:rPr lang="en-GB" sz="1600" b="0" i="0" u="none" strike="noStrike" noProof="0" dirty="0">
                              <a:latin typeface="Arial"/>
                            </a:rPr>
                            <a:t>Develop this idea further by asking students to draw their own bars where one part is a specified fraction of</a:t>
                          </a:r>
                          <a:r>
                            <a:rPr lang="en-GB" sz="1600" b="0" i="0" u="none" strike="noStrike" baseline="0" noProof="0" dirty="0">
                              <a:latin typeface="Arial"/>
                            </a:rPr>
                            <a:t> the other (for example, if the grey was </a:t>
                          </a:r>
                          <a14:m>
                            <m:oMath xmlns:m="http://schemas.openxmlformats.org/officeDocument/2006/math">
                              <m:box>
                                <m:boxPr>
                                  <m:ctrlPr>
                                    <a:rPr lang="en-GB" sz="1600" b="0" i="1" u="none" strike="noStrike" baseline="0" noProof="0" smtClean="0">
                                      <a:latin typeface="Cambria Math" panose="02040503050406030204" pitchFamily="18" charset="0"/>
                                    </a:rPr>
                                  </m:ctrlPr>
                                </m:boxPr>
                                <m:e>
                                  <m:argPr>
                                    <m:argSz m:val="-1"/>
                                  </m:argPr>
                                  <m:f>
                                    <m:fPr>
                                      <m:ctrlPr>
                                        <a:rPr lang="en-GB" sz="1600" b="0" i="1" u="none" strike="noStrike" baseline="0" noProof="0" smtClean="0">
                                          <a:latin typeface="Cambria Math" panose="02040503050406030204" pitchFamily="18" charset="0"/>
                                        </a:rPr>
                                      </m:ctrlPr>
                                    </m:fPr>
                                    <m:num>
                                      <m:r>
                                        <a:rPr lang="en-GB" sz="1600" b="0" i="1" u="none" strike="noStrike" baseline="0" noProof="0" smtClean="0">
                                          <a:latin typeface="Cambria Math" panose="02040503050406030204" pitchFamily="18" charset="0"/>
                                        </a:rPr>
                                        <m:t>4</m:t>
                                      </m:r>
                                    </m:num>
                                    <m:den>
                                      <m:r>
                                        <a:rPr lang="en-GB" sz="1600" b="0" i="1" u="none" strike="noStrike" baseline="0" noProof="0" smtClean="0">
                                          <a:latin typeface="Cambria Math" panose="02040503050406030204" pitchFamily="18" charset="0"/>
                                        </a:rPr>
                                        <m:t>3</m:t>
                                      </m:r>
                                    </m:den>
                                  </m:f>
                                </m:e>
                              </m:box>
                            </m:oMath>
                          </a14:m>
                          <a:r>
                            <a:rPr lang="en-GB" sz="1600" b="0" i="0" u="none" strike="noStrike" noProof="0" dirty="0">
                              <a:latin typeface="Arial"/>
                            </a:rPr>
                            <a:t> of the white).</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The bar model draws attention to the structure of a fraction and how it can be used to describe a proportion of a whole. The first two bars are aligned so that comparisons can be made between pairs of equivalent fractions. The second two bars are animated to help model the proportional relationship staying constant, even as the value of the whole changes.</a:t>
                          </a:r>
                        </a:p>
                      </a:txBody>
                      <a:tcPr/>
                    </a:tc>
                    <a:tc>
                      <a:txBody>
                        <a:bodyPr/>
                        <a:lstStyle/>
                        <a:p>
                          <a:pPr lvl="0" algn="l">
                            <a:lnSpc>
                              <a:spcPct val="100000"/>
                            </a:lnSpc>
                            <a:spcBef>
                              <a:spcPts val="600"/>
                            </a:spcBef>
                            <a:spcAft>
                              <a:spcPts val="0"/>
                            </a:spcAft>
                            <a:buNone/>
                          </a:pPr>
                          <a:r>
                            <a:rPr lang="en-GB" sz="1600" dirty="0"/>
                            <a:t>Parts a and b assess a straightforward skill: can students identify the fraction shaded in a bar model? Do they understand what the numerator and denominator refer to?</a:t>
                          </a:r>
                        </a:p>
                        <a:p>
                          <a:pPr lvl="0" algn="l">
                            <a:lnSpc>
                              <a:spcPct val="100000"/>
                            </a:lnSpc>
                            <a:spcBef>
                              <a:spcPts val="600"/>
                            </a:spcBef>
                            <a:spcAft>
                              <a:spcPts val="0"/>
                            </a:spcAft>
                            <a:buNone/>
                          </a:pPr>
                          <a:r>
                            <a:rPr lang="en-GB" sz="1600" b="0" i="0" u="none" strike="noStrike" noProof="0" dirty="0">
                              <a:latin typeface="+mn-lt"/>
                            </a:rPr>
                            <a:t>Parts c and d introduce the concept of equivalent fractions;</a:t>
                          </a:r>
                          <a:r>
                            <a:rPr lang="en-GB" sz="1600" b="0" i="0" u="none" strike="noStrike" baseline="0" noProof="0" dirty="0">
                              <a:latin typeface="+mn-lt"/>
                            </a:rPr>
                            <a:t> t</a:t>
                          </a:r>
                          <a:r>
                            <a:rPr lang="en-GB" sz="1600" b="0" i="0" u="none" strike="noStrike" noProof="0" dirty="0">
                              <a:latin typeface="+mn-lt"/>
                            </a:rPr>
                            <a:t>he bars are aligned to allow students to notice that the shaded</a:t>
                          </a:r>
                          <a:r>
                            <a:rPr lang="en-GB" sz="1600" b="0" i="0" u="none" strike="noStrike" baseline="0" noProof="0" dirty="0">
                              <a:latin typeface="+mn-lt"/>
                            </a:rPr>
                            <a:t> </a:t>
                          </a:r>
                          <a:r>
                            <a:rPr lang="en-GB" sz="1600" b="0" i="0" u="none" strike="noStrike" noProof="0" dirty="0">
                              <a:latin typeface="+mn-lt"/>
                            </a:rPr>
                            <a:t>fraction is the same. If they don’t, prompt to see if they can simplify their </a:t>
                          </a:r>
                          <a14:m>
                            <m:oMath xmlns:m="http://schemas.openxmlformats.org/officeDocument/2006/math">
                              <m:box>
                                <m:boxPr>
                                  <m:ctrlPr>
                                    <a:rPr lang="en-GB" sz="1600" b="0" i="1" u="none" strike="noStrike" noProof="0" smtClean="0">
                                      <a:latin typeface="Cambria Math" panose="02040503050406030204" pitchFamily="18" charset="0"/>
                                    </a:rPr>
                                  </m:ctrlPr>
                                </m:boxPr>
                                <m:e>
                                  <m:argPr>
                                    <m:argSz m:val="-1"/>
                                  </m:argPr>
                                  <m:f>
                                    <m:fPr>
                                      <m:ctrlPr>
                                        <a:rPr lang="en-GB" sz="1600" b="0" i="1" u="none" strike="noStrike" noProof="0" smtClean="0">
                                          <a:latin typeface="Cambria Math" panose="02040503050406030204" pitchFamily="18" charset="0"/>
                                        </a:rPr>
                                      </m:ctrlPr>
                                    </m:fPr>
                                    <m:num>
                                      <m:r>
                                        <a:rPr lang="en-GB" sz="1600" b="0" i="1" u="none" strike="noStrike" noProof="0" smtClean="0">
                                          <a:latin typeface="Cambria Math" panose="02040503050406030204" pitchFamily="18" charset="0"/>
                                        </a:rPr>
                                        <m:t>6</m:t>
                                      </m:r>
                                    </m:num>
                                    <m:den>
                                      <m:r>
                                        <a:rPr lang="en-GB" sz="1600" b="0" i="1" u="none" strike="noStrike" noProof="0" smtClean="0">
                                          <a:latin typeface="Cambria Math" panose="02040503050406030204" pitchFamily="18" charset="0"/>
                                        </a:rPr>
                                        <m:t>10</m:t>
                                      </m:r>
                                    </m:den>
                                  </m:f>
                                </m:e>
                              </m:box>
                            </m:oMath>
                          </a14:m>
                          <a:r>
                            <a:rPr lang="en-GB" sz="1600" b="0" i="0" u="none" strike="noStrike" noProof="0" dirty="0">
                              <a:latin typeface="+mn-lt"/>
                            </a:rPr>
                            <a:t> to </a:t>
                          </a:r>
                          <a14:m>
                            <m:oMath xmlns:m="http://schemas.openxmlformats.org/officeDocument/2006/math">
                              <m:box>
                                <m:boxPr>
                                  <m:ctrlPr>
                                    <a:rPr lang="en-GB" sz="1600" b="0" i="1" u="none" strike="noStrike" noProof="0" smtClean="0">
                                      <a:latin typeface="Cambria Math" panose="02040503050406030204" pitchFamily="18" charset="0"/>
                                    </a:rPr>
                                  </m:ctrlPr>
                                </m:boxPr>
                                <m:e>
                                  <m:argPr>
                                    <m:argSz m:val="-1"/>
                                  </m:argPr>
                                  <m:f>
                                    <m:fPr>
                                      <m:ctrlPr>
                                        <a:rPr lang="en-GB" sz="1600" b="0" i="1" u="none" strike="noStrike" noProof="0" smtClean="0">
                                          <a:latin typeface="Cambria Math" panose="02040503050406030204" pitchFamily="18" charset="0"/>
                                        </a:rPr>
                                      </m:ctrlPr>
                                    </m:fPr>
                                    <m:num>
                                      <m:r>
                                        <a:rPr lang="en-GB" sz="1600" b="0" i="1" u="none" strike="noStrike" noProof="0" smtClean="0">
                                          <a:latin typeface="Cambria Math" panose="02040503050406030204" pitchFamily="18" charset="0"/>
                                        </a:rPr>
                                        <m:t>3</m:t>
                                      </m:r>
                                    </m:num>
                                    <m:den>
                                      <m:r>
                                        <a:rPr lang="en-GB" sz="1600" b="0" i="1" u="none" strike="noStrike" noProof="0" smtClean="0">
                                          <a:latin typeface="Cambria Math" panose="02040503050406030204" pitchFamily="18" charset="0"/>
                                        </a:rPr>
                                        <m:t>5</m:t>
                                      </m:r>
                                    </m:den>
                                  </m:f>
                                </m:e>
                              </m:box>
                            </m:oMath>
                          </a14:m>
                          <a:r>
                            <a:rPr lang="en-GB" sz="1600" b="0" i="0" u="none" strike="noStrike" noProof="0" dirty="0">
                              <a:latin typeface="+mn-lt"/>
                            </a:rPr>
                            <a:t>, and</a:t>
                          </a:r>
                          <a:r>
                            <a:rPr lang="en-GB" sz="1600" b="0" i="0" u="none" strike="noStrike" baseline="0" noProof="0" dirty="0">
                              <a:latin typeface="+mn-lt"/>
                            </a:rPr>
                            <a:t> whether they understand that this means the fractions are equivalent.</a:t>
                          </a:r>
                          <a:endParaRPr lang="en-GB" sz="1600" b="0" i="0" u="none" strike="noStrike" noProof="0" dirty="0">
                            <a:latin typeface="+mn-lt"/>
                          </a:endParaRPr>
                        </a:p>
                        <a:p>
                          <a:pPr lvl="0" algn="l">
                            <a:lnSpc>
                              <a:spcPct val="100000"/>
                            </a:lnSpc>
                            <a:spcBef>
                              <a:spcPts val="600"/>
                            </a:spcBef>
                            <a:spcAft>
                              <a:spcPts val="0"/>
                            </a:spcAft>
                            <a:buNone/>
                          </a:pPr>
                          <a:r>
                            <a:rPr lang="en-GB" sz="1600" b="0" i="0" u="none" strike="noStrike" noProof="0" dirty="0">
                              <a:latin typeface="+mn-lt"/>
                            </a:rPr>
                            <a:t>Part e probes students’ understanding further, as it keeps the proportions the same but changes the size of the bar, and asks if their answers have changed. Listen particularly carefully to their thinking here: do they understand that the proportions are the same, even if the size of the bar is different?</a:t>
                          </a:r>
                        </a:p>
                      </a:txBody>
                      <a:tcPr/>
                    </a:tc>
                    <a:extLst>
                      <a:ext uri="{0D108BD9-81ED-4DB2-BD59-A6C34878D82A}">
                        <a16:rowId xmlns:a16="http://schemas.microsoft.com/office/drawing/2014/main" val="1616516725"/>
                      </a:ext>
                    </a:extLst>
                  </a:tr>
                  <a:tr h="675983">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3" action="ppaction://hlinksldjump"/>
                            </a:rPr>
                            <a:t>D</a:t>
                          </a:r>
                          <a:r>
                            <a:rPr lang="en-GB" sz="1600" b="0" dirty="0"/>
                            <a:t> provides an interesting next step, finding one-quarter when the value on a number line changes.</a:t>
                          </a:r>
                        </a:p>
                        <a:p>
                          <a:pPr marL="285750" indent="-285750">
                            <a:buFont typeface="Arial"/>
                            <a:buChar char="•"/>
                          </a:pPr>
                          <a:r>
                            <a:rPr lang="en-GB" sz="1600" b="0" dirty="0"/>
                            <a:t>Checkpoint </a:t>
                          </a:r>
                          <a:r>
                            <a:rPr lang="en-GB" sz="1600" b="0" dirty="0">
                              <a:hlinkClick r:id="rId4" action="ppaction://hlinksldjump"/>
                            </a:rPr>
                            <a:t>18</a:t>
                          </a:r>
                          <a:r>
                            <a:rPr lang="en-GB" sz="1600" b="0" dirty="0"/>
                            <a:t> explores a the circle representation for fractions, if students are more familiar with this.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82755843"/>
                  </p:ext>
                </p:extLst>
              </p:nvPr>
            </p:nvGraphicFramePr>
            <p:xfrm>
              <a:off x="267128" y="764704"/>
              <a:ext cx="11766038" cy="5778336"/>
            </p:xfrm>
            <a:graphic>
              <a:graphicData uri="http://schemas.openxmlformats.org/drawingml/2006/table">
                <a:tbl>
                  <a:tblPr firstRow="1" bandRow="1">
                    <a:tableStyleId>{5940675A-B579-460E-94D1-54222C63F5DA}</a:tableStyleId>
                  </a:tblPr>
                  <a:tblGrid>
                    <a:gridCol w="7169992">
                      <a:extLst>
                        <a:ext uri="{9D8B030D-6E8A-4147-A177-3AD203B41FA5}">
                          <a16:colId xmlns:a16="http://schemas.microsoft.com/office/drawing/2014/main" val="695237181"/>
                        </a:ext>
                      </a:extLst>
                    </a:gridCol>
                    <a:gridCol w="4596046">
                      <a:extLst>
                        <a:ext uri="{9D8B030D-6E8A-4147-A177-3AD203B41FA5}">
                          <a16:colId xmlns:a16="http://schemas.microsoft.com/office/drawing/2014/main" val="300072507"/>
                        </a:ext>
                      </a:extLst>
                    </a:gridCol>
                  </a:tblGrid>
                  <a:tr h="38791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67461">
                    <a:tc>
                      <a:txBody>
                        <a:bodyPr/>
                        <a:lstStyle/>
                        <a:p>
                          <a:endParaRPr lang="en-US"/>
                        </a:p>
                      </a:txBody>
                      <a:tcPr>
                        <a:blipFill>
                          <a:blip r:embed="rId5"/>
                          <a:stretch>
                            <a:fillRect l="-85" t="-9200" r="-64316" b="-19600"/>
                          </a:stretch>
                        </a:blipFill>
                      </a:tcPr>
                    </a:tc>
                    <a:tc>
                      <a:txBody>
                        <a:bodyPr/>
                        <a:lstStyle/>
                        <a:p>
                          <a:endParaRPr lang="en-US"/>
                        </a:p>
                      </a:txBody>
                      <a:tcPr>
                        <a:blipFill>
                          <a:blip r:embed="rId5"/>
                          <a:stretch>
                            <a:fillRect l="-156233" t="-9200" r="-398" b="-19600"/>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6" action="ppaction://hlinksldjump"/>
                            </a:rPr>
                            <a:t>D</a:t>
                          </a:r>
                          <a:r>
                            <a:rPr lang="en-GB" sz="1600" b="0" dirty="0"/>
                            <a:t> provides an interesting next step, finding one-quarter when the value on a number line changes.</a:t>
                          </a:r>
                        </a:p>
                        <a:p>
                          <a:pPr marL="285750" indent="-285750">
                            <a:buFont typeface="Arial"/>
                            <a:buChar char="•"/>
                          </a:pPr>
                          <a:r>
                            <a:rPr lang="en-GB" sz="1600" b="0" dirty="0"/>
                            <a:t>Checkpoint </a:t>
                          </a:r>
                          <a:r>
                            <a:rPr lang="en-GB" sz="1600" b="0" dirty="0">
                              <a:hlinkClick r:id="rId7" action="ppaction://hlinksldjump"/>
                            </a:rPr>
                            <a:t>18</a:t>
                          </a:r>
                          <a:r>
                            <a:rPr lang="en-GB" sz="1600" b="0" dirty="0"/>
                            <a:t> explores a the circle representation for fractions, if students are more familiar with this.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293344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11: Strategies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10533" y="557110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18554" y="5419256"/>
            <a:ext cx="5270634" cy="1107996"/>
          </a:xfrm>
          <a:prstGeom prst="rect">
            <a:avLst/>
          </a:prstGeom>
          <a:noFill/>
        </p:spPr>
        <p:txBody>
          <a:bodyPr wrap="square" rtlCol="0">
            <a:spAutoFit/>
          </a:bodyPr>
          <a:lstStyle/>
          <a:p>
            <a:pPr>
              <a:buNone/>
            </a:pPr>
            <a:r>
              <a:rPr lang="en-GB" sz="2200" dirty="0">
                <a:cs typeface="Arial" panose="020B0604020202020204" pitchFamily="34" charset="0"/>
              </a:rPr>
              <a:t>These are Gavinder’s workings. Explain what she has done. When might you use her strategy</a:t>
            </a:r>
            <a:r>
              <a:rPr lang="en-GB" sz="2200" dirty="0"/>
              <a:t>?</a:t>
            </a:r>
            <a:r>
              <a:rPr lang="en-US" sz="2200" dirty="0">
                <a:cs typeface="Arial" panose="020B0604020202020204" pitchFamily="34" charset="0"/>
              </a:rPr>
              <a:t>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B3CB745-CBDC-4B6F-B14A-DCEF6710BBCF}"/>
                  </a:ext>
                </a:extLst>
              </p:cNvPr>
              <p:cNvSpPr txBox="1"/>
              <p:nvPr/>
            </p:nvSpPr>
            <p:spPr>
              <a:xfrm>
                <a:off x="179545" y="3638084"/>
                <a:ext cx="9595544" cy="2025491"/>
              </a:xfrm>
              <a:prstGeom prst="rect">
                <a:avLst/>
              </a:prstGeom>
              <a:noFill/>
            </p:spPr>
            <p:txBody>
              <a:bodyPr wrap="square" rtlCol="0">
                <a:spAutoFit/>
              </a:bodyPr>
              <a:lstStyle/>
              <a:p>
                <a:pPr marL="514350" indent="-514350">
                  <a:buFont typeface="+mj-lt"/>
                  <a:buAutoNum type="alphaLcParenR"/>
                </a:pPr>
                <a:r>
                  <a:rPr lang="en-GB" sz="2200" dirty="0"/>
                  <a:t>Describe what Tim and Rohit have done in their workings.</a:t>
                </a:r>
              </a:p>
              <a:p>
                <a:pPr marL="514350" indent="-514350">
                  <a:buFont typeface="+mj-lt"/>
                  <a:buAutoNum type="alphaLcParenR"/>
                </a:pPr>
                <a:r>
                  <a:rPr lang="en-GB" sz="2200" dirty="0"/>
                  <a:t>Which of these strategies do you prefer? Why?</a:t>
                </a:r>
              </a:p>
              <a:p>
                <a:pPr marL="514350" indent="-514350">
                  <a:buFont typeface="+mj-lt"/>
                  <a:buAutoNum type="alphaLcParenR"/>
                </a:pPr>
                <a:r>
                  <a:rPr lang="en-GB" sz="2200" dirty="0"/>
                  <a:t>Which of these strategies would you use for 35 </a:t>
                </a:r>
                <a14:m>
                  <m:oMath xmlns:m="http://schemas.openxmlformats.org/officeDocument/2006/math">
                    <m:r>
                      <a:rPr lang="en-GB" sz="2200" i="1" dirty="0">
                        <a:latin typeface="Cambria Math" panose="02040503050406030204" pitchFamily="18" charset="0"/>
                        <a:ea typeface="Cambria Math" panose="02040503050406030204" pitchFamily="18" charset="0"/>
                      </a:rPr>
                      <m:t>×</m:t>
                    </m:r>
                  </m:oMath>
                </a14:m>
                <a:r>
                  <a:rPr lang="en-GB" sz="2200" dirty="0"/>
                  <a:t> </a:t>
                </a:r>
                <a14:m>
                  <m:oMath xmlns:m="http://schemas.openxmlformats.org/officeDocument/2006/math">
                    <m:f>
                      <m:fPr>
                        <m:ctrlPr>
                          <a:rPr lang="en-GB" sz="3000" i="1" dirty="0">
                            <a:latin typeface="Cambria Math" panose="02040503050406030204" pitchFamily="18" charset="0"/>
                          </a:rPr>
                        </m:ctrlPr>
                      </m:fPr>
                      <m:num>
                        <m:r>
                          <a:rPr lang="en-GB" sz="3000" i="1" dirty="0">
                            <a:latin typeface="Cambria Math" panose="02040503050406030204" pitchFamily="18" charset="0"/>
                          </a:rPr>
                          <m:t>4</m:t>
                        </m:r>
                      </m:num>
                      <m:den>
                        <m:r>
                          <a:rPr lang="en-GB" sz="3000" i="1" dirty="0">
                            <a:latin typeface="Cambria Math" panose="02040503050406030204" pitchFamily="18" charset="0"/>
                          </a:rPr>
                          <m:t>7</m:t>
                        </m:r>
                      </m:den>
                    </m:f>
                  </m:oMath>
                </a14:m>
                <a:r>
                  <a:rPr lang="en-GB" sz="2200" dirty="0"/>
                  <a:t>? Why?</a:t>
                </a:r>
              </a:p>
              <a:p>
                <a:pPr marL="514350" indent="-514350">
                  <a:buFont typeface="+mj-lt"/>
                  <a:buAutoNum type="alphaLcParenR"/>
                </a:pPr>
                <a:endParaRPr lang="en-GB" sz="2200" dirty="0"/>
              </a:p>
            </p:txBody>
          </p:sp>
        </mc:Choice>
        <mc:Fallback xmlns="">
          <p:sp>
            <p:nvSpPr>
              <p:cNvPr id="19" name="TextBox 18">
                <a:extLst>
                  <a:ext uri="{FF2B5EF4-FFF2-40B4-BE49-F238E27FC236}">
                    <a16:creationId xmlns:a16="http://schemas.microsoft.com/office/drawing/2014/main" id="{8B3CB745-CBDC-4B6F-B14A-DCEF6710BBCF}"/>
                  </a:ext>
                </a:extLst>
              </p:cNvPr>
              <p:cNvSpPr txBox="1">
                <a:spLocks noRot="1" noChangeAspect="1" noMove="1" noResize="1" noEditPoints="1" noAdjustHandles="1" noChangeArrowheads="1" noChangeShapeType="1" noTextEdit="1"/>
              </p:cNvSpPr>
              <p:nvPr/>
            </p:nvSpPr>
            <p:spPr>
              <a:xfrm>
                <a:off x="179545" y="3638084"/>
                <a:ext cx="9595544" cy="2025491"/>
              </a:xfrm>
              <a:prstGeom prst="rect">
                <a:avLst/>
              </a:prstGeom>
              <a:blipFill>
                <a:blip r:embed="rId4"/>
                <a:stretch>
                  <a:fillRect l="-698" t="-18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41A2DD-A3A8-4D03-A336-19A2739E0CC4}"/>
                  </a:ext>
                </a:extLst>
              </p:cNvPr>
              <p:cNvSpPr txBox="1"/>
              <p:nvPr/>
            </p:nvSpPr>
            <p:spPr>
              <a:xfrm>
                <a:off x="129692" y="1113771"/>
                <a:ext cx="9645397" cy="935449"/>
              </a:xfrm>
              <a:prstGeom prst="rect">
                <a:avLst/>
              </a:prstGeom>
              <a:noFill/>
            </p:spPr>
            <p:txBody>
              <a:bodyPr wrap="none" rtlCol="0">
                <a:spAutoFit/>
              </a:bodyPr>
              <a:lstStyle/>
              <a:p>
                <a:pPr>
                  <a:buNone/>
                </a:pPr>
                <a:r>
                  <a:rPr lang="en-GB" sz="2200" dirty="0"/>
                  <a:t>Tim and Rohit each have a different strategy to answer the question </a:t>
                </a:r>
                <a14:m>
                  <m:oMath xmlns:m="http://schemas.openxmlformats.org/officeDocument/2006/math">
                    <m:f>
                      <m:fPr>
                        <m:ctrlPr>
                          <a:rPr lang="en-GB" sz="2000" i="1" dirty="0" smtClean="0">
                            <a:latin typeface="Cambria Math" panose="02040503050406030204" pitchFamily="18" charset="0"/>
                          </a:rPr>
                        </m:ctrlPr>
                      </m:fPr>
                      <m:num>
                        <m:r>
                          <a:rPr lang="en-GB" sz="2000" b="0" i="1" dirty="0" smtClean="0">
                            <a:latin typeface="Cambria Math" panose="02040503050406030204" pitchFamily="18" charset="0"/>
                          </a:rPr>
                          <m:t>2</m:t>
                        </m:r>
                      </m:num>
                      <m:den>
                        <m:r>
                          <a:rPr lang="en-GB" sz="2000" b="0" i="1" dirty="0" smtClean="0">
                            <a:latin typeface="Cambria Math" panose="02040503050406030204" pitchFamily="18" charset="0"/>
                          </a:rPr>
                          <m:t>3</m:t>
                        </m:r>
                      </m:den>
                    </m:f>
                    <m:r>
                      <a:rPr lang="en-GB" sz="2000" b="0" i="1" dirty="0" smtClean="0">
                        <a:latin typeface="Cambria Math" panose="02040503050406030204" pitchFamily="18" charset="0"/>
                      </a:rPr>
                      <m:t> </m:t>
                    </m:r>
                    <m:r>
                      <a:rPr lang="en-GB" sz="2000" b="0" i="1" dirty="0" smtClean="0">
                        <a:latin typeface="Cambria Math" panose="02040503050406030204" pitchFamily="18" charset="0"/>
                        <a:ea typeface="Cambria Math" panose="02040503050406030204" pitchFamily="18" charset="0"/>
                      </a:rPr>
                      <m:t>×</m:t>
                    </m:r>
                  </m:oMath>
                </a14:m>
                <a:r>
                  <a:rPr lang="en-GB" sz="2000" dirty="0"/>
                  <a:t> 12</a:t>
                </a:r>
                <a:r>
                  <a:rPr lang="en-GB" sz="2200" dirty="0"/>
                  <a:t>. </a:t>
                </a:r>
              </a:p>
              <a:p>
                <a:pPr>
                  <a:buNone/>
                </a:pPr>
                <a:r>
                  <a:rPr lang="en-GB" sz="2200" dirty="0"/>
                  <a:t>Here are their workings:</a:t>
                </a:r>
              </a:p>
            </p:txBody>
          </p:sp>
        </mc:Choice>
        <mc:Fallback xmlns="">
          <p:sp>
            <p:nvSpPr>
              <p:cNvPr id="20" name="TextBox 19">
                <a:extLst>
                  <a:ext uri="{FF2B5EF4-FFF2-40B4-BE49-F238E27FC236}">
                    <a16:creationId xmlns:a16="http://schemas.microsoft.com/office/drawing/2014/main" id="{AC41A2DD-A3A8-4D03-A336-19A2739E0CC4}"/>
                  </a:ext>
                </a:extLst>
              </p:cNvPr>
              <p:cNvSpPr txBox="1">
                <a:spLocks noRot="1" noChangeAspect="1" noMove="1" noResize="1" noEditPoints="1" noAdjustHandles="1" noChangeArrowheads="1" noChangeShapeType="1" noTextEdit="1"/>
              </p:cNvSpPr>
              <p:nvPr/>
            </p:nvSpPr>
            <p:spPr>
              <a:xfrm>
                <a:off x="129692" y="1113771"/>
                <a:ext cx="9645397" cy="935449"/>
              </a:xfrm>
              <a:prstGeom prst="rect">
                <a:avLst/>
              </a:prstGeom>
              <a:blipFill>
                <a:blip r:embed="rId5"/>
                <a:stretch>
                  <a:fillRect l="-821" t="-654" b="-13072"/>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34235B97-BC04-40F4-B80F-3020487234B7}"/>
              </a:ext>
            </a:extLst>
          </p:cNvPr>
          <p:cNvSpPr/>
          <p:nvPr/>
        </p:nvSpPr>
        <p:spPr>
          <a:xfrm>
            <a:off x="1051360" y="2149102"/>
            <a:ext cx="2594496" cy="1273778"/>
          </a:xfrm>
          <a:prstGeom prst="rect">
            <a:avLst/>
          </a:prstGeom>
          <a:pattFill prst="lgGrid">
            <a:fgClr>
              <a:srgbClr val="C8E2E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628C"/>
                </a:solidFill>
                <a:latin typeface="Cavolini" panose="020B0502040204020203" pitchFamily="66" charset="0"/>
                <a:cs typeface="Cavolini" panose="020B0502040204020203" pitchFamily="66" charset="0"/>
              </a:rPr>
              <a:t>12 ÷ 3 = 4</a:t>
            </a:r>
          </a:p>
          <a:p>
            <a:pPr algn="ctr">
              <a:buNone/>
            </a:pPr>
            <a:r>
              <a:rPr lang="en-GB" sz="2800" dirty="0">
                <a:solidFill>
                  <a:srgbClr val="00628C"/>
                </a:solidFill>
                <a:latin typeface="Cavolini" panose="020B0502040204020203" pitchFamily="66" charset="0"/>
                <a:cs typeface="Cavolini" panose="020B0502040204020203" pitchFamily="66" charset="0"/>
              </a:rPr>
              <a:t>4 × 2 = 8</a:t>
            </a:r>
            <a:endParaRPr lang="en-GB" dirty="0">
              <a:solidFill>
                <a:srgbClr val="00628C"/>
              </a:solidFill>
              <a:latin typeface="Cavolini" panose="020B0502040204020203" pitchFamily="66" charset="0"/>
              <a:cs typeface="Cavolini" panose="020B0502040204020203" pitchFamily="66" charset="0"/>
            </a:endParaRPr>
          </a:p>
        </p:txBody>
      </p:sp>
      <p:sp>
        <p:nvSpPr>
          <p:cNvPr id="15" name="TextBox 14">
            <a:extLst>
              <a:ext uri="{FF2B5EF4-FFF2-40B4-BE49-F238E27FC236}">
                <a16:creationId xmlns:a16="http://schemas.microsoft.com/office/drawing/2014/main" id="{574360DB-3C61-46C7-885A-C57FC662CFFE}"/>
              </a:ext>
            </a:extLst>
          </p:cNvPr>
          <p:cNvSpPr txBox="1"/>
          <p:nvPr/>
        </p:nvSpPr>
        <p:spPr>
          <a:xfrm>
            <a:off x="326737" y="2239101"/>
            <a:ext cx="1135581" cy="430887"/>
          </a:xfrm>
          <a:prstGeom prst="rect">
            <a:avLst/>
          </a:prstGeom>
          <a:noFill/>
        </p:spPr>
        <p:txBody>
          <a:bodyPr wrap="square">
            <a:spAutoFit/>
          </a:bodyPr>
          <a:lstStyle/>
          <a:p>
            <a:pPr>
              <a:buNone/>
            </a:pPr>
            <a:r>
              <a:rPr lang="en-US" sz="2200" b="1" dirty="0">
                <a:cs typeface="Arial" panose="020B0604020202020204" pitchFamily="34" charset="0"/>
              </a:rPr>
              <a:t>Tim</a:t>
            </a:r>
            <a:endParaRPr lang="en-GB" sz="2200" b="1" dirty="0"/>
          </a:p>
        </p:txBody>
      </p:sp>
      <p:sp>
        <p:nvSpPr>
          <p:cNvPr id="17" name="TextBox 16">
            <a:extLst>
              <a:ext uri="{FF2B5EF4-FFF2-40B4-BE49-F238E27FC236}">
                <a16:creationId xmlns:a16="http://schemas.microsoft.com/office/drawing/2014/main" id="{1993099B-BFFE-496A-A85C-25B9C7DF7D61}"/>
              </a:ext>
            </a:extLst>
          </p:cNvPr>
          <p:cNvSpPr txBox="1"/>
          <p:nvPr/>
        </p:nvSpPr>
        <p:spPr>
          <a:xfrm>
            <a:off x="4056119" y="2246320"/>
            <a:ext cx="1135581" cy="430887"/>
          </a:xfrm>
          <a:prstGeom prst="rect">
            <a:avLst/>
          </a:prstGeom>
          <a:noFill/>
        </p:spPr>
        <p:txBody>
          <a:bodyPr wrap="square">
            <a:spAutoFit/>
          </a:bodyPr>
          <a:lstStyle/>
          <a:p>
            <a:pPr>
              <a:buNone/>
            </a:pPr>
            <a:r>
              <a:rPr lang="en-US" sz="2200" b="1" dirty="0">
                <a:cs typeface="Arial" panose="020B0604020202020204" pitchFamily="34" charset="0"/>
              </a:rPr>
              <a:t>Rohit</a:t>
            </a:r>
            <a:endParaRPr lang="en-GB" sz="2200" b="1" dirty="0"/>
          </a:p>
        </p:txBody>
      </p:sp>
      <p:sp>
        <p:nvSpPr>
          <p:cNvPr id="18" name="Rectangle 17">
            <a:extLst>
              <a:ext uri="{FF2B5EF4-FFF2-40B4-BE49-F238E27FC236}">
                <a16:creationId xmlns:a16="http://schemas.microsoft.com/office/drawing/2014/main" id="{F3A18F60-39F9-436B-B1A6-FC729E1E5DD8}"/>
              </a:ext>
            </a:extLst>
          </p:cNvPr>
          <p:cNvSpPr/>
          <p:nvPr/>
        </p:nvSpPr>
        <p:spPr>
          <a:xfrm>
            <a:off x="6518181" y="5354233"/>
            <a:ext cx="2594496" cy="1273778"/>
          </a:xfrm>
          <a:prstGeom prst="rect">
            <a:avLst/>
          </a:prstGeom>
          <a:pattFill prst="lgGrid">
            <a:fgClr>
              <a:srgbClr val="C8E2E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628C"/>
                </a:solidFill>
                <a:latin typeface="Cavolini" panose="020B0502040204020203" pitchFamily="66" charset="0"/>
                <a:cs typeface="Cavolini" panose="020B0502040204020203" pitchFamily="66" charset="0"/>
              </a:rPr>
              <a:t>12 ÷ 3 = 4</a:t>
            </a:r>
          </a:p>
          <a:p>
            <a:pPr algn="ctr">
              <a:buNone/>
            </a:pPr>
            <a:r>
              <a:rPr lang="en-GB" sz="2800" dirty="0">
                <a:solidFill>
                  <a:srgbClr val="00628C"/>
                </a:solidFill>
                <a:latin typeface="Cavolini" panose="020B0502040204020203" pitchFamily="66" charset="0"/>
                <a:cs typeface="Cavolini" panose="020B0502040204020203" pitchFamily="66" charset="0"/>
              </a:rPr>
              <a:t>12 - 4 = 8</a:t>
            </a:r>
            <a:endParaRPr lang="en-GB" dirty="0">
              <a:solidFill>
                <a:srgbClr val="00628C"/>
              </a:solidFill>
              <a:latin typeface="Cavolini" panose="020B0502040204020203" pitchFamily="66" charset="0"/>
              <a:cs typeface="Cavolini" panose="020B0502040204020203" pitchFamily="66" charset="0"/>
            </a:endParaRPr>
          </a:p>
        </p:txBody>
      </p:sp>
      <p:grpSp>
        <p:nvGrpSpPr>
          <p:cNvPr id="2" name="Group 1">
            <a:extLst>
              <a:ext uri="{FF2B5EF4-FFF2-40B4-BE49-F238E27FC236}">
                <a16:creationId xmlns:a16="http://schemas.microsoft.com/office/drawing/2014/main" id="{860C3572-15B1-462E-A7BA-E3315A15C5A0}"/>
              </a:ext>
            </a:extLst>
          </p:cNvPr>
          <p:cNvGrpSpPr/>
          <p:nvPr/>
        </p:nvGrpSpPr>
        <p:grpSpPr>
          <a:xfrm>
            <a:off x="5008305" y="2239100"/>
            <a:ext cx="3893648" cy="1124249"/>
            <a:chOff x="5008305" y="2239100"/>
            <a:chExt cx="3893648" cy="1124249"/>
          </a:xfrm>
        </p:grpSpPr>
        <p:sp>
          <p:nvSpPr>
            <p:cNvPr id="14" name="Rectangle 13">
              <a:extLst>
                <a:ext uri="{FF2B5EF4-FFF2-40B4-BE49-F238E27FC236}">
                  <a16:creationId xmlns:a16="http://schemas.microsoft.com/office/drawing/2014/main" id="{1AAECCB8-C97E-41B0-8BF9-8702A1D510B9}"/>
                </a:ext>
              </a:extLst>
            </p:cNvPr>
            <p:cNvSpPr/>
            <p:nvPr/>
          </p:nvSpPr>
          <p:spPr>
            <a:xfrm>
              <a:off x="5008305" y="2239100"/>
              <a:ext cx="3893648" cy="1124249"/>
            </a:xfrm>
            <a:prstGeom prst="rect">
              <a:avLst/>
            </a:prstGeom>
            <a:pattFill prst="lgGrid">
              <a:fgClr>
                <a:srgbClr val="C8E2E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800" dirty="0">
                <a:solidFill>
                  <a:srgbClr val="00628C"/>
                </a:solidFill>
                <a:latin typeface="Cavolini" panose="03000502040302020204" pitchFamily="66" charset="0"/>
                <a:cs typeface="Cavolini" panose="03000502040302020204" pitchFamily="66" charset="0"/>
              </a:endParaRPr>
            </a:p>
          </p:txBody>
        </p:sp>
        <p:grpSp>
          <p:nvGrpSpPr>
            <p:cNvPr id="11" name="Group 10">
              <a:extLst>
                <a:ext uri="{FF2B5EF4-FFF2-40B4-BE49-F238E27FC236}">
                  <a16:creationId xmlns:a16="http://schemas.microsoft.com/office/drawing/2014/main" id="{A9516DFE-8A1E-48C6-BA39-9CF583090D64}"/>
                </a:ext>
              </a:extLst>
            </p:cNvPr>
            <p:cNvGrpSpPr/>
            <p:nvPr/>
          </p:nvGrpSpPr>
          <p:grpSpPr>
            <a:xfrm>
              <a:off x="5487534" y="2428153"/>
              <a:ext cx="336177" cy="830997"/>
              <a:chOff x="10555941" y="2628208"/>
              <a:chExt cx="336177" cy="830997"/>
            </a:xfrm>
          </p:grpSpPr>
          <p:sp>
            <p:nvSpPr>
              <p:cNvPr id="8" name="TextBox 7">
                <a:extLst>
                  <a:ext uri="{FF2B5EF4-FFF2-40B4-BE49-F238E27FC236}">
                    <a16:creationId xmlns:a16="http://schemas.microsoft.com/office/drawing/2014/main" id="{25C45D6B-DF37-4D2E-A753-08540236A0AE}"/>
                  </a:ext>
                </a:extLst>
              </p:cNvPr>
              <p:cNvSpPr txBox="1"/>
              <p:nvPr/>
            </p:nvSpPr>
            <p:spPr>
              <a:xfrm>
                <a:off x="10555941" y="2628208"/>
                <a:ext cx="322730" cy="830997"/>
              </a:xfrm>
              <a:prstGeom prst="rect">
                <a:avLst/>
              </a:prstGeom>
              <a:noFill/>
            </p:spPr>
            <p:txBody>
              <a:bodyPr wrap="square" rtlCol="0">
                <a:spAutoFit/>
              </a:bodyPr>
              <a:lstStyle/>
              <a:p>
                <a:pPr>
                  <a:spcBef>
                    <a:spcPts val="0"/>
                  </a:spcBef>
                  <a:buNone/>
                </a:pPr>
                <a:r>
                  <a:rPr lang="en-GB" sz="2400" dirty="0">
                    <a:solidFill>
                      <a:srgbClr val="00628C"/>
                    </a:solidFill>
                    <a:latin typeface="Cavolini" panose="03000502040302020204" pitchFamily="66" charset="0"/>
                    <a:cs typeface="Cavolini" panose="03000502040302020204" pitchFamily="66" charset="0"/>
                  </a:rPr>
                  <a:t>2</a:t>
                </a:r>
              </a:p>
              <a:p>
                <a:pPr>
                  <a:spcBef>
                    <a:spcPts val="0"/>
                  </a:spcBef>
                  <a:buNone/>
                </a:pPr>
                <a:r>
                  <a:rPr lang="en-GB" sz="2400" dirty="0">
                    <a:solidFill>
                      <a:srgbClr val="00628C"/>
                    </a:solidFill>
                    <a:latin typeface="Cavolini" panose="03000502040302020204" pitchFamily="66" charset="0"/>
                    <a:cs typeface="Cavolini" panose="03000502040302020204" pitchFamily="66" charset="0"/>
                  </a:rPr>
                  <a:t>3</a:t>
                </a:r>
              </a:p>
            </p:txBody>
          </p:sp>
          <p:cxnSp>
            <p:nvCxnSpPr>
              <p:cNvPr id="10" name="Straight Connector 9">
                <a:extLst>
                  <a:ext uri="{FF2B5EF4-FFF2-40B4-BE49-F238E27FC236}">
                    <a16:creationId xmlns:a16="http://schemas.microsoft.com/office/drawing/2014/main" id="{C6B9D3FC-614B-40D9-9C5E-3A5B2C964413}"/>
                  </a:ext>
                </a:extLst>
              </p:cNvPr>
              <p:cNvCxnSpPr>
                <a:cxnSpLocks/>
              </p:cNvCxnSpPr>
              <p:nvPr/>
            </p:nvCxnSpPr>
            <p:spPr>
              <a:xfrm>
                <a:off x="10569388" y="3043707"/>
                <a:ext cx="322730" cy="0"/>
              </a:xfrm>
              <a:prstGeom prst="line">
                <a:avLst/>
              </a:prstGeom>
              <a:ln w="28575">
                <a:solidFill>
                  <a:srgbClr val="00628C"/>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A5A2ADF-BB45-4235-93E5-1063FC77E124}"/>
                </a:ext>
              </a:extLst>
            </p:cNvPr>
            <p:cNvSpPr txBox="1"/>
            <p:nvPr/>
          </p:nvSpPr>
          <p:spPr>
            <a:xfrm>
              <a:off x="5837158" y="2559478"/>
              <a:ext cx="474008" cy="523220"/>
            </a:xfrm>
            <a:prstGeom prst="rect">
              <a:avLst/>
            </a:prstGeom>
            <a:noFill/>
          </p:spPr>
          <p:txBody>
            <a:bodyPr wrap="square">
              <a:spAutoFit/>
            </a:bodyPr>
            <a:lstStyle/>
            <a:p>
              <a:pPr>
                <a:buNone/>
              </a:pPr>
              <a:r>
                <a:rPr lang="en-GB" sz="2800" dirty="0">
                  <a:solidFill>
                    <a:srgbClr val="00628C"/>
                  </a:solidFill>
                  <a:latin typeface="Cavolini" panose="020B0502040204020203" pitchFamily="66" charset="0"/>
                  <a:cs typeface="Cavolini" panose="020B0502040204020203" pitchFamily="66" charset="0"/>
                </a:rPr>
                <a:t>×</a:t>
              </a:r>
              <a:endParaRPr lang="en-GB" dirty="0"/>
            </a:p>
          </p:txBody>
        </p:sp>
        <p:grpSp>
          <p:nvGrpSpPr>
            <p:cNvPr id="23" name="Group 22">
              <a:extLst>
                <a:ext uri="{FF2B5EF4-FFF2-40B4-BE49-F238E27FC236}">
                  <a16:creationId xmlns:a16="http://schemas.microsoft.com/office/drawing/2014/main" id="{B6FFE245-78F7-4925-B7B0-7545D257E7BA}"/>
                </a:ext>
              </a:extLst>
            </p:cNvPr>
            <p:cNvGrpSpPr/>
            <p:nvPr/>
          </p:nvGrpSpPr>
          <p:grpSpPr>
            <a:xfrm>
              <a:off x="6150673" y="2405589"/>
              <a:ext cx="626646" cy="830997"/>
              <a:chOff x="10555941" y="2628208"/>
              <a:chExt cx="626646" cy="830997"/>
            </a:xfrm>
          </p:grpSpPr>
          <p:sp>
            <p:nvSpPr>
              <p:cNvPr id="24" name="TextBox 23">
                <a:extLst>
                  <a:ext uri="{FF2B5EF4-FFF2-40B4-BE49-F238E27FC236}">
                    <a16:creationId xmlns:a16="http://schemas.microsoft.com/office/drawing/2014/main" id="{36231DE1-9D88-4C7D-82E8-8DF61D1B221C}"/>
                  </a:ext>
                </a:extLst>
              </p:cNvPr>
              <p:cNvSpPr txBox="1"/>
              <p:nvPr/>
            </p:nvSpPr>
            <p:spPr>
              <a:xfrm>
                <a:off x="10555941" y="2628208"/>
                <a:ext cx="626646" cy="830997"/>
              </a:xfrm>
              <a:prstGeom prst="rect">
                <a:avLst/>
              </a:prstGeom>
              <a:noFill/>
            </p:spPr>
            <p:txBody>
              <a:bodyPr wrap="square" rtlCol="0">
                <a:spAutoFit/>
              </a:bodyPr>
              <a:lstStyle/>
              <a:p>
                <a:pPr algn="ctr">
                  <a:spcBef>
                    <a:spcPts val="0"/>
                  </a:spcBef>
                  <a:buNone/>
                </a:pPr>
                <a:r>
                  <a:rPr lang="en-GB" sz="2400" dirty="0">
                    <a:solidFill>
                      <a:srgbClr val="00628C"/>
                    </a:solidFill>
                    <a:latin typeface="Cavolini" panose="03000502040302020204" pitchFamily="66" charset="0"/>
                    <a:cs typeface="Cavolini" panose="03000502040302020204" pitchFamily="66" charset="0"/>
                  </a:rPr>
                  <a:t>12</a:t>
                </a:r>
              </a:p>
              <a:p>
                <a:pPr algn="ctr">
                  <a:spcBef>
                    <a:spcPts val="0"/>
                  </a:spcBef>
                  <a:buNone/>
                </a:pPr>
                <a:r>
                  <a:rPr lang="en-GB" sz="2400" dirty="0">
                    <a:solidFill>
                      <a:srgbClr val="00628C"/>
                    </a:solidFill>
                    <a:latin typeface="Cavolini" panose="03000502040302020204" pitchFamily="66" charset="0"/>
                    <a:cs typeface="Cavolini" panose="03000502040302020204" pitchFamily="66" charset="0"/>
                  </a:rPr>
                  <a:t>1</a:t>
                </a:r>
              </a:p>
            </p:txBody>
          </p:sp>
          <p:cxnSp>
            <p:nvCxnSpPr>
              <p:cNvPr id="25" name="Straight Connector 24">
                <a:extLst>
                  <a:ext uri="{FF2B5EF4-FFF2-40B4-BE49-F238E27FC236}">
                    <a16:creationId xmlns:a16="http://schemas.microsoft.com/office/drawing/2014/main" id="{C9787898-8A1F-45A8-B198-23B7237F9A91}"/>
                  </a:ext>
                </a:extLst>
              </p:cNvPr>
              <p:cNvCxnSpPr>
                <a:cxnSpLocks/>
              </p:cNvCxnSpPr>
              <p:nvPr/>
            </p:nvCxnSpPr>
            <p:spPr>
              <a:xfrm>
                <a:off x="10700327" y="3043707"/>
                <a:ext cx="361236" cy="0"/>
              </a:xfrm>
              <a:prstGeom prst="line">
                <a:avLst/>
              </a:prstGeom>
              <a:ln w="28575">
                <a:solidFill>
                  <a:srgbClr val="00628C"/>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D8F7E341-193E-46C8-842A-FF0C25B8F31F}"/>
                </a:ext>
              </a:extLst>
            </p:cNvPr>
            <p:cNvSpPr txBox="1"/>
            <p:nvPr/>
          </p:nvSpPr>
          <p:spPr>
            <a:xfrm>
              <a:off x="6677977" y="2509813"/>
              <a:ext cx="487455" cy="523220"/>
            </a:xfrm>
            <a:prstGeom prst="rect">
              <a:avLst/>
            </a:prstGeom>
            <a:noFill/>
          </p:spPr>
          <p:txBody>
            <a:bodyPr wrap="square">
              <a:spAutoFit/>
            </a:bodyPr>
            <a:lstStyle/>
            <a:p>
              <a:pPr>
                <a:buNone/>
              </a:pPr>
              <a:r>
                <a:rPr lang="en-GB" sz="2800" dirty="0">
                  <a:solidFill>
                    <a:srgbClr val="00628C"/>
                  </a:solidFill>
                  <a:latin typeface="Cavolini" panose="020B0502040204020203" pitchFamily="66" charset="0"/>
                  <a:cs typeface="Cavolini" panose="020B0502040204020203" pitchFamily="66" charset="0"/>
                </a:rPr>
                <a:t>=</a:t>
              </a:r>
              <a:endParaRPr lang="en-GB" dirty="0"/>
            </a:p>
          </p:txBody>
        </p:sp>
        <p:grpSp>
          <p:nvGrpSpPr>
            <p:cNvPr id="31" name="Group 30">
              <a:extLst>
                <a:ext uri="{FF2B5EF4-FFF2-40B4-BE49-F238E27FC236}">
                  <a16:creationId xmlns:a16="http://schemas.microsoft.com/office/drawing/2014/main" id="{5C0807FE-5254-4EC3-8A8B-B2191F80C1A1}"/>
                </a:ext>
              </a:extLst>
            </p:cNvPr>
            <p:cNvGrpSpPr/>
            <p:nvPr/>
          </p:nvGrpSpPr>
          <p:grpSpPr>
            <a:xfrm>
              <a:off x="7017306" y="2412764"/>
              <a:ext cx="626646" cy="830997"/>
              <a:chOff x="10555941" y="2628208"/>
              <a:chExt cx="626646" cy="830997"/>
            </a:xfrm>
          </p:grpSpPr>
          <p:sp>
            <p:nvSpPr>
              <p:cNvPr id="32" name="TextBox 31">
                <a:extLst>
                  <a:ext uri="{FF2B5EF4-FFF2-40B4-BE49-F238E27FC236}">
                    <a16:creationId xmlns:a16="http://schemas.microsoft.com/office/drawing/2014/main" id="{0B9F9A83-3311-4431-8C7D-D579BD56DBD8}"/>
                  </a:ext>
                </a:extLst>
              </p:cNvPr>
              <p:cNvSpPr txBox="1"/>
              <p:nvPr/>
            </p:nvSpPr>
            <p:spPr>
              <a:xfrm>
                <a:off x="10555941" y="2628208"/>
                <a:ext cx="626646" cy="830997"/>
              </a:xfrm>
              <a:prstGeom prst="rect">
                <a:avLst/>
              </a:prstGeom>
              <a:noFill/>
            </p:spPr>
            <p:txBody>
              <a:bodyPr wrap="square" rtlCol="0">
                <a:spAutoFit/>
              </a:bodyPr>
              <a:lstStyle/>
              <a:p>
                <a:pPr algn="ctr">
                  <a:spcBef>
                    <a:spcPts val="0"/>
                  </a:spcBef>
                  <a:buNone/>
                </a:pPr>
                <a:r>
                  <a:rPr lang="en-GB" sz="2400" dirty="0">
                    <a:solidFill>
                      <a:srgbClr val="00628C"/>
                    </a:solidFill>
                    <a:latin typeface="Cavolini" panose="03000502040302020204" pitchFamily="66" charset="0"/>
                    <a:cs typeface="Cavolini" panose="03000502040302020204" pitchFamily="66" charset="0"/>
                  </a:rPr>
                  <a:t>24</a:t>
                </a:r>
              </a:p>
              <a:p>
                <a:pPr algn="ctr">
                  <a:spcBef>
                    <a:spcPts val="0"/>
                  </a:spcBef>
                  <a:buNone/>
                </a:pPr>
                <a:r>
                  <a:rPr lang="en-GB" sz="2400" dirty="0">
                    <a:solidFill>
                      <a:srgbClr val="00628C"/>
                    </a:solidFill>
                    <a:latin typeface="Cavolini" panose="03000502040302020204" pitchFamily="66" charset="0"/>
                    <a:cs typeface="Cavolini" panose="03000502040302020204" pitchFamily="66" charset="0"/>
                  </a:rPr>
                  <a:t>3</a:t>
                </a:r>
              </a:p>
            </p:txBody>
          </p:sp>
          <p:cxnSp>
            <p:nvCxnSpPr>
              <p:cNvPr id="33" name="Straight Connector 32">
                <a:extLst>
                  <a:ext uri="{FF2B5EF4-FFF2-40B4-BE49-F238E27FC236}">
                    <a16:creationId xmlns:a16="http://schemas.microsoft.com/office/drawing/2014/main" id="{9C1E72A4-5738-4B97-8D8F-2B33E7858683}"/>
                  </a:ext>
                </a:extLst>
              </p:cNvPr>
              <p:cNvCxnSpPr>
                <a:cxnSpLocks/>
              </p:cNvCxnSpPr>
              <p:nvPr/>
            </p:nvCxnSpPr>
            <p:spPr>
              <a:xfrm>
                <a:off x="10700327" y="3043707"/>
                <a:ext cx="361236" cy="0"/>
              </a:xfrm>
              <a:prstGeom prst="line">
                <a:avLst/>
              </a:prstGeom>
              <a:ln w="28575">
                <a:solidFill>
                  <a:srgbClr val="00628C"/>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E86BD389-94CD-47F8-B5A1-9CC9240B7289}"/>
                </a:ext>
              </a:extLst>
            </p:cNvPr>
            <p:cNvSpPr txBox="1"/>
            <p:nvPr/>
          </p:nvSpPr>
          <p:spPr>
            <a:xfrm>
              <a:off x="7571702" y="2517427"/>
              <a:ext cx="487455" cy="523220"/>
            </a:xfrm>
            <a:prstGeom prst="rect">
              <a:avLst/>
            </a:prstGeom>
            <a:noFill/>
          </p:spPr>
          <p:txBody>
            <a:bodyPr wrap="square">
              <a:spAutoFit/>
            </a:bodyPr>
            <a:lstStyle/>
            <a:p>
              <a:pPr>
                <a:buNone/>
              </a:pPr>
              <a:r>
                <a:rPr lang="en-GB" sz="2800" dirty="0">
                  <a:solidFill>
                    <a:srgbClr val="00628C"/>
                  </a:solidFill>
                  <a:latin typeface="Cavolini" panose="020B0502040204020203" pitchFamily="66" charset="0"/>
                  <a:cs typeface="Cavolini" panose="020B0502040204020203" pitchFamily="66" charset="0"/>
                </a:rPr>
                <a:t>=</a:t>
              </a:r>
              <a:endParaRPr lang="en-GB" dirty="0"/>
            </a:p>
          </p:txBody>
        </p:sp>
        <p:grpSp>
          <p:nvGrpSpPr>
            <p:cNvPr id="35" name="Group 34">
              <a:extLst>
                <a:ext uri="{FF2B5EF4-FFF2-40B4-BE49-F238E27FC236}">
                  <a16:creationId xmlns:a16="http://schemas.microsoft.com/office/drawing/2014/main" id="{216A29F4-44E5-4532-A97D-97B87EEC2104}"/>
                </a:ext>
              </a:extLst>
            </p:cNvPr>
            <p:cNvGrpSpPr/>
            <p:nvPr/>
          </p:nvGrpSpPr>
          <p:grpSpPr>
            <a:xfrm>
              <a:off x="7911031" y="2420378"/>
              <a:ext cx="626646" cy="830997"/>
              <a:chOff x="10555941" y="2628208"/>
              <a:chExt cx="626646" cy="830997"/>
            </a:xfrm>
          </p:grpSpPr>
          <p:sp>
            <p:nvSpPr>
              <p:cNvPr id="36" name="TextBox 35">
                <a:extLst>
                  <a:ext uri="{FF2B5EF4-FFF2-40B4-BE49-F238E27FC236}">
                    <a16:creationId xmlns:a16="http://schemas.microsoft.com/office/drawing/2014/main" id="{CC4BB922-3D2B-4194-9E0F-F175B3081CBF}"/>
                  </a:ext>
                </a:extLst>
              </p:cNvPr>
              <p:cNvSpPr txBox="1"/>
              <p:nvPr/>
            </p:nvSpPr>
            <p:spPr>
              <a:xfrm>
                <a:off x="10555941" y="2628208"/>
                <a:ext cx="626646" cy="830997"/>
              </a:xfrm>
              <a:prstGeom prst="rect">
                <a:avLst/>
              </a:prstGeom>
              <a:noFill/>
            </p:spPr>
            <p:txBody>
              <a:bodyPr wrap="square" rtlCol="0">
                <a:spAutoFit/>
              </a:bodyPr>
              <a:lstStyle/>
              <a:p>
                <a:pPr algn="ctr">
                  <a:spcBef>
                    <a:spcPts val="0"/>
                  </a:spcBef>
                  <a:buNone/>
                </a:pPr>
                <a:r>
                  <a:rPr lang="en-GB" sz="2400" dirty="0">
                    <a:solidFill>
                      <a:srgbClr val="00628C"/>
                    </a:solidFill>
                    <a:latin typeface="Cavolini" panose="03000502040302020204" pitchFamily="66" charset="0"/>
                    <a:cs typeface="Cavolini" panose="03000502040302020204" pitchFamily="66" charset="0"/>
                  </a:rPr>
                  <a:t>8</a:t>
                </a:r>
              </a:p>
              <a:p>
                <a:pPr algn="ctr">
                  <a:spcBef>
                    <a:spcPts val="0"/>
                  </a:spcBef>
                  <a:buNone/>
                </a:pPr>
                <a:r>
                  <a:rPr lang="en-GB" sz="2400" dirty="0">
                    <a:solidFill>
                      <a:srgbClr val="00628C"/>
                    </a:solidFill>
                    <a:latin typeface="Cavolini" panose="03000502040302020204" pitchFamily="66" charset="0"/>
                    <a:cs typeface="Cavolini" panose="03000502040302020204" pitchFamily="66" charset="0"/>
                  </a:rPr>
                  <a:t>1</a:t>
                </a:r>
              </a:p>
            </p:txBody>
          </p:sp>
          <p:cxnSp>
            <p:nvCxnSpPr>
              <p:cNvPr id="37" name="Straight Connector 36">
                <a:extLst>
                  <a:ext uri="{FF2B5EF4-FFF2-40B4-BE49-F238E27FC236}">
                    <a16:creationId xmlns:a16="http://schemas.microsoft.com/office/drawing/2014/main" id="{0EC4FE76-BC84-477F-BAEF-0137EE51F824}"/>
                  </a:ext>
                </a:extLst>
              </p:cNvPr>
              <p:cNvCxnSpPr>
                <a:cxnSpLocks/>
              </p:cNvCxnSpPr>
              <p:nvPr/>
            </p:nvCxnSpPr>
            <p:spPr>
              <a:xfrm>
                <a:off x="10700327" y="3043707"/>
                <a:ext cx="361236" cy="0"/>
              </a:xfrm>
              <a:prstGeom prst="line">
                <a:avLst/>
              </a:prstGeom>
              <a:ln w="28575">
                <a:solidFill>
                  <a:srgbClr val="00628C"/>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876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build="p"/>
      <p:bldP spid="20" grpId="0" build="p"/>
      <p:bldP spid="5" grpId="0" animBg="1"/>
      <p:bldP spid="15" grpId="0"/>
      <p:bldP spid="17"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39724491"/>
              </p:ext>
            </p:extLst>
          </p:nvPr>
        </p:nvGraphicFramePr>
        <p:xfrm>
          <a:off x="158834" y="764705"/>
          <a:ext cx="11841822" cy="5951055"/>
        </p:xfrm>
        <a:graphic>
          <a:graphicData uri="http://schemas.openxmlformats.org/drawingml/2006/table">
            <a:tbl>
              <a:tblPr firstRow="1" bandRow="1">
                <a:tableStyleId>{5940675A-B579-460E-94D1-54222C63F5DA}</a:tableStyleId>
              </a:tblPr>
              <a:tblGrid>
                <a:gridCol w="6089566">
                  <a:extLst>
                    <a:ext uri="{9D8B030D-6E8A-4147-A177-3AD203B41FA5}">
                      <a16:colId xmlns:a16="http://schemas.microsoft.com/office/drawing/2014/main" val="695237181"/>
                    </a:ext>
                  </a:extLst>
                </a:gridCol>
                <a:gridCol w="575225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74655">
                <a:tc>
                  <a:txBody>
                    <a:bodyPr/>
                    <a:lstStyle/>
                    <a:p>
                      <a:pPr lvl="0" algn="l">
                        <a:lnSpc>
                          <a:spcPct val="100000"/>
                        </a:lnSpc>
                        <a:spcBef>
                          <a:spcPts val="0"/>
                        </a:spcBef>
                        <a:spcAft>
                          <a:spcPts val="0"/>
                        </a:spcAft>
                        <a:buNone/>
                      </a:pPr>
                      <a:r>
                        <a:rPr lang="en-GB" sz="1600" b="1" i="0" u="none" strike="noStrike" noProof="0" dirty="0">
                          <a:latin typeface="Arial"/>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mn-lt"/>
                        </a:rPr>
                        <a:t>Focus first on one of the strategies. Write the method ‘live’, rather then showing the whole method. Ask students to describe what is happening and where the values have come from. </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create questions where each of the three methods might be the most useful, and to generalise about each: for example, when might Gavinder’s workings be most efficient?</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This Checkpoint explores written methods and as such focuses on abstract representations of the mathematics: students might find a bar model useful to explain Tim or Gavinder’s workings. Rohit’s workings may be less supported by a visual representation: although an area model could be used, it is less likely that students will have seen this at primary school.</a:t>
                      </a:r>
                    </a:p>
                  </a:txBody>
                  <a:tcPr/>
                </a:tc>
                <a:tc>
                  <a:txBody>
                    <a:bodyPr/>
                    <a:lstStyle/>
                    <a:p>
                      <a:pPr lvl="0" algn="l">
                        <a:lnSpc>
                          <a:spcPct val="100000"/>
                        </a:lnSpc>
                        <a:spcBef>
                          <a:spcPts val="600"/>
                        </a:spcBef>
                        <a:spcAft>
                          <a:spcPts val="0"/>
                        </a:spcAft>
                        <a:buNone/>
                      </a:pPr>
                      <a:r>
                        <a:rPr lang="en-GB" sz="1600" dirty="0"/>
                        <a:t>The two examples suggest strategies that students might have experienced – Tim’s ‘divide by the denominator and multiply by the numerator’ and Rohit’s ‘write the integer as a fraction and multiply’. Assess whether students are aware of one or both strategies, and whether they have a preference. Part c and the further thinking question assess whether the numbers involved might lead students towards a more efficient strategy, rather than using the same strategy every time. </a:t>
                      </a:r>
                      <a:r>
                        <a:rPr lang="en-GB" sz="1600" b="0" dirty="0"/>
                        <a:t>In part c, check whether students recognise the commutativity of multiplication when one of the values is a fraction.</a:t>
                      </a:r>
                      <a:endParaRPr lang="en-GB" sz="1600" dirty="0"/>
                    </a:p>
                    <a:p>
                      <a:pPr lvl="0" algn="l">
                        <a:lnSpc>
                          <a:spcPct val="100000"/>
                        </a:lnSpc>
                        <a:spcBef>
                          <a:spcPts val="600"/>
                        </a:spcBef>
                        <a:spcAft>
                          <a:spcPts val="0"/>
                        </a:spcAft>
                        <a:buNone/>
                      </a:pPr>
                      <a:r>
                        <a:rPr lang="en-GB" sz="1600" dirty="0"/>
                        <a:t>If students do not recognise either strategy, don’t dwell on explanations at this stage – rather, this should be useful information for planning how to introduce multiplication of fractions or finding fractions of an amount. In this case, move on to a more visual checkpoint, such as Checkpoint 14 (bars).</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Year 6 </a:t>
                      </a:r>
                      <a:r>
                        <a:rPr lang="en-GB" sz="1600" dirty="0">
                          <a:hlinkClick r:id="rId3"/>
                        </a:rPr>
                        <a:t>Primary Assessment Materials | NCETM</a:t>
                      </a:r>
                      <a:r>
                        <a:rPr lang="en-GB" sz="1600" dirty="0"/>
                        <a:t> bottom rows of p21 explore methods for finding fractions of an amount.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To find representations and language students may be familiar with, Topic 3.6 </a:t>
                      </a:r>
                      <a:r>
                        <a:rPr lang="en-GB" sz="1600" dirty="0">
                          <a:hlinkClick r:id="rId4"/>
                        </a:rPr>
                        <a:t>Multiplying whole numbers and fractions | NCETM</a:t>
                      </a:r>
                      <a:r>
                        <a:rPr lang="en-GB" sz="1600" dirty="0"/>
                        <a:t> and Topic 3.9 </a:t>
                      </a:r>
                      <a:r>
                        <a:rPr lang="en-GB" sz="1600" dirty="0">
                          <a:hlinkClick r:id="rId5"/>
                        </a:rPr>
                        <a:t>Multiplying fractions and dividing fractions by a whole number | NCETM</a:t>
                      </a:r>
                      <a:r>
                        <a:rPr lang="en-GB" sz="1600" dirty="0"/>
                        <a:t> from </a:t>
                      </a:r>
                      <a:r>
                        <a:rPr lang="en-GB" sz="1600" dirty="0">
                          <a:hlinkClick r:id="rId6"/>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82779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12: Same and different calculations</a:t>
            </a:r>
          </a:p>
        </p:txBody>
      </p:sp>
      <p:sp>
        <p:nvSpPr>
          <p:cNvPr id="4" name="TextBox 3">
            <a:extLst>
              <a:ext uri="{FF2B5EF4-FFF2-40B4-BE49-F238E27FC236}">
                <a16:creationId xmlns:a16="http://schemas.microsoft.com/office/drawing/2014/main" id="{C2F7C9FF-7095-F649-997B-6925CEA7A659}"/>
              </a:ext>
            </a:extLst>
          </p:cNvPr>
          <p:cNvSpPr txBox="1"/>
          <p:nvPr/>
        </p:nvSpPr>
        <p:spPr>
          <a:xfrm>
            <a:off x="196355" y="1064187"/>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95424" y="547677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19300" y="5476773"/>
            <a:ext cx="8160907" cy="430887"/>
          </a:xfrm>
          <a:prstGeom prst="rect">
            <a:avLst/>
          </a:prstGeom>
          <a:noFill/>
        </p:spPr>
        <p:txBody>
          <a:bodyPr wrap="square" rtlCol="0">
            <a:spAutoFit/>
          </a:bodyPr>
          <a:lstStyle/>
          <a:p>
            <a:pPr>
              <a:buNone/>
            </a:pPr>
            <a:r>
              <a:rPr lang="en-US" sz="2200" dirty="0">
                <a:cs typeface="Arial" panose="020B0604020202020204" pitchFamily="34" charset="0"/>
              </a:rPr>
              <a:t>Write a worded question for each calculation.</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B3CB745-CBDC-4B6F-B14A-DCEF6710BBCF}"/>
                  </a:ext>
                </a:extLst>
              </p:cNvPr>
              <p:cNvSpPr txBox="1"/>
              <p:nvPr/>
            </p:nvSpPr>
            <p:spPr>
              <a:xfrm>
                <a:off x="252346" y="2091916"/>
                <a:ext cx="1788182" cy="745012"/>
              </a:xfrm>
              <a:prstGeom prst="rect">
                <a:avLst/>
              </a:prstGeom>
              <a:noFill/>
            </p:spPr>
            <p:txBody>
              <a:bodyPr wrap="none" rtlCol="0">
                <a:spAutoFit/>
              </a:bodyPr>
              <a:lstStyle/>
              <a:p>
                <a:pPr marL="514350" indent="-514350">
                  <a:buFont typeface="+mj-lt"/>
                  <a:buAutoNum type="alphaLcParenR"/>
                </a:pPr>
                <a:r>
                  <a:rPr lang="en-GB" sz="2400" dirty="0"/>
                  <a:t> </a:t>
                </a:r>
                <a14:m>
                  <m:oMath xmlns:m="http://schemas.openxmlformats.org/officeDocument/2006/math">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1</m:t>
                        </m:r>
                      </m:num>
                      <m:den>
                        <m:r>
                          <a:rPr lang="en-GB" sz="3000" b="0" i="1" dirty="0" smtClean="0">
                            <a:latin typeface="Cambria Math" panose="02040503050406030204" pitchFamily="18" charset="0"/>
                          </a:rPr>
                          <m:t>7</m:t>
                        </m:r>
                      </m:den>
                    </m:f>
                    <m:r>
                      <a:rPr lang="en-GB" sz="3000" b="0" i="1" dirty="0" smtClean="0">
                        <a:latin typeface="Cambria Math" panose="02040503050406030204" pitchFamily="18" charset="0"/>
                      </a:rPr>
                      <m:t> </m:t>
                    </m:r>
                    <m:r>
                      <a:rPr lang="en-GB" sz="3000" b="0" i="1" dirty="0" smtClean="0">
                        <a:latin typeface="Cambria Math" panose="02040503050406030204" pitchFamily="18" charset="0"/>
                        <a:ea typeface="Cambria Math" panose="02040503050406030204" pitchFamily="18" charset="0"/>
                      </a:rPr>
                      <m:t>×</m:t>
                    </m:r>
                  </m:oMath>
                </a14:m>
                <a:r>
                  <a:rPr lang="en-GB" sz="2200" dirty="0"/>
                  <a:t> 14</a:t>
                </a:r>
              </a:p>
            </p:txBody>
          </p:sp>
        </mc:Choice>
        <mc:Fallback xmlns="">
          <p:sp>
            <p:nvSpPr>
              <p:cNvPr id="19" name="TextBox 18">
                <a:extLst>
                  <a:ext uri="{FF2B5EF4-FFF2-40B4-BE49-F238E27FC236}">
                    <a16:creationId xmlns:a16="http://schemas.microsoft.com/office/drawing/2014/main" id="{8B3CB745-CBDC-4B6F-B14A-DCEF6710BBCF}"/>
                  </a:ext>
                </a:extLst>
              </p:cNvPr>
              <p:cNvSpPr txBox="1">
                <a:spLocks noRot="1" noChangeAspect="1" noMove="1" noResize="1" noEditPoints="1" noAdjustHandles="1" noChangeArrowheads="1" noChangeShapeType="1" noTextEdit="1"/>
              </p:cNvSpPr>
              <p:nvPr/>
            </p:nvSpPr>
            <p:spPr>
              <a:xfrm>
                <a:off x="252346" y="2091916"/>
                <a:ext cx="1788182" cy="745012"/>
              </a:xfrm>
              <a:prstGeom prst="rect">
                <a:avLst/>
              </a:prstGeom>
              <a:blipFill>
                <a:blip r:embed="rId4"/>
                <a:stretch>
                  <a:fillRect l="-4422" r="-3741"/>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AC41A2DD-A3A8-4D03-A336-19A2739E0CC4}"/>
              </a:ext>
            </a:extLst>
          </p:cNvPr>
          <p:cNvSpPr txBox="1"/>
          <p:nvPr/>
        </p:nvSpPr>
        <p:spPr>
          <a:xfrm>
            <a:off x="252346" y="3167334"/>
            <a:ext cx="9152698" cy="904863"/>
          </a:xfrm>
          <a:prstGeom prst="rect">
            <a:avLst/>
          </a:prstGeom>
          <a:noFill/>
        </p:spPr>
        <p:txBody>
          <a:bodyPr wrap="none" rtlCol="0">
            <a:spAutoFit/>
          </a:bodyPr>
          <a:lstStyle/>
          <a:p>
            <a:pPr marL="514350" indent="-514350">
              <a:buFont typeface="+mj-lt"/>
              <a:buAutoNum type="alphaLcParenR" startAt="5"/>
            </a:pPr>
            <a:r>
              <a:rPr lang="en-GB" sz="2400" dirty="0"/>
              <a:t>What is the same and what is different about the calculations?</a:t>
            </a:r>
          </a:p>
          <a:p>
            <a:pPr marL="514350" indent="-514350">
              <a:buFont typeface="+mj-lt"/>
              <a:buAutoNum type="alphaLcParenR" startAt="5"/>
            </a:pPr>
            <a:r>
              <a:rPr lang="en-GB" sz="2400" dirty="0"/>
              <a:t>What was the same and different about your strategies?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52B4FB-0499-45A1-BADD-A01E55A85C70}"/>
                  </a:ext>
                </a:extLst>
              </p:cNvPr>
              <p:cNvSpPr txBox="1"/>
              <p:nvPr/>
            </p:nvSpPr>
            <p:spPr>
              <a:xfrm>
                <a:off x="2982710" y="2093049"/>
                <a:ext cx="1664238" cy="745012"/>
              </a:xfrm>
              <a:prstGeom prst="rect">
                <a:avLst/>
              </a:prstGeom>
              <a:noFill/>
            </p:spPr>
            <p:txBody>
              <a:bodyPr wrap="none" rtlCol="0">
                <a:spAutoFit/>
              </a:bodyPr>
              <a:lstStyle/>
              <a:p>
                <a:pPr marL="514350" indent="-514350">
                  <a:buFont typeface="+mj-lt"/>
                  <a:buAutoNum type="alphaLcParenR" startAt="2"/>
                </a:pPr>
                <a:r>
                  <a:rPr lang="en-GB" sz="2400" dirty="0"/>
                  <a:t> </a:t>
                </a:r>
                <a14:m>
                  <m:oMath xmlns:m="http://schemas.openxmlformats.org/officeDocument/2006/math">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1</m:t>
                        </m:r>
                      </m:num>
                      <m:den>
                        <m:r>
                          <a:rPr lang="en-GB" sz="3000" b="0" i="1" dirty="0" smtClean="0">
                            <a:latin typeface="Cambria Math" panose="02040503050406030204" pitchFamily="18" charset="0"/>
                          </a:rPr>
                          <m:t>7</m:t>
                        </m:r>
                      </m:den>
                    </m:f>
                    <m:r>
                      <a:rPr lang="en-GB" sz="3000" b="0" i="1" dirty="0" smtClean="0">
                        <a:latin typeface="Cambria Math" panose="02040503050406030204" pitchFamily="18" charset="0"/>
                      </a:rPr>
                      <m:t> </m:t>
                    </m:r>
                  </m:oMath>
                </a14:m>
                <a:r>
                  <a:rPr lang="en-GB" sz="2200" dirty="0"/>
                  <a:t>of 14</a:t>
                </a:r>
              </a:p>
            </p:txBody>
          </p:sp>
        </mc:Choice>
        <mc:Fallback xmlns="">
          <p:sp>
            <p:nvSpPr>
              <p:cNvPr id="21" name="TextBox 20">
                <a:extLst>
                  <a:ext uri="{FF2B5EF4-FFF2-40B4-BE49-F238E27FC236}">
                    <a16:creationId xmlns:a16="http://schemas.microsoft.com/office/drawing/2014/main" id="{3952B4FB-0499-45A1-BADD-A01E55A85C70}"/>
                  </a:ext>
                </a:extLst>
              </p:cNvPr>
              <p:cNvSpPr txBox="1">
                <a:spLocks noRot="1" noChangeAspect="1" noMove="1" noResize="1" noEditPoints="1" noAdjustHandles="1" noChangeArrowheads="1" noChangeShapeType="1" noTextEdit="1"/>
              </p:cNvSpPr>
              <p:nvPr/>
            </p:nvSpPr>
            <p:spPr>
              <a:xfrm>
                <a:off x="2982710" y="2093049"/>
                <a:ext cx="1664238" cy="745012"/>
              </a:xfrm>
              <a:prstGeom prst="rect">
                <a:avLst/>
              </a:prstGeom>
              <a:blipFill>
                <a:blip r:embed="rId5"/>
                <a:stretch>
                  <a:fillRect l="-4762" r="-40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4B160B6-CB60-4D05-B679-1D23A34D7832}"/>
                  </a:ext>
                </a:extLst>
              </p:cNvPr>
              <p:cNvSpPr txBox="1"/>
              <p:nvPr/>
            </p:nvSpPr>
            <p:spPr>
              <a:xfrm>
                <a:off x="8386116" y="2090783"/>
                <a:ext cx="1788182" cy="748154"/>
              </a:xfrm>
              <a:prstGeom prst="rect">
                <a:avLst/>
              </a:prstGeom>
              <a:noFill/>
            </p:spPr>
            <p:txBody>
              <a:bodyPr wrap="none" rtlCol="0">
                <a:spAutoFit/>
              </a:bodyPr>
              <a:lstStyle/>
              <a:p>
                <a:pPr marL="514350" indent="-514350">
                  <a:buFont typeface="+mj-lt"/>
                  <a:buAutoNum type="alphaLcParenR" startAt="4"/>
                </a:pPr>
                <a:r>
                  <a:rPr lang="en-GB" sz="2400" dirty="0"/>
                  <a:t> </a:t>
                </a:r>
                <a:r>
                  <a:rPr lang="en-GB" sz="2200" dirty="0"/>
                  <a:t>20 </a:t>
                </a:r>
                <a14:m>
                  <m:oMath xmlns:m="http://schemas.openxmlformats.org/officeDocument/2006/math">
                    <m:r>
                      <a:rPr lang="en-GB" sz="3000" i="1" dirty="0">
                        <a:latin typeface="Cambria Math" panose="02040503050406030204" pitchFamily="18" charset="0"/>
                        <a:ea typeface="Cambria Math" panose="02040503050406030204" pitchFamily="18" charset="0"/>
                      </a:rPr>
                      <m:t>× </m:t>
                    </m:r>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3</m:t>
                        </m:r>
                      </m:num>
                      <m:den>
                        <m:r>
                          <a:rPr lang="en-GB" sz="3000" b="0" i="1" dirty="0" smtClean="0">
                            <a:latin typeface="Cambria Math" panose="02040503050406030204" pitchFamily="18" charset="0"/>
                          </a:rPr>
                          <m:t>5</m:t>
                        </m:r>
                      </m:den>
                    </m:f>
                  </m:oMath>
                </a14:m>
                <a:endParaRPr lang="en-GB" sz="3000" dirty="0"/>
              </a:p>
            </p:txBody>
          </p:sp>
        </mc:Choice>
        <mc:Fallback xmlns="">
          <p:sp>
            <p:nvSpPr>
              <p:cNvPr id="22" name="TextBox 21">
                <a:extLst>
                  <a:ext uri="{FF2B5EF4-FFF2-40B4-BE49-F238E27FC236}">
                    <a16:creationId xmlns:a16="http://schemas.microsoft.com/office/drawing/2014/main" id="{84B160B6-CB60-4D05-B679-1D23A34D7832}"/>
                  </a:ext>
                </a:extLst>
              </p:cNvPr>
              <p:cNvSpPr txBox="1">
                <a:spLocks noRot="1" noChangeAspect="1" noMove="1" noResize="1" noEditPoints="1" noAdjustHandles="1" noChangeArrowheads="1" noChangeShapeType="1" noTextEdit="1"/>
              </p:cNvSpPr>
              <p:nvPr/>
            </p:nvSpPr>
            <p:spPr>
              <a:xfrm>
                <a:off x="8386116" y="2090783"/>
                <a:ext cx="1788182" cy="748154"/>
              </a:xfrm>
              <a:prstGeom prst="rect">
                <a:avLst/>
              </a:prstGeom>
              <a:blipFill>
                <a:blip r:embed="rId6"/>
                <a:stretch>
                  <a:fillRect l="-4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078AEF-8966-4204-BE3F-B611FD775027}"/>
                  </a:ext>
                </a:extLst>
              </p:cNvPr>
              <p:cNvSpPr txBox="1"/>
              <p:nvPr/>
            </p:nvSpPr>
            <p:spPr>
              <a:xfrm>
                <a:off x="5698840" y="2093049"/>
                <a:ext cx="1664238" cy="748154"/>
              </a:xfrm>
              <a:prstGeom prst="rect">
                <a:avLst/>
              </a:prstGeom>
              <a:noFill/>
            </p:spPr>
            <p:txBody>
              <a:bodyPr wrap="none" rtlCol="0">
                <a:spAutoFit/>
              </a:bodyPr>
              <a:lstStyle/>
              <a:p>
                <a:pPr marL="514350" indent="-514350">
                  <a:buFont typeface="+mj-lt"/>
                  <a:buAutoNum type="alphaLcParenR" startAt="3"/>
                </a:pPr>
                <a:r>
                  <a:rPr lang="en-GB" sz="2400" dirty="0"/>
                  <a:t> </a:t>
                </a:r>
                <a14:m>
                  <m:oMath xmlns:m="http://schemas.openxmlformats.org/officeDocument/2006/math">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3</m:t>
                        </m:r>
                      </m:num>
                      <m:den>
                        <m:r>
                          <a:rPr lang="en-GB" sz="3000" b="0" i="1" dirty="0" smtClean="0">
                            <a:latin typeface="Cambria Math" panose="02040503050406030204" pitchFamily="18" charset="0"/>
                          </a:rPr>
                          <m:t>5</m:t>
                        </m:r>
                      </m:den>
                    </m:f>
                    <m:r>
                      <a:rPr lang="en-GB" sz="3000" b="0" i="1" dirty="0" smtClean="0">
                        <a:latin typeface="Cambria Math" panose="02040503050406030204" pitchFamily="18" charset="0"/>
                      </a:rPr>
                      <m:t> </m:t>
                    </m:r>
                  </m:oMath>
                </a14:m>
                <a:r>
                  <a:rPr lang="en-GB" sz="2200" dirty="0"/>
                  <a:t>of 20</a:t>
                </a:r>
              </a:p>
            </p:txBody>
          </p:sp>
        </mc:Choice>
        <mc:Fallback xmlns="">
          <p:sp>
            <p:nvSpPr>
              <p:cNvPr id="23" name="TextBox 22">
                <a:extLst>
                  <a:ext uri="{FF2B5EF4-FFF2-40B4-BE49-F238E27FC236}">
                    <a16:creationId xmlns:a16="http://schemas.microsoft.com/office/drawing/2014/main" id="{7F078AEF-8966-4204-BE3F-B611FD775027}"/>
                  </a:ext>
                </a:extLst>
              </p:cNvPr>
              <p:cNvSpPr txBox="1">
                <a:spLocks noRot="1" noChangeAspect="1" noMove="1" noResize="1" noEditPoints="1" noAdjustHandles="1" noChangeArrowheads="1" noChangeShapeType="1" noTextEdit="1"/>
              </p:cNvSpPr>
              <p:nvPr/>
            </p:nvSpPr>
            <p:spPr>
              <a:xfrm>
                <a:off x="5698840" y="2093049"/>
                <a:ext cx="1664238" cy="748154"/>
              </a:xfrm>
              <a:prstGeom prst="rect">
                <a:avLst/>
              </a:prstGeom>
              <a:blipFill>
                <a:blip r:embed="rId7"/>
                <a:stretch>
                  <a:fillRect l="-5128" r="-4029"/>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48EDB263-E012-47DF-9794-743C6F62019D}"/>
              </a:ext>
            </a:extLst>
          </p:cNvPr>
          <p:cNvSpPr txBox="1"/>
          <p:nvPr/>
        </p:nvSpPr>
        <p:spPr>
          <a:xfrm>
            <a:off x="196355" y="1433243"/>
            <a:ext cx="8160907" cy="430887"/>
          </a:xfrm>
          <a:prstGeom prst="rect">
            <a:avLst/>
          </a:prstGeom>
          <a:noFill/>
        </p:spPr>
        <p:txBody>
          <a:bodyPr wrap="square" rtlCol="0">
            <a:spAutoFit/>
          </a:bodyPr>
          <a:lstStyle/>
          <a:p>
            <a:pPr>
              <a:buNone/>
            </a:pPr>
            <a:r>
              <a:rPr lang="en-US" sz="2200" dirty="0">
                <a:cs typeface="Arial" panose="020B0604020202020204" pitchFamily="34" charset="0"/>
              </a:rPr>
              <a:t>Use a strategy of your choice to calculate: </a:t>
            </a:r>
          </a:p>
        </p:txBody>
      </p:sp>
    </p:spTree>
    <p:extLst>
      <p:ext uri="{BB962C8B-B14F-4D97-AF65-F5344CB8AC3E}">
        <p14:creationId xmlns:p14="http://schemas.microsoft.com/office/powerpoint/2010/main" val="11740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p:bldP spid="20" grpId="0" build="p"/>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76776985"/>
                  </p:ext>
                </p:extLst>
              </p:nvPr>
            </p:nvGraphicFramePr>
            <p:xfrm>
              <a:off x="267128" y="764705"/>
              <a:ext cx="11766038" cy="6020209"/>
            </p:xfrm>
            <a:graphic>
              <a:graphicData uri="http://schemas.openxmlformats.org/drawingml/2006/table">
                <a:tbl>
                  <a:tblPr firstRow="1" bandRow="1">
                    <a:tableStyleId>{5940675A-B579-460E-94D1-54222C63F5DA}</a:tableStyleId>
                  </a:tblPr>
                  <a:tblGrid>
                    <a:gridCol w="6133672">
                      <a:extLst>
                        <a:ext uri="{9D8B030D-6E8A-4147-A177-3AD203B41FA5}">
                          <a16:colId xmlns:a16="http://schemas.microsoft.com/office/drawing/2014/main" val="695237181"/>
                        </a:ext>
                      </a:extLst>
                    </a:gridCol>
                    <a:gridCol w="563236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Offer students all four questions together with an instruction to place them in order of difficulty, rather than calculating. Lead into questioning about strategies, and whether students see parts a and b (or c and d) as equivalent calculations, or as separate calculations with different levels of difficulty.</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z="1800" b="0" i="0" u="none"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suggest other multiplication and ‘fractions of an amount’ questions with the same answer. Specify constraints: for example, can they write a question that uses the fraction in part c, but gives the solution to part a, and vice versa?</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N</a:t>
                          </a:r>
                          <a:r>
                            <a:rPr lang="en-GB" sz="1600" b="0" i="0" u="none" strike="noStrike" noProof="0" dirty="0">
                              <a:latin typeface="+mn-lt"/>
                            </a:rPr>
                            <a:t>o representations are offered but students may create their own. Do they use the same representation, however the question is framed? Some may reach for a bar model, particularly for parts b and c. Some may represent parts a and d as repeated additions.</a:t>
                          </a:r>
                          <a:endParaRPr lang="en-GB" sz="1600" b="0" i="0" u="none" strike="noStrike" noProof="0" dirty="0">
                            <a:latin typeface="Arial"/>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Assess whether students connect finding fractions of an amount with the operation of multiplication. If they are unsure, move on to the next question. Seeing whether they start to compare and connect the pairs of questions will be a more useful assessment point than watching them struggle with a specific question without an effective method.</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Parts a and b are more straightforward, involving a unit fraction and simple numbers. The multiplication is given</a:t>
                          </a:r>
                          <a:r>
                            <a:rPr lang="en-GB" sz="1600" baseline="0" dirty="0"/>
                            <a:t> </a:t>
                          </a:r>
                          <a:r>
                            <a:rPr lang="en-GB" sz="1600" dirty="0"/>
                            <a:t>first as it may be less familiar. A potential misconception for the multiplication questions might be to multiply the numerator and denominator by 14, resulting in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14</m:t>
                                      </m:r>
                                    </m:num>
                                    <m:den>
                                      <m:r>
                                        <a:rPr lang="en-GB" sz="1600" b="0" i="1" smtClean="0">
                                          <a:latin typeface="Cambria Math" panose="02040503050406030204" pitchFamily="18" charset="0"/>
                                        </a:rPr>
                                        <m:t>98</m:t>
                                      </m:r>
                                    </m:den>
                                  </m:f>
                                </m:e>
                              </m:box>
                              <m:r>
                                <a:rPr lang="en-GB" sz="1600" b="0" i="0" smtClean="0">
                                  <a:latin typeface="Cambria Math" panose="02040503050406030204" pitchFamily="18" charset="0"/>
                                </a:rPr>
                                <m:t>;</m:t>
                              </m:r>
                              <m:r>
                                <m:rPr>
                                  <m:sty m:val="p"/>
                                </m:rPr>
                                <a:rPr lang="en-GB" sz="1600" b="0" i="0" smtClean="0">
                                  <a:latin typeface="Cambria Math" panose="02040503050406030204" pitchFamily="18" charset="0"/>
                                </a:rPr>
                                <m:t>f</m:t>
                              </m:r>
                            </m:oMath>
                          </a14:m>
                          <a:r>
                            <a:rPr lang="en-GB" sz="1600" dirty="0"/>
                            <a:t>uture teaching may explore</a:t>
                          </a:r>
                          <a:r>
                            <a:rPr lang="en-GB" sz="1600" baseline="0" dirty="0"/>
                            <a:t> equivalent fractions more deeply</a:t>
                          </a:r>
                          <a:r>
                            <a:rPr lang="en-GB" sz="1600" dirty="0"/>
                            <a:t>.</a:t>
                          </a:r>
                          <a:r>
                            <a:rPr lang="en-GB" sz="1600" baseline="0" dirty="0"/>
                            <a:t> </a:t>
                          </a:r>
                          <a:endParaRPr lang="en-GB" sz="1600" dirty="0"/>
                        </a:p>
                        <a:p>
                          <a:pPr lvl="0" algn="l">
                            <a:lnSpc>
                              <a:spcPct val="100000"/>
                            </a:lnSpc>
                            <a:spcBef>
                              <a:spcPts val="600"/>
                            </a:spcBef>
                            <a:spcAft>
                              <a:spcPts val="0"/>
                            </a:spcAft>
                            <a:buNone/>
                          </a:pPr>
                          <a:r>
                            <a:rPr lang="en-GB" sz="1600" dirty="0"/>
                            <a:t>Parts c and d use a non-unit fraction, with the order switched so that a potentially more familiar representation is first. The final question also places the integer before the fraction in the multiplication, which may throw some students who are less secure about commutativity. </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To find out more about the representations and language students are familiar with, explore Topic 3.6 </a:t>
                          </a:r>
                          <a:r>
                            <a:rPr lang="en-GB" sz="1600" dirty="0">
                              <a:hlinkClick r:id="rId3"/>
                            </a:rPr>
                            <a:t>Multiplying whole numbers and fractions | NCETM</a:t>
                          </a:r>
                          <a:r>
                            <a:rPr lang="en-GB" sz="1600" dirty="0"/>
                            <a:t> and Topic 3.9 </a:t>
                          </a:r>
                          <a:r>
                            <a:rPr lang="en-GB" sz="1600" dirty="0">
                              <a:hlinkClick r:id="rId4"/>
                            </a:rPr>
                            <a:t>Multiplying fractions and dividing fractions by a whole number | NCETM</a:t>
                          </a:r>
                          <a:r>
                            <a:rPr lang="en-GB" sz="1600" dirty="0"/>
                            <a:t> from </a:t>
                          </a:r>
                          <a:r>
                            <a:rPr lang="en-GB" sz="1600" dirty="0">
                              <a:hlinkClick r:id="rId5"/>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76776985"/>
                  </p:ext>
                </p:extLst>
              </p:nvPr>
            </p:nvGraphicFramePr>
            <p:xfrm>
              <a:off x="267128" y="764705"/>
              <a:ext cx="11766038" cy="6020209"/>
            </p:xfrm>
            <a:graphic>
              <a:graphicData uri="http://schemas.openxmlformats.org/drawingml/2006/table">
                <a:tbl>
                  <a:tblPr firstRow="1" bandRow="1">
                    <a:tableStyleId>{5940675A-B579-460E-94D1-54222C63F5DA}</a:tableStyleId>
                  </a:tblPr>
                  <a:tblGrid>
                    <a:gridCol w="6133672">
                      <a:extLst>
                        <a:ext uri="{9D8B030D-6E8A-4147-A177-3AD203B41FA5}">
                          <a16:colId xmlns:a16="http://schemas.microsoft.com/office/drawing/2014/main" val="695237181"/>
                        </a:ext>
                      </a:extLst>
                    </a:gridCol>
                    <a:gridCol w="56323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Offer students all four questions together with an instruction to place them in order of difficulty, rather than calculating. Lead into questioning about strategies, and whether students see parts a and b (or c and d) as equivalent calculations, or as separate calculations with different levels of difficulty.</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z="1800" b="0" i="0" u="none"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suggest other multiplication and ‘fractions of an amount’ questions with the same answer. Specify constraints: for example, can they write a question that uses the fraction in part c, but gives the solution to part a, and vice versa?</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N</a:t>
                          </a:r>
                          <a:r>
                            <a:rPr lang="en-GB" sz="1600" b="0" i="0" u="none" strike="noStrike" noProof="0" dirty="0">
                              <a:latin typeface="+mn-lt"/>
                            </a:rPr>
                            <a:t>o representations are offered but students may create their own. Do they use the same representation, however the question is framed? Some may reach for a bar model, particularly for parts b and c. Some may represent parts a and d as repeated additions.</a:t>
                          </a:r>
                          <a:endParaRPr lang="en-GB" sz="1600" b="0" i="0" u="none" strike="noStrike" noProof="0" dirty="0">
                            <a:latin typeface="Arial"/>
                          </a:endParaRPr>
                        </a:p>
                      </a:txBody>
                      <a:tcPr/>
                    </a:tc>
                    <a:tc>
                      <a:txBody>
                        <a:bodyPr/>
                        <a:lstStyle/>
                        <a:p>
                          <a:endParaRPr lang="en-US"/>
                        </a:p>
                      </a:txBody>
                      <a:tcPr>
                        <a:blipFill>
                          <a:blip r:embed="rId6"/>
                          <a:stretch>
                            <a:fillRect l="-109091" t="-8621" r="-325" b="-24801"/>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To find out more about the representations and language students are familiar with, explore Topic 3.6 </a:t>
                          </a:r>
                          <a:r>
                            <a:rPr lang="en-GB" sz="1600" dirty="0">
                              <a:hlinkClick r:id="rId7"/>
                            </a:rPr>
                            <a:t>Multiplying whole numbers and fractions | NCETM</a:t>
                          </a:r>
                          <a:r>
                            <a:rPr lang="en-GB" sz="1600" dirty="0"/>
                            <a:t> and Topic 3.9 </a:t>
                          </a:r>
                          <a:r>
                            <a:rPr lang="en-GB" sz="1600" dirty="0">
                              <a:hlinkClick r:id="rId8"/>
                            </a:rPr>
                            <a:t>Multiplying fractions and dividing fractions by a whole number | NCETM</a:t>
                          </a:r>
                          <a:r>
                            <a:rPr lang="en-GB" sz="1600" dirty="0"/>
                            <a:t> from </a:t>
                          </a:r>
                          <a:r>
                            <a:rPr lang="en-GB" sz="1600" dirty="0">
                              <a:hlinkClick r:id="rId9"/>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84037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13: Nine-tenths or minus 10</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60224" y="455469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80860" y="4550417"/>
            <a:ext cx="8033827" cy="1243417"/>
          </a:xfrm>
          <a:prstGeom prst="rect">
            <a:avLst/>
          </a:prstGeom>
          <a:noFill/>
        </p:spPr>
        <p:txBody>
          <a:bodyPr wrap="square" rtlCol="0">
            <a:spAutoFit/>
          </a:bodyPr>
          <a:lstStyle/>
          <a:p>
            <a:pPr>
              <a:buNone/>
            </a:pPr>
            <a:r>
              <a:rPr lang="en-US" sz="2200" dirty="0">
                <a:cs typeface="Arial" panose="020B0604020202020204" pitchFamily="34" charset="0"/>
              </a:rPr>
              <a:t>Choose a value to complete this set of questions. </a:t>
            </a:r>
          </a:p>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10" name="TextBox 9">
            <a:extLst>
              <a:ext uri="{FF2B5EF4-FFF2-40B4-BE49-F238E27FC236}">
                <a16:creationId xmlns:a16="http://schemas.microsoft.com/office/drawing/2014/main" id="{A5BF977D-9A49-E648-8A0C-E95A00FDE140}"/>
              </a:ext>
            </a:extLst>
          </p:cNvPr>
          <p:cNvSpPr txBox="1"/>
          <p:nvPr/>
        </p:nvSpPr>
        <p:spPr>
          <a:xfrm>
            <a:off x="200277" y="1117066"/>
            <a:ext cx="9798485" cy="461665"/>
          </a:xfrm>
          <a:prstGeom prst="rect">
            <a:avLst/>
          </a:prstGeom>
          <a:noFill/>
        </p:spPr>
        <p:txBody>
          <a:bodyPr wrap="square">
            <a:spAutoFit/>
          </a:bodyPr>
          <a:lstStyle/>
          <a:p>
            <a:pPr>
              <a:buNone/>
            </a:pPr>
            <a:r>
              <a:rPr lang="en-US" sz="2400" dirty="0"/>
              <a:t>Which is the greater calculation in each pair?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A5FA6-6172-41BA-BF9F-90652F79ACFE}"/>
                  </a:ext>
                </a:extLst>
              </p:cNvPr>
              <p:cNvSpPr txBox="1">
                <a:spLocks/>
              </p:cNvSpPr>
              <p:nvPr/>
            </p:nvSpPr>
            <p:spPr>
              <a:xfrm>
                <a:off x="2255520" y="1775882"/>
                <a:ext cx="2844000" cy="827674"/>
              </a:xfrm>
              <a:prstGeom prst="roundRect">
                <a:avLst/>
              </a:prstGeom>
              <a:solidFill>
                <a:schemeClr val="accent6">
                  <a:lumMod val="20000"/>
                  <a:lumOff val="80000"/>
                </a:schemeClr>
              </a:solidFill>
            </p:spPr>
            <p:txBody>
              <a:bodyPr wrap="square" anchor="ctr">
                <a:spAutoFit/>
              </a:bodyPr>
              <a:lstStyle/>
              <a:p>
                <a:pPr algn="ctr">
                  <a:buNone/>
                </a:pPr>
                <a14:m>
                  <m:oMath xmlns:m="http://schemas.openxmlformats.org/officeDocument/2006/math">
                    <m:f>
                      <m:fPr>
                        <m:ctrlPr>
                          <a:rPr lang="en-US" sz="3000" i="1" smtClean="0">
                            <a:latin typeface="Cambria Math" panose="02040503050406030204" pitchFamily="18" charset="0"/>
                          </a:rPr>
                        </m:ctrlPr>
                      </m:fPr>
                      <m:num>
                        <m:r>
                          <a:rPr lang="en-GB" sz="3000" b="0" i="1" smtClean="0">
                            <a:latin typeface="Cambria Math" panose="02040503050406030204" pitchFamily="18" charset="0"/>
                          </a:rPr>
                          <m:t>9</m:t>
                        </m:r>
                      </m:num>
                      <m:den>
                        <m:r>
                          <a:rPr lang="en-GB" sz="3000" b="0" i="1" smtClean="0">
                            <a:latin typeface="Cambria Math" panose="02040503050406030204" pitchFamily="18" charset="0"/>
                          </a:rPr>
                          <m:t>10</m:t>
                        </m:r>
                      </m:den>
                    </m:f>
                  </m:oMath>
                </a14:m>
                <a:r>
                  <a:rPr lang="en-US" sz="2800" dirty="0"/>
                  <a:t> </a:t>
                </a:r>
                <a:r>
                  <a:rPr lang="en-US" sz="2200" dirty="0"/>
                  <a:t>of </a:t>
                </a:r>
                <a:r>
                  <a:rPr lang="en-US" sz="2200" dirty="0">
                    <a:solidFill>
                      <a:srgbClr val="0070C0"/>
                    </a:solidFill>
                  </a:rPr>
                  <a:t>100</a:t>
                </a:r>
                <a:r>
                  <a:rPr lang="en-US" sz="2200" dirty="0"/>
                  <a:t> </a:t>
                </a:r>
                <a:endParaRPr lang="en-GB" sz="2200" dirty="0"/>
              </a:p>
            </p:txBody>
          </p:sp>
        </mc:Choice>
        <mc:Fallback xmlns="">
          <p:sp>
            <p:nvSpPr>
              <p:cNvPr id="9" name="TextBox 8">
                <a:extLst>
                  <a:ext uri="{FF2B5EF4-FFF2-40B4-BE49-F238E27FC236}">
                    <a16:creationId xmlns:a16="http://schemas.microsoft.com/office/drawing/2014/main" id="{08FA5FA6-6172-41BA-BF9F-90652F79ACFE}"/>
                  </a:ext>
                </a:extLst>
              </p:cNvPr>
              <p:cNvSpPr txBox="1">
                <a:spLocks noRot="1" noChangeAspect="1" noMove="1" noResize="1" noEditPoints="1" noAdjustHandles="1" noChangeArrowheads="1" noChangeShapeType="1" noTextEdit="1"/>
              </p:cNvSpPr>
              <p:nvPr/>
            </p:nvSpPr>
            <p:spPr>
              <a:xfrm>
                <a:off x="2255520" y="1775882"/>
                <a:ext cx="2844000" cy="827674"/>
              </a:xfrm>
              <a:prstGeom prst="roundRect">
                <a:avLst/>
              </a:prstGeom>
              <a:blipFill>
                <a:blip r:embed="rId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8BF56AF1-3913-4588-890B-72CF3CABB15F}"/>
              </a:ext>
            </a:extLst>
          </p:cNvPr>
          <p:cNvSpPr txBox="1">
            <a:spLocks/>
          </p:cNvSpPr>
          <p:nvPr/>
        </p:nvSpPr>
        <p:spPr>
          <a:xfrm>
            <a:off x="5408384" y="1954218"/>
            <a:ext cx="2844000" cy="476726"/>
          </a:xfrm>
          <a:prstGeom prst="roundRect">
            <a:avLst/>
          </a:prstGeom>
          <a:solidFill>
            <a:schemeClr val="accent6">
              <a:lumMod val="20000"/>
              <a:lumOff val="80000"/>
            </a:schemeClr>
          </a:solidFill>
        </p:spPr>
        <p:txBody>
          <a:bodyPr wrap="square" anchor="ctr">
            <a:spAutoFit/>
          </a:bodyPr>
          <a:lstStyle/>
          <a:p>
            <a:pPr algn="ctr">
              <a:buNone/>
            </a:pPr>
            <a:r>
              <a:rPr lang="en-US" sz="2200" dirty="0">
                <a:solidFill>
                  <a:srgbClr val="0070C0"/>
                </a:solidFill>
              </a:rPr>
              <a:t>100</a:t>
            </a:r>
            <a:r>
              <a:rPr lang="en-US" sz="2200" dirty="0"/>
              <a:t> – 10</a:t>
            </a:r>
            <a:endParaRPr lang="en-GB" sz="22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C1FB8B-44AC-4B41-BF72-DA760273BF28}"/>
                  </a:ext>
                </a:extLst>
              </p:cNvPr>
              <p:cNvSpPr txBox="1">
                <a:spLocks/>
              </p:cNvSpPr>
              <p:nvPr/>
            </p:nvSpPr>
            <p:spPr>
              <a:xfrm>
                <a:off x="2255520" y="3163562"/>
                <a:ext cx="2844000" cy="827674"/>
              </a:xfrm>
              <a:prstGeom prst="roundRect">
                <a:avLst/>
              </a:prstGeom>
              <a:solidFill>
                <a:schemeClr val="accent6">
                  <a:lumMod val="20000"/>
                  <a:lumOff val="80000"/>
                </a:schemeClr>
              </a:solidFill>
            </p:spPr>
            <p:txBody>
              <a:bodyPr wrap="square" anchor="ctr">
                <a:spAutoFit/>
              </a:bodyPr>
              <a:lstStyle/>
              <a:p>
                <a:pPr algn="ctr">
                  <a:buNone/>
                </a:pPr>
                <a14:m>
                  <m:oMath xmlns:m="http://schemas.openxmlformats.org/officeDocument/2006/math">
                    <m:f>
                      <m:fPr>
                        <m:ctrlPr>
                          <a:rPr lang="en-US" sz="3000" i="1" smtClean="0">
                            <a:latin typeface="Cambria Math" panose="02040503050406030204" pitchFamily="18" charset="0"/>
                          </a:rPr>
                        </m:ctrlPr>
                      </m:fPr>
                      <m:num>
                        <m:r>
                          <a:rPr lang="en-GB" sz="3000" b="0" i="1" smtClean="0">
                            <a:latin typeface="Cambria Math" panose="02040503050406030204" pitchFamily="18" charset="0"/>
                          </a:rPr>
                          <m:t>9</m:t>
                        </m:r>
                      </m:num>
                      <m:den>
                        <m:r>
                          <a:rPr lang="en-GB" sz="3000" b="0" i="1" smtClean="0">
                            <a:latin typeface="Cambria Math" panose="02040503050406030204" pitchFamily="18" charset="0"/>
                          </a:rPr>
                          <m:t>10</m:t>
                        </m:r>
                      </m:den>
                    </m:f>
                  </m:oMath>
                </a14:m>
                <a:r>
                  <a:rPr lang="en-US" sz="3000" dirty="0"/>
                  <a:t> </a:t>
                </a:r>
                <a:r>
                  <a:rPr lang="en-US" sz="2200" dirty="0"/>
                  <a:t>of </a:t>
                </a:r>
                <a:r>
                  <a:rPr lang="en-US" sz="2200" dirty="0">
                    <a:solidFill>
                      <a:srgbClr val="FF0000"/>
                    </a:solidFill>
                  </a:rPr>
                  <a:t>1</a:t>
                </a:r>
                <a:r>
                  <a:rPr lang="en-US" sz="800" dirty="0">
                    <a:solidFill>
                      <a:srgbClr val="FF0000"/>
                    </a:solidFill>
                  </a:rPr>
                  <a:t> </a:t>
                </a:r>
                <a:r>
                  <a:rPr lang="en-US" sz="2200" dirty="0">
                    <a:solidFill>
                      <a:srgbClr val="FF0000"/>
                    </a:solidFill>
                  </a:rPr>
                  <a:t>000</a:t>
                </a:r>
                <a:r>
                  <a:rPr lang="en-US" sz="2200" dirty="0"/>
                  <a:t> </a:t>
                </a:r>
                <a:endParaRPr lang="en-GB" sz="2200" dirty="0"/>
              </a:p>
            </p:txBody>
          </p:sp>
        </mc:Choice>
        <mc:Fallback xmlns="">
          <p:sp>
            <p:nvSpPr>
              <p:cNvPr id="13" name="TextBox 12">
                <a:extLst>
                  <a:ext uri="{FF2B5EF4-FFF2-40B4-BE49-F238E27FC236}">
                    <a16:creationId xmlns:a16="http://schemas.microsoft.com/office/drawing/2014/main" id="{3CC1FB8B-44AC-4B41-BF72-DA760273BF28}"/>
                  </a:ext>
                </a:extLst>
              </p:cNvPr>
              <p:cNvSpPr txBox="1">
                <a:spLocks noRot="1" noChangeAspect="1" noMove="1" noResize="1" noEditPoints="1" noAdjustHandles="1" noChangeArrowheads="1" noChangeShapeType="1" noTextEdit="1"/>
              </p:cNvSpPr>
              <p:nvPr/>
            </p:nvSpPr>
            <p:spPr>
              <a:xfrm>
                <a:off x="2255520" y="3163562"/>
                <a:ext cx="2844000" cy="827674"/>
              </a:xfrm>
              <a:prstGeom prst="roundRect">
                <a:avLst/>
              </a:prstGeom>
              <a:blipFill>
                <a:blip r:embed="rId5"/>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49E10EE3-FEB8-4DE9-97FF-0D0F0BBE6546}"/>
              </a:ext>
            </a:extLst>
          </p:cNvPr>
          <p:cNvSpPr txBox="1">
            <a:spLocks/>
          </p:cNvSpPr>
          <p:nvPr/>
        </p:nvSpPr>
        <p:spPr>
          <a:xfrm>
            <a:off x="5408384" y="3338624"/>
            <a:ext cx="2844000" cy="476726"/>
          </a:xfrm>
          <a:prstGeom prst="roundRect">
            <a:avLst/>
          </a:prstGeom>
          <a:solidFill>
            <a:schemeClr val="accent6">
              <a:lumMod val="20000"/>
              <a:lumOff val="80000"/>
            </a:schemeClr>
          </a:solidFill>
        </p:spPr>
        <p:txBody>
          <a:bodyPr wrap="square" anchor="ctr">
            <a:spAutoFit/>
          </a:bodyPr>
          <a:lstStyle/>
          <a:p>
            <a:pPr algn="ctr">
              <a:buNone/>
            </a:pPr>
            <a:r>
              <a:rPr lang="en-US" sz="2200" dirty="0">
                <a:solidFill>
                  <a:srgbClr val="FF0000"/>
                </a:solidFill>
              </a:rPr>
              <a:t>1</a:t>
            </a:r>
            <a:r>
              <a:rPr lang="en-US" sz="800" dirty="0">
                <a:solidFill>
                  <a:srgbClr val="FF0000"/>
                </a:solidFill>
              </a:rPr>
              <a:t> </a:t>
            </a:r>
            <a:r>
              <a:rPr lang="en-US" sz="2200" dirty="0">
                <a:solidFill>
                  <a:srgbClr val="FF0000"/>
                </a:solidFill>
              </a:rPr>
              <a:t>000</a:t>
            </a:r>
            <a:r>
              <a:rPr lang="en-US" sz="2200" dirty="0"/>
              <a:t> – 10</a:t>
            </a:r>
            <a:endParaRPr lang="en-GB" sz="2200" dirty="0"/>
          </a:p>
        </p:txBody>
      </p:sp>
      <p:sp>
        <p:nvSpPr>
          <p:cNvPr id="16" name="TextBox 15">
            <a:extLst>
              <a:ext uri="{FF2B5EF4-FFF2-40B4-BE49-F238E27FC236}">
                <a16:creationId xmlns:a16="http://schemas.microsoft.com/office/drawing/2014/main" id="{90463122-4200-404C-BEB6-FA6CAFB6600B}"/>
              </a:ext>
            </a:extLst>
          </p:cNvPr>
          <p:cNvSpPr txBox="1"/>
          <p:nvPr/>
        </p:nvSpPr>
        <p:spPr>
          <a:xfrm>
            <a:off x="1280861" y="1922700"/>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7" name="TextBox 16">
            <a:extLst>
              <a:ext uri="{FF2B5EF4-FFF2-40B4-BE49-F238E27FC236}">
                <a16:creationId xmlns:a16="http://schemas.microsoft.com/office/drawing/2014/main" id="{333DD280-55DB-4CA6-A2CE-8439ED75041F}"/>
              </a:ext>
            </a:extLst>
          </p:cNvPr>
          <p:cNvSpPr txBox="1"/>
          <p:nvPr/>
        </p:nvSpPr>
        <p:spPr>
          <a:xfrm>
            <a:off x="1280861" y="3310148"/>
            <a:ext cx="436338" cy="430887"/>
          </a:xfrm>
          <a:prstGeom prst="rect">
            <a:avLst/>
          </a:prstGeom>
          <a:noFill/>
        </p:spPr>
        <p:txBody>
          <a:bodyPr wrap="none" rtlCol="0">
            <a:spAutoFit/>
          </a:bodyPr>
          <a:lstStyle/>
          <a:p>
            <a:pPr>
              <a:buNone/>
            </a:pPr>
            <a:r>
              <a:rPr lang="en-GB" sz="2200" dirty="0">
                <a:solidFill>
                  <a:srgbClr val="00628C"/>
                </a:solidFill>
              </a:rPr>
              <a:t>b)</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1C34B9A-6235-499A-A15C-08B60317BE71}"/>
                  </a:ext>
                </a:extLst>
              </p:cNvPr>
              <p:cNvSpPr txBox="1">
                <a:spLocks/>
              </p:cNvSpPr>
              <p:nvPr/>
            </p:nvSpPr>
            <p:spPr>
              <a:xfrm>
                <a:off x="2255519" y="5057796"/>
                <a:ext cx="2844000" cy="827674"/>
              </a:xfrm>
              <a:prstGeom prst="roundRect">
                <a:avLst/>
              </a:prstGeom>
              <a:solidFill>
                <a:schemeClr val="accent6">
                  <a:lumMod val="20000"/>
                  <a:lumOff val="80000"/>
                </a:schemeClr>
              </a:solidFill>
            </p:spPr>
            <p:txBody>
              <a:bodyPr wrap="square" anchor="ctr">
                <a:spAutoFit/>
              </a:bodyPr>
              <a:lstStyle/>
              <a:p>
                <a:pPr algn="ctr">
                  <a:buNone/>
                </a:pPr>
                <a14:m>
                  <m:oMath xmlns:m="http://schemas.openxmlformats.org/officeDocument/2006/math">
                    <m:f>
                      <m:fPr>
                        <m:ctrlPr>
                          <a:rPr lang="en-US" sz="3000" i="1" smtClean="0">
                            <a:latin typeface="Cambria Math" panose="02040503050406030204" pitchFamily="18" charset="0"/>
                          </a:rPr>
                        </m:ctrlPr>
                      </m:fPr>
                      <m:num>
                        <m:r>
                          <a:rPr lang="en-GB" sz="3000" b="0" i="1" smtClean="0">
                            <a:latin typeface="Cambria Math" panose="02040503050406030204" pitchFamily="18" charset="0"/>
                          </a:rPr>
                          <m:t>9</m:t>
                        </m:r>
                      </m:num>
                      <m:den>
                        <m:r>
                          <a:rPr lang="en-GB" sz="3000" b="0" i="1" smtClean="0">
                            <a:latin typeface="Cambria Math" panose="02040503050406030204" pitchFamily="18" charset="0"/>
                          </a:rPr>
                          <m:t>10</m:t>
                        </m:r>
                      </m:den>
                    </m:f>
                  </m:oMath>
                </a14:m>
                <a:r>
                  <a:rPr lang="en-US" sz="2800" dirty="0"/>
                  <a:t> </a:t>
                </a:r>
                <a:r>
                  <a:rPr lang="en-US" sz="2200" dirty="0"/>
                  <a:t>of </a:t>
                </a:r>
                <a:r>
                  <a:rPr lang="en-US" sz="2200" dirty="0">
                    <a:solidFill>
                      <a:srgbClr val="00B050"/>
                    </a:solidFill>
                  </a:rPr>
                  <a:t>___</a:t>
                </a:r>
                <a:r>
                  <a:rPr lang="en-US" sz="2200" dirty="0"/>
                  <a:t> </a:t>
                </a:r>
                <a:endParaRPr lang="en-GB" sz="2200" dirty="0"/>
              </a:p>
            </p:txBody>
          </p:sp>
        </mc:Choice>
        <mc:Fallback xmlns="">
          <p:sp>
            <p:nvSpPr>
              <p:cNvPr id="18" name="TextBox 17">
                <a:extLst>
                  <a:ext uri="{FF2B5EF4-FFF2-40B4-BE49-F238E27FC236}">
                    <a16:creationId xmlns:a16="http://schemas.microsoft.com/office/drawing/2014/main" id="{91C34B9A-6235-499A-A15C-08B60317BE71}"/>
                  </a:ext>
                </a:extLst>
              </p:cNvPr>
              <p:cNvSpPr txBox="1">
                <a:spLocks noRot="1" noChangeAspect="1" noMove="1" noResize="1" noEditPoints="1" noAdjustHandles="1" noChangeArrowheads="1" noChangeShapeType="1" noTextEdit="1"/>
              </p:cNvSpPr>
              <p:nvPr/>
            </p:nvSpPr>
            <p:spPr>
              <a:xfrm>
                <a:off x="2255519" y="5057796"/>
                <a:ext cx="2844000" cy="827674"/>
              </a:xfrm>
              <a:prstGeom prst="roundRect">
                <a:avLst/>
              </a:prstGeom>
              <a:blipFill>
                <a:blip r:embed="rId6"/>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0539A6B8-0379-4F5B-9532-24DEF992E2C0}"/>
              </a:ext>
            </a:extLst>
          </p:cNvPr>
          <p:cNvSpPr txBox="1">
            <a:spLocks/>
          </p:cNvSpPr>
          <p:nvPr/>
        </p:nvSpPr>
        <p:spPr>
          <a:xfrm>
            <a:off x="5408384" y="5172125"/>
            <a:ext cx="2844000" cy="578882"/>
          </a:xfrm>
          <a:prstGeom prst="roundRect">
            <a:avLst/>
          </a:prstGeom>
          <a:solidFill>
            <a:schemeClr val="accent6">
              <a:lumMod val="20000"/>
              <a:lumOff val="80000"/>
            </a:schemeClr>
          </a:solidFill>
        </p:spPr>
        <p:txBody>
          <a:bodyPr wrap="square" anchor="ctr">
            <a:spAutoFit/>
          </a:bodyPr>
          <a:lstStyle/>
          <a:p>
            <a:pPr algn="ctr">
              <a:buNone/>
            </a:pPr>
            <a:r>
              <a:rPr lang="en-US" sz="2800" dirty="0">
                <a:solidFill>
                  <a:srgbClr val="00B050"/>
                </a:solidFill>
              </a:rPr>
              <a:t>___</a:t>
            </a:r>
            <a:r>
              <a:rPr lang="en-US" sz="2800" dirty="0"/>
              <a:t> </a:t>
            </a:r>
            <a:r>
              <a:rPr lang="en-US" sz="2200" dirty="0"/>
              <a:t>– 10</a:t>
            </a:r>
            <a:endParaRPr lang="en-GB" sz="2200" dirty="0"/>
          </a:p>
        </p:txBody>
      </p:sp>
      <p:sp>
        <p:nvSpPr>
          <p:cNvPr id="21" name="TextBox 20">
            <a:extLst>
              <a:ext uri="{FF2B5EF4-FFF2-40B4-BE49-F238E27FC236}">
                <a16:creationId xmlns:a16="http://schemas.microsoft.com/office/drawing/2014/main" id="{771273A5-47A2-497A-96E8-9866E3EC4FB4}"/>
              </a:ext>
            </a:extLst>
          </p:cNvPr>
          <p:cNvSpPr txBox="1"/>
          <p:nvPr/>
        </p:nvSpPr>
        <p:spPr>
          <a:xfrm>
            <a:off x="1280860" y="5977106"/>
            <a:ext cx="7874025" cy="769441"/>
          </a:xfrm>
          <a:prstGeom prst="rect">
            <a:avLst/>
          </a:prstGeom>
          <a:noFill/>
        </p:spPr>
        <p:txBody>
          <a:bodyPr wrap="square">
            <a:spAutoFit/>
          </a:bodyPr>
          <a:lstStyle/>
          <a:p>
            <a:pPr>
              <a:buNone/>
            </a:pPr>
            <a:r>
              <a:rPr lang="en-GB" sz="2200" dirty="0"/>
              <a:t>Can you choose a value so that the left-hand calculation is the greater? Is there more than one value that would work?</a:t>
            </a:r>
          </a:p>
        </p:txBody>
      </p:sp>
    </p:spTree>
    <p:extLst>
      <p:ext uri="{BB962C8B-B14F-4D97-AF65-F5344CB8AC3E}">
        <p14:creationId xmlns:p14="http://schemas.microsoft.com/office/powerpoint/2010/main" val="7317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1" grpId="0" animBg="1"/>
      <p:bldP spid="13" grpId="0" animBg="1"/>
      <p:bldP spid="15" grpId="0" animBg="1"/>
      <p:bldP spid="16" grpId="0"/>
      <p:bldP spid="17" grpId="0"/>
      <p:bldP spid="18" grpId="0" animBg="1"/>
      <p:bldP spid="19"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35872305"/>
                  </p:ext>
                </p:extLst>
              </p:nvPr>
            </p:nvGraphicFramePr>
            <p:xfrm>
              <a:off x="267128" y="764705"/>
              <a:ext cx="11766038" cy="5554815"/>
            </p:xfrm>
            <a:graphic>
              <a:graphicData uri="http://schemas.openxmlformats.org/drawingml/2006/table">
                <a:tbl>
                  <a:tblPr firstRow="1" bandRow="1">
                    <a:tableStyleId>{5940675A-B579-460E-94D1-54222C63F5DA}</a:tableStyleId>
                  </a:tblPr>
                  <a:tblGrid>
                    <a:gridCol w="6295037">
                      <a:extLst>
                        <a:ext uri="{9D8B030D-6E8A-4147-A177-3AD203B41FA5}">
                          <a16:colId xmlns:a16="http://schemas.microsoft.com/office/drawing/2014/main" val="695237181"/>
                        </a:ext>
                      </a:extLst>
                    </a:gridCol>
                    <a:gridCol w="5471001">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22255">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Use a representation to help students access the task as a support to describe their reasoning.</a:t>
                          </a:r>
                        </a:p>
                        <a:p>
                          <a:pPr lvl="0" algn="l">
                            <a:lnSpc>
                              <a:spcPct val="100000"/>
                            </a:lnSpc>
                            <a:spcBef>
                              <a:spcPts val="0"/>
                            </a:spcBef>
                            <a:spcAft>
                              <a:spcPts val="0"/>
                            </a:spcAft>
                            <a:buNone/>
                          </a:pPr>
                          <a:endParaRPr lang="en-GB" sz="1600" b="0" i="0" u="none" strike="noStrike" noProof="0" dirty="0">
                            <a:highlight>
                              <a:srgbClr val="FFFF00"/>
                            </a:highlight>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Building on</a:t>
                          </a:r>
                          <a:r>
                            <a:rPr lang="en-GB" sz="1600" b="0" i="0" u="none" strike="noStrike" baseline="0" noProof="0" dirty="0">
                              <a:latin typeface="Arial"/>
                            </a:rPr>
                            <a:t> the </a:t>
                          </a:r>
                          <a:r>
                            <a:rPr lang="en-GB" sz="1600" b="0" i="0" u="none" strike="noStrike" noProof="0" dirty="0">
                              <a:latin typeface="Arial"/>
                            </a:rPr>
                            <a:t>further thinking question, ask students to consider what happens when the 10 changes. For example, </a:t>
                          </a:r>
                          <a14:m>
                            <m:oMath xmlns:m="http://schemas.openxmlformats.org/officeDocument/2006/math">
                              <m:box>
                                <m:boxPr>
                                  <m:ctrlPr>
                                    <a:rPr lang="en-GB" sz="1600" b="0" i="1" u="none" strike="noStrike" noProof="0" dirty="0" smtClean="0">
                                      <a:latin typeface="Cambria Math" panose="02040503050406030204" pitchFamily="18" charset="0"/>
                                    </a:rPr>
                                  </m:ctrlPr>
                                </m:boxPr>
                                <m:e>
                                  <m:argPr>
                                    <m:argSz m:val="-1"/>
                                  </m:argPr>
                                  <m:f>
                                    <m:fPr>
                                      <m:ctrlPr>
                                        <a:rPr lang="en-GB" sz="1600" b="0" i="1" u="none" strike="noStrike" noProof="0" dirty="0" smtClean="0">
                                          <a:latin typeface="Cambria Math" panose="02040503050406030204" pitchFamily="18" charset="0"/>
                                        </a:rPr>
                                      </m:ctrlPr>
                                    </m:fPr>
                                    <m:num>
                                      <m:r>
                                        <a:rPr lang="en-GB" sz="1600" b="0" i="1" u="none" strike="noStrike" noProof="0" dirty="0" smtClean="0">
                                          <a:latin typeface="Cambria Math" panose="02040503050406030204" pitchFamily="18" charset="0"/>
                                        </a:rPr>
                                        <m:t>9</m:t>
                                      </m:r>
                                    </m:num>
                                    <m:den>
                                      <m:r>
                                        <a:rPr lang="en-GB" sz="1600" b="0" i="1" u="none" strike="noStrike" noProof="0" dirty="0" smtClean="0">
                                          <a:latin typeface="Cambria Math" panose="02040503050406030204" pitchFamily="18" charset="0"/>
                                        </a:rPr>
                                        <m:t>100</m:t>
                                      </m:r>
                                    </m:den>
                                  </m:f>
                                </m:e>
                              </m:box>
                            </m:oMath>
                          </a14:m>
                          <a:r>
                            <a:rPr lang="en-GB" sz="1600" b="0" i="0" u="none" strike="noStrike" noProof="0" dirty="0">
                              <a:latin typeface="Arial"/>
                            </a:rPr>
                            <a:t> of___</a:t>
                          </a:r>
                          <a:r>
                            <a:rPr lang="en-GB" sz="1600" b="0" i="0" u="none" strike="noStrike" baseline="0" noProof="0" dirty="0">
                              <a:latin typeface="Arial"/>
                            </a:rPr>
                            <a:t> </a:t>
                          </a:r>
                          <a:r>
                            <a:rPr lang="en-GB" sz="1600" b="0" i="0" u="none" strike="noStrike" noProof="0" dirty="0">
                              <a:latin typeface="Arial"/>
                            </a:rPr>
                            <a:t>and ___ – 100, or </a:t>
                          </a:r>
                          <a14:m>
                            <m:oMath xmlns:m="http://schemas.openxmlformats.org/officeDocument/2006/math">
                              <m:box>
                                <m:boxPr>
                                  <m:ctrlPr>
                                    <a:rPr lang="en-GB" sz="1600" b="0" i="1" u="none" strike="noStrike" noProof="0" dirty="0" smtClean="0">
                                      <a:latin typeface="Cambria Math" panose="02040503050406030204" pitchFamily="18" charset="0"/>
                                    </a:rPr>
                                  </m:ctrlPr>
                                </m:boxPr>
                                <m:e>
                                  <m:argPr>
                                    <m:argSz m:val="-1"/>
                                  </m:argPr>
                                  <m:f>
                                    <m:fPr>
                                      <m:ctrlPr>
                                        <a:rPr lang="en-GB" sz="1600" b="0" i="1" u="none" strike="noStrike" noProof="0" dirty="0" smtClean="0">
                                          <a:latin typeface="Cambria Math" panose="02040503050406030204" pitchFamily="18" charset="0"/>
                                        </a:rPr>
                                      </m:ctrlPr>
                                    </m:fPr>
                                    <m:num>
                                      <m:r>
                                        <a:rPr lang="en-GB" sz="1600" b="0" i="1" u="none" strike="noStrike" noProof="0" dirty="0" smtClean="0">
                                          <a:latin typeface="Cambria Math" panose="02040503050406030204" pitchFamily="18" charset="0"/>
                                        </a:rPr>
                                        <m:t>9</m:t>
                                      </m:r>
                                    </m:num>
                                    <m:den>
                                      <m:r>
                                        <a:rPr lang="en-GB" sz="1600" b="0" i="1" u="none" strike="noStrike" noProof="0" dirty="0" smtClean="0">
                                          <a:latin typeface="Cambria Math" panose="02040503050406030204" pitchFamily="18" charset="0"/>
                                        </a:rPr>
                                        <m:t>20</m:t>
                                      </m:r>
                                    </m:den>
                                  </m:f>
                                </m:e>
                              </m:box>
                            </m:oMath>
                          </a14:m>
                          <a:r>
                            <a:rPr lang="en-GB" sz="1600" b="0" i="0" u="none" strike="noStrike" noProof="0" dirty="0">
                              <a:latin typeface="Arial"/>
                            </a:rPr>
                            <a:t> of ___ and ___ – 20. Can they find values that make both calculations equal? Or that make one side larger?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Use Dienes blocks or place-value counters when working with tenths. Or represent the solutions on a number line, showing </a:t>
                          </a:r>
                          <a:r>
                            <a:rPr lang="en-GB" sz="1600" b="0" i="0" u="none" strike="noStrike" noProof="0" dirty="0">
                              <a:latin typeface="+mn-lt"/>
                            </a:rPr>
                            <a:t>how – 10 is a fixed distance but </a:t>
                          </a:r>
                          <a14:m>
                            <m:oMath xmlns:m="http://schemas.openxmlformats.org/officeDocument/2006/math">
                              <m:box>
                                <m:boxPr>
                                  <m:ctrlPr>
                                    <a:rPr lang="en-GB" sz="1600" b="0" i="1" u="none" strike="noStrike" noProof="0" smtClean="0">
                                      <a:latin typeface="Cambria Math" panose="02040503050406030204" pitchFamily="18" charset="0"/>
                                    </a:rPr>
                                  </m:ctrlPr>
                                </m:boxPr>
                                <m:e>
                                  <m:argPr>
                                    <m:argSz m:val="-1"/>
                                  </m:argPr>
                                  <m:f>
                                    <m:fPr>
                                      <m:ctrlPr>
                                        <a:rPr lang="en-GB" sz="1600" b="0" i="1" u="none" strike="noStrike" noProof="0" smtClean="0">
                                          <a:latin typeface="Cambria Math" panose="02040503050406030204" pitchFamily="18" charset="0"/>
                                        </a:rPr>
                                      </m:ctrlPr>
                                    </m:fPr>
                                    <m:num>
                                      <m:r>
                                        <a:rPr lang="en-GB" sz="1600" b="0" i="1" u="none" strike="noStrike" noProof="0" smtClean="0">
                                          <a:latin typeface="Cambria Math" panose="02040503050406030204" pitchFamily="18" charset="0"/>
                                        </a:rPr>
                                        <m:t>9</m:t>
                                      </m:r>
                                    </m:num>
                                    <m:den>
                                      <m:r>
                                        <a:rPr lang="en-GB" sz="1600" b="0" i="1" u="none" strike="noStrike" noProof="0" smtClean="0">
                                          <a:latin typeface="Cambria Math" panose="02040503050406030204" pitchFamily="18" charset="0"/>
                                        </a:rPr>
                                        <m:t>10</m:t>
                                      </m:r>
                                    </m:den>
                                  </m:f>
                                </m:e>
                              </m:box>
                            </m:oMath>
                          </a14:m>
                          <a:r>
                            <a:rPr lang="en-GB" sz="1600" b="0" i="0" u="none" strike="noStrike" noProof="0" dirty="0">
                              <a:latin typeface="+mn-lt"/>
                            </a:rPr>
                            <a:t> changes depending on the value of the whole. A bar model that is 10 times longer for 1000 than 100 would offer a similar insight. </a:t>
                          </a:r>
                          <a:endParaRPr lang="en-GB" sz="1600" b="0" i="0" u="none" strike="noStrike" noProof="0" dirty="0">
                            <a:latin typeface="Arial"/>
                          </a:endParaRPr>
                        </a:p>
                      </a:txBody>
                      <a:tcPr/>
                    </a:tc>
                    <a:tc>
                      <a:txBody>
                        <a:bodyPr/>
                        <a:lstStyle/>
                        <a:p>
                          <a:pPr lvl="0" algn="l">
                            <a:lnSpc>
                              <a:spcPct val="100000"/>
                            </a:lnSpc>
                            <a:spcBef>
                              <a:spcPts val="600"/>
                            </a:spcBef>
                            <a:spcAft>
                              <a:spcPts val="0"/>
                            </a:spcAft>
                            <a:buNone/>
                          </a:pPr>
                          <a:r>
                            <a:rPr lang="en-GB" sz="1600" dirty="0"/>
                            <a:t>Checkpoint 13 explores the difference between absolute values and proportional values. </a:t>
                          </a:r>
                        </a:p>
                        <a:p>
                          <a:pPr lvl="0" algn="l">
                            <a:lnSpc>
                              <a:spcPct val="100000"/>
                            </a:lnSpc>
                            <a:spcBef>
                              <a:spcPts val="600"/>
                            </a:spcBef>
                            <a:spcAft>
                              <a:spcPts val="0"/>
                            </a:spcAft>
                            <a:buNone/>
                          </a:pPr>
                          <a:r>
                            <a:rPr lang="en-GB" sz="1600" dirty="0"/>
                            <a:t>In part a, students should realise that the two calculations give the same result; in part b, the greater result is found by subtracting 10. Students may reach this conclusion by simply calculating the outcome for each calculation; ensure that this is not the end of their reasoning. Rather, students' understanding should be probed as to </a:t>
                          </a:r>
                          <a:r>
                            <a:rPr lang="en-GB" sz="1600" i="0" dirty="0"/>
                            <a:t>why one pair of calculations have an equivalent outcome, while the others don’t. Students should be aware of the way that the value of the 'whole' impacts on the amount subtracted in one situation, but not in the other.</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Be careful with language: if students find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9</m:t>
                                      </m:r>
                                    </m:num>
                                    <m:den>
                                      <m:r>
                                        <a:rPr lang="en-GB" sz="1600" b="0" i="1" smtClean="0">
                                          <a:latin typeface="Cambria Math" panose="02040503050406030204" pitchFamily="18" charset="0"/>
                                        </a:rPr>
                                        <m:t>10</m:t>
                                      </m:r>
                                    </m:den>
                                  </m:f>
                                </m:e>
                              </m:box>
                            </m:oMath>
                          </a14:m>
                          <a:r>
                            <a:rPr lang="en-GB" sz="1600" dirty="0"/>
                            <a:t> by</a:t>
                          </a:r>
                          <a:r>
                            <a:rPr lang="en-GB" sz="1600" baseline="0" dirty="0"/>
                            <a:t> subtracting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m:t>
                                      </m:r>
                                    </m:den>
                                  </m:f>
                                </m:e>
                              </m:box>
                            </m:oMath>
                          </a14:m>
                          <a:r>
                            <a:rPr lang="en-GB" sz="1600" dirty="0"/>
                            <a:t> from the total, they may get muddled with the use of the word ‘greater’ in part b, as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m:t>
                                      </m:r>
                                    </m:den>
                                  </m:f>
                                </m:e>
                              </m:box>
                            </m:oMath>
                          </a14:m>
                          <a:r>
                            <a:rPr lang="en-GB" sz="1600" dirty="0"/>
                            <a:t> of 1000 is greater than</a:t>
                          </a:r>
                          <a:r>
                            <a:rPr lang="en-GB" sz="1600" baseline="0" dirty="0"/>
                            <a:t> 10.</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Look at the questions from the </a:t>
                          </a:r>
                          <a:r>
                            <a:rPr lang="en-GB" sz="1600" b="0" dirty="0">
                              <a:hlinkClick r:id="rId3"/>
                            </a:rPr>
                            <a:t>Primary Assessment Materials | NCETM</a:t>
                          </a:r>
                          <a:r>
                            <a:rPr lang="en-GB" sz="1600" b="0" dirty="0"/>
                            <a:t> to gain a sense of how students’ experience of ‘fractions of an amount’ questions have progressed over Key Stage 2 – particularly, p20 of Year 4, pp21–22 of Year 5 and pp18, 20 and 21 of Year 6.</a:t>
                          </a:r>
                          <a:endParaRPr lang="en-GB" sz="1600" b="1"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35872305"/>
                  </p:ext>
                </p:extLst>
              </p:nvPr>
            </p:nvGraphicFramePr>
            <p:xfrm>
              <a:off x="267128" y="764705"/>
              <a:ext cx="11766038" cy="5554815"/>
            </p:xfrm>
            <a:graphic>
              <a:graphicData uri="http://schemas.openxmlformats.org/drawingml/2006/table">
                <a:tbl>
                  <a:tblPr firstRow="1" bandRow="1">
                    <a:tableStyleId>{5940675A-B579-460E-94D1-54222C63F5DA}</a:tableStyleId>
                  </a:tblPr>
                  <a:tblGrid>
                    <a:gridCol w="6295037">
                      <a:extLst>
                        <a:ext uri="{9D8B030D-6E8A-4147-A177-3AD203B41FA5}">
                          <a16:colId xmlns:a16="http://schemas.microsoft.com/office/drawing/2014/main" val="695237181"/>
                        </a:ext>
                      </a:extLst>
                    </a:gridCol>
                    <a:gridCol w="5471001">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22255">
                    <a:tc>
                      <a:txBody>
                        <a:bodyPr/>
                        <a:lstStyle/>
                        <a:p>
                          <a:endParaRPr lang="en-US"/>
                        </a:p>
                      </a:txBody>
                      <a:tcPr>
                        <a:blipFill>
                          <a:blip r:embed="rId4"/>
                          <a:stretch>
                            <a:fillRect l="-97" t="-9601" r="-87222" b="-27770"/>
                          </a:stretch>
                        </a:blipFill>
                      </a:tcPr>
                    </a:tc>
                    <a:tc>
                      <a:txBody>
                        <a:bodyPr/>
                        <a:lstStyle/>
                        <a:p>
                          <a:endParaRPr lang="en-US"/>
                        </a:p>
                      </a:txBody>
                      <a:tcPr>
                        <a:blipFill>
                          <a:blip r:embed="rId4"/>
                          <a:stretch>
                            <a:fillRect l="-115145" t="-9601" r="-334" b="-27770"/>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a:buChar char="•"/>
                          </a:pPr>
                          <a:r>
                            <a:rPr lang="en-GB" sz="1600" b="0" dirty="0"/>
                            <a:t>Look at the questions from the </a:t>
                          </a:r>
                          <a:r>
                            <a:rPr lang="en-GB" sz="1600" b="0" dirty="0">
                              <a:hlinkClick r:id="rId5"/>
                            </a:rPr>
                            <a:t>Primary Assessment Materials | NCETM</a:t>
                          </a:r>
                          <a:r>
                            <a:rPr lang="en-GB" sz="1600" b="0" dirty="0"/>
                            <a:t> to gain a sense of how students’ experience of ‘fractions of an amount’ questions have progressed over Key Stage 2 – particularly, p20 of Year 4, pp21–22 of Year 5 and pp18, 20 and 21 of Year 6.</a:t>
                          </a:r>
                          <a:endParaRPr lang="en-GB" sz="1600" b="1"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094153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14: Same and different bars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2880" y="565132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03444" y="5647459"/>
            <a:ext cx="7868199" cy="837152"/>
          </a:xfrm>
          <a:prstGeom prst="rect">
            <a:avLst/>
          </a:prstGeom>
          <a:noFill/>
        </p:spPr>
        <p:txBody>
          <a:bodyPr wrap="square" rtlCol="0">
            <a:spAutoFit/>
          </a:bodyPr>
          <a:lstStyle/>
          <a:p>
            <a:pPr>
              <a:buNone/>
            </a:pPr>
            <a:r>
              <a:rPr lang="en-US" sz="2200" dirty="0">
                <a:cs typeface="Arial" panose="020B0604020202020204" pitchFamily="34" charset="0"/>
              </a:rPr>
              <a:t>Where else could you have written 30 on the bar model?</a:t>
            </a:r>
          </a:p>
          <a:p>
            <a:pPr>
              <a:buNone/>
            </a:pPr>
            <a:r>
              <a:rPr lang="en-US" sz="2200" dirty="0">
                <a:cs typeface="Arial" panose="020B0604020202020204" pitchFamily="34" charset="0"/>
              </a:rPr>
              <a:t>What would the other parts of the bar model then represent?</a:t>
            </a:r>
          </a:p>
        </p:txBody>
      </p:sp>
      <p:sp>
        <p:nvSpPr>
          <p:cNvPr id="19" name="TextBox 18">
            <a:extLst>
              <a:ext uri="{FF2B5EF4-FFF2-40B4-BE49-F238E27FC236}">
                <a16:creationId xmlns:a16="http://schemas.microsoft.com/office/drawing/2014/main" id="{8B3CB745-CBDC-4B6F-B14A-DCEF6710BBCF}"/>
              </a:ext>
            </a:extLst>
          </p:cNvPr>
          <p:cNvSpPr txBox="1"/>
          <p:nvPr/>
        </p:nvSpPr>
        <p:spPr>
          <a:xfrm>
            <a:off x="182880" y="1287453"/>
            <a:ext cx="8596969" cy="430887"/>
          </a:xfrm>
          <a:prstGeom prst="rect">
            <a:avLst/>
          </a:prstGeom>
          <a:noFill/>
        </p:spPr>
        <p:txBody>
          <a:bodyPr wrap="none" rtlCol="0">
            <a:spAutoFit/>
          </a:bodyPr>
          <a:lstStyle/>
          <a:p>
            <a:pPr marL="514350" indent="-514350">
              <a:buFont typeface="+mj-lt"/>
              <a:buAutoNum type="alphaLcParenR"/>
            </a:pPr>
            <a:r>
              <a:rPr lang="en-GB" sz="2200" dirty="0"/>
              <a:t>What is the same and what is different about these bar models?</a:t>
            </a:r>
          </a:p>
        </p:txBody>
      </p:sp>
      <p:sp>
        <p:nvSpPr>
          <p:cNvPr id="20" name="TextBox 19">
            <a:extLst>
              <a:ext uri="{FF2B5EF4-FFF2-40B4-BE49-F238E27FC236}">
                <a16:creationId xmlns:a16="http://schemas.microsoft.com/office/drawing/2014/main" id="{AC41A2DD-A3A8-4D03-A336-19A2739E0CC4}"/>
              </a:ext>
            </a:extLst>
          </p:cNvPr>
          <p:cNvSpPr txBox="1"/>
          <p:nvPr/>
        </p:nvSpPr>
        <p:spPr>
          <a:xfrm>
            <a:off x="182880" y="4276533"/>
            <a:ext cx="8276313" cy="1175706"/>
          </a:xfrm>
          <a:prstGeom prst="rect">
            <a:avLst/>
          </a:prstGeom>
          <a:noFill/>
        </p:spPr>
        <p:txBody>
          <a:bodyPr wrap="square" rtlCol="0">
            <a:spAutoFit/>
          </a:bodyPr>
          <a:lstStyle/>
          <a:p>
            <a:pPr marL="514350" indent="-514350">
              <a:buFont typeface="+mj-lt"/>
              <a:buAutoNum type="alphaLcParenR" startAt="2"/>
            </a:pPr>
            <a:r>
              <a:rPr lang="en-GB" sz="2200" dirty="0"/>
              <a:t>Find the missing value each time. How is your strategy different each time?</a:t>
            </a:r>
          </a:p>
          <a:p>
            <a:pPr marL="514350" indent="-514350">
              <a:buFont typeface="+mj-lt"/>
              <a:buAutoNum type="alphaLcParenR" startAt="2"/>
            </a:pPr>
            <a:r>
              <a:rPr lang="en-GB" sz="2200" dirty="0"/>
              <a:t>Write a worded problem for each bar model.</a:t>
            </a:r>
          </a:p>
        </p:txBody>
      </p:sp>
      <p:pic>
        <p:nvPicPr>
          <p:cNvPr id="5" name="Picture 4">
            <a:extLst>
              <a:ext uri="{FF2B5EF4-FFF2-40B4-BE49-F238E27FC236}">
                <a16:creationId xmlns:a16="http://schemas.microsoft.com/office/drawing/2014/main" id="{3006033C-5683-4FA8-A253-8257DBE1B788}"/>
              </a:ext>
            </a:extLst>
          </p:cNvPr>
          <p:cNvPicPr>
            <a:picLocks noChangeAspect="1"/>
          </p:cNvPicPr>
          <p:nvPr/>
        </p:nvPicPr>
        <p:blipFill>
          <a:blip r:embed="rId3"/>
          <a:stretch>
            <a:fillRect/>
          </a:stretch>
        </p:blipFill>
        <p:spPr>
          <a:xfrm>
            <a:off x="340877" y="2060912"/>
            <a:ext cx="5508000" cy="2047993"/>
          </a:xfrm>
          <a:prstGeom prst="rect">
            <a:avLst/>
          </a:prstGeom>
        </p:spPr>
      </p:pic>
      <p:pic>
        <p:nvPicPr>
          <p:cNvPr id="10" name="Picture 9">
            <a:extLst>
              <a:ext uri="{FF2B5EF4-FFF2-40B4-BE49-F238E27FC236}">
                <a16:creationId xmlns:a16="http://schemas.microsoft.com/office/drawing/2014/main" id="{00225D0F-C51D-4C7B-AB28-75A93B7691A6}"/>
              </a:ext>
            </a:extLst>
          </p:cNvPr>
          <p:cNvPicPr>
            <a:picLocks noChangeAspect="1"/>
          </p:cNvPicPr>
          <p:nvPr/>
        </p:nvPicPr>
        <p:blipFill>
          <a:blip r:embed="rId4"/>
          <a:stretch>
            <a:fillRect/>
          </a:stretch>
        </p:blipFill>
        <p:spPr>
          <a:xfrm>
            <a:off x="6343125" y="2082667"/>
            <a:ext cx="5508000" cy="2053829"/>
          </a:xfrm>
          <a:prstGeom prst="rect">
            <a:avLst/>
          </a:prstGeom>
        </p:spPr>
      </p:pic>
    </p:spTree>
    <p:extLst>
      <p:ext uri="{BB962C8B-B14F-4D97-AF65-F5344CB8AC3E}">
        <p14:creationId xmlns:p14="http://schemas.microsoft.com/office/powerpoint/2010/main" val="17688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0"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28507399"/>
                  </p:ext>
                </p:extLst>
              </p:nvPr>
            </p:nvGraphicFramePr>
            <p:xfrm>
              <a:off x="267128" y="764705"/>
              <a:ext cx="11766038" cy="5919124"/>
            </p:xfrm>
            <a:graphic>
              <a:graphicData uri="http://schemas.openxmlformats.org/drawingml/2006/table">
                <a:tbl>
                  <a:tblPr firstRow="1" bandRow="1">
                    <a:tableStyleId>{5940675A-B579-460E-94D1-54222C63F5DA}</a:tableStyleId>
                  </a:tblPr>
                  <a:tblGrid>
                    <a:gridCol w="5889832">
                      <a:extLst>
                        <a:ext uri="{9D8B030D-6E8A-4147-A177-3AD203B41FA5}">
                          <a16:colId xmlns:a16="http://schemas.microsoft.com/office/drawing/2014/main" val="695237181"/>
                        </a:ext>
                      </a:extLst>
                    </a:gridCol>
                    <a:gridCol w="587620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6564">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Write the values of the parts onto the bar model to support students to understand the representation. If students are unsure about this representation, repeat parts a and b using different values to build familiarity.</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create their own problems. Add further challenge by asking what other values might have worked, instead of 30, so that all possible questions would still have an integer answer.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The bar model here helps students to visualise the proportions. The bar model remains constant but the part of the bar that represents 30 varies, allowing you to check students’ understanding of the mathematical structure being represented.</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Checkpoint 14 uses the bar model to explore students understanding of both finding a fraction of an amount and using a given fraction to find a total. Assess initially whether students are familiar with this representation and able to work with it to find a solution. How they work with it might offer further insight into their confidence with multiplication facts.</a:t>
                          </a:r>
                          <a:r>
                            <a:rPr lang="en-GB" sz="1600" baseline="0" dirty="0"/>
                            <a:t> D</a:t>
                          </a:r>
                          <a:r>
                            <a:rPr lang="en-GB" sz="1600" dirty="0"/>
                            <a:t>o they divide to find the value of each individual part, or try to think additively? More confident students may be able to ‘miss’ the step of working out what each part represents: do they recognise that grey is </a:t>
                          </a:r>
                          <a14:m>
                            <m:oMath xmlns:m="http://schemas.openxmlformats.org/officeDocument/2006/math">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2</m:t>
                                  </m:r>
                                </m:num>
                                <m:den>
                                  <m:r>
                                    <a:rPr lang="en-GB" sz="1600" b="0" i="1" dirty="0" smtClean="0">
                                      <a:latin typeface="Cambria Math" panose="02040503050406030204" pitchFamily="18" charset="0"/>
                                    </a:rPr>
                                    <m:t>3</m:t>
                                  </m:r>
                                </m:den>
                              </m:f>
                              <m:r>
                                <a:rPr lang="en-GB" sz="1600" b="0" i="0" dirty="0" smtClean="0">
                                  <a:latin typeface="Cambria Math" panose="02040503050406030204" pitchFamily="18" charset="0"/>
                                </a:rPr>
                                <m:t> </m:t>
                              </m:r>
                            </m:oMath>
                          </a14:m>
                          <a:r>
                            <a:rPr lang="en-GB" sz="1600" dirty="0"/>
                            <a:t>of white,</a:t>
                          </a:r>
                          <a:r>
                            <a:rPr lang="en-GB" sz="1600" baseline="0" dirty="0"/>
                            <a:t> and use this to work out the value of the whole colour rather than each individual part?</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The problems are presented entirely visually; assess whether students recognise these as fraction problems and volunteer the language of fractions as part of their reasoning for parts a and b. This link is made more explicit in part c, where students are asked to create worded problems that might be represented by each bar.</a:t>
                          </a:r>
                        </a:p>
                      </a:txBody>
                      <a:tcPr/>
                    </a:tc>
                    <a:extLst>
                      <a:ext uri="{0D108BD9-81ED-4DB2-BD59-A6C34878D82A}">
                        <a16:rowId xmlns:a16="http://schemas.microsoft.com/office/drawing/2014/main" val="1616516725"/>
                      </a:ext>
                    </a:extLst>
                  </a:tr>
                  <a:tr h="268501">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3" action="ppaction://hlinksldjump"/>
                            </a:rPr>
                            <a:t>D</a:t>
                          </a:r>
                          <a:r>
                            <a:rPr lang="en-GB" sz="1600" b="0" dirty="0"/>
                            <a:t> uses the representation of a number line to represent finding a fraction of an amount.</a:t>
                          </a:r>
                        </a:p>
                        <a:p>
                          <a:pPr marL="285750" indent="-285750">
                            <a:buFont typeface="Arial"/>
                            <a:buChar char="•"/>
                          </a:pPr>
                          <a:r>
                            <a:rPr lang="en-GB" sz="1600" b="0" dirty="0"/>
                            <a:t>Further information about using the bar model to represent fraction problems can be found on the NCETM website: </a:t>
                          </a:r>
                          <a:r>
                            <a:rPr lang="en-GB" sz="1600" dirty="0">
                              <a:hlinkClick r:id="rId4"/>
                            </a:rPr>
                            <a:t>The Bar Model | NCETM</a:t>
                          </a:r>
                          <a:r>
                            <a:rPr lang="en-GB" sz="1600" dirty="0"/>
                            <a:t> and </a:t>
                          </a:r>
                          <a:r>
                            <a:rPr lang="en-GB" sz="1600" dirty="0">
                              <a:hlinkClick r:id="rId5"/>
                            </a:rPr>
                            <a:t>Using mathematical representations at KS3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28507399"/>
                  </p:ext>
                </p:extLst>
              </p:nvPr>
            </p:nvGraphicFramePr>
            <p:xfrm>
              <a:off x="267128" y="764705"/>
              <a:ext cx="11766038" cy="5919124"/>
            </p:xfrm>
            <a:graphic>
              <a:graphicData uri="http://schemas.openxmlformats.org/drawingml/2006/table">
                <a:tbl>
                  <a:tblPr firstRow="1" bandRow="1">
                    <a:tableStyleId>{5940675A-B579-460E-94D1-54222C63F5DA}</a:tableStyleId>
                  </a:tblPr>
                  <a:tblGrid>
                    <a:gridCol w="5889832">
                      <a:extLst>
                        <a:ext uri="{9D8B030D-6E8A-4147-A177-3AD203B41FA5}">
                          <a16:colId xmlns:a16="http://schemas.microsoft.com/office/drawing/2014/main" val="695237181"/>
                        </a:ext>
                      </a:extLst>
                    </a:gridCol>
                    <a:gridCol w="587620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6564">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Write the values of the parts onto the bar model to support students to understand the representation. If students are unsure about this representation, repeat parts a and b using different values to build familiarity.</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create their own problems. Add further challenge by asking what other values might have worked, instead of 30, so that all possible questions would still have an integer answer.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The bar model here helps students to visualise the proportions. The bar model remains constant but the part of the bar that represents 30 varies, allowing you to check students’ understanding of the mathematical structure being represented.</a:t>
                          </a:r>
                        </a:p>
                      </a:txBody>
                      <a:tcPr/>
                    </a:tc>
                    <a:tc>
                      <a:txBody>
                        <a:bodyPr/>
                        <a:lstStyle/>
                        <a:p>
                          <a:endParaRPr lang="en-US"/>
                        </a:p>
                      </a:txBody>
                      <a:tcPr>
                        <a:blipFill>
                          <a:blip r:embed="rId7"/>
                          <a:stretch>
                            <a:fillRect l="-100415" t="-8820" r="-311" b="-25373"/>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8" action="ppaction://hlinksldjump"/>
                            </a:rPr>
                            <a:t>D</a:t>
                          </a:r>
                          <a:r>
                            <a:rPr lang="en-GB" sz="1600" b="0" dirty="0"/>
                            <a:t> uses the representation of a number line to represent finding a fraction of an amount.</a:t>
                          </a:r>
                        </a:p>
                        <a:p>
                          <a:pPr marL="285750" indent="-285750">
                            <a:buFont typeface="Arial"/>
                            <a:buChar char="•"/>
                          </a:pPr>
                          <a:r>
                            <a:rPr lang="en-GB" sz="1600" b="0" dirty="0"/>
                            <a:t>Further information about using the bar model to represent fraction problems can be found on the NCETM website: </a:t>
                          </a:r>
                          <a:r>
                            <a:rPr lang="en-GB" sz="1600" dirty="0">
                              <a:hlinkClick r:id="rId9"/>
                            </a:rPr>
                            <a:t>The Bar Model | NCETM</a:t>
                          </a:r>
                          <a:r>
                            <a:rPr lang="en-GB" sz="1600" dirty="0"/>
                            <a:t> and </a:t>
                          </a:r>
                          <a:r>
                            <a:rPr lang="en-GB" sz="1600" dirty="0">
                              <a:hlinkClick r:id="rId10"/>
                            </a:rPr>
                            <a:t>Using mathematical representations at KS3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97669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3100" dirty="0"/>
              <a:t>Checkpoints 10–17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988638889"/>
              </p:ext>
            </p:extLst>
          </p:nvPr>
        </p:nvGraphicFramePr>
        <p:xfrm>
          <a:off x="774918" y="1157923"/>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10: Splitting bars</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Fractions as an example of multiplicative relationships</a:t>
                      </a:r>
                    </a:p>
                  </a:txBody>
                  <a:tcPr anchor="ctr"/>
                </a:tc>
                <a:tc rowSpan="8">
                  <a:txBody>
                    <a:bodyPr/>
                    <a:lstStyle/>
                    <a:p>
                      <a:r>
                        <a:rPr lang="en-GB" dirty="0"/>
                        <a:t>3.1.3</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11: Strategies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12: Same and different calculations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13: Nine-tenths or minus ten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14: Same and different bars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15: Fifteen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16: Savings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17: Clocks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89229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15: Fifteen</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7239412" y="295725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7135240" y="3994622"/>
            <a:ext cx="5108293" cy="1581972"/>
          </a:xfrm>
          <a:prstGeom prst="rect">
            <a:avLst/>
          </a:prstGeom>
          <a:noFill/>
        </p:spPr>
        <p:txBody>
          <a:bodyPr wrap="square" rtlCol="0">
            <a:spAutoFit/>
          </a:bodyPr>
          <a:lstStyle/>
          <a:p>
            <a:pPr>
              <a:buNone/>
            </a:pPr>
            <a:r>
              <a:rPr lang="en-US" sz="2200" dirty="0">
                <a:cs typeface="Arial" panose="020B0604020202020204" pitchFamily="34" charset="0"/>
              </a:rPr>
              <a:t>Write your own pairs of fraction questions using 15. </a:t>
            </a:r>
          </a:p>
          <a:p>
            <a:pPr>
              <a:buNone/>
            </a:pPr>
            <a:r>
              <a:rPr lang="en-US" sz="2200" dirty="0">
                <a:cs typeface="Arial" panose="020B0604020202020204" pitchFamily="34" charset="0"/>
              </a:rPr>
              <a:t>Can you write a pair using quarters? </a:t>
            </a:r>
          </a:p>
          <a:p>
            <a:pPr>
              <a:buNone/>
            </a:pPr>
            <a:r>
              <a:rPr lang="en-US" sz="2200" dirty="0">
                <a:cs typeface="Arial" panose="020B0604020202020204" pitchFamily="34" charset="0"/>
              </a:rPr>
              <a:t>How about tenths?</a:t>
            </a:r>
          </a:p>
        </p:txBody>
      </p:sp>
      <p:grpSp>
        <p:nvGrpSpPr>
          <p:cNvPr id="37" name="Group 36">
            <a:extLst>
              <a:ext uri="{FF2B5EF4-FFF2-40B4-BE49-F238E27FC236}">
                <a16:creationId xmlns:a16="http://schemas.microsoft.com/office/drawing/2014/main" id="{63B4B794-841E-47A3-B111-7D48D15528D4}"/>
              </a:ext>
            </a:extLst>
          </p:cNvPr>
          <p:cNvGrpSpPr/>
          <p:nvPr/>
        </p:nvGrpSpPr>
        <p:grpSpPr>
          <a:xfrm>
            <a:off x="670732" y="1357270"/>
            <a:ext cx="2230127" cy="744306"/>
            <a:chOff x="670732" y="1357270"/>
            <a:chExt cx="2230127" cy="744306"/>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736B3A3-923B-4E86-B87B-2E509AD77CD1}"/>
                    </a:ext>
                  </a:extLst>
                </p:cNvPr>
                <p:cNvSpPr txBox="1"/>
                <p:nvPr/>
              </p:nvSpPr>
              <p:spPr>
                <a:xfrm>
                  <a:off x="1065783" y="1357270"/>
                  <a:ext cx="1297150" cy="744306"/>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1</m:t>
                          </m:r>
                        </m:num>
                        <m:den>
                          <m:r>
                            <a:rPr lang="en-GB" sz="3000" b="0" i="1" smtClean="0">
                              <a:latin typeface="Cambria Math" panose="02040503050406030204" pitchFamily="18" charset="0"/>
                            </a:rPr>
                            <m:t>2</m:t>
                          </m:r>
                        </m:den>
                      </m:f>
                    </m:oMath>
                  </a14:m>
                  <a:r>
                    <a:rPr lang="en-GB" sz="2200" dirty="0"/>
                    <a:t> of 15 =</a:t>
                  </a:r>
                </a:p>
              </p:txBody>
            </p:sp>
          </mc:Choice>
          <mc:Fallback xmlns="">
            <p:sp>
              <p:nvSpPr>
                <p:cNvPr id="13" name="TextBox 12">
                  <a:extLst>
                    <a:ext uri="{FF2B5EF4-FFF2-40B4-BE49-F238E27FC236}">
                      <a16:creationId xmlns:a16="http://schemas.microsoft.com/office/drawing/2014/main" id="{A736B3A3-923B-4E86-B87B-2E509AD77CD1}"/>
                    </a:ext>
                  </a:extLst>
                </p:cNvPr>
                <p:cNvSpPr txBox="1">
                  <a:spLocks noRot="1" noChangeAspect="1" noMove="1" noResize="1" noEditPoints="1" noAdjustHandles="1" noChangeArrowheads="1" noChangeShapeType="1" noTextEdit="1"/>
                </p:cNvSpPr>
                <p:nvPr/>
              </p:nvSpPr>
              <p:spPr>
                <a:xfrm>
                  <a:off x="1065783" y="1357270"/>
                  <a:ext cx="1297150" cy="744306"/>
                </a:xfrm>
                <a:prstGeom prst="rect">
                  <a:avLst/>
                </a:prstGeom>
                <a:blipFill>
                  <a:blip r:embed="rId4"/>
                  <a:stretch>
                    <a:fillRect r="-5164"/>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98DD83F9-0E4D-49D3-B36D-DA9BFD5BA524}"/>
                </a:ext>
              </a:extLst>
            </p:cNvPr>
            <p:cNvSpPr/>
            <p:nvPr/>
          </p:nvSpPr>
          <p:spPr>
            <a:xfrm>
              <a:off x="2320092" y="1437568"/>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4F437CF-2C91-410D-9963-157A6B972EA1}"/>
                </a:ext>
              </a:extLst>
            </p:cNvPr>
            <p:cNvSpPr txBox="1"/>
            <p:nvPr/>
          </p:nvSpPr>
          <p:spPr>
            <a:xfrm>
              <a:off x="670732" y="1493525"/>
              <a:ext cx="436338" cy="430887"/>
            </a:xfrm>
            <a:prstGeom prst="rect">
              <a:avLst/>
            </a:prstGeom>
            <a:noFill/>
          </p:spPr>
          <p:txBody>
            <a:bodyPr wrap="none" rtlCol="0">
              <a:spAutoFit/>
            </a:bodyPr>
            <a:lstStyle/>
            <a:p>
              <a:pPr>
                <a:buNone/>
              </a:pPr>
              <a:r>
                <a:rPr lang="en-GB" sz="2200" dirty="0">
                  <a:solidFill>
                    <a:srgbClr val="00628C"/>
                  </a:solidFill>
                </a:rPr>
                <a:t>a)</a:t>
              </a:r>
            </a:p>
          </p:txBody>
        </p:sp>
      </p:grpSp>
      <p:grpSp>
        <p:nvGrpSpPr>
          <p:cNvPr id="33" name="Group 32">
            <a:extLst>
              <a:ext uri="{FF2B5EF4-FFF2-40B4-BE49-F238E27FC236}">
                <a16:creationId xmlns:a16="http://schemas.microsoft.com/office/drawing/2014/main" id="{59AA340E-7667-4D15-B487-CDC27ED36B14}"/>
              </a:ext>
            </a:extLst>
          </p:cNvPr>
          <p:cNvGrpSpPr/>
          <p:nvPr/>
        </p:nvGrpSpPr>
        <p:grpSpPr>
          <a:xfrm>
            <a:off x="4083912" y="1356373"/>
            <a:ext cx="2415929" cy="744306"/>
            <a:chOff x="4083912" y="1343743"/>
            <a:chExt cx="2415929" cy="744306"/>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D135CD7-263F-44D5-8364-E2A13FE189DA}"/>
                    </a:ext>
                  </a:extLst>
                </p:cNvPr>
                <p:cNvSpPr txBox="1"/>
                <p:nvPr/>
              </p:nvSpPr>
              <p:spPr>
                <a:xfrm>
                  <a:off x="4512186" y="1343743"/>
                  <a:ext cx="739305" cy="744306"/>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1</m:t>
                          </m:r>
                        </m:num>
                        <m:den>
                          <m:r>
                            <a:rPr lang="en-GB" sz="3000" b="0" i="1" smtClean="0">
                              <a:latin typeface="Cambria Math" panose="02040503050406030204" pitchFamily="18" charset="0"/>
                            </a:rPr>
                            <m:t>2</m:t>
                          </m:r>
                        </m:den>
                      </m:f>
                    </m:oMath>
                  </a14:m>
                  <a:r>
                    <a:rPr lang="en-GB" sz="2200" dirty="0"/>
                    <a:t> of </a:t>
                  </a:r>
                </a:p>
              </p:txBody>
            </p:sp>
          </mc:Choice>
          <mc:Fallback xmlns="">
            <p:sp>
              <p:nvSpPr>
                <p:cNvPr id="15" name="TextBox 14">
                  <a:extLst>
                    <a:ext uri="{FF2B5EF4-FFF2-40B4-BE49-F238E27FC236}">
                      <a16:creationId xmlns:a16="http://schemas.microsoft.com/office/drawing/2014/main" id="{0D135CD7-263F-44D5-8364-E2A13FE189DA}"/>
                    </a:ext>
                  </a:extLst>
                </p:cNvPr>
                <p:cNvSpPr txBox="1">
                  <a:spLocks noRot="1" noChangeAspect="1" noMove="1" noResize="1" noEditPoints="1" noAdjustHandles="1" noChangeArrowheads="1" noChangeShapeType="1" noTextEdit="1"/>
                </p:cNvSpPr>
                <p:nvPr/>
              </p:nvSpPr>
              <p:spPr>
                <a:xfrm>
                  <a:off x="4512186" y="1343743"/>
                  <a:ext cx="739305" cy="744306"/>
                </a:xfrm>
                <a:prstGeom prst="rect">
                  <a:avLst/>
                </a:prstGeom>
                <a:blipFill>
                  <a:blip r:embed="rId5"/>
                  <a:stretch>
                    <a:fillRect r="-9917"/>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8D1F747D-1B17-40EB-917B-45FAE9FE94B7}"/>
                </a:ext>
              </a:extLst>
            </p:cNvPr>
            <p:cNvSpPr/>
            <p:nvPr/>
          </p:nvSpPr>
          <p:spPr>
            <a:xfrm>
              <a:off x="5131238" y="1424041"/>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D8ADBFD-E9AD-4972-8EBD-04D7BDA1DAC8}"/>
                </a:ext>
              </a:extLst>
            </p:cNvPr>
            <p:cNvSpPr txBox="1"/>
            <p:nvPr/>
          </p:nvSpPr>
          <p:spPr>
            <a:xfrm>
              <a:off x="5678782" y="1480445"/>
              <a:ext cx="821059" cy="430887"/>
            </a:xfrm>
            <a:prstGeom prst="rect">
              <a:avLst/>
            </a:prstGeom>
            <a:noFill/>
          </p:spPr>
          <p:txBody>
            <a:bodyPr wrap="none" rtlCol="0">
              <a:spAutoFit/>
            </a:bodyPr>
            <a:lstStyle/>
            <a:p>
              <a:pPr>
                <a:buNone/>
              </a:pPr>
              <a:r>
                <a:rPr lang="en-GB" sz="2200" dirty="0"/>
                <a:t>= 15 </a:t>
              </a:r>
            </a:p>
          </p:txBody>
        </p:sp>
        <p:sp>
          <p:nvSpPr>
            <p:cNvPr id="28" name="TextBox 27">
              <a:extLst>
                <a:ext uri="{FF2B5EF4-FFF2-40B4-BE49-F238E27FC236}">
                  <a16:creationId xmlns:a16="http://schemas.microsoft.com/office/drawing/2014/main" id="{ED559B78-3C54-4F55-9E37-18D520904973}"/>
                </a:ext>
              </a:extLst>
            </p:cNvPr>
            <p:cNvSpPr txBox="1"/>
            <p:nvPr/>
          </p:nvSpPr>
          <p:spPr>
            <a:xfrm>
              <a:off x="4083912" y="1511677"/>
              <a:ext cx="436338" cy="430887"/>
            </a:xfrm>
            <a:prstGeom prst="rect">
              <a:avLst/>
            </a:prstGeom>
            <a:noFill/>
          </p:spPr>
          <p:txBody>
            <a:bodyPr wrap="square" rtlCol="0">
              <a:spAutoFit/>
            </a:bodyPr>
            <a:lstStyle/>
            <a:p>
              <a:pPr>
                <a:buNone/>
              </a:pPr>
              <a:r>
                <a:rPr lang="en-GB" sz="2200" dirty="0">
                  <a:solidFill>
                    <a:srgbClr val="00628C"/>
                  </a:solidFill>
                </a:rPr>
                <a:t>b)</a:t>
              </a:r>
            </a:p>
          </p:txBody>
        </p:sp>
      </p:grpSp>
      <p:grpSp>
        <p:nvGrpSpPr>
          <p:cNvPr id="36" name="Group 35">
            <a:extLst>
              <a:ext uri="{FF2B5EF4-FFF2-40B4-BE49-F238E27FC236}">
                <a16:creationId xmlns:a16="http://schemas.microsoft.com/office/drawing/2014/main" id="{1ABA0C6D-2D15-4885-89E6-2F6246C318A5}"/>
              </a:ext>
            </a:extLst>
          </p:cNvPr>
          <p:cNvGrpSpPr/>
          <p:nvPr/>
        </p:nvGrpSpPr>
        <p:grpSpPr>
          <a:xfrm>
            <a:off x="667107" y="2505758"/>
            <a:ext cx="2235642" cy="746615"/>
            <a:chOff x="667107" y="2437555"/>
            <a:chExt cx="2235642" cy="74661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E59168-C6B7-44E1-8B23-FA84CAE1CCD2}"/>
                    </a:ext>
                  </a:extLst>
                </p:cNvPr>
                <p:cNvSpPr txBox="1"/>
                <p:nvPr/>
              </p:nvSpPr>
              <p:spPr>
                <a:xfrm>
                  <a:off x="1067673" y="2437555"/>
                  <a:ext cx="1297150" cy="746615"/>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1</m:t>
                          </m:r>
                        </m:num>
                        <m:den>
                          <m:r>
                            <a:rPr lang="en-GB" sz="3000" b="0" i="1" smtClean="0">
                              <a:latin typeface="Cambria Math" panose="02040503050406030204" pitchFamily="18" charset="0"/>
                            </a:rPr>
                            <m:t>3</m:t>
                          </m:r>
                        </m:den>
                      </m:f>
                    </m:oMath>
                  </a14:m>
                  <a:r>
                    <a:rPr lang="en-GB" sz="2200" dirty="0"/>
                    <a:t> of 15 =</a:t>
                  </a:r>
                </a:p>
              </p:txBody>
            </p:sp>
          </mc:Choice>
          <mc:Fallback xmlns="">
            <p:sp>
              <p:nvSpPr>
                <p:cNvPr id="18" name="TextBox 17">
                  <a:extLst>
                    <a:ext uri="{FF2B5EF4-FFF2-40B4-BE49-F238E27FC236}">
                      <a16:creationId xmlns:a16="http://schemas.microsoft.com/office/drawing/2014/main" id="{9AE59168-C6B7-44E1-8B23-FA84CAE1CCD2}"/>
                    </a:ext>
                  </a:extLst>
                </p:cNvPr>
                <p:cNvSpPr txBox="1">
                  <a:spLocks noRot="1" noChangeAspect="1" noMove="1" noResize="1" noEditPoints="1" noAdjustHandles="1" noChangeArrowheads="1" noChangeShapeType="1" noTextEdit="1"/>
                </p:cNvSpPr>
                <p:nvPr/>
              </p:nvSpPr>
              <p:spPr>
                <a:xfrm>
                  <a:off x="1067673" y="2437555"/>
                  <a:ext cx="1297150" cy="746615"/>
                </a:xfrm>
                <a:prstGeom prst="rect">
                  <a:avLst/>
                </a:prstGeom>
                <a:blipFill>
                  <a:blip r:embed="rId6"/>
                  <a:stretch>
                    <a:fillRect r="-5164"/>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C580316E-9368-4007-8137-C75CB046116B}"/>
                </a:ext>
              </a:extLst>
            </p:cNvPr>
            <p:cNvSpPr/>
            <p:nvPr/>
          </p:nvSpPr>
          <p:spPr>
            <a:xfrm>
              <a:off x="2321982" y="2517853"/>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40D2D6EF-177D-406D-A1C0-0C5D8FA555D3}"/>
                </a:ext>
              </a:extLst>
            </p:cNvPr>
            <p:cNvSpPr txBox="1"/>
            <p:nvPr/>
          </p:nvSpPr>
          <p:spPr>
            <a:xfrm>
              <a:off x="667107" y="2579934"/>
              <a:ext cx="43633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32" name="Group 31">
            <a:extLst>
              <a:ext uri="{FF2B5EF4-FFF2-40B4-BE49-F238E27FC236}">
                <a16:creationId xmlns:a16="http://schemas.microsoft.com/office/drawing/2014/main" id="{20A6CE37-3BB6-4E1E-B481-00C0E81498AD}"/>
              </a:ext>
            </a:extLst>
          </p:cNvPr>
          <p:cNvGrpSpPr/>
          <p:nvPr/>
        </p:nvGrpSpPr>
        <p:grpSpPr>
          <a:xfrm>
            <a:off x="4083912" y="2505160"/>
            <a:ext cx="2415929" cy="746615"/>
            <a:chOff x="4083912" y="2407310"/>
            <a:chExt cx="2415929" cy="74661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34FB3F-A446-4902-8D51-E3E77733AEDA}"/>
                    </a:ext>
                  </a:extLst>
                </p:cNvPr>
                <p:cNvSpPr txBox="1"/>
                <p:nvPr/>
              </p:nvSpPr>
              <p:spPr>
                <a:xfrm>
                  <a:off x="4512186" y="2407310"/>
                  <a:ext cx="739305" cy="746615"/>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1</m:t>
                          </m:r>
                        </m:num>
                        <m:den>
                          <m:r>
                            <a:rPr lang="en-GB" sz="3000" b="0" i="1" smtClean="0">
                              <a:latin typeface="Cambria Math" panose="02040503050406030204" pitchFamily="18" charset="0"/>
                            </a:rPr>
                            <m:t>3</m:t>
                          </m:r>
                        </m:den>
                      </m:f>
                    </m:oMath>
                  </a14:m>
                  <a:r>
                    <a:rPr lang="en-GB" sz="2200" dirty="0"/>
                    <a:t> of </a:t>
                  </a:r>
                </a:p>
              </p:txBody>
            </p:sp>
          </mc:Choice>
          <mc:Fallback xmlns="">
            <p:sp>
              <p:nvSpPr>
                <p:cNvPr id="20" name="TextBox 19">
                  <a:extLst>
                    <a:ext uri="{FF2B5EF4-FFF2-40B4-BE49-F238E27FC236}">
                      <a16:creationId xmlns:a16="http://schemas.microsoft.com/office/drawing/2014/main" id="{0F34FB3F-A446-4902-8D51-E3E77733AEDA}"/>
                    </a:ext>
                  </a:extLst>
                </p:cNvPr>
                <p:cNvSpPr txBox="1">
                  <a:spLocks noRot="1" noChangeAspect="1" noMove="1" noResize="1" noEditPoints="1" noAdjustHandles="1" noChangeArrowheads="1" noChangeShapeType="1" noTextEdit="1"/>
                </p:cNvSpPr>
                <p:nvPr/>
              </p:nvSpPr>
              <p:spPr>
                <a:xfrm>
                  <a:off x="4512186" y="2407310"/>
                  <a:ext cx="739305" cy="746615"/>
                </a:xfrm>
                <a:prstGeom prst="rect">
                  <a:avLst/>
                </a:prstGeom>
                <a:blipFill>
                  <a:blip r:embed="rId7"/>
                  <a:stretch>
                    <a:fillRect r="-9917"/>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F57A9629-885C-434E-8DBC-C5C9556E0A89}"/>
                </a:ext>
              </a:extLst>
            </p:cNvPr>
            <p:cNvSpPr/>
            <p:nvPr/>
          </p:nvSpPr>
          <p:spPr>
            <a:xfrm>
              <a:off x="5131238" y="2487608"/>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9BE8F42-2F74-4830-9FCE-871BABA21412}"/>
                </a:ext>
              </a:extLst>
            </p:cNvPr>
            <p:cNvSpPr txBox="1"/>
            <p:nvPr/>
          </p:nvSpPr>
          <p:spPr>
            <a:xfrm>
              <a:off x="5678782" y="2544012"/>
              <a:ext cx="821059" cy="430887"/>
            </a:xfrm>
            <a:prstGeom prst="rect">
              <a:avLst/>
            </a:prstGeom>
            <a:noFill/>
          </p:spPr>
          <p:txBody>
            <a:bodyPr wrap="none" rtlCol="0">
              <a:spAutoFit/>
            </a:bodyPr>
            <a:lstStyle/>
            <a:p>
              <a:pPr>
                <a:buNone/>
              </a:pPr>
              <a:r>
                <a:rPr lang="en-GB" sz="2200" dirty="0"/>
                <a:t>= 15 </a:t>
              </a:r>
            </a:p>
          </p:txBody>
        </p:sp>
        <p:sp>
          <p:nvSpPr>
            <p:cNvPr id="30" name="TextBox 29">
              <a:extLst>
                <a:ext uri="{FF2B5EF4-FFF2-40B4-BE49-F238E27FC236}">
                  <a16:creationId xmlns:a16="http://schemas.microsoft.com/office/drawing/2014/main" id="{9CBD59D9-55C5-4702-AA32-A1DE704A935F}"/>
                </a:ext>
              </a:extLst>
            </p:cNvPr>
            <p:cNvSpPr txBox="1"/>
            <p:nvPr/>
          </p:nvSpPr>
          <p:spPr>
            <a:xfrm>
              <a:off x="4083912" y="2573810"/>
              <a:ext cx="436338" cy="430887"/>
            </a:xfrm>
            <a:prstGeom prst="rect">
              <a:avLst/>
            </a:prstGeom>
            <a:noFill/>
          </p:spPr>
          <p:txBody>
            <a:bodyPr wrap="square" rtlCol="0">
              <a:spAutoFit/>
            </a:bodyPr>
            <a:lstStyle/>
            <a:p>
              <a:pPr>
                <a:buNone/>
              </a:pPr>
              <a:r>
                <a:rPr lang="en-GB" sz="2200" dirty="0">
                  <a:solidFill>
                    <a:srgbClr val="00628C"/>
                  </a:solidFill>
                </a:rPr>
                <a:t>d)</a:t>
              </a:r>
            </a:p>
          </p:txBody>
        </p:sp>
      </p:grpSp>
      <p:grpSp>
        <p:nvGrpSpPr>
          <p:cNvPr id="35" name="Group 34">
            <a:extLst>
              <a:ext uri="{FF2B5EF4-FFF2-40B4-BE49-F238E27FC236}">
                <a16:creationId xmlns:a16="http://schemas.microsoft.com/office/drawing/2014/main" id="{06E93BC9-2EF2-4547-BBAA-1E2D802DEBC1}"/>
              </a:ext>
            </a:extLst>
          </p:cNvPr>
          <p:cNvGrpSpPr/>
          <p:nvPr/>
        </p:nvGrpSpPr>
        <p:grpSpPr>
          <a:xfrm>
            <a:off x="662668" y="3654246"/>
            <a:ext cx="2271414" cy="747577"/>
            <a:chOff x="662668" y="3586707"/>
            <a:chExt cx="2271414" cy="747577"/>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79DD866-0D27-47CD-984D-356786CDC534}"/>
                    </a:ext>
                  </a:extLst>
                </p:cNvPr>
                <p:cNvSpPr txBox="1"/>
                <p:nvPr/>
              </p:nvSpPr>
              <p:spPr>
                <a:xfrm>
                  <a:off x="1099006" y="3586707"/>
                  <a:ext cx="1297150" cy="747577"/>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2</m:t>
                          </m:r>
                        </m:num>
                        <m:den>
                          <m:r>
                            <a:rPr lang="en-GB" sz="3000" b="0" i="1" smtClean="0">
                              <a:latin typeface="Cambria Math" panose="02040503050406030204" pitchFamily="18" charset="0"/>
                            </a:rPr>
                            <m:t>3</m:t>
                          </m:r>
                        </m:den>
                      </m:f>
                    </m:oMath>
                  </a14:m>
                  <a:r>
                    <a:rPr lang="en-GB" sz="2200" dirty="0"/>
                    <a:t> of 15 =</a:t>
                  </a:r>
                </a:p>
              </p:txBody>
            </p:sp>
          </mc:Choice>
          <mc:Fallback xmlns="">
            <p:sp>
              <p:nvSpPr>
                <p:cNvPr id="23" name="TextBox 22">
                  <a:extLst>
                    <a:ext uri="{FF2B5EF4-FFF2-40B4-BE49-F238E27FC236}">
                      <a16:creationId xmlns:a16="http://schemas.microsoft.com/office/drawing/2014/main" id="{F79DD866-0D27-47CD-984D-356786CDC534}"/>
                    </a:ext>
                  </a:extLst>
                </p:cNvPr>
                <p:cNvSpPr txBox="1">
                  <a:spLocks noRot="1" noChangeAspect="1" noMove="1" noResize="1" noEditPoints="1" noAdjustHandles="1" noChangeArrowheads="1" noChangeShapeType="1" noTextEdit="1"/>
                </p:cNvSpPr>
                <p:nvPr/>
              </p:nvSpPr>
              <p:spPr>
                <a:xfrm>
                  <a:off x="1099006" y="3586707"/>
                  <a:ext cx="1297150" cy="747577"/>
                </a:xfrm>
                <a:prstGeom prst="rect">
                  <a:avLst/>
                </a:prstGeom>
                <a:blipFill>
                  <a:blip r:embed="rId8"/>
                  <a:stretch>
                    <a:fillRect r="-5164"/>
                  </a:stretch>
                </a:blipFill>
              </p:spPr>
              <p:txBody>
                <a:bodyPr/>
                <a:lstStyle/>
                <a:p>
                  <a:r>
                    <a:rPr lang="en-GB">
                      <a:noFill/>
                    </a:rPr>
                    <a:t> </a:t>
                  </a:r>
                </a:p>
              </p:txBody>
            </p:sp>
          </mc:Fallback>
        </mc:AlternateContent>
        <p:sp>
          <p:nvSpPr>
            <p:cNvPr id="24" name="Rectangle 23">
              <a:extLst>
                <a:ext uri="{FF2B5EF4-FFF2-40B4-BE49-F238E27FC236}">
                  <a16:creationId xmlns:a16="http://schemas.microsoft.com/office/drawing/2014/main" id="{2B11E575-85F3-491E-87B8-2C635257B2BF}"/>
                </a:ext>
              </a:extLst>
            </p:cNvPr>
            <p:cNvSpPr/>
            <p:nvPr/>
          </p:nvSpPr>
          <p:spPr>
            <a:xfrm>
              <a:off x="2353315" y="3667005"/>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B47E6B1A-F43C-4F6B-9BA1-90C2E792FB80}"/>
                </a:ext>
              </a:extLst>
            </p:cNvPr>
            <p:cNvSpPr txBox="1"/>
            <p:nvPr/>
          </p:nvSpPr>
          <p:spPr>
            <a:xfrm>
              <a:off x="662668" y="3745894"/>
              <a:ext cx="43633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31" name="Group 30">
            <a:extLst>
              <a:ext uri="{FF2B5EF4-FFF2-40B4-BE49-F238E27FC236}">
                <a16:creationId xmlns:a16="http://schemas.microsoft.com/office/drawing/2014/main" id="{A3910551-7EE9-4574-8751-667AB8A68A65}"/>
              </a:ext>
            </a:extLst>
          </p:cNvPr>
          <p:cNvGrpSpPr/>
          <p:nvPr/>
        </p:nvGrpSpPr>
        <p:grpSpPr>
          <a:xfrm>
            <a:off x="4075848" y="3653947"/>
            <a:ext cx="2423993" cy="747577"/>
            <a:chOff x="4075848" y="3602015"/>
            <a:chExt cx="2423993" cy="747577"/>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6C70C72-93A0-45EA-9630-865AA3B6C981}"/>
                    </a:ext>
                  </a:extLst>
                </p:cNvPr>
                <p:cNvSpPr txBox="1"/>
                <p:nvPr/>
              </p:nvSpPr>
              <p:spPr>
                <a:xfrm>
                  <a:off x="4512186" y="3602015"/>
                  <a:ext cx="739305" cy="747577"/>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2</m:t>
                          </m:r>
                        </m:num>
                        <m:den>
                          <m:r>
                            <a:rPr lang="en-GB" sz="3000" b="0" i="1" smtClean="0">
                              <a:latin typeface="Cambria Math" panose="02040503050406030204" pitchFamily="18" charset="0"/>
                            </a:rPr>
                            <m:t>3</m:t>
                          </m:r>
                        </m:den>
                      </m:f>
                    </m:oMath>
                  </a14:m>
                  <a:r>
                    <a:rPr lang="en-GB" sz="2200" dirty="0"/>
                    <a:t> of </a:t>
                  </a:r>
                </a:p>
              </p:txBody>
            </p:sp>
          </mc:Choice>
          <mc:Fallback xmlns="">
            <p:sp>
              <p:nvSpPr>
                <p:cNvPr id="25" name="TextBox 24">
                  <a:extLst>
                    <a:ext uri="{FF2B5EF4-FFF2-40B4-BE49-F238E27FC236}">
                      <a16:creationId xmlns:a16="http://schemas.microsoft.com/office/drawing/2014/main" id="{66C70C72-93A0-45EA-9630-865AA3B6C981}"/>
                    </a:ext>
                  </a:extLst>
                </p:cNvPr>
                <p:cNvSpPr txBox="1">
                  <a:spLocks noRot="1" noChangeAspect="1" noMove="1" noResize="1" noEditPoints="1" noAdjustHandles="1" noChangeArrowheads="1" noChangeShapeType="1" noTextEdit="1"/>
                </p:cNvSpPr>
                <p:nvPr/>
              </p:nvSpPr>
              <p:spPr>
                <a:xfrm>
                  <a:off x="4512186" y="3602015"/>
                  <a:ext cx="739305" cy="747577"/>
                </a:xfrm>
                <a:prstGeom prst="rect">
                  <a:avLst/>
                </a:prstGeom>
                <a:blipFill>
                  <a:blip r:embed="rId9"/>
                  <a:stretch>
                    <a:fillRect r="-9917"/>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88A9BD25-6279-4345-A05A-6E67FFF3B42B}"/>
                </a:ext>
              </a:extLst>
            </p:cNvPr>
            <p:cNvSpPr/>
            <p:nvPr/>
          </p:nvSpPr>
          <p:spPr>
            <a:xfrm>
              <a:off x="5131238" y="3682313"/>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2EEE6007-944F-45E3-8900-A4D66DF6DC64}"/>
                </a:ext>
              </a:extLst>
            </p:cNvPr>
            <p:cNvSpPr txBox="1"/>
            <p:nvPr/>
          </p:nvSpPr>
          <p:spPr>
            <a:xfrm>
              <a:off x="5678782" y="3738717"/>
              <a:ext cx="821059" cy="430887"/>
            </a:xfrm>
            <a:prstGeom prst="rect">
              <a:avLst/>
            </a:prstGeom>
            <a:noFill/>
          </p:spPr>
          <p:txBody>
            <a:bodyPr wrap="none" rtlCol="0">
              <a:spAutoFit/>
            </a:bodyPr>
            <a:lstStyle/>
            <a:p>
              <a:pPr>
                <a:buNone/>
              </a:pPr>
              <a:r>
                <a:rPr lang="en-GB" sz="2200" dirty="0"/>
                <a:t>= 15 </a:t>
              </a:r>
            </a:p>
          </p:txBody>
        </p:sp>
        <p:sp>
          <p:nvSpPr>
            <p:cNvPr id="40" name="TextBox 39">
              <a:extLst>
                <a:ext uri="{FF2B5EF4-FFF2-40B4-BE49-F238E27FC236}">
                  <a16:creationId xmlns:a16="http://schemas.microsoft.com/office/drawing/2014/main" id="{DE8F1D1E-0A8B-46D3-93A3-3F1B795CF5C9}"/>
                </a:ext>
              </a:extLst>
            </p:cNvPr>
            <p:cNvSpPr txBox="1"/>
            <p:nvPr/>
          </p:nvSpPr>
          <p:spPr>
            <a:xfrm>
              <a:off x="4075848" y="3784711"/>
              <a:ext cx="436338" cy="430887"/>
            </a:xfrm>
            <a:prstGeom prst="rect">
              <a:avLst/>
            </a:prstGeom>
            <a:noFill/>
          </p:spPr>
          <p:txBody>
            <a:bodyPr wrap="square" rtlCol="0">
              <a:spAutoFit/>
            </a:bodyPr>
            <a:lstStyle/>
            <a:p>
              <a:pPr>
                <a:buNone/>
              </a:pPr>
              <a:r>
                <a:rPr lang="en-GB" sz="2200" dirty="0">
                  <a:solidFill>
                    <a:srgbClr val="00628C"/>
                  </a:solidFill>
                </a:rPr>
                <a:t>f)</a:t>
              </a:r>
            </a:p>
          </p:txBody>
        </p:sp>
      </p:grpSp>
      <p:grpSp>
        <p:nvGrpSpPr>
          <p:cNvPr id="34" name="Group 33">
            <a:extLst>
              <a:ext uri="{FF2B5EF4-FFF2-40B4-BE49-F238E27FC236}">
                <a16:creationId xmlns:a16="http://schemas.microsoft.com/office/drawing/2014/main" id="{31EDE519-6875-402E-B8DE-28A1CC7ADF4D}"/>
              </a:ext>
            </a:extLst>
          </p:cNvPr>
          <p:cNvGrpSpPr/>
          <p:nvPr/>
        </p:nvGrpSpPr>
        <p:grpSpPr>
          <a:xfrm>
            <a:off x="662668" y="4802734"/>
            <a:ext cx="2244137" cy="748154"/>
            <a:chOff x="662668" y="4802734"/>
            <a:chExt cx="2244137" cy="748154"/>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470F52-77C9-49E7-8F48-A7F16BDEF184}"/>
                    </a:ext>
                  </a:extLst>
                </p:cNvPr>
                <p:cNvSpPr txBox="1"/>
                <p:nvPr/>
              </p:nvSpPr>
              <p:spPr>
                <a:xfrm>
                  <a:off x="1071729" y="4802734"/>
                  <a:ext cx="1297150" cy="748154"/>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3</m:t>
                          </m:r>
                        </m:num>
                        <m:den>
                          <m:r>
                            <a:rPr lang="en-GB" sz="3000" b="0" i="1" smtClean="0">
                              <a:latin typeface="Cambria Math" panose="02040503050406030204" pitchFamily="18" charset="0"/>
                            </a:rPr>
                            <m:t>5</m:t>
                          </m:r>
                        </m:den>
                      </m:f>
                    </m:oMath>
                  </a14:m>
                  <a:r>
                    <a:rPr lang="en-GB" sz="2200" dirty="0"/>
                    <a:t> of 15 =</a:t>
                  </a:r>
                </a:p>
              </p:txBody>
            </p:sp>
          </mc:Choice>
          <mc:Fallback xmlns="">
            <p:sp>
              <p:nvSpPr>
                <p:cNvPr id="5" name="TextBox 4">
                  <a:extLst>
                    <a:ext uri="{FF2B5EF4-FFF2-40B4-BE49-F238E27FC236}">
                      <a16:creationId xmlns:a16="http://schemas.microsoft.com/office/drawing/2014/main" id="{11470F52-77C9-49E7-8F48-A7F16BDEF184}"/>
                    </a:ext>
                  </a:extLst>
                </p:cNvPr>
                <p:cNvSpPr txBox="1">
                  <a:spLocks noRot="1" noChangeAspect="1" noMove="1" noResize="1" noEditPoints="1" noAdjustHandles="1" noChangeArrowheads="1" noChangeShapeType="1" noTextEdit="1"/>
                </p:cNvSpPr>
                <p:nvPr/>
              </p:nvSpPr>
              <p:spPr>
                <a:xfrm>
                  <a:off x="1071729" y="4802734"/>
                  <a:ext cx="1297150" cy="748154"/>
                </a:xfrm>
                <a:prstGeom prst="rect">
                  <a:avLst/>
                </a:prstGeom>
                <a:blipFill>
                  <a:blip r:embed="rId10"/>
                  <a:stretch>
                    <a:fillRect r="-5164"/>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E9169A4B-7290-45CF-ADFF-6096E5B3AECA}"/>
                </a:ext>
              </a:extLst>
            </p:cNvPr>
            <p:cNvSpPr/>
            <p:nvPr/>
          </p:nvSpPr>
          <p:spPr>
            <a:xfrm>
              <a:off x="2326038" y="4883032"/>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C946746A-DD2E-4849-A253-9CCA207D6032}"/>
                </a:ext>
              </a:extLst>
            </p:cNvPr>
            <p:cNvSpPr txBox="1"/>
            <p:nvPr/>
          </p:nvSpPr>
          <p:spPr>
            <a:xfrm>
              <a:off x="662668" y="4953929"/>
              <a:ext cx="43633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12" name="Group 11">
            <a:extLst>
              <a:ext uri="{FF2B5EF4-FFF2-40B4-BE49-F238E27FC236}">
                <a16:creationId xmlns:a16="http://schemas.microsoft.com/office/drawing/2014/main" id="{68113BEC-D4AA-436C-92B7-9FE2A5D95A29}"/>
              </a:ext>
            </a:extLst>
          </p:cNvPr>
          <p:cNvGrpSpPr/>
          <p:nvPr/>
        </p:nvGrpSpPr>
        <p:grpSpPr>
          <a:xfrm>
            <a:off x="4069902" y="4802734"/>
            <a:ext cx="2410095" cy="748154"/>
            <a:chOff x="4069902" y="4679698"/>
            <a:chExt cx="2410095" cy="748154"/>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5BA215-021D-476B-BE5C-8800098FF772}"/>
                    </a:ext>
                  </a:extLst>
                </p:cNvPr>
                <p:cNvSpPr txBox="1"/>
                <p:nvPr/>
              </p:nvSpPr>
              <p:spPr>
                <a:xfrm>
                  <a:off x="4512186" y="4679698"/>
                  <a:ext cx="739305" cy="748154"/>
                </a:xfrm>
                <a:prstGeom prst="rect">
                  <a:avLst/>
                </a:prstGeom>
                <a:noFill/>
              </p:spPr>
              <p:txBody>
                <a:bodyPr wrap="none" rtlCol="0">
                  <a:spAutoFit/>
                </a:bodyPr>
                <a:lstStyle/>
                <a:p>
                  <a:pPr>
                    <a:buNone/>
                  </a:pPr>
                  <a14:m>
                    <m:oMath xmlns:m="http://schemas.openxmlformats.org/officeDocument/2006/math">
                      <m:f>
                        <m:fPr>
                          <m:ctrlPr>
                            <a:rPr lang="en-GB" sz="3000" i="1" smtClean="0">
                              <a:latin typeface="Cambria Math" panose="02040503050406030204" pitchFamily="18" charset="0"/>
                            </a:rPr>
                          </m:ctrlPr>
                        </m:fPr>
                        <m:num>
                          <m:r>
                            <a:rPr lang="en-GB" sz="3000" b="0" i="1" smtClean="0">
                              <a:latin typeface="Cambria Math" panose="02040503050406030204" pitchFamily="18" charset="0"/>
                            </a:rPr>
                            <m:t>3</m:t>
                          </m:r>
                        </m:num>
                        <m:den>
                          <m:r>
                            <a:rPr lang="en-GB" sz="3000" b="0" i="1" smtClean="0">
                              <a:latin typeface="Cambria Math" panose="02040503050406030204" pitchFamily="18" charset="0"/>
                            </a:rPr>
                            <m:t>5</m:t>
                          </m:r>
                        </m:den>
                      </m:f>
                    </m:oMath>
                  </a14:m>
                  <a:r>
                    <a:rPr lang="en-GB" sz="2200" dirty="0"/>
                    <a:t> of </a:t>
                  </a:r>
                </a:p>
              </p:txBody>
            </p:sp>
          </mc:Choice>
          <mc:Fallback xmlns="">
            <p:sp>
              <p:nvSpPr>
                <p:cNvPr id="9" name="TextBox 8">
                  <a:extLst>
                    <a:ext uri="{FF2B5EF4-FFF2-40B4-BE49-F238E27FC236}">
                      <a16:creationId xmlns:a16="http://schemas.microsoft.com/office/drawing/2014/main" id="{E35BA215-021D-476B-BE5C-8800098FF772}"/>
                    </a:ext>
                  </a:extLst>
                </p:cNvPr>
                <p:cNvSpPr txBox="1">
                  <a:spLocks noRot="1" noChangeAspect="1" noMove="1" noResize="1" noEditPoints="1" noAdjustHandles="1" noChangeArrowheads="1" noChangeShapeType="1" noTextEdit="1"/>
                </p:cNvSpPr>
                <p:nvPr/>
              </p:nvSpPr>
              <p:spPr>
                <a:xfrm>
                  <a:off x="4512186" y="4679698"/>
                  <a:ext cx="739305" cy="748154"/>
                </a:xfrm>
                <a:prstGeom prst="rect">
                  <a:avLst/>
                </a:prstGeom>
                <a:blipFill>
                  <a:blip r:embed="rId11"/>
                  <a:stretch>
                    <a:fillRect r="-9917"/>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902B5ED3-1E02-45A9-92B4-FE4A99ADD779}"/>
                </a:ext>
              </a:extLst>
            </p:cNvPr>
            <p:cNvSpPr/>
            <p:nvPr/>
          </p:nvSpPr>
          <p:spPr>
            <a:xfrm>
              <a:off x="5131238" y="4759996"/>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634953A-1403-448A-B0D9-759AF0E4280C}"/>
                </a:ext>
              </a:extLst>
            </p:cNvPr>
            <p:cNvSpPr txBox="1"/>
            <p:nvPr/>
          </p:nvSpPr>
          <p:spPr>
            <a:xfrm>
              <a:off x="5658938" y="4862572"/>
              <a:ext cx="821059" cy="430887"/>
            </a:xfrm>
            <a:prstGeom prst="rect">
              <a:avLst/>
            </a:prstGeom>
            <a:noFill/>
          </p:spPr>
          <p:txBody>
            <a:bodyPr wrap="none" rtlCol="0">
              <a:spAutoFit/>
            </a:bodyPr>
            <a:lstStyle/>
            <a:p>
              <a:pPr>
                <a:buNone/>
              </a:pPr>
              <a:r>
                <a:rPr lang="en-GB" sz="2200" dirty="0"/>
                <a:t>= 15 </a:t>
              </a:r>
            </a:p>
          </p:txBody>
        </p:sp>
        <p:sp>
          <p:nvSpPr>
            <p:cNvPr id="42" name="TextBox 41">
              <a:extLst>
                <a:ext uri="{FF2B5EF4-FFF2-40B4-BE49-F238E27FC236}">
                  <a16:creationId xmlns:a16="http://schemas.microsoft.com/office/drawing/2014/main" id="{127142E0-A588-44D0-A223-352649DD2D43}"/>
                </a:ext>
              </a:extLst>
            </p:cNvPr>
            <p:cNvSpPr txBox="1"/>
            <p:nvPr/>
          </p:nvSpPr>
          <p:spPr>
            <a:xfrm>
              <a:off x="4069902" y="4862572"/>
              <a:ext cx="436338" cy="430887"/>
            </a:xfrm>
            <a:prstGeom prst="rect">
              <a:avLst/>
            </a:prstGeom>
            <a:noFill/>
          </p:spPr>
          <p:txBody>
            <a:bodyPr wrap="square" rtlCol="0">
              <a:spAutoFit/>
            </a:bodyPr>
            <a:lstStyle/>
            <a:p>
              <a:pPr>
                <a:buNone/>
              </a:pPr>
              <a:r>
                <a:rPr lang="en-GB" sz="2200" dirty="0">
                  <a:solidFill>
                    <a:srgbClr val="00628C"/>
                  </a:solidFill>
                </a:rPr>
                <a:t>h)</a:t>
              </a:r>
            </a:p>
          </p:txBody>
        </p:sp>
      </p:grpSp>
    </p:spTree>
    <p:extLst>
      <p:ext uri="{BB962C8B-B14F-4D97-AF65-F5344CB8AC3E}">
        <p14:creationId xmlns:p14="http://schemas.microsoft.com/office/powerpoint/2010/main" val="14150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78515256"/>
              </p:ext>
            </p:extLst>
          </p:nvPr>
        </p:nvGraphicFramePr>
        <p:xfrm>
          <a:off x="267128" y="764705"/>
          <a:ext cx="11766038" cy="5483695"/>
        </p:xfrm>
        <a:graphic>
          <a:graphicData uri="http://schemas.openxmlformats.org/drawingml/2006/table">
            <a:tbl>
              <a:tblPr firstRow="1" bandRow="1">
                <a:tableStyleId>{5940675A-B579-460E-94D1-54222C63F5DA}</a:tableStyleId>
              </a:tblPr>
              <a:tblGrid>
                <a:gridCol w="5209112">
                  <a:extLst>
                    <a:ext uri="{9D8B030D-6E8A-4147-A177-3AD203B41FA5}">
                      <a16:colId xmlns:a16="http://schemas.microsoft.com/office/drawing/2014/main" val="695237181"/>
                    </a:ext>
                  </a:extLst>
                </a:gridCol>
                <a:gridCol w="655692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94975">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dirty="0"/>
                        <a:t>After some ‘productive struggle’, suggest a bar model, and ascertain if students are then able to access the task. A </a:t>
                      </a:r>
                      <a:r>
                        <a:rPr lang="en-GB" sz="1600" dirty="0">
                          <a:hlinkClick r:id="rId3" action="ppaction://hlinksldjump"/>
                        </a:rPr>
                        <a:t>printable version</a:t>
                      </a:r>
                      <a:r>
                        <a:rPr lang="en-GB" sz="1600" dirty="0"/>
                        <a:t> with bar models is on slide 81.</a:t>
                      </a:r>
                      <a:endParaRPr lang="en-GB" sz="1600" b="0" i="0" u="none" strike="noStrike" noProof="0" dirty="0">
                        <a:latin typeface="Arial"/>
                      </a:endParaRP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Increase the challenge of the further thinking question by specifying a number to connect with 15. For example,  ‘Write a pair of fraction questions linking 20 to 15.’</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The questions are presented without representations so that students can choose their own if it helps them. A bar model is likely to be their preference. Students who draw circles may find it more challenging to draw thirds and fifths.</a:t>
                      </a:r>
                    </a:p>
                  </a:txBody>
                  <a:tcPr/>
                </a:tc>
                <a:tc>
                  <a:txBody>
                    <a:bodyPr/>
                    <a:lstStyle/>
                    <a:p>
                      <a:pPr lvl="0" algn="l">
                        <a:lnSpc>
                          <a:spcPct val="100000"/>
                        </a:lnSpc>
                        <a:spcBef>
                          <a:spcPts val="600"/>
                        </a:spcBef>
                        <a:spcAft>
                          <a:spcPts val="0"/>
                        </a:spcAft>
                        <a:buNone/>
                      </a:pPr>
                      <a:r>
                        <a:rPr lang="en-GB" sz="1600" dirty="0"/>
                        <a:t>This Checkpoint is a companion to Checkpoint </a:t>
                      </a:r>
                      <a:r>
                        <a:rPr lang="en-GB" sz="1600" dirty="0">
                          <a:hlinkClick r:id="rId4" action="ppaction://hlinksldjump"/>
                        </a:rPr>
                        <a:t>14</a:t>
                      </a:r>
                      <a:r>
                        <a:rPr lang="en-GB" sz="1600" dirty="0"/>
                        <a:t>, in that it explores students’ understanding of both finding a fraction of an amount and using a given fraction to find a total. This time, the questions are presented without representations so the assessment focus shifts to their own strategies. Students may bring more of their own understanding and potential misconceptions.</a:t>
                      </a:r>
                    </a:p>
                    <a:p>
                      <a:pPr lvl="0" algn="l">
                        <a:lnSpc>
                          <a:spcPct val="100000"/>
                        </a:lnSpc>
                        <a:spcBef>
                          <a:spcPts val="600"/>
                        </a:spcBef>
                        <a:spcAft>
                          <a:spcPts val="0"/>
                        </a:spcAft>
                        <a:buNone/>
                      </a:pPr>
                      <a:r>
                        <a:rPr lang="en-GB" sz="1600" dirty="0"/>
                        <a:t>The questions are presented in pairs and build up in level of difficulty: from half, to a different unit fraction, to a non-unit fraction with the same denominator and an unrelated non-unit fraction. The value of 15 is used throughout to draw attention to what is different each time, which should help to highlight misconceptions.</a:t>
                      </a:r>
                    </a:p>
                    <a:p>
                      <a:pPr lvl="0" algn="l">
                        <a:lnSpc>
                          <a:spcPct val="100000"/>
                        </a:lnSpc>
                        <a:spcBef>
                          <a:spcPts val="600"/>
                        </a:spcBef>
                        <a:spcAft>
                          <a:spcPts val="0"/>
                        </a:spcAft>
                        <a:buNone/>
                      </a:pPr>
                      <a:r>
                        <a:rPr lang="en-GB" sz="1600" dirty="0"/>
                        <a:t>Pay particular attention to any students who do not have a secure strategy but who also do not generate their own representations to support them. Differentiate between those who rely on a visual but are relatively independent in creating it, and those who are still not secure enough to create representations to support themselves.</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The questions from the </a:t>
                      </a:r>
                      <a:r>
                        <a:rPr lang="en-GB" sz="1600" b="0" dirty="0">
                          <a:hlinkClick r:id="rId5"/>
                        </a:rPr>
                        <a:t>Primary Assessment Materials | NCETM</a:t>
                      </a:r>
                      <a:r>
                        <a:rPr lang="en-GB" sz="1600" b="0" dirty="0"/>
                        <a:t> may give a sense of how students’ experience of ‘fractions of an amount’ questions have progressed over Key Stage 2 – see p20 of Year 4, pp21–22 of Year 5 and pp18, 20–21 of Year 6.</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229969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183D2-51CF-4C73-86A7-680226C8FDB1}"/>
              </a:ext>
            </a:extLst>
          </p:cNvPr>
          <p:cNvSpPr>
            <a:spLocks noGrp="1"/>
          </p:cNvSpPr>
          <p:nvPr>
            <p:ph type="body" sz="quarter" idx="10"/>
          </p:nvPr>
        </p:nvSpPr>
        <p:spPr>
          <a:xfrm>
            <a:off x="145680" y="1075796"/>
            <a:ext cx="11717238" cy="431801"/>
          </a:xfrm>
        </p:spPr>
        <p:txBody>
          <a:bodyPr>
            <a:noAutofit/>
          </a:bodyPr>
          <a:lstStyle/>
          <a:p>
            <a:r>
              <a:rPr lang="en-GB" sz="2200" dirty="0"/>
              <a:t>Four students earn money from part-time jobs. They spend some and save the rest.</a:t>
            </a:r>
          </a:p>
          <a:p>
            <a:endParaRPr lang="en-GB" sz="2200" dirty="0"/>
          </a:p>
          <a:p>
            <a:endParaRPr lang="en-GB" sz="2200" dirty="0"/>
          </a:p>
        </p:txBody>
      </p:sp>
      <p:sp>
        <p:nvSpPr>
          <p:cNvPr id="3" name="Text Placeholder 2">
            <a:extLst>
              <a:ext uri="{FF2B5EF4-FFF2-40B4-BE49-F238E27FC236}">
                <a16:creationId xmlns:a16="http://schemas.microsoft.com/office/drawing/2014/main" id="{88107C3B-1903-4136-B034-DC12BF3A401C}"/>
              </a:ext>
            </a:extLst>
          </p:cNvPr>
          <p:cNvSpPr>
            <a:spLocks noGrp="1"/>
          </p:cNvSpPr>
          <p:nvPr>
            <p:ph type="body" sz="quarter" idx="11"/>
          </p:nvPr>
        </p:nvSpPr>
        <p:spPr/>
        <p:txBody>
          <a:bodyPr/>
          <a:lstStyle/>
          <a:p>
            <a:r>
              <a:rPr lang="en-GB" dirty="0"/>
              <a:t>Checkpoint 16: Savings</a:t>
            </a:r>
          </a:p>
        </p:txBody>
      </p:sp>
      <p:sp>
        <p:nvSpPr>
          <p:cNvPr id="44" name="Action Button: Help 43">
            <a:hlinkClick r:id="" action="ppaction://noaction" highlightClick="1"/>
            <a:extLst>
              <a:ext uri="{FF2B5EF4-FFF2-40B4-BE49-F238E27FC236}">
                <a16:creationId xmlns:a16="http://schemas.microsoft.com/office/drawing/2014/main" id="{904D72A5-BC35-42A0-A39D-CE9810CAAA62}"/>
              </a:ext>
            </a:extLst>
          </p:cNvPr>
          <p:cNvSpPr/>
          <p:nvPr/>
        </p:nvSpPr>
        <p:spPr>
          <a:xfrm>
            <a:off x="351291" y="495660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ACBDF9-671D-4A4D-91B5-47050957775F}"/>
                  </a:ext>
                </a:extLst>
              </p:cNvPr>
              <p:cNvSpPr/>
              <p:nvPr/>
            </p:nvSpPr>
            <p:spPr>
              <a:xfrm>
                <a:off x="1036299" y="1631338"/>
                <a:ext cx="4968000" cy="141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Henry earns £40 from washing up, and saves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sz="2200" dirty="0"/>
                  <a:t> of his earnings. How much does he save? </a:t>
                </a:r>
              </a:p>
            </p:txBody>
          </p:sp>
        </mc:Choice>
        <mc:Fallback xmlns="">
          <p:sp>
            <p:nvSpPr>
              <p:cNvPr id="4" name="Rectangle: Rounded Corners 3">
                <a:extLst>
                  <a:ext uri="{FF2B5EF4-FFF2-40B4-BE49-F238E27FC236}">
                    <a16:creationId xmlns:a16="http://schemas.microsoft.com/office/drawing/2014/main" id="{A8ACBDF9-671D-4A4D-91B5-47050957775F}"/>
                  </a:ext>
                </a:extLst>
              </p:cNvPr>
              <p:cNvSpPr>
                <a:spLocks noRot="1" noChangeAspect="1" noMove="1" noResize="1" noEditPoints="1" noAdjustHandles="1" noChangeArrowheads="1" noChangeShapeType="1" noTextEdit="1"/>
              </p:cNvSpPr>
              <p:nvPr/>
            </p:nvSpPr>
            <p:spPr>
              <a:xfrm>
                <a:off x="1036299" y="1631338"/>
                <a:ext cx="4968000" cy="1419383"/>
              </a:xfrm>
              <a:prstGeom prst="roundRect">
                <a:avLst/>
              </a:prstGeom>
              <a:blipFill>
                <a:blip r:embed="rId4"/>
                <a:stretch>
                  <a:fillRect t="-427" b="-68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2CFF6BB1-94B7-459C-8256-93265042F45B}"/>
                  </a:ext>
                </a:extLst>
              </p:cNvPr>
              <p:cNvSpPr/>
              <p:nvPr/>
            </p:nvSpPr>
            <p:spPr>
              <a:xfrm>
                <a:off x="6135702" y="1631337"/>
                <a:ext cx="4968000" cy="141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Jaanvi earns £16 from a paper round, and spends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a14:m>
                <a:r>
                  <a:rPr lang="en-GB" sz="2200" dirty="0"/>
                  <a:t> of it. How much does she save?</a:t>
                </a:r>
              </a:p>
            </p:txBody>
          </p:sp>
        </mc:Choice>
        <mc:Fallback xmlns="">
          <p:sp>
            <p:nvSpPr>
              <p:cNvPr id="7" name="Rectangle: Rounded Corners 6">
                <a:extLst>
                  <a:ext uri="{FF2B5EF4-FFF2-40B4-BE49-F238E27FC236}">
                    <a16:creationId xmlns:a16="http://schemas.microsoft.com/office/drawing/2014/main" id="{2CFF6BB1-94B7-459C-8256-93265042F45B}"/>
                  </a:ext>
                </a:extLst>
              </p:cNvPr>
              <p:cNvSpPr>
                <a:spLocks noRot="1" noChangeAspect="1" noMove="1" noResize="1" noEditPoints="1" noAdjustHandles="1" noChangeArrowheads="1" noChangeShapeType="1" noTextEdit="1"/>
              </p:cNvSpPr>
              <p:nvPr/>
            </p:nvSpPr>
            <p:spPr>
              <a:xfrm>
                <a:off x="6135702" y="1631337"/>
                <a:ext cx="4968000" cy="1419383"/>
              </a:xfrm>
              <a:prstGeom prst="roundRect">
                <a:avLst/>
              </a:prstGeom>
              <a:blipFill>
                <a:blip r:embed="rId5"/>
                <a:stretch>
                  <a:fillRect t="-427" r="-735" b="-6838"/>
                </a:stretch>
              </a:blipFill>
            </p:spPr>
            <p:txBody>
              <a:bodyPr/>
              <a:lstStyle/>
              <a:p>
                <a:r>
                  <a:rPr lang="en-GB">
                    <a:noFill/>
                  </a:rPr>
                  <a:t> </a:t>
                </a:r>
              </a:p>
            </p:txBody>
          </p:sp>
        </mc:Fallback>
      </mc:AlternateContent>
      <p:sp>
        <p:nvSpPr>
          <p:cNvPr id="8" name="Rectangle: Rounded Corners 7">
            <a:extLst>
              <a:ext uri="{FF2B5EF4-FFF2-40B4-BE49-F238E27FC236}">
                <a16:creationId xmlns:a16="http://schemas.microsoft.com/office/drawing/2014/main" id="{4ECC6B16-D49F-4366-986D-7C77173CF8B1}"/>
              </a:ext>
            </a:extLst>
          </p:cNvPr>
          <p:cNvSpPr/>
          <p:nvPr/>
        </p:nvSpPr>
        <p:spPr>
          <a:xfrm>
            <a:off x="1036299" y="3211687"/>
            <a:ext cx="4968000" cy="141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Nishma earns £40 from dog walking, and saves £16. What fraction of her earnings does she save? </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21919E04-D2E4-460D-9CFA-05178173C270}"/>
                  </a:ext>
                </a:extLst>
              </p:cNvPr>
              <p:cNvSpPr/>
              <p:nvPr/>
            </p:nvSpPr>
            <p:spPr>
              <a:xfrm>
                <a:off x="6135702" y="3211686"/>
                <a:ext cx="4968000" cy="141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Jimmy saves £16 of his babysitting money. This is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sz="2200" dirty="0"/>
                  <a:t> of his earnings. How much does he earn in total?</a:t>
                </a:r>
              </a:p>
            </p:txBody>
          </p:sp>
        </mc:Choice>
        <mc:Fallback xmlns="">
          <p:sp>
            <p:nvSpPr>
              <p:cNvPr id="9" name="Rectangle: Rounded Corners 8">
                <a:extLst>
                  <a:ext uri="{FF2B5EF4-FFF2-40B4-BE49-F238E27FC236}">
                    <a16:creationId xmlns:a16="http://schemas.microsoft.com/office/drawing/2014/main" id="{21919E04-D2E4-460D-9CFA-05178173C270}"/>
                  </a:ext>
                </a:extLst>
              </p:cNvPr>
              <p:cNvSpPr>
                <a:spLocks noRot="1" noChangeAspect="1" noMove="1" noResize="1" noEditPoints="1" noAdjustHandles="1" noChangeArrowheads="1" noChangeShapeType="1" noTextEdit="1"/>
              </p:cNvSpPr>
              <p:nvPr/>
            </p:nvSpPr>
            <p:spPr>
              <a:xfrm>
                <a:off x="6135702" y="3211686"/>
                <a:ext cx="4968000" cy="1419383"/>
              </a:xfrm>
              <a:prstGeom prst="roundRect">
                <a:avLst/>
              </a:prstGeom>
              <a:blipFill>
                <a:blip r:embed="rId6"/>
                <a:stretch>
                  <a:fillRect t="-426" r="-1348" b="-6809"/>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2ECE384-33C6-4BCF-A51D-78049E7E0343}"/>
              </a:ext>
            </a:extLst>
          </p:cNvPr>
          <p:cNvSpPr txBox="1"/>
          <p:nvPr/>
        </p:nvSpPr>
        <p:spPr>
          <a:xfrm>
            <a:off x="1380334" y="4875729"/>
            <a:ext cx="7763665" cy="1581972"/>
          </a:xfrm>
          <a:prstGeom prst="rect">
            <a:avLst/>
          </a:prstGeom>
          <a:noFill/>
        </p:spPr>
        <p:txBody>
          <a:bodyPr wrap="square">
            <a:spAutoFit/>
          </a:bodyPr>
          <a:lstStyle/>
          <a:p>
            <a:pPr>
              <a:buNone/>
            </a:pPr>
            <a:r>
              <a:rPr lang="en-GB" sz="2200" dirty="0"/>
              <a:t>Order the students according to the amount that they save.</a:t>
            </a:r>
          </a:p>
          <a:p>
            <a:pPr>
              <a:buNone/>
            </a:pPr>
            <a:r>
              <a:rPr lang="en-GB" sz="2200" dirty="0"/>
              <a:t>Now order the students according to the fraction of their earnings that they save.</a:t>
            </a:r>
          </a:p>
          <a:p>
            <a:pPr>
              <a:buNone/>
            </a:pPr>
            <a:r>
              <a:rPr lang="en-GB" sz="2200" dirty="0"/>
              <a:t>What is the same/different about your two answers? Why?</a:t>
            </a:r>
          </a:p>
        </p:txBody>
      </p:sp>
    </p:spTree>
    <p:extLst>
      <p:ext uri="{BB962C8B-B14F-4D97-AF65-F5344CB8AC3E}">
        <p14:creationId xmlns:p14="http://schemas.microsoft.com/office/powerpoint/2010/main" val="15723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 grpId="0" animBg="1"/>
      <p:bldP spid="7" grpId="0" animBg="1"/>
      <p:bldP spid="8" grpId="0" animBg="1"/>
      <p:bldP spid="9"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73987785"/>
                  </p:ext>
                </p:extLst>
              </p:nvPr>
            </p:nvGraphicFramePr>
            <p:xfrm>
              <a:off x="191344" y="678977"/>
              <a:ext cx="11841822" cy="5804554"/>
            </p:xfrm>
            <a:graphic>
              <a:graphicData uri="http://schemas.openxmlformats.org/drawingml/2006/table">
                <a:tbl>
                  <a:tblPr firstRow="1" bandRow="1">
                    <a:tableStyleId>{5940675A-B579-460E-94D1-54222C63F5DA}</a:tableStyleId>
                  </a:tblPr>
                  <a:tblGrid>
                    <a:gridCol w="4326227">
                      <a:extLst>
                        <a:ext uri="{9D8B030D-6E8A-4147-A177-3AD203B41FA5}">
                          <a16:colId xmlns:a16="http://schemas.microsoft.com/office/drawing/2014/main" val="695237181"/>
                        </a:ext>
                      </a:extLst>
                    </a:gridCol>
                    <a:gridCol w="7515595">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15834">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Show just related pairs of questions depending on what learning point you most want to elicit. For example, Henry and Jaanvi to notice subtle changes in language. Use the printable version, where students need to match the problem to the relevant bar.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further thinking</a:t>
                          </a:r>
                          <a:r>
                            <a:rPr lang="en-GB" sz="1600" b="0" i="0" u="none" strike="noStrike" baseline="0" noProof="0" dirty="0">
                              <a:latin typeface="Arial"/>
                            </a:rPr>
                            <a:t> </a:t>
                          </a:r>
                          <a:r>
                            <a:rPr lang="en-GB" sz="1600" b="0" i="0" u="none" strike="noStrike" noProof="0" dirty="0">
                              <a:latin typeface="Arial"/>
                            </a:rPr>
                            <a:t>question asks students to order the savings by amount and by fractions of earning. Extend this by asking them, for example, how much Henry would have to earn for his </a:t>
                          </a:r>
                          <a14:m>
                            <m:oMath xmlns:m="http://schemas.openxmlformats.org/officeDocument/2006/math">
                              <m:box>
                                <m:boxPr>
                                  <m:ctrlPr>
                                    <a:rPr lang="en-GB" sz="1600" b="0" i="1" u="none" strike="noStrike" noProof="0" smtClean="0">
                                      <a:latin typeface="Cambria Math" panose="02040503050406030204" pitchFamily="18" charset="0"/>
                                    </a:rPr>
                                  </m:ctrlPr>
                                </m:boxPr>
                                <m:e>
                                  <m:argPr>
                                    <m:argSz m:val="-1"/>
                                  </m:argPr>
                                  <m:f>
                                    <m:fPr>
                                      <m:ctrlPr>
                                        <a:rPr lang="en-GB" sz="1600" b="0" i="1" u="none" strike="noStrike" noProof="0" smtClean="0">
                                          <a:latin typeface="Cambria Math" panose="02040503050406030204" pitchFamily="18" charset="0"/>
                                        </a:rPr>
                                      </m:ctrlPr>
                                    </m:fPr>
                                    <m:num>
                                      <m:r>
                                        <a:rPr lang="en-GB" sz="1600" b="0" i="1" u="none" strike="noStrike" noProof="0" smtClean="0">
                                          <a:latin typeface="Cambria Math" panose="02040503050406030204" pitchFamily="18" charset="0"/>
                                        </a:rPr>
                                        <m:t>1</m:t>
                                      </m:r>
                                    </m:num>
                                    <m:den>
                                      <m:r>
                                        <a:rPr lang="en-GB" sz="1600" b="0" i="1" u="none" strike="noStrike" noProof="0" smtClean="0">
                                          <a:latin typeface="Cambria Math" panose="02040503050406030204" pitchFamily="18" charset="0"/>
                                        </a:rPr>
                                        <m:t>5</m:t>
                                      </m:r>
                                    </m:den>
                                  </m:f>
                                </m:e>
                              </m:box>
                            </m:oMath>
                          </a14:m>
                          <a:r>
                            <a:rPr lang="en-GB" sz="1600" b="0" i="0" u="none" strike="noStrike" noProof="0" dirty="0">
                              <a:latin typeface="Arial"/>
                            </a:rPr>
                            <a:t> to be the largest</a:t>
                          </a:r>
                          <a:r>
                            <a:rPr lang="en-GB" sz="1600" b="0" i="0" u="none" strike="noStrike" baseline="0" noProof="0" dirty="0">
                              <a:latin typeface="Arial"/>
                            </a:rPr>
                            <a:t> amount.</a:t>
                          </a:r>
                          <a:endParaRPr lang="en-GB" sz="1600" b="0" i="0" u="none" strike="noStrike" noProof="0" dirty="0">
                            <a:latin typeface="Arial"/>
                          </a:endParaRP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As with Checkpoint </a:t>
                          </a:r>
                          <a:r>
                            <a:rPr lang="en-GB" sz="1600" b="0" i="0" u="none" strike="noStrike" noProof="0" dirty="0">
                              <a:latin typeface="Arial"/>
                              <a:hlinkClick r:id="rId3" action="ppaction://hlinksldjump"/>
                            </a:rPr>
                            <a:t>15</a:t>
                          </a:r>
                          <a:r>
                            <a:rPr lang="en-GB" sz="1600" b="0" i="0" u="none" strike="noStrike" noProof="0" dirty="0">
                              <a:latin typeface="Arial"/>
                            </a:rPr>
                            <a:t>, there are no visual representations but bar models might help.</a:t>
                          </a:r>
                        </a:p>
                      </a:txBody>
                      <a:tcPr/>
                    </a:tc>
                    <a:tc>
                      <a:txBody>
                        <a:bodyPr/>
                        <a:lstStyle/>
                        <a:p>
                          <a:pPr lvl="0" algn="l">
                            <a:lnSpc>
                              <a:spcPct val="100000"/>
                            </a:lnSpc>
                            <a:spcBef>
                              <a:spcPts val="600"/>
                            </a:spcBef>
                            <a:spcAft>
                              <a:spcPts val="0"/>
                            </a:spcAft>
                            <a:buNone/>
                          </a:pPr>
                          <a:r>
                            <a:rPr lang="en-GB" sz="1600" dirty="0"/>
                            <a:t>Assess how confident students are with interpreting worded questions involving fractions. The top two questions use the basic structure of fractions of an amount, with the first involving a unit fraction and the second a non-unit fraction with a different denominator. There are some subtle similarities and differences between the questions that students may notice. For example, although the information we are asked to find for Henry and Jaanvi is identical, the information we are given differs: we are told how much Henry </a:t>
                          </a:r>
                          <a:r>
                            <a:rPr lang="en-GB" sz="1600" i="0" dirty="0"/>
                            <a:t>saves</a:t>
                          </a:r>
                          <a:r>
                            <a:rPr lang="en-GB" sz="1600" dirty="0"/>
                            <a:t> but how much Jaanvi </a:t>
                          </a:r>
                          <a:r>
                            <a:rPr lang="en-GB" sz="1600" i="0" dirty="0"/>
                            <a:t>spends. </a:t>
                          </a:r>
                          <a:endParaRPr lang="en-GB" sz="1600" dirty="0"/>
                        </a:p>
                        <a:p>
                          <a:pPr lvl="0" algn="l">
                            <a:lnSpc>
                              <a:spcPct val="100000"/>
                            </a:lnSpc>
                            <a:spcBef>
                              <a:spcPts val="600"/>
                            </a:spcBef>
                            <a:spcAft>
                              <a:spcPts val="0"/>
                            </a:spcAft>
                            <a:buNone/>
                          </a:pPr>
                          <a:r>
                            <a:rPr lang="en-GB" sz="1600" dirty="0"/>
                            <a:t>Nishma’s question assesses whether students can write a quantity as a fraction of a total. This is not stated in the Key Stage 2 curriculum, but students may be familiar with this from the year 3 objective,</a:t>
                          </a:r>
                          <a:r>
                            <a:rPr lang="en-GB" sz="1600" baseline="0" dirty="0"/>
                            <a:t> of writing </a:t>
                          </a:r>
                          <a:r>
                            <a:rPr lang="en-GB" sz="1600" dirty="0"/>
                            <a:t>fractions of a discrete set of objects. They</a:t>
                          </a:r>
                          <a:r>
                            <a:rPr lang="en-GB" sz="1600" baseline="0" dirty="0"/>
                            <a:t> may also take a different approach: t</a:t>
                          </a:r>
                          <a:r>
                            <a:rPr lang="en-GB" sz="1600" dirty="0"/>
                            <a:t>his question is positioned next to Henry’s (which uses the same total and denominator) to give students the opportunity to reason that, if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e>
                              </m:box>
                            </m:oMath>
                          </a14:m>
                          <a:r>
                            <a:rPr lang="en-GB" sz="1600" dirty="0"/>
                            <a:t> of</a:t>
                          </a:r>
                          <a:r>
                            <a:rPr lang="en-GB" sz="1600" baseline="0" dirty="0"/>
                            <a:t> £40 is £8, then Nisma’s £16 must represent </a:t>
                          </a:r>
                          <a14:m>
                            <m:oMath xmlns:m="http://schemas.openxmlformats.org/officeDocument/2006/math">
                              <m:box>
                                <m:boxPr>
                                  <m:ctrlPr>
                                    <a:rPr lang="en-GB" sz="1600" i="1" baseline="0" smtClean="0">
                                      <a:latin typeface="Cambria Math" panose="02040503050406030204" pitchFamily="18" charset="0"/>
                                    </a:rPr>
                                  </m:ctrlPr>
                                </m:boxPr>
                                <m:e>
                                  <m:argPr>
                                    <m:argSz m:val="-1"/>
                                  </m:argPr>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2</m:t>
                                      </m:r>
                                    </m:num>
                                    <m:den>
                                      <m:r>
                                        <a:rPr lang="en-GB" sz="1600" b="0" i="1" baseline="0" smtClean="0">
                                          <a:latin typeface="Cambria Math" panose="02040503050406030204" pitchFamily="18" charset="0"/>
                                        </a:rPr>
                                        <m:t>5</m:t>
                                      </m:r>
                                    </m:den>
                                  </m:f>
                                </m:e>
                              </m:box>
                            </m:oMath>
                          </a14:m>
                          <a:r>
                            <a:rPr lang="en-GB" sz="1600" dirty="0"/>
                            <a:t>.</a:t>
                          </a:r>
                        </a:p>
                        <a:p>
                          <a:pPr lvl="0" algn="l">
                            <a:lnSpc>
                              <a:spcPct val="100000"/>
                            </a:lnSpc>
                            <a:spcBef>
                              <a:spcPts val="600"/>
                            </a:spcBef>
                            <a:spcAft>
                              <a:spcPts val="0"/>
                            </a:spcAft>
                            <a:buNone/>
                          </a:pPr>
                          <a:r>
                            <a:rPr lang="en-GB" sz="1600" dirty="0"/>
                            <a:t>Jimmy’s question is the</a:t>
                          </a:r>
                          <a:r>
                            <a:rPr lang="en-GB" sz="1600" baseline="0" dirty="0"/>
                            <a:t> most challenging, as it gives a value for</a:t>
                          </a:r>
                          <a:r>
                            <a:rPr lang="en-GB" sz="1600" dirty="0"/>
                            <a:t>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e>
                              </m:box>
                            </m:oMath>
                          </a14:m>
                          <a:r>
                            <a:rPr lang="en-GB" sz="1600" dirty="0"/>
                            <a:t> and asks</a:t>
                          </a:r>
                          <a:r>
                            <a:rPr lang="en-GB" sz="1600" baseline="0" dirty="0"/>
                            <a:t> students to work backwards to find a total. Students who are fixed on the process of ‘divide by denominator’ may not recognise that 16 does not  represent the total here and attempt to divide 16 by 3.</a:t>
                          </a:r>
                          <a:endParaRPr lang="en-GB" sz="1600" dirty="0"/>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The questions from the </a:t>
                          </a:r>
                          <a:r>
                            <a:rPr lang="en-GB" sz="1600" b="0" dirty="0">
                              <a:hlinkClick r:id="rId4"/>
                            </a:rPr>
                            <a:t>Primary Assessment Materials | NCETM</a:t>
                          </a:r>
                          <a:r>
                            <a:rPr lang="en-GB" sz="1600" b="0" dirty="0"/>
                            <a:t> may help to assess how students’ experience of ‘fractions of an amount’ questions have progressed over Key Stage 2 – see p20 of Year 4, pp21–of Year 5 and pp18, 20–21 of Year 6.</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024832404"/>
                  </p:ext>
                </p:extLst>
              </p:nvPr>
            </p:nvGraphicFramePr>
            <p:xfrm>
              <a:off x="191344" y="678977"/>
              <a:ext cx="11841822" cy="5804554"/>
            </p:xfrm>
            <a:graphic>
              <a:graphicData uri="http://schemas.openxmlformats.org/drawingml/2006/table">
                <a:tbl>
                  <a:tblPr firstRow="1" bandRow="1">
                    <a:tableStyleId>{5940675A-B579-460E-94D1-54222C63F5DA}</a:tableStyleId>
                  </a:tblPr>
                  <a:tblGrid>
                    <a:gridCol w="4326227">
                      <a:extLst>
                        <a:ext uri="{9D8B030D-6E8A-4147-A177-3AD203B41FA5}">
                          <a16:colId xmlns:a16="http://schemas.microsoft.com/office/drawing/2014/main" val="695237181"/>
                        </a:ext>
                      </a:extLst>
                    </a:gridCol>
                    <a:gridCol w="7515595">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15834">
                    <a:tc>
                      <a:txBody>
                        <a:bodyPr/>
                        <a:lstStyle/>
                        <a:p>
                          <a:endParaRPr lang="en-US"/>
                        </a:p>
                      </a:txBody>
                      <a:tcPr>
                        <a:blipFill>
                          <a:blip r:embed="rId5"/>
                          <a:stretch>
                            <a:fillRect l="-141" t="-8575" r="-174085" b="-19525"/>
                          </a:stretch>
                        </a:blipFill>
                      </a:tcPr>
                    </a:tc>
                    <a:tc>
                      <a:txBody>
                        <a:bodyPr/>
                        <a:lstStyle/>
                        <a:p>
                          <a:endParaRPr lang="en-US"/>
                        </a:p>
                      </a:txBody>
                      <a:tcPr>
                        <a:blipFill>
                          <a:blip r:embed="rId5"/>
                          <a:stretch>
                            <a:fillRect l="-57664" t="-8575" r="-243" b="-19525"/>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The questions from the </a:t>
                          </a:r>
                          <a:r>
                            <a:rPr lang="en-GB" sz="1600" b="0" dirty="0">
                              <a:hlinkClick r:id="rId6"/>
                            </a:rPr>
                            <a:t>Primary Assessment Materials | NCETM</a:t>
                          </a:r>
                          <a:r>
                            <a:rPr lang="en-GB" sz="1600" b="0" dirty="0"/>
                            <a:t> may help to assess how students’ experience of ‘fractions of an amount’ questions have progressed over Key Stage 2 – see p20 of Year 4, pp21–of Year 5 and pp18, 20–21 of Year 6.</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953670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0CC06-EF9E-40FB-87BC-5C72828D6079}"/>
              </a:ext>
            </a:extLst>
          </p:cNvPr>
          <p:cNvSpPr>
            <a:spLocks noGrp="1"/>
          </p:cNvSpPr>
          <p:nvPr>
            <p:ph type="body" sz="quarter" idx="10"/>
          </p:nvPr>
        </p:nvSpPr>
        <p:spPr>
          <a:xfrm>
            <a:off x="250554" y="1196752"/>
            <a:ext cx="7302026" cy="2047133"/>
          </a:xfrm>
        </p:spPr>
        <p:txBody>
          <a:bodyPr>
            <a:normAutofit/>
          </a:bodyPr>
          <a:lstStyle/>
          <a:p>
            <a:r>
              <a:rPr lang="en-GB" sz="2200" dirty="0"/>
              <a:t>Abimbola has an unusual clock. Rather than having hands, it shows the fraction of the hour that has passed.</a:t>
            </a:r>
          </a:p>
        </p:txBody>
      </p:sp>
      <p:sp>
        <p:nvSpPr>
          <p:cNvPr id="3" name="Text Placeholder 2">
            <a:extLst>
              <a:ext uri="{FF2B5EF4-FFF2-40B4-BE49-F238E27FC236}">
                <a16:creationId xmlns:a16="http://schemas.microsoft.com/office/drawing/2014/main" id="{8B74BBFF-8C4B-4F3A-983D-40FDCDD3338B}"/>
              </a:ext>
            </a:extLst>
          </p:cNvPr>
          <p:cNvSpPr>
            <a:spLocks noGrp="1"/>
          </p:cNvSpPr>
          <p:nvPr>
            <p:ph type="body" sz="quarter" idx="11"/>
          </p:nvPr>
        </p:nvSpPr>
        <p:spPr/>
        <p:txBody>
          <a:bodyPr/>
          <a:lstStyle/>
          <a:p>
            <a:r>
              <a:rPr lang="en-GB" dirty="0"/>
              <a:t>Checkpoint 17: Clocks</a:t>
            </a:r>
          </a:p>
        </p:txBody>
      </p:sp>
      <p:sp>
        <p:nvSpPr>
          <p:cNvPr id="78" name="Action Button: Help 77">
            <a:hlinkClick r:id="" action="ppaction://noaction" highlightClick="1"/>
            <a:extLst>
              <a:ext uri="{FF2B5EF4-FFF2-40B4-BE49-F238E27FC236}">
                <a16:creationId xmlns:a16="http://schemas.microsoft.com/office/drawing/2014/main" id="{B556B24B-065B-48AD-9530-BDE655D194C4}"/>
              </a:ext>
            </a:extLst>
          </p:cNvPr>
          <p:cNvSpPr/>
          <p:nvPr/>
        </p:nvSpPr>
        <p:spPr>
          <a:xfrm>
            <a:off x="368042"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0973A6-D19C-49F3-B42A-46A6075D6B51}"/>
              </a:ext>
            </a:extLst>
          </p:cNvPr>
          <p:cNvSpPr txBox="1"/>
          <p:nvPr/>
        </p:nvSpPr>
        <p:spPr>
          <a:xfrm>
            <a:off x="250553" y="3614116"/>
            <a:ext cx="514885" cy="430887"/>
          </a:xfrm>
          <a:prstGeom prst="rect">
            <a:avLst/>
          </a:prstGeom>
          <a:noFill/>
        </p:spPr>
        <p:txBody>
          <a:bodyPr wrap="none" rtlCol="0">
            <a:spAutoFit/>
          </a:bodyPr>
          <a:lstStyle/>
          <a:p>
            <a:pPr>
              <a:buNone/>
            </a:pPr>
            <a:r>
              <a:rPr lang="en-GB" sz="2200" dirty="0">
                <a:solidFill>
                  <a:srgbClr val="00628C"/>
                </a:solidFill>
              </a:rPr>
              <a:t>a) </a:t>
            </a:r>
          </a:p>
        </p:txBody>
      </p:sp>
      <p:sp>
        <p:nvSpPr>
          <p:cNvPr id="12" name="TextBox 11">
            <a:extLst>
              <a:ext uri="{FF2B5EF4-FFF2-40B4-BE49-F238E27FC236}">
                <a16:creationId xmlns:a16="http://schemas.microsoft.com/office/drawing/2014/main" id="{44C91577-CCB9-41D5-99C4-60E1E4D39A8D}"/>
              </a:ext>
            </a:extLst>
          </p:cNvPr>
          <p:cNvSpPr txBox="1"/>
          <p:nvPr/>
        </p:nvSpPr>
        <p:spPr>
          <a:xfrm>
            <a:off x="2624792" y="3614115"/>
            <a:ext cx="514885" cy="430887"/>
          </a:xfrm>
          <a:prstGeom prst="rect">
            <a:avLst/>
          </a:prstGeom>
          <a:noFill/>
        </p:spPr>
        <p:txBody>
          <a:bodyPr wrap="none" rtlCol="0">
            <a:spAutoFit/>
          </a:bodyPr>
          <a:lstStyle/>
          <a:p>
            <a:pPr>
              <a:buNone/>
            </a:pPr>
            <a:r>
              <a:rPr lang="en-GB" sz="2200" dirty="0">
                <a:solidFill>
                  <a:srgbClr val="00628C"/>
                </a:solidFill>
              </a:rPr>
              <a:t>b) </a:t>
            </a:r>
          </a:p>
        </p:txBody>
      </p:sp>
      <p:sp>
        <p:nvSpPr>
          <p:cNvPr id="13" name="TextBox 12">
            <a:extLst>
              <a:ext uri="{FF2B5EF4-FFF2-40B4-BE49-F238E27FC236}">
                <a16:creationId xmlns:a16="http://schemas.microsoft.com/office/drawing/2014/main" id="{69003982-C948-4266-8043-7225EF89CC90}"/>
              </a:ext>
            </a:extLst>
          </p:cNvPr>
          <p:cNvSpPr txBox="1"/>
          <p:nvPr/>
        </p:nvSpPr>
        <p:spPr>
          <a:xfrm>
            <a:off x="4741588" y="3614115"/>
            <a:ext cx="514885" cy="430887"/>
          </a:xfrm>
          <a:prstGeom prst="rect">
            <a:avLst/>
          </a:prstGeom>
          <a:noFill/>
        </p:spPr>
        <p:txBody>
          <a:bodyPr wrap="none" rtlCol="0">
            <a:spAutoFit/>
          </a:bodyPr>
          <a:lstStyle/>
          <a:p>
            <a:pPr>
              <a:buNone/>
            </a:pPr>
            <a:r>
              <a:rPr lang="en-GB" sz="2200" dirty="0">
                <a:solidFill>
                  <a:srgbClr val="00628C"/>
                </a:solidFill>
              </a:rPr>
              <a:t>c) </a:t>
            </a:r>
          </a:p>
        </p:txBody>
      </p:sp>
      <p:sp>
        <p:nvSpPr>
          <p:cNvPr id="14" name="TextBox 13">
            <a:extLst>
              <a:ext uri="{FF2B5EF4-FFF2-40B4-BE49-F238E27FC236}">
                <a16:creationId xmlns:a16="http://schemas.microsoft.com/office/drawing/2014/main" id="{B7FEFE51-C0C9-4726-9958-5A7B5C5E3D79}"/>
              </a:ext>
            </a:extLst>
          </p:cNvPr>
          <p:cNvSpPr txBox="1"/>
          <p:nvPr/>
        </p:nvSpPr>
        <p:spPr>
          <a:xfrm>
            <a:off x="7037694" y="3614115"/>
            <a:ext cx="514885" cy="430887"/>
          </a:xfrm>
          <a:prstGeom prst="rect">
            <a:avLst/>
          </a:prstGeom>
          <a:noFill/>
        </p:spPr>
        <p:txBody>
          <a:bodyPr wrap="none" rtlCol="0">
            <a:spAutoFit/>
          </a:bodyPr>
          <a:lstStyle/>
          <a:p>
            <a:pPr>
              <a:buNone/>
            </a:pPr>
            <a:r>
              <a:rPr lang="en-GB" sz="2200" dirty="0">
                <a:solidFill>
                  <a:srgbClr val="00628C"/>
                </a:solidFill>
              </a:rPr>
              <a:t>d) </a:t>
            </a:r>
          </a:p>
        </p:txBody>
      </p:sp>
      <p:sp>
        <p:nvSpPr>
          <p:cNvPr id="15" name="TextBox 14">
            <a:extLst>
              <a:ext uri="{FF2B5EF4-FFF2-40B4-BE49-F238E27FC236}">
                <a16:creationId xmlns:a16="http://schemas.microsoft.com/office/drawing/2014/main" id="{DDAF2A60-A528-405A-BB10-11A1CEF1B13C}"/>
              </a:ext>
            </a:extLst>
          </p:cNvPr>
          <p:cNvSpPr txBox="1"/>
          <p:nvPr/>
        </p:nvSpPr>
        <p:spPr>
          <a:xfrm>
            <a:off x="9231307" y="3614115"/>
            <a:ext cx="514885" cy="430887"/>
          </a:xfrm>
          <a:prstGeom prst="rect">
            <a:avLst/>
          </a:prstGeom>
          <a:noFill/>
        </p:spPr>
        <p:txBody>
          <a:bodyPr wrap="square" rtlCol="0">
            <a:spAutoFit/>
          </a:bodyPr>
          <a:lstStyle/>
          <a:p>
            <a:pPr>
              <a:buNone/>
            </a:pPr>
            <a:r>
              <a:rPr lang="en-GB" sz="2200" dirty="0">
                <a:solidFill>
                  <a:srgbClr val="00628C"/>
                </a:solidFill>
              </a:rPr>
              <a:t>e) </a:t>
            </a:r>
          </a:p>
        </p:txBody>
      </p:sp>
      <p:sp>
        <p:nvSpPr>
          <p:cNvPr id="16" name="Text Placeholder 1">
            <a:extLst>
              <a:ext uri="{FF2B5EF4-FFF2-40B4-BE49-F238E27FC236}">
                <a16:creationId xmlns:a16="http://schemas.microsoft.com/office/drawing/2014/main" id="{5D1EB9F1-BFF3-474C-AE5D-56722A3D43C8}"/>
              </a:ext>
            </a:extLst>
          </p:cNvPr>
          <p:cNvSpPr txBox="1">
            <a:spLocks/>
          </p:cNvSpPr>
          <p:nvPr/>
        </p:nvSpPr>
        <p:spPr>
          <a:xfrm>
            <a:off x="1354601" y="5380112"/>
            <a:ext cx="6940314" cy="14479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Choose two of the clocks. What is the difference between them? </a:t>
            </a:r>
          </a:p>
          <a:p>
            <a:pPr fontAlgn="auto">
              <a:spcAft>
                <a:spcPts val="0"/>
              </a:spcAft>
            </a:pPr>
            <a:r>
              <a:rPr lang="en-GB" sz="2200" dirty="0"/>
              <a:t>Which pair of clocks has the biggest difference? Which pair has the smallest? </a:t>
            </a:r>
          </a:p>
        </p:txBody>
      </p:sp>
      <p:sp>
        <p:nvSpPr>
          <p:cNvPr id="18" name="TextBox 17">
            <a:extLst>
              <a:ext uri="{FF2B5EF4-FFF2-40B4-BE49-F238E27FC236}">
                <a16:creationId xmlns:a16="http://schemas.microsoft.com/office/drawing/2014/main" id="{DA6136DA-7035-409F-A176-6E91332A7C9A}"/>
              </a:ext>
            </a:extLst>
          </p:cNvPr>
          <p:cNvSpPr txBox="1"/>
          <p:nvPr/>
        </p:nvSpPr>
        <p:spPr>
          <a:xfrm>
            <a:off x="250553" y="2000468"/>
            <a:ext cx="6186488" cy="1243417"/>
          </a:xfrm>
          <a:prstGeom prst="rect">
            <a:avLst/>
          </a:prstGeom>
          <a:noFill/>
        </p:spPr>
        <p:txBody>
          <a:bodyPr wrap="square">
            <a:spAutoFit/>
          </a:bodyPr>
          <a:lstStyle/>
          <a:p>
            <a:pPr>
              <a:buNone/>
            </a:pPr>
            <a:r>
              <a:rPr lang="en-GB" sz="2200" dirty="0"/>
              <a:t>For each clock below, write:</a:t>
            </a:r>
          </a:p>
          <a:p>
            <a:pPr marL="342900" indent="-342900">
              <a:buFont typeface="Arial" panose="020B0604020202020204" pitchFamily="34" charset="0"/>
              <a:buChar char="•"/>
            </a:pPr>
            <a:r>
              <a:rPr lang="en-GB" sz="2200" dirty="0"/>
              <a:t>what fraction of an hour has passed</a:t>
            </a:r>
          </a:p>
          <a:p>
            <a:pPr marL="342900" indent="-342900">
              <a:buFont typeface="Arial" panose="020B0604020202020204" pitchFamily="34" charset="0"/>
              <a:buChar char="•"/>
            </a:pPr>
            <a:r>
              <a:rPr lang="en-GB" sz="2200" dirty="0"/>
              <a:t>how many minutes this is.</a:t>
            </a:r>
          </a:p>
        </p:txBody>
      </p:sp>
      <p:grpSp>
        <p:nvGrpSpPr>
          <p:cNvPr id="26" name="Group 25">
            <a:extLst>
              <a:ext uri="{FF2B5EF4-FFF2-40B4-BE49-F238E27FC236}">
                <a16:creationId xmlns:a16="http://schemas.microsoft.com/office/drawing/2014/main" id="{850DD939-2F6D-4C92-8BCD-D80997910B67}"/>
              </a:ext>
            </a:extLst>
          </p:cNvPr>
          <p:cNvGrpSpPr/>
          <p:nvPr/>
        </p:nvGrpSpPr>
        <p:grpSpPr>
          <a:xfrm>
            <a:off x="7758002" y="1299952"/>
            <a:ext cx="1383406" cy="1383406"/>
            <a:chOff x="7758002" y="1299952"/>
            <a:chExt cx="1383406" cy="1383406"/>
          </a:xfrm>
        </p:grpSpPr>
        <p:pic>
          <p:nvPicPr>
            <p:cNvPr id="5" name="Picture 4">
              <a:extLst>
                <a:ext uri="{FF2B5EF4-FFF2-40B4-BE49-F238E27FC236}">
                  <a16:creationId xmlns:a16="http://schemas.microsoft.com/office/drawing/2014/main" id="{E11D6A43-F95A-44FB-982D-3AA7AF6772EC}"/>
                </a:ext>
              </a:extLst>
            </p:cNvPr>
            <p:cNvPicPr>
              <a:picLocks noChangeAspect="1"/>
            </p:cNvPicPr>
            <p:nvPr/>
          </p:nvPicPr>
          <p:blipFill>
            <a:blip r:embed="rId3"/>
            <a:stretch>
              <a:fillRect/>
            </a:stretch>
          </p:blipFill>
          <p:spPr>
            <a:xfrm>
              <a:off x="7758002" y="1299952"/>
              <a:ext cx="1383406" cy="1383406"/>
            </a:xfrm>
            <a:prstGeom prst="rect">
              <a:avLst/>
            </a:prstGeom>
          </p:spPr>
        </p:pic>
        <p:cxnSp>
          <p:nvCxnSpPr>
            <p:cNvPr id="7" name="Straight Arrow Connector 6">
              <a:extLst>
                <a:ext uri="{FF2B5EF4-FFF2-40B4-BE49-F238E27FC236}">
                  <a16:creationId xmlns:a16="http://schemas.microsoft.com/office/drawing/2014/main" id="{C01532D5-18CD-449F-9CFC-FE73552BC3DC}"/>
                </a:ext>
              </a:extLst>
            </p:cNvPr>
            <p:cNvCxnSpPr>
              <a:cxnSpLocks/>
            </p:cNvCxnSpPr>
            <p:nvPr/>
          </p:nvCxnSpPr>
          <p:spPr>
            <a:xfrm flipV="1">
              <a:off x="8449705" y="1734540"/>
              <a:ext cx="226124" cy="26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77CD084-A77F-4597-987D-97013F7A9BAB}"/>
                </a:ext>
              </a:extLst>
            </p:cNvPr>
            <p:cNvCxnSpPr>
              <a:cxnSpLocks/>
            </p:cNvCxnSpPr>
            <p:nvPr/>
          </p:nvCxnSpPr>
          <p:spPr>
            <a:xfrm>
              <a:off x="8449705" y="1991655"/>
              <a:ext cx="452248" cy="284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E0286B8-E9F9-4F1C-BD7B-8CF359B447F7}"/>
                </a:ext>
              </a:extLst>
            </p:cNvPr>
            <p:cNvSpPr/>
            <p:nvPr/>
          </p:nvSpPr>
          <p:spPr>
            <a:xfrm>
              <a:off x="8441833" y="194425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Arrow: Right 26">
            <a:extLst>
              <a:ext uri="{FF2B5EF4-FFF2-40B4-BE49-F238E27FC236}">
                <a16:creationId xmlns:a16="http://schemas.microsoft.com/office/drawing/2014/main" id="{75507F49-E101-4A2F-BB61-AE624D1B0B32}"/>
              </a:ext>
            </a:extLst>
          </p:cNvPr>
          <p:cNvSpPr/>
          <p:nvPr/>
        </p:nvSpPr>
        <p:spPr>
          <a:xfrm>
            <a:off x="9309262" y="1674190"/>
            <a:ext cx="779929" cy="634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1">
            <a:extLst>
              <a:ext uri="{FF2B5EF4-FFF2-40B4-BE49-F238E27FC236}">
                <a16:creationId xmlns:a16="http://schemas.microsoft.com/office/drawing/2014/main" id="{884BF76A-974C-4460-B940-C2D9B4DB9B2B}"/>
              </a:ext>
            </a:extLst>
          </p:cNvPr>
          <p:cNvSpPr txBox="1">
            <a:spLocks/>
          </p:cNvSpPr>
          <p:nvPr/>
        </p:nvSpPr>
        <p:spPr>
          <a:xfrm>
            <a:off x="7744724" y="2703417"/>
            <a:ext cx="1466217" cy="6408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en-GB" sz="1800" dirty="0"/>
              <a:t>Normal clock</a:t>
            </a:r>
          </a:p>
        </p:txBody>
      </p:sp>
      <p:sp>
        <p:nvSpPr>
          <p:cNvPr id="36" name="Text Placeholder 1">
            <a:extLst>
              <a:ext uri="{FF2B5EF4-FFF2-40B4-BE49-F238E27FC236}">
                <a16:creationId xmlns:a16="http://schemas.microsoft.com/office/drawing/2014/main" id="{58C402E5-F4AB-4158-9D6D-1258519A72F5}"/>
              </a:ext>
            </a:extLst>
          </p:cNvPr>
          <p:cNvSpPr txBox="1">
            <a:spLocks/>
          </p:cNvSpPr>
          <p:nvPr/>
        </p:nvSpPr>
        <p:spPr>
          <a:xfrm>
            <a:off x="10187931" y="2683358"/>
            <a:ext cx="1753515" cy="7456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en-GB" sz="1800" dirty="0"/>
              <a:t>Abimbola’s clock</a:t>
            </a:r>
          </a:p>
        </p:txBody>
      </p:sp>
      <p:pic>
        <p:nvPicPr>
          <p:cNvPr id="28" name="Picture 27">
            <a:extLst>
              <a:ext uri="{FF2B5EF4-FFF2-40B4-BE49-F238E27FC236}">
                <a16:creationId xmlns:a16="http://schemas.microsoft.com/office/drawing/2014/main" id="{8553950F-98BF-4CFA-A817-9978621B13EF}"/>
              </a:ext>
            </a:extLst>
          </p:cNvPr>
          <p:cNvPicPr>
            <a:picLocks noChangeAspect="1"/>
          </p:cNvPicPr>
          <p:nvPr/>
        </p:nvPicPr>
        <p:blipFill rotWithShape="1">
          <a:blip r:embed="rId4"/>
          <a:srcRect l="-87" r="84721"/>
          <a:stretch/>
        </p:blipFill>
        <p:spPr>
          <a:xfrm>
            <a:off x="10331060" y="1203295"/>
            <a:ext cx="1467255" cy="1430122"/>
          </a:xfrm>
          <a:prstGeom prst="rect">
            <a:avLst/>
          </a:prstGeom>
        </p:spPr>
      </p:pic>
      <p:pic>
        <p:nvPicPr>
          <p:cNvPr id="29" name="Picture 28">
            <a:extLst>
              <a:ext uri="{FF2B5EF4-FFF2-40B4-BE49-F238E27FC236}">
                <a16:creationId xmlns:a16="http://schemas.microsoft.com/office/drawing/2014/main" id="{A2884367-0657-4478-BD7D-1D7D66914530}"/>
              </a:ext>
            </a:extLst>
          </p:cNvPr>
          <p:cNvPicPr>
            <a:picLocks noChangeAspect="1"/>
          </p:cNvPicPr>
          <p:nvPr/>
        </p:nvPicPr>
        <p:blipFill rotWithShape="1">
          <a:blip r:embed="rId4"/>
          <a:srcRect l="15693" t="-821" r="67451" b="-424"/>
          <a:stretch/>
        </p:blipFill>
        <p:spPr>
          <a:xfrm>
            <a:off x="661737" y="3623016"/>
            <a:ext cx="1609551" cy="1447927"/>
          </a:xfrm>
          <a:prstGeom prst="rect">
            <a:avLst/>
          </a:prstGeom>
        </p:spPr>
      </p:pic>
      <p:pic>
        <p:nvPicPr>
          <p:cNvPr id="30" name="Picture 29">
            <a:extLst>
              <a:ext uri="{FF2B5EF4-FFF2-40B4-BE49-F238E27FC236}">
                <a16:creationId xmlns:a16="http://schemas.microsoft.com/office/drawing/2014/main" id="{42A7A0A1-0181-4C1E-8713-C0502C4512B7}"/>
              </a:ext>
            </a:extLst>
          </p:cNvPr>
          <p:cNvPicPr>
            <a:picLocks noChangeAspect="1"/>
          </p:cNvPicPr>
          <p:nvPr/>
        </p:nvPicPr>
        <p:blipFill rotWithShape="1">
          <a:blip r:embed="rId4"/>
          <a:srcRect l="32840" t="-1567" r="50304" b="-916"/>
          <a:stretch/>
        </p:blipFill>
        <p:spPr>
          <a:xfrm>
            <a:off x="2973070" y="3623016"/>
            <a:ext cx="1609551" cy="1465600"/>
          </a:xfrm>
          <a:prstGeom prst="rect">
            <a:avLst/>
          </a:prstGeom>
        </p:spPr>
      </p:pic>
      <p:pic>
        <p:nvPicPr>
          <p:cNvPr id="31" name="Picture 30">
            <a:extLst>
              <a:ext uri="{FF2B5EF4-FFF2-40B4-BE49-F238E27FC236}">
                <a16:creationId xmlns:a16="http://schemas.microsoft.com/office/drawing/2014/main" id="{70A5D25B-947A-4307-B530-B3F0E07C9253}"/>
              </a:ext>
            </a:extLst>
          </p:cNvPr>
          <p:cNvPicPr>
            <a:picLocks noChangeAspect="1"/>
          </p:cNvPicPr>
          <p:nvPr/>
        </p:nvPicPr>
        <p:blipFill rotWithShape="1">
          <a:blip r:embed="rId4"/>
          <a:srcRect l="50382" t="-1534" r="32762" b="-949"/>
          <a:stretch/>
        </p:blipFill>
        <p:spPr>
          <a:xfrm>
            <a:off x="5284403" y="3623016"/>
            <a:ext cx="1609551" cy="1465600"/>
          </a:xfrm>
          <a:prstGeom prst="rect">
            <a:avLst/>
          </a:prstGeom>
        </p:spPr>
      </p:pic>
      <p:pic>
        <p:nvPicPr>
          <p:cNvPr id="32" name="Picture 31">
            <a:extLst>
              <a:ext uri="{FF2B5EF4-FFF2-40B4-BE49-F238E27FC236}">
                <a16:creationId xmlns:a16="http://schemas.microsoft.com/office/drawing/2014/main" id="{4A4098A9-5EAC-4B96-B2B7-2A107B41B39A}"/>
              </a:ext>
            </a:extLst>
          </p:cNvPr>
          <p:cNvPicPr>
            <a:picLocks noChangeAspect="1"/>
          </p:cNvPicPr>
          <p:nvPr/>
        </p:nvPicPr>
        <p:blipFill rotWithShape="1">
          <a:blip r:embed="rId4"/>
          <a:srcRect l="67014" t="-2483" r="16130" b="-1"/>
          <a:stretch/>
        </p:blipFill>
        <p:spPr>
          <a:xfrm>
            <a:off x="7547608" y="3623016"/>
            <a:ext cx="1609551" cy="1465600"/>
          </a:xfrm>
          <a:prstGeom prst="rect">
            <a:avLst/>
          </a:prstGeom>
        </p:spPr>
      </p:pic>
      <p:pic>
        <p:nvPicPr>
          <p:cNvPr id="33" name="Picture 32">
            <a:extLst>
              <a:ext uri="{FF2B5EF4-FFF2-40B4-BE49-F238E27FC236}">
                <a16:creationId xmlns:a16="http://schemas.microsoft.com/office/drawing/2014/main" id="{7182D9D8-D7BC-4EF4-A73E-BFEB88443EDB}"/>
              </a:ext>
            </a:extLst>
          </p:cNvPr>
          <p:cNvPicPr>
            <a:picLocks noChangeAspect="1"/>
          </p:cNvPicPr>
          <p:nvPr/>
        </p:nvPicPr>
        <p:blipFill rotWithShape="1">
          <a:blip r:embed="rId4"/>
          <a:srcRect l="84071" t="-2479" r="-927" b="-5"/>
          <a:stretch/>
        </p:blipFill>
        <p:spPr>
          <a:xfrm>
            <a:off x="9678463" y="3623016"/>
            <a:ext cx="1609551" cy="1465600"/>
          </a:xfrm>
          <a:prstGeom prst="rect">
            <a:avLst/>
          </a:prstGeom>
        </p:spPr>
      </p:pic>
    </p:spTree>
    <p:extLst>
      <p:ext uri="{BB962C8B-B14F-4D97-AF65-F5344CB8AC3E}">
        <p14:creationId xmlns:p14="http://schemas.microsoft.com/office/powerpoint/2010/main" val="41381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8" grpId="0" animBg="1"/>
      <p:bldP spid="4" grpId="0"/>
      <p:bldP spid="12" grpId="0"/>
      <p:bldP spid="13" grpId="0"/>
      <p:bldP spid="14" grpId="0"/>
      <p:bldP spid="15" grpId="0"/>
      <p:bldP spid="16" grpId="0"/>
      <p:bldP spid="18" grpId="0"/>
      <p:bldP spid="27" grpId="0" animBg="1"/>
      <p:bldP spid="35"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71235775"/>
                  </p:ext>
                </p:extLst>
              </p:nvPr>
            </p:nvGraphicFramePr>
            <p:xfrm>
              <a:off x="191344" y="764705"/>
              <a:ext cx="11841822" cy="5951781"/>
            </p:xfrm>
            <a:graphic>
              <a:graphicData uri="http://schemas.openxmlformats.org/drawingml/2006/table">
                <a:tbl>
                  <a:tblPr firstRow="1" bandRow="1">
                    <a:tableStyleId>{5940675A-B579-460E-94D1-54222C63F5DA}</a:tableStyleId>
                  </a:tblPr>
                  <a:tblGrid>
                    <a:gridCol w="5105643">
                      <a:extLst>
                        <a:ext uri="{9D8B030D-6E8A-4147-A177-3AD203B41FA5}">
                          <a16:colId xmlns:a16="http://schemas.microsoft.com/office/drawing/2014/main" val="695237181"/>
                        </a:ext>
                      </a:extLst>
                    </a:gridCol>
                    <a:gridCol w="6736179">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19221">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If the clock context confuses students, show them the circles without context and ask what fraction is shaded. You can then introduce the idea of the whole circle representing a value (just ‘12’ initially) and ask what the shaded sector must then represent. Then make the link to a clock once the mathematics is secure.</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consider different lengths of time represented by the clock. How would their answers change if their ‘whole’ was 1 minute? 1 day? 1 week?</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This Checkpoint explores whether students are more familiar or comfortable with a circular representation instead of a bar model. </a:t>
                          </a:r>
                        </a:p>
                      </a:txBody>
                      <a:tcPr/>
                    </a:tc>
                    <a:tc>
                      <a:txBody>
                        <a:bodyPr/>
                        <a:lstStyle/>
                        <a:p>
                          <a:pPr lvl="0" algn="l">
                            <a:lnSpc>
                              <a:spcPct val="100000"/>
                            </a:lnSpc>
                            <a:spcBef>
                              <a:spcPts val="600"/>
                            </a:spcBef>
                            <a:spcAft>
                              <a:spcPts val="0"/>
                            </a:spcAft>
                            <a:buNone/>
                          </a:pPr>
                          <a:r>
                            <a:rPr lang="en-GB" sz="1600" b="0" i="0" u="none" strike="noStrike" noProof="0" dirty="0">
                              <a:latin typeface="+mn-lt"/>
                            </a:rPr>
                            <a:t>This Checkpoint uses a circle to represent a whole, with sectors representing fractions of this whole. </a:t>
                          </a:r>
                          <a:r>
                            <a:rPr lang="en-GB" sz="1600" dirty="0"/>
                            <a:t>The context of time is an example of where students might see images in daily life. There are two main assessment points: identifying the fraction shaded, and then finding this fraction of an hour. When students identify the fraction, listen to their strategy: do they recognise the fraction without counting parts (likely for parts a and possibly b)? If they do count parts, do they then simplify their fraction? Part e involves some estimation – do students choose a random ‘small’ fraction or do they use the link to minutes in an hour by choosing a denominator of 60?</a:t>
                          </a:r>
                        </a:p>
                        <a:p>
                          <a:pPr lvl="0" algn="l">
                            <a:lnSpc>
                              <a:spcPct val="100000"/>
                            </a:lnSpc>
                            <a:spcBef>
                              <a:spcPts val="600"/>
                            </a:spcBef>
                            <a:spcAft>
                              <a:spcPts val="0"/>
                            </a:spcAft>
                            <a:buNone/>
                          </a:pPr>
                          <a:r>
                            <a:rPr lang="en-GB" sz="1600" dirty="0"/>
                            <a:t>Given the link with time, students may be less likely to find the relevant fraction of 60 and</a:t>
                          </a:r>
                          <a:r>
                            <a:rPr lang="en-GB" sz="1600" baseline="0" dirty="0"/>
                            <a:t> </a:t>
                          </a:r>
                          <a:r>
                            <a:rPr lang="en-GB" sz="1600" dirty="0"/>
                            <a:t>instead count up the sectors in 5s. Probe whether students link these jumps of 5 minutes to 5 being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12</m:t>
                                      </m:r>
                                    </m:den>
                                  </m:f>
                                </m:e>
                              </m:box>
                              <m:r>
                                <a:rPr lang="en-GB" sz="1600" b="0" i="1" smtClean="0">
                                  <a:latin typeface="Cambria Math" panose="02040503050406030204" pitchFamily="18" charset="0"/>
                                </a:rPr>
                                <m:t> </m:t>
                              </m:r>
                            </m:oMath>
                          </a14:m>
                          <a:r>
                            <a:rPr lang="en-GB" sz="1600" dirty="0"/>
                            <a:t>of 60:</a:t>
                          </a:r>
                          <a:r>
                            <a:rPr lang="en-GB" sz="1600" baseline="0" dirty="0"/>
                            <a:t> do they </a:t>
                          </a:r>
                          <a:r>
                            <a:rPr lang="en-GB" sz="1600" dirty="0"/>
                            <a:t>naturally connect their understanding of fractions with their understanding of time? </a:t>
                          </a:r>
                          <a:r>
                            <a:rPr lang="en-GB" sz="1600" baseline="0" dirty="0"/>
                            <a:t> </a:t>
                          </a:r>
                        </a:p>
                        <a:p>
                          <a:pPr lvl="0" algn="l">
                            <a:lnSpc>
                              <a:spcPct val="100000"/>
                            </a:lnSpc>
                            <a:spcBef>
                              <a:spcPts val="600"/>
                            </a:spcBef>
                            <a:spcAft>
                              <a:spcPts val="0"/>
                            </a:spcAft>
                            <a:buNone/>
                          </a:pPr>
                          <a:r>
                            <a:rPr lang="en-GB" sz="1600" dirty="0"/>
                            <a:t>There are some students who find the context of time off-putting. Identify who struggles with telling the time, so you can support them further.</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For another representation beyond bars and circles, Additional activity </a:t>
                          </a:r>
                          <a:r>
                            <a:rPr lang="en-GB" sz="1600" b="0" dirty="0">
                              <a:hlinkClick r:id="rId3" action="ppaction://hlinksldjump"/>
                            </a:rPr>
                            <a:t>D</a:t>
                          </a:r>
                          <a:r>
                            <a:rPr lang="en-GB" sz="1600" b="0" dirty="0"/>
                            <a:t> models fractions of an amount on a number line.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P30 of the Year 6 </a:t>
                          </a:r>
                          <a:r>
                            <a:rPr lang="en-GB" sz="1600" dirty="0">
                              <a:hlinkClick r:id="rId4"/>
                            </a:rPr>
                            <a:t>Primary Assessment Materials | NCETM</a:t>
                          </a:r>
                          <a:r>
                            <a:rPr lang="en-GB" sz="1600" dirty="0"/>
                            <a:t> gives an example of the kind of questions students who have mastered time might be expected to answer.</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71235775"/>
                  </p:ext>
                </p:extLst>
              </p:nvPr>
            </p:nvGraphicFramePr>
            <p:xfrm>
              <a:off x="191344" y="764705"/>
              <a:ext cx="11841822" cy="5951781"/>
            </p:xfrm>
            <a:graphic>
              <a:graphicData uri="http://schemas.openxmlformats.org/drawingml/2006/table">
                <a:tbl>
                  <a:tblPr firstRow="1" bandRow="1">
                    <a:tableStyleId>{5940675A-B579-460E-94D1-54222C63F5DA}</a:tableStyleId>
                  </a:tblPr>
                  <a:tblGrid>
                    <a:gridCol w="5105643">
                      <a:extLst>
                        <a:ext uri="{9D8B030D-6E8A-4147-A177-3AD203B41FA5}">
                          <a16:colId xmlns:a16="http://schemas.microsoft.com/office/drawing/2014/main" val="695237181"/>
                        </a:ext>
                      </a:extLst>
                    </a:gridCol>
                    <a:gridCol w="6736179">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19221">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If the clock context confuses students, show them the circles without context and ask what fraction is shaded. You can then introduce the idea of the whole circle representing a value (just ‘12’ initially) and ask what the shaded sector must then represent. Then make the link to a clock once the mathematics is secure.</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Ask students to consider different lengths of time represented by the clock. How would their answers change if their ‘whole’ was 1 minute? 1 day? 1 week?</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This Checkpoint explores whether students are more familiar or comfortable with a circular representation instead of a bar model. </a:t>
                          </a:r>
                        </a:p>
                      </a:txBody>
                      <a:tcPr/>
                    </a:tc>
                    <a:tc>
                      <a:txBody>
                        <a:bodyPr/>
                        <a:lstStyle/>
                        <a:p>
                          <a:endParaRPr lang="en-US"/>
                        </a:p>
                      </a:txBody>
                      <a:tcPr>
                        <a:blipFill>
                          <a:blip r:embed="rId5"/>
                          <a:stretch>
                            <a:fillRect l="-75928" t="-8760" r="-271" b="-25337"/>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For another representation beyond bars and circles, Additional activity </a:t>
                          </a:r>
                          <a:r>
                            <a:rPr lang="en-GB" sz="1600" b="0" dirty="0">
                              <a:hlinkClick r:id="rId6" action="ppaction://hlinksldjump"/>
                            </a:rPr>
                            <a:t>D</a:t>
                          </a:r>
                          <a:r>
                            <a:rPr lang="en-GB" sz="1600" b="0" dirty="0"/>
                            <a:t> models fractions of an amount on a number line.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P30 of the Year 6 </a:t>
                          </a:r>
                          <a:r>
                            <a:rPr lang="en-GB" sz="1600" dirty="0">
                              <a:hlinkClick r:id="rId7"/>
                            </a:rPr>
                            <a:t>Primary Assessment Materials | NCETM</a:t>
                          </a:r>
                          <a:r>
                            <a:rPr lang="en-GB" sz="1600" dirty="0"/>
                            <a:t> gives an example of the kind of questions students who have mastered time might be expected to answer.</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29774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Ratio as an example of multiplicative relationships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18–27</a:t>
            </a:r>
          </a:p>
        </p:txBody>
      </p:sp>
    </p:spTree>
    <p:extLst>
      <p:ext uri="{BB962C8B-B14F-4D97-AF65-F5344CB8AC3E}">
        <p14:creationId xmlns:p14="http://schemas.microsoft.com/office/powerpoint/2010/main" val="1397802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1077218"/>
          </a:xfrm>
          <a:prstGeom prst="rect">
            <a:avLst/>
          </a:prstGeom>
          <a:noFill/>
        </p:spPr>
        <p:txBody>
          <a:bodyPr wrap="square" rtlCol="0">
            <a:spAutoFit/>
          </a:bodyPr>
          <a:lstStyle/>
          <a:p>
            <a:pPr>
              <a:buNone/>
            </a:pPr>
            <a:r>
              <a:rPr lang="en-GB" sz="3200" b="1" dirty="0">
                <a:latin typeface="Century Gothic" panose="020B0502020202020204" pitchFamily="34" charset="0"/>
              </a:rPr>
              <a:t>Ratio as an example of multiplicative relationships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826208794"/>
                  </p:ext>
                </p:extLst>
              </p:nvPr>
            </p:nvGraphicFramePr>
            <p:xfrm>
              <a:off x="417815" y="1454863"/>
              <a:ext cx="11426013" cy="5220257"/>
            </p:xfrm>
            <a:graphic>
              <a:graphicData uri="http://schemas.openxmlformats.org/drawingml/2006/table">
                <a:tbl>
                  <a:tblPr firstRow="1" bandRow="1">
                    <a:tableStyleId>{5940675A-B579-460E-94D1-54222C63F5DA}</a:tableStyleId>
                  </a:tblPr>
                  <a:tblGrid>
                    <a:gridCol w="4976118">
                      <a:extLst>
                        <a:ext uri="{9D8B030D-6E8A-4147-A177-3AD203B41FA5}">
                          <a16:colId xmlns:a16="http://schemas.microsoft.com/office/drawing/2014/main" val="4178532543"/>
                        </a:ext>
                      </a:extLst>
                    </a:gridCol>
                    <a:gridCol w="6449895">
                      <a:extLst>
                        <a:ext uri="{9D8B030D-6E8A-4147-A177-3AD203B41FA5}">
                          <a16:colId xmlns:a16="http://schemas.microsoft.com/office/drawing/2014/main" val="864547500"/>
                        </a:ext>
                      </a:extLst>
                    </a:gridCol>
                  </a:tblGrid>
                  <a:tr h="373937">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84240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the relative sizes of two quantities where missing values can be found by using integer multiplication and division facts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unequal sharing and grouping using knowledge of fractions and multiples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Teaching mathematics in primary schools</a:t>
                          </a:r>
                          <a:r>
                            <a:rPr lang="en-GB" sz="1600" dirty="0"/>
                            <a:t> </a:t>
                          </a:r>
                          <a:r>
                            <a:rPr lang="en-GB" sz="1600" b="0" i="0" kern="1200" dirty="0">
                              <a:solidFill>
                                <a:schemeClr val="tx1"/>
                              </a:solidFill>
                              <a:effectLst/>
                              <a:latin typeface="+mn-lt"/>
                              <a:ea typeface="+mn-ea"/>
                              <a:cs typeface="+mn-cs"/>
                            </a:rPr>
                            <a:t>6AS/MD–3: Solve problems involving ratio relationships (pp305–08)*</a:t>
                          </a:r>
                        </a:p>
                        <a:p>
                          <a:pPr marL="285750" indent="-285750">
                            <a:buFont typeface="Arial" panose="020B0604020202020204" pitchFamily="34" charset="0"/>
                            <a:buChar char="•"/>
                          </a:pPr>
                          <a:r>
                            <a:rPr lang="en-GB" sz="1600" dirty="0">
                              <a:hlinkClick r:id="rId4"/>
                            </a:rPr>
                            <a:t>Primary Mastery Professional Development</a:t>
                          </a:r>
                          <a:r>
                            <a:rPr lang="en-GB" sz="1600" dirty="0"/>
                            <a:t>, </a:t>
                          </a:r>
                          <a:r>
                            <a:rPr lang="en-GB" sz="1600" b="0" i="0" dirty="0"/>
                            <a:t>Spine 2 Multiplication and Division, Year 6</a:t>
                          </a:r>
                          <a:r>
                            <a:rPr lang="en-GB" sz="1600" i="0" dirty="0"/>
                            <a:t> </a:t>
                          </a:r>
                          <a:r>
                            <a:rPr lang="en-GB" sz="1600" i="0" dirty="0">
                              <a:hlinkClick r:id="rId5"/>
                            </a:rPr>
                            <a:t>Segment 2.27 Scale factors, ratio and proportional reasoning</a:t>
                          </a:r>
                          <a:endParaRPr lang="en-GB" sz="1600" i="0" dirty="0"/>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 Page numbers reference the complete Years 1–6 document. </a:t>
                          </a:r>
                          <a:endParaRPr lang="en-GB" sz="1200" b="0" i="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Connect fractions, percentages, proportionality and ratio together through the overarching idea of multiplicative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Understand the different multiplicative relationships within a given ratio. For example, in the relationship </a:t>
                          </a:r>
                          <a:r>
                            <a:rPr lang="en-GB" sz="1600" i="1" kern="1200" dirty="0">
                              <a:solidFill>
                                <a:schemeClr val="tx1"/>
                              </a:solidFill>
                              <a:effectLst/>
                              <a:latin typeface="+mn-lt"/>
                              <a:ea typeface="+mn-ea"/>
                              <a:cs typeface="+mn-cs"/>
                            </a:rPr>
                            <a:t>Alan and Layla share some money in the ratio 2:3</a:t>
                          </a:r>
                          <a:r>
                            <a:rPr lang="en-GB" sz="1600" i="0" kern="1200" dirty="0">
                              <a:solidFill>
                                <a:schemeClr val="tx1"/>
                              </a:solidFill>
                              <a:effectLst/>
                              <a:latin typeface="+mn-lt"/>
                              <a:ea typeface="+mn-ea"/>
                              <a:cs typeface="+mn-cs"/>
                            </a:rPr>
                            <a:t>, Layla has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3</m:t>
                                  </m:r>
                                </m:num>
                                <m:den>
                                  <m:r>
                                    <a:rPr lang="en-GB" sz="1600" b="0" i="1" kern="1200" smtClean="0">
                                      <a:solidFill>
                                        <a:schemeClr val="tx1"/>
                                      </a:solidFill>
                                      <a:effectLst/>
                                      <a:latin typeface="Cambria Math" panose="02040503050406030204" pitchFamily="18" charset="0"/>
                                      <a:ea typeface="+mn-ea"/>
                                      <a:cs typeface="+mn-cs"/>
                                    </a:rPr>
                                    <m:t>2</m:t>
                                  </m:r>
                                </m:den>
                              </m:f>
                            </m:oMath>
                          </a14:m>
                          <a:r>
                            <a:rPr lang="en-GB" sz="1600" i="0" kern="1200" dirty="0">
                              <a:solidFill>
                                <a:schemeClr val="tx1"/>
                              </a:solidFill>
                              <a:effectLst/>
                              <a:latin typeface="+mn-lt"/>
                              <a:ea typeface="+mn-ea"/>
                              <a:cs typeface="+mn-cs"/>
                            </a:rPr>
                            <a:t> of Alan’s share, and Alan has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2</m:t>
                                  </m:r>
                                </m:num>
                                <m:den>
                                  <m:r>
                                    <a:rPr lang="en-GB" sz="1600" b="0" i="1" kern="1200" smtClean="0">
                                      <a:solidFill>
                                        <a:schemeClr val="tx1"/>
                                      </a:solidFill>
                                      <a:effectLst/>
                                      <a:latin typeface="Cambria Math" panose="02040503050406030204" pitchFamily="18" charset="0"/>
                                      <a:ea typeface="+mn-ea"/>
                                      <a:cs typeface="+mn-cs"/>
                                    </a:rPr>
                                    <m:t>3</m:t>
                                  </m:r>
                                </m:den>
                              </m:f>
                            </m:oMath>
                          </a14:m>
                          <a:r>
                            <a:rPr lang="en-GB" sz="1600" i="0" kern="1200" dirty="0">
                              <a:solidFill>
                                <a:schemeClr val="tx1"/>
                              </a:solidFill>
                              <a:effectLst/>
                              <a:latin typeface="+mn-lt"/>
                              <a:ea typeface="+mn-ea"/>
                              <a:cs typeface="+mn-cs"/>
                            </a:rPr>
                            <a:t> of Layla’s share. Also, Alan has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2</m:t>
                                  </m:r>
                                </m:num>
                                <m:den>
                                  <m:r>
                                    <a:rPr lang="en-GB" sz="1600" b="0" i="1" kern="1200" smtClean="0">
                                      <a:solidFill>
                                        <a:schemeClr val="tx1"/>
                                      </a:solidFill>
                                      <a:effectLst/>
                                      <a:latin typeface="Cambria Math" panose="02040503050406030204" pitchFamily="18" charset="0"/>
                                      <a:ea typeface="+mn-ea"/>
                                      <a:cs typeface="+mn-cs"/>
                                    </a:rPr>
                                    <m:t>5</m:t>
                                  </m:r>
                                </m:den>
                              </m:f>
                            </m:oMath>
                          </a14:m>
                          <a:r>
                            <a:rPr lang="en-GB" sz="1600" i="0" kern="1200" dirty="0">
                              <a:solidFill>
                                <a:schemeClr val="tx1"/>
                              </a:solidFill>
                              <a:effectLst/>
                              <a:latin typeface="+mn-lt"/>
                              <a:ea typeface="+mn-ea"/>
                              <a:cs typeface="+mn-cs"/>
                            </a:rPr>
                            <a:t>  of the total and Layla has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3</m:t>
                                  </m:r>
                                </m:num>
                                <m:den>
                                  <m:r>
                                    <a:rPr lang="en-GB" sz="1600" b="0" i="1" kern="1200" smtClean="0">
                                      <a:solidFill>
                                        <a:schemeClr val="tx1"/>
                                      </a:solidFill>
                                      <a:effectLst/>
                                      <a:latin typeface="Cambria Math" panose="02040503050406030204" pitchFamily="18" charset="0"/>
                                      <a:ea typeface="+mn-ea"/>
                                      <a:cs typeface="+mn-cs"/>
                                    </a:rPr>
                                    <m:t>5</m:t>
                                  </m:r>
                                </m:den>
                              </m:f>
                            </m:oMath>
                          </a14:m>
                          <a:r>
                            <a:rPr lang="en-GB" sz="1600" i="0" kern="1200" dirty="0">
                              <a:solidFill>
                                <a:schemeClr val="tx1"/>
                              </a:solidFill>
                              <a:effectLst/>
                              <a:latin typeface="+mn-lt"/>
                              <a:ea typeface="+mn-ea"/>
                              <a:cs typeface="+mn-cs"/>
                            </a:rPr>
                            <a:t> of the total.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kern="1200" dirty="0">
                              <a:solidFill>
                                <a:schemeClr val="tx1"/>
                              </a:solidFill>
                              <a:effectLst/>
                              <a:latin typeface="+mn-lt"/>
                              <a:ea typeface="+mn-ea"/>
                              <a:cs typeface="+mn-cs"/>
                            </a:rPr>
                            <a:t>Connect ratio and rate, including in contexts such as compound measures and conversion.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Recognise that there are two </a:t>
                          </a:r>
                          <a:r>
                            <a:rPr lang="en-GB" sz="1600" kern="1200" dirty="0">
                              <a:solidFill>
                                <a:schemeClr val="tx1"/>
                              </a:solidFill>
                              <a:effectLst/>
                              <a:latin typeface="+mn-lt"/>
                              <a:ea typeface="+mn-ea"/>
                              <a:cs typeface="+mn-cs"/>
                            </a:rPr>
                            <a:t>multiplicative relationships: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Scalar multiplier: one which scales one value or quantity to the next (for example, if £3 = $4, then £6 = $8, doubling each value).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Functional multiplier: one which converts one value or quantity to another (if £3 = $4, then £7.50 = $10 since 7.5 is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3</m:t>
                                  </m:r>
                                </m:num>
                                <m:den>
                                  <m:r>
                                    <a:rPr lang="en-GB" sz="1600" b="0" i="1" kern="1200" smtClean="0">
                                      <a:solidFill>
                                        <a:schemeClr val="tx1"/>
                                      </a:solidFill>
                                      <a:effectLst/>
                                      <a:latin typeface="Cambria Math" panose="02040503050406030204" pitchFamily="18" charset="0"/>
                                      <a:ea typeface="+mn-ea"/>
                                      <a:cs typeface="+mn-cs"/>
                                    </a:rPr>
                                    <m:t>4</m:t>
                                  </m:r>
                                </m:den>
                              </m:f>
                            </m:oMath>
                          </a14:m>
                          <a:r>
                            <a:rPr lang="en-GB" sz="1600" kern="1200" dirty="0">
                              <a:solidFill>
                                <a:schemeClr val="tx1"/>
                              </a:solidFill>
                              <a:effectLst/>
                              <a:latin typeface="+mn-lt"/>
                              <a:ea typeface="+mn-ea"/>
                              <a:cs typeface="+mn-cs"/>
                            </a:rPr>
                            <a:t> of 10).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Use appropriate representations (such as bar models, double number lines or ratio tables) to interpret ratio problems.</a:t>
                          </a: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826208794"/>
                  </p:ext>
                </p:extLst>
              </p:nvPr>
            </p:nvGraphicFramePr>
            <p:xfrm>
              <a:off x="417815" y="1454863"/>
              <a:ext cx="11426013" cy="5220257"/>
            </p:xfrm>
            <a:graphic>
              <a:graphicData uri="http://schemas.openxmlformats.org/drawingml/2006/table">
                <a:tbl>
                  <a:tblPr firstRow="1" bandRow="1">
                    <a:tableStyleId>{5940675A-B579-460E-94D1-54222C63F5DA}</a:tableStyleId>
                  </a:tblPr>
                  <a:tblGrid>
                    <a:gridCol w="4976118">
                      <a:extLst>
                        <a:ext uri="{9D8B030D-6E8A-4147-A177-3AD203B41FA5}">
                          <a16:colId xmlns:a16="http://schemas.microsoft.com/office/drawing/2014/main" val="4178532543"/>
                        </a:ext>
                      </a:extLst>
                    </a:gridCol>
                    <a:gridCol w="6449895">
                      <a:extLst>
                        <a:ext uri="{9D8B030D-6E8A-4147-A177-3AD203B41FA5}">
                          <a16:colId xmlns:a16="http://schemas.microsoft.com/office/drawing/2014/main" val="864547500"/>
                        </a:ext>
                      </a:extLst>
                    </a:gridCol>
                  </a:tblGrid>
                  <a:tr h="373937">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84632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the relative sizes of two quantities where missing values can be found by using integer multiplication and division facts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unequal sharing and grouping using knowledge of fractions and multiples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6"/>
                            </a:rPr>
                            <a:t>Teaching mathematics in primary schools</a:t>
                          </a:r>
                          <a:r>
                            <a:rPr lang="en-GB" sz="1600" dirty="0"/>
                            <a:t> </a:t>
                          </a:r>
                          <a:r>
                            <a:rPr lang="en-GB" sz="1600" b="0" i="0" kern="1200" dirty="0">
                              <a:solidFill>
                                <a:schemeClr val="tx1"/>
                              </a:solidFill>
                              <a:effectLst/>
                              <a:latin typeface="+mn-lt"/>
                              <a:ea typeface="+mn-ea"/>
                              <a:cs typeface="+mn-cs"/>
                            </a:rPr>
                            <a:t>6AS/MD–3: Solve problems involving ratio relationships (pp305–08)*</a:t>
                          </a:r>
                        </a:p>
                        <a:p>
                          <a:pPr marL="285750" indent="-285750">
                            <a:buFont typeface="Arial" panose="020B0604020202020204" pitchFamily="34" charset="0"/>
                            <a:buChar char="•"/>
                          </a:pPr>
                          <a:r>
                            <a:rPr lang="en-GB" sz="1600" dirty="0">
                              <a:hlinkClick r:id="rId7"/>
                            </a:rPr>
                            <a:t>Primary Mastery Professional Development</a:t>
                          </a:r>
                          <a:r>
                            <a:rPr lang="en-GB" sz="1600" dirty="0"/>
                            <a:t>, </a:t>
                          </a:r>
                          <a:r>
                            <a:rPr lang="en-GB" sz="1600" b="0" i="0" dirty="0"/>
                            <a:t>Spine 2 Multiplication and Division, Year 6</a:t>
                          </a:r>
                          <a:r>
                            <a:rPr lang="en-GB" sz="1600" i="0" dirty="0"/>
                            <a:t> </a:t>
                          </a:r>
                          <a:r>
                            <a:rPr lang="en-GB" sz="1600" i="0" dirty="0">
                              <a:hlinkClick r:id="rId8"/>
                            </a:rPr>
                            <a:t>Segment 2.27 Scale factors, ratio and proportional reasoning</a:t>
                          </a:r>
                          <a:endParaRPr lang="en-GB" sz="1600" i="0" dirty="0"/>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 Page numbers reference the complete Years 1–6 document. </a:t>
                          </a:r>
                          <a:endParaRPr lang="en-GB" sz="1200" b="0" i="0" dirty="0"/>
                        </a:p>
                      </a:txBody>
                      <a:tcPr/>
                    </a:tc>
                    <a:tc>
                      <a:txBody>
                        <a:bodyPr/>
                        <a:lstStyle/>
                        <a:p>
                          <a:endParaRPr lang="en-US"/>
                        </a:p>
                      </a:txBody>
                      <a:tcPr>
                        <a:blipFill>
                          <a:blip r:embed="rId9"/>
                          <a:stretch>
                            <a:fillRect l="-77316" t="-8291" r="-189" b="-879"/>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472827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B1AE24-3167-6C40-87A8-7A21C88D9462}"/>
              </a:ext>
            </a:extLst>
          </p:cNvPr>
          <p:cNvPicPr>
            <a:picLocks noChangeAspect="1"/>
          </p:cNvPicPr>
          <p:nvPr/>
        </p:nvPicPr>
        <p:blipFill>
          <a:blip r:embed="rId3"/>
          <a:stretch>
            <a:fillRect/>
          </a:stretch>
        </p:blipFill>
        <p:spPr>
          <a:xfrm>
            <a:off x="7290939" y="1106435"/>
            <a:ext cx="2465103" cy="809241"/>
          </a:xfrm>
          <a:prstGeom prst="rect">
            <a:avLst/>
          </a:prstGeom>
        </p:spPr>
      </p:pic>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18: Shades of orange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3338" y="579189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3338" y="1111369"/>
            <a:ext cx="7116444" cy="769441"/>
          </a:xfrm>
          <a:prstGeom prst="rect">
            <a:avLst/>
          </a:prstGeom>
          <a:noFill/>
        </p:spPr>
        <p:txBody>
          <a:bodyPr wrap="square" rtlCol="0">
            <a:spAutoFit/>
          </a:bodyPr>
          <a:lstStyle/>
          <a:p>
            <a:pPr>
              <a:buNone/>
            </a:pPr>
            <a:r>
              <a:rPr lang="en-US" sz="2200" dirty="0">
                <a:solidFill>
                  <a:srgbClr val="585858"/>
                </a:solidFill>
              </a:rPr>
              <a:t>This orange paint is made using two cans of yellow for every one can of red.</a:t>
            </a:r>
          </a:p>
        </p:txBody>
      </p:sp>
      <p:sp>
        <p:nvSpPr>
          <p:cNvPr id="23" name="TextBox 22">
            <a:extLst>
              <a:ext uri="{FF2B5EF4-FFF2-40B4-BE49-F238E27FC236}">
                <a16:creationId xmlns:a16="http://schemas.microsoft.com/office/drawing/2014/main" id="{481B5018-EC6B-AA4D-A266-2B7F5E79BCD5}"/>
              </a:ext>
            </a:extLst>
          </p:cNvPr>
          <p:cNvSpPr txBox="1"/>
          <p:nvPr/>
        </p:nvSpPr>
        <p:spPr>
          <a:xfrm>
            <a:off x="1074210" y="5732535"/>
            <a:ext cx="7236422" cy="1107996"/>
          </a:xfrm>
          <a:prstGeom prst="rect">
            <a:avLst/>
          </a:prstGeom>
          <a:noFill/>
        </p:spPr>
        <p:txBody>
          <a:bodyPr wrap="square" rtlCol="0">
            <a:spAutoFit/>
          </a:bodyPr>
          <a:lstStyle/>
          <a:p>
            <a:pPr>
              <a:buNone/>
            </a:pPr>
            <a:r>
              <a:rPr lang="en-US" sz="2200" dirty="0"/>
              <a:t>One can of red and one can of yellow is added to each of the three paint mixes. Does each one become more red or more yellow?</a:t>
            </a:r>
          </a:p>
        </p:txBody>
      </p:sp>
      <p:sp>
        <p:nvSpPr>
          <p:cNvPr id="25" name="TextBox 24">
            <a:extLst>
              <a:ext uri="{FF2B5EF4-FFF2-40B4-BE49-F238E27FC236}">
                <a16:creationId xmlns:a16="http://schemas.microsoft.com/office/drawing/2014/main" id="{36982B9E-791E-4E48-84B5-7F265EAA7EB4}"/>
              </a:ext>
            </a:extLst>
          </p:cNvPr>
          <p:cNvSpPr txBox="1"/>
          <p:nvPr/>
        </p:nvSpPr>
        <p:spPr>
          <a:xfrm>
            <a:off x="143338" y="1915676"/>
            <a:ext cx="8953876" cy="1600438"/>
          </a:xfrm>
          <a:prstGeom prst="rect">
            <a:avLst/>
          </a:prstGeom>
          <a:noFill/>
        </p:spPr>
        <p:txBody>
          <a:bodyPr wrap="square" lIns="91440" tIns="45720" rIns="91440" bIns="45720" rtlCol="0" anchor="t">
            <a:spAutoFit/>
          </a:bodyPr>
          <a:lstStyle/>
          <a:p>
            <a:pPr>
              <a:spcBef>
                <a:spcPts val="600"/>
              </a:spcBef>
              <a:buNone/>
            </a:pPr>
            <a:r>
              <a:rPr lang="en-US" sz="2200" dirty="0">
                <a:solidFill>
                  <a:srgbClr val="585858"/>
                </a:solidFill>
                <a:latin typeface="Arial"/>
                <a:cs typeface="Arial"/>
              </a:rPr>
              <a:t>Graham, Phil and Alison are given the orange paint. </a:t>
            </a:r>
          </a:p>
          <a:p>
            <a:pPr>
              <a:spcBef>
                <a:spcPts val="600"/>
              </a:spcBef>
              <a:buNone/>
            </a:pPr>
            <a:r>
              <a:rPr lang="en-US" sz="2200" dirty="0">
                <a:solidFill>
                  <a:srgbClr val="585858"/>
                </a:solidFill>
                <a:latin typeface="Arial"/>
                <a:cs typeface="Arial"/>
              </a:rPr>
              <a:t>They each add three more cans to the mix, using only red and yellow.</a:t>
            </a:r>
          </a:p>
          <a:p>
            <a:pPr>
              <a:spcBef>
                <a:spcPts val="600"/>
              </a:spcBef>
              <a:buNone/>
            </a:pPr>
            <a:r>
              <a:rPr lang="en-US" sz="2200" dirty="0">
                <a:solidFill>
                  <a:srgbClr val="585858"/>
                </a:solidFill>
              </a:rPr>
              <a:t>What can you say about the colour of the cans of paint that were added in each case?</a:t>
            </a:r>
          </a:p>
        </p:txBody>
      </p:sp>
      <p:grpSp>
        <p:nvGrpSpPr>
          <p:cNvPr id="7" name="Group 6">
            <a:extLst>
              <a:ext uri="{FF2B5EF4-FFF2-40B4-BE49-F238E27FC236}">
                <a16:creationId xmlns:a16="http://schemas.microsoft.com/office/drawing/2014/main" id="{1C57D867-93E8-44F3-A6CC-8EDBD71E09B2}"/>
              </a:ext>
            </a:extLst>
          </p:cNvPr>
          <p:cNvGrpSpPr/>
          <p:nvPr/>
        </p:nvGrpSpPr>
        <p:grpSpPr>
          <a:xfrm>
            <a:off x="694791" y="4479778"/>
            <a:ext cx="2616795" cy="720000"/>
            <a:chOff x="6384033" y="2884303"/>
            <a:chExt cx="2616795" cy="720000"/>
          </a:xfrm>
        </p:grpSpPr>
        <p:pic>
          <p:nvPicPr>
            <p:cNvPr id="18" name="Picture 17">
              <a:extLst>
                <a:ext uri="{FF2B5EF4-FFF2-40B4-BE49-F238E27FC236}">
                  <a16:creationId xmlns:a16="http://schemas.microsoft.com/office/drawing/2014/main" id="{01EF10CD-FD9C-3C45-AB11-F0FCE219664C}"/>
                </a:ext>
              </a:extLst>
            </p:cNvPr>
            <p:cNvPicPr>
              <a:picLocks noChangeAspect="1"/>
            </p:cNvPicPr>
            <p:nvPr/>
          </p:nvPicPr>
          <p:blipFill>
            <a:blip r:embed="rId4">
              <a:alphaModFix amt="62000"/>
            </a:blip>
            <a:stretch>
              <a:fillRect/>
            </a:stretch>
          </p:blipFill>
          <p:spPr>
            <a:xfrm>
              <a:off x="7695297" y="2884303"/>
              <a:ext cx="1305531" cy="720000"/>
            </a:xfrm>
            <a:prstGeom prst="rect">
              <a:avLst/>
            </a:prstGeom>
          </p:spPr>
        </p:pic>
        <p:pic>
          <p:nvPicPr>
            <p:cNvPr id="19" name="Picture 18">
              <a:extLst>
                <a:ext uri="{FF2B5EF4-FFF2-40B4-BE49-F238E27FC236}">
                  <a16:creationId xmlns:a16="http://schemas.microsoft.com/office/drawing/2014/main" id="{2824688E-5F16-2B4F-AD79-470477C4AE67}"/>
                </a:ext>
              </a:extLst>
            </p:cNvPr>
            <p:cNvPicPr>
              <a:picLocks noChangeAspect="1"/>
            </p:cNvPicPr>
            <p:nvPr/>
          </p:nvPicPr>
          <p:blipFill>
            <a:blip r:embed="rId5"/>
            <a:stretch>
              <a:fillRect/>
            </a:stretch>
          </p:blipFill>
          <p:spPr>
            <a:xfrm>
              <a:off x="6384033" y="2884303"/>
              <a:ext cx="1305532" cy="720000"/>
            </a:xfrm>
            <a:prstGeom prst="rect">
              <a:avLst/>
            </a:prstGeom>
          </p:spPr>
        </p:pic>
        <p:sp>
          <p:nvSpPr>
            <p:cNvPr id="4" name="Arrow: Right 3">
              <a:extLst>
                <a:ext uri="{FF2B5EF4-FFF2-40B4-BE49-F238E27FC236}">
                  <a16:creationId xmlns:a16="http://schemas.microsoft.com/office/drawing/2014/main" id="{E67B7280-9BD7-4B99-9CC9-D25EBC85F720}"/>
                </a:ext>
              </a:extLst>
            </p:cNvPr>
            <p:cNvSpPr/>
            <p:nvPr/>
          </p:nvSpPr>
          <p:spPr>
            <a:xfrm>
              <a:off x="7032956" y="2956473"/>
              <a:ext cx="1310844" cy="5756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rPr>
                <a:t>+ 3 cans</a:t>
              </a:r>
            </a:p>
          </p:txBody>
        </p:sp>
      </p:grpSp>
      <p:grpSp>
        <p:nvGrpSpPr>
          <p:cNvPr id="8" name="Group 7">
            <a:extLst>
              <a:ext uri="{FF2B5EF4-FFF2-40B4-BE49-F238E27FC236}">
                <a16:creationId xmlns:a16="http://schemas.microsoft.com/office/drawing/2014/main" id="{54BD9925-810C-4C91-AEF2-B8D4AA4E5142}"/>
              </a:ext>
            </a:extLst>
          </p:cNvPr>
          <p:cNvGrpSpPr/>
          <p:nvPr/>
        </p:nvGrpSpPr>
        <p:grpSpPr>
          <a:xfrm>
            <a:off x="4597430" y="4453356"/>
            <a:ext cx="2603348" cy="720000"/>
            <a:chOff x="6384033" y="3756300"/>
            <a:chExt cx="2603348" cy="720000"/>
          </a:xfrm>
        </p:grpSpPr>
        <p:pic>
          <p:nvPicPr>
            <p:cNvPr id="35" name="Picture 34">
              <a:extLst>
                <a:ext uri="{FF2B5EF4-FFF2-40B4-BE49-F238E27FC236}">
                  <a16:creationId xmlns:a16="http://schemas.microsoft.com/office/drawing/2014/main" id="{1BFC14B9-993C-4A89-8ED9-9B03B0C55900}"/>
                </a:ext>
              </a:extLst>
            </p:cNvPr>
            <p:cNvPicPr>
              <a:picLocks noChangeAspect="1"/>
            </p:cNvPicPr>
            <p:nvPr/>
          </p:nvPicPr>
          <p:blipFill>
            <a:blip r:embed="rId5"/>
            <a:stretch>
              <a:fillRect/>
            </a:stretch>
          </p:blipFill>
          <p:spPr>
            <a:xfrm>
              <a:off x="7689956" y="3756300"/>
              <a:ext cx="1297425" cy="720000"/>
            </a:xfrm>
            <a:prstGeom prst="rect">
              <a:avLst/>
            </a:prstGeom>
          </p:spPr>
        </p:pic>
        <p:pic>
          <p:nvPicPr>
            <p:cNvPr id="31" name="Picture 30">
              <a:extLst>
                <a:ext uri="{FF2B5EF4-FFF2-40B4-BE49-F238E27FC236}">
                  <a16:creationId xmlns:a16="http://schemas.microsoft.com/office/drawing/2014/main" id="{554C887C-EBA1-40D2-930B-EB8238233E24}"/>
                </a:ext>
              </a:extLst>
            </p:cNvPr>
            <p:cNvPicPr>
              <a:picLocks noChangeAspect="1"/>
            </p:cNvPicPr>
            <p:nvPr/>
          </p:nvPicPr>
          <p:blipFill>
            <a:blip r:embed="rId5"/>
            <a:stretch>
              <a:fillRect/>
            </a:stretch>
          </p:blipFill>
          <p:spPr>
            <a:xfrm>
              <a:off x="6384033" y="3756300"/>
              <a:ext cx="1305532" cy="720000"/>
            </a:xfrm>
            <a:prstGeom prst="rect">
              <a:avLst/>
            </a:prstGeom>
          </p:spPr>
        </p:pic>
        <p:sp>
          <p:nvSpPr>
            <p:cNvPr id="32" name="Arrow: Right 31">
              <a:extLst>
                <a:ext uri="{FF2B5EF4-FFF2-40B4-BE49-F238E27FC236}">
                  <a16:creationId xmlns:a16="http://schemas.microsoft.com/office/drawing/2014/main" id="{E9C462E1-4ECD-4554-BE69-31E1DFC9E239}"/>
                </a:ext>
              </a:extLst>
            </p:cNvPr>
            <p:cNvSpPr/>
            <p:nvPr/>
          </p:nvSpPr>
          <p:spPr>
            <a:xfrm>
              <a:off x="7032956" y="3820364"/>
              <a:ext cx="1310844" cy="5756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rPr>
                <a:t>+ 3 cans</a:t>
              </a:r>
            </a:p>
          </p:txBody>
        </p:sp>
      </p:grpSp>
      <p:grpSp>
        <p:nvGrpSpPr>
          <p:cNvPr id="9" name="Group 8">
            <a:extLst>
              <a:ext uri="{FF2B5EF4-FFF2-40B4-BE49-F238E27FC236}">
                <a16:creationId xmlns:a16="http://schemas.microsoft.com/office/drawing/2014/main" id="{9BE2BE27-7918-418D-9516-A35EF486401F}"/>
              </a:ext>
            </a:extLst>
          </p:cNvPr>
          <p:cNvGrpSpPr/>
          <p:nvPr/>
        </p:nvGrpSpPr>
        <p:grpSpPr>
          <a:xfrm>
            <a:off x="8451697" y="4453356"/>
            <a:ext cx="2583270" cy="720000"/>
            <a:chOff x="6384033" y="4659017"/>
            <a:chExt cx="2583270" cy="720000"/>
          </a:xfrm>
        </p:grpSpPr>
        <p:pic>
          <p:nvPicPr>
            <p:cNvPr id="20" name="Picture 19">
              <a:extLst>
                <a:ext uri="{FF2B5EF4-FFF2-40B4-BE49-F238E27FC236}">
                  <a16:creationId xmlns:a16="http://schemas.microsoft.com/office/drawing/2014/main" id="{1BE4B0A4-05AD-D541-9FE1-DDDEFB3F03BF}"/>
                </a:ext>
              </a:extLst>
            </p:cNvPr>
            <p:cNvPicPr>
              <a:picLocks noChangeAspect="1"/>
            </p:cNvPicPr>
            <p:nvPr/>
          </p:nvPicPr>
          <p:blipFill>
            <a:blip r:embed="rId6"/>
            <a:stretch>
              <a:fillRect/>
            </a:stretch>
          </p:blipFill>
          <p:spPr>
            <a:xfrm>
              <a:off x="7677983" y="4659017"/>
              <a:ext cx="1289320" cy="720000"/>
            </a:xfrm>
            <a:prstGeom prst="rect">
              <a:avLst/>
            </a:prstGeom>
          </p:spPr>
        </p:pic>
        <p:pic>
          <p:nvPicPr>
            <p:cNvPr id="33" name="Picture 32">
              <a:extLst>
                <a:ext uri="{FF2B5EF4-FFF2-40B4-BE49-F238E27FC236}">
                  <a16:creationId xmlns:a16="http://schemas.microsoft.com/office/drawing/2014/main" id="{DC9E5C66-9A56-4357-A127-2FD5EE818DAA}"/>
                </a:ext>
              </a:extLst>
            </p:cNvPr>
            <p:cNvPicPr>
              <a:picLocks noChangeAspect="1"/>
            </p:cNvPicPr>
            <p:nvPr/>
          </p:nvPicPr>
          <p:blipFill>
            <a:blip r:embed="rId5"/>
            <a:stretch>
              <a:fillRect/>
            </a:stretch>
          </p:blipFill>
          <p:spPr>
            <a:xfrm>
              <a:off x="6384033" y="4659017"/>
              <a:ext cx="1297426" cy="720000"/>
            </a:xfrm>
            <a:prstGeom prst="rect">
              <a:avLst/>
            </a:prstGeom>
          </p:spPr>
        </p:pic>
        <p:sp>
          <p:nvSpPr>
            <p:cNvPr id="34" name="Arrow: Right 33">
              <a:extLst>
                <a:ext uri="{FF2B5EF4-FFF2-40B4-BE49-F238E27FC236}">
                  <a16:creationId xmlns:a16="http://schemas.microsoft.com/office/drawing/2014/main" id="{FC4A5A02-FD2E-49E9-9D53-738270091433}"/>
                </a:ext>
              </a:extLst>
            </p:cNvPr>
            <p:cNvSpPr/>
            <p:nvPr/>
          </p:nvSpPr>
          <p:spPr>
            <a:xfrm>
              <a:off x="7032956" y="4714975"/>
              <a:ext cx="1310844" cy="5756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rPr>
                <a:t>+ 3 cans</a:t>
              </a:r>
            </a:p>
          </p:txBody>
        </p:sp>
      </p:grpSp>
      <p:sp>
        <p:nvSpPr>
          <p:cNvPr id="24" name="TextBox 23">
            <a:extLst>
              <a:ext uri="{FF2B5EF4-FFF2-40B4-BE49-F238E27FC236}">
                <a16:creationId xmlns:a16="http://schemas.microsoft.com/office/drawing/2014/main" id="{C010A427-4C22-476B-8AC3-0BD9788C4565}"/>
              </a:ext>
            </a:extLst>
          </p:cNvPr>
          <p:cNvSpPr txBox="1"/>
          <p:nvPr/>
        </p:nvSpPr>
        <p:spPr>
          <a:xfrm>
            <a:off x="143338" y="3639430"/>
            <a:ext cx="3240000" cy="769441"/>
          </a:xfrm>
          <a:prstGeom prst="rect">
            <a:avLst/>
          </a:prstGeom>
          <a:noFill/>
        </p:spPr>
        <p:txBody>
          <a:bodyPr wrap="square">
            <a:spAutoFit/>
          </a:bodyPr>
          <a:lstStyle/>
          <a:p>
            <a:pPr marL="457200" indent="-457200">
              <a:buFont typeface="+mj-lt"/>
              <a:buAutoNum type="alphaLcParenR"/>
            </a:pPr>
            <a:r>
              <a:rPr lang="en-US" sz="2200" dirty="0">
                <a:solidFill>
                  <a:srgbClr val="585858"/>
                </a:solidFill>
              </a:rPr>
              <a:t>Graham’s paint turns lighter.</a:t>
            </a:r>
          </a:p>
        </p:txBody>
      </p:sp>
      <p:sp>
        <p:nvSpPr>
          <p:cNvPr id="27" name="TextBox 26">
            <a:extLst>
              <a:ext uri="{FF2B5EF4-FFF2-40B4-BE49-F238E27FC236}">
                <a16:creationId xmlns:a16="http://schemas.microsoft.com/office/drawing/2014/main" id="{05C13F62-FE71-4F21-B48C-3F6D1B32C798}"/>
              </a:ext>
            </a:extLst>
          </p:cNvPr>
          <p:cNvSpPr txBox="1"/>
          <p:nvPr/>
        </p:nvSpPr>
        <p:spPr>
          <a:xfrm>
            <a:off x="3995755" y="3639430"/>
            <a:ext cx="3240000" cy="769441"/>
          </a:xfrm>
          <a:prstGeom prst="rect">
            <a:avLst/>
          </a:prstGeom>
          <a:noFill/>
        </p:spPr>
        <p:txBody>
          <a:bodyPr wrap="square">
            <a:spAutoFit/>
          </a:bodyPr>
          <a:lstStyle/>
          <a:p>
            <a:pPr marL="514350" indent="-514350">
              <a:buFont typeface="+mj-lt"/>
              <a:buAutoNum type="alphaLcParenR" startAt="2"/>
            </a:pPr>
            <a:r>
              <a:rPr lang="en-US" sz="2200" dirty="0">
                <a:solidFill>
                  <a:srgbClr val="585858"/>
                </a:solidFill>
              </a:rPr>
              <a:t>Phil’s paint stays the same colour.</a:t>
            </a:r>
          </a:p>
        </p:txBody>
      </p:sp>
      <p:sp>
        <p:nvSpPr>
          <p:cNvPr id="28" name="TextBox 27">
            <a:extLst>
              <a:ext uri="{FF2B5EF4-FFF2-40B4-BE49-F238E27FC236}">
                <a16:creationId xmlns:a16="http://schemas.microsoft.com/office/drawing/2014/main" id="{3EE76BA7-AF38-42C0-83DE-DA59AA1B65CC}"/>
              </a:ext>
            </a:extLst>
          </p:cNvPr>
          <p:cNvSpPr txBox="1"/>
          <p:nvPr/>
        </p:nvSpPr>
        <p:spPr>
          <a:xfrm>
            <a:off x="7848172" y="3639430"/>
            <a:ext cx="3240000" cy="769441"/>
          </a:xfrm>
          <a:prstGeom prst="rect">
            <a:avLst/>
          </a:prstGeom>
          <a:noFill/>
        </p:spPr>
        <p:txBody>
          <a:bodyPr wrap="square">
            <a:spAutoFit/>
          </a:bodyPr>
          <a:lstStyle/>
          <a:p>
            <a:pPr marL="514350" indent="-514350">
              <a:buFont typeface="+mj-lt"/>
              <a:buAutoNum type="alphaLcParenR" startAt="3"/>
            </a:pPr>
            <a:r>
              <a:rPr lang="en-US" sz="2200" dirty="0">
                <a:solidFill>
                  <a:srgbClr val="585858"/>
                </a:solidFill>
              </a:rPr>
              <a:t>Alison’s paint </a:t>
            </a:r>
            <a:r>
              <a:rPr lang="en-US" sz="2200">
                <a:solidFill>
                  <a:srgbClr val="585858"/>
                </a:solidFill>
              </a:rPr>
              <a:t>turns darker</a:t>
            </a:r>
            <a:r>
              <a:rPr lang="en-US" sz="2200" dirty="0">
                <a:solidFill>
                  <a:srgbClr val="585858"/>
                </a:solidFill>
              </a:rPr>
              <a:t>.</a:t>
            </a:r>
          </a:p>
        </p:txBody>
      </p:sp>
    </p:spTree>
    <p:extLst>
      <p:ext uri="{BB962C8B-B14F-4D97-AF65-F5344CB8AC3E}">
        <p14:creationId xmlns:p14="http://schemas.microsoft.com/office/powerpoint/2010/main" val="129352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5" grpId="0" build="p"/>
      <p:bldP spid="24" grpId="0"/>
      <p:bldP spid="27"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239874991"/>
              </p:ext>
            </p:extLst>
          </p:nvPr>
        </p:nvGraphicFramePr>
        <p:xfrm>
          <a:off x="267128" y="764705"/>
          <a:ext cx="11766038" cy="5792849"/>
        </p:xfrm>
        <a:graphic>
          <a:graphicData uri="http://schemas.openxmlformats.org/drawingml/2006/table">
            <a:tbl>
              <a:tblPr firstRow="1" bandRow="1">
                <a:tableStyleId>{5940675A-B579-460E-94D1-54222C63F5DA}</a:tableStyleId>
              </a:tblPr>
              <a:tblGrid>
                <a:gridCol w="6917443">
                  <a:extLst>
                    <a:ext uri="{9D8B030D-6E8A-4147-A177-3AD203B41FA5}">
                      <a16:colId xmlns:a16="http://schemas.microsoft.com/office/drawing/2014/main" val="695237181"/>
                    </a:ext>
                  </a:extLst>
                </a:gridCol>
                <a:gridCol w="4848595">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164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Consider only the first situation, and scaffold with prompts. For example, ‘Is the paint added more yellow or more red than the original?’ Or consider the middle situation first to assess understanding of combining ratios.</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Challenge students to combine and recombine the paints used in the original task. Ask about the minimum number of cans of paint needed to be added to each situation to return the paint to its original colour, or to consider whether combining all three of the resulting colours would end up with a paint that was more yellow or more red than the original.</a:t>
                      </a:r>
                    </a:p>
                    <a:p>
                      <a:pPr lvl="0" algn="l">
                        <a:lnSpc>
                          <a:spcPct val="100000"/>
                        </a:lnSpc>
                        <a:spcBef>
                          <a:spcPts val="0"/>
                        </a:spcBef>
                        <a:spcAft>
                          <a:spcPts val="0"/>
                        </a:spcAft>
                        <a:buNone/>
                      </a:pPr>
                      <a:endParaRPr lang="en-GB" sz="1600" b="1" i="0" u="none" strike="noStrike" noProof="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noProof="0" dirty="0">
                          <a:latin typeface="+mn-lt"/>
                        </a:rPr>
                        <a:t>Representation</a:t>
                      </a:r>
                      <a:endParaRPr lang="en-GB" sz="1600" strike="noStrike" noProof="0" dirty="0">
                        <a:latin typeface="+mn-lt"/>
                      </a:endParaRPr>
                    </a:p>
                    <a:p>
                      <a:pPr lvl="0" algn="l">
                        <a:lnSpc>
                          <a:spcPct val="100000"/>
                        </a:lnSpc>
                        <a:spcBef>
                          <a:spcPts val="0"/>
                        </a:spcBef>
                        <a:spcAft>
                          <a:spcPts val="0"/>
                        </a:spcAft>
                        <a:buNone/>
                      </a:pPr>
                      <a:r>
                        <a:rPr lang="en-GB" sz="1600" b="0" i="0" u="none" strike="noStrike" noProof="0" dirty="0">
                          <a:latin typeface="Arial"/>
                        </a:rPr>
                        <a:t>The context is a visual represention of a proportional relationship, but might be challenging to imagine. Show students the parts ‘separately’: draw boxes/bars to represent each individual tin and label with the colour.</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Checkpoint 18 gives a context in which students can reason with ratios. Although ratio notation is not used, some students may be familiar with this and choose to represent the situation in this way. It is mentioned in the non-statutory guidance for Year 6.</a:t>
                      </a:r>
                      <a:r>
                        <a:rPr lang="en-GB" sz="1600" u="none" strike="noStrike" dirty="0">
                          <a:effectLst/>
                        </a:rPr>
                        <a:t> There is no expectation of a particular notation; part of the purpose of the assessment is to see what language students bring to their explanations.</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t>The reasoning here can be quite challenging. Look for students who understand that adding a mix that is the same ratio of red and yellow will maintain the colour (the central situation). They may then reason about the first situation as there is only one possible way that three cans can be added. The final situation is more challenging as there is more than one possible answer. Ask for all possible answers.</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For more about familiar representations and language, explore Topic 2.27 </a:t>
                      </a:r>
                      <a:r>
                        <a:rPr lang="en-GB" sz="1600" dirty="0">
                          <a:hlinkClick r:id="rId3"/>
                        </a:rPr>
                        <a:t>Scale factors, ratio and proportional reasoning | NCETM</a:t>
                      </a:r>
                      <a:r>
                        <a:rPr lang="en-GB" sz="1600" dirty="0"/>
                        <a:t> from </a:t>
                      </a:r>
                      <a:r>
                        <a:rPr lang="en-GB" sz="1600" dirty="0">
                          <a:hlinkClick r:id="rId4"/>
                        </a:rPr>
                        <a:t>Primary Mastery Professional Development | NCETM</a:t>
                      </a:r>
                      <a:r>
                        <a:rPr lang="en-GB" sz="1600" dirty="0"/>
                        <a:t>.</a:t>
                      </a:r>
                      <a:endParaRPr lang="en-GB" sz="1600" b="0" dirty="0"/>
                    </a:p>
                    <a:p>
                      <a:pPr marL="285750" indent="-285750">
                        <a:buFont typeface="Arial" panose="020B0604020202020204" pitchFamily="34" charset="0"/>
                        <a:buChar char="•"/>
                      </a:pPr>
                      <a:r>
                        <a:rPr lang="en-GB" sz="1600" b="0" dirty="0"/>
                        <a:t>Key Idea 3.1.2.2 from </a:t>
                      </a:r>
                      <a:r>
                        <a:rPr lang="en-GB" sz="1600" dirty="0">
                          <a:hlinkClick r:id="rId5"/>
                        </a:rPr>
                        <a:t>Secondary Mastery Professional Development | NCETM</a:t>
                      </a:r>
                      <a:r>
                        <a:rPr lang="en-GB" sz="1600" b="0" dirty="0"/>
                        <a:t> explores ‘</a:t>
                      </a:r>
                      <a:r>
                        <a:rPr lang="en-GB" sz="1600" b="0" dirty="0">
                          <a:hlinkClick r:id="rId6"/>
                        </a:rPr>
                        <a:t>the language and notation of ratio</a:t>
                      </a:r>
                      <a:r>
                        <a:rPr lang="en-GB" sz="1600" b="0" dirty="0"/>
                        <a:t>’ and gives ideas about how to develop this concept further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1996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3100" dirty="0"/>
              <a:t>Checkpoints 18–27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416782987"/>
              </p:ext>
            </p:extLst>
          </p:nvPr>
        </p:nvGraphicFramePr>
        <p:xfrm>
          <a:off x="774918" y="1157923"/>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18: Shades of orange</a:t>
                      </a:r>
                      <a:endParaRPr lang="en-GB" dirty="0"/>
                    </a:p>
                  </a:txBody>
                  <a:tcPr anchor="ct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Ratio as an example of multiplicative relationships</a:t>
                      </a:r>
                    </a:p>
                  </a:txBody>
                  <a:tcPr anchor="ctr"/>
                </a:tc>
                <a:tc rowSpan="10">
                  <a:txBody>
                    <a:bodyPr/>
                    <a:lstStyle/>
                    <a:p>
                      <a:r>
                        <a:rPr lang="en-GB" dirty="0"/>
                        <a:t>3.1.4</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19: Dough</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20: Imperfect meringues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21: Flowers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22: Bunches of flowers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23: Running</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24: How many times?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25: Chocolates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26: Unequal shares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20395209"/>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27: Euros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952547037"/>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0B8CCF8-7A8B-4D8A-8273-D46194B70762}"/>
              </a:ext>
            </a:extLst>
          </p:cNvPr>
          <p:cNvSpPr>
            <a:spLocks noGrp="1"/>
          </p:cNvSpPr>
          <p:nvPr>
            <p:ph type="body" sz="quarter" idx="11"/>
          </p:nvPr>
        </p:nvSpPr>
        <p:spPr/>
        <p:txBody>
          <a:bodyPr/>
          <a:lstStyle/>
          <a:p>
            <a:r>
              <a:rPr lang="en-GB" dirty="0"/>
              <a:t>Checkpoint 19: Dough</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6280" y="577060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74046" y="5779682"/>
            <a:ext cx="9934678" cy="769441"/>
          </a:xfrm>
          <a:prstGeom prst="rect">
            <a:avLst/>
          </a:prstGeom>
          <a:noFill/>
        </p:spPr>
        <p:txBody>
          <a:bodyPr wrap="square" rtlCol="0">
            <a:spAutoFit/>
          </a:bodyPr>
          <a:lstStyle/>
          <a:p>
            <a:pPr>
              <a:buNone/>
            </a:pPr>
            <a:r>
              <a:rPr lang="en-US" sz="2200" dirty="0">
                <a:cs typeface="Arial" panose="020B0604020202020204" pitchFamily="34" charset="0"/>
              </a:rPr>
              <a:t>What would you need to add to each bowl to swap the dough to make the other kind? Is there more than one way to do this?  </a:t>
            </a:r>
          </a:p>
        </p:txBody>
      </p:sp>
      <p:sp>
        <p:nvSpPr>
          <p:cNvPr id="2" name="TextBox 1">
            <a:extLst>
              <a:ext uri="{FF2B5EF4-FFF2-40B4-BE49-F238E27FC236}">
                <a16:creationId xmlns:a16="http://schemas.microsoft.com/office/drawing/2014/main" id="{4B686DFD-7E6C-482B-80AB-D82FC0048F15}"/>
              </a:ext>
            </a:extLst>
          </p:cNvPr>
          <p:cNvSpPr txBox="1"/>
          <p:nvPr/>
        </p:nvSpPr>
        <p:spPr>
          <a:xfrm>
            <a:off x="178078" y="1015553"/>
            <a:ext cx="9843809" cy="1649682"/>
          </a:xfrm>
          <a:prstGeom prst="rect">
            <a:avLst/>
          </a:prstGeom>
          <a:noFill/>
        </p:spPr>
        <p:txBody>
          <a:bodyPr wrap="square" rtlCol="0">
            <a:spAutoFit/>
          </a:bodyPr>
          <a:lstStyle/>
          <a:p>
            <a:pPr>
              <a:buNone/>
            </a:pPr>
            <a:r>
              <a:rPr lang="en-GB" sz="2200" dirty="0"/>
              <a:t>Most bread doughs start with flour and water.</a:t>
            </a:r>
          </a:p>
          <a:p>
            <a:pPr>
              <a:buNone/>
            </a:pPr>
            <a:r>
              <a:rPr lang="en-GB" sz="2200" dirty="0"/>
              <a:t>To make chapati, for every two cups of flour, you add one cup of water.</a:t>
            </a:r>
          </a:p>
          <a:p>
            <a:pPr>
              <a:buNone/>
            </a:pPr>
            <a:r>
              <a:rPr lang="en-GB" sz="2200" dirty="0"/>
              <a:t>To make pizza base, for every three cups of flour, you add two cups of water.</a:t>
            </a:r>
          </a:p>
          <a:p>
            <a:pPr>
              <a:buNone/>
            </a:pPr>
            <a:endParaRPr lang="en-GB" sz="2200" dirty="0"/>
          </a:p>
        </p:txBody>
      </p:sp>
      <p:sp>
        <p:nvSpPr>
          <p:cNvPr id="30" name="TextBox 29">
            <a:extLst>
              <a:ext uri="{FF2B5EF4-FFF2-40B4-BE49-F238E27FC236}">
                <a16:creationId xmlns:a16="http://schemas.microsoft.com/office/drawing/2014/main" id="{6153B34F-5B70-4989-A530-DFD54C6FC4F2}"/>
              </a:ext>
            </a:extLst>
          </p:cNvPr>
          <p:cNvSpPr txBox="1"/>
          <p:nvPr/>
        </p:nvSpPr>
        <p:spPr>
          <a:xfrm>
            <a:off x="167723" y="2397195"/>
            <a:ext cx="8082662" cy="430887"/>
          </a:xfrm>
          <a:prstGeom prst="rect">
            <a:avLst/>
          </a:prstGeom>
          <a:noFill/>
        </p:spPr>
        <p:txBody>
          <a:bodyPr wrap="none" rtlCol="0">
            <a:spAutoFit/>
          </a:bodyPr>
          <a:lstStyle/>
          <a:p>
            <a:pPr>
              <a:buNone/>
            </a:pPr>
            <a:r>
              <a:rPr lang="en-GB" sz="2200" dirty="0"/>
              <a:t>In each bowl, is it chapati dough, pizza base dough, or neither?</a:t>
            </a:r>
          </a:p>
        </p:txBody>
      </p:sp>
      <p:sp>
        <p:nvSpPr>
          <p:cNvPr id="19" name="TextBox 18">
            <a:extLst>
              <a:ext uri="{FF2B5EF4-FFF2-40B4-BE49-F238E27FC236}">
                <a16:creationId xmlns:a16="http://schemas.microsoft.com/office/drawing/2014/main" id="{8614B815-2DBA-447B-BDEF-B9CF0092D504}"/>
              </a:ext>
            </a:extLst>
          </p:cNvPr>
          <p:cNvSpPr txBox="1"/>
          <p:nvPr/>
        </p:nvSpPr>
        <p:spPr>
          <a:xfrm>
            <a:off x="80892" y="3124583"/>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20" name="TextBox 19">
            <a:extLst>
              <a:ext uri="{FF2B5EF4-FFF2-40B4-BE49-F238E27FC236}">
                <a16:creationId xmlns:a16="http://schemas.microsoft.com/office/drawing/2014/main" id="{596A3B7A-E2DC-4CCC-8AF1-CB6B9B722F27}"/>
              </a:ext>
            </a:extLst>
          </p:cNvPr>
          <p:cNvSpPr txBox="1"/>
          <p:nvPr/>
        </p:nvSpPr>
        <p:spPr>
          <a:xfrm>
            <a:off x="4098978" y="3142237"/>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21" name="TextBox 20">
            <a:extLst>
              <a:ext uri="{FF2B5EF4-FFF2-40B4-BE49-F238E27FC236}">
                <a16:creationId xmlns:a16="http://schemas.microsoft.com/office/drawing/2014/main" id="{070F6930-B864-4B5F-8FC4-B0E2F6E6D4A7}"/>
              </a:ext>
            </a:extLst>
          </p:cNvPr>
          <p:cNvSpPr txBox="1"/>
          <p:nvPr/>
        </p:nvSpPr>
        <p:spPr>
          <a:xfrm>
            <a:off x="7948536" y="3129898"/>
            <a:ext cx="436338" cy="430887"/>
          </a:xfrm>
          <a:prstGeom prst="rect">
            <a:avLst/>
          </a:prstGeom>
          <a:noFill/>
        </p:spPr>
        <p:txBody>
          <a:bodyPr wrap="none" rtlCol="0">
            <a:spAutoFit/>
          </a:bodyPr>
          <a:lstStyle/>
          <a:p>
            <a:pPr>
              <a:buNone/>
            </a:pPr>
            <a:r>
              <a:rPr lang="en-GB" sz="2200" dirty="0">
                <a:solidFill>
                  <a:srgbClr val="00628C"/>
                </a:solidFill>
              </a:rPr>
              <a:t>c)</a:t>
            </a:r>
          </a:p>
        </p:txBody>
      </p:sp>
      <p:sp>
        <p:nvSpPr>
          <p:cNvPr id="22" name="TextBox 21">
            <a:extLst>
              <a:ext uri="{FF2B5EF4-FFF2-40B4-BE49-F238E27FC236}">
                <a16:creationId xmlns:a16="http://schemas.microsoft.com/office/drawing/2014/main" id="{9B7B1F5C-916E-4E16-9DFA-52B7C30AA229}"/>
              </a:ext>
            </a:extLst>
          </p:cNvPr>
          <p:cNvSpPr txBox="1"/>
          <p:nvPr/>
        </p:nvSpPr>
        <p:spPr>
          <a:xfrm>
            <a:off x="80892" y="4465528"/>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23" name="TextBox 22">
            <a:extLst>
              <a:ext uri="{FF2B5EF4-FFF2-40B4-BE49-F238E27FC236}">
                <a16:creationId xmlns:a16="http://schemas.microsoft.com/office/drawing/2014/main" id="{369E2080-14D9-4613-AE9D-08F795FBA405}"/>
              </a:ext>
            </a:extLst>
          </p:cNvPr>
          <p:cNvSpPr txBox="1"/>
          <p:nvPr/>
        </p:nvSpPr>
        <p:spPr>
          <a:xfrm>
            <a:off x="4095739" y="4465528"/>
            <a:ext cx="436338" cy="430887"/>
          </a:xfrm>
          <a:prstGeom prst="rect">
            <a:avLst/>
          </a:prstGeom>
          <a:noFill/>
        </p:spPr>
        <p:txBody>
          <a:bodyPr wrap="square" rtlCol="0">
            <a:spAutoFit/>
          </a:bodyPr>
          <a:lstStyle/>
          <a:p>
            <a:pPr>
              <a:buNone/>
            </a:pPr>
            <a:r>
              <a:rPr lang="en-GB" sz="2200" dirty="0">
                <a:solidFill>
                  <a:srgbClr val="00628C"/>
                </a:solidFill>
              </a:rPr>
              <a:t>e)</a:t>
            </a:r>
          </a:p>
        </p:txBody>
      </p:sp>
      <p:sp>
        <p:nvSpPr>
          <p:cNvPr id="24" name="TextBox 23">
            <a:extLst>
              <a:ext uri="{FF2B5EF4-FFF2-40B4-BE49-F238E27FC236}">
                <a16:creationId xmlns:a16="http://schemas.microsoft.com/office/drawing/2014/main" id="{737984E9-C56F-41A8-B0BB-0B311163D6DA}"/>
              </a:ext>
            </a:extLst>
          </p:cNvPr>
          <p:cNvSpPr txBox="1"/>
          <p:nvPr/>
        </p:nvSpPr>
        <p:spPr>
          <a:xfrm>
            <a:off x="7983967" y="4465528"/>
            <a:ext cx="436338" cy="430887"/>
          </a:xfrm>
          <a:prstGeom prst="rect">
            <a:avLst/>
          </a:prstGeom>
          <a:noFill/>
        </p:spPr>
        <p:txBody>
          <a:bodyPr wrap="square" rtlCol="0">
            <a:spAutoFit/>
          </a:bodyPr>
          <a:lstStyle/>
          <a:p>
            <a:pPr>
              <a:buNone/>
            </a:pPr>
            <a:r>
              <a:rPr lang="en-GB" sz="2200" dirty="0">
                <a:solidFill>
                  <a:srgbClr val="00628C"/>
                </a:solidFill>
              </a:rPr>
              <a:t>f)</a:t>
            </a:r>
          </a:p>
        </p:txBody>
      </p:sp>
      <p:grpSp>
        <p:nvGrpSpPr>
          <p:cNvPr id="53" name="Group 52">
            <a:extLst>
              <a:ext uri="{FF2B5EF4-FFF2-40B4-BE49-F238E27FC236}">
                <a16:creationId xmlns:a16="http://schemas.microsoft.com/office/drawing/2014/main" id="{05F2DD73-B8AC-4267-9957-4A0654CDEB98}"/>
              </a:ext>
            </a:extLst>
          </p:cNvPr>
          <p:cNvGrpSpPr/>
          <p:nvPr/>
        </p:nvGrpSpPr>
        <p:grpSpPr>
          <a:xfrm>
            <a:off x="394534" y="2745570"/>
            <a:ext cx="3651821" cy="1816765"/>
            <a:chOff x="394534" y="2745570"/>
            <a:chExt cx="3651821" cy="1816765"/>
          </a:xfrm>
        </p:grpSpPr>
        <p:pic>
          <p:nvPicPr>
            <p:cNvPr id="15" name="Picture 14">
              <a:extLst>
                <a:ext uri="{FF2B5EF4-FFF2-40B4-BE49-F238E27FC236}">
                  <a16:creationId xmlns:a16="http://schemas.microsoft.com/office/drawing/2014/main" id="{C3F66680-16C3-476F-ABB6-9F9D1F307B51}"/>
                </a:ext>
              </a:extLst>
            </p:cNvPr>
            <p:cNvPicPr>
              <a:picLocks noChangeAspect="1"/>
            </p:cNvPicPr>
            <p:nvPr/>
          </p:nvPicPr>
          <p:blipFill>
            <a:blip r:embed="rId3"/>
            <a:stretch>
              <a:fillRect/>
            </a:stretch>
          </p:blipFill>
          <p:spPr>
            <a:xfrm>
              <a:off x="394534" y="2745570"/>
              <a:ext cx="3651821" cy="1816765"/>
            </a:xfrm>
            <a:prstGeom prst="rect">
              <a:avLst/>
            </a:prstGeom>
          </p:spPr>
        </p:pic>
        <p:sp>
          <p:nvSpPr>
            <p:cNvPr id="36" name="TextBox 35">
              <a:extLst>
                <a:ext uri="{FF2B5EF4-FFF2-40B4-BE49-F238E27FC236}">
                  <a16:creationId xmlns:a16="http://schemas.microsoft.com/office/drawing/2014/main" id="{BFB0F217-CD9E-401D-9F38-82D0658576CF}"/>
                </a:ext>
              </a:extLst>
            </p:cNvPr>
            <p:cNvSpPr txBox="1"/>
            <p:nvPr/>
          </p:nvSpPr>
          <p:spPr>
            <a:xfrm>
              <a:off x="1143588" y="3182024"/>
              <a:ext cx="2088092" cy="837152"/>
            </a:xfrm>
            <a:prstGeom prst="rect">
              <a:avLst/>
            </a:prstGeom>
            <a:noFill/>
          </p:spPr>
          <p:txBody>
            <a:bodyPr wrap="square" rtlCol="0">
              <a:spAutoFit/>
            </a:bodyPr>
            <a:lstStyle/>
            <a:p>
              <a:pPr algn="ctr">
                <a:buNone/>
              </a:pPr>
              <a:r>
                <a:rPr lang="en-GB" sz="2200" dirty="0">
                  <a:solidFill>
                    <a:srgbClr val="595959"/>
                  </a:solidFill>
                </a:rPr>
                <a:t>9 cups flour</a:t>
              </a:r>
            </a:p>
            <a:p>
              <a:pPr algn="ctr">
                <a:buNone/>
              </a:pPr>
              <a:r>
                <a:rPr lang="en-GB" sz="2200" dirty="0">
                  <a:solidFill>
                    <a:srgbClr val="595959"/>
                  </a:solidFill>
                </a:rPr>
                <a:t>6 cups water </a:t>
              </a:r>
            </a:p>
          </p:txBody>
        </p:sp>
      </p:grpSp>
      <p:grpSp>
        <p:nvGrpSpPr>
          <p:cNvPr id="4" name="Group 3">
            <a:extLst>
              <a:ext uri="{FF2B5EF4-FFF2-40B4-BE49-F238E27FC236}">
                <a16:creationId xmlns:a16="http://schemas.microsoft.com/office/drawing/2014/main" id="{F0819572-F975-4976-B22A-4F2581C0B1C1}"/>
              </a:ext>
            </a:extLst>
          </p:cNvPr>
          <p:cNvGrpSpPr/>
          <p:nvPr/>
        </p:nvGrpSpPr>
        <p:grpSpPr>
          <a:xfrm>
            <a:off x="4396681" y="2724482"/>
            <a:ext cx="3651821" cy="1816765"/>
            <a:chOff x="4396681" y="2724482"/>
            <a:chExt cx="3651821" cy="1816765"/>
          </a:xfrm>
        </p:grpSpPr>
        <p:pic>
          <p:nvPicPr>
            <p:cNvPr id="34" name="Picture 33">
              <a:extLst>
                <a:ext uri="{FF2B5EF4-FFF2-40B4-BE49-F238E27FC236}">
                  <a16:creationId xmlns:a16="http://schemas.microsoft.com/office/drawing/2014/main" id="{CFADD3F8-C908-4252-BC08-D53F312AEA47}"/>
                </a:ext>
              </a:extLst>
            </p:cNvPr>
            <p:cNvPicPr>
              <a:picLocks noChangeAspect="1"/>
            </p:cNvPicPr>
            <p:nvPr/>
          </p:nvPicPr>
          <p:blipFill>
            <a:blip r:embed="rId3"/>
            <a:stretch>
              <a:fillRect/>
            </a:stretch>
          </p:blipFill>
          <p:spPr>
            <a:xfrm>
              <a:off x="4396681" y="2724482"/>
              <a:ext cx="3651821" cy="1816765"/>
            </a:xfrm>
            <a:prstGeom prst="rect">
              <a:avLst/>
            </a:prstGeom>
          </p:spPr>
        </p:pic>
        <p:sp>
          <p:nvSpPr>
            <p:cNvPr id="37" name="TextBox 36">
              <a:extLst>
                <a:ext uri="{FF2B5EF4-FFF2-40B4-BE49-F238E27FC236}">
                  <a16:creationId xmlns:a16="http://schemas.microsoft.com/office/drawing/2014/main" id="{78A2C7D9-3178-44AC-B2FF-0314FCA0CEFD}"/>
                </a:ext>
              </a:extLst>
            </p:cNvPr>
            <p:cNvSpPr txBox="1"/>
            <p:nvPr/>
          </p:nvSpPr>
          <p:spPr>
            <a:xfrm>
              <a:off x="5165433" y="3214289"/>
              <a:ext cx="2088092" cy="837152"/>
            </a:xfrm>
            <a:prstGeom prst="rect">
              <a:avLst/>
            </a:prstGeom>
            <a:noFill/>
          </p:spPr>
          <p:txBody>
            <a:bodyPr wrap="square" rtlCol="0">
              <a:spAutoFit/>
            </a:bodyPr>
            <a:lstStyle/>
            <a:p>
              <a:pPr algn="ctr">
                <a:buNone/>
              </a:pPr>
              <a:r>
                <a:rPr lang="en-GB" sz="2200" dirty="0">
                  <a:solidFill>
                    <a:srgbClr val="595959"/>
                  </a:solidFill>
                </a:rPr>
                <a:t>12 cups flour</a:t>
              </a:r>
            </a:p>
            <a:p>
              <a:pPr algn="ctr">
                <a:buNone/>
              </a:pPr>
              <a:r>
                <a:rPr lang="en-GB" sz="2200" dirty="0">
                  <a:solidFill>
                    <a:srgbClr val="595959"/>
                  </a:solidFill>
                </a:rPr>
                <a:t>8 cups water </a:t>
              </a:r>
            </a:p>
          </p:txBody>
        </p:sp>
      </p:grpSp>
      <p:grpSp>
        <p:nvGrpSpPr>
          <p:cNvPr id="8" name="Group 7">
            <a:extLst>
              <a:ext uri="{FF2B5EF4-FFF2-40B4-BE49-F238E27FC236}">
                <a16:creationId xmlns:a16="http://schemas.microsoft.com/office/drawing/2014/main" id="{226DBD61-F58C-4F77-AC50-2145D9C6E7AD}"/>
              </a:ext>
            </a:extLst>
          </p:cNvPr>
          <p:cNvGrpSpPr/>
          <p:nvPr/>
        </p:nvGrpSpPr>
        <p:grpSpPr>
          <a:xfrm>
            <a:off x="8234267" y="2724481"/>
            <a:ext cx="3651821" cy="1816765"/>
            <a:chOff x="8234267" y="2724481"/>
            <a:chExt cx="3651821" cy="1816765"/>
          </a:xfrm>
        </p:grpSpPr>
        <p:pic>
          <p:nvPicPr>
            <p:cNvPr id="35" name="Picture 34">
              <a:extLst>
                <a:ext uri="{FF2B5EF4-FFF2-40B4-BE49-F238E27FC236}">
                  <a16:creationId xmlns:a16="http://schemas.microsoft.com/office/drawing/2014/main" id="{34A37B12-1E0A-484E-B45F-37563549B270}"/>
                </a:ext>
              </a:extLst>
            </p:cNvPr>
            <p:cNvPicPr>
              <a:picLocks noChangeAspect="1"/>
            </p:cNvPicPr>
            <p:nvPr/>
          </p:nvPicPr>
          <p:blipFill>
            <a:blip r:embed="rId3"/>
            <a:stretch>
              <a:fillRect/>
            </a:stretch>
          </p:blipFill>
          <p:spPr>
            <a:xfrm>
              <a:off x="8234267" y="2724481"/>
              <a:ext cx="3651821" cy="1816765"/>
            </a:xfrm>
            <a:prstGeom prst="rect">
              <a:avLst/>
            </a:prstGeom>
          </p:spPr>
        </p:pic>
        <p:sp>
          <p:nvSpPr>
            <p:cNvPr id="38" name="TextBox 37">
              <a:extLst>
                <a:ext uri="{FF2B5EF4-FFF2-40B4-BE49-F238E27FC236}">
                  <a16:creationId xmlns:a16="http://schemas.microsoft.com/office/drawing/2014/main" id="{C47004F0-2B65-46BE-8047-D3541C21F605}"/>
                </a:ext>
              </a:extLst>
            </p:cNvPr>
            <p:cNvSpPr txBox="1"/>
            <p:nvPr/>
          </p:nvSpPr>
          <p:spPr>
            <a:xfrm>
              <a:off x="9048750" y="3153163"/>
              <a:ext cx="2088092" cy="837152"/>
            </a:xfrm>
            <a:prstGeom prst="rect">
              <a:avLst/>
            </a:prstGeom>
            <a:noFill/>
          </p:spPr>
          <p:txBody>
            <a:bodyPr wrap="square" rtlCol="0">
              <a:spAutoFit/>
            </a:bodyPr>
            <a:lstStyle/>
            <a:p>
              <a:pPr algn="ctr">
                <a:buNone/>
              </a:pPr>
              <a:r>
                <a:rPr lang="en-GB" sz="2200" dirty="0">
                  <a:solidFill>
                    <a:srgbClr val="595959"/>
                  </a:solidFill>
                </a:rPr>
                <a:t>12 cups flour</a:t>
              </a:r>
            </a:p>
            <a:p>
              <a:pPr algn="ctr">
                <a:buNone/>
              </a:pPr>
              <a:r>
                <a:rPr lang="en-GB" sz="2200" dirty="0">
                  <a:solidFill>
                    <a:srgbClr val="595959"/>
                  </a:solidFill>
                </a:rPr>
                <a:t>6 cups water</a:t>
              </a:r>
            </a:p>
          </p:txBody>
        </p:sp>
      </p:grpSp>
      <p:grpSp>
        <p:nvGrpSpPr>
          <p:cNvPr id="3" name="Group 2">
            <a:extLst>
              <a:ext uri="{FF2B5EF4-FFF2-40B4-BE49-F238E27FC236}">
                <a16:creationId xmlns:a16="http://schemas.microsoft.com/office/drawing/2014/main" id="{5F205600-F034-4CE2-B959-2B19ECB572F8}"/>
              </a:ext>
            </a:extLst>
          </p:cNvPr>
          <p:cNvGrpSpPr/>
          <p:nvPr/>
        </p:nvGrpSpPr>
        <p:grpSpPr>
          <a:xfrm>
            <a:off x="361723" y="4145984"/>
            <a:ext cx="3651821" cy="1816765"/>
            <a:chOff x="361723" y="4145984"/>
            <a:chExt cx="3651821" cy="1816765"/>
          </a:xfrm>
        </p:grpSpPr>
        <p:pic>
          <p:nvPicPr>
            <p:cNvPr id="42" name="Picture 41">
              <a:extLst>
                <a:ext uri="{FF2B5EF4-FFF2-40B4-BE49-F238E27FC236}">
                  <a16:creationId xmlns:a16="http://schemas.microsoft.com/office/drawing/2014/main" id="{1D02095D-A12E-4D9E-9F15-2BC5A7BE4315}"/>
                </a:ext>
              </a:extLst>
            </p:cNvPr>
            <p:cNvPicPr>
              <a:picLocks noChangeAspect="1"/>
            </p:cNvPicPr>
            <p:nvPr/>
          </p:nvPicPr>
          <p:blipFill>
            <a:blip r:embed="rId3"/>
            <a:stretch>
              <a:fillRect/>
            </a:stretch>
          </p:blipFill>
          <p:spPr>
            <a:xfrm>
              <a:off x="361723" y="4145984"/>
              <a:ext cx="3651821" cy="1816765"/>
            </a:xfrm>
            <a:prstGeom prst="rect">
              <a:avLst/>
            </a:prstGeom>
          </p:spPr>
        </p:pic>
        <p:sp>
          <p:nvSpPr>
            <p:cNvPr id="39" name="TextBox 38">
              <a:extLst>
                <a:ext uri="{FF2B5EF4-FFF2-40B4-BE49-F238E27FC236}">
                  <a16:creationId xmlns:a16="http://schemas.microsoft.com/office/drawing/2014/main" id="{84256DA2-B610-48BD-9815-42F3557446ED}"/>
                </a:ext>
              </a:extLst>
            </p:cNvPr>
            <p:cNvSpPr txBox="1"/>
            <p:nvPr/>
          </p:nvSpPr>
          <p:spPr>
            <a:xfrm>
              <a:off x="1143588" y="4607917"/>
              <a:ext cx="2088092" cy="837152"/>
            </a:xfrm>
            <a:prstGeom prst="rect">
              <a:avLst/>
            </a:prstGeom>
            <a:noFill/>
          </p:spPr>
          <p:txBody>
            <a:bodyPr wrap="square" rtlCol="0">
              <a:spAutoFit/>
            </a:bodyPr>
            <a:lstStyle/>
            <a:p>
              <a:pPr algn="ctr">
                <a:buNone/>
              </a:pPr>
              <a:r>
                <a:rPr lang="en-GB" sz="2200" dirty="0">
                  <a:solidFill>
                    <a:srgbClr val="595959"/>
                  </a:solidFill>
                </a:rPr>
                <a:t>18 cups flour</a:t>
              </a:r>
            </a:p>
            <a:p>
              <a:pPr algn="ctr">
                <a:buNone/>
              </a:pPr>
              <a:r>
                <a:rPr lang="en-GB" sz="2200" dirty="0">
                  <a:solidFill>
                    <a:srgbClr val="595959"/>
                  </a:solidFill>
                </a:rPr>
                <a:t>12 cups water</a:t>
              </a:r>
            </a:p>
          </p:txBody>
        </p:sp>
      </p:grpSp>
      <p:grpSp>
        <p:nvGrpSpPr>
          <p:cNvPr id="5" name="Group 4">
            <a:extLst>
              <a:ext uri="{FF2B5EF4-FFF2-40B4-BE49-F238E27FC236}">
                <a16:creationId xmlns:a16="http://schemas.microsoft.com/office/drawing/2014/main" id="{BD3D2722-1590-4C26-9A4D-0599834A53A0}"/>
              </a:ext>
            </a:extLst>
          </p:cNvPr>
          <p:cNvGrpSpPr/>
          <p:nvPr/>
        </p:nvGrpSpPr>
        <p:grpSpPr>
          <a:xfrm>
            <a:off x="4396681" y="4130773"/>
            <a:ext cx="3651821" cy="1816765"/>
            <a:chOff x="4396681" y="4130773"/>
            <a:chExt cx="3651821" cy="1816765"/>
          </a:xfrm>
        </p:grpSpPr>
        <p:pic>
          <p:nvPicPr>
            <p:cNvPr id="43" name="Picture 42">
              <a:extLst>
                <a:ext uri="{FF2B5EF4-FFF2-40B4-BE49-F238E27FC236}">
                  <a16:creationId xmlns:a16="http://schemas.microsoft.com/office/drawing/2014/main" id="{1FDCB0F1-94FC-4A61-83CA-8A243779F692}"/>
                </a:ext>
              </a:extLst>
            </p:cNvPr>
            <p:cNvPicPr>
              <a:picLocks noChangeAspect="1"/>
            </p:cNvPicPr>
            <p:nvPr/>
          </p:nvPicPr>
          <p:blipFill>
            <a:blip r:embed="rId3"/>
            <a:stretch>
              <a:fillRect/>
            </a:stretch>
          </p:blipFill>
          <p:spPr>
            <a:xfrm>
              <a:off x="4396681" y="4130773"/>
              <a:ext cx="3651821" cy="1816765"/>
            </a:xfrm>
            <a:prstGeom prst="rect">
              <a:avLst/>
            </a:prstGeom>
          </p:spPr>
        </p:pic>
        <p:sp>
          <p:nvSpPr>
            <p:cNvPr id="40" name="TextBox 39">
              <a:extLst>
                <a:ext uri="{FF2B5EF4-FFF2-40B4-BE49-F238E27FC236}">
                  <a16:creationId xmlns:a16="http://schemas.microsoft.com/office/drawing/2014/main" id="{1120C560-9F33-41FA-AC38-A7FAF8D5BE1D}"/>
                </a:ext>
              </a:extLst>
            </p:cNvPr>
            <p:cNvSpPr txBox="1"/>
            <p:nvPr/>
          </p:nvSpPr>
          <p:spPr>
            <a:xfrm>
              <a:off x="5198644" y="4576197"/>
              <a:ext cx="2088092" cy="837152"/>
            </a:xfrm>
            <a:prstGeom prst="rect">
              <a:avLst/>
            </a:prstGeom>
            <a:noFill/>
          </p:spPr>
          <p:txBody>
            <a:bodyPr wrap="square" rtlCol="0">
              <a:spAutoFit/>
            </a:bodyPr>
            <a:lstStyle/>
            <a:p>
              <a:pPr algn="ctr">
                <a:buNone/>
              </a:pPr>
              <a:r>
                <a:rPr lang="en-GB" sz="2200" dirty="0">
                  <a:solidFill>
                    <a:srgbClr val="595959"/>
                  </a:solidFill>
                </a:rPr>
                <a:t>24 cups flour</a:t>
              </a:r>
            </a:p>
            <a:p>
              <a:pPr algn="ctr">
                <a:buNone/>
              </a:pPr>
              <a:r>
                <a:rPr lang="en-GB" sz="2200" dirty="0">
                  <a:solidFill>
                    <a:srgbClr val="595959"/>
                  </a:solidFill>
                </a:rPr>
                <a:t>12 cups water </a:t>
              </a:r>
            </a:p>
          </p:txBody>
        </p:sp>
      </p:grpSp>
      <p:grpSp>
        <p:nvGrpSpPr>
          <p:cNvPr id="10" name="Group 9">
            <a:extLst>
              <a:ext uri="{FF2B5EF4-FFF2-40B4-BE49-F238E27FC236}">
                <a16:creationId xmlns:a16="http://schemas.microsoft.com/office/drawing/2014/main" id="{B74CCB0F-51D7-40F1-B78B-B5C8511A8465}"/>
              </a:ext>
            </a:extLst>
          </p:cNvPr>
          <p:cNvGrpSpPr/>
          <p:nvPr/>
        </p:nvGrpSpPr>
        <p:grpSpPr>
          <a:xfrm>
            <a:off x="8266886" y="4156972"/>
            <a:ext cx="3651821" cy="1816765"/>
            <a:chOff x="8266886" y="4156972"/>
            <a:chExt cx="3651821" cy="1816765"/>
          </a:xfrm>
        </p:grpSpPr>
        <p:pic>
          <p:nvPicPr>
            <p:cNvPr id="44" name="Picture 43">
              <a:extLst>
                <a:ext uri="{FF2B5EF4-FFF2-40B4-BE49-F238E27FC236}">
                  <a16:creationId xmlns:a16="http://schemas.microsoft.com/office/drawing/2014/main" id="{3F99A591-3E5B-4E0A-9874-0C23AAADCC81}"/>
                </a:ext>
              </a:extLst>
            </p:cNvPr>
            <p:cNvPicPr>
              <a:picLocks noChangeAspect="1"/>
            </p:cNvPicPr>
            <p:nvPr/>
          </p:nvPicPr>
          <p:blipFill>
            <a:blip r:embed="rId3"/>
            <a:stretch>
              <a:fillRect/>
            </a:stretch>
          </p:blipFill>
          <p:spPr>
            <a:xfrm>
              <a:off x="8266886" y="4156972"/>
              <a:ext cx="3651821" cy="1816765"/>
            </a:xfrm>
            <a:prstGeom prst="rect">
              <a:avLst/>
            </a:prstGeom>
          </p:spPr>
        </p:pic>
        <p:sp>
          <p:nvSpPr>
            <p:cNvPr id="41" name="TextBox 40">
              <a:extLst>
                <a:ext uri="{FF2B5EF4-FFF2-40B4-BE49-F238E27FC236}">
                  <a16:creationId xmlns:a16="http://schemas.microsoft.com/office/drawing/2014/main" id="{9B953F0C-5F95-40E9-BD92-4BB348447DF9}"/>
                </a:ext>
              </a:extLst>
            </p:cNvPr>
            <p:cNvSpPr txBox="1"/>
            <p:nvPr/>
          </p:nvSpPr>
          <p:spPr>
            <a:xfrm>
              <a:off x="9055812" y="4614712"/>
              <a:ext cx="2088092" cy="837152"/>
            </a:xfrm>
            <a:prstGeom prst="rect">
              <a:avLst/>
            </a:prstGeom>
            <a:noFill/>
          </p:spPr>
          <p:txBody>
            <a:bodyPr wrap="square" rtlCol="0">
              <a:spAutoFit/>
            </a:bodyPr>
            <a:lstStyle/>
            <a:p>
              <a:pPr algn="ctr">
                <a:buNone/>
              </a:pPr>
              <a:r>
                <a:rPr lang="en-GB" sz="2200" dirty="0">
                  <a:solidFill>
                    <a:srgbClr val="595959"/>
                  </a:solidFill>
                </a:rPr>
                <a:t>24 cups flour</a:t>
              </a:r>
            </a:p>
            <a:p>
              <a:pPr algn="ctr">
                <a:buNone/>
              </a:pPr>
              <a:r>
                <a:rPr lang="en-GB" sz="2200" dirty="0">
                  <a:solidFill>
                    <a:srgbClr val="595959"/>
                  </a:solidFill>
                </a:rPr>
                <a:t>18 cups water </a:t>
              </a:r>
            </a:p>
          </p:txBody>
        </p:sp>
      </p:grpSp>
    </p:spTree>
    <p:extLst>
      <p:ext uri="{BB962C8B-B14F-4D97-AF65-F5344CB8AC3E}">
        <p14:creationId xmlns:p14="http://schemas.microsoft.com/office/powerpoint/2010/main" val="9062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build="p"/>
      <p:bldP spid="30" grpId="0"/>
      <p:bldP spid="19" grpId="0"/>
      <p:bldP spid="20" grpId="0"/>
      <p:bldP spid="21" grpId="0"/>
      <p:bldP spid="22" grpId="0"/>
      <p:bldP spid="23"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10240879"/>
              </p:ext>
            </p:extLst>
          </p:nvPr>
        </p:nvGraphicFramePr>
        <p:xfrm>
          <a:off x="267128" y="764705"/>
          <a:ext cx="11766038" cy="5913120"/>
        </p:xfrm>
        <a:graphic>
          <a:graphicData uri="http://schemas.openxmlformats.org/drawingml/2006/table">
            <a:tbl>
              <a:tblPr firstRow="1" bandRow="1">
                <a:tableStyleId>{5940675A-B579-460E-94D1-54222C63F5DA}</a:tableStyleId>
              </a:tblPr>
              <a:tblGrid>
                <a:gridCol w="5634908">
                  <a:extLst>
                    <a:ext uri="{9D8B030D-6E8A-4147-A177-3AD203B41FA5}">
                      <a16:colId xmlns:a16="http://schemas.microsoft.com/office/drawing/2014/main" val="695237181"/>
                    </a:ext>
                  </a:extLst>
                </a:gridCol>
                <a:gridCol w="6131130">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Visual representations may help (see below). You might also just show the ratio for chapati, and ask more simply “which bowls have this dough in?”</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examples here have been approximated from existing recipes for ease of calculation. Show students actual recipes for different doughs and ask them to describe the relationship between flour and water. Are these real recipes closer in ratio to the pizza or the chapati?</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Arial"/>
                        </a:rPr>
                        <a:t>No representations are given on the slide, but it may be helpful to suggest a visual aid to support students</a:t>
                      </a:r>
                      <a:r>
                        <a:rPr lang="en-GB" sz="1600" b="0" i="0" u="none" strike="noStrike" noProof="0" dirty="0">
                          <a:latin typeface="+mn-lt"/>
                        </a:rPr>
                        <a:t>. Using different coloured counters to represent the two ingredients will make them easier to compare. Bar models may also be helpful, as would double number lines (if they are familiar – check this by using Checkpoint </a:t>
                      </a:r>
                      <a:r>
                        <a:rPr lang="en-GB" sz="1600" b="0" i="0" u="none" strike="noStrike" noProof="0" dirty="0">
                          <a:latin typeface="+mn-lt"/>
                          <a:hlinkClick r:id="rId3" action="ppaction://hlinksldjump"/>
                        </a:rPr>
                        <a:t>6</a:t>
                      </a:r>
                      <a:r>
                        <a:rPr lang="en-GB" sz="1600" b="0" i="0" u="none" strike="noStrike" noProof="0" dirty="0">
                          <a:latin typeface="+mn-lt"/>
                        </a:rPr>
                        <a:t>).</a:t>
                      </a:r>
                    </a:p>
                  </a:txBody>
                  <a:tcPr/>
                </a:tc>
                <a:tc>
                  <a:txBody>
                    <a:bodyPr/>
                    <a:lstStyle/>
                    <a:p>
                      <a:pPr lvl="0" algn="l">
                        <a:lnSpc>
                          <a:spcPct val="100000"/>
                        </a:lnSpc>
                        <a:spcBef>
                          <a:spcPts val="600"/>
                        </a:spcBef>
                        <a:spcAft>
                          <a:spcPts val="0"/>
                        </a:spcAft>
                        <a:buNone/>
                      </a:pPr>
                      <a:r>
                        <a:rPr lang="en-GB" sz="1600" dirty="0"/>
                        <a:t>This Checkpoint explores a multiplicative relationship without formally using the notation of ratio; language such as ‘for every’ is likely to be familiar from primary school. Explore what strategies students bring to the problem, rather than expecting them to take a certain approach or to think about this problem in the way they might in Key Stage 3. For example, do not expect students to simplify the ratios in the bowls to check which of the given ratios is equivalent.</a:t>
                      </a:r>
                    </a:p>
                    <a:p>
                      <a:pPr lvl="0" algn="l">
                        <a:lnSpc>
                          <a:spcPct val="100000"/>
                        </a:lnSpc>
                        <a:spcBef>
                          <a:spcPts val="600"/>
                        </a:spcBef>
                        <a:spcAft>
                          <a:spcPts val="0"/>
                        </a:spcAft>
                        <a:buNone/>
                      </a:pPr>
                      <a:r>
                        <a:rPr lang="en-GB" sz="1600" dirty="0"/>
                        <a:t>Students may use representations such as bar models, or write out lists of multiples of each part of the ratio to support them. Consider what each of these approaches tell you about their reasoning: both suggest an deep understanding of the structure of the mathematics involved, although the latter may suggest less fluency with the multiplication facts needed. </a:t>
                      </a:r>
                    </a:p>
                    <a:p>
                      <a:pPr lvl="0" algn="l">
                        <a:lnSpc>
                          <a:spcPct val="100000"/>
                        </a:lnSpc>
                        <a:spcBef>
                          <a:spcPts val="600"/>
                        </a:spcBef>
                        <a:spcAft>
                          <a:spcPts val="0"/>
                        </a:spcAft>
                        <a:buNone/>
                      </a:pPr>
                      <a:r>
                        <a:rPr lang="en-GB" sz="1600" dirty="0"/>
                        <a:t>Some students may not formally calculate but may reason about the relationship between the given values, such as recognising that, if the larger number is not twice the smaller number, it cannot be chapati. </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Year 6 </a:t>
                      </a:r>
                      <a:r>
                        <a:rPr lang="en-GB" sz="1600" dirty="0">
                          <a:hlinkClick r:id="rId4"/>
                        </a:rPr>
                        <a:t>Primary Assessment Materials | NCETM</a:t>
                      </a:r>
                      <a:r>
                        <a:rPr lang="en-GB" sz="1600" dirty="0"/>
                        <a:t> p23 gives examples of the language that students might be familiar with in proportional reasoning questions.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950060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a:xfrm>
            <a:off x="143339" y="472693"/>
            <a:ext cx="11926984" cy="431800"/>
          </a:xfrm>
        </p:spPr>
        <p:txBody>
          <a:bodyPr>
            <a:normAutofit/>
          </a:bodyPr>
          <a:lstStyle/>
          <a:p>
            <a:r>
              <a:rPr lang="en-US" dirty="0">
                <a:latin typeface="Arial" panose="020B0604020202020204" pitchFamily="34" charset="0"/>
                <a:cs typeface="Arial" panose="020B0604020202020204" pitchFamily="34" charset="0"/>
              </a:rPr>
              <a:t>Checkpoint 20: Imperfect </a:t>
            </a:r>
            <a:r>
              <a:rPr lang="en-GB" dirty="0"/>
              <a:t>meringues </a:t>
            </a:r>
            <a:endParaRPr lang="en-US" dirty="0">
              <a:latin typeface="Arial" panose="020B0604020202020204" pitchFamily="34" charset="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18287" y="547477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12998" y="5390968"/>
            <a:ext cx="7337708" cy="1107996"/>
          </a:xfrm>
          <a:prstGeom prst="rect">
            <a:avLst/>
          </a:prstGeom>
          <a:noFill/>
        </p:spPr>
        <p:txBody>
          <a:bodyPr wrap="square" rtlCol="0">
            <a:spAutoFit/>
          </a:bodyPr>
          <a:lstStyle/>
          <a:p>
            <a:pPr>
              <a:buNone/>
            </a:pPr>
            <a:r>
              <a:rPr lang="en-US" sz="2200" dirty="0">
                <a:cs typeface="Arial" panose="020B0604020202020204" pitchFamily="34" charset="0"/>
              </a:rPr>
              <a:t>What other combinations of eggs and sugar would make a perfect meringue? Could you make one with 20 eggs? How about one with 20 g sugar? Why or why not? </a:t>
            </a:r>
          </a:p>
        </p:txBody>
      </p:sp>
      <p:sp>
        <p:nvSpPr>
          <p:cNvPr id="2" name="TextBox 1">
            <a:extLst>
              <a:ext uri="{FF2B5EF4-FFF2-40B4-BE49-F238E27FC236}">
                <a16:creationId xmlns:a16="http://schemas.microsoft.com/office/drawing/2014/main" id="{4B686DFD-7E6C-482B-80AB-D82FC0048F15}"/>
              </a:ext>
            </a:extLst>
          </p:cNvPr>
          <p:cNvSpPr txBox="1"/>
          <p:nvPr/>
        </p:nvSpPr>
        <p:spPr>
          <a:xfrm>
            <a:off x="156245" y="1220403"/>
            <a:ext cx="9448082" cy="430887"/>
          </a:xfrm>
          <a:prstGeom prst="rect">
            <a:avLst/>
          </a:prstGeom>
          <a:noFill/>
        </p:spPr>
        <p:txBody>
          <a:bodyPr wrap="square" rtlCol="0">
            <a:spAutoFit/>
          </a:bodyPr>
          <a:lstStyle/>
          <a:p>
            <a:pPr>
              <a:buNone/>
            </a:pPr>
            <a:r>
              <a:rPr lang="en-GB" sz="2200" dirty="0"/>
              <a:t>To make the perfect meringue, for every three eggs you add 150 g sugar.</a:t>
            </a:r>
          </a:p>
        </p:txBody>
      </p:sp>
      <p:sp>
        <p:nvSpPr>
          <p:cNvPr id="30" name="TextBox 29">
            <a:extLst>
              <a:ext uri="{FF2B5EF4-FFF2-40B4-BE49-F238E27FC236}">
                <a16:creationId xmlns:a16="http://schemas.microsoft.com/office/drawing/2014/main" id="{6153B34F-5B70-4989-A530-DFD54C6FC4F2}"/>
              </a:ext>
            </a:extLst>
          </p:cNvPr>
          <p:cNvSpPr txBox="1"/>
          <p:nvPr/>
        </p:nvSpPr>
        <p:spPr>
          <a:xfrm>
            <a:off x="156245" y="1695476"/>
            <a:ext cx="8821285" cy="769441"/>
          </a:xfrm>
          <a:prstGeom prst="rect">
            <a:avLst/>
          </a:prstGeom>
          <a:noFill/>
        </p:spPr>
        <p:txBody>
          <a:bodyPr wrap="square" rtlCol="0">
            <a:spAutoFit/>
          </a:bodyPr>
          <a:lstStyle/>
          <a:p>
            <a:pPr>
              <a:buNone/>
            </a:pPr>
            <a:r>
              <a:rPr lang="en-GB" sz="2200" dirty="0"/>
              <a:t>What do you need to add to each mixture below to make the meringue perfect? </a:t>
            </a:r>
          </a:p>
        </p:txBody>
      </p:sp>
      <p:grpSp>
        <p:nvGrpSpPr>
          <p:cNvPr id="15" name="Group 14">
            <a:extLst>
              <a:ext uri="{FF2B5EF4-FFF2-40B4-BE49-F238E27FC236}">
                <a16:creationId xmlns:a16="http://schemas.microsoft.com/office/drawing/2014/main" id="{C85DB516-6D00-4CE9-9C96-F2B2BDEB302A}"/>
              </a:ext>
            </a:extLst>
          </p:cNvPr>
          <p:cNvGrpSpPr/>
          <p:nvPr/>
        </p:nvGrpSpPr>
        <p:grpSpPr>
          <a:xfrm>
            <a:off x="557624" y="2297809"/>
            <a:ext cx="2761727" cy="1737511"/>
            <a:chOff x="581688" y="2333543"/>
            <a:chExt cx="2761727" cy="1737511"/>
          </a:xfrm>
        </p:grpSpPr>
        <p:pic>
          <p:nvPicPr>
            <p:cNvPr id="40" name="Picture 39">
              <a:extLst>
                <a:ext uri="{FF2B5EF4-FFF2-40B4-BE49-F238E27FC236}">
                  <a16:creationId xmlns:a16="http://schemas.microsoft.com/office/drawing/2014/main" id="{AD5BF80D-7937-4C30-8BA6-BB325DFBE061}"/>
                </a:ext>
              </a:extLst>
            </p:cNvPr>
            <p:cNvPicPr>
              <a:picLocks noChangeAspect="1"/>
            </p:cNvPicPr>
            <p:nvPr/>
          </p:nvPicPr>
          <p:blipFill>
            <a:blip r:embed="rId3"/>
            <a:stretch>
              <a:fillRect/>
            </a:stretch>
          </p:blipFill>
          <p:spPr>
            <a:xfrm>
              <a:off x="581688" y="2333543"/>
              <a:ext cx="2761727" cy="1737511"/>
            </a:xfrm>
            <a:prstGeom prst="rect">
              <a:avLst/>
            </a:prstGeom>
          </p:spPr>
        </p:pic>
        <p:sp>
          <p:nvSpPr>
            <p:cNvPr id="5" name="TextBox 4">
              <a:extLst>
                <a:ext uri="{FF2B5EF4-FFF2-40B4-BE49-F238E27FC236}">
                  <a16:creationId xmlns:a16="http://schemas.microsoft.com/office/drawing/2014/main" id="{7568FCF5-13B9-48F7-8E4C-172A559C56AB}"/>
                </a:ext>
              </a:extLst>
            </p:cNvPr>
            <p:cNvSpPr txBox="1"/>
            <p:nvPr/>
          </p:nvSpPr>
          <p:spPr>
            <a:xfrm>
              <a:off x="1113659" y="2859685"/>
              <a:ext cx="1697785" cy="837152"/>
            </a:xfrm>
            <a:prstGeom prst="rect">
              <a:avLst/>
            </a:prstGeom>
            <a:noFill/>
          </p:spPr>
          <p:txBody>
            <a:bodyPr wrap="square" rtlCol="0">
              <a:spAutoFit/>
            </a:bodyPr>
            <a:lstStyle/>
            <a:p>
              <a:pPr algn="ctr">
                <a:buNone/>
              </a:pPr>
              <a:r>
                <a:rPr lang="en-GB" sz="2200" dirty="0"/>
                <a:t>200 g sugar</a:t>
              </a:r>
            </a:p>
            <a:p>
              <a:pPr algn="ctr">
                <a:buNone/>
              </a:pPr>
              <a:r>
                <a:rPr lang="en-GB" sz="2200" dirty="0"/>
                <a:t>6 eggs</a:t>
              </a:r>
            </a:p>
          </p:txBody>
        </p:sp>
      </p:grpSp>
      <p:grpSp>
        <p:nvGrpSpPr>
          <p:cNvPr id="16" name="Group 15">
            <a:extLst>
              <a:ext uri="{FF2B5EF4-FFF2-40B4-BE49-F238E27FC236}">
                <a16:creationId xmlns:a16="http://schemas.microsoft.com/office/drawing/2014/main" id="{23EFA4D0-0F2F-466D-8650-19349D09AAB5}"/>
              </a:ext>
            </a:extLst>
          </p:cNvPr>
          <p:cNvGrpSpPr/>
          <p:nvPr/>
        </p:nvGrpSpPr>
        <p:grpSpPr>
          <a:xfrm>
            <a:off x="4258488" y="2297809"/>
            <a:ext cx="2761727" cy="1737511"/>
            <a:chOff x="4306616" y="2361648"/>
            <a:chExt cx="2761727" cy="1737511"/>
          </a:xfrm>
        </p:grpSpPr>
        <p:pic>
          <p:nvPicPr>
            <p:cNvPr id="41" name="Picture 40">
              <a:extLst>
                <a:ext uri="{FF2B5EF4-FFF2-40B4-BE49-F238E27FC236}">
                  <a16:creationId xmlns:a16="http://schemas.microsoft.com/office/drawing/2014/main" id="{16E7FC36-CB04-480D-B33E-FF714E76435D}"/>
                </a:ext>
              </a:extLst>
            </p:cNvPr>
            <p:cNvPicPr>
              <a:picLocks noChangeAspect="1"/>
            </p:cNvPicPr>
            <p:nvPr/>
          </p:nvPicPr>
          <p:blipFill>
            <a:blip r:embed="rId3"/>
            <a:stretch>
              <a:fillRect/>
            </a:stretch>
          </p:blipFill>
          <p:spPr>
            <a:xfrm>
              <a:off x="4306616" y="2361648"/>
              <a:ext cx="2761727" cy="1737511"/>
            </a:xfrm>
            <a:prstGeom prst="rect">
              <a:avLst/>
            </a:prstGeom>
          </p:spPr>
        </p:pic>
        <p:sp>
          <p:nvSpPr>
            <p:cNvPr id="18" name="TextBox 17">
              <a:extLst>
                <a:ext uri="{FF2B5EF4-FFF2-40B4-BE49-F238E27FC236}">
                  <a16:creationId xmlns:a16="http://schemas.microsoft.com/office/drawing/2014/main" id="{631E8A67-D6B5-4A93-BE76-E50A376590E1}"/>
                </a:ext>
              </a:extLst>
            </p:cNvPr>
            <p:cNvSpPr txBox="1"/>
            <p:nvPr/>
          </p:nvSpPr>
          <p:spPr>
            <a:xfrm>
              <a:off x="4838587" y="2887359"/>
              <a:ext cx="1697785" cy="837152"/>
            </a:xfrm>
            <a:prstGeom prst="rect">
              <a:avLst/>
            </a:prstGeom>
            <a:noFill/>
          </p:spPr>
          <p:txBody>
            <a:bodyPr wrap="square" rtlCol="0">
              <a:spAutoFit/>
            </a:bodyPr>
            <a:lstStyle/>
            <a:p>
              <a:pPr algn="ctr">
                <a:buNone/>
              </a:pPr>
              <a:r>
                <a:rPr lang="en-GB" sz="2200" dirty="0"/>
                <a:t>450 g sugar</a:t>
              </a:r>
            </a:p>
            <a:p>
              <a:pPr algn="ctr">
                <a:buNone/>
              </a:pPr>
              <a:r>
                <a:rPr lang="en-GB" sz="2200" dirty="0"/>
                <a:t>7 eggs</a:t>
              </a:r>
            </a:p>
          </p:txBody>
        </p:sp>
      </p:grpSp>
      <p:grpSp>
        <p:nvGrpSpPr>
          <p:cNvPr id="45" name="Group 44">
            <a:extLst>
              <a:ext uri="{FF2B5EF4-FFF2-40B4-BE49-F238E27FC236}">
                <a16:creationId xmlns:a16="http://schemas.microsoft.com/office/drawing/2014/main" id="{F9538739-9F7C-4B07-BF7E-C572D0F309B0}"/>
              </a:ext>
            </a:extLst>
          </p:cNvPr>
          <p:cNvGrpSpPr/>
          <p:nvPr/>
        </p:nvGrpSpPr>
        <p:grpSpPr>
          <a:xfrm>
            <a:off x="8030251" y="2297809"/>
            <a:ext cx="2761727" cy="1763500"/>
            <a:chOff x="8030251" y="2297809"/>
            <a:chExt cx="2761727" cy="1763500"/>
          </a:xfrm>
        </p:grpSpPr>
        <p:pic>
          <p:nvPicPr>
            <p:cNvPr id="42" name="Picture 41">
              <a:extLst>
                <a:ext uri="{FF2B5EF4-FFF2-40B4-BE49-F238E27FC236}">
                  <a16:creationId xmlns:a16="http://schemas.microsoft.com/office/drawing/2014/main" id="{E5DD01F8-069F-4FC4-A206-708CC8049513}"/>
                </a:ext>
              </a:extLst>
            </p:cNvPr>
            <p:cNvPicPr>
              <a:picLocks noChangeAspect="1"/>
            </p:cNvPicPr>
            <p:nvPr/>
          </p:nvPicPr>
          <p:blipFill>
            <a:blip r:embed="rId3"/>
            <a:stretch>
              <a:fillRect/>
            </a:stretch>
          </p:blipFill>
          <p:spPr>
            <a:xfrm>
              <a:off x="8030251" y="2297809"/>
              <a:ext cx="2761727" cy="1737511"/>
            </a:xfrm>
            <a:prstGeom prst="rect">
              <a:avLst/>
            </a:prstGeom>
          </p:spPr>
        </p:pic>
        <p:sp>
          <p:nvSpPr>
            <p:cNvPr id="24" name="TextBox 23">
              <a:extLst>
                <a:ext uri="{FF2B5EF4-FFF2-40B4-BE49-F238E27FC236}">
                  <a16:creationId xmlns:a16="http://schemas.microsoft.com/office/drawing/2014/main" id="{CE3647B0-5397-4396-92A3-9FB60F035426}"/>
                </a:ext>
              </a:extLst>
            </p:cNvPr>
            <p:cNvSpPr txBox="1"/>
            <p:nvPr/>
          </p:nvSpPr>
          <p:spPr>
            <a:xfrm>
              <a:off x="8562222" y="2817892"/>
              <a:ext cx="1697785" cy="1243417"/>
            </a:xfrm>
            <a:prstGeom prst="rect">
              <a:avLst/>
            </a:prstGeom>
            <a:noFill/>
          </p:spPr>
          <p:txBody>
            <a:bodyPr wrap="square" rtlCol="0">
              <a:spAutoFit/>
            </a:bodyPr>
            <a:lstStyle/>
            <a:p>
              <a:pPr algn="ctr">
                <a:buNone/>
              </a:pPr>
              <a:r>
                <a:rPr lang="en-GB" sz="2200" dirty="0"/>
                <a:t>400 g sugar</a:t>
              </a:r>
            </a:p>
            <a:p>
              <a:pPr algn="ctr">
                <a:buNone/>
              </a:pPr>
              <a:r>
                <a:rPr lang="en-GB" sz="2200" dirty="0"/>
                <a:t>9 eggs</a:t>
              </a:r>
            </a:p>
            <a:p>
              <a:pPr algn="ctr">
                <a:buNone/>
              </a:pPr>
              <a:endParaRPr lang="en-GB" sz="2200" dirty="0"/>
            </a:p>
          </p:txBody>
        </p:sp>
      </p:grpSp>
      <p:grpSp>
        <p:nvGrpSpPr>
          <p:cNvPr id="47" name="Group 46">
            <a:extLst>
              <a:ext uri="{FF2B5EF4-FFF2-40B4-BE49-F238E27FC236}">
                <a16:creationId xmlns:a16="http://schemas.microsoft.com/office/drawing/2014/main" id="{7B8A20A4-24D8-429A-94BB-4618CF4B5EAE}"/>
              </a:ext>
            </a:extLst>
          </p:cNvPr>
          <p:cNvGrpSpPr/>
          <p:nvPr/>
        </p:nvGrpSpPr>
        <p:grpSpPr>
          <a:xfrm>
            <a:off x="2496526" y="3668657"/>
            <a:ext cx="2761727" cy="1737511"/>
            <a:chOff x="2496526" y="3605527"/>
            <a:chExt cx="2761727" cy="1737511"/>
          </a:xfrm>
        </p:grpSpPr>
        <p:pic>
          <p:nvPicPr>
            <p:cNvPr id="44" name="Picture 43">
              <a:extLst>
                <a:ext uri="{FF2B5EF4-FFF2-40B4-BE49-F238E27FC236}">
                  <a16:creationId xmlns:a16="http://schemas.microsoft.com/office/drawing/2014/main" id="{C8B4C77A-66B3-4AED-BEFB-C1248E63DB30}"/>
                </a:ext>
              </a:extLst>
            </p:cNvPr>
            <p:cNvPicPr>
              <a:picLocks noChangeAspect="1"/>
            </p:cNvPicPr>
            <p:nvPr/>
          </p:nvPicPr>
          <p:blipFill>
            <a:blip r:embed="rId3"/>
            <a:stretch>
              <a:fillRect/>
            </a:stretch>
          </p:blipFill>
          <p:spPr>
            <a:xfrm>
              <a:off x="2496526" y="3605527"/>
              <a:ext cx="2761727" cy="1737511"/>
            </a:xfrm>
            <a:prstGeom prst="rect">
              <a:avLst/>
            </a:prstGeom>
          </p:spPr>
        </p:pic>
        <p:sp>
          <p:nvSpPr>
            <p:cNvPr id="31" name="TextBox 30">
              <a:extLst>
                <a:ext uri="{FF2B5EF4-FFF2-40B4-BE49-F238E27FC236}">
                  <a16:creationId xmlns:a16="http://schemas.microsoft.com/office/drawing/2014/main" id="{79AEA470-FEA2-4EE3-9F19-E661E652F512}"/>
                </a:ext>
              </a:extLst>
            </p:cNvPr>
            <p:cNvSpPr txBox="1"/>
            <p:nvPr/>
          </p:nvSpPr>
          <p:spPr>
            <a:xfrm>
              <a:off x="3028497" y="4139084"/>
              <a:ext cx="1697785" cy="837152"/>
            </a:xfrm>
            <a:prstGeom prst="rect">
              <a:avLst/>
            </a:prstGeom>
            <a:noFill/>
          </p:spPr>
          <p:txBody>
            <a:bodyPr wrap="square" rtlCol="0">
              <a:spAutoFit/>
            </a:bodyPr>
            <a:lstStyle/>
            <a:p>
              <a:pPr algn="ctr">
                <a:buNone/>
              </a:pPr>
              <a:r>
                <a:rPr lang="en-GB" sz="2200" dirty="0"/>
                <a:t>500 g sugar</a:t>
              </a:r>
            </a:p>
            <a:p>
              <a:pPr algn="ctr">
                <a:buNone/>
              </a:pPr>
              <a:r>
                <a:rPr lang="en-GB" sz="2200" dirty="0"/>
                <a:t>9 eggs</a:t>
              </a:r>
            </a:p>
          </p:txBody>
        </p:sp>
      </p:grpSp>
      <p:grpSp>
        <p:nvGrpSpPr>
          <p:cNvPr id="48" name="Group 47">
            <a:extLst>
              <a:ext uri="{FF2B5EF4-FFF2-40B4-BE49-F238E27FC236}">
                <a16:creationId xmlns:a16="http://schemas.microsoft.com/office/drawing/2014/main" id="{9074A37C-1FFE-45D9-B80C-C4A292016EE9}"/>
              </a:ext>
            </a:extLst>
          </p:cNvPr>
          <p:cNvGrpSpPr/>
          <p:nvPr/>
        </p:nvGrpSpPr>
        <p:grpSpPr>
          <a:xfrm>
            <a:off x="6124201" y="3668657"/>
            <a:ext cx="2761727" cy="1737511"/>
            <a:chOff x="6124201" y="3539275"/>
            <a:chExt cx="2761727" cy="1737511"/>
          </a:xfrm>
        </p:grpSpPr>
        <p:pic>
          <p:nvPicPr>
            <p:cNvPr id="43" name="Picture 42">
              <a:extLst>
                <a:ext uri="{FF2B5EF4-FFF2-40B4-BE49-F238E27FC236}">
                  <a16:creationId xmlns:a16="http://schemas.microsoft.com/office/drawing/2014/main" id="{2561DB30-6EC7-441F-849A-FD823325F90F}"/>
                </a:ext>
              </a:extLst>
            </p:cNvPr>
            <p:cNvPicPr>
              <a:picLocks noChangeAspect="1"/>
            </p:cNvPicPr>
            <p:nvPr/>
          </p:nvPicPr>
          <p:blipFill>
            <a:blip r:embed="rId3"/>
            <a:stretch>
              <a:fillRect/>
            </a:stretch>
          </p:blipFill>
          <p:spPr>
            <a:xfrm>
              <a:off x="6124201" y="3539275"/>
              <a:ext cx="2761727" cy="1737511"/>
            </a:xfrm>
            <a:prstGeom prst="rect">
              <a:avLst/>
            </a:prstGeom>
          </p:spPr>
        </p:pic>
        <p:sp>
          <p:nvSpPr>
            <p:cNvPr id="33" name="TextBox 32">
              <a:extLst>
                <a:ext uri="{FF2B5EF4-FFF2-40B4-BE49-F238E27FC236}">
                  <a16:creationId xmlns:a16="http://schemas.microsoft.com/office/drawing/2014/main" id="{7205773E-9CA4-49FF-847B-9A1C8DB2C12A}"/>
                </a:ext>
              </a:extLst>
            </p:cNvPr>
            <p:cNvSpPr txBox="1"/>
            <p:nvPr/>
          </p:nvSpPr>
          <p:spPr>
            <a:xfrm>
              <a:off x="6656172" y="4095480"/>
              <a:ext cx="1697785" cy="837152"/>
            </a:xfrm>
            <a:prstGeom prst="rect">
              <a:avLst/>
            </a:prstGeom>
            <a:noFill/>
          </p:spPr>
          <p:txBody>
            <a:bodyPr wrap="square" rtlCol="0">
              <a:spAutoFit/>
            </a:bodyPr>
            <a:lstStyle/>
            <a:p>
              <a:pPr algn="ctr">
                <a:buNone/>
              </a:pPr>
              <a:r>
                <a:rPr lang="en-GB" sz="2200" dirty="0"/>
                <a:t>500 g sugar</a:t>
              </a:r>
            </a:p>
            <a:p>
              <a:pPr algn="ctr">
                <a:buNone/>
              </a:pPr>
              <a:r>
                <a:rPr lang="en-GB" sz="2200" dirty="0"/>
                <a:t>10 eggs</a:t>
              </a:r>
            </a:p>
          </p:txBody>
        </p:sp>
      </p:grpSp>
      <p:grpSp>
        <p:nvGrpSpPr>
          <p:cNvPr id="14" name="Group 13">
            <a:extLst>
              <a:ext uri="{FF2B5EF4-FFF2-40B4-BE49-F238E27FC236}">
                <a16:creationId xmlns:a16="http://schemas.microsoft.com/office/drawing/2014/main" id="{33B57483-B046-48E1-9876-4041BAC880B7}"/>
              </a:ext>
            </a:extLst>
          </p:cNvPr>
          <p:cNvGrpSpPr/>
          <p:nvPr/>
        </p:nvGrpSpPr>
        <p:grpSpPr>
          <a:xfrm>
            <a:off x="9409181" y="727406"/>
            <a:ext cx="2761727" cy="1737511"/>
            <a:chOff x="9409181" y="727406"/>
            <a:chExt cx="2761727" cy="1737511"/>
          </a:xfrm>
        </p:grpSpPr>
        <p:pic>
          <p:nvPicPr>
            <p:cNvPr id="13" name="Picture 12">
              <a:extLst>
                <a:ext uri="{FF2B5EF4-FFF2-40B4-BE49-F238E27FC236}">
                  <a16:creationId xmlns:a16="http://schemas.microsoft.com/office/drawing/2014/main" id="{7DA0A0F4-99A8-4889-BC56-B94EB8F456E0}"/>
                </a:ext>
              </a:extLst>
            </p:cNvPr>
            <p:cNvPicPr>
              <a:picLocks noChangeAspect="1"/>
            </p:cNvPicPr>
            <p:nvPr/>
          </p:nvPicPr>
          <p:blipFill>
            <a:blip r:embed="rId3"/>
            <a:stretch>
              <a:fillRect/>
            </a:stretch>
          </p:blipFill>
          <p:spPr>
            <a:xfrm>
              <a:off x="9409181" y="727406"/>
              <a:ext cx="2761727" cy="1737511"/>
            </a:xfrm>
            <a:prstGeom prst="rect">
              <a:avLst/>
            </a:prstGeom>
          </p:spPr>
        </p:pic>
        <p:sp>
          <p:nvSpPr>
            <p:cNvPr id="21" name="TextBox 20">
              <a:extLst>
                <a:ext uri="{FF2B5EF4-FFF2-40B4-BE49-F238E27FC236}">
                  <a16:creationId xmlns:a16="http://schemas.microsoft.com/office/drawing/2014/main" id="{C27DD074-EC44-4BDE-91E6-9D45FCE1368E}"/>
                </a:ext>
              </a:extLst>
            </p:cNvPr>
            <p:cNvSpPr txBox="1"/>
            <p:nvPr/>
          </p:nvSpPr>
          <p:spPr>
            <a:xfrm>
              <a:off x="9941153" y="1277933"/>
              <a:ext cx="1697785" cy="837152"/>
            </a:xfrm>
            <a:prstGeom prst="rect">
              <a:avLst/>
            </a:prstGeom>
            <a:noFill/>
          </p:spPr>
          <p:txBody>
            <a:bodyPr wrap="square" rtlCol="0">
              <a:spAutoFit/>
            </a:bodyPr>
            <a:lstStyle/>
            <a:p>
              <a:pPr algn="ctr">
                <a:buNone/>
              </a:pPr>
              <a:r>
                <a:rPr lang="en-GB" sz="2200" dirty="0"/>
                <a:t>150 g sugar</a:t>
              </a:r>
            </a:p>
            <a:p>
              <a:pPr algn="ctr">
                <a:buNone/>
              </a:pPr>
              <a:r>
                <a:rPr lang="en-GB" sz="2200" dirty="0"/>
                <a:t>3 eggs</a:t>
              </a:r>
            </a:p>
          </p:txBody>
        </p:sp>
      </p:grpSp>
      <p:sp>
        <p:nvSpPr>
          <p:cNvPr id="4" name="TextBox 3">
            <a:extLst>
              <a:ext uri="{FF2B5EF4-FFF2-40B4-BE49-F238E27FC236}">
                <a16:creationId xmlns:a16="http://schemas.microsoft.com/office/drawing/2014/main" id="{2DFF05FE-A150-4B62-8E73-2B688123C71D}"/>
              </a:ext>
            </a:extLst>
          </p:cNvPr>
          <p:cNvSpPr txBox="1"/>
          <p:nvPr/>
        </p:nvSpPr>
        <p:spPr>
          <a:xfrm>
            <a:off x="283210" y="2833817"/>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22" name="TextBox 21">
            <a:extLst>
              <a:ext uri="{FF2B5EF4-FFF2-40B4-BE49-F238E27FC236}">
                <a16:creationId xmlns:a16="http://schemas.microsoft.com/office/drawing/2014/main" id="{3E2664EF-C322-4BBD-A6D3-54D07788E662}"/>
              </a:ext>
            </a:extLst>
          </p:cNvPr>
          <p:cNvSpPr txBox="1"/>
          <p:nvPr/>
        </p:nvSpPr>
        <p:spPr>
          <a:xfrm>
            <a:off x="3990964" y="2873377"/>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23" name="TextBox 22">
            <a:extLst>
              <a:ext uri="{FF2B5EF4-FFF2-40B4-BE49-F238E27FC236}">
                <a16:creationId xmlns:a16="http://schemas.microsoft.com/office/drawing/2014/main" id="{75948037-B43A-4091-8723-7C01E3FA852A}"/>
              </a:ext>
            </a:extLst>
          </p:cNvPr>
          <p:cNvSpPr txBox="1"/>
          <p:nvPr/>
        </p:nvSpPr>
        <p:spPr>
          <a:xfrm>
            <a:off x="7799516" y="2900119"/>
            <a:ext cx="436338" cy="430887"/>
          </a:xfrm>
          <a:prstGeom prst="rect">
            <a:avLst/>
          </a:prstGeom>
          <a:noFill/>
        </p:spPr>
        <p:txBody>
          <a:bodyPr wrap="none" rtlCol="0">
            <a:spAutoFit/>
          </a:bodyPr>
          <a:lstStyle/>
          <a:p>
            <a:pPr>
              <a:buNone/>
            </a:pPr>
            <a:r>
              <a:rPr lang="en-GB" sz="2200" dirty="0">
                <a:solidFill>
                  <a:srgbClr val="00628C"/>
                </a:solidFill>
              </a:rPr>
              <a:t>c)</a:t>
            </a:r>
          </a:p>
        </p:txBody>
      </p:sp>
      <p:sp>
        <p:nvSpPr>
          <p:cNvPr id="26" name="TextBox 25">
            <a:extLst>
              <a:ext uri="{FF2B5EF4-FFF2-40B4-BE49-F238E27FC236}">
                <a16:creationId xmlns:a16="http://schemas.microsoft.com/office/drawing/2014/main" id="{9189C0AF-0892-4490-8305-7CB1A59660E5}"/>
              </a:ext>
            </a:extLst>
          </p:cNvPr>
          <p:cNvSpPr txBox="1"/>
          <p:nvPr/>
        </p:nvSpPr>
        <p:spPr>
          <a:xfrm>
            <a:off x="2259210" y="4212369"/>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27" name="TextBox 26">
            <a:extLst>
              <a:ext uri="{FF2B5EF4-FFF2-40B4-BE49-F238E27FC236}">
                <a16:creationId xmlns:a16="http://schemas.microsoft.com/office/drawing/2014/main" id="{3B7C66F0-2AFE-4ED2-9C11-4FACB848926A}"/>
              </a:ext>
            </a:extLst>
          </p:cNvPr>
          <p:cNvSpPr txBox="1"/>
          <p:nvPr/>
        </p:nvSpPr>
        <p:spPr>
          <a:xfrm>
            <a:off x="5820920" y="4212369"/>
            <a:ext cx="436338" cy="430887"/>
          </a:xfrm>
          <a:prstGeom prst="rect">
            <a:avLst/>
          </a:prstGeom>
          <a:noFill/>
        </p:spPr>
        <p:txBody>
          <a:bodyPr wrap="square" rtlCol="0">
            <a:spAutoFit/>
          </a:bodyPr>
          <a:lstStyle/>
          <a:p>
            <a:pPr>
              <a:buNone/>
            </a:pPr>
            <a:r>
              <a:rPr lang="en-GB" sz="2200" dirty="0">
                <a:solidFill>
                  <a:srgbClr val="00628C"/>
                </a:solidFill>
              </a:rPr>
              <a:t>e)</a:t>
            </a:r>
          </a:p>
        </p:txBody>
      </p:sp>
    </p:spTree>
    <p:extLst>
      <p:ext uri="{BB962C8B-B14F-4D97-AF65-F5344CB8AC3E}">
        <p14:creationId xmlns:p14="http://schemas.microsoft.com/office/powerpoint/2010/main" val="34214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0" grpId="0"/>
      <p:bldP spid="4" grpId="0"/>
      <p:bldP spid="22" grpId="0"/>
      <p:bldP spid="23" grpId="0"/>
      <p:bldP spid="26"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89179997"/>
              </p:ext>
            </p:extLst>
          </p:nvPr>
        </p:nvGraphicFramePr>
        <p:xfrm>
          <a:off x="267128" y="764705"/>
          <a:ext cx="11766038" cy="5989320"/>
        </p:xfrm>
        <a:graphic>
          <a:graphicData uri="http://schemas.openxmlformats.org/drawingml/2006/table">
            <a:tbl>
              <a:tblPr firstRow="1" bandRow="1">
                <a:tableStyleId>{5940675A-B579-460E-94D1-54222C63F5DA}</a:tableStyleId>
              </a:tblPr>
              <a:tblGrid>
                <a:gridCol w="4512690">
                  <a:extLst>
                    <a:ext uri="{9D8B030D-6E8A-4147-A177-3AD203B41FA5}">
                      <a16:colId xmlns:a16="http://schemas.microsoft.com/office/drawing/2014/main" val="695237181"/>
                    </a:ext>
                  </a:extLst>
                </a:gridCol>
                <a:gridCol w="7253348">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Use a visual representation (see below) to draw out the relationship each time, so students can add parts until it matches the ‘perfect’ ratio.</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This could be linked to common multiple problems. For example, tell students that eggs are sold in boxes of one dozen and sugar in bags of 1 kg. Can they work out the minimum number of boxes/bags that can be purchased, if there is to be none of either ingredient left over?</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latin typeface="+mn-lt"/>
                        </a:rPr>
                        <a:t>Visual representations may help support the connection between the number of eggs and the weight of sugar. Use bar models, double number lines (if familiar), or even images of eggs labelled in multiples of 50 g.</a:t>
                      </a:r>
                    </a:p>
                  </a:txBody>
                  <a:tcPr/>
                </a:tc>
                <a:tc>
                  <a:txBody>
                    <a:bodyPr/>
                    <a:lstStyle/>
                    <a:p>
                      <a:pPr lvl="0" algn="l">
                        <a:lnSpc>
                          <a:spcPct val="100000"/>
                        </a:lnSpc>
                        <a:spcBef>
                          <a:spcPts val="600"/>
                        </a:spcBef>
                        <a:spcAft>
                          <a:spcPts val="0"/>
                        </a:spcAft>
                        <a:buNone/>
                      </a:pPr>
                      <a:r>
                        <a:rPr lang="en-GB" sz="1600" dirty="0"/>
                        <a:t>Checkpoint 20 uses a familiar context for multiplicative relationships: that of a recipe. As with most of the other Checkpoints involving ratio, the language of ‘for every’ is used to describe the relationship, as this is likely to be familiar from primary school. Meringues are used as an example of a recipe with only two ingredients, with a particular mathematical interest as one ingredient is ‘discrete’ (eggs must be added in integer units) while the other is continuous.</a:t>
                      </a:r>
                    </a:p>
                    <a:p>
                      <a:pPr lvl="0" algn="l">
                        <a:lnSpc>
                          <a:spcPct val="100000"/>
                        </a:lnSpc>
                        <a:spcBef>
                          <a:spcPts val="600"/>
                        </a:spcBef>
                        <a:spcAft>
                          <a:spcPts val="0"/>
                        </a:spcAft>
                        <a:buNone/>
                      </a:pPr>
                      <a:r>
                        <a:rPr lang="en-GB" sz="1600" dirty="0"/>
                        <a:t>Assess how confidently students are able to interpret the problem, and what reasoning they bring to solve it, rather than trying to elicit particular strategies. Unlike Checkpoint </a:t>
                      </a:r>
                      <a:r>
                        <a:rPr lang="en-GB" sz="1600" dirty="0">
                          <a:hlinkClick r:id="rId3" action="ppaction://hlinksldjump"/>
                        </a:rPr>
                        <a:t>21</a:t>
                      </a:r>
                      <a:r>
                        <a:rPr lang="en-GB" sz="1600" dirty="0"/>
                        <a:t>, where students needed to identify which pairs of values held the same multiplicative relationship, here students need to adjust the quantities until they satisfy the relationship specified. In parts a to c, this involves adjusting until the eggs are multiples of three. Students’ approaches in parts d and e might vary according to the depth of their understanding. They might, for example, add both eggs and sugar to keep the value of eggs as a multiple of three, and sugar as a multiple of 150 g. More confident students might recognise that this relationship could also be described as 50 g sugar per egg, and add just one ingredient, or recognise that part e is already perfect. See how flexibly they can think about this problem to help you to plan for the more formal ratio that is in the Key Stage 3 curriculum.</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3.1.4.3 from </a:t>
                      </a:r>
                      <a:r>
                        <a:rPr lang="en-GB" sz="1600" dirty="0">
                          <a:hlinkClick r:id="rId4"/>
                        </a:rPr>
                        <a:t>Secondary Mastery Professional Development | NCETM</a:t>
                      </a:r>
                      <a:r>
                        <a:rPr lang="en-GB" sz="1600" b="0" dirty="0"/>
                        <a:t> explores ‘</a:t>
                      </a:r>
                      <a:r>
                        <a:rPr lang="en-GB" sz="1600" b="0" dirty="0">
                          <a:hlinkClick r:id="rId5"/>
                        </a:rPr>
                        <a:t>Ratio: determining parts given a part and the ratio</a:t>
                      </a:r>
                      <a:r>
                        <a:rPr lang="en-GB" sz="1600" b="0" dirty="0"/>
                        <a:t>’ and gives ideas about how to develop this concept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24740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21: Flowers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21700" y="542320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77759" y="5315606"/>
            <a:ext cx="3202799" cy="1107996"/>
          </a:xfrm>
          <a:prstGeom prst="rect">
            <a:avLst/>
          </a:prstGeom>
          <a:noFill/>
        </p:spPr>
        <p:txBody>
          <a:bodyPr wrap="square" rtlCol="0">
            <a:spAutoFit/>
          </a:bodyPr>
          <a:lstStyle/>
          <a:p>
            <a:pPr>
              <a:buNone/>
            </a:pPr>
            <a:r>
              <a:rPr lang="en-US" sz="2200" dirty="0">
                <a:cs typeface="Arial" panose="020B0604020202020204" pitchFamily="34" charset="0"/>
              </a:rPr>
              <a:t>Is it possible to complete the third  table? Why or why not?</a:t>
            </a:r>
          </a:p>
        </p:txBody>
      </p:sp>
      <p:sp>
        <p:nvSpPr>
          <p:cNvPr id="19" name="TextBox 18">
            <a:extLst>
              <a:ext uri="{FF2B5EF4-FFF2-40B4-BE49-F238E27FC236}">
                <a16:creationId xmlns:a16="http://schemas.microsoft.com/office/drawing/2014/main" id="{8B3CB745-CBDC-4B6F-B14A-DCEF6710BBCF}"/>
              </a:ext>
            </a:extLst>
          </p:cNvPr>
          <p:cNvSpPr txBox="1"/>
          <p:nvPr/>
        </p:nvSpPr>
        <p:spPr>
          <a:xfrm>
            <a:off x="221700" y="1039456"/>
            <a:ext cx="5317931" cy="837152"/>
          </a:xfrm>
          <a:prstGeom prst="rect">
            <a:avLst/>
          </a:prstGeom>
          <a:noFill/>
        </p:spPr>
        <p:txBody>
          <a:bodyPr wrap="none" rtlCol="0">
            <a:spAutoFit/>
          </a:bodyPr>
          <a:lstStyle/>
          <a:p>
            <a:pPr>
              <a:buNone/>
            </a:pPr>
            <a:r>
              <a:rPr lang="en-GB" sz="2200" dirty="0"/>
              <a:t>A flower has three petals and two leaves.</a:t>
            </a:r>
          </a:p>
          <a:p>
            <a:pPr>
              <a:buNone/>
            </a:pPr>
            <a:endParaRPr lang="en-GB" sz="2200" dirty="0"/>
          </a:p>
        </p:txBody>
      </p:sp>
      <p:graphicFrame>
        <p:nvGraphicFramePr>
          <p:cNvPr id="2" name="Table 4">
            <a:extLst>
              <a:ext uri="{FF2B5EF4-FFF2-40B4-BE49-F238E27FC236}">
                <a16:creationId xmlns:a16="http://schemas.microsoft.com/office/drawing/2014/main" id="{15059146-B706-4E31-A647-B3EED55E2BE5}"/>
              </a:ext>
            </a:extLst>
          </p:cNvPr>
          <p:cNvGraphicFramePr>
            <a:graphicFrameLocks noGrp="1"/>
          </p:cNvGraphicFramePr>
          <p:nvPr>
            <p:extLst>
              <p:ext uri="{D42A27DB-BD31-4B8C-83A1-F6EECF244321}">
                <p14:modId xmlns:p14="http://schemas.microsoft.com/office/powerpoint/2010/main" val="2279143285"/>
              </p:ext>
            </p:extLst>
          </p:nvPr>
        </p:nvGraphicFramePr>
        <p:xfrm>
          <a:off x="5341163" y="3403056"/>
          <a:ext cx="4681536" cy="1404000"/>
        </p:xfrm>
        <a:graphic>
          <a:graphicData uri="http://schemas.openxmlformats.org/drawingml/2006/table">
            <a:tbl>
              <a:tblPr firstRow="1" bandRow="1">
                <a:tableStyleId>{5940675A-B579-460E-94D1-54222C63F5DA}</a:tableStyleId>
              </a:tblPr>
              <a:tblGrid>
                <a:gridCol w="2504392">
                  <a:extLst>
                    <a:ext uri="{9D8B030D-6E8A-4147-A177-3AD203B41FA5}">
                      <a16:colId xmlns:a16="http://schemas.microsoft.com/office/drawing/2014/main" val="2314911552"/>
                    </a:ext>
                  </a:extLst>
                </a:gridCol>
                <a:gridCol w="714145">
                  <a:extLst>
                    <a:ext uri="{9D8B030D-6E8A-4147-A177-3AD203B41FA5}">
                      <a16:colId xmlns:a16="http://schemas.microsoft.com/office/drawing/2014/main" val="2671760671"/>
                    </a:ext>
                  </a:extLst>
                </a:gridCol>
                <a:gridCol w="733655">
                  <a:extLst>
                    <a:ext uri="{9D8B030D-6E8A-4147-A177-3AD203B41FA5}">
                      <a16:colId xmlns:a16="http://schemas.microsoft.com/office/drawing/2014/main" val="337933662"/>
                    </a:ext>
                  </a:extLst>
                </a:gridCol>
                <a:gridCol w="729344">
                  <a:extLst>
                    <a:ext uri="{9D8B030D-6E8A-4147-A177-3AD203B41FA5}">
                      <a16:colId xmlns:a16="http://schemas.microsoft.com/office/drawing/2014/main" val="2949632896"/>
                    </a:ext>
                  </a:extLst>
                </a:gridCol>
              </a:tblGrid>
              <a:tr h="468000">
                <a:tc>
                  <a:txBody>
                    <a:bodyPr/>
                    <a:lstStyle/>
                    <a:p>
                      <a:pPr algn="l"/>
                      <a:r>
                        <a:rPr lang="en-GB" sz="2200" dirty="0"/>
                        <a:t>Number of flowers</a:t>
                      </a:r>
                    </a:p>
                  </a:txBody>
                  <a:tcPr anchor="ctr"/>
                </a:tc>
                <a:tc>
                  <a:txBody>
                    <a:bodyPr/>
                    <a:lstStyle/>
                    <a:p>
                      <a:pPr algn="l"/>
                      <a:r>
                        <a:rPr lang="en-GB" sz="2200" dirty="0"/>
                        <a:t>30</a:t>
                      </a:r>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l"/>
                      <a:endParaRPr lang="en-GB" sz="2200" dirty="0"/>
                    </a:p>
                  </a:txBody>
                  <a:tcPr anchor="ctr"/>
                </a:tc>
                <a:tc>
                  <a:txBody>
                    <a:bodyPr/>
                    <a:lstStyle/>
                    <a:p>
                      <a:pPr algn="l"/>
                      <a:r>
                        <a:rPr lang="en-GB" sz="2200" dirty="0"/>
                        <a:t>30</a:t>
                      </a:r>
                    </a:p>
                  </a:txBody>
                  <a:tcPr anchor="ctr"/>
                </a:tc>
                <a:tc>
                  <a:txBody>
                    <a:bodyPr/>
                    <a:lstStyle/>
                    <a:p>
                      <a:pPr algn="l"/>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r>
                        <a:rPr lang="en-GB" sz="2200" dirty="0"/>
                        <a:t>30</a:t>
                      </a:r>
                    </a:p>
                  </a:txBody>
                  <a:tcPr anchor="ctr"/>
                </a:tc>
                <a:extLst>
                  <a:ext uri="{0D108BD9-81ED-4DB2-BD59-A6C34878D82A}">
                    <a16:rowId xmlns:a16="http://schemas.microsoft.com/office/drawing/2014/main" val="2131663226"/>
                  </a:ext>
                </a:extLst>
              </a:tr>
            </a:tbl>
          </a:graphicData>
        </a:graphic>
      </p:graphicFrame>
      <p:graphicFrame>
        <p:nvGraphicFramePr>
          <p:cNvPr id="12" name="Table 4">
            <a:extLst>
              <a:ext uri="{FF2B5EF4-FFF2-40B4-BE49-F238E27FC236}">
                <a16:creationId xmlns:a16="http://schemas.microsoft.com/office/drawing/2014/main" id="{4E2DCB4B-F52D-45A5-9BDD-718B6DBCF431}"/>
              </a:ext>
            </a:extLst>
          </p:cNvPr>
          <p:cNvGraphicFramePr>
            <a:graphicFrameLocks noGrp="1"/>
          </p:cNvGraphicFramePr>
          <p:nvPr>
            <p:extLst>
              <p:ext uri="{D42A27DB-BD31-4B8C-83A1-F6EECF244321}">
                <p14:modId xmlns:p14="http://schemas.microsoft.com/office/powerpoint/2010/main" val="486883640"/>
              </p:ext>
            </p:extLst>
          </p:nvPr>
        </p:nvGraphicFramePr>
        <p:xfrm>
          <a:off x="5341163" y="1542709"/>
          <a:ext cx="6408000" cy="1404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314911552"/>
                    </a:ext>
                  </a:extLst>
                </a:gridCol>
                <a:gridCol w="648000">
                  <a:extLst>
                    <a:ext uri="{9D8B030D-6E8A-4147-A177-3AD203B41FA5}">
                      <a16:colId xmlns:a16="http://schemas.microsoft.com/office/drawing/2014/main" val="2671760671"/>
                    </a:ext>
                  </a:extLst>
                </a:gridCol>
                <a:gridCol w="648000">
                  <a:extLst>
                    <a:ext uri="{9D8B030D-6E8A-4147-A177-3AD203B41FA5}">
                      <a16:colId xmlns:a16="http://schemas.microsoft.com/office/drawing/2014/main" val="337933662"/>
                    </a:ext>
                  </a:extLst>
                </a:gridCol>
                <a:gridCol w="648000">
                  <a:extLst>
                    <a:ext uri="{9D8B030D-6E8A-4147-A177-3AD203B41FA5}">
                      <a16:colId xmlns:a16="http://schemas.microsoft.com/office/drawing/2014/main" val="2949632896"/>
                    </a:ext>
                  </a:extLst>
                </a:gridCol>
                <a:gridCol w="648000">
                  <a:extLst>
                    <a:ext uri="{9D8B030D-6E8A-4147-A177-3AD203B41FA5}">
                      <a16:colId xmlns:a16="http://schemas.microsoft.com/office/drawing/2014/main" val="2363820432"/>
                    </a:ext>
                  </a:extLst>
                </a:gridCol>
                <a:gridCol w="648000">
                  <a:extLst>
                    <a:ext uri="{9D8B030D-6E8A-4147-A177-3AD203B41FA5}">
                      <a16:colId xmlns:a16="http://schemas.microsoft.com/office/drawing/2014/main" val="1072188908"/>
                    </a:ext>
                  </a:extLst>
                </a:gridCol>
                <a:gridCol w="648000">
                  <a:extLst>
                    <a:ext uri="{9D8B030D-6E8A-4147-A177-3AD203B41FA5}">
                      <a16:colId xmlns:a16="http://schemas.microsoft.com/office/drawing/2014/main" val="3109681289"/>
                    </a:ext>
                  </a:extLst>
                </a:gridCol>
              </a:tblGrid>
              <a:tr h="468000">
                <a:tc>
                  <a:txBody>
                    <a:bodyPr/>
                    <a:lstStyle/>
                    <a:p>
                      <a:pPr algn="l"/>
                      <a:r>
                        <a:rPr lang="en-GB" sz="2200" dirty="0"/>
                        <a:t>Number of flowers</a:t>
                      </a:r>
                    </a:p>
                  </a:txBody>
                  <a:tcPr anchor="ctr"/>
                </a:tc>
                <a:tc>
                  <a:txBody>
                    <a:bodyPr/>
                    <a:lstStyle/>
                    <a:p>
                      <a:pPr algn="l"/>
                      <a:r>
                        <a:rPr lang="en-GB" sz="2200" dirty="0"/>
                        <a:t>1</a:t>
                      </a:r>
                    </a:p>
                  </a:txBody>
                  <a:tcPr anchor="ctr"/>
                </a:tc>
                <a:tc>
                  <a:txBody>
                    <a:bodyPr/>
                    <a:lstStyle/>
                    <a:p>
                      <a:pPr algn="l"/>
                      <a:r>
                        <a:rPr lang="en-GB" sz="2200" dirty="0"/>
                        <a:t>2</a:t>
                      </a:r>
                    </a:p>
                  </a:txBody>
                  <a:tcPr anchor="ctr"/>
                </a:tc>
                <a:tc>
                  <a:txBody>
                    <a:bodyPr/>
                    <a:lstStyle/>
                    <a:p>
                      <a:pPr algn="l"/>
                      <a:r>
                        <a:rPr lang="en-GB" sz="2200" dirty="0"/>
                        <a:t>3</a:t>
                      </a:r>
                    </a:p>
                  </a:txBody>
                  <a:tcPr anchor="ctr"/>
                </a:tc>
                <a:tc>
                  <a:txBody>
                    <a:bodyPr/>
                    <a:lstStyle/>
                    <a:p>
                      <a:pPr algn="l"/>
                      <a:r>
                        <a:rPr lang="en-GB" sz="2200" dirty="0"/>
                        <a:t>6</a:t>
                      </a:r>
                    </a:p>
                  </a:txBody>
                  <a:tcPr anchor="ctr"/>
                </a:tc>
                <a:tc>
                  <a:txBody>
                    <a:bodyPr/>
                    <a:lstStyle/>
                    <a:p>
                      <a:pPr algn="l"/>
                      <a:r>
                        <a:rPr lang="en-GB" sz="2200" dirty="0"/>
                        <a:t>18</a:t>
                      </a:r>
                    </a:p>
                  </a:txBody>
                  <a:tcPr anchor="ctr"/>
                </a:tc>
                <a:tc>
                  <a:txBody>
                    <a:bodyPr/>
                    <a:lstStyle/>
                    <a:p>
                      <a:pPr algn="l"/>
                      <a:r>
                        <a:rPr lang="en-GB" sz="2200" dirty="0"/>
                        <a:t>20</a:t>
                      </a:r>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131663226"/>
                  </a:ext>
                </a:extLst>
              </a:tr>
            </a:tbl>
          </a:graphicData>
        </a:graphic>
      </p:graphicFrame>
      <p:sp>
        <p:nvSpPr>
          <p:cNvPr id="14" name="TextBox 13">
            <a:extLst>
              <a:ext uri="{FF2B5EF4-FFF2-40B4-BE49-F238E27FC236}">
                <a16:creationId xmlns:a16="http://schemas.microsoft.com/office/drawing/2014/main" id="{38D62C9C-6D30-4AE3-9907-5F73A2904E3B}"/>
              </a:ext>
            </a:extLst>
          </p:cNvPr>
          <p:cNvSpPr txBox="1"/>
          <p:nvPr/>
        </p:nvSpPr>
        <p:spPr>
          <a:xfrm>
            <a:off x="1176943" y="1753374"/>
            <a:ext cx="3937581" cy="1649682"/>
          </a:xfrm>
          <a:prstGeom prst="rect">
            <a:avLst/>
          </a:prstGeom>
          <a:noFill/>
        </p:spPr>
        <p:txBody>
          <a:bodyPr wrap="square">
            <a:spAutoFit/>
          </a:bodyPr>
          <a:lstStyle/>
          <a:p>
            <a:pPr marL="457200" indent="-457200">
              <a:buFont typeface="+mj-lt"/>
              <a:buAutoNum type="alphaLcParenR"/>
            </a:pPr>
            <a:r>
              <a:rPr lang="en-GB" sz="2200" dirty="0"/>
              <a:t>Complete the first table.</a:t>
            </a:r>
          </a:p>
          <a:p>
            <a:pPr marL="457200" indent="-457200">
              <a:buFont typeface="+mj-lt"/>
              <a:buAutoNum type="alphaLcParenR"/>
            </a:pPr>
            <a:endParaRPr lang="en-GB" sz="2200" dirty="0"/>
          </a:p>
          <a:p>
            <a:pPr marL="457200" indent="-457200">
              <a:buFont typeface="+mj-lt"/>
              <a:buAutoNum type="alphaLcParenR"/>
            </a:pPr>
            <a:endParaRPr lang="en-GB" sz="2200" dirty="0"/>
          </a:p>
          <a:p>
            <a:pPr marL="457200" indent="-457200">
              <a:buFont typeface="+mj-lt"/>
              <a:buAutoNum type="alphaLcParenR"/>
            </a:pPr>
            <a:endParaRPr lang="en-GB" sz="2200" dirty="0"/>
          </a:p>
        </p:txBody>
      </p:sp>
      <p:sp>
        <p:nvSpPr>
          <p:cNvPr id="11" name="TextBox 10">
            <a:extLst>
              <a:ext uri="{FF2B5EF4-FFF2-40B4-BE49-F238E27FC236}">
                <a16:creationId xmlns:a16="http://schemas.microsoft.com/office/drawing/2014/main" id="{BEE45316-0832-47E0-9E27-801330238B67}"/>
              </a:ext>
            </a:extLst>
          </p:cNvPr>
          <p:cNvSpPr txBox="1"/>
          <p:nvPr/>
        </p:nvSpPr>
        <p:spPr>
          <a:xfrm>
            <a:off x="1176943" y="3480785"/>
            <a:ext cx="4204090" cy="1175706"/>
          </a:xfrm>
          <a:prstGeom prst="rect">
            <a:avLst/>
          </a:prstGeom>
          <a:noFill/>
        </p:spPr>
        <p:txBody>
          <a:bodyPr wrap="square">
            <a:spAutoFit/>
          </a:bodyPr>
          <a:lstStyle/>
          <a:p>
            <a:pPr marL="457200" indent="-457200">
              <a:buFont typeface="+mj-lt"/>
              <a:buAutoNum type="alphaLcParenR" startAt="2"/>
            </a:pPr>
            <a:r>
              <a:rPr lang="en-GB" sz="2200" dirty="0"/>
              <a:t>Complete the second table. </a:t>
            </a:r>
          </a:p>
          <a:p>
            <a:pPr lvl="1">
              <a:buNone/>
            </a:pPr>
            <a:r>
              <a:rPr lang="en-GB" sz="2200" dirty="0"/>
              <a:t>How was your strategy different this time?</a:t>
            </a:r>
          </a:p>
        </p:txBody>
      </p:sp>
      <p:graphicFrame>
        <p:nvGraphicFramePr>
          <p:cNvPr id="13" name="Table 4">
            <a:extLst>
              <a:ext uri="{FF2B5EF4-FFF2-40B4-BE49-F238E27FC236}">
                <a16:creationId xmlns:a16="http://schemas.microsoft.com/office/drawing/2014/main" id="{2923A985-B587-4E3F-B8BC-CDC68E626110}"/>
              </a:ext>
            </a:extLst>
          </p:cNvPr>
          <p:cNvGraphicFramePr>
            <a:graphicFrameLocks noGrp="1"/>
          </p:cNvGraphicFramePr>
          <p:nvPr>
            <p:extLst>
              <p:ext uri="{D42A27DB-BD31-4B8C-83A1-F6EECF244321}">
                <p14:modId xmlns:p14="http://schemas.microsoft.com/office/powerpoint/2010/main" val="3670005311"/>
              </p:ext>
            </p:extLst>
          </p:nvPr>
        </p:nvGraphicFramePr>
        <p:xfrm>
          <a:off x="4480558" y="5278173"/>
          <a:ext cx="4572000" cy="1404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314911552"/>
                    </a:ext>
                  </a:extLst>
                </a:gridCol>
                <a:gridCol w="684000">
                  <a:extLst>
                    <a:ext uri="{9D8B030D-6E8A-4147-A177-3AD203B41FA5}">
                      <a16:colId xmlns:a16="http://schemas.microsoft.com/office/drawing/2014/main" val="2671760671"/>
                    </a:ext>
                  </a:extLst>
                </a:gridCol>
                <a:gridCol w="684000">
                  <a:extLst>
                    <a:ext uri="{9D8B030D-6E8A-4147-A177-3AD203B41FA5}">
                      <a16:colId xmlns:a16="http://schemas.microsoft.com/office/drawing/2014/main" val="337933662"/>
                    </a:ext>
                  </a:extLst>
                </a:gridCol>
                <a:gridCol w="684000">
                  <a:extLst>
                    <a:ext uri="{9D8B030D-6E8A-4147-A177-3AD203B41FA5}">
                      <a16:colId xmlns:a16="http://schemas.microsoft.com/office/drawing/2014/main" val="2949632896"/>
                    </a:ext>
                  </a:extLst>
                </a:gridCol>
              </a:tblGrid>
              <a:tr h="468000">
                <a:tc>
                  <a:txBody>
                    <a:bodyPr/>
                    <a:lstStyle/>
                    <a:p>
                      <a:pPr algn="l"/>
                      <a:r>
                        <a:rPr lang="en-GB" sz="2200" dirty="0"/>
                        <a:t>Number of flowers</a:t>
                      </a:r>
                    </a:p>
                  </a:txBody>
                  <a:tcPr anchor="ctr"/>
                </a:tc>
                <a:tc>
                  <a:txBody>
                    <a:bodyPr/>
                    <a:lstStyle/>
                    <a:p>
                      <a:pPr algn="ctr"/>
                      <a:r>
                        <a:rPr lang="en-GB" sz="2200" dirty="0"/>
                        <a:t>31</a:t>
                      </a:r>
                    </a:p>
                  </a:txBody>
                  <a:tcPr anchor="ctr"/>
                </a:tc>
                <a:tc>
                  <a:txBody>
                    <a:bodyPr/>
                    <a:lstStyle/>
                    <a:p>
                      <a:pPr algn="ctr"/>
                      <a:endParaRPr lang="en-GB" sz="2200" dirty="0"/>
                    </a:p>
                  </a:txBody>
                  <a:tcPr anchor="ctr"/>
                </a:tc>
                <a:tc>
                  <a:txBody>
                    <a:bodyPr/>
                    <a:lstStyle/>
                    <a:p>
                      <a:pPr algn="ctr"/>
                      <a:endParaRPr lang="en-GB" sz="2200" dirty="0"/>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ctr"/>
                      <a:endParaRPr lang="en-GB" sz="2200" dirty="0"/>
                    </a:p>
                  </a:txBody>
                  <a:tcPr anchor="ctr"/>
                </a:tc>
                <a:tc>
                  <a:txBody>
                    <a:bodyPr/>
                    <a:lstStyle/>
                    <a:p>
                      <a:pPr algn="ctr"/>
                      <a:r>
                        <a:rPr lang="en-GB" sz="2200" dirty="0"/>
                        <a:t>32</a:t>
                      </a:r>
                    </a:p>
                  </a:txBody>
                  <a:tcPr anchor="ctr"/>
                </a:tc>
                <a:tc>
                  <a:txBody>
                    <a:bodyPr/>
                    <a:lstStyle/>
                    <a:p>
                      <a:pPr algn="ctr"/>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ctr"/>
                      <a:endParaRPr lang="en-GB" sz="2200" dirty="0"/>
                    </a:p>
                  </a:txBody>
                  <a:tcPr anchor="ctr"/>
                </a:tc>
                <a:tc>
                  <a:txBody>
                    <a:bodyPr/>
                    <a:lstStyle/>
                    <a:p>
                      <a:pPr algn="ctr"/>
                      <a:endParaRPr lang="en-GB" sz="2200" dirty="0"/>
                    </a:p>
                  </a:txBody>
                  <a:tcPr anchor="ctr"/>
                </a:tc>
                <a:tc>
                  <a:txBody>
                    <a:bodyPr/>
                    <a:lstStyle/>
                    <a:p>
                      <a:pPr algn="ctr"/>
                      <a:r>
                        <a:rPr lang="en-GB" sz="2200" dirty="0"/>
                        <a:t>33</a:t>
                      </a:r>
                    </a:p>
                  </a:txBody>
                  <a:tcPr anchor="ctr"/>
                </a:tc>
                <a:extLst>
                  <a:ext uri="{0D108BD9-81ED-4DB2-BD59-A6C34878D82A}">
                    <a16:rowId xmlns:a16="http://schemas.microsoft.com/office/drawing/2014/main" val="2131663226"/>
                  </a:ext>
                </a:extLst>
              </a:tr>
            </a:tbl>
          </a:graphicData>
        </a:graphic>
      </p:graphicFrame>
      <p:pic>
        <p:nvPicPr>
          <p:cNvPr id="5" name="Picture 4" descr="Icon&#10;&#10;Description automatically generated">
            <a:extLst>
              <a:ext uri="{FF2B5EF4-FFF2-40B4-BE49-F238E27FC236}">
                <a16:creationId xmlns:a16="http://schemas.microsoft.com/office/drawing/2014/main" id="{D4189BDA-FD39-4655-A2B4-B7886A217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87" y="1663560"/>
            <a:ext cx="908021" cy="2286477"/>
          </a:xfrm>
          <a:prstGeom prst="rect">
            <a:avLst/>
          </a:prstGeom>
        </p:spPr>
      </p:pic>
    </p:spTree>
    <p:extLst>
      <p:ext uri="{BB962C8B-B14F-4D97-AF65-F5344CB8AC3E}">
        <p14:creationId xmlns:p14="http://schemas.microsoft.com/office/powerpoint/2010/main" val="88487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315058260"/>
              </p:ext>
            </p:extLst>
          </p:nvPr>
        </p:nvGraphicFramePr>
        <p:xfrm>
          <a:off x="267128" y="764705"/>
          <a:ext cx="11766038" cy="5798655"/>
        </p:xfrm>
        <a:graphic>
          <a:graphicData uri="http://schemas.openxmlformats.org/drawingml/2006/table">
            <a:tbl>
              <a:tblPr firstRow="1" bandRow="1">
                <a:tableStyleId>{5940675A-B579-460E-94D1-54222C63F5DA}</a:tableStyleId>
              </a:tblPr>
              <a:tblGrid>
                <a:gridCol w="5757154">
                  <a:extLst>
                    <a:ext uri="{9D8B030D-6E8A-4147-A177-3AD203B41FA5}">
                      <a16:colId xmlns:a16="http://schemas.microsoft.com/office/drawing/2014/main" val="695237181"/>
                    </a:ext>
                  </a:extLst>
                </a:gridCol>
                <a:gridCol w="6008884">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66095">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Provide students with a table to complete. A </a:t>
                      </a:r>
                      <a:r>
                        <a:rPr lang="en-GB" sz="1600" b="0" i="0" u="none" strike="noStrike" noProof="0" dirty="0">
                          <a:latin typeface="Arial"/>
                          <a:hlinkClick r:id="rId3" action="ppaction://hlinksldjump"/>
                        </a:rPr>
                        <a:t>printable version</a:t>
                      </a:r>
                      <a:r>
                        <a:rPr lang="en-GB" sz="1600" b="0" i="0" u="none" strike="noStrike" noProof="0" dirty="0">
                          <a:latin typeface="Arial"/>
                        </a:rPr>
                        <a:t> of the table is provided on slide 83, with additional columns so that students can choose the values they want to use, including filling in columns that are ‘in between’ those given. </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Extend the ideas in the further thinking question by asking students which other values are not possible for each row.</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 table of values is used to organise the information about the different parts of the flower, so that students can directly compare the number of petals and leaves per flower. This may help students to recognise and work with the multiplicative relationships in a different way to Checkpoint </a:t>
                      </a:r>
                      <a:r>
                        <a:rPr lang="en-GB" sz="1600" b="0" dirty="0">
                          <a:hlinkClick r:id="rId4" action="ppaction://hlinksldjump"/>
                        </a:rPr>
                        <a:t>22</a:t>
                      </a:r>
                      <a:r>
                        <a:rPr lang="en-GB" sz="1600" b="0" i="0" u="none" strike="noStrike" noProof="0" dirty="0">
                          <a:latin typeface="Arial"/>
                        </a:rPr>
                        <a:t>, where the information is presented in isolation.</a:t>
                      </a:r>
                    </a:p>
                  </a:txBody>
                  <a:tcPr/>
                </a:tc>
                <a:tc>
                  <a:txBody>
                    <a:bodyPr/>
                    <a:lstStyle/>
                    <a:p>
                      <a:pPr lvl="0" algn="l">
                        <a:lnSpc>
                          <a:spcPct val="100000"/>
                        </a:lnSpc>
                        <a:spcBef>
                          <a:spcPts val="600"/>
                        </a:spcBef>
                        <a:spcAft>
                          <a:spcPts val="0"/>
                        </a:spcAft>
                        <a:buNone/>
                      </a:pPr>
                      <a:r>
                        <a:rPr lang="en-GB" sz="1600" dirty="0"/>
                        <a:t>In the first table, the number of flowers is always given so students only need to multiply to find the missing values. Encourage them to complete the columns in the order that makes most sense to them, and listen carefully to their strategies. Do they work ‘down’ the columns by multiplying the number of flowers by three (for petals) or two (for leaves)? Or do they work ‘along’ the rows by writing a sequence of values that increases by three or two, and then doubles for the fourth column? Both show an understanding of the relationships involved, but does this extend to choosing the most efficient strategy or spotting the less obvious relationships in the table? Do they, for example, notice that they can multiply their second column by 10 to complete the last column? </a:t>
                      </a:r>
                    </a:p>
                    <a:p>
                      <a:pPr lvl="0" algn="l">
                        <a:lnSpc>
                          <a:spcPct val="100000"/>
                        </a:lnSpc>
                        <a:spcBef>
                          <a:spcPts val="600"/>
                        </a:spcBef>
                        <a:spcAft>
                          <a:spcPts val="0"/>
                        </a:spcAft>
                        <a:buNone/>
                      </a:pPr>
                      <a:r>
                        <a:rPr lang="en-GB" sz="1600" dirty="0"/>
                        <a:t>In the second table, the number 30 is constant but its position in the table varies, so students need to both multiply and divide. Those who relied on the relationships ‘along’ the rows in part a may find this question more challenging.</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Checkpoint </a:t>
                      </a:r>
                      <a:r>
                        <a:rPr lang="en-GB" sz="1600" b="0" dirty="0">
                          <a:hlinkClick r:id="rId4" action="ppaction://hlinksldjump"/>
                        </a:rPr>
                        <a:t>22</a:t>
                      </a:r>
                      <a:r>
                        <a:rPr lang="en-GB" sz="1600" b="0" dirty="0"/>
                        <a:t> uses the same relationship, but without the structure of the tables.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To find out what representations and language students are familiar with, explore Topic 2.27 </a:t>
                      </a:r>
                      <a:r>
                        <a:rPr lang="en-GB" sz="1600" dirty="0">
                          <a:hlinkClick r:id="rId5"/>
                        </a:rPr>
                        <a:t>Scale factors, ratio and proportional reasoning | NCETM</a:t>
                      </a:r>
                      <a:r>
                        <a:rPr lang="en-GB" sz="1600" dirty="0"/>
                        <a:t> from </a:t>
                      </a:r>
                      <a:r>
                        <a:rPr lang="en-GB" sz="1600" dirty="0">
                          <a:hlinkClick r:id="rId6"/>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714992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A533EC-4E10-4BFB-98AB-6D8D9E246802}"/>
              </a:ext>
            </a:extLst>
          </p:cNvPr>
          <p:cNvSpPr>
            <a:spLocks noGrp="1"/>
          </p:cNvSpPr>
          <p:nvPr>
            <p:ph type="body" sz="quarter" idx="11"/>
          </p:nvPr>
        </p:nvSpPr>
        <p:spPr/>
        <p:txBody>
          <a:bodyPr/>
          <a:lstStyle/>
          <a:p>
            <a:r>
              <a:rPr lang="en-GB" dirty="0"/>
              <a:t>Checkpoint 22: Bunches of flowers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79677" y="579689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402012" y="5830417"/>
            <a:ext cx="8728500" cy="769441"/>
          </a:xfrm>
          <a:prstGeom prst="rect">
            <a:avLst/>
          </a:prstGeom>
          <a:noFill/>
        </p:spPr>
        <p:txBody>
          <a:bodyPr wrap="square" rtlCol="0">
            <a:spAutoFit/>
          </a:bodyPr>
          <a:lstStyle/>
          <a:p>
            <a:pPr>
              <a:buNone/>
            </a:pPr>
            <a:r>
              <a:rPr lang="en-US" sz="2200" dirty="0">
                <a:cs typeface="Arial" panose="020B0604020202020204" pitchFamily="34" charset="0"/>
              </a:rPr>
              <a:t>Could you swap the words ‘petals’ and ‘leaves’ above and still make a bunch of these flowers, with none left over? Why or why not?</a:t>
            </a:r>
          </a:p>
        </p:txBody>
      </p:sp>
      <p:sp>
        <p:nvSpPr>
          <p:cNvPr id="19" name="TextBox 18">
            <a:extLst>
              <a:ext uri="{FF2B5EF4-FFF2-40B4-BE49-F238E27FC236}">
                <a16:creationId xmlns:a16="http://schemas.microsoft.com/office/drawing/2014/main" id="{8B3CB745-CBDC-4B6F-B14A-DCEF6710BBCF}"/>
              </a:ext>
            </a:extLst>
          </p:cNvPr>
          <p:cNvSpPr txBox="1"/>
          <p:nvPr/>
        </p:nvSpPr>
        <p:spPr>
          <a:xfrm>
            <a:off x="1518550" y="1065128"/>
            <a:ext cx="6276077" cy="1243417"/>
          </a:xfrm>
          <a:prstGeom prst="rect">
            <a:avLst/>
          </a:prstGeom>
          <a:noFill/>
        </p:spPr>
        <p:txBody>
          <a:bodyPr wrap="none" rtlCol="0">
            <a:spAutoFit/>
          </a:bodyPr>
          <a:lstStyle/>
          <a:p>
            <a:pPr>
              <a:buNone/>
            </a:pPr>
            <a:r>
              <a:rPr lang="en-GB" sz="2200" dirty="0"/>
              <a:t>A flower has three petals and two leaves. </a:t>
            </a:r>
          </a:p>
          <a:p>
            <a:pPr>
              <a:buNone/>
            </a:pPr>
            <a:r>
              <a:rPr lang="en-GB" sz="2200" dirty="0"/>
              <a:t>Five children each pick a bunch of these flowers.</a:t>
            </a:r>
          </a:p>
          <a:p>
            <a:pPr>
              <a:buNone/>
            </a:pPr>
            <a:r>
              <a:rPr lang="en-GB" sz="2200" dirty="0"/>
              <a:t>Who has the most flowers in their bunch?</a:t>
            </a:r>
          </a:p>
        </p:txBody>
      </p:sp>
      <p:grpSp>
        <p:nvGrpSpPr>
          <p:cNvPr id="3" name="Group 2">
            <a:extLst>
              <a:ext uri="{FF2B5EF4-FFF2-40B4-BE49-F238E27FC236}">
                <a16:creationId xmlns:a16="http://schemas.microsoft.com/office/drawing/2014/main" id="{379D6170-ADA6-47B1-BF60-6EF1230DA42C}"/>
              </a:ext>
            </a:extLst>
          </p:cNvPr>
          <p:cNvGrpSpPr/>
          <p:nvPr/>
        </p:nvGrpSpPr>
        <p:grpSpPr>
          <a:xfrm>
            <a:off x="1231573" y="2700412"/>
            <a:ext cx="3309349" cy="1670146"/>
            <a:chOff x="156576" y="2694861"/>
            <a:chExt cx="3309349" cy="1670146"/>
          </a:xfrm>
        </p:grpSpPr>
        <p:sp>
          <p:nvSpPr>
            <p:cNvPr id="2" name="Speech Bubble: Oval 1">
              <a:extLst>
                <a:ext uri="{FF2B5EF4-FFF2-40B4-BE49-F238E27FC236}">
                  <a16:creationId xmlns:a16="http://schemas.microsoft.com/office/drawing/2014/main" id="{DFE00F1F-4CC4-495B-80E3-D6B275662123}"/>
                </a:ext>
              </a:extLst>
            </p:cNvPr>
            <p:cNvSpPr/>
            <p:nvPr/>
          </p:nvSpPr>
          <p:spPr>
            <a:xfrm>
              <a:off x="443553" y="2694861"/>
              <a:ext cx="3022372" cy="1139432"/>
            </a:xfrm>
            <a:prstGeom prst="wedgeEllipseCallout">
              <a:avLst>
                <a:gd name="adj1" fmla="val -47792"/>
                <a:gd name="adj2" fmla="val 49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counted 30 flowers.</a:t>
              </a:r>
            </a:p>
          </p:txBody>
        </p:sp>
        <p:sp>
          <p:nvSpPr>
            <p:cNvPr id="5" name="TextBox 4">
              <a:extLst>
                <a:ext uri="{FF2B5EF4-FFF2-40B4-BE49-F238E27FC236}">
                  <a16:creationId xmlns:a16="http://schemas.microsoft.com/office/drawing/2014/main" id="{D49CD451-D34F-48DB-80D5-3D1911203A7D}"/>
                </a:ext>
              </a:extLst>
            </p:cNvPr>
            <p:cNvSpPr txBox="1"/>
            <p:nvPr/>
          </p:nvSpPr>
          <p:spPr>
            <a:xfrm>
              <a:off x="156576" y="3934120"/>
              <a:ext cx="718466" cy="430887"/>
            </a:xfrm>
            <a:prstGeom prst="rect">
              <a:avLst/>
            </a:prstGeom>
            <a:noFill/>
          </p:spPr>
          <p:txBody>
            <a:bodyPr wrap="none" rtlCol="0">
              <a:spAutoFit/>
            </a:bodyPr>
            <a:lstStyle/>
            <a:p>
              <a:pPr>
                <a:buNone/>
              </a:pPr>
              <a:r>
                <a:rPr lang="en-GB" sz="2200" b="1" dirty="0"/>
                <a:t>Deb</a:t>
              </a:r>
            </a:p>
          </p:txBody>
        </p:sp>
      </p:grpSp>
      <p:grpSp>
        <p:nvGrpSpPr>
          <p:cNvPr id="4" name="Group 3">
            <a:extLst>
              <a:ext uri="{FF2B5EF4-FFF2-40B4-BE49-F238E27FC236}">
                <a16:creationId xmlns:a16="http://schemas.microsoft.com/office/drawing/2014/main" id="{2ACE757E-2773-4FF7-BFB8-A2F32BCCB84F}"/>
              </a:ext>
            </a:extLst>
          </p:cNvPr>
          <p:cNvGrpSpPr/>
          <p:nvPr/>
        </p:nvGrpSpPr>
        <p:grpSpPr>
          <a:xfrm>
            <a:off x="2235856" y="3998762"/>
            <a:ext cx="4049771" cy="1586641"/>
            <a:chOff x="1958195" y="3646480"/>
            <a:chExt cx="4049771" cy="1586641"/>
          </a:xfrm>
        </p:grpSpPr>
        <p:sp>
          <p:nvSpPr>
            <p:cNvPr id="9" name="Speech Bubble: Oval 8">
              <a:extLst>
                <a:ext uri="{FF2B5EF4-FFF2-40B4-BE49-F238E27FC236}">
                  <a16:creationId xmlns:a16="http://schemas.microsoft.com/office/drawing/2014/main" id="{70DE2F3B-2795-46EB-9087-29FBEBEB546F}"/>
                </a:ext>
              </a:extLst>
            </p:cNvPr>
            <p:cNvSpPr/>
            <p:nvPr/>
          </p:nvSpPr>
          <p:spPr>
            <a:xfrm>
              <a:off x="2985594" y="3646480"/>
              <a:ext cx="3022372" cy="1139432"/>
            </a:xfrm>
            <a:prstGeom prst="wedgeEllipseCallout">
              <a:avLst>
                <a:gd name="adj1" fmla="val -63966"/>
                <a:gd name="adj2" fmla="val 48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counted 60 petals.</a:t>
              </a:r>
            </a:p>
          </p:txBody>
        </p:sp>
        <p:sp>
          <p:nvSpPr>
            <p:cNvPr id="13" name="TextBox 12">
              <a:extLst>
                <a:ext uri="{FF2B5EF4-FFF2-40B4-BE49-F238E27FC236}">
                  <a16:creationId xmlns:a16="http://schemas.microsoft.com/office/drawing/2014/main" id="{56963420-A572-4E2A-AC60-0CB0C61A3B7D}"/>
                </a:ext>
              </a:extLst>
            </p:cNvPr>
            <p:cNvSpPr txBox="1"/>
            <p:nvPr/>
          </p:nvSpPr>
          <p:spPr>
            <a:xfrm>
              <a:off x="1958195" y="4802234"/>
              <a:ext cx="1197668" cy="430887"/>
            </a:xfrm>
            <a:prstGeom prst="rect">
              <a:avLst/>
            </a:prstGeom>
            <a:noFill/>
          </p:spPr>
          <p:txBody>
            <a:bodyPr wrap="square" rtlCol="0">
              <a:spAutoFit/>
            </a:bodyPr>
            <a:lstStyle/>
            <a:p>
              <a:pPr>
                <a:buNone/>
              </a:pPr>
              <a:r>
                <a:rPr lang="en-GB" sz="2200" b="1" dirty="0"/>
                <a:t>Hafsa</a:t>
              </a:r>
            </a:p>
          </p:txBody>
        </p:sp>
      </p:grpSp>
      <p:grpSp>
        <p:nvGrpSpPr>
          <p:cNvPr id="17" name="Group 16">
            <a:extLst>
              <a:ext uri="{FF2B5EF4-FFF2-40B4-BE49-F238E27FC236}">
                <a16:creationId xmlns:a16="http://schemas.microsoft.com/office/drawing/2014/main" id="{B681472F-B667-4D13-8F11-ABD8CB23C63D}"/>
              </a:ext>
            </a:extLst>
          </p:cNvPr>
          <p:cNvGrpSpPr/>
          <p:nvPr/>
        </p:nvGrpSpPr>
        <p:grpSpPr>
          <a:xfrm>
            <a:off x="5038896" y="2561328"/>
            <a:ext cx="4480225" cy="1384878"/>
            <a:chOff x="5038896" y="2561328"/>
            <a:chExt cx="4480225" cy="1384878"/>
          </a:xfrm>
        </p:grpSpPr>
        <p:sp>
          <p:nvSpPr>
            <p:cNvPr id="10" name="Speech Bubble: Oval 9">
              <a:extLst>
                <a:ext uri="{FF2B5EF4-FFF2-40B4-BE49-F238E27FC236}">
                  <a16:creationId xmlns:a16="http://schemas.microsoft.com/office/drawing/2014/main" id="{8C1FFAAB-403E-4886-B785-42652AFD1986}"/>
                </a:ext>
              </a:extLst>
            </p:cNvPr>
            <p:cNvSpPr/>
            <p:nvPr/>
          </p:nvSpPr>
          <p:spPr>
            <a:xfrm>
              <a:off x="5038896" y="2561328"/>
              <a:ext cx="3022372" cy="1139432"/>
            </a:xfrm>
            <a:prstGeom prst="wedgeEllipseCallout">
              <a:avLst>
                <a:gd name="adj1" fmla="val 58608"/>
                <a:gd name="adj2" fmla="val 50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counted 60 leaves.</a:t>
              </a:r>
            </a:p>
          </p:txBody>
        </p:sp>
        <p:sp>
          <p:nvSpPr>
            <p:cNvPr id="14" name="TextBox 13">
              <a:extLst>
                <a:ext uri="{FF2B5EF4-FFF2-40B4-BE49-F238E27FC236}">
                  <a16:creationId xmlns:a16="http://schemas.microsoft.com/office/drawing/2014/main" id="{2DB0B2AB-A406-44EC-A277-0D8C1E41EAE2}"/>
                </a:ext>
              </a:extLst>
            </p:cNvPr>
            <p:cNvSpPr txBox="1"/>
            <p:nvPr/>
          </p:nvSpPr>
          <p:spPr>
            <a:xfrm>
              <a:off x="8321453" y="3515319"/>
              <a:ext cx="1197668" cy="430887"/>
            </a:xfrm>
            <a:prstGeom prst="rect">
              <a:avLst/>
            </a:prstGeom>
            <a:noFill/>
          </p:spPr>
          <p:txBody>
            <a:bodyPr wrap="square" rtlCol="0">
              <a:spAutoFit/>
            </a:bodyPr>
            <a:lstStyle/>
            <a:p>
              <a:pPr>
                <a:buNone/>
              </a:pPr>
              <a:r>
                <a:rPr lang="en-GB" sz="2200" b="1" dirty="0"/>
                <a:t>Anya</a:t>
              </a:r>
            </a:p>
          </p:txBody>
        </p:sp>
      </p:grpSp>
      <p:grpSp>
        <p:nvGrpSpPr>
          <p:cNvPr id="20" name="Group 19">
            <a:extLst>
              <a:ext uri="{FF2B5EF4-FFF2-40B4-BE49-F238E27FC236}">
                <a16:creationId xmlns:a16="http://schemas.microsoft.com/office/drawing/2014/main" id="{E005C4C7-F282-4231-8CA9-F5A53FCCA614}"/>
              </a:ext>
            </a:extLst>
          </p:cNvPr>
          <p:cNvGrpSpPr/>
          <p:nvPr/>
        </p:nvGrpSpPr>
        <p:grpSpPr>
          <a:xfrm>
            <a:off x="6566024" y="4438202"/>
            <a:ext cx="4762155" cy="1247089"/>
            <a:chOff x="6267459" y="4428291"/>
            <a:chExt cx="4762155" cy="1247089"/>
          </a:xfrm>
        </p:grpSpPr>
        <p:sp>
          <p:nvSpPr>
            <p:cNvPr id="11" name="Speech Bubble: Oval 10">
              <a:extLst>
                <a:ext uri="{FF2B5EF4-FFF2-40B4-BE49-F238E27FC236}">
                  <a16:creationId xmlns:a16="http://schemas.microsoft.com/office/drawing/2014/main" id="{33280BDC-F557-45AF-ADA2-9D46A035F21B}"/>
                </a:ext>
              </a:extLst>
            </p:cNvPr>
            <p:cNvSpPr/>
            <p:nvPr/>
          </p:nvSpPr>
          <p:spPr>
            <a:xfrm>
              <a:off x="6267459" y="4428291"/>
              <a:ext cx="3022372" cy="1139432"/>
            </a:xfrm>
            <a:prstGeom prst="wedgeEllipseCallout">
              <a:avLst>
                <a:gd name="adj1" fmla="val 64640"/>
                <a:gd name="adj2" fmla="val 33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counted 90 petals.</a:t>
              </a:r>
            </a:p>
          </p:txBody>
        </p:sp>
        <p:sp>
          <p:nvSpPr>
            <p:cNvPr id="15" name="TextBox 14">
              <a:extLst>
                <a:ext uri="{FF2B5EF4-FFF2-40B4-BE49-F238E27FC236}">
                  <a16:creationId xmlns:a16="http://schemas.microsoft.com/office/drawing/2014/main" id="{6ADEA959-3860-4D40-B1AB-B876EC70D080}"/>
                </a:ext>
              </a:extLst>
            </p:cNvPr>
            <p:cNvSpPr txBox="1"/>
            <p:nvPr/>
          </p:nvSpPr>
          <p:spPr>
            <a:xfrm>
              <a:off x="9831946" y="5244493"/>
              <a:ext cx="1197668" cy="430887"/>
            </a:xfrm>
            <a:prstGeom prst="rect">
              <a:avLst/>
            </a:prstGeom>
            <a:noFill/>
          </p:spPr>
          <p:txBody>
            <a:bodyPr wrap="square" rtlCol="0">
              <a:spAutoFit/>
            </a:bodyPr>
            <a:lstStyle/>
            <a:p>
              <a:pPr>
                <a:buNone/>
              </a:pPr>
              <a:r>
                <a:rPr lang="en-GB" sz="2200" b="1" dirty="0"/>
                <a:t>Glenn </a:t>
              </a:r>
            </a:p>
          </p:txBody>
        </p:sp>
      </p:grpSp>
      <p:grpSp>
        <p:nvGrpSpPr>
          <p:cNvPr id="21" name="Group 20">
            <a:extLst>
              <a:ext uri="{FF2B5EF4-FFF2-40B4-BE49-F238E27FC236}">
                <a16:creationId xmlns:a16="http://schemas.microsoft.com/office/drawing/2014/main" id="{7C92FD57-66DD-418D-8479-303CFA917B2B}"/>
              </a:ext>
            </a:extLst>
          </p:cNvPr>
          <p:cNvGrpSpPr/>
          <p:nvPr/>
        </p:nvGrpSpPr>
        <p:grpSpPr>
          <a:xfrm>
            <a:off x="8819427" y="2521518"/>
            <a:ext cx="3253237" cy="1973973"/>
            <a:chOff x="9120389" y="2859199"/>
            <a:chExt cx="3253237" cy="1973973"/>
          </a:xfrm>
        </p:grpSpPr>
        <p:sp>
          <p:nvSpPr>
            <p:cNvPr id="12" name="Speech Bubble: Oval 11">
              <a:extLst>
                <a:ext uri="{FF2B5EF4-FFF2-40B4-BE49-F238E27FC236}">
                  <a16:creationId xmlns:a16="http://schemas.microsoft.com/office/drawing/2014/main" id="{DCE2A1E2-56D2-49CB-ABAA-23B6950B6847}"/>
                </a:ext>
              </a:extLst>
            </p:cNvPr>
            <p:cNvSpPr/>
            <p:nvPr/>
          </p:nvSpPr>
          <p:spPr>
            <a:xfrm>
              <a:off x="9120389" y="2859199"/>
              <a:ext cx="3022372" cy="1139432"/>
            </a:xfrm>
            <a:prstGeom prst="wedgeEllipseCallout">
              <a:avLst>
                <a:gd name="adj1" fmla="val 39701"/>
                <a:gd name="adj2" fmla="val 89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counted 80 leaves.</a:t>
              </a:r>
            </a:p>
          </p:txBody>
        </p:sp>
        <p:sp>
          <p:nvSpPr>
            <p:cNvPr id="16" name="TextBox 15">
              <a:extLst>
                <a:ext uri="{FF2B5EF4-FFF2-40B4-BE49-F238E27FC236}">
                  <a16:creationId xmlns:a16="http://schemas.microsoft.com/office/drawing/2014/main" id="{A34441AD-1CA1-4988-9FB9-C02080C77FA0}"/>
                </a:ext>
              </a:extLst>
            </p:cNvPr>
            <p:cNvSpPr txBox="1"/>
            <p:nvPr/>
          </p:nvSpPr>
          <p:spPr>
            <a:xfrm>
              <a:off x="11175958" y="4402285"/>
              <a:ext cx="1197668" cy="430887"/>
            </a:xfrm>
            <a:prstGeom prst="rect">
              <a:avLst/>
            </a:prstGeom>
            <a:noFill/>
          </p:spPr>
          <p:txBody>
            <a:bodyPr wrap="square" rtlCol="0">
              <a:spAutoFit/>
            </a:bodyPr>
            <a:lstStyle/>
            <a:p>
              <a:pPr>
                <a:buNone/>
              </a:pPr>
              <a:r>
                <a:rPr lang="en-GB" sz="2200" b="1" dirty="0"/>
                <a:t>Neihal</a:t>
              </a:r>
            </a:p>
          </p:txBody>
        </p:sp>
      </p:grpSp>
      <p:pic>
        <p:nvPicPr>
          <p:cNvPr id="18" name="Picture 17">
            <a:extLst>
              <a:ext uri="{FF2B5EF4-FFF2-40B4-BE49-F238E27FC236}">
                <a16:creationId xmlns:a16="http://schemas.microsoft.com/office/drawing/2014/main" id="{69B64C90-D3BF-4930-8934-FE16AE9D4291}"/>
              </a:ext>
            </a:extLst>
          </p:cNvPr>
          <p:cNvPicPr>
            <a:picLocks noChangeAspect="1"/>
          </p:cNvPicPr>
          <p:nvPr/>
        </p:nvPicPr>
        <p:blipFill>
          <a:blip r:embed="rId3"/>
          <a:stretch>
            <a:fillRect/>
          </a:stretch>
        </p:blipFill>
        <p:spPr>
          <a:xfrm>
            <a:off x="210535" y="1065128"/>
            <a:ext cx="1046304" cy="2375726"/>
          </a:xfrm>
          <a:prstGeom prst="rect">
            <a:avLst/>
          </a:prstGeom>
        </p:spPr>
      </p:pic>
    </p:spTree>
    <p:extLst>
      <p:ext uri="{BB962C8B-B14F-4D97-AF65-F5344CB8AC3E}">
        <p14:creationId xmlns:p14="http://schemas.microsoft.com/office/powerpoint/2010/main" val="19906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58397184"/>
              </p:ext>
            </p:extLst>
          </p:nvPr>
        </p:nvGraphicFramePr>
        <p:xfrm>
          <a:off x="267128" y="764705"/>
          <a:ext cx="11766038" cy="5989320"/>
        </p:xfrm>
        <a:graphic>
          <a:graphicData uri="http://schemas.openxmlformats.org/drawingml/2006/table">
            <a:tbl>
              <a:tblPr firstRow="1" bandRow="1">
                <a:tableStyleId>{5940675A-B579-460E-94D1-54222C63F5DA}</a:tableStyleId>
              </a:tblPr>
              <a:tblGrid>
                <a:gridCol w="7058232">
                  <a:extLst>
                    <a:ext uri="{9D8B030D-6E8A-4147-A177-3AD203B41FA5}">
                      <a16:colId xmlns:a16="http://schemas.microsoft.com/office/drawing/2014/main" val="695237181"/>
                    </a:ext>
                  </a:extLst>
                </a:gridCol>
                <a:gridCol w="470780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Although using multiples of 10 gives straightforward numbers to work with, starting with smaller numbers might make it easier for students to represent the number of petals/leaves/flowers visually and therefore make sense of the situation and relationships.</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The further thinking question starts to make the link to common multiples and thinking about which integer values are possible with this relationship. Extend this further by asking students to create flowers with a different relationship. For example, how many leaves/petals could each flower have if 40 leaves and 40 petals were both possible?</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No representations are provided on this slide, so that you can explore whether students seek their own representations to support them. Sketched flower images or bar models help them to keep track of the multiplicative relationships. A table of values, as in Checkpoint </a:t>
                      </a:r>
                      <a:r>
                        <a:rPr lang="en-GB" sz="1600" b="0" i="0" u="none" strike="noStrike" noProof="0" dirty="0">
                          <a:latin typeface="Arial"/>
                          <a:hlinkClick r:id="rId3" action="ppaction://hlinksldjump"/>
                        </a:rPr>
                        <a:t>21</a:t>
                      </a:r>
                      <a:r>
                        <a:rPr lang="en-GB" sz="1600" b="0" i="0" u="none" strike="noStrike" noProof="0" dirty="0">
                          <a:latin typeface="Arial"/>
                        </a:rPr>
                        <a:t>, might also be a supportive representation, although this be more informal lists of multiples.</a:t>
                      </a:r>
                    </a:p>
                  </a:txBody>
                  <a:tcPr/>
                </a:tc>
                <a:tc>
                  <a:txBody>
                    <a:bodyPr/>
                    <a:lstStyle/>
                    <a:p>
                      <a:pPr lvl="0" algn="l">
                        <a:lnSpc>
                          <a:spcPct val="100000"/>
                        </a:lnSpc>
                        <a:spcBef>
                          <a:spcPts val="600"/>
                        </a:spcBef>
                        <a:spcAft>
                          <a:spcPts val="0"/>
                        </a:spcAft>
                        <a:buNone/>
                      </a:pPr>
                      <a:r>
                        <a:rPr lang="en-GB" sz="1600" dirty="0"/>
                        <a:t>Checkpoint 22 is a companion to Checkpoint </a:t>
                      </a:r>
                      <a:r>
                        <a:rPr lang="en-GB" sz="1600" dirty="0">
                          <a:hlinkClick r:id="rId3" action="ppaction://hlinksldjump"/>
                        </a:rPr>
                        <a:t>21</a:t>
                      </a:r>
                      <a:r>
                        <a:rPr lang="en-GB" sz="1600" dirty="0"/>
                        <a:t>, offering a different structure to explore the same multiplicative relationships. Use just one of the two Checkpoints, or try both and see if they interact differently with the problem when the relationships are modelled more or less explicitly. Use familiar language such as ‘for every __ there are __’, to draw attention to the multiplicative relationship.</a:t>
                      </a:r>
                    </a:p>
                    <a:p>
                      <a:pPr lvl="0" algn="l">
                        <a:lnSpc>
                          <a:spcPct val="100000"/>
                        </a:lnSpc>
                        <a:spcBef>
                          <a:spcPts val="600"/>
                        </a:spcBef>
                        <a:spcAft>
                          <a:spcPts val="0"/>
                        </a:spcAft>
                        <a:buNone/>
                      </a:pPr>
                      <a:r>
                        <a:rPr lang="en-GB" sz="1600" dirty="0"/>
                        <a:t>There is no expectation of a specific strategy such as scaling. The values have been chosen to allow for comparison between specific pairs to help you assess students’ understanding of the relationships. For example, you might ask students to compare Anya and Hafsa – who both counted the same value – and ask if they know, without calculating, who must have the most flowers. Then use a strategy of their choice to see if their initial instincts were correct. </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600" b="0" dirty="0"/>
                        <a:t>The Key Stage 2 SATs papers contain other examples of </a:t>
                      </a:r>
                      <a:r>
                        <a:rPr lang="en-GB" sz="1600" dirty="0"/>
                        <a:t>proportional reasoning. For example, </a:t>
                      </a:r>
                      <a:r>
                        <a:rPr lang="en-GB" sz="1600" b="0" dirty="0"/>
                        <a:t>2018 Paper 2 (reasoning) question 20, and 2018 Paper 3 (reasoning) question 9. Past papers can readily be found online.</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276452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23: Running</a:t>
            </a:r>
          </a:p>
        </p:txBody>
      </p:sp>
      <p:sp>
        <p:nvSpPr>
          <p:cNvPr id="4" name="TextBox 3">
            <a:extLst>
              <a:ext uri="{FF2B5EF4-FFF2-40B4-BE49-F238E27FC236}">
                <a16:creationId xmlns:a16="http://schemas.microsoft.com/office/drawing/2014/main" id="{C2F7C9FF-7095-F649-997B-6925CEA7A659}"/>
              </a:ext>
            </a:extLst>
          </p:cNvPr>
          <p:cNvSpPr txBox="1"/>
          <p:nvPr/>
        </p:nvSpPr>
        <p:spPr>
          <a:xfrm>
            <a:off x="0" y="831454"/>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78596" y="558685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86617" y="5607969"/>
            <a:ext cx="8160907" cy="837152"/>
          </a:xfrm>
          <a:prstGeom prst="rect">
            <a:avLst/>
          </a:prstGeom>
          <a:noFill/>
        </p:spPr>
        <p:txBody>
          <a:bodyPr wrap="square" rtlCol="0">
            <a:spAutoFit/>
          </a:bodyPr>
          <a:lstStyle/>
          <a:p>
            <a:pPr>
              <a:buNone/>
            </a:pPr>
            <a:r>
              <a:rPr lang="en-US" sz="2200" dirty="0">
                <a:cs typeface="Arial" panose="020B0604020202020204" pitchFamily="34" charset="0"/>
              </a:rPr>
              <a:t>They run the same distance over the whole week.</a:t>
            </a:r>
          </a:p>
          <a:p>
            <a:pPr>
              <a:buNone/>
            </a:pPr>
            <a:r>
              <a:rPr lang="en-US" sz="2200" dirty="0">
                <a:cs typeface="Arial" panose="020B0604020202020204" pitchFamily="34" charset="0"/>
              </a:rPr>
              <a:t>How far did they each run on Sunday?</a:t>
            </a:r>
          </a:p>
        </p:txBody>
      </p:sp>
      <p:sp>
        <p:nvSpPr>
          <p:cNvPr id="19" name="TextBox 18">
            <a:extLst>
              <a:ext uri="{FF2B5EF4-FFF2-40B4-BE49-F238E27FC236}">
                <a16:creationId xmlns:a16="http://schemas.microsoft.com/office/drawing/2014/main" id="{8B3CB745-CBDC-4B6F-B14A-DCEF6710BBCF}"/>
              </a:ext>
            </a:extLst>
          </p:cNvPr>
          <p:cNvSpPr txBox="1"/>
          <p:nvPr/>
        </p:nvSpPr>
        <p:spPr>
          <a:xfrm>
            <a:off x="211896" y="1237328"/>
            <a:ext cx="5479317" cy="3139321"/>
          </a:xfrm>
          <a:prstGeom prst="rect">
            <a:avLst/>
          </a:prstGeom>
          <a:noFill/>
        </p:spPr>
        <p:txBody>
          <a:bodyPr wrap="square" rtlCol="0">
            <a:spAutoFit/>
          </a:bodyPr>
          <a:lstStyle/>
          <a:p>
            <a:pPr>
              <a:buNone/>
            </a:pPr>
            <a:r>
              <a:rPr lang="en-GB" sz="2200" dirty="0"/>
              <a:t>Jiang and Eric do a week-long running challenge.</a:t>
            </a:r>
          </a:p>
          <a:p>
            <a:pPr>
              <a:buNone/>
            </a:pPr>
            <a:r>
              <a:rPr lang="en-GB" sz="2200" dirty="0"/>
              <a:t>Jiang records her runs in kilometres. </a:t>
            </a:r>
          </a:p>
          <a:p>
            <a:pPr>
              <a:buNone/>
            </a:pPr>
            <a:r>
              <a:rPr lang="en-GB" sz="2200" dirty="0"/>
              <a:t>Eric records his runs in miles.</a:t>
            </a:r>
          </a:p>
          <a:p>
            <a:pPr>
              <a:buNone/>
            </a:pPr>
            <a:r>
              <a:rPr lang="en-GB" sz="2200" dirty="0"/>
              <a:t>They know that eight kilometres is the same as five miles.</a:t>
            </a:r>
          </a:p>
          <a:p>
            <a:pPr>
              <a:buNone/>
            </a:pPr>
            <a:endParaRPr lang="en-GB" sz="2200" dirty="0"/>
          </a:p>
          <a:p>
            <a:pPr>
              <a:buNone/>
            </a:pPr>
            <a:r>
              <a:rPr lang="en-GB" sz="2200" dirty="0"/>
              <a:t>Who runs the furthest each day?</a:t>
            </a:r>
          </a:p>
        </p:txBody>
      </p:sp>
      <p:grpSp>
        <p:nvGrpSpPr>
          <p:cNvPr id="16" name="Group 15">
            <a:extLst>
              <a:ext uri="{FF2B5EF4-FFF2-40B4-BE49-F238E27FC236}">
                <a16:creationId xmlns:a16="http://schemas.microsoft.com/office/drawing/2014/main" id="{96BD4794-E05A-4545-B1F7-E81FBD940A8B}"/>
              </a:ext>
            </a:extLst>
          </p:cNvPr>
          <p:cNvGrpSpPr/>
          <p:nvPr/>
        </p:nvGrpSpPr>
        <p:grpSpPr>
          <a:xfrm>
            <a:off x="6466651" y="999111"/>
            <a:ext cx="2160000" cy="1381227"/>
            <a:chOff x="405462" y="3145541"/>
            <a:chExt cx="1933155" cy="1381227"/>
          </a:xfrm>
        </p:grpSpPr>
        <p:sp>
          <p:nvSpPr>
            <p:cNvPr id="5" name="TextBox 4">
              <a:extLst>
                <a:ext uri="{FF2B5EF4-FFF2-40B4-BE49-F238E27FC236}">
                  <a16:creationId xmlns:a16="http://schemas.microsoft.com/office/drawing/2014/main" id="{9AC2F2C2-CAF2-4D05-9669-2D7FAF914CF8}"/>
                </a:ext>
              </a:extLst>
            </p:cNvPr>
            <p:cNvSpPr txBox="1"/>
            <p:nvPr/>
          </p:nvSpPr>
          <p:spPr>
            <a:xfrm>
              <a:off x="405462" y="3596587"/>
              <a:ext cx="1933155" cy="930181"/>
            </a:xfrm>
            <a:prstGeom prst="roundRect">
              <a:avLst/>
            </a:prstGeom>
            <a:solidFill>
              <a:schemeClr val="accent6">
                <a:lumMod val="40000"/>
                <a:lumOff val="60000"/>
              </a:schemeClr>
            </a:solidFill>
          </p:spPr>
          <p:txBody>
            <a:bodyPr wrap="square" rtlCol="0">
              <a:spAutoFit/>
            </a:bodyPr>
            <a:lstStyle/>
            <a:p>
              <a:pPr>
                <a:buNone/>
              </a:pPr>
              <a:r>
                <a:rPr lang="en-GB" sz="2200" dirty="0"/>
                <a:t>Jiang: 8 km</a:t>
              </a:r>
            </a:p>
            <a:p>
              <a:pPr>
                <a:buNone/>
              </a:pPr>
              <a:r>
                <a:rPr lang="en-GB" sz="2200" dirty="0"/>
                <a:t>Eric: 4 miles</a:t>
              </a:r>
            </a:p>
          </p:txBody>
        </p:sp>
        <p:sp>
          <p:nvSpPr>
            <p:cNvPr id="17" name="TextBox 16">
              <a:extLst>
                <a:ext uri="{FF2B5EF4-FFF2-40B4-BE49-F238E27FC236}">
                  <a16:creationId xmlns:a16="http://schemas.microsoft.com/office/drawing/2014/main" id="{01473F59-C8C7-40B3-BBDD-B5A7FECCF62D}"/>
                </a:ext>
              </a:extLst>
            </p:cNvPr>
            <p:cNvSpPr txBox="1"/>
            <p:nvPr/>
          </p:nvSpPr>
          <p:spPr>
            <a:xfrm>
              <a:off x="597349" y="3145541"/>
              <a:ext cx="1545603" cy="432734"/>
            </a:xfrm>
            <a:prstGeom prst="rect">
              <a:avLst/>
            </a:prstGeom>
            <a:noFill/>
          </p:spPr>
          <p:txBody>
            <a:bodyPr wrap="square">
              <a:spAutoFit/>
            </a:bodyPr>
            <a:lstStyle/>
            <a:p>
              <a:pPr algn="ctr">
                <a:buNone/>
              </a:pPr>
              <a:r>
                <a:rPr lang="en-GB" sz="2200" dirty="0"/>
                <a:t>Monday</a:t>
              </a:r>
            </a:p>
          </p:txBody>
        </p:sp>
      </p:grpSp>
      <p:grpSp>
        <p:nvGrpSpPr>
          <p:cNvPr id="33" name="Group 32">
            <a:extLst>
              <a:ext uri="{FF2B5EF4-FFF2-40B4-BE49-F238E27FC236}">
                <a16:creationId xmlns:a16="http://schemas.microsoft.com/office/drawing/2014/main" id="{D6A60058-AE18-41B7-ADEF-4DAE3A8460BD}"/>
              </a:ext>
            </a:extLst>
          </p:cNvPr>
          <p:cNvGrpSpPr/>
          <p:nvPr/>
        </p:nvGrpSpPr>
        <p:grpSpPr>
          <a:xfrm>
            <a:off x="8966815" y="996657"/>
            <a:ext cx="2160000" cy="1381227"/>
            <a:chOff x="2473159" y="3126466"/>
            <a:chExt cx="1933155" cy="1381227"/>
          </a:xfrm>
        </p:grpSpPr>
        <p:sp>
          <p:nvSpPr>
            <p:cNvPr id="31" name="TextBox 30">
              <a:extLst>
                <a:ext uri="{FF2B5EF4-FFF2-40B4-BE49-F238E27FC236}">
                  <a16:creationId xmlns:a16="http://schemas.microsoft.com/office/drawing/2014/main" id="{2F1EB8C3-99AE-4F58-B3FD-A3ED18B8A225}"/>
                </a:ext>
              </a:extLst>
            </p:cNvPr>
            <p:cNvSpPr txBox="1"/>
            <p:nvPr/>
          </p:nvSpPr>
          <p:spPr>
            <a:xfrm>
              <a:off x="2473159" y="3577512"/>
              <a:ext cx="1933155" cy="930181"/>
            </a:xfrm>
            <a:prstGeom prst="roundRect">
              <a:avLst/>
            </a:prstGeom>
            <a:solidFill>
              <a:schemeClr val="accent6">
                <a:lumMod val="40000"/>
                <a:lumOff val="60000"/>
              </a:schemeClr>
            </a:solidFill>
          </p:spPr>
          <p:txBody>
            <a:bodyPr wrap="square" rtlCol="0">
              <a:spAutoFit/>
            </a:bodyPr>
            <a:lstStyle/>
            <a:p>
              <a:pPr>
                <a:buNone/>
              </a:pPr>
              <a:r>
                <a:rPr lang="en-GB" sz="2200" dirty="0"/>
                <a:t>Jiang: 4 km</a:t>
              </a:r>
            </a:p>
            <a:p>
              <a:pPr>
                <a:buNone/>
              </a:pPr>
              <a:r>
                <a:rPr lang="en-GB" sz="2200" dirty="0"/>
                <a:t>Eric: 4 miles</a:t>
              </a:r>
            </a:p>
          </p:txBody>
        </p:sp>
        <p:sp>
          <p:nvSpPr>
            <p:cNvPr id="32" name="TextBox 31">
              <a:extLst>
                <a:ext uri="{FF2B5EF4-FFF2-40B4-BE49-F238E27FC236}">
                  <a16:creationId xmlns:a16="http://schemas.microsoft.com/office/drawing/2014/main" id="{D86F9A2B-22BE-4795-A3D2-6721665744B1}"/>
                </a:ext>
              </a:extLst>
            </p:cNvPr>
            <p:cNvSpPr txBox="1"/>
            <p:nvPr/>
          </p:nvSpPr>
          <p:spPr>
            <a:xfrm>
              <a:off x="2665046" y="3126466"/>
              <a:ext cx="1545603" cy="432734"/>
            </a:xfrm>
            <a:prstGeom prst="rect">
              <a:avLst/>
            </a:prstGeom>
            <a:noFill/>
          </p:spPr>
          <p:txBody>
            <a:bodyPr wrap="square">
              <a:spAutoFit/>
            </a:bodyPr>
            <a:lstStyle/>
            <a:p>
              <a:pPr algn="ctr">
                <a:buNone/>
              </a:pPr>
              <a:r>
                <a:rPr lang="en-GB" sz="2200" dirty="0"/>
                <a:t>Tuesday</a:t>
              </a:r>
            </a:p>
          </p:txBody>
        </p:sp>
      </p:grpSp>
      <p:grpSp>
        <p:nvGrpSpPr>
          <p:cNvPr id="34" name="Group 33">
            <a:extLst>
              <a:ext uri="{FF2B5EF4-FFF2-40B4-BE49-F238E27FC236}">
                <a16:creationId xmlns:a16="http://schemas.microsoft.com/office/drawing/2014/main" id="{33C7F63D-3099-4743-A320-35A1F975B71E}"/>
              </a:ext>
            </a:extLst>
          </p:cNvPr>
          <p:cNvGrpSpPr/>
          <p:nvPr/>
        </p:nvGrpSpPr>
        <p:grpSpPr>
          <a:xfrm>
            <a:off x="6477024" y="2418917"/>
            <a:ext cx="2160000" cy="1381227"/>
            <a:chOff x="2473159" y="3126466"/>
            <a:chExt cx="1933155" cy="1381227"/>
          </a:xfrm>
        </p:grpSpPr>
        <p:sp>
          <p:nvSpPr>
            <p:cNvPr id="35" name="TextBox 34">
              <a:extLst>
                <a:ext uri="{FF2B5EF4-FFF2-40B4-BE49-F238E27FC236}">
                  <a16:creationId xmlns:a16="http://schemas.microsoft.com/office/drawing/2014/main" id="{04D50772-CC76-4209-992B-1996DB330524}"/>
                </a:ext>
              </a:extLst>
            </p:cNvPr>
            <p:cNvSpPr txBox="1"/>
            <p:nvPr/>
          </p:nvSpPr>
          <p:spPr>
            <a:xfrm>
              <a:off x="2473159" y="3577512"/>
              <a:ext cx="1933155" cy="930181"/>
            </a:xfrm>
            <a:prstGeom prst="roundRect">
              <a:avLst/>
            </a:prstGeom>
            <a:solidFill>
              <a:schemeClr val="accent6">
                <a:lumMod val="40000"/>
                <a:lumOff val="60000"/>
              </a:schemeClr>
            </a:solidFill>
          </p:spPr>
          <p:txBody>
            <a:bodyPr wrap="square" rtlCol="0">
              <a:spAutoFit/>
            </a:bodyPr>
            <a:lstStyle/>
            <a:p>
              <a:pPr>
                <a:buNone/>
              </a:pPr>
              <a:r>
                <a:rPr lang="en-GB" sz="2200" dirty="0"/>
                <a:t>Jiang: 7 km</a:t>
              </a:r>
            </a:p>
            <a:p>
              <a:pPr>
                <a:buNone/>
              </a:pPr>
              <a:r>
                <a:rPr lang="en-GB" sz="2200" dirty="0"/>
                <a:t>Eric: 5 miles</a:t>
              </a:r>
            </a:p>
          </p:txBody>
        </p:sp>
        <p:sp>
          <p:nvSpPr>
            <p:cNvPr id="36" name="TextBox 35">
              <a:extLst>
                <a:ext uri="{FF2B5EF4-FFF2-40B4-BE49-F238E27FC236}">
                  <a16:creationId xmlns:a16="http://schemas.microsoft.com/office/drawing/2014/main" id="{30108538-69F7-49D8-AECC-FD7579E87A13}"/>
                </a:ext>
              </a:extLst>
            </p:cNvPr>
            <p:cNvSpPr txBox="1"/>
            <p:nvPr/>
          </p:nvSpPr>
          <p:spPr>
            <a:xfrm>
              <a:off x="2473159" y="3126466"/>
              <a:ext cx="1933155" cy="430887"/>
            </a:xfrm>
            <a:prstGeom prst="rect">
              <a:avLst/>
            </a:prstGeom>
            <a:noFill/>
          </p:spPr>
          <p:txBody>
            <a:bodyPr wrap="square">
              <a:spAutoFit/>
            </a:bodyPr>
            <a:lstStyle/>
            <a:p>
              <a:pPr algn="ctr">
                <a:buNone/>
              </a:pPr>
              <a:r>
                <a:rPr lang="en-GB" sz="2200" dirty="0"/>
                <a:t>Wednesday</a:t>
              </a:r>
            </a:p>
          </p:txBody>
        </p:sp>
      </p:grpSp>
      <p:grpSp>
        <p:nvGrpSpPr>
          <p:cNvPr id="37" name="Group 36">
            <a:extLst>
              <a:ext uri="{FF2B5EF4-FFF2-40B4-BE49-F238E27FC236}">
                <a16:creationId xmlns:a16="http://schemas.microsoft.com/office/drawing/2014/main" id="{688A939A-7291-4558-8275-161CE5EC337C}"/>
              </a:ext>
            </a:extLst>
          </p:cNvPr>
          <p:cNvGrpSpPr/>
          <p:nvPr/>
        </p:nvGrpSpPr>
        <p:grpSpPr>
          <a:xfrm>
            <a:off x="8966815" y="2437229"/>
            <a:ext cx="2160000" cy="1350215"/>
            <a:chOff x="2473158" y="3210884"/>
            <a:chExt cx="2073658" cy="1350215"/>
          </a:xfrm>
        </p:grpSpPr>
        <p:sp>
          <p:nvSpPr>
            <p:cNvPr id="38" name="TextBox 37">
              <a:extLst>
                <a:ext uri="{FF2B5EF4-FFF2-40B4-BE49-F238E27FC236}">
                  <a16:creationId xmlns:a16="http://schemas.microsoft.com/office/drawing/2014/main" id="{F8203596-F93C-49C0-827A-7742AC312478}"/>
                </a:ext>
              </a:extLst>
            </p:cNvPr>
            <p:cNvSpPr txBox="1"/>
            <p:nvPr/>
          </p:nvSpPr>
          <p:spPr>
            <a:xfrm>
              <a:off x="2473158" y="3634888"/>
              <a:ext cx="2073658" cy="926211"/>
            </a:xfrm>
            <a:prstGeom prst="roundRect">
              <a:avLst/>
            </a:prstGeom>
            <a:solidFill>
              <a:schemeClr val="accent6">
                <a:lumMod val="40000"/>
                <a:lumOff val="60000"/>
              </a:schemeClr>
            </a:solidFill>
          </p:spPr>
          <p:txBody>
            <a:bodyPr wrap="square" rtlCol="0">
              <a:spAutoFit/>
            </a:bodyPr>
            <a:lstStyle/>
            <a:p>
              <a:pPr>
                <a:buNone/>
              </a:pPr>
              <a:r>
                <a:rPr lang="en-GB" sz="2200" dirty="0"/>
                <a:t>Jiang: 10 km</a:t>
              </a:r>
            </a:p>
            <a:p>
              <a:pPr>
                <a:buNone/>
              </a:pPr>
              <a:r>
                <a:rPr lang="en-GB" sz="2200" dirty="0"/>
                <a:t>Eric: 5 miles</a:t>
              </a:r>
            </a:p>
          </p:txBody>
        </p:sp>
        <p:sp>
          <p:nvSpPr>
            <p:cNvPr id="39" name="TextBox 38">
              <a:extLst>
                <a:ext uri="{FF2B5EF4-FFF2-40B4-BE49-F238E27FC236}">
                  <a16:creationId xmlns:a16="http://schemas.microsoft.com/office/drawing/2014/main" id="{F81787EA-9290-4749-A24D-A9631E58E9B3}"/>
                </a:ext>
              </a:extLst>
            </p:cNvPr>
            <p:cNvSpPr txBox="1"/>
            <p:nvPr/>
          </p:nvSpPr>
          <p:spPr>
            <a:xfrm>
              <a:off x="2678992" y="3210884"/>
              <a:ext cx="1545603" cy="432734"/>
            </a:xfrm>
            <a:prstGeom prst="rect">
              <a:avLst/>
            </a:prstGeom>
            <a:noFill/>
          </p:spPr>
          <p:txBody>
            <a:bodyPr wrap="square">
              <a:spAutoFit/>
            </a:bodyPr>
            <a:lstStyle/>
            <a:p>
              <a:pPr algn="ctr">
                <a:buNone/>
              </a:pPr>
              <a:r>
                <a:rPr lang="en-GB" sz="2200" dirty="0"/>
                <a:t>Thursday</a:t>
              </a:r>
            </a:p>
          </p:txBody>
        </p:sp>
      </p:grpSp>
      <p:grpSp>
        <p:nvGrpSpPr>
          <p:cNvPr id="40" name="Group 39">
            <a:extLst>
              <a:ext uri="{FF2B5EF4-FFF2-40B4-BE49-F238E27FC236}">
                <a16:creationId xmlns:a16="http://schemas.microsoft.com/office/drawing/2014/main" id="{C4AED9E1-C967-498D-A61F-B8658DCA64D4}"/>
              </a:ext>
            </a:extLst>
          </p:cNvPr>
          <p:cNvGrpSpPr/>
          <p:nvPr/>
        </p:nvGrpSpPr>
        <p:grpSpPr>
          <a:xfrm>
            <a:off x="6461428" y="3843349"/>
            <a:ext cx="2160000" cy="1315046"/>
            <a:chOff x="2473159" y="3126466"/>
            <a:chExt cx="1907499" cy="1315046"/>
          </a:xfrm>
        </p:grpSpPr>
        <p:sp>
          <p:nvSpPr>
            <p:cNvPr id="41" name="TextBox 40">
              <a:extLst>
                <a:ext uri="{FF2B5EF4-FFF2-40B4-BE49-F238E27FC236}">
                  <a16:creationId xmlns:a16="http://schemas.microsoft.com/office/drawing/2014/main" id="{338A5951-6DA8-4FEE-B414-B55C8DD9CC53}"/>
                </a:ext>
              </a:extLst>
            </p:cNvPr>
            <p:cNvSpPr txBox="1"/>
            <p:nvPr/>
          </p:nvSpPr>
          <p:spPr>
            <a:xfrm>
              <a:off x="2473159" y="3577512"/>
              <a:ext cx="1907499" cy="864000"/>
            </a:xfrm>
            <a:prstGeom prst="roundRect">
              <a:avLst/>
            </a:prstGeom>
            <a:solidFill>
              <a:schemeClr val="accent6">
                <a:lumMod val="40000"/>
                <a:lumOff val="60000"/>
              </a:schemeClr>
            </a:solidFill>
          </p:spPr>
          <p:txBody>
            <a:bodyPr wrap="square" rtlCol="0">
              <a:spAutoFit/>
            </a:bodyPr>
            <a:lstStyle/>
            <a:p>
              <a:pPr>
                <a:buNone/>
              </a:pPr>
              <a:r>
                <a:rPr lang="en-GB" sz="2200" dirty="0"/>
                <a:t>Jiang: 16 km</a:t>
              </a:r>
            </a:p>
            <a:p>
              <a:pPr>
                <a:buNone/>
              </a:pPr>
              <a:r>
                <a:rPr lang="en-GB" sz="2200" dirty="0"/>
                <a:t>Eric: 10 miles</a:t>
              </a:r>
            </a:p>
          </p:txBody>
        </p:sp>
        <p:sp>
          <p:nvSpPr>
            <p:cNvPr id="42" name="TextBox 41">
              <a:extLst>
                <a:ext uri="{FF2B5EF4-FFF2-40B4-BE49-F238E27FC236}">
                  <a16:creationId xmlns:a16="http://schemas.microsoft.com/office/drawing/2014/main" id="{B104EBDE-8628-443F-9F93-7371F50A9C09}"/>
                </a:ext>
              </a:extLst>
            </p:cNvPr>
            <p:cNvSpPr txBox="1"/>
            <p:nvPr/>
          </p:nvSpPr>
          <p:spPr>
            <a:xfrm>
              <a:off x="2665046" y="3126466"/>
              <a:ext cx="1545603" cy="432734"/>
            </a:xfrm>
            <a:prstGeom prst="rect">
              <a:avLst/>
            </a:prstGeom>
            <a:noFill/>
          </p:spPr>
          <p:txBody>
            <a:bodyPr wrap="square">
              <a:spAutoFit/>
            </a:bodyPr>
            <a:lstStyle/>
            <a:p>
              <a:pPr algn="ctr">
                <a:buNone/>
              </a:pPr>
              <a:r>
                <a:rPr lang="en-GB" sz="2200" dirty="0"/>
                <a:t>Friday</a:t>
              </a:r>
            </a:p>
          </p:txBody>
        </p:sp>
      </p:grpSp>
      <p:grpSp>
        <p:nvGrpSpPr>
          <p:cNvPr id="43" name="Group 42">
            <a:extLst>
              <a:ext uri="{FF2B5EF4-FFF2-40B4-BE49-F238E27FC236}">
                <a16:creationId xmlns:a16="http://schemas.microsoft.com/office/drawing/2014/main" id="{E21C3F5C-D910-4A06-94B8-DB068F90C382}"/>
              </a:ext>
            </a:extLst>
          </p:cNvPr>
          <p:cNvGrpSpPr/>
          <p:nvPr/>
        </p:nvGrpSpPr>
        <p:grpSpPr>
          <a:xfrm>
            <a:off x="8964704" y="3861661"/>
            <a:ext cx="2160000" cy="1362538"/>
            <a:chOff x="2471060" y="3200683"/>
            <a:chExt cx="2146651" cy="1362538"/>
          </a:xfrm>
        </p:grpSpPr>
        <p:sp>
          <p:nvSpPr>
            <p:cNvPr id="44" name="TextBox 43">
              <a:extLst>
                <a:ext uri="{FF2B5EF4-FFF2-40B4-BE49-F238E27FC236}">
                  <a16:creationId xmlns:a16="http://schemas.microsoft.com/office/drawing/2014/main" id="{A762FECC-4D99-4C17-84F8-FAD24BFAE26E}"/>
                </a:ext>
              </a:extLst>
            </p:cNvPr>
            <p:cNvSpPr txBox="1"/>
            <p:nvPr/>
          </p:nvSpPr>
          <p:spPr>
            <a:xfrm>
              <a:off x="2471060" y="3637010"/>
              <a:ext cx="2146651" cy="926211"/>
            </a:xfrm>
            <a:prstGeom prst="roundRect">
              <a:avLst/>
            </a:prstGeom>
            <a:solidFill>
              <a:schemeClr val="accent6">
                <a:lumMod val="40000"/>
                <a:lumOff val="60000"/>
              </a:schemeClr>
            </a:solidFill>
          </p:spPr>
          <p:txBody>
            <a:bodyPr wrap="square" rtlCol="0">
              <a:spAutoFit/>
            </a:bodyPr>
            <a:lstStyle/>
            <a:p>
              <a:pPr>
                <a:buNone/>
              </a:pPr>
              <a:r>
                <a:rPr lang="en-GB" sz="2200" dirty="0"/>
                <a:t>Jiang: 12 km</a:t>
              </a:r>
            </a:p>
            <a:p>
              <a:pPr>
                <a:buNone/>
              </a:pPr>
              <a:r>
                <a:rPr lang="en-GB" sz="2200" dirty="0"/>
                <a:t>Eric: 7 miles</a:t>
              </a:r>
            </a:p>
          </p:txBody>
        </p:sp>
        <p:sp>
          <p:nvSpPr>
            <p:cNvPr id="45" name="TextBox 44">
              <a:extLst>
                <a:ext uri="{FF2B5EF4-FFF2-40B4-BE49-F238E27FC236}">
                  <a16:creationId xmlns:a16="http://schemas.microsoft.com/office/drawing/2014/main" id="{8993FF22-3285-432C-A376-8CBB24B8B40F}"/>
                </a:ext>
              </a:extLst>
            </p:cNvPr>
            <p:cNvSpPr txBox="1"/>
            <p:nvPr/>
          </p:nvSpPr>
          <p:spPr>
            <a:xfrm>
              <a:off x="2686237" y="3200683"/>
              <a:ext cx="1545603" cy="432734"/>
            </a:xfrm>
            <a:prstGeom prst="rect">
              <a:avLst/>
            </a:prstGeom>
            <a:noFill/>
          </p:spPr>
          <p:txBody>
            <a:bodyPr wrap="square">
              <a:spAutoFit/>
            </a:bodyPr>
            <a:lstStyle/>
            <a:p>
              <a:pPr algn="ctr">
                <a:buNone/>
              </a:pPr>
              <a:r>
                <a:rPr lang="en-GB" sz="2200" dirty="0"/>
                <a:t>Saturday</a:t>
              </a:r>
            </a:p>
          </p:txBody>
        </p:sp>
      </p:grpSp>
    </p:spTree>
    <p:extLst>
      <p:ext uri="{BB962C8B-B14F-4D97-AF65-F5344CB8AC3E}">
        <p14:creationId xmlns:p14="http://schemas.microsoft.com/office/powerpoint/2010/main" val="30266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922500753"/>
              </p:ext>
            </p:extLst>
          </p:nvPr>
        </p:nvGraphicFramePr>
        <p:xfrm>
          <a:off x="267128" y="764705"/>
          <a:ext cx="11766038" cy="5821152"/>
        </p:xfrm>
        <a:graphic>
          <a:graphicData uri="http://schemas.openxmlformats.org/drawingml/2006/table">
            <a:tbl>
              <a:tblPr firstRow="1" bandRow="1">
                <a:tableStyleId>{5940675A-B579-460E-94D1-54222C63F5DA}</a:tableStyleId>
              </a:tblPr>
              <a:tblGrid>
                <a:gridCol w="4152472">
                  <a:extLst>
                    <a:ext uri="{9D8B030D-6E8A-4147-A177-3AD203B41FA5}">
                      <a16:colId xmlns:a16="http://schemas.microsoft.com/office/drawing/2014/main" val="695237181"/>
                    </a:ext>
                  </a:extLst>
                </a:gridCol>
                <a:gridCol w="76135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88592">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Show a day at a time, building confidence with the more straightforward comparisons, and use visuals to support the rest.</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Repeat the task with more challenging numbers, with less obvious comparisons. </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 double number line might seem a suitable representation, but it may be unlikely that students are familiar with them (do Checkpoint </a:t>
                      </a:r>
                      <a:r>
                        <a:rPr lang="en-GB" sz="1600" b="0" i="0" u="none" strike="noStrike" noProof="0" dirty="0">
                          <a:latin typeface="Arial"/>
                          <a:hlinkClick r:id="rId3" action="ppaction://hlinksldjump"/>
                        </a:rPr>
                        <a:t>6</a:t>
                      </a:r>
                      <a:r>
                        <a:rPr lang="en-GB" sz="1600" b="0" i="0" u="none" strike="noStrike" noProof="0" dirty="0">
                          <a:latin typeface="Arial"/>
                        </a:rPr>
                        <a:t> to check). Bar models may be more appropriate. Create a set of two bars, one split into five parts and one split into eight parts, and use them to compare.</a:t>
                      </a:r>
                    </a:p>
                  </a:txBody>
                  <a:tcPr/>
                </a:tc>
                <a:tc>
                  <a:txBody>
                    <a:bodyPr/>
                    <a:lstStyle/>
                    <a:p>
                      <a:pPr lvl="0" algn="l">
                        <a:lnSpc>
                          <a:spcPct val="100000"/>
                        </a:lnSpc>
                        <a:spcBef>
                          <a:spcPts val="600"/>
                        </a:spcBef>
                        <a:spcAft>
                          <a:spcPts val="0"/>
                        </a:spcAft>
                        <a:buNone/>
                      </a:pPr>
                      <a:r>
                        <a:rPr lang="en-GB" sz="1600" dirty="0"/>
                        <a:t>Encourage students to bring their own strategies, and assess their reasoning around multiplicative relationships. Using the same approach for each set of values is less efficient than thinking about the actual values in each pair. Some are obvious – for example, Monday, Wednesday and Thursday can all be reasoned by comparing to the stated fact that 8 km = 5 miles, with no need for scaling. For Tuesday, students might talk about the relative size of miles and kilometres, and reason that if the values are the same, then Eric must have run further as miles are a bigger unit. Listen for students who are confused that the ratio given had a bigger value, and assume that kilometres are therefore the bigger unit.</a:t>
                      </a:r>
                    </a:p>
                    <a:p>
                      <a:pPr lvl="0" algn="l">
                        <a:lnSpc>
                          <a:spcPct val="100000"/>
                        </a:lnSpc>
                        <a:spcBef>
                          <a:spcPts val="600"/>
                        </a:spcBef>
                        <a:spcAft>
                          <a:spcPts val="0"/>
                        </a:spcAft>
                        <a:buNone/>
                      </a:pPr>
                      <a:r>
                        <a:rPr lang="en-GB" sz="1600" dirty="0"/>
                        <a:t>Friday/Saturday may involve scaling. Students’ approaches could inform your future planning on ratio. Do they consider Friday as an ‘equivalent ratio’? Do they use the language of doubling? For Saturday, do they choose to scale one of the values to be a multiple of the given ratio (for example, km to be a multiple of 5)? Or convert one unit of measurement to another? Do they use a representation such as a bar model to compare the values? The final question will be challenging for some, but even if they do not reach an answer, their attempts will give information about their starting point for future teaching of multiplicative reasoning.</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An example of the </a:t>
                      </a:r>
                      <a:r>
                        <a:rPr lang="en-GB" sz="1600" dirty="0"/>
                        <a:t>kind of question students may have seen involving conversion between km and m can be found within the Key Stage 2 SATs papers:</a:t>
                      </a:r>
                      <a:r>
                        <a:rPr lang="en-GB" sz="1600" b="0" dirty="0"/>
                        <a:t> 2019 Paper 3 (reasoning) question 15. Past papers can readily be found online.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3.1.2.2 from </a:t>
                      </a:r>
                      <a:r>
                        <a:rPr lang="en-GB" sz="1600" dirty="0">
                          <a:hlinkClick r:id="rId4"/>
                        </a:rPr>
                        <a:t>Secondary Mastery Professional Development | NCETM</a:t>
                      </a:r>
                      <a:r>
                        <a:rPr lang="en-GB" sz="1600" b="0" dirty="0"/>
                        <a:t> explores ‘</a:t>
                      </a:r>
                      <a:r>
                        <a:rPr lang="en-GB" sz="1600" b="0" dirty="0">
                          <a:hlinkClick r:id="rId5"/>
                        </a:rPr>
                        <a:t>the language and notation of ratio</a:t>
                      </a:r>
                      <a:r>
                        <a:rPr lang="en-GB" sz="1600" b="0" dirty="0"/>
                        <a:t>’.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7701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958058505"/>
              </p:ext>
            </p:extLst>
          </p:nvPr>
        </p:nvGraphicFramePr>
        <p:xfrm>
          <a:off x="618165" y="1188720"/>
          <a:ext cx="10955670" cy="4338320"/>
        </p:xfrm>
        <a:graphic>
          <a:graphicData uri="http://schemas.openxmlformats.org/drawingml/2006/table">
            <a:tbl>
              <a:tblPr firstRow="1" bandRow="1">
                <a:tableStyleId>{5940675A-B579-460E-94D1-54222C63F5DA}</a:tableStyleId>
              </a:tblPr>
              <a:tblGrid>
                <a:gridCol w="9982460">
                  <a:extLst>
                    <a:ext uri="{9D8B030D-6E8A-4147-A177-3AD203B41FA5}">
                      <a16:colId xmlns:a16="http://schemas.microsoft.com/office/drawing/2014/main" val="4162930053"/>
                    </a:ext>
                  </a:extLst>
                </a:gridCol>
                <a:gridCol w="973210">
                  <a:extLst>
                    <a:ext uri="{9D8B030D-6E8A-4147-A177-3AD203B41FA5}">
                      <a16:colId xmlns:a16="http://schemas.microsoft.com/office/drawing/2014/main" val="3250428731"/>
                    </a:ext>
                  </a:extLst>
                </a:gridCol>
              </a:tblGrid>
              <a:tr h="366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Understand the concept of multiplicative relationships</a:t>
                      </a:r>
                    </a:p>
                  </a:txBody>
                  <a:tcPr anchor="ctr">
                    <a:solidFill>
                      <a:schemeClr val="accent2"/>
                    </a:solidFill>
                  </a:tcPr>
                </a:tc>
                <a:tc>
                  <a:txBody>
                    <a:bodyPr/>
                    <a:lstStyle/>
                    <a:p>
                      <a:r>
                        <a:rPr lang="en-GB" b="1" dirty="0">
                          <a:solidFill>
                            <a:schemeClr val="bg1"/>
                          </a:solidFill>
                        </a:rPr>
                        <a:t>Code</a:t>
                      </a:r>
                      <a:endParaRPr lang="en-GB" b="0" dirty="0">
                        <a:solidFill>
                          <a:schemeClr val="bg1"/>
                        </a:solidFill>
                      </a:endParaRPr>
                    </a:p>
                  </a:txBody>
                  <a:tcPr anchor="ctr">
                    <a:solidFill>
                      <a:schemeClr val="accent2"/>
                    </a:solidFill>
                  </a:tcPr>
                </a:tc>
                <a:extLst>
                  <a:ext uri="{0D108BD9-81ED-4DB2-BD59-A6C34878D82A}">
                    <a16:rowId xmlns:a16="http://schemas.microsoft.com/office/drawing/2014/main" val="979699445"/>
                  </a:ext>
                </a:extLst>
              </a:tr>
              <a:tr h="482258">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Appreciate that any two numbers can be connected via a multiplicative relationship</a:t>
                      </a:r>
                    </a:p>
                  </a:txBody>
                  <a:tcPr marL="68580" marR="68580" marT="9525" marB="9525" anchor="ctr"/>
                </a:tc>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3.1.1.1*</a:t>
                      </a:r>
                    </a:p>
                  </a:txBody>
                  <a:tcPr marL="68580" marR="68580" marT="9525" marB="9525" anchor="ctr"/>
                </a:tc>
                <a:extLst>
                  <a:ext uri="{0D108BD9-81ED-4DB2-BD59-A6C34878D82A}">
                    <a16:rowId xmlns:a16="http://schemas.microsoft.com/office/drawing/2014/main" val="1209749094"/>
                  </a:ext>
                </a:extLst>
              </a:tr>
              <a:tr h="482258">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Understand that a multiplicative relationship can be expressed as a ratio and as a fraction</a:t>
                      </a:r>
                    </a:p>
                  </a:txBody>
                  <a:tcPr marL="68580" marR="68580" marT="9525" marB="9525" anchor="ctr"/>
                </a:tc>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3.1.1.2</a:t>
                      </a:r>
                    </a:p>
                  </a:txBody>
                  <a:tcPr marL="68580" marR="68580" marT="9525" marB="9525" anchor="ctr"/>
                </a:tc>
                <a:extLst>
                  <a:ext uri="{0D108BD9-81ED-4DB2-BD59-A6C34878D82A}">
                    <a16:rowId xmlns:a16="http://schemas.microsoft.com/office/drawing/2014/main" val="2630190816"/>
                  </a:ext>
                </a:extLst>
              </a:tr>
              <a:tr h="482258">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Be able to calculate the multiplier for any given two numbers</a:t>
                      </a:r>
                    </a:p>
                  </a:txBody>
                  <a:tcPr marL="68580" marR="68580" marT="9525" marB="9525" anchor="ctr"/>
                </a:tc>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3.1.1.3</a:t>
                      </a:r>
                    </a:p>
                  </a:txBody>
                  <a:tcPr marL="68580" marR="68580" marT="9525" marB="9525" anchor="ctr"/>
                </a:tc>
                <a:extLst>
                  <a:ext uri="{0D108BD9-81ED-4DB2-BD59-A6C34878D82A}">
                    <a16:rowId xmlns:a16="http://schemas.microsoft.com/office/drawing/2014/main" val="1321328538"/>
                  </a:ext>
                </a:extLst>
              </a:tr>
              <a:tr h="682896">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Appreciate that there are an infinite number of pairs of numbers for any given multiplicative relationship (equivalence)</a:t>
                      </a:r>
                    </a:p>
                  </a:txBody>
                  <a:tcPr marL="68580" marR="68580" marT="9525" marB="9525" anchor="ctr"/>
                </a:tc>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3.1.1.4</a:t>
                      </a:r>
                    </a:p>
                  </a:txBody>
                  <a:tcPr marL="68580" marR="68580" marT="9525" marB="9525" anchor="ctr"/>
                </a:tc>
                <a:extLst>
                  <a:ext uri="{0D108BD9-81ED-4DB2-BD59-A6C34878D82A}">
                    <a16:rowId xmlns:a16="http://schemas.microsoft.com/office/drawing/2014/main" val="2237582508"/>
                  </a:ext>
                </a:extLst>
              </a:tr>
              <a:tr h="640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Understand that multiplicative relationships can be represented in a number of ways and connect and move between those different representations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616605">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Use a double number line to represent a multiplicative relationship and connect to other known representations</a:t>
                      </a:r>
                    </a:p>
                  </a:txBody>
                  <a:tcPr marL="68580" marR="68580" marT="9525" marB="9525" anchor="ctr"/>
                </a:tc>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3.1.2.1*</a:t>
                      </a:r>
                    </a:p>
                  </a:txBody>
                  <a:tcPr marL="68580" marR="68580" marT="9525" marB="9525" anchor="ctr"/>
                </a:tc>
                <a:extLst>
                  <a:ext uri="{0D108BD9-81ED-4DB2-BD59-A6C34878D82A}">
                    <a16:rowId xmlns:a16="http://schemas.microsoft.com/office/drawing/2014/main" val="2497014955"/>
                  </a:ext>
                </a:extLst>
              </a:tr>
              <a:tr h="585299">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Understand the language and notation of ratio and use a ratio table to represent a multiplicative relationship and connect to other known representations</a:t>
                      </a:r>
                    </a:p>
                  </a:txBody>
                  <a:tcPr marL="68580" marR="68580" marT="9525" marB="9525" anchor="ctr"/>
                </a:tc>
                <a:tc>
                  <a:txBody>
                    <a:bodyPr/>
                    <a:lstStyle/>
                    <a:p>
                      <a:pPr>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3.1.2.2</a:t>
                      </a:r>
                    </a:p>
                  </a:txBody>
                  <a:tcPr marL="68580" marR="68580" marT="9525" marB="9525" anchor="ctr"/>
                </a:tc>
                <a:extLst>
                  <a:ext uri="{0D108BD9-81ED-4DB2-BD59-A6C34878D82A}">
                    <a16:rowId xmlns:a16="http://schemas.microsoft.com/office/drawing/2014/main" val="3759893030"/>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A9CCE09-6C8C-4C4F-8FD8-64E8AC34E7DE}"/>
              </a:ext>
            </a:extLst>
          </p:cNvPr>
          <p:cNvSpPr txBox="1">
            <a:spLocks/>
          </p:cNvSpPr>
          <p:nvPr/>
        </p:nvSpPr>
        <p:spPr>
          <a:xfrm>
            <a:off x="145680" y="441100"/>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US" dirty="0"/>
              <a:t>Checkpoint 24: How many times?</a:t>
            </a:r>
          </a:p>
        </p:txBody>
      </p:sp>
      <p:sp>
        <p:nvSpPr>
          <p:cNvPr id="5" name="Text Placeholder 1">
            <a:extLst>
              <a:ext uri="{FF2B5EF4-FFF2-40B4-BE49-F238E27FC236}">
                <a16:creationId xmlns:a16="http://schemas.microsoft.com/office/drawing/2014/main" id="{2C1CF600-FE01-C547-85C4-6F86F0DB49BB}"/>
              </a:ext>
            </a:extLst>
          </p:cNvPr>
          <p:cNvSpPr>
            <a:spLocks noGrp="1"/>
          </p:cNvSpPr>
          <p:nvPr>
            <p:ph type="body" sz="quarter" idx="10"/>
          </p:nvPr>
        </p:nvSpPr>
        <p:spPr>
          <a:xfrm>
            <a:off x="410377" y="2181239"/>
            <a:ext cx="7959308" cy="3112656"/>
          </a:xfrm>
        </p:spPr>
        <p:txBody>
          <a:bodyPr vert="horz" lIns="91440" tIns="45720" rIns="91440" bIns="45720" rtlCol="0" anchor="t">
            <a:normAutofit/>
          </a:bodyPr>
          <a:lstStyle/>
          <a:p>
            <a:pPr marL="514350" indent="-514350">
              <a:spcBef>
                <a:spcPts val="1200"/>
              </a:spcBef>
              <a:buFont typeface="+mj-lt"/>
              <a:buAutoNum type="alphaLcParenR"/>
            </a:pPr>
            <a:r>
              <a:rPr lang="en-US" sz="2200" dirty="0">
                <a:solidFill>
                  <a:srgbClr val="595959"/>
                </a:solidFill>
                <a:latin typeface="Arial"/>
                <a:cs typeface="Arial"/>
              </a:rPr>
              <a:t>There are more </a:t>
            </a:r>
            <a:r>
              <a:rPr lang="en-US" sz="2200" dirty="0">
                <a:solidFill>
                  <a:srgbClr val="FF0000"/>
                </a:solidFill>
                <a:latin typeface="Arial"/>
                <a:cs typeface="Arial"/>
              </a:rPr>
              <a:t>red</a:t>
            </a:r>
            <a:r>
              <a:rPr lang="en-US" sz="2200" dirty="0">
                <a:latin typeface="Arial"/>
                <a:cs typeface="Arial"/>
              </a:rPr>
              <a:t> counters than </a:t>
            </a:r>
            <a:r>
              <a:rPr lang="en-US" sz="2200" dirty="0">
                <a:solidFill>
                  <a:srgbClr val="0070C0"/>
                </a:solidFill>
                <a:latin typeface="Arial"/>
                <a:cs typeface="Arial"/>
              </a:rPr>
              <a:t>blue</a:t>
            </a:r>
            <a:r>
              <a:rPr lang="en-US" sz="2200" dirty="0">
                <a:latin typeface="Arial"/>
                <a:cs typeface="Arial"/>
              </a:rPr>
              <a:t> counters. How many times more?</a:t>
            </a:r>
          </a:p>
          <a:p>
            <a:pPr marL="514350" indent="-514350">
              <a:spcBef>
                <a:spcPts val="1200"/>
              </a:spcBef>
              <a:buFont typeface="+mj-lt"/>
              <a:buAutoNum type="alphaLcParenR"/>
            </a:pPr>
            <a:r>
              <a:rPr lang="en-US" sz="2200" dirty="0">
                <a:latin typeface="Arial"/>
                <a:cs typeface="Arial"/>
              </a:rPr>
              <a:t>How would your answer to part a change if four-fifths of the counters were </a:t>
            </a:r>
            <a:r>
              <a:rPr lang="en-US" sz="2200" dirty="0">
                <a:solidFill>
                  <a:srgbClr val="FF0000"/>
                </a:solidFill>
                <a:latin typeface="Arial"/>
                <a:cs typeface="Arial"/>
              </a:rPr>
              <a:t>red</a:t>
            </a:r>
            <a:r>
              <a:rPr lang="en-US" sz="2200" dirty="0">
                <a:latin typeface="Arial"/>
                <a:cs typeface="Arial"/>
              </a:rPr>
              <a:t>?</a:t>
            </a:r>
          </a:p>
          <a:p>
            <a:pPr marL="514350" indent="-514350">
              <a:spcBef>
                <a:spcPts val="1200"/>
              </a:spcBef>
              <a:buFont typeface="+mj-lt"/>
              <a:buAutoNum type="alphaLcParenR"/>
            </a:pPr>
            <a:r>
              <a:rPr lang="en-US" sz="2200" dirty="0">
                <a:latin typeface="Arial"/>
                <a:cs typeface="Arial"/>
              </a:rPr>
              <a:t>What fraction would be </a:t>
            </a:r>
            <a:r>
              <a:rPr lang="en-US" sz="2200" dirty="0">
                <a:solidFill>
                  <a:srgbClr val="FF0000"/>
                </a:solidFill>
                <a:latin typeface="Arial"/>
                <a:cs typeface="Arial"/>
              </a:rPr>
              <a:t>red </a:t>
            </a:r>
            <a:r>
              <a:rPr lang="en-US" sz="2200" dirty="0">
                <a:solidFill>
                  <a:srgbClr val="595959"/>
                </a:solidFill>
                <a:latin typeface="Arial"/>
                <a:cs typeface="Arial"/>
              </a:rPr>
              <a:t>if there were twice as many </a:t>
            </a:r>
            <a:r>
              <a:rPr lang="en-US" sz="2200" dirty="0">
                <a:solidFill>
                  <a:srgbClr val="FF0000"/>
                </a:solidFill>
                <a:latin typeface="Arial"/>
                <a:cs typeface="Arial"/>
              </a:rPr>
              <a:t>red </a:t>
            </a:r>
            <a:r>
              <a:rPr lang="en-US" sz="2200" dirty="0">
                <a:solidFill>
                  <a:srgbClr val="595959"/>
                </a:solidFill>
                <a:latin typeface="Arial"/>
                <a:cs typeface="Arial"/>
              </a:rPr>
              <a:t>counters as </a:t>
            </a:r>
            <a:r>
              <a:rPr lang="en-US" sz="2200" dirty="0">
                <a:solidFill>
                  <a:srgbClr val="197EC6"/>
                </a:solidFill>
                <a:latin typeface="Arial"/>
                <a:cs typeface="Arial"/>
              </a:rPr>
              <a:t>blue</a:t>
            </a:r>
            <a:r>
              <a:rPr lang="en-US" sz="2200" dirty="0">
                <a:solidFill>
                  <a:srgbClr val="FF0000"/>
                </a:solidFill>
                <a:latin typeface="Arial"/>
                <a:cs typeface="Arial"/>
              </a:rPr>
              <a:t> </a:t>
            </a:r>
            <a:r>
              <a:rPr lang="en-US" sz="2200" dirty="0">
                <a:solidFill>
                  <a:srgbClr val="595959"/>
                </a:solidFill>
                <a:latin typeface="Arial"/>
                <a:cs typeface="Arial"/>
              </a:rPr>
              <a:t>counters?</a:t>
            </a:r>
          </a:p>
          <a:p>
            <a:pPr marL="514350" indent="-514350">
              <a:spcBef>
                <a:spcPts val="1200"/>
              </a:spcBef>
              <a:buFont typeface="+mj-lt"/>
              <a:buAutoNum type="alphaLcParenR"/>
            </a:pPr>
            <a:r>
              <a:rPr lang="en-US" sz="2200" dirty="0">
                <a:latin typeface="Arial"/>
                <a:cs typeface="Arial"/>
              </a:rPr>
              <a:t>How would your answer to part c) change </a:t>
            </a:r>
            <a:r>
              <a:rPr lang="en-US" sz="2200" dirty="0">
                <a:solidFill>
                  <a:srgbClr val="595959"/>
                </a:solidFill>
                <a:latin typeface="Arial"/>
                <a:cs typeface="Arial"/>
              </a:rPr>
              <a:t>if there were ten times as many </a:t>
            </a:r>
            <a:r>
              <a:rPr lang="en-US" sz="2200" dirty="0">
                <a:solidFill>
                  <a:srgbClr val="FF0000"/>
                </a:solidFill>
                <a:latin typeface="Arial"/>
                <a:cs typeface="Arial"/>
              </a:rPr>
              <a:t>red </a:t>
            </a:r>
            <a:r>
              <a:rPr lang="en-US" sz="2200" dirty="0">
                <a:solidFill>
                  <a:srgbClr val="595959"/>
                </a:solidFill>
                <a:latin typeface="Arial"/>
                <a:cs typeface="Arial"/>
              </a:rPr>
              <a:t>counters as </a:t>
            </a:r>
            <a:r>
              <a:rPr lang="en-US" sz="2200" dirty="0">
                <a:solidFill>
                  <a:srgbClr val="197EC6"/>
                </a:solidFill>
                <a:latin typeface="Arial"/>
                <a:cs typeface="Arial"/>
              </a:rPr>
              <a:t>blue</a:t>
            </a:r>
            <a:r>
              <a:rPr lang="en-US" sz="2200" dirty="0">
                <a:solidFill>
                  <a:srgbClr val="FF0000"/>
                </a:solidFill>
                <a:latin typeface="Arial"/>
                <a:cs typeface="Arial"/>
              </a:rPr>
              <a:t> </a:t>
            </a:r>
            <a:r>
              <a:rPr lang="en-US" sz="2200" dirty="0">
                <a:solidFill>
                  <a:srgbClr val="595959"/>
                </a:solidFill>
                <a:latin typeface="Arial"/>
                <a:cs typeface="Arial"/>
              </a:rPr>
              <a:t>counters?</a:t>
            </a:r>
          </a:p>
          <a:p>
            <a:pPr marL="514350" indent="-514350">
              <a:spcBef>
                <a:spcPts val="1200"/>
              </a:spcBef>
              <a:buFont typeface="+mj-lt"/>
              <a:buAutoNum type="alphaLcParenR"/>
            </a:pPr>
            <a:endParaRPr lang="en-US" sz="2200" dirty="0">
              <a:latin typeface="Arial"/>
              <a:cs typeface="Arial"/>
            </a:endParaRPr>
          </a:p>
          <a:p>
            <a:pPr marL="514350" indent="-514350">
              <a:spcBef>
                <a:spcPts val="1200"/>
              </a:spcBef>
              <a:buFont typeface="+mj-lt"/>
              <a:buAutoNum type="alphaLcParenR"/>
            </a:pPr>
            <a:endParaRPr lang="en-US" sz="2200" dirty="0">
              <a:solidFill>
                <a:srgbClr val="595959"/>
              </a:solidFill>
              <a:latin typeface="Arial"/>
              <a:cs typeface="Arial"/>
            </a:endParaRPr>
          </a:p>
        </p:txBody>
      </p:sp>
      <p:sp>
        <p:nvSpPr>
          <p:cNvPr id="7" name="Text Placeholder 1">
            <a:extLst>
              <a:ext uri="{FF2B5EF4-FFF2-40B4-BE49-F238E27FC236}">
                <a16:creationId xmlns:a16="http://schemas.microsoft.com/office/drawing/2014/main" id="{197AABF3-881B-BC40-9C8F-005446594FEE}"/>
              </a:ext>
            </a:extLst>
          </p:cNvPr>
          <p:cNvSpPr txBox="1">
            <a:spLocks/>
          </p:cNvSpPr>
          <p:nvPr/>
        </p:nvSpPr>
        <p:spPr>
          <a:xfrm>
            <a:off x="1433452" y="5622249"/>
            <a:ext cx="7959308" cy="8961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How would your answer to part b) change</a:t>
            </a:r>
            <a:r>
              <a:rPr lang="en-US" sz="2200" dirty="0">
                <a:latin typeface="Arial"/>
                <a:cs typeface="Arial"/>
              </a:rPr>
              <a:t> </a:t>
            </a:r>
            <a:r>
              <a:rPr lang="en-US" sz="2200" dirty="0"/>
              <a:t>if three-fifths of the counters were </a:t>
            </a:r>
            <a:r>
              <a:rPr lang="en-US" sz="2200" dirty="0">
                <a:solidFill>
                  <a:srgbClr val="FF0000"/>
                </a:solidFill>
              </a:rPr>
              <a:t>red</a:t>
            </a:r>
            <a:r>
              <a:rPr lang="en-US" sz="2200" dirty="0"/>
              <a:t>? </a:t>
            </a:r>
          </a:p>
        </p:txBody>
      </p:sp>
      <p:sp>
        <p:nvSpPr>
          <p:cNvPr id="8" name="Action Button: Help 7">
            <a:hlinkClick r:id="" action="ppaction://noaction" highlightClick="1"/>
            <a:extLst>
              <a:ext uri="{FF2B5EF4-FFF2-40B4-BE49-F238E27FC236}">
                <a16:creationId xmlns:a16="http://schemas.microsoft.com/office/drawing/2014/main" id="{BE9D3A46-25E9-4EC0-B780-E688D6E3F9FA}"/>
              </a:ext>
            </a:extLst>
          </p:cNvPr>
          <p:cNvSpPr/>
          <p:nvPr/>
        </p:nvSpPr>
        <p:spPr>
          <a:xfrm>
            <a:off x="410377"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D031866-A778-41E4-BD70-1F8874B72F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24942" y="1031889"/>
            <a:ext cx="2407287" cy="2570956"/>
          </a:xfrm>
          <a:prstGeom prst="rect">
            <a:avLst/>
          </a:prstGeom>
        </p:spPr>
      </p:pic>
      <p:sp>
        <p:nvSpPr>
          <p:cNvPr id="11" name="TextBox 10">
            <a:extLst>
              <a:ext uri="{FF2B5EF4-FFF2-40B4-BE49-F238E27FC236}">
                <a16:creationId xmlns:a16="http://schemas.microsoft.com/office/drawing/2014/main" id="{0D701502-D96A-4C71-ABAE-C6BC398E7BA7}"/>
              </a:ext>
            </a:extLst>
          </p:cNvPr>
          <p:cNvSpPr txBox="1"/>
          <p:nvPr/>
        </p:nvSpPr>
        <p:spPr>
          <a:xfrm>
            <a:off x="410377" y="1185984"/>
            <a:ext cx="9498232" cy="837152"/>
          </a:xfrm>
          <a:prstGeom prst="rect">
            <a:avLst/>
          </a:prstGeom>
          <a:noFill/>
        </p:spPr>
        <p:txBody>
          <a:bodyPr wrap="square">
            <a:spAutoFit/>
          </a:bodyPr>
          <a:lstStyle/>
          <a:p>
            <a:pPr>
              <a:buNone/>
            </a:pPr>
            <a:r>
              <a:rPr lang="en-US" sz="2200" dirty="0">
                <a:latin typeface="Arial"/>
                <a:cs typeface="Arial"/>
              </a:rPr>
              <a:t>A bag contains some </a:t>
            </a:r>
            <a:r>
              <a:rPr lang="en-US" sz="2200" dirty="0">
                <a:solidFill>
                  <a:srgbClr val="FF0000"/>
                </a:solidFill>
                <a:latin typeface="Arial"/>
                <a:cs typeface="Arial"/>
              </a:rPr>
              <a:t>red</a:t>
            </a:r>
            <a:r>
              <a:rPr lang="en-US" sz="2200" dirty="0">
                <a:latin typeface="Arial"/>
                <a:cs typeface="Arial"/>
              </a:rPr>
              <a:t> and some </a:t>
            </a:r>
            <a:r>
              <a:rPr lang="en-US" sz="2200" dirty="0">
                <a:solidFill>
                  <a:srgbClr val="0070C0"/>
                </a:solidFill>
                <a:latin typeface="Arial"/>
                <a:cs typeface="Arial"/>
              </a:rPr>
              <a:t>blue</a:t>
            </a:r>
            <a:r>
              <a:rPr lang="en-US" sz="2200" dirty="0">
                <a:latin typeface="Arial"/>
                <a:cs typeface="Arial"/>
              </a:rPr>
              <a:t> counters.</a:t>
            </a:r>
          </a:p>
          <a:p>
            <a:pPr>
              <a:buNone/>
            </a:pPr>
            <a:r>
              <a:rPr lang="en-US" sz="2200" dirty="0">
                <a:latin typeface="Arial"/>
                <a:cs typeface="Arial"/>
              </a:rPr>
              <a:t>Three-quarters of the counters in the bag are</a:t>
            </a:r>
            <a:r>
              <a:rPr lang="en-US" sz="2200" dirty="0">
                <a:solidFill>
                  <a:srgbClr val="FF0000"/>
                </a:solidFill>
                <a:latin typeface="Arial"/>
                <a:cs typeface="Arial"/>
              </a:rPr>
              <a:t> red</a:t>
            </a:r>
            <a:r>
              <a:rPr lang="en-US" sz="2200" dirty="0">
                <a:latin typeface="Arial"/>
                <a:cs typeface="Arial"/>
              </a:rPr>
              <a:t>.</a:t>
            </a:r>
          </a:p>
        </p:txBody>
      </p:sp>
    </p:spTree>
    <p:extLst>
      <p:ext uri="{BB962C8B-B14F-4D97-AF65-F5344CB8AC3E}">
        <p14:creationId xmlns:p14="http://schemas.microsoft.com/office/powerpoint/2010/main" val="970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028709790"/>
              </p:ext>
            </p:extLst>
          </p:nvPr>
        </p:nvGraphicFramePr>
        <p:xfrm>
          <a:off x="158834" y="764705"/>
          <a:ext cx="11874332" cy="5941040"/>
        </p:xfrm>
        <a:graphic>
          <a:graphicData uri="http://schemas.openxmlformats.org/drawingml/2006/table">
            <a:tbl>
              <a:tblPr firstRow="1" bandRow="1">
                <a:tableStyleId>{5940675A-B579-460E-94D1-54222C63F5DA}</a:tableStyleId>
              </a:tblPr>
              <a:tblGrid>
                <a:gridCol w="5315534">
                  <a:extLst>
                    <a:ext uri="{9D8B030D-6E8A-4147-A177-3AD203B41FA5}">
                      <a16:colId xmlns:a16="http://schemas.microsoft.com/office/drawing/2014/main" val="695237181"/>
                    </a:ext>
                  </a:extLst>
                </a:gridCol>
                <a:gridCol w="6558798">
                  <a:extLst>
                    <a:ext uri="{9D8B030D-6E8A-4147-A177-3AD203B41FA5}">
                      <a16:colId xmlns:a16="http://schemas.microsoft.com/office/drawing/2014/main" val="300072507"/>
                    </a:ext>
                  </a:extLst>
                </a:gridCol>
              </a:tblGrid>
              <a:tr h="35415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958133">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600"/>
                        </a:spcAft>
                        <a:buNone/>
                      </a:pPr>
                      <a:r>
                        <a:rPr lang="en-GB" sz="1600" b="0" i="0" u="none" strike="noStrike" noProof="0" dirty="0">
                          <a:latin typeface="Arial"/>
                        </a:rPr>
                        <a:t>Before starting the task, model the language of ‘how many times more’ by showing some examples and asking students to describe them. For example, explore how to describe the following situations in words: five red and one blue, followed by 10 red and two blue, and then 10 red and one blue. Then ask students to suggest their own possible scenarios and to say how many times more red there are than blue in each situation.</a:t>
                      </a: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600"/>
                        </a:spcAft>
                        <a:buNone/>
                      </a:pPr>
                      <a:r>
                        <a:rPr lang="en-GB" sz="1600" b="0" i="0" u="none" strike="noStrike" noProof="0" dirty="0">
                          <a:latin typeface="Arial"/>
                        </a:rPr>
                        <a:t>The further thinking question begins to move towards generalisation. Ask students to describe their answer for four-fifths, then two-fifths, or maybe a 'peculiar' fraction such as thirteenths, before generalising fully.</a:t>
                      </a: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A set of counters to represent some possible scenarios may help to make the task accessible. Bar models can also be a helpful way to model the relationship between the parts and the whole.</a:t>
                      </a:r>
                    </a:p>
                  </a:txBody>
                  <a:tcPr/>
                </a:tc>
                <a:tc>
                  <a:txBody>
                    <a:bodyPr/>
                    <a:lstStyle/>
                    <a:p>
                      <a:pPr lvl="0" algn="l">
                        <a:lnSpc>
                          <a:spcPct val="100000"/>
                        </a:lnSpc>
                        <a:spcBef>
                          <a:spcPts val="600"/>
                        </a:spcBef>
                        <a:spcAft>
                          <a:spcPts val="0"/>
                        </a:spcAft>
                        <a:buNone/>
                      </a:pPr>
                      <a:r>
                        <a:rPr lang="en-GB" sz="1600" dirty="0"/>
                        <a:t>This task gives an opportunity for students to show what they know about multiplicative comparison, and whether they are able to interpret fractions in this way. </a:t>
                      </a:r>
                      <a:endParaRPr lang="en-US" dirty="0"/>
                    </a:p>
                    <a:p>
                      <a:pPr lvl="0" algn="l">
                        <a:lnSpc>
                          <a:spcPct val="100000"/>
                        </a:lnSpc>
                        <a:spcBef>
                          <a:spcPts val="600"/>
                        </a:spcBef>
                        <a:spcAft>
                          <a:spcPts val="0"/>
                        </a:spcAft>
                        <a:buNone/>
                      </a:pPr>
                      <a:r>
                        <a:rPr lang="en-GB" sz="1600" dirty="0"/>
                        <a:t>There may be a temptation for students to say that there are four times more red than blue, because they associate quarters with 'four equal parts’, but this context relies on the awareness that three-quarters is three times more than one quarter. Because the units are the same (quarters) then a multiplicative comparison can be easily made. This can be generalised in parts b, c and d. Students may find it unintuitive that twice as many results in a denominator of three, and that ten times results in a denominator of 11. The further thinking question challenges them to consider a situation where neither fraction is a unit fraction, so a deeper understanding of the relationship may emerge.</a:t>
                      </a:r>
                    </a:p>
                    <a:p>
                      <a:pPr lvl="0" algn="l">
                        <a:lnSpc>
                          <a:spcPct val="100000"/>
                        </a:lnSpc>
                        <a:spcBef>
                          <a:spcPts val="600"/>
                        </a:spcBef>
                        <a:spcAft>
                          <a:spcPts val="0"/>
                        </a:spcAft>
                        <a:buNone/>
                      </a:pPr>
                      <a:r>
                        <a:rPr lang="en-GB" sz="1600" dirty="0"/>
                        <a:t>Underlying the assessment within this Checkpoint is an awareness of fractions representing the relationship of the part in relation to the whole, and then the words ‘times bigger’ representing the relationship of the part in relation to the other part. This is a key understanding that needs to be in place for future work on ratio and fractions within Key Stage 3. It is worth probing ahead of new teaching.</a:t>
                      </a:r>
                    </a:p>
                  </a:txBody>
                  <a:tcPr/>
                </a:tc>
                <a:extLst>
                  <a:ext uri="{0D108BD9-81ED-4DB2-BD59-A6C34878D82A}">
                    <a16:rowId xmlns:a16="http://schemas.microsoft.com/office/drawing/2014/main" val="1616516725"/>
                  </a:ext>
                </a:extLst>
              </a:tr>
              <a:tr h="617147">
                <a:tc gridSpan="2">
                  <a:txBody>
                    <a:bodyPr/>
                    <a:lstStyle/>
                    <a:p>
                      <a:r>
                        <a:rPr lang="en-GB" sz="1600" b="1" dirty="0"/>
                        <a:t>Additional resources</a:t>
                      </a:r>
                    </a:p>
                    <a:p>
                      <a:pPr marL="285750" indent="-285750">
                        <a:buFont typeface="Arial"/>
                        <a:buChar char="•"/>
                      </a:pPr>
                      <a:r>
                        <a:rPr lang="en-GB" sz="1600" b="0" dirty="0"/>
                        <a:t>If this is too open, Additional activity </a:t>
                      </a:r>
                      <a:r>
                        <a:rPr lang="en-GB" sz="1600" b="0" dirty="0">
                          <a:hlinkClick r:id="rId3" action="ppaction://hlinksldjump"/>
                        </a:rPr>
                        <a:t>E</a:t>
                      </a:r>
                      <a:r>
                        <a:rPr lang="en-GB" sz="1600" b="0" dirty="0"/>
                        <a:t> offers a more scaffolded version that explores the same mathematical structure.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32091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DCCF5-8F43-4150-9E24-B35824ECC1C8}"/>
              </a:ext>
            </a:extLst>
          </p:cNvPr>
          <p:cNvSpPr>
            <a:spLocks noGrp="1"/>
          </p:cNvSpPr>
          <p:nvPr>
            <p:ph type="body" sz="quarter" idx="10"/>
          </p:nvPr>
        </p:nvSpPr>
        <p:spPr>
          <a:xfrm>
            <a:off x="240287" y="1273026"/>
            <a:ext cx="8495939" cy="983875"/>
          </a:xfrm>
        </p:spPr>
        <p:txBody>
          <a:bodyPr>
            <a:noAutofit/>
          </a:bodyPr>
          <a:lstStyle/>
          <a:p>
            <a:r>
              <a:rPr lang="en-GB" sz="2200" dirty="0"/>
              <a:t>The chocolates in this box either have </a:t>
            </a:r>
            <a:r>
              <a:rPr lang="en-GB" sz="2200" dirty="0">
                <a:solidFill>
                  <a:srgbClr val="FF0000"/>
                </a:solidFill>
              </a:rPr>
              <a:t>red</a:t>
            </a:r>
            <a:r>
              <a:rPr lang="en-GB" sz="2200" dirty="0"/>
              <a:t> or </a:t>
            </a:r>
            <a:r>
              <a:rPr lang="en-GB" sz="2200" dirty="0">
                <a:solidFill>
                  <a:srgbClr val="0070C0"/>
                </a:solidFill>
              </a:rPr>
              <a:t>blue</a:t>
            </a:r>
            <a:r>
              <a:rPr lang="en-GB" sz="2200" dirty="0"/>
              <a:t> wrappers. </a:t>
            </a:r>
          </a:p>
          <a:p>
            <a:r>
              <a:rPr lang="en-GB" sz="2200" dirty="0"/>
              <a:t>The ratio of </a:t>
            </a:r>
            <a:r>
              <a:rPr lang="en-GB" sz="2200" dirty="0">
                <a:solidFill>
                  <a:srgbClr val="FF0000"/>
                </a:solidFill>
              </a:rPr>
              <a:t>red</a:t>
            </a:r>
            <a:r>
              <a:rPr lang="en-GB" sz="2200" dirty="0"/>
              <a:t> to </a:t>
            </a:r>
            <a:r>
              <a:rPr lang="en-GB" sz="2200" dirty="0">
                <a:solidFill>
                  <a:srgbClr val="0070C0"/>
                </a:solidFill>
              </a:rPr>
              <a:t>blue</a:t>
            </a:r>
            <a:r>
              <a:rPr lang="en-GB" sz="2200" dirty="0"/>
              <a:t> is 2:1.</a:t>
            </a:r>
          </a:p>
          <a:p>
            <a:endParaRPr lang="en-GB" sz="2200" dirty="0"/>
          </a:p>
          <a:p>
            <a:pPr marL="457200" indent="-457200">
              <a:buAutoNum type="alphaLcParenR"/>
            </a:pPr>
            <a:endParaRPr lang="en-GB" sz="2200" dirty="0"/>
          </a:p>
        </p:txBody>
      </p:sp>
      <p:sp>
        <p:nvSpPr>
          <p:cNvPr id="3" name="Text Placeholder 2">
            <a:extLst>
              <a:ext uri="{FF2B5EF4-FFF2-40B4-BE49-F238E27FC236}">
                <a16:creationId xmlns:a16="http://schemas.microsoft.com/office/drawing/2014/main" id="{E717AF97-3481-4319-9609-3B131B62CF96}"/>
              </a:ext>
            </a:extLst>
          </p:cNvPr>
          <p:cNvSpPr>
            <a:spLocks noGrp="1"/>
          </p:cNvSpPr>
          <p:nvPr>
            <p:ph type="body" sz="quarter" idx="11"/>
          </p:nvPr>
        </p:nvSpPr>
        <p:spPr>
          <a:xfrm>
            <a:off x="145680" y="383950"/>
            <a:ext cx="11926984" cy="431800"/>
          </a:xfrm>
        </p:spPr>
        <p:txBody>
          <a:bodyPr/>
          <a:lstStyle/>
          <a:p>
            <a:r>
              <a:rPr lang="en-GB" dirty="0"/>
              <a:t>Checkpoint 25: Chocolates</a:t>
            </a:r>
          </a:p>
        </p:txBody>
      </p:sp>
      <p:sp>
        <p:nvSpPr>
          <p:cNvPr id="6" name="TextBox 5">
            <a:extLst>
              <a:ext uri="{FF2B5EF4-FFF2-40B4-BE49-F238E27FC236}">
                <a16:creationId xmlns:a16="http://schemas.microsoft.com/office/drawing/2014/main" id="{7003C9E7-6EF3-4BA0-83B9-0239E133F26D}"/>
              </a:ext>
            </a:extLst>
          </p:cNvPr>
          <p:cNvSpPr txBox="1"/>
          <p:nvPr/>
        </p:nvSpPr>
        <p:spPr>
          <a:xfrm>
            <a:off x="240286" y="2607353"/>
            <a:ext cx="10571875" cy="2400657"/>
          </a:xfrm>
          <a:prstGeom prst="rect">
            <a:avLst/>
          </a:prstGeom>
          <a:noFill/>
        </p:spPr>
        <p:txBody>
          <a:bodyPr wrap="square">
            <a:spAutoFit/>
          </a:bodyPr>
          <a:lstStyle/>
          <a:p>
            <a:pPr marL="457200" indent="-457200">
              <a:spcBef>
                <a:spcPts val="1200"/>
              </a:spcBef>
              <a:buAutoNum type="alphaLcParenR"/>
            </a:pPr>
            <a:r>
              <a:rPr lang="en-GB" sz="2200" dirty="0"/>
              <a:t>Draw a possible number of chocolates in the box.</a:t>
            </a:r>
          </a:p>
          <a:p>
            <a:pPr marL="457200" indent="-457200">
              <a:spcBef>
                <a:spcPts val="1200"/>
              </a:spcBef>
              <a:buAutoNum type="alphaLcParenR"/>
            </a:pPr>
            <a:r>
              <a:rPr lang="en-GB" sz="2200" dirty="0"/>
              <a:t>If there are 10 </a:t>
            </a:r>
            <a:r>
              <a:rPr lang="en-GB" sz="2200" dirty="0">
                <a:solidFill>
                  <a:srgbClr val="FF0000"/>
                </a:solidFill>
              </a:rPr>
              <a:t>red</a:t>
            </a:r>
            <a:r>
              <a:rPr lang="en-GB" sz="2200" dirty="0"/>
              <a:t> chocolates, how many </a:t>
            </a:r>
            <a:r>
              <a:rPr lang="en-GB" sz="2200" dirty="0">
                <a:solidFill>
                  <a:srgbClr val="0070C0"/>
                </a:solidFill>
              </a:rPr>
              <a:t>blue</a:t>
            </a:r>
            <a:r>
              <a:rPr lang="en-GB" sz="2200" dirty="0"/>
              <a:t> chocolates are there?</a:t>
            </a:r>
          </a:p>
          <a:p>
            <a:pPr marL="457200" indent="-457200">
              <a:spcBef>
                <a:spcPts val="1200"/>
              </a:spcBef>
              <a:buAutoNum type="alphaLcParenR"/>
            </a:pPr>
            <a:r>
              <a:rPr lang="en-GB" sz="2200" dirty="0"/>
              <a:t>If there are 10 </a:t>
            </a:r>
            <a:r>
              <a:rPr lang="en-GB" sz="2200" dirty="0">
                <a:solidFill>
                  <a:srgbClr val="0070C0"/>
                </a:solidFill>
              </a:rPr>
              <a:t>blue</a:t>
            </a:r>
            <a:r>
              <a:rPr lang="en-GB" sz="2200" dirty="0"/>
              <a:t> chocolates, how many </a:t>
            </a:r>
            <a:r>
              <a:rPr lang="en-GB" sz="2200" dirty="0">
                <a:solidFill>
                  <a:srgbClr val="FF0000"/>
                </a:solidFill>
              </a:rPr>
              <a:t>red</a:t>
            </a:r>
            <a:r>
              <a:rPr lang="en-GB" sz="2200" dirty="0"/>
              <a:t> chocolates are there?</a:t>
            </a:r>
          </a:p>
          <a:p>
            <a:pPr marL="457200" indent="-457200">
              <a:spcBef>
                <a:spcPts val="1200"/>
              </a:spcBef>
              <a:buAutoNum type="alphaLcParenR"/>
            </a:pPr>
            <a:r>
              <a:rPr lang="en-GB" sz="2200" dirty="0"/>
              <a:t>Is it possible for there to be 10 chocolates in total? Why or why not?</a:t>
            </a:r>
          </a:p>
          <a:p>
            <a:pPr marL="457200" indent="-457200">
              <a:spcBef>
                <a:spcPts val="1200"/>
              </a:spcBef>
              <a:buAutoNum type="alphaLcParenR"/>
            </a:pPr>
            <a:r>
              <a:rPr lang="en-GB" sz="2200" dirty="0"/>
              <a:t>There are 10 more </a:t>
            </a:r>
            <a:r>
              <a:rPr lang="en-GB" sz="2200" dirty="0">
                <a:solidFill>
                  <a:srgbClr val="FF0000"/>
                </a:solidFill>
              </a:rPr>
              <a:t>red</a:t>
            </a:r>
            <a:r>
              <a:rPr lang="en-GB" sz="2200" dirty="0"/>
              <a:t> chocolates than </a:t>
            </a:r>
            <a:r>
              <a:rPr lang="en-GB" sz="2200" dirty="0">
                <a:solidFill>
                  <a:srgbClr val="0070C0"/>
                </a:solidFill>
              </a:rPr>
              <a:t>blue</a:t>
            </a:r>
            <a:r>
              <a:rPr lang="en-GB" sz="2200" dirty="0"/>
              <a:t>. How many are there in total?</a:t>
            </a:r>
          </a:p>
        </p:txBody>
      </p:sp>
      <p:sp>
        <p:nvSpPr>
          <p:cNvPr id="7" name="Action Button: Help 6">
            <a:hlinkClick r:id="" action="ppaction://noaction" highlightClick="1"/>
            <a:extLst>
              <a:ext uri="{FF2B5EF4-FFF2-40B4-BE49-F238E27FC236}">
                <a16:creationId xmlns:a16="http://schemas.microsoft.com/office/drawing/2014/main" id="{B0FB3CCF-A932-4DB3-AF24-E74AD1EF028A}"/>
              </a:ext>
            </a:extLst>
          </p:cNvPr>
          <p:cNvSpPr/>
          <p:nvPr/>
        </p:nvSpPr>
        <p:spPr>
          <a:xfrm>
            <a:off x="145680" y="558497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36E5E41-62AC-46DD-B537-0C500235553E}"/>
              </a:ext>
            </a:extLst>
          </p:cNvPr>
          <p:cNvSpPr txBox="1"/>
          <p:nvPr/>
        </p:nvSpPr>
        <p:spPr>
          <a:xfrm>
            <a:off x="1053701" y="5547624"/>
            <a:ext cx="8123753" cy="769441"/>
          </a:xfrm>
          <a:prstGeom prst="rect">
            <a:avLst/>
          </a:prstGeom>
          <a:noFill/>
        </p:spPr>
        <p:txBody>
          <a:bodyPr wrap="square" rtlCol="0">
            <a:spAutoFit/>
          </a:bodyPr>
          <a:lstStyle/>
          <a:p>
            <a:pPr>
              <a:spcBef>
                <a:spcPts val="1200"/>
              </a:spcBef>
              <a:buNone/>
            </a:pPr>
            <a:r>
              <a:rPr lang="en-GB" sz="2200" dirty="0"/>
              <a:t>How would your answers for b) to e) change if the number was 12 instead of 10?</a:t>
            </a:r>
          </a:p>
        </p:txBody>
      </p:sp>
      <p:pic>
        <p:nvPicPr>
          <p:cNvPr id="9" name="Picture 8" descr="Shape&#10;&#10;Description automatically generated">
            <a:extLst>
              <a:ext uri="{FF2B5EF4-FFF2-40B4-BE49-F238E27FC236}">
                <a16:creationId xmlns:a16="http://schemas.microsoft.com/office/drawing/2014/main" id="{71BD676C-5A2C-465C-B7E9-906035B66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881" y="1103874"/>
            <a:ext cx="3071689" cy="1853030"/>
          </a:xfrm>
          <a:prstGeom prst="rect">
            <a:avLst/>
          </a:prstGeom>
        </p:spPr>
      </p:pic>
    </p:spTree>
    <p:extLst>
      <p:ext uri="{BB962C8B-B14F-4D97-AF65-F5344CB8AC3E}">
        <p14:creationId xmlns:p14="http://schemas.microsoft.com/office/powerpoint/2010/main" val="34433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build="p"/>
      <p:bldP spid="7"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39691590"/>
              </p:ext>
            </p:extLst>
          </p:nvPr>
        </p:nvGraphicFramePr>
        <p:xfrm>
          <a:off x="267128" y="764705"/>
          <a:ext cx="11766038" cy="5913120"/>
        </p:xfrm>
        <a:graphic>
          <a:graphicData uri="http://schemas.openxmlformats.org/drawingml/2006/table">
            <a:tbl>
              <a:tblPr firstRow="1" bandRow="1">
                <a:tableStyleId>{5940675A-B579-460E-94D1-54222C63F5DA}</a:tableStyleId>
              </a:tblPr>
              <a:tblGrid>
                <a:gridCol w="4731592">
                  <a:extLst>
                    <a:ext uri="{9D8B030D-6E8A-4147-A177-3AD203B41FA5}">
                      <a16:colId xmlns:a16="http://schemas.microsoft.com/office/drawing/2014/main" val="695237181"/>
                    </a:ext>
                  </a:extLst>
                </a:gridCol>
                <a:gridCol w="7034446">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Use counters or cubes to model making up the box, building up from just two red and one blue and modelling different possibilities for part a.</a:t>
                      </a:r>
                    </a:p>
                    <a:p>
                      <a:pPr lvl="0" algn="l">
                        <a:lnSpc>
                          <a:spcPct val="100000"/>
                        </a:lnSpc>
                        <a:spcBef>
                          <a:spcPts val="0"/>
                        </a:spcBef>
                        <a:spcAft>
                          <a:spcPts val="0"/>
                        </a:spcAft>
                        <a:buNone/>
                      </a:pPr>
                      <a:endParaRPr lang="en-GB" sz="1600" b="1"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Link to students’ understanding of multiples by asking them questions around the possible values in the questions. Which value would work for all parts? Do they recognise the need for the value to be a common multiple of two and three?</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Students are asked to ‘draw’ a possible number of chocolates for part a and they might use circles or boxes rather than a formal model for this. Some might link this to a bar model, which is helpful for students to visualise the difference between red and blue in part e.</a:t>
                      </a:r>
                    </a:p>
                  </a:txBody>
                  <a:tcPr/>
                </a:tc>
                <a:tc>
                  <a:txBody>
                    <a:bodyPr/>
                    <a:lstStyle/>
                    <a:p>
                      <a:pPr lvl="0" algn="l">
                        <a:lnSpc>
                          <a:spcPct val="100000"/>
                        </a:lnSpc>
                        <a:spcBef>
                          <a:spcPts val="600"/>
                        </a:spcBef>
                        <a:spcAft>
                          <a:spcPts val="0"/>
                        </a:spcAft>
                        <a:buNone/>
                      </a:pPr>
                      <a:r>
                        <a:rPr lang="en-GB" sz="1600" dirty="0"/>
                        <a:t>Assess whether students have experience of the notation of ratio. This is unlikely: the only reference is in the non-statutory guidance for year 6, stating that students, ‘might use the notation a:b to record their work.’ If they do not recognise this notation, do not teach it but rather rephrase the question to read, ‘For every two red chocolates, there is one blue chocolate.’ Additional activity </a:t>
                      </a:r>
                      <a:r>
                        <a:rPr lang="en-GB" sz="1600" dirty="0">
                          <a:hlinkClick r:id="rId3" action="ppaction://hlinksldjump"/>
                        </a:rPr>
                        <a:t>F</a:t>
                      </a:r>
                      <a:r>
                        <a:rPr lang="en-GB" sz="1600" dirty="0"/>
                        <a:t> is an identical version using this language. Then assess understanding of the relationship through questions a to e.</a:t>
                      </a:r>
                    </a:p>
                    <a:p>
                      <a:pPr lvl="0" algn="l">
                        <a:lnSpc>
                          <a:spcPct val="100000"/>
                        </a:lnSpc>
                        <a:spcBef>
                          <a:spcPts val="600"/>
                        </a:spcBef>
                        <a:spcAft>
                          <a:spcPts val="0"/>
                        </a:spcAft>
                        <a:buNone/>
                      </a:pPr>
                      <a:r>
                        <a:rPr lang="en-GB" sz="1600" dirty="0"/>
                        <a:t>Part a asks students to draw possible numbers of chocolates; this might be a useful moment to stop and compare some of the answers given by different students and see whether they notice that all of the correct answers are multiples of 3. This is picked up again in part d. Parts b-e explore different possible questions involving the ratio, keeping the value of 10 constant but varying what the 10 refers to within the relationship. This allows you to check whether they can identify which part of the relationship is referred to, and then whether they can use this to work out the value needed. Pay attention to students’ approaches: do they work in the abstract, or do they find a visual representation helpful? This may help inform your own teaching on more formal ratio notation at a later date.</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a:buChar char="•"/>
                      </a:pPr>
                      <a:r>
                        <a:rPr lang="en-GB" sz="1600" b="0" dirty="0"/>
                        <a:t>Additional activity </a:t>
                      </a:r>
                      <a:r>
                        <a:rPr lang="en-GB" sz="1600" b="0" dirty="0">
                          <a:hlinkClick r:id="rId3" action="ppaction://hlinksldjump"/>
                        </a:rPr>
                        <a:t>F</a:t>
                      </a:r>
                      <a:r>
                        <a:rPr lang="en-GB" sz="1600" b="0" dirty="0"/>
                        <a:t> is the same task without ratio notation; </a:t>
                      </a:r>
                      <a:r>
                        <a:rPr lang="en-GB" sz="1600" b="0" dirty="0">
                          <a:hlinkClick r:id="rId4" action="ppaction://hlinksldjump"/>
                        </a:rPr>
                        <a:t>G</a:t>
                      </a:r>
                      <a:r>
                        <a:rPr lang="en-GB" sz="1600" b="0" dirty="0"/>
                        <a:t> offers another context using formal ratio notation.</a:t>
                      </a:r>
                    </a:p>
                    <a:p>
                      <a:pPr marL="285750" indent="-285750">
                        <a:buFont typeface="Arial"/>
                        <a:buChar char="•"/>
                      </a:pPr>
                      <a:r>
                        <a:rPr lang="en-GB" sz="1600" b="0" dirty="0"/>
                        <a:t>The first row of questions on p25 of the Year 6 </a:t>
                      </a:r>
                      <a:r>
                        <a:rPr lang="en-GB" sz="1600" dirty="0">
                          <a:hlinkClick r:id="rId5"/>
                        </a:rPr>
                        <a:t>Primary Assessment Materials | NCETM</a:t>
                      </a:r>
                      <a:r>
                        <a:rPr lang="en-GB" sz="1600" dirty="0"/>
                        <a:t> also use ratio notation.</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98659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Checkpoint 26: Unequal shares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02831" y="535483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210324" y="1163624"/>
            <a:ext cx="11138380" cy="1175706"/>
          </a:xfrm>
          <a:prstGeom prst="rect">
            <a:avLst/>
          </a:prstGeom>
          <a:noFill/>
        </p:spPr>
        <p:txBody>
          <a:bodyPr wrap="square" rtlCol="0">
            <a:spAutoFit/>
          </a:bodyPr>
          <a:lstStyle/>
          <a:p>
            <a:pPr>
              <a:buNone/>
            </a:pPr>
            <a:r>
              <a:rPr lang="en-US" sz="2200" dirty="0">
                <a:solidFill>
                  <a:srgbClr val="585858"/>
                </a:solidFill>
              </a:rPr>
              <a:t>Darren and Ali are given £50 between them to help unpack a delivery. Ali does more work than Darren, so they decide that she should be paid more.</a:t>
            </a:r>
          </a:p>
          <a:p>
            <a:pPr marL="457200" indent="-457200">
              <a:buAutoNum type="alphaLcParenR"/>
            </a:pPr>
            <a:endParaRPr lang="en-US" sz="2200" dirty="0">
              <a:solidFill>
                <a:srgbClr val="585858"/>
              </a:solidFill>
            </a:endParaRPr>
          </a:p>
        </p:txBody>
      </p:sp>
      <p:sp>
        <p:nvSpPr>
          <p:cNvPr id="23" name="TextBox 22">
            <a:extLst>
              <a:ext uri="{FF2B5EF4-FFF2-40B4-BE49-F238E27FC236}">
                <a16:creationId xmlns:a16="http://schemas.microsoft.com/office/drawing/2014/main" id="{481B5018-EC6B-AA4D-A266-2B7F5E79BCD5}"/>
              </a:ext>
            </a:extLst>
          </p:cNvPr>
          <p:cNvSpPr txBox="1"/>
          <p:nvPr/>
        </p:nvSpPr>
        <p:spPr>
          <a:xfrm>
            <a:off x="1544697" y="5227200"/>
            <a:ext cx="7492586" cy="1107996"/>
          </a:xfrm>
          <a:prstGeom prst="rect">
            <a:avLst/>
          </a:prstGeom>
          <a:noFill/>
        </p:spPr>
        <p:txBody>
          <a:bodyPr wrap="square" rtlCol="0">
            <a:spAutoFit/>
          </a:bodyPr>
          <a:lstStyle/>
          <a:p>
            <a:pPr>
              <a:buNone/>
            </a:pPr>
            <a:r>
              <a:rPr lang="en-US" sz="2200" dirty="0"/>
              <a:t>In total, the job took about an hour, but Darren left after 45 minutes. Which option is the fairest way to share? Can you think of a fairer way?</a:t>
            </a:r>
          </a:p>
        </p:txBody>
      </p:sp>
      <p:sp>
        <p:nvSpPr>
          <p:cNvPr id="21" name="TextBox 20">
            <a:extLst>
              <a:ext uri="{FF2B5EF4-FFF2-40B4-BE49-F238E27FC236}">
                <a16:creationId xmlns:a16="http://schemas.microsoft.com/office/drawing/2014/main" id="{1552F4C2-D2ED-4250-B736-F1161B487F58}"/>
              </a:ext>
            </a:extLst>
          </p:cNvPr>
          <p:cNvSpPr txBox="1"/>
          <p:nvPr/>
        </p:nvSpPr>
        <p:spPr>
          <a:xfrm>
            <a:off x="828252" y="3001585"/>
            <a:ext cx="2978802" cy="851297"/>
          </a:xfrm>
          <a:prstGeom prst="roundRect">
            <a:avLst/>
          </a:prstGeom>
          <a:solidFill>
            <a:schemeClr val="accent6">
              <a:lumMod val="20000"/>
              <a:lumOff val="80000"/>
            </a:schemeClr>
          </a:solidFill>
        </p:spPr>
        <p:txBody>
          <a:bodyPr wrap="square" rtlCol="0">
            <a:spAutoFit/>
          </a:bodyPr>
          <a:lstStyle/>
          <a:p>
            <a:pPr algn="ctr">
              <a:buNone/>
            </a:pPr>
            <a:r>
              <a:rPr lang="en-US" sz="2200" dirty="0">
                <a:solidFill>
                  <a:srgbClr val="585858"/>
                </a:solidFill>
              </a:rPr>
              <a:t>For every £1 Darren gets, Ali gets £2.</a:t>
            </a:r>
          </a:p>
        </p:txBody>
      </p:sp>
      <p:sp>
        <p:nvSpPr>
          <p:cNvPr id="22" name="TextBox 21">
            <a:extLst>
              <a:ext uri="{FF2B5EF4-FFF2-40B4-BE49-F238E27FC236}">
                <a16:creationId xmlns:a16="http://schemas.microsoft.com/office/drawing/2014/main" id="{97755BDC-D31A-44CC-984E-1547146A57B2}"/>
              </a:ext>
            </a:extLst>
          </p:cNvPr>
          <p:cNvSpPr txBox="1"/>
          <p:nvPr/>
        </p:nvSpPr>
        <p:spPr>
          <a:xfrm>
            <a:off x="4695330" y="3001585"/>
            <a:ext cx="2978802" cy="851297"/>
          </a:xfrm>
          <a:prstGeom prst="roundRect">
            <a:avLst/>
          </a:prstGeom>
          <a:solidFill>
            <a:schemeClr val="accent6">
              <a:lumMod val="20000"/>
              <a:lumOff val="80000"/>
            </a:schemeClr>
          </a:solidFill>
        </p:spPr>
        <p:txBody>
          <a:bodyPr wrap="square" rtlCol="0">
            <a:spAutoFit/>
          </a:bodyPr>
          <a:lstStyle/>
          <a:p>
            <a:pPr algn="ctr">
              <a:buNone/>
            </a:pPr>
            <a:r>
              <a:rPr lang="en-US" sz="2200" dirty="0">
                <a:solidFill>
                  <a:srgbClr val="585858"/>
                </a:solidFill>
              </a:rPr>
              <a:t>For every £1 Darren gets, Ali gets £3.</a:t>
            </a:r>
          </a:p>
        </p:txBody>
      </p:sp>
      <p:sp>
        <p:nvSpPr>
          <p:cNvPr id="24" name="TextBox 23">
            <a:extLst>
              <a:ext uri="{FF2B5EF4-FFF2-40B4-BE49-F238E27FC236}">
                <a16:creationId xmlns:a16="http://schemas.microsoft.com/office/drawing/2014/main" id="{CA1A5B29-3C36-4EBF-84F2-57CE9E6F9C4D}"/>
              </a:ext>
            </a:extLst>
          </p:cNvPr>
          <p:cNvSpPr txBox="1"/>
          <p:nvPr/>
        </p:nvSpPr>
        <p:spPr>
          <a:xfrm>
            <a:off x="8562409" y="3001585"/>
            <a:ext cx="2978802" cy="851297"/>
          </a:xfrm>
          <a:prstGeom prst="roundRect">
            <a:avLst/>
          </a:prstGeom>
          <a:solidFill>
            <a:schemeClr val="accent6">
              <a:lumMod val="20000"/>
              <a:lumOff val="80000"/>
            </a:schemeClr>
          </a:solidFill>
        </p:spPr>
        <p:txBody>
          <a:bodyPr wrap="square" rtlCol="0">
            <a:spAutoFit/>
          </a:bodyPr>
          <a:lstStyle/>
          <a:p>
            <a:pPr algn="ctr">
              <a:buNone/>
            </a:pPr>
            <a:r>
              <a:rPr lang="en-US" sz="2200" dirty="0">
                <a:solidFill>
                  <a:srgbClr val="585858"/>
                </a:solidFill>
              </a:rPr>
              <a:t>For every £1 Darren gets, Ali gets £4.</a:t>
            </a:r>
          </a:p>
        </p:txBody>
      </p:sp>
      <p:sp>
        <p:nvSpPr>
          <p:cNvPr id="27" name="TextBox 26">
            <a:extLst>
              <a:ext uri="{FF2B5EF4-FFF2-40B4-BE49-F238E27FC236}">
                <a16:creationId xmlns:a16="http://schemas.microsoft.com/office/drawing/2014/main" id="{438CD31F-7B80-4629-B60E-EAEF436DC870}"/>
              </a:ext>
            </a:extLst>
          </p:cNvPr>
          <p:cNvSpPr txBox="1"/>
          <p:nvPr/>
        </p:nvSpPr>
        <p:spPr>
          <a:xfrm>
            <a:off x="210324" y="2068996"/>
            <a:ext cx="11138380" cy="1243417"/>
          </a:xfrm>
          <a:prstGeom prst="rect">
            <a:avLst/>
          </a:prstGeom>
          <a:noFill/>
        </p:spPr>
        <p:txBody>
          <a:bodyPr wrap="square">
            <a:spAutoFit/>
          </a:bodyPr>
          <a:lstStyle/>
          <a:p>
            <a:pPr>
              <a:buNone/>
            </a:pPr>
            <a:r>
              <a:rPr lang="en-US" sz="2200" dirty="0">
                <a:solidFill>
                  <a:srgbClr val="585858"/>
                </a:solidFill>
              </a:rPr>
              <a:t>Which of the options below could they choose? </a:t>
            </a:r>
          </a:p>
          <a:p>
            <a:pPr>
              <a:buNone/>
            </a:pPr>
            <a:r>
              <a:rPr lang="en-US" sz="2200" dirty="0">
                <a:solidFill>
                  <a:srgbClr val="585858"/>
                </a:solidFill>
              </a:rPr>
              <a:t>For those they could choose, how much would each person get?</a:t>
            </a:r>
          </a:p>
          <a:p>
            <a:pPr marL="457200" indent="-457200">
              <a:buAutoNum type="alphaLcParenR"/>
            </a:pPr>
            <a:endParaRPr lang="en-US" sz="2200" dirty="0">
              <a:solidFill>
                <a:srgbClr val="585858"/>
              </a:solidFill>
            </a:endParaRPr>
          </a:p>
        </p:txBody>
      </p:sp>
      <p:sp>
        <p:nvSpPr>
          <p:cNvPr id="29" name="TextBox 28">
            <a:extLst>
              <a:ext uri="{FF2B5EF4-FFF2-40B4-BE49-F238E27FC236}">
                <a16:creationId xmlns:a16="http://schemas.microsoft.com/office/drawing/2014/main" id="{D18ED6F7-4CDD-43CB-ADB5-37AC300D5B23}"/>
              </a:ext>
            </a:extLst>
          </p:cNvPr>
          <p:cNvSpPr txBox="1"/>
          <p:nvPr/>
        </p:nvSpPr>
        <p:spPr>
          <a:xfrm>
            <a:off x="2764619" y="4083542"/>
            <a:ext cx="2978802" cy="851297"/>
          </a:xfrm>
          <a:prstGeom prst="roundRect">
            <a:avLst/>
          </a:prstGeom>
          <a:solidFill>
            <a:schemeClr val="accent6">
              <a:lumMod val="20000"/>
              <a:lumOff val="80000"/>
            </a:schemeClr>
          </a:solidFill>
        </p:spPr>
        <p:txBody>
          <a:bodyPr wrap="square" rtlCol="0">
            <a:spAutoFit/>
          </a:bodyPr>
          <a:lstStyle/>
          <a:p>
            <a:pPr algn="ctr">
              <a:buNone/>
            </a:pPr>
            <a:r>
              <a:rPr lang="en-US" sz="2200" dirty="0">
                <a:solidFill>
                  <a:srgbClr val="585858"/>
                </a:solidFill>
              </a:rPr>
              <a:t>For every £2 Darren gets, Ali gets £3.</a:t>
            </a:r>
          </a:p>
        </p:txBody>
      </p:sp>
      <p:sp>
        <p:nvSpPr>
          <p:cNvPr id="30" name="TextBox 29">
            <a:extLst>
              <a:ext uri="{FF2B5EF4-FFF2-40B4-BE49-F238E27FC236}">
                <a16:creationId xmlns:a16="http://schemas.microsoft.com/office/drawing/2014/main" id="{A79EB3D6-60C3-4222-A03B-B792CC83876D}"/>
              </a:ext>
            </a:extLst>
          </p:cNvPr>
          <p:cNvSpPr txBox="1"/>
          <p:nvPr/>
        </p:nvSpPr>
        <p:spPr>
          <a:xfrm>
            <a:off x="6666947" y="4083542"/>
            <a:ext cx="2978802" cy="851297"/>
          </a:xfrm>
          <a:prstGeom prst="roundRect">
            <a:avLst/>
          </a:prstGeom>
          <a:solidFill>
            <a:schemeClr val="accent6">
              <a:lumMod val="20000"/>
              <a:lumOff val="80000"/>
            </a:schemeClr>
          </a:solidFill>
        </p:spPr>
        <p:txBody>
          <a:bodyPr wrap="square" rtlCol="0">
            <a:spAutoFit/>
          </a:bodyPr>
          <a:lstStyle/>
          <a:p>
            <a:pPr algn="ctr">
              <a:buNone/>
            </a:pPr>
            <a:r>
              <a:rPr lang="en-US" sz="2200" dirty="0">
                <a:solidFill>
                  <a:srgbClr val="585858"/>
                </a:solidFill>
              </a:rPr>
              <a:t>For every £2 Darren gets, Ali gets £4.</a:t>
            </a:r>
          </a:p>
        </p:txBody>
      </p:sp>
      <p:sp>
        <p:nvSpPr>
          <p:cNvPr id="37" name="TextBox 36">
            <a:extLst>
              <a:ext uri="{FF2B5EF4-FFF2-40B4-BE49-F238E27FC236}">
                <a16:creationId xmlns:a16="http://schemas.microsoft.com/office/drawing/2014/main" id="{06CBD1E5-8CDE-4797-B586-FEB8E83B0C26}"/>
              </a:ext>
            </a:extLst>
          </p:cNvPr>
          <p:cNvSpPr txBox="1"/>
          <p:nvPr/>
        </p:nvSpPr>
        <p:spPr>
          <a:xfrm>
            <a:off x="380379" y="2996270"/>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38" name="TextBox 37">
            <a:extLst>
              <a:ext uri="{FF2B5EF4-FFF2-40B4-BE49-F238E27FC236}">
                <a16:creationId xmlns:a16="http://schemas.microsoft.com/office/drawing/2014/main" id="{8469ACC0-3BAC-4611-A12E-DAD879173A9B}"/>
              </a:ext>
            </a:extLst>
          </p:cNvPr>
          <p:cNvSpPr txBox="1"/>
          <p:nvPr/>
        </p:nvSpPr>
        <p:spPr>
          <a:xfrm>
            <a:off x="4271465" y="3013924"/>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39" name="TextBox 38">
            <a:extLst>
              <a:ext uri="{FF2B5EF4-FFF2-40B4-BE49-F238E27FC236}">
                <a16:creationId xmlns:a16="http://schemas.microsoft.com/office/drawing/2014/main" id="{6DD152C1-0DE2-4CDF-9F4B-4CE48AF092BF}"/>
              </a:ext>
            </a:extLst>
          </p:cNvPr>
          <p:cNvSpPr txBox="1"/>
          <p:nvPr/>
        </p:nvSpPr>
        <p:spPr>
          <a:xfrm>
            <a:off x="8146423" y="3001585"/>
            <a:ext cx="436338" cy="430887"/>
          </a:xfrm>
          <a:prstGeom prst="rect">
            <a:avLst/>
          </a:prstGeom>
          <a:noFill/>
        </p:spPr>
        <p:txBody>
          <a:bodyPr wrap="none" rtlCol="0">
            <a:spAutoFit/>
          </a:bodyPr>
          <a:lstStyle/>
          <a:p>
            <a:pPr>
              <a:buNone/>
            </a:pPr>
            <a:r>
              <a:rPr lang="en-GB" sz="2200" dirty="0">
                <a:solidFill>
                  <a:srgbClr val="00628C"/>
                </a:solidFill>
              </a:rPr>
              <a:t>c)</a:t>
            </a:r>
          </a:p>
        </p:txBody>
      </p:sp>
      <p:sp>
        <p:nvSpPr>
          <p:cNvPr id="40" name="TextBox 39">
            <a:extLst>
              <a:ext uri="{FF2B5EF4-FFF2-40B4-BE49-F238E27FC236}">
                <a16:creationId xmlns:a16="http://schemas.microsoft.com/office/drawing/2014/main" id="{862B589B-308E-463E-9848-86D54810D03F}"/>
              </a:ext>
            </a:extLst>
          </p:cNvPr>
          <p:cNvSpPr txBox="1"/>
          <p:nvPr/>
        </p:nvSpPr>
        <p:spPr>
          <a:xfrm>
            <a:off x="2346961" y="4034641"/>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41" name="TextBox 40">
            <a:extLst>
              <a:ext uri="{FF2B5EF4-FFF2-40B4-BE49-F238E27FC236}">
                <a16:creationId xmlns:a16="http://schemas.microsoft.com/office/drawing/2014/main" id="{0A0CFB94-7ED5-4C91-BAF5-FAAEF976F868}"/>
              </a:ext>
            </a:extLst>
          </p:cNvPr>
          <p:cNvSpPr txBox="1"/>
          <p:nvPr/>
        </p:nvSpPr>
        <p:spPr>
          <a:xfrm>
            <a:off x="6230412" y="4034640"/>
            <a:ext cx="436338" cy="430887"/>
          </a:xfrm>
          <a:prstGeom prst="rect">
            <a:avLst/>
          </a:prstGeom>
          <a:noFill/>
        </p:spPr>
        <p:txBody>
          <a:bodyPr wrap="square" rtlCol="0">
            <a:spAutoFit/>
          </a:bodyPr>
          <a:lstStyle/>
          <a:p>
            <a:pPr>
              <a:buNone/>
            </a:pPr>
            <a:r>
              <a:rPr lang="en-GB" sz="2200" dirty="0">
                <a:solidFill>
                  <a:srgbClr val="00628C"/>
                </a:solidFill>
              </a:rPr>
              <a:t>e)</a:t>
            </a:r>
          </a:p>
        </p:txBody>
      </p:sp>
    </p:spTree>
    <p:extLst>
      <p:ext uri="{BB962C8B-B14F-4D97-AF65-F5344CB8AC3E}">
        <p14:creationId xmlns:p14="http://schemas.microsoft.com/office/powerpoint/2010/main" val="14094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23" grpId="0"/>
      <p:bldP spid="21" grpId="0" animBg="1"/>
      <p:bldP spid="22" grpId="0" animBg="1"/>
      <p:bldP spid="24" grpId="0" animBg="1"/>
      <p:bldP spid="27" grpId="0"/>
      <p:bldP spid="29" grpId="0" animBg="1"/>
      <p:bldP spid="30" grpId="0" animBg="1"/>
      <p:bldP spid="37" grpId="0"/>
      <p:bldP spid="38" grpId="0"/>
      <p:bldP spid="39" grpId="0"/>
      <p:bldP spid="40" grpId="0"/>
      <p:bldP spid="41"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38712075"/>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4136430">
                      <a:extLst>
                        <a:ext uri="{9D8B030D-6E8A-4147-A177-3AD203B41FA5}">
                          <a16:colId xmlns:a16="http://schemas.microsoft.com/office/drawing/2014/main" val="695237181"/>
                        </a:ext>
                      </a:extLst>
                    </a:gridCol>
                    <a:gridCol w="7629608">
                      <a:extLst>
                        <a:ext uri="{9D8B030D-6E8A-4147-A177-3AD203B41FA5}">
                          <a16:colId xmlns:a16="http://schemas.microsoft.com/office/drawing/2014/main" val="300072507"/>
                        </a:ext>
                      </a:extLst>
                    </a:gridCol>
                  </a:tblGrid>
                  <a:tr h="334950">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7264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Initially offer just the first row of options so students are dealing with fewer possibilities. You could also vary the amount, for example sharing £20 instead of £50.</a:t>
                          </a:r>
                          <a:endParaRPr lang="en-GB" sz="1600" i="1" u="none" dirty="0"/>
                        </a:p>
                        <a:p>
                          <a:r>
                            <a:rPr lang="en-GB" sz="1600" b="1" i="0" u="none" dirty="0"/>
                            <a:t>Challenge</a:t>
                          </a:r>
                        </a:p>
                        <a:p>
                          <a:pPr>
                            <a:spcAft>
                              <a:spcPts val="600"/>
                            </a:spcAft>
                          </a:pPr>
                          <a:r>
                            <a:rPr lang="en-GB" sz="1600" u="none" dirty="0"/>
                            <a:t>Offer some additional options that use fractions.</a:t>
                          </a:r>
                          <a:r>
                            <a:rPr lang="en-GB" sz="1600" u="none" baseline="0" dirty="0"/>
                            <a:t> F</a:t>
                          </a:r>
                          <a:r>
                            <a:rPr lang="en-GB" sz="1600" u="none" dirty="0"/>
                            <a:t>or example, Ali gets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4</m:t>
                                      </m:r>
                                    </m:num>
                                    <m:den>
                                      <m:r>
                                        <a:rPr lang="en-GB" sz="1600" b="0" i="1" u="none" smtClean="0">
                                          <a:latin typeface="Cambria Math" panose="02040503050406030204" pitchFamily="18" charset="0"/>
                                        </a:rPr>
                                        <m:t>7</m:t>
                                      </m:r>
                                    </m:den>
                                  </m:f>
                                </m:e>
                              </m:box>
                            </m:oMath>
                          </a14:m>
                          <a:r>
                            <a:rPr lang="en-GB" sz="1600" u="none" dirty="0"/>
                            <a:t> of the money, or</a:t>
                          </a:r>
                          <a:r>
                            <a:rPr lang="en-GB" sz="1600" u="none" baseline="0" dirty="0"/>
                            <a:t> </a:t>
                          </a:r>
                          <a:r>
                            <a:rPr lang="en-GB" sz="1600" u="none" dirty="0"/>
                            <a:t>Darren</a:t>
                          </a:r>
                          <a:r>
                            <a:rPr lang="en-GB" sz="1600" u="none" baseline="0" dirty="0"/>
                            <a:t> gets </a:t>
                          </a:r>
                          <a14:m>
                            <m:oMath xmlns:m="http://schemas.openxmlformats.org/officeDocument/2006/math">
                              <m:box>
                                <m:boxPr>
                                  <m:ctrlPr>
                                    <a:rPr lang="en-GB" sz="1600" i="1" u="none" baseline="0" smtClean="0">
                                      <a:latin typeface="Cambria Math" panose="02040503050406030204" pitchFamily="18" charset="0"/>
                                    </a:rPr>
                                  </m:ctrlPr>
                                </m:boxPr>
                                <m:e>
                                  <m:argPr>
                                    <m:argSz m:val="-1"/>
                                  </m:argPr>
                                  <m:f>
                                    <m:fPr>
                                      <m:ctrlPr>
                                        <a:rPr lang="en-GB" sz="1600" i="1" u="none" baseline="0" smtClean="0">
                                          <a:latin typeface="Cambria Math" panose="02040503050406030204" pitchFamily="18" charset="0"/>
                                        </a:rPr>
                                      </m:ctrlPr>
                                    </m:fPr>
                                    <m:num>
                                      <m:r>
                                        <a:rPr lang="en-GB" sz="1600" b="0" i="1" u="none" baseline="0" smtClean="0">
                                          <a:latin typeface="Cambria Math" panose="02040503050406030204" pitchFamily="18" charset="0"/>
                                        </a:rPr>
                                        <m:t>9</m:t>
                                      </m:r>
                                    </m:num>
                                    <m:den>
                                      <m:r>
                                        <a:rPr lang="en-GB" sz="1600" b="0" i="1" u="none" baseline="0" smtClean="0">
                                          <a:latin typeface="Cambria Math" panose="02040503050406030204" pitchFamily="18" charset="0"/>
                                        </a:rPr>
                                        <m:t>20</m:t>
                                      </m:r>
                                    </m:den>
                                  </m:f>
                                </m:e>
                              </m:box>
                            </m:oMath>
                          </a14:m>
                          <a:r>
                            <a:rPr lang="en-GB" sz="1600" u="none" dirty="0"/>
                            <a:t> of the money.</a:t>
                          </a:r>
                          <a:r>
                            <a:rPr lang="en-GB" sz="1600" u="none" baseline="0" dirty="0"/>
                            <a:t> A</a:t>
                          </a:r>
                          <a:r>
                            <a:rPr lang="en-GB" sz="1600" u="none" dirty="0"/>
                            <a:t>sk students to consider which of</a:t>
                          </a:r>
                          <a:r>
                            <a:rPr lang="en-GB" sz="1600" u="none" baseline="0" dirty="0"/>
                            <a:t> these are possible and/or fair. </a:t>
                          </a:r>
                          <a:endParaRPr lang="en-GB" sz="1600" u="none" dirty="0"/>
                        </a:p>
                        <a:p>
                          <a:r>
                            <a:rPr lang="en-GB" sz="1600" b="1" i="0" u="none" dirty="0"/>
                            <a:t>Representations</a:t>
                          </a:r>
                        </a:p>
                        <a:p>
                          <a:r>
                            <a:rPr lang="en-GB" sz="1600" b="0" i="0" u="none" dirty="0"/>
                            <a:t>Counters could be used to physically model the unequal sharing and help students to recognise the number of parts in each scenario. Bar models might also be a useful way to model the division of £50 into the different unequal shares.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have explored problems involving unequal shares at Key Stage 2.  Here, rather than asking what each person’s share is worth, they are encouraged to think about which unequal shares are possible. This encourages consideration of the relationship between the total being shared and the total number of parts.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responses may inform planning more formal introductions to ratio in Key Stage 3. Those who ‘build up’ in multiples (for example, of 2 and 1 for option a) might need more support than those who recognise they need to use the total number of parts (for example, that 2 and 1 mean a total of 3 parts). Look out for students who identify that option d is the same as option a, as they may need more challenge when learning about equivalent ratios. A useful comparison might also be made between options c and d; prompt students to think about what is the same (the total number of parts) and what is different (the number of parts each person receives).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further thinking question brings in the idea of fairness and introduces another ratio: the unequal times they spent working. It might be tempting to model the simplification of 45 minutes:60 minutes, but this would stray into Key Stage 3 teaching. Instead, be led by the students’ approaches, even if they are approximations. Representing their working times and each different situation on bar models (of equal length) might offer a way in for students.  </a:t>
                          </a: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More examples can be found in teaching point 1 in Topic 2.27 </a:t>
                          </a:r>
                          <a:r>
                            <a:rPr lang="en-GB" sz="1600" dirty="0">
                              <a:hlinkClick r:id="rId3"/>
                            </a:rPr>
                            <a:t>Scale factors, ratio and proportional reasoning | NCETM</a:t>
                          </a:r>
                          <a:r>
                            <a:rPr lang="en-GB" sz="1600" dirty="0"/>
                            <a:t> from </a:t>
                          </a:r>
                          <a:r>
                            <a:rPr lang="en-GB" sz="1600" dirty="0">
                              <a:hlinkClick r:id="rId4"/>
                            </a:rPr>
                            <a:t>Primary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38712075"/>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4136430">
                      <a:extLst>
                        <a:ext uri="{9D8B030D-6E8A-4147-A177-3AD203B41FA5}">
                          <a16:colId xmlns:a16="http://schemas.microsoft.com/office/drawing/2014/main" val="695237181"/>
                        </a:ext>
                      </a:extLst>
                    </a:gridCol>
                    <a:gridCol w="762960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24400">
                    <a:tc>
                      <a:txBody>
                        <a:bodyPr/>
                        <a:lstStyle/>
                        <a:p>
                          <a:endParaRPr lang="en-US"/>
                        </a:p>
                      </a:txBody>
                      <a:tcPr>
                        <a:blipFill>
                          <a:blip r:embed="rId5"/>
                          <a:stretch>
                            <a:fillRect l="-147" t="-8376" r="-184831" b="-1894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have explored problems involving unequal shares at Key Stage 2.  Here, rather than asking what each person’s share is worth, they are encouraged to think about which unequal shares are possible. This encourages consideration of the relationship between the total being shared and the total number of parts.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responses may inform planning more formal introductions to ratio in Key Stage 3. Those who ‘build up’ in multiples (for example, of 2 and 1 for option a) might need more support than those who recognise they need to use the total number of parts (for example, that 2 and 1 mean a total of 3 parts). Look out for students who identify that option d is the same as option a, as they may need more challenge when learning about equivalent ratios. A useful comparison might also be made between options c and d; prompt students to think about what is the same (the total number of parts) and what is different (the number of parts each person receives).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further thinking question brings in the idea of fairness and introduces another ratio: the unequal times they spent working. It might be tempting to model the simplification of 45 minutes:60 minutes, but this would stray into Key Stage 3 teaching. Instead, be led by the students’ approaches, even if they are approximations. Representing their working times and each different situation on bar models (of equal length) might offer a way in for students.  </a:t>
                          </a:r>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More examples can be found in teaching point 1 in Topic 2.27 </a:t>
                          </a:r>
                          <a:r>
                            <a:rPr lang="en-GB" sz="1600" dirty="0">
                              <a:hlinkClick r:id="rId6"/>
                            </a:rPr>
                            <a:t>Scale factors, ratio and proportional reasoning | NCETM</a:t>
                          </a:r>
                          <a:r>
                            <a:rPr lang="en-GB" sz="1600" dirty="0"/>
                            <a:t> from </a:t>
                          </a:r>
                          <a:r>
                            <a:rPr lang="en-GB" sz="1600" dirty="0">
                              <a:hlinkClick r:id="rId7"/>
                            </a:rPr>
                            <a:t>Primary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584903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DCCF5-8F43-4150-9E24-B35824ECC1C8}"/>
              </a:ext>
            </a:extLst>
          </p:cNvPr>
          <p:cNvSpPr>
            <a:spLocks noGrp="1"/>
          </p:cNvSpPr>
          <p:nvPr>
            <p:ph type="body" sz="quarter" idx="10"/>
          </p:nvPr>
        </p:nvSpPr>
        <p:spPr>
          <a:xfrm>
            <a:off x="175749" y="1275122"/>
            <a:ext cx="8160907" cy="954107"/>
          </a:xfrm>
        </p:spPr>
        <p:txBody>
          <a:bodyPr vert="horz" lIns="91440" tIns="45720" rIns="91440" bIns="45720" rtlCol="0" anchor="t">
            <a:noAutofit/>
          </a:bodyPr>
          <a:lstStyle/>
          <a:p>
            <a:r>
              <a:rPr lang="en-GB" sz="2200" dirty="0">
                <a:latin typeface="Arial"/>
                <a:cs typeface="Arial"/>
              </a:rPr>
              <a:t>A group of three friends are going on holiday. They all exchange some pounds for euros.</a:t>
            </a:r>
          </a:p>
          <a:p>
            <a:r>
              <a:rPr lang="en-GB" sz="2200" dirty="0">
                <a:latin typeface="Arial"/>
                <a:cs typeface="Arial"/>
              </a:rPr>
              <a:t>Who got the best deal? </a:t>
            </a:r>
            <a:endParaRPr lang="en-GB" sz="2200" dirty="0"/>
          </a:p>
        </p:txBody>
      </p:sp>
      <p:sp>
        <p:nvSpPr>
          <p:cNvPr id="3" name="Text Placeholder 2">
            <a:extLst>
              <a:ext uri="{FF2B5EF4-FFF2-40B4-BE49-F238E27FC236}">
                <a16:creationId xmlns:a16="http://schemas.microsoft.com/office/drawing/2014/main" id="{E717AF97-3481-4319-9609-3B131B62CF96}"/>
              </a:ext>
            </a:extLst>
          </p:cNvPr>
          <p:cNvSpPr>
            <a:spLocks noGrp="1"/>
          </p:cNvSpPr>
          <p:nvPr>
            <p:ph type="body" sz="quarter" idx="11"/>
          </p:nvPr>
        </p:nvSpPr>
        <p:spPr/>
        <p:txBody>
          <a:bodyPr/>
          <a:lstStyle/>
          <a:p>
            <a:r>
              <a:rPr lang="en-GB" dirty="0"/>
              <a:t>Checkpoint 27: Euros</a:t>
            </a:r>
          </a:p>
        </p:txBody>
      </p:sp>
      <p:sp>
        <p:nvSpPr>
          <p:cNvPr id="7" name="Action Button: Help 6">
            <a:hlinkClick r:id="" action="ppaction://noaction" highlightClick="1"/>
            <a:extLst>
              <a:ext uri="{FF2B5EF4-FFF2-40B4-BE49-F238E27FC236}">
                <a16:creationId xmlns:a16="http://schemas.microsoft.com/office/drawing/2014/main" id="{B0FB3CCF-A932-4DB3-AF24-E74AD1EF028A}"/>
              </a:ext>
            </a:extLst>
          </p:cNvPr>
          <p:cNvSpPr/>
          <p:nvPr/>
        </p:nvSpPr>
        <p:spPr>
          <a:xfrm>
            <a:off x="457002" y="558287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36E5E41-62AC-46DD-B537-0C500235553E}"/>
              </a:ext>
            </a:extLst>
          </p:cNvPr>
          <p:cNvSpPr txBox="1"/>
          <p:nvPr/>
        </p:nvSpPr>
        <p:spPr>
          <a:xfrm>
            <a:off x="1513306" y="5552730"/>
            <a:ext cx="7135598" cy="800219"/>
          </a:xfrm>
          <a:prstGeom prst="rect">
            <a:avLst/>
          </a:prstGeom>
          <a:noFill/>
        </p:spPr>
        <p:txBody>
          <a:bodyPr wrap="square" lIns="91440" tIns="45720" rIns="91440" bIns="45720" rtlCol="0" anchor="t">
            <a:spAutoFit/>
          </a:bodyPr>
          <a:lstStyle/>
          <a:p>
            <a:pPr>
              <a:spcBef>
                <a:spcPts val="1200"/>
              </a:spcBef>
              <a:buNone/>
            </a:pPr>
            <a:r>
              <a:rPr lang="en-GB" sz="2200" dirty="0">
                <a:latin typeface="Arial"/>
                <a:cs typeface="Arial"/>
              </a:rPr>
              <a:t>A fourth friend, Keshana, exchanged </a:t>
            </a:r>
            <a:r>
              <a:rPr lang="en-GB" sz="2400" dirty="0">
                <a:cs typeface="Calibri"/>
              </a:rPr>
              <a:t>€110 for £100</a:t>
            </a:r>
            <a:r>
              <a:rPr lang="en-GB" sz="2200" dirty="0">
                <a:latin typeface="Arial"/>
                <a:cs typeface="Arial"/>
              </a:rPr>
              <a:t>. Whose deal was hers most similar to?</a:t>
            </a:r>
          </a:p>
        </p:txBody>
      </p:sp>
      <p:sp>
        <p:nvSpPr>
          <p:cNvPr id="4" name="Speech Bubble: Oval 3">
            <a:extLst>
              <a:ext uri="{FF2B5EF4-FFF2-40B4-BE49-F238E27FC236}">
                <a16:creationId xmlns:a16="http://schemas.microsoft.com/office/drawing/2014/main" id="{C74D1AA4-F185-42DD-9146-59172592FC39}"/>
              </a:ext>
            </a:extLst>
          </p:cNvPr>
          <p:cNvSpPr/>
          <p:nvPr/>
        </p:nvSpPr>
        <p:spPr>
          <a:xfrm>
            <a:off x="911013" y="2431155"/>
            <a:ext cx="2810775" cy="1210962"/>
          </a:xfrm>
          <a:prstGeom prst="wedgeEllipseCallout">
            <a:avLst>
              <a:gd name="adj1" fmla="val -41974"/>
              <a:gd name="adj2" fmla="val 77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got €120 for £100.</a:t>
            </a:r>
          </a:p>
        </p:txBody>
      </p:sp>
      <p:sp>
        <p:nvSpPr>
          <p:cNvPr id="29" name="TextBox 28">
            <a:extLst>
              <a:ext uri="{FF2B5EF4-FFF2-40B4-BE49-F238E27FC236}">
                <a16:creationId xmlns:a16="http://schemas.microsoft.com/office/drawing/2014/main" id="{802FE80D-E8E5-403B-AF98-AF425CA650E2}"/>
              </a:ext>
            </a:extLst>
          </p:cNvPr>
          <p:cNvSpPr txBox="1"/>
          <p:nvPr/>
        </p:nvSpPr>
        <p:spPr>
          <a:xfrm>
            <a:off x="732322" y="4072228"/>
            <a:ext cx="845103" cy="430887"/>
          </a:xfrm>
          <a:prstGeom prst="rect">
            <a:avLst/>
          </a:prstGeom>
          <a:noFill/>
        </p:spPr>
        <p:txBody>
          <a:bodyPr wrap="none" rtlCol="0">
            <a:spAutoFit/>
          </a:bodyPr>
          <a:lstStyle/>
          <a:p>
            <a:pPr>
              <a:buNone/>
            </a:pPr>
            <a:r>
              <a:rPr lang="en-GB" sz="2200" b="1" dirty="0"/>
              <a:t>Josh</a:t>
            </a:r>
          </a:p>
        </p:txBody>
      </p:sp>
      <p:sp>
        <p:nvSpPr>
          <p:cNvPr id="32" name="TextBox 31">
            <a:extLst>
              <a:ext uri="{FF2B5EF4-FFF2-40B4-BE49-F238E27FC236}">
                <a16:creationId xmlns:a16="http://schemas.microsoft.com/office/drawing/2014/main" id="{CD7DFE62-2861-4A32-9590-2420F4B0373D}"/>
              </a:ext>
            </a:extLst>
          </p:cNvPr>
          <p:cNvSpPr txBox="1"/>
          <p:nvPr/>
        </p:nvSpPr>
        <p:spPr>
          <a:xfrm>
            <a:off x="5906530" y="4503115"/>
            <a:ext cx="1016625" cy="430887"/>
          </a:xfrm>
          <a:prstGeom prst="rect">
            <a:avLst/>
          </a:prstGeom>
          <a:noFill/>
        </p:spPr>
        <p:txBody>
          <a:bodyPr wrap="none" rtlCol="0">
            <a:spAutoFit/>
          </a:bodyPr>
          <a:lstStyle/>
          <a:p>
            <a:pPr>
              <a:buNone/>
            </a:pPr>
            <a:r>
              <a:rPr lang="en-GB" sz="2200" b="1" dirty="0"/>
              <a:t>Reese</a:t>
            </a:r>
          </a:p>
        </p:txBody>
      </p:sp>
      <p:sp>
        <p:nvSpPr>
          <p:cNvPr id="33" name="Speech Bubble: Oval 32">
            <a:extLst>
              <a:ext uri="{FF2B5EF4-FFF2-40B4-BE49-F238E27FC236}">
                <a16:creationId xmlns:a16="http://schemas.microsoft.com/office/drawing/2014/main" id="{0B083B20-18CE-497F-9F8D-9F30C2D9994C}"/>
              </a:ext>
            </a:extLst>
          </p:cNvPr>
          <p:cNvSpPr/>
          <p:nvPr/>
        </p:nvSpPr>
        <p:spPr>
          <a:xfrm>
            <a:off x="8648903" y="2278449"/>
            <a:ext cx="2810775" cy="1210962"/>
          </a:xfrm>
          <a:prstGeom prst="wedgeEllipseCallout">
            <a:avLst>
              <a:gd name="adj1" fmla="val -15157"/>
              <a:gd name="adj2" fmla="val 77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got €90 for £60.</a:t>
            </a:r>
          </a:p>
        </p:txBody>
      </p:sp>
      <p:sp>
        <p:nvSpPr>
          <p:cNvPr id="35" name="Speech Bubble: Oval 34">
            <a:extLst>
              <a:ext uri="{FF2B5EF4-FFF2-40B4-BE49-F238E27FC236}">
                <a16:creationId xmlns:a16="http://schemas.microsoft.com/office/drawing/2014/main" id="{69FEE93C-9E8C-4DAA-A9CA-4E95272FDE7E}"/>
              </a:ext>
            </a:extLst>
          </p:cNvPr>
          <p:cNvSpPr/>
          <p:nvPr/>
        </p:nvSpPr>
        <p:spPr>
          <a:xfrm>
            <a:off x="4690612" y="2577731"/>
            <a:ext cx="2810775" cy="1210962"/>
          </a:xfrm>
          <a:prstGeom prst="wedgeEllipseCallout">
            <a:avLst>
              <a:gd name="adj1" fmla="val 18254"/>
              <a:gd name="adj2" fmla="val 97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I got €30 for £20.</a:t>
            </a:r>
          </a:p>
        </p:txBody>
      </p:sp>
      <p:sp>
        <p:nvSpPr>
          <p:cNvPr id="14" name="TextBox 13">
            <a:extLst>
              <a:ext uri="{FF2B5EF4-FFF2-40B4-BE49-F238E27FC236}">
                <a16:creationId xmlns:a16="http://schemas.microsoft.com/office/drawing/2014/main" id="{DAC67741-71EE-4D4C-8493-43C8C8EB1D60}"/>
              </a:ext>
            </a:extLst>
          </p:cNvPr>
          <p:cNvSpPr txBox="1"/>
          <p:nvPr/>
        </p:nvSpPr>
        <p:spPr>
          <a:xfrm>
            <a:off x="9171304" y="3878698"/>
            <a:ext cx="829073" cy="430887"/>
          </a:xfrm>
          <a:prstGeom prst="rect">
            <a:avLst/>
          </a:prstGeom>
          <a:noFill/>
        </p:spPr>
        <p:txBody>
          <a:bodyPr wrap="none" rtlCol="0">
            <a:spAutoFit/>
          </a:bodyPr>
          <a:lstStyle/>
          <a:p>
            <a:pPr>
              <a:buNone/>
            </a:pPr>
            <a:r>
              <a:rPr lang="en-GB" sz="2200" b="1" dirty="0"/>
              <a:t>Leila</a:t>
            </a:r>
          </a:p>
        </p:txBody>
      </p:sp>
    </p:spTree>
    <p:extLst>
      <p:ext uri="{BB962C8B-B14F-4D97-AF65-F5344CB8AC3E}">
        <p14:creationId xmlns:p14="http://schemas.microsoft.com/office/powerpoint/2010/main" val="4715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animBg="1"/>
      <p:bldP spid="29" grpId="0"/>
      <p:bldP spid="32" grpId="0"/>
      <p:bldP spid="33" grpId="0" animBg="1"/>
      <p:bldP spid="35" grpId="0" animBg="1"/>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66010415"/>
              </p:ext>
            </p:extLst>
          </p:nvPr>
        </p:nvGraphicFramePr>
        <p:xfrm>
          <a:off x="267128" y="764705"/>
          <a:ext cx="11766038" cy="5776369"/>
        </p:xfrm>
        <a:graphic>
          <a:graphicData uri="http://schemas.openxmlformats.org/drawingml/2006/table">
            <a:tbl>
              <a:tblPr firstRow="1" bandRow="1">
                <a:tableStyleId>{5940675A-B579-460E-94D1-54222C63F5DA}</a:tableStyleId>
              </a:tblPr>
              <a:tblGrid>
                <a:gridCol w="4504897">
                  <a:extLst>
                    <a:ext uri="{9D8B030D-6E8A-4147-A177-3AD203B41FA5}">
                      <a16:colId xmlns:a16="http://schemas.microsoft.com/office/drawing/2014/main" val="695237181"/>
                    </a:ext>
                  </a:extLst>
                </a:gridCol>
                <a:gridCol w="7261141">
                  <a:extLst>
                    <a:ext uri="{9D8B030D-6E8A-4147-A177-3AD203B41FA5}">
                      <a16:colId xmlns:a16="http://schemas.microsoft.com/office/drawing/2014/main" val="300072507"/>
                    </a:ext>
                  </a:extLst>
                </a:gridCol>
              </a:tblGrid>
              <a:tr h="35064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87649">
                <a:tc>
                  <a:txBody>
                    <a:bodyPr/>
                    <a:lstStyle/>
                    <a:p>
                      <a:pPr lvl="0" algn="l">
                        <a:lnSpc>
                          <a:spcPct val="100000"/>
                        </a:lnSpc>
                        <a:spcBef>
                          <a:spcPts val="0"/>
                        </a:spcBef>
                        <a:spcAft>
                          <a:spcPts val="0"/>
                        </a:spcAft>
                        <a:buNone/>
                      </a:pPr>
                      <a:r>
                        <a:rPr lang="en-GB" sz="1600" b="1" i="0" u="none" strike="noStrike" noProof="0" dirty="0">
                          <a:latin typeface="Arial"/>
                        </a:rPr>
                        <a:t>Support</a:t>
                      </a:r>
                    </a:p>
                    <a:p>
                      <a:pPr lvl="0" algn="l">
                        <a:lnSpc>
                          <a:spcPct val="100000"/>
                        </a:lnSpc>
                        <a:spcBef>
                          <a:spcPts val="0"/>
                        </a:spcBef>
                        <a:spcAft>
                          <a:spcPts val="0"/>
                        </a:spcAft>
                        <a:buNone/>
                      </a:pPr>
                      <a:r>
                        <a:rPr lang="en-GB" sz="1600" b="0" i="0" u="none" strike="noStrike" noProof="0" dirty="0">
                          <a:latin typeface="Arial"/>
                        </a:rPr>
                        <a:t>Ask students to write down other values that they can find. How you present the task to students may help them to make connections – for example, arrange in lists of multiples or on a double number line. </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Challenge</a:t>
                      </a:r>
                      <a:endParaRPr lang="en-GB" strike="noStrike" noProof="0" dirty="0">
                        <a:latin typeface="Arial"/>
                      </a:endParaRPr>
                    </a:p>
                    <a:p>
                      <a:pPr lvl="0" algn="l">
                        <a:lnSpc>
                          <a:spcPct val="100000"/>
                        </a:lnSpc>
                        <a:spcBef>
                          <a:spcPts val="0"/>
                        </a:spcBef>
                        <a:spcAft>
                          <a:spcPts val="0"/>
                        </a:spcAft>
                        <a:buNone/>
                      </a:pPr>
                      <a:r>
                        <a:rPr lang="en-GB" sz="1600" b="0" i="0" u="none" strike="noStrike" noProof="0" dirty="0">
                          <a:latin typeface="Arial"/>
                        </a:rPr>
                        <a:t>On holiday, it's useful to have a strategy to estimate the cost of an item in £ when it is displayed in €. Ask students to devise methods  they can do quickly in their heads, that they could use for the exchange rates in the task.</a:t>
                      </a:r>
                    </a:p>
                    <a:p>
                      <a:pPr lvl="0" algn="l">
                        <a:lnSpc>
                          <a:spcPct val="100000"/>
                        </a:lnSpc>
                        <a:spcBef>
                          <a:spcPts val="0"/>
                        </a:spcBef>
                        <a:spcAft>
                          <a:spcPts val="0"/>
                        </a:spcAft>
                        <a:buNone/>
                      </a:pPr>
                      <a:endParaRPr lang="en-GB" sz="1600" b="0" i="0" u="none" strike="noStrike" noProof="0" dirty="0">
                        <a:latin typeface="Arial"/>
                      </a:endParaRPr>
                    </a:p>
                    <a:p>
                      <a:pPr lvl="0" algn="l">
                        <a:lnSpc>
                          <a:spcPct val="100000"/>
                        </a:lnSpc>
                        <a:spcBef>
                          <a:spcPts val="0"/>
                        </a:spcBef>
                        <a:spcAft>
                          <a:spcPts val="0"/>
                        </a:spcAft>
                        <a:buNone/>
                      </a:pPr>
                      <a:r>
                        <a:rPr lang="en-GB" sz="1600" b="1" i="0" u="none" strike="noStrike" noProof="0" dirty="0">
                          <a:latin typeface="Arial"/>
                        </a:rPr>
                        <a:t>Representations</a:t>
                      </a:r>
                    </a:p>
                    <a:p>
                      <a:pPr lvl="0" algn="l">
                        <a:lnSpc>
                          <a:spcPct val="100000"/>
                        </a:lnSpc>
                        <a:spcBef>
                          <a:spcPts val="0"/>
                        </a:spcBef>
                        <a:spcAft>
                          <a:spcPts val="0"/>
                        </a:spcAft>
                        <a:buNone/>
                      </a:pPr>
                      <a:r>
                        <a:rPr lang="en-GB" sz="1600" b="0" i="0" u="none" strike="noStrike" noProof="0" dirty="0">
                          <a:latin typeface="Arial"/>
                        </a:rPr>
                        <a:t>If your students are familiar with double number lines, it is a useful representation to use here.</a:t>
                      </a:r>
                    </a:p>
                  </a:txBody>
                  <a:tcPr/>
                </a:tc>
                <a:tc>
                  <a:txBody>
                    <a:bodyPr/>
                    <a:lstStyle/>
                    <a:p>
                      <a:pPr lvl="0" algn="l">
                        <a:lnSpc>
                          <a:spcPct val="100000"/>
                        </a:lnSpc>
                        <a:spcBef>
                          <a:spcPts val="600"/>
                        </a:spcBef>
                        <a:spcAft>
                          <a:spcPts val="0"/>
                        </a:spcAft>
                        <a:buNone/>
                      </a:pPr>
                      <a:r>
                        <a:rPr lang="en-GB" sz="1600" dirty="0"/>
                        <a:t>Checkpoint 27 offers students a chance to reason proportionally and to use known facts to find other facts. </a:t>
                      </a:r>
                    </a:p>
                    <a:p>
                      <a:pPr lvl="0" algn="l">
                        <a:lnSpc>
                          <a:spcPct val="100000"/>
                        </a:lnSpc>
                        <a:spcBef>
                          <a:spcPts val="600"/>
                        </a:spcBef>
                        <a:spcAft>
                          <a:spcPts val="0"/>
                        </a:spcAft>
                        <a:buNone/>
                      </a:pPr>
                      <a:r>
                        <a:rPr lang="en-GB" sz="1600" dirty="0"/>
                        <a:t>Although the context may not be familiar, students should be able to reason that if, for example, €120 cost £100, then the cost of other quantities can be found. This may be a first step in accessing the task, and a first assessment point. Consider also whether students can target particular values so that they are able to make comparisons. For example, they may be comfortable with doubling and halving values, but less confident when comparing Reese and Leila’s exchange rates since a factor of three is required. Note whether they know that making two of the values the same is a key part of comparing. </a:t>
                      </a:r>
                    </a:p>
                    <a:p>
                      <a:pPr lvl="0" algn="l">
                        <a:lnSpc>
                          <a:spcPct val="100000"/>
                        </a:lnSpc>
                        <a:spcBef>
                          <a:spcPts val="0"/>
                        </a:spcBef>
                        <a:spcAft>
                          <a:spcPts val="0"/>
                        </a:spcAft>
                        <a:buNone/>
                      </a:pPr>
                      <a:r>
                        <a:rPr lang="en-GB" sz="1600" dirty="0"/>
                        <a:t>While the intention is that students bring their own strategies so that you can assess readiness for working with ratio at Key Stage 3, you may need some prompts help to ‘unlock’ the situation. All the values are divisible by 10, so a</a:t>
                      </a:r>
                      <a:r>
                        <a:rPr lang="en-GB" sz="1600" b="0" i="0" u="none" strike="noStrike" noProof="0" dirty="0">
                          <a:latin typeface="+mn-lt"/>
                        </a:rPr>
                        <a:t>sking students how many Euros they would receive for £10 in each situation may support them in making the required comparison.</a:t>
                      </a:r>
                      <a:endParaRPr lang="en-GB" sz="1600" dirty="0"/>
                    </a:p>
                    <a:p>
                      <a:pPr lvl="0" algn="l">
                        <a:lnSpc>
                          <a:spcPct val="100000"/>
                        </a:lnSpc>
                        <a:spcBef>
                          <a:spcPts val="600"/>
                        </a:spcBef>
                        <a:spcAft>
                          <a:spcPts val="0"/>
                        </a:spcAft>
                        <a:buNone/>
                      </a:pPr>
                      <a:r>
                        <a:rPr lang="en-GB" sz="1600" dirty="0"/>
                        <a:t>For those who are familiar with foreign travel and exchanging currency, clarify that there are no additional charges in this example.</a:t>
                      </a:r>
                    </a:p>
                  </a:txBody>
                  <a:tcPr/>
                </a:tc>
                <a:extLst>
                  <a:ext uri="{0D108BD9-81ED-4DB2-BD59-A6C34878D82A}">
                    <a16:rowId xmlns:a16="http://schemas.microsoft.com/office/drawing/2014/main" val="1616516725"/>
                  </a:ext>
                </a:extLst>
              </a:tr>
              <a:tr h="637375">
                <a:tc gridSpan="2">
                  <a:txBody>
                    <a:bodyPr/>
                    <a:lstStyle/>
                    <a:p>
                      <a:r>
                        <a:rPr lang="en-GB" sz="1600" b="1" dirty="0"/>
                        <a:t>Additional resources</a:t>
                      </a:r>
                    </a:p>
                    <a:p>
                      <a:pPr marL="285750" indent="-285750">
                        <a:buFont typeface="Arial" panose="020B0604020202020204" pitchFamily="34" charset="0"/>
                        <a:buChar char="•"/>
                      </a:pPr>
                      <a:r>
                        <a:rPr lang="en-GB" sz="1600" b="0" dirty="0"/>
                        <a:t>Key Idea 3.1.2.2 from </a:t>
                      </a:r>
                      <a:r>
                        <a:rPr lang="en-GB" sz="1600" dirty="0">
                          <a:hlinkClick r:id="rId3"/>
                        </a:rPr>
                        <a:t>Secondary Mastery Professional Development | NCETM</a:t>
                      </a:r>
                      <a:r>
                        <a:rPr lang="en-GB" sz="1600" b="0" dirty="0"/>
                        <a:t> explores ‘</a:t>
                      </a:r>
                      <a:r>
                        <a:rPr lang="en-GB" sz="1600" b="0" dirty="0">
                          <a:hlinkClick r:id="rId4"/>
                        </a:rPr>
                        <a:t>the language and notation of ratio</a:t>
                      </a:r>
                      <a:r>
                        <a:rPr lang="en-GB" sz="1600" b="0" dirty="0"/>
                        <a:t>’ and gives ideas about how to develop this concept further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11987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A–M  </a:t>
            </a:r>
          </a:p>
        </p:txBody>
      </p:sp>
    </p:spTree>
    <p:extLst>
      <p:ext uri="{BB962C8B-B14F-4D97-AF65-F5344CB8AC3E}">
        <p14:creationId xmlns:p14="http://schemas.microsoft.com/office/powerpoint/2010/main" val="52031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A: Multiply 26</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04703"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306854" y="5761760"/>
            <a:ext cx="7810252" cy="430887"/>
          </a:xfrm>
          <a:prstGeom prst="rect">
            <a:avLst/>
          </a:prstGeom>
          <a:noFill/>
        </p:spPr>
        <p:txBody>
          <a:bodyPr wrap="square" rtlCol="0">
            <a:spAutoFit/>
          </a:bodyPr>
          <a:lstStyle/>
          <a:p>
            <a:pPr>
              <a:buNone/>
            </a:pPr>
            <a:r>
              <a:rPr lang="en-US" sz="2200" dirty="0">
                <a:cs typeface="Arial" panose="020B0604020202020204" pitchFamily="34" charset="0"/>
              </a:rPr>
              <a:t>What other calculations can you write with ‘3 and a bit’ 26s?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0948C7-AB41-4452-8D51-7441D65A25EB}"/>
                  </a:ext>
                </a:extLst>
              </p:cNvPr>
              <p:cNvSpPr txBox="1"/>
              <p:nvPr/>
            </p:nvSpPr>
            <p:spPr>
              <a:xfrm>
                <a:off x="304703" y="1345716"/>
                <a:ext cx="10129156" cy="2540311"/>
              </a:xfrm>
              <a:prstGeom prst="rect">
                <a:avLst/>
              </a:prstGeom>
              <a:noFill/>
            </p:spPr>
            <p:txBody>
              <a:bodyPr wrap="square" rtlCol="0">
                <a:spAutoFit/>
              </a:bodyPr>
              <a:lstStyle/>
              <a:p>
                <a:pPr marL="742950" indent="-742950">
                  <a:spcBef>
                    <a:spcPts val="1200"/>
                  </a:spcBef>
                  <a:spcAft>
                    <a:spcPts val="1200"/>
                  </a:spcAft>
                  <a:buFont typeface="+mj-lt"/>
                  <a:buAutoNum type="alphaLcParenR"/>
                </a:pPr>
                <a:r>
                  <a:rPr lang="en-GB" sz="2200" dirty="0"/>
                  <a:t>26 + 26 + 26 + 26 = 26</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___</a:t>
                </a:r>
              </a:p>
              <a:p>
                <a:pPr marL="742950" indent="-742950">
                  <a:spcBef>
                    <a:spcPts val="1200"/>
                  </a:spcBef>
                  <a:spcAft>
                    <a:spcPts val="1200"/>
                  </a:spcAft>
                  <a:buFont typeface="+mj-lt"/>
                  <a:buAutoNum type="alphaLcParenR"/>
                </a:pPr>
                <a:r>
                  <a:rPr lang="en-GB" sz="2200" dirty="0"/>
                  <a:t>26 + 26 + 26 + 13 = 26</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___ </a:t>
                </a:r>
                <a:endParaRPr lang="en-US" sz="2200" dirty="0"/>
              </a:p>
              <a:p>
                <a:pPr marL="742950" indent="-742950">
                  <a:spcBef>
                    <a:spcPts val="1200"/>
                  </a:spcBef>
                  <a:spcAft>
                    <a:spcPts val="1200"/>
                  </a:spcAft>
                  <a:buFont typeface="+mj-lt"/>
                  <a:buAutoNum type="alphaLcParenR"/>
                </a:pPr>
                <a:r>
                  <a:rPr lang="en-GB" sz="2200" dirty="0"/>
                  <a:t>26 + 26 + 26 + 1 = 26</a:t>
                </a:r>
                <a14:m>
                  <m:oMath xmlns:m="http://schemas.openxmlformats.org/officeDocument/2006/math">
                    <m:r>
                      <a:rPr lang="en-GB" sz="2200">
                        <a:latin typeface="Cambria Math" panose="02040503050406030204" pitchFamily="18" charset="0"/>
                        <a:ea typeface="Cambria Math" panose="02040503050406030204" pitchFamily="18" charset="0"/>
                      </a:rPr>
                      <m:t> </m:t>
                    </m:r>
                    <m:r>
                      <a:rPr lang="en-GB" sz="2200" i="1">
                        <a:latin typeface="Cambria Math" panose="02040503050406030204" pitchFamily="18" charset="0"/>
                        <a:ea typeface="Cambria Math" panose="02040503050406030204" pitchFamily="18" charset="0"/>
                      </a:rPr>
                      <m:t>×</m:t>
                    </m:r>
                  </m:oMath>
                </a14:m>
                <a:r>
                  <a:rPr lang="en-GB" sz="2200" dirty="0"/>
                  <a:t> ___ </a:t>
                </a:r>
                <a:endParaRPr lang="en-GB" sz="2200" dirty="0">
                  <a:highlight>
                    <a:srgbClr val="FFFF00"/>
                  </a:highlight>
                </a:endParaRPr>
              </a:p>
              <a:p>
                <a:pPr marL="742950" indent="-742950">
                  <a:spcBef>
                    <a:spcPts val="1200"/>
                  </a:spcBef>
                  <a:spcAft>
                    <a:spcPts val="1200"/>
                  </a:spcAft>
                  <a:buFont typeface="+mj-lt"/>
                  <a:buAutoNum type="alphaLcParenR"/>
                </a:pPr>
                <a:r>
                  <a:rPr lang="en-GB" sz="2200" dirty="0"/>
                  <a:t>__ + __ + __ + __ = 26</a:t>
                </a:r>
                <a14:m>
                  <m:oMath xmlns:m="http://schemas.openxmlformats.org/officeDocument/2006/math">
                    <m:r>
                      <a:rPr lang="en-GB" sz="2200" b="0" i="0" smtClean="0">
                        <a:latin typeface="Cambria Math" panose="02040503050406030204" pitchFamily="18" charset="0"/>
                        <a:ea typeface="Cambria Math" panose="02040503050406030204" pitchFamily="18" charset="0"/>
                      </a:rPr>
                      <m:t> </m:t>
                    </m:r>
                    <m:r>
                      <a:rPr lang="en-GB" sz="2200" i="1" smtClean="0">
                        <a:latin typeface="Cambria Math" panose="02040503050406030204" pitchFamily="18" charset="0"/>
                        <a:ea typeface="Cambria Math" panose="02040503050406030204" pitchFamily="18" charset="0"/>
                      </a:rPr>
                      <m:t>×</m:t>
                    </m:r>
                  </m:oMath>
                </a14:m>
                <a:r>
                  <a:rPr lang="en-GB" sz="2200" dirty="0"/>
                  <a:t> 3</a:t>
                </a:r>
                <a14:m>
                  <m:oMath xmlns:m="http://schemas.openxmlformats.org/officeDocument/2006/math">
                    <m:box>
                      <m:boxPr>
                        <m:ctrlPr>
                          <a:rPr lang="en-GB" sz="3000" i="1" dirty="0" smtClean="0">
                            <a:latin typeface="Cambria Math" panose="02040503050406030204" pitchFamily="18" charset="0"/>
                          </a:rPr>
                        </m:ctrlPr>
                      </m:boxPr>
                      <m:e>
                        <m:argPr>
                          <m:argSz m:val="-1"/>
                        </m:argPr>
                        <m:f>
                          <m:fPr>
                            <m:ctrlPr>
                              <a:rPr lang="en-GB" sz="3000" i="1" dirty="0" smtClean="0">
                                <a:latin typeface="Cambria Math" panose="02040503050406030204" pitchFamily="18" charset="0"/>
                              </a:rPr>
                            </m:ctrlPr>
                          </m:fPr>
                          <m:num>
                            <m:r>
                              <a:rPr lang="en-GB" sz="3000" b="0" i="1" dirty="0" smtClean="0">
                                <a:latin typeface="Cambria Math" panose="02040503050406030204" pitchFamily="18" charset="0"/>
                              </a:rPr>
                              <m:t>1</m:t>
                            </m:r>
                          </m:num>
                          <m:den>
                            <m:r>
                              <a:rPr lang="en-GB" sz="3000" b="0" i="1" dirty="0" smtClean="0">
                                <a:latin typeface="Cambria Math" panose="02040503050406030204" pitchFamily="18" charset="0"/>
                              </a:rPr>
                              <m:t>13</m:t>
                            </m:r>
                          </m:den>
                        </m:f>
                      </m:e>
                    </m:box>
                  </m:oMath>
                </a14:m>
                <a:endParaRPr lang="en-GB" sz="3000" dirty="0"/>
              </a:p>
            </p:txBody>
          </p:sp>
        </mc:Choice>
        <mc:Fallback xmlns="">
          <p:sp>
            <p:nvSpPr>
              <p:cNvPr id="11" name="TextBox 10">
                <a:extLst>
                  <a:ext uri="{FF2B5EF4-FFF2-40B4-BE49-F238E27FC236}">
                    <a16:creationId xmlns:a16="http://schemas.microsoft.com/office/drawing/2014/main" id="{710948C7-AB41-4452-8D51-7441D65A25EB}"/>
                  </a:ext>
                </a:extLst>
              </p:cNvPr>
              <p:cNvSpPr txBox="1">
                <a:spLocks noRot="1" noChangeAspect="1" noMove="1" noResize="1" noEditPoints="1" noAdjustHandles="1" noChangeArrowheads="1" noChangeShapeType="1" noTextEdit="1"/>
              </p:cNvSpPr>
              <p:nvPr/>
            </p:nvSpPr>
            <p:spPr>
              <a:xfrm>
                <a:off x="304703" y="1345716"/>
                <a:ext cx="10129156" cy="2540311"/>
              </a:xfrm>
              <a:prstGeom prst="rect">
                <a:avLst/>
              </a:prstGeom>
              <a:blipFill>
                <a:blip r:embed="rId3"/>
                <a:stretch>
                  <a:fillRect l="-722" t="-1442" b="-1202"/>
                </a:stretch>
              </a:blipFill>
            </p:spPr>
            <p:txBody>
              <a:bodyPr/>
              <a:lstStyle/>
              <a:p>
                <a:r>
                  <a:rPr lang="en-GB">
                    <a:noFill/>
                  </a:rPr>
                  <a:t> </a:t>
                </a:r>
              </a:p>
            </p:txBody>
          </p:sp>
        </mc:Fallback>
      </mc:AlternateContent>
    </p:spTree>
    <p:extLst>
      <p:ext uri="{BB962C8B-B14F-4D97-AF65-F5344CB8AC3E}">
        <p14:creationId xmlns:p14="http://schemas.microsoft.com/office/powerpoint/2010/main" val="26762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901497980"/>
              </p:ext>
            </p:extLst>
          </p:nvPr>
        </p:nvGraphicFramePr>
        <p:xfrm>
          <a:off x="635295" y="1163496"/>
          <a:ext cx="10955670" cy="4531008"/>
        </p:xfrm>
        <a:graphic>
          <a:graphicData uri="http://schemas.openxmlformats.org/drawingml/2006/table">
            <a:tbl>
              <a:tblPr firstRow="1" bandRow="1">
                <a:tableStyleId>{5940675A-B579-460E-94D1-54222C63F5DA}</a:tableStyleId>
              </a:tblPr>
              <a:tblGrid>
                <a:gridCol w="9982460">
                  <a:extLst>
                    <a:ext uri="{9D8B030D-6E8A-4147-A177-3AD203B41FA5}">
                      <a16:colId xmlns:a16="http://schemas.microsoft.com/office/drawing/2014/main" val="4162930053"/>
                    </a:ext>
                  </a:extLst>
                </a:gridCol>
                <a:gridCol w="973210">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Understand that fractions are an example of a multiplicative relationship and apply this understanding to a range of contexts</a:t>
                      </a:r>
                    </a:p>
                  </a:txBody>
                  <a:tcPr anchor="ctr">
                    <a:solidFill>
                      <a:schemeClr val="accent2"/>
                    </a:solidFill>
                  </a:tcPr>
                </a:tc>
                <a:tc>
                  <a:txBody>
                    <a:bodyPr/>
                    <a:lstStyle/>
                    <a:p>
                      <a:r>
                        <a:rPr lang="en-GB" sz="1600" b="1" dirty="0">
                          <a:solidFill>
                            <a:schemeClr val="bg1"/>
                          </a:solidFill>
                        </a:rPr>
                        <a:t>Code</a:t>
                      </a:r>
                      <a:endParaRPr lang="en-GB" sz="1600" b="0" dirty="0">
                        <a:solidFill>
                          <a:schemeClr val="bg1"/>
                        </a:solidFill>
                      </a:endParaRPr>
                    </a:p>
                  </a:txBody>
                  <a:tcPr anchor="ctr">
                    <a:solidFill>
                      <a:schemeClr val="accent2"/>
                    </a:solidFill>
                  </a:tcPr>
                </a:tc>
                <a:extLst>
                  <a:ext uri="{0D108BD9-81ED-4DB2-BD59-A6C34878D82A}">
                    <a16:rowId xmlns:a16="http://schemas.microsoft.com/office/drawing/2014/main" val="979699445"/>
                  </a:ext>
                </a:extLst>
              </a:tr>
              <a:tr h="481824">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Find a fraction of a given amount</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3.1.3.1</a:t>
                      </a:r>
                    </a:p>
                  </a:txBody>
                  <a:tcPr marL="68580" marR="68580" marT="9525" marB="9525" anchor="ctr"/>
                </a:tc>
                <a:extLst>
                  <a:ext uri="{0D108BD9-81ED-4DB2-BD59-A6C34878D82A}">
                    <a16:rowId xmlns:a16="http://schemas.microsoft.com/office/drawing/2014/main" val="1209749094"/>
                  </a:ext>
                </a:extLst>
              </a:tr>
              <a:tr h="481824">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Given a fraction and the result, find the original amount</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3.1.3.2</a:t>
                      </a:r>
                    </a:p>
                  </a:txBody>
                  <a:tcPr marL="68580" marR="68580" marT="9525" marB="9525" anchor="ctr"/>
                </a:tc>
                <a:extLst>
                  <a:ext uri="{0D108BD9-81ED-4DB2-BD59-A6C34878D82A}">
                    <a16:rowId xmlns:a16="http://schemas.microsoft.com/office/drawing/2014/main" val="2630190816"/>
                  </a:ext>
                </a:extLst>
              </a:tr>
              <a:tr h="481824">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Express one number as a fraction of another</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3.1.3.3</a:t>
                      </a:r>
                    </a:p>
                  </a:txBody>
                  <a:tcPr marL="68580" marR="68580" marT="9525" marB="9525" anchor="ctr"/>
                </a:tc>
                <a:extLst>
                  <a:ext uri="{0D108BD9-81ED-4DB2-BD59-A6C34878D82A}">
                    <a16:rowId xmlns:a16="http://schemas.microsoft.com/office/drawing/2014/main" val="1321328538"/>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Understand that ratios are an example of a multiplicative relationship and apply this understanding to a range of contexts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481824">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Be able to divide a quantity into a given ratio</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3.1.4.1</a:t>
                      </a:r>
                    </a:p>
                  </a:txBody>
                  <a:tcPr marL="68580" marR="68580" marT="9525" marB="9525" anchor="ctr"/>
                </a:tc>
                <a:extLst>
                  <a:ext uri="{0D108BD9-81ED-4DB2-BD59-A6C34878D82A}">
                    <a16:rowId xmlns:a16="http://schemas.microsoft.com/office/drawing/2014/main" val="2497014955"/>
                  </a:ext>
                </a:extLst>
              </a:tr>
              <a:tr h="481824">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Be able to determine the whole, given one part and the ratio</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3.1.4.2</a:t>
                      </a:r>
                    </a:p>
                  </a:txBody>
                  <a:tcPr marL="68580" marR="68580" marT="9525" marB="9525" anchor="ctr"/>
                </a:tc>
                <a:extLst>
                  <a:ext uri="{0D108BD9-81ED-4DB2-BD59-A6C34878D82A}">
                    <a16:rowId xmlns:a16="http://schemas.microsoft.com/office/drawing/2014/main" val="38863239"/>
                  </a:ext>
                </a:extLst>
              </a:tr>
              <a:tr h="481824">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Be able to determine one part, given the other part and the ratio</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3.1.4.3*</a:t>
                      </a:r>
                    </a:p>
                  </a:txBody>
                  <a:tcPr marL="68580" marR="68580" marT="9525" marB="9525" anchor="ctr"/>
                </a:tc>
                <a:extLst>
                  <a:ext uri="{0D108BD9-81ED-4DB2-BD59-A6C34878D82A}">
                    <a16:rowId xmlns:a16="http://schemas.microsoft.com/office/drawing/2014/main" val="1481810254"/>
                  </a:ext>
                </a:extLst>
              </a:tr>
              <a:tr h="481824">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Use ratio to describe rates (e.g. exchange rates, conversions, cogs, etc.)</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Times New Roman" panose="02020603050405020304" pitchFamily="18" charset="0"/>
                          <a:cs typeface="Calibri" panose="020F0502020204030204" pitchFamily="34" charset="0"/>
                        </a:rPr>
                        <a:t>3.1.4.4</a:t>
                      </a:r>
                      <a:endParaRPr lang="en-GB" sz="16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3759893030"/>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1791589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2F3098-1929-8D40-AC38-D5FDC7577136}"/>
              </a:ext>
            </a:extLst>
          </p:cNvPr>
          <p:cNvSpPr>
            <a:spLocks noGrp="1"/>
          </p:cNvSpPr>
          <p:nvPr>
            <p:ph type="body" sz="quarter" idx="11"/>
          </p:nvPr>
        </p:nvSpPr>
        <p:spPr>
          <a:xfrm>
            <a:off x="145680" y="441100"/>
            <a:ext cx="11926984" cy="431800"/>
          </a:xfrm>
        </p:spPr>
        <p:txBody>
          <a:bodyPr>
            <a:normAutofit/>
          </a:bodyPr>
          <a:lstStyle/>
          <a:p>
            <a:r>
              <a:rPr lang="en-US" dirty="0"/>
              <a:t>Activity B: Missing multipliers (version 1) </a:t>
            </a:r>
          </a:p>
        </p:txBody>
      </p:sp>
      <p:grpSp>
        <p:nvGrpSpPr>
          <p:cNvPr id="2" name="Group 1">
            <a:extLst>
              <a:ext uri="{FF2B5EF4-FFF2-40B4-BE49-F238E27FC236}">
                <a16:creationId xmlns:a16="http://schemas.microsoft.com/office/drawing/2014/main" id="{001198E3-3CF0-4559-B41E-F16CE1885486}"/>
              </a:ext>
            </a:extLst>
          </p:cNvPr>
          <p:cNvGrpSpPr/>
          <p:nvPr/>
        </p:nvGrpSpPr>
        <p:grpSpPr>
          <a:xfrm>
            <a:off x="1053571" y="1806301"/>
            <a:ext cx="4456404" cy="986392"/>
            <a:chOff x="2243993" y="2037347"/>
            <a:chExt cx="7701478" cy="1849493"/>
          </a:xfrm>
        </p:grpSpPr>
        <p:grpSp>
          <p:nvGrpSpPr>
            <p:cNvPr id="10" name="Group 9">
              <a:extLst>
                <a:ext uri="{FF2B5EF4-FFF2-40B4-BE49-F238E27FC236}">
                  <a16:creationId xmlns:a16="http://schemas.microsoft.com/office/drawing/2014/main" id="{D2452BA4-35D9-0640-9E07-1CF5D9C00C74}"/>
                </a:ext>
              </a:extLst>
            </p:cNvPr>
            <p:cNvGrpSpPr/>
            <p:nvPr/>
          </p:nvGrpSpPr>
          <p:grpSpPr>
            <a:xfrm>
              <a:off x="2243993" y="2037347"/>
              <a:ext cx="6070311" cy="1849493"/>
              <a:chOff x="1135117" y="1541044"/>
              <a:chExt cx="6070311" cy="1849493"/>
            </a:xfrm>
          </p:grpSpPr>
          <p:sp>
            <p:nvSpPr>
              <p:cNvPr id="5" name="Rectangle 4">
                <a:extLst>
                  <a:ext uri="{FF2B5EF4-FFF2-40B4-BE49-F238E27FC236}">
                    <a16:creationId xmlns:a16="http://schemas.microsoft.com/office/drawing/2014/main" id="{164D9388-6FDD-A144-AF4B-52C726F37671}"/>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6</a:t>
                </a:r>
              </a:p>
            </p:txBody>
          </p:sp>
          <p:sp>
            <p:nvSpPr>
              <p:cNvPr id="6" name="Rectangle 5">
                <a:extLst>
                  <a:ext uri="{FF2B5EF4-FFF2-40B4-BE49-F238E27FC236}">
                    <a16:creationId xmlns:a16="http://schemas.microsoft.com/office/drawing/2014/main" id="{6B7984C2-404A-8C4A-998B-0BF3A8A6D1EC}"/>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A41499-6FF4-204B-97CF-FEA34884F0BD}"/>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8" name="TextBox 7">
                    <a:extLst>
                      <a:ext uri="{FF2B5EF4-FFF2-40B4-BE49-F238E27FC236}">
                        <a16:creationId xmlns:a16="http://schemas.microsoft.com/office/drawing/2014/main" id="{AAA41499-6FF4-204B-97CF-FEA34884F0BD}"/>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5AE627-341E-074D-823C-190FA04281AB}"/>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9" name="TextBox 8">
                    <a:extLst>
                      <a:ext uri="{FF2B5EF4-FFF2-40B4-BE49-F238E27FC236}">
                        <a16:creationId xmlns:a16="http://schemas.microsoft.com/office/drawing/2014/main" id="{D75AE627-341E-074D-823C-190FA04281AB}"/>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5"/>
                    <a:stretch>
                      <a:fillRect/>
                    </a:stretch>
                  </a:blipFill>
                </p:spPr>
                <p:txBody>
                  <a:bodyPr/>
                  <a:lstStyle/>
                  <a:p>
                    <a:r>
                      <a:rPr lang="en-US">
                        <a:noFill/>
                      </a:rPr>
                      <a:t> </a:t>
                    </a:r>
                  </a:p>
                </p:txBody>
              </p:sp>
            </mc:Fallback>
          </mc:AlternateContent>
        </p:grpSp>
        <p:sp>
          <p:nvSpPr>
            <p:cNvPr id="15" name="Rectangle 14">
              <a:extLst>
                <a:ext uri="{FF2B5EF4-FFF2-40B4-BE49-F238E27FC236}">
                  <a16:creationId xmlns:a16="http://schemas.microsoft.com/office/drawing/2014/main" id="{9C60D7DB-4375-4BBC-AD0A-138B0A476F80}"/>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9</a:t>
              </a:r>
            </a:p>
          </p:txBody>
        </p:sp>
      </p:grpSp>
      <p:grpSp>
        <p:nvGrpSpPr>
          <p:cNvPr id="16" name="Group 15">
            <a:extLst>
              <a:ext uri="{FF2B5EF4-FFF2-40B4-BE49-F238E27FC236}">
                <a16:creationId xmlns:a16="http://schemas.microsoft.com/office/drawing/2014/main" id="{F3712C7F-618B-4D0A-A3BA-98D7BC6CA96E}"/>
              </a:ext>
            </a:extLst>
          </p:cNvPr>
          <p:cNvGrpSpPr/>
          <p:nvPr/>
        </p:nvGrpSpPr>
        <p:grpSpPr>
          <a:xfrm>
            <a:off x="1057142" y="3864014"/>
            <a:ext cx="4456404" cy="986392"/>
            <a:chOff x="2243993" y="2037347"/>
            <a:chExt cx="7701478" cy="1849493"/>
          </a:xfrm>
        </p:grpSpPr>
        <p:grpSp>
          <p:nvGrpSpPr>
            <p:cNvPr id="17" name="Group 16">
              <a:extLst>
                <a:ext uri="{FF2B5EF4-FFF2-40B4-BE49-F238E27FC236}">
                  <a16:creationId xmlns:a16="http://schemas.microsoft.com/office/drawing/2014/main" id="{A1AD794F-C900-4668-9430-86E517440C43}"/>
                </a:ext>
              </a:extLst>
            </p:cNvPr>
            <p:cNvGrpSpPr/>
            <p:nvPr/>
          </p:nvGrpSpPr>
          <p:grpSpPr>
            <a:xfrm>
              <a:off x="2243993" y="2037347"/>
              <a:ext cx="6070311" cy="1849493"/>
              <a:chOff x="1135117" y="1541044"/>
              <a:chExt cx="6070311" cy="1849493"/>
            </a:xfrm>
          </p:grpSpPr>
          <p:sp>
            <p:nvSpPr>
              <p:cNvPr id="19" name="Rectangle 18">
                <a:extLst>
                  <a:ext uri="{FF2B5EF4-FFF2-40B4-BE49-F238E27FC236}">
                    <a16:creationId xmlns:a16="http://schemas.microsoft.com/office/drawing/2014/main" id="{6CD6EECA-F9D9-4725-9AAC-4612A1771E25}"/>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6</a:t>
                </a:r>
              </a:p>
            </p:txBody>
          </p:sp>
          <p:sp>
            <p:nvSpPr>
              <p:cNvPr id="20" name="Rectangle 19">
                <a:extLst>
                  <a:ext uri="{FF2B5EF4-FFF2-40B4-BE49-F238E27FC236}">
                    <a16:creationId xmlns:a16="http://schemas.microsoft.com/office/drawing/2014/main" id="{256A744D-2A2C-48E9-9856-2F2B2C0A1B23}"/>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48A43D4-01A6-4B5C-AE7E-E7A124216779}"/>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21" name="TextBox 20">
                    <a:extLst>
                      <a:ext uri="{FF2B5EF4-FFF2-40B4-BE49-F238E27FC236}">
                        <a16:creationId xmlns:a16="http://schemas.microsoft.com/office/drawing/2014/main" id="{A48A43D4-01A6-4B5C-AE7E-E7A124216779}"/>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E2B953E-0F45-4739-A1E5-9417FDEF08E7}"/>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22" name="TextBox 21">
                    <a:extLst>
                      <a:ext uri="{FF2B5EF4-FFF2-40B4-BE49-F238E27FC236}">
                        <a16:creationId xmlns:a16="http://schemas.microsoft.com/office/drawing/2014/main" id="{8E2B953E-0F45-4739-A1E5-9417FDEF08E7}"/>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7"/>
                    <a:stretch>
                      <a:fillRect/>
                    </a:stretch>
                  </a:blipFill>
                </p:spPr>
                <p:txBody>
                  <a:bodyPr/>
                  <a:lstStyle/>
                  <a:p>
                    <a:r>
                      <a:rPr lang="en-US">
                        <a:noFill/>
                      </a:rPr>
                      <a:t> </a:t>
                    </a:r>
                  </a:p>
                </p:txBody>
              </p:sp>
            </mc:Fallback>
          </mc:AlternateContent>
        </p:grpSp>
        <p:sp>
          <p:nvSpPr>
            <p:cNvPr id="18" name="Rectangle 17">
              <a:extLst>
                <a:ext uri="{FF2B5EF4-FFF2-40B4-BE49-F238E27FC236}">
                  <a16:creationId xmlns:a16="http://schemas.microsoft.com/office/drawing/2014/main" id="{69EC7986-A85B-4009-8D92-349535A72367}"/>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7</a:t>
              </a:r>
            </a:p>
          </p:txBody>
        </p:sp>
      </p:grpSp>
      <p:grpSp>
        <p:nvGrpSpPr>
          <p:cNvPr id="23" name="Group 22">
            <a:extLst>
              <a:ext uri="{FF2B5EF4-FFF2-40B4-BE49-F238E27FC236}">
                <a16:creationId xmlns:a16="http://schemas.microsoft.com/office/drawing/2014/main" id="{768A5DC4-04BC-4311-B7D2-C2EC32CCB8DC}"/>
              </a:ext>
            </a:extLst>
          </p:cNvPr>
          <p:cNvGrpSpPr/>
          <p:nvPr/>
        </p:nvGrpSpPr>
        <p:grpSpPr>
          <a:xfrm>
            <a:off x="1057142" y="2835655"/>
            <a:ext cx="4456404" cy="986392"/>
            <a:chOff x="2243993" y="2037347"/>
            <a:chExt cx="7701478" cy="1849493"/>
          </a:xfrm>
        </p:grpSpPr>
        <p:grpSp>
          <p:nvGrpSpPr>
            <p:cNvPr id="24" name="Group 23">
              <a:extLst>
                <a:ext uri="{FF2B5EF4-FFF2-40B4-BE49-F238E27FC236}">
                  <a16:creationId xmlns:a16="http://schemas.microsoft.com/office/drawing/2014/main" id="{967AB4AB-DCF4-4DBD-9193-BF3B4163A35C}"/>
                </a:ext>
              </a:extLst>
            </p:cNvPr>
            <p:cNvGrpSpPr/>
            <p:nvPr/>
          </p:nvGrpSpPr>
          <p:grpSpPr>
            <a:xfrm>
              <a:off x="2243993" y="2037347"/>
              <a:ext cx="6070311" cy="1849493"/>
              <a:chOff x="1135117" y="1541044"/>
              <a:chExt cx="6070311" cy="1849493"/>
            </a:xfrm>
          </p:grpSpPr>
          <p:sp>
            <p:nvSpPr>
              <p:cNvPr id="26" name="Rectangle 25">
                <a:extLst>
                  <a:ext uri="{FF2B5EF4-FFF2-40B4-BE49-F238E27FC236}">
                    <a16:creationId xmlns:a16="http://schemas.microsoft.com/office/drawing/2014/main" id="{D68B7F15-EBBB-4AAE-9FC9-B6825DC2BEAA}"/>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6</a:t>
                </a:r>
              </a:p>
            </p:txBody>
          </p:sp>
          <p:sp>
            <p:nvSpPr>
              <p:cNvPr id="27" name="Rectangle 26">
                <a:extLst>
                  <a:ext uri="{FF2B5EF4-FFF2-40B4-BE49-F238E27FC236}">
                    <a16:creationId xmlns:a16="http://schemas.microsoft.com/office/drawing/2014/main" id="{71BBAF43-56A7-4925-B07B-3DFD2B4FAE44}"/>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163896B-1837-44CE-B980-F9A7C3CFBED1}"/>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28" name="TextBox 27">
                    <a:extLst>
                      <a:ext uri="{FF2B5EF4-FFF2-40B4-BE49-F238E27FC236}">
                        <a16:creationId xmlns:a16="http://schemas.microsoft.com/office/drawing/2014/main" id="{4163896B-1837-44CE-B980-F9A7C3CFBED1}"/>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4C4A7F0-6F70-481F-A0AD-AA738D0BEA99}"/>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29" name="TextBox 28">
                    <a:extLst>
                      <a:ext uri="{FF2B5EF4-FFF2-40B4-BE49-F238E27FC236}">
                        <a16:creationId xmlns:a16="http://schemas.microsoft.com/office/drawing/2014/main" id="{F4C4A7F0-6F70-481F-A0AD-AA738D0BEA99}"/>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9"/>
                    <a:stretch>
                      <a:fillRect/>
                    </a:stretch>
                  </a:blipFill>
                </p:spPr>
                <p:txBody>
                  <a:bodyPr/>
                  <a:lstStyle/>
                  <a:p>
                    <a:r>
                      <a:rPr lang="en-US">
                        <a:noFill/>
                      </a:rPr>
                      <a:t> </a:t>
                    </a:r>
                  </a:p>
                </p:txBody>
              </p:sp>
            </mc:Fallback>
          </mc:AlternateContent>
        </p:grpSp>
        <p:sp>
          <p:nvSpPr>
            <p:cNvPr id="25" name="Rectangle 24">
              <a:extLst>
                <a:ext uri="{FF2B5EF4-FFF2-40B4-BE49-F238E27FC236}">
                  <a16:creationId xmlns:a16="http://schemas.microsoft.com/office/drawing/2014/main" id="{DC7B367A-1AD5-466C-BB37-64F3DDEDB4E0}"/>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8</a:t>
              </a:r>
            </a:p>
          </p:txBody>
        </p:sp>
      </p:grpSp>
      <p:grpSp>
        <p:nvGrpSpPr>
          <p:cNvPr id="30" name="Group 29">
            <a:extLst>
              <a:ext uri="{FF2B5EF4-FFF2-40B4-BE49-F238E27FC236}">
                <a16:creationId xmlns:a16="http://schemas.microsoft.com/office/drawing/2014/main" id="{A72B3F53-D350-4E14-B9FE-8E7A0B6A192E}"/>
              </a:ext>
            </a:extLst>
          </p:cNvPr>
          <p:cNvGrpSpPr/>
          <p:nvPr/>
        </p:nvGrpSpPr>
        <p:grpSpPr>
          <a:xfrm>
            <a:off x="6807090" y="1790854"/>
            <a:ext cx="4456404" cy="986392"/>
            <a:chOff x="2243993" y="2037347"/>
            <a:chExt cx="7701478" cy="1849493"/>
          </a:xfrm>
        </p:grpSpPr>
        <p:grpSp>
          <p:nvGrpSpPr>
            <p:cNvPr id="31" name="Group 30">
              <a:extLst>
                <a:ext uri="{FF2B5EF4-FFF2-40B4-BE49-F238E27FC236}">
                  <a16:creationId xmlns:a16="http://schemas.microsoft.com/office/drawing/2014/main" id="{D460FA21-F2C2-4AA5-BD04-BC1956E5C663}"/>
                </a:ext>
              </a:extLst>
            </p:cNvPr>
            <p:cNvGrpSpPr/>
            <p:nvPr/>
          </p:nvGrpSpPr>
          <p:grpSpPr>
            <a:xfrm>
              <a:off x="2243993" y="2037347"/>
              <a:ext cx="6070311" cy="1849493"/>
              <a:chOff x="1135117" y="1541044"/>
              <a:chExt cx="6070311" cy="1849493"/>
            </a:xfrm>
          </p:grpSpPr>
          <p:sp>
            <p:nvSpPr>
              <p:cNvPr id="33" name="Rectangle 32">
                <a:extLst>
                  <a:ext uri="{FF2B5EF4-FFF2-40B4-BE49-F238E27FC236}">
                    <a16:creationId xmlns:a16="http://schemas.microsoft.com/office/drawing/2014/main" id="{43958486-AC20-4BF2-AA46-63C2CFB180F3}"/>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10</a:t>
                </a:r>
              </a:p>
            </p:txBody>
          </p:sp>
          <p:sp>
            <p:nvSpPr>
              <p:cNvPr id="34" name="Rectangle 33">
                <a:extLst>
                  <a:ext uri="{FF2B5EF4-FFF2-40B4-BE49-F238E27FC236}">
                    <a16:creationId xmlns:a16="http://schemas.microsoft.com/office/drawing/2014/main" id="{582BB826-B15E-4EB7-B188-99C4BF7D68BB}"/>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C8AB17B-A766-4813-BDB0-4D6D03AB875E}"/>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35" name="TextBox 34">
                    <a:extLst>
                      <a:ext uri="{FF2B5EF4-FFF2-40B4-BE49-F238E27FC236}">
                        <a16:creationId xmlns:a16="http://schemas.microsoft.com/office/drawing/2014/main" id="{3C8AB17B-A766-4813-BDB0-4D6D03AB875E}"/>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597D382-AADD-4995-8137-AA8A4BD87284}"/>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36" name="TextBox 35">
                    <a:extLst>
                      <a:ext uri="{FF2B5EF4-FFF2-40B4-BE49-F238E27FC236}">
                        <a16:creationId xmlns:a16="http://schemas.microsoft.com/office/drawing/2014/main" id="{4597D382-AADD-4995-8137-AA8A4BD87284}"/>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1"/>
                    <a:stretch>
                      <a:fillRect/>
                    </a:stretch>
                  </a:blipFill>
                </p:spPr>
                <p:txBody>
                  <a:bodyPr/>
                  <a:lstStyle/>
                  <a:p>
                    <a:r>
                      <a:rPr lang="en-US">
                        <a:noFill/>
                      </a:rPr>
                      <a:t> </a:t>
                    </a:r>
                  </a:p>
                </p:txBody>
              </p:sp>
            </mc:Fallback>
          </mc:AlternateContent>
        </p:grpSp>
        <p:sp>
          <p:nvSpPr>
            <p:cNvPr id="32" name="Rectangle 31">
              <a:extLst>
                <a:ext uri="{FF2B5EF4-FFF2-40B4-BE49-F238E27FC236}">
                  <a16:creationId xmlns:a16="http://schemas.microsoft.com/office/drawing/2014/main" id="{15AB5F47-AD12-41C6-A576-14B5A0A99648}"/>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a:t>
              </a:r>
            </a:p>
          </p:txBody>
        </p:sp>
      </p:grpSp>
      <p:grpSp>
        <p:nvGrpSpPr>
          <p:cNvPr id="37" name="Group 36">
            <a:extLst>
              <a:ext uri="{FF2B5EF4-FFF2-40B4-BE49-F238E27FC236}">
                <a16:creationId xmlns:a16="http://schemas.microsoft.com/office/drawing/2014/main" id="{780A1E3D-2BCC-44D3-9F6B-AE993B9716D0}"/>
              </a:ext>
            </a:extLst>
          </p:cNvPr>
          <p:cNvGrpSpPr/>
          <p:nvPr/>
        </p:nvGrpSpPr>
        <p:grpSpPr>
          <a:xfrm>
            <a:off x="6807090" y="3850476"/>
            <a:ext cx="4456404" cy="986392"/>
            <a:chOff x="2243993" y="2037347"/>
            <a:chExt cx="7701478" cy="1849493"/>
          </a:xfrm>
        </p:grpSpPr>
        <p:grpSp>
          <p:nvGrpSpPr>
            <p:cNvPr id="38" name="Group 37">
              <a:extLst>
                <a:ext uri="{FF2B5EF4-FFF2-40B4-BE49-F238E27FC236}">
                  <a16:creationId xmlns:a16="http://schemas.microsoft.com/office/drawing/2014/main" id="{DBFCF85F-5E22-4EDE-A4E7-95FC13CF392A}"/>
                </a:ext>
              </a:extLst>
            </p:cNvPr>
            <p:cNvGrpSpPr/>
            <p:nvPr/>
          </p:nvGrpSpPr>
          <p:grpSpPr>
            <a:xfrm>
              <a:off x="2243993" y="2037347"/>
              <a:ext cx="6070311" cy="1849493"/>
              <a:chOff x="1135117" y="1541044"/>
              <a:chExt cx="6070311" cy="1849493"/>
            </a:xfrm>
          </p:grpSpPr>
          <p:sp>
            <p:nvSpPr>
              <p:cNvPr id="40" name="Rectangle 39">
                <a:extLst>
                  <a:ext uri="{FF2B5EF4-FFF2-40B4-BE49-F238E27FC236}">
                    <a16:creationId xmlns:a16="http://schemas.microsoft.com/office/drawing/2014/main" id="{259CD070-16A9-4062-9BAB-D2F66D2C7F8A}"/>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15</a:t>
                </a:r>
              </a:p>
            </p:txBody>
          </p:sp>
          <p:sp>
            <p:nvSpPr>
              <p:cNvPr id="41" name="Rectangle 40">
                <a:extLst>
                  <a:ext uri="{FF2B5EF4-FFF2-40B4-BE49-F238E27FC236}">
                    <a16:creationId xmlns:a16="http://schemas.microsoft.com/office/drawing/2014/main" id="{8555EE27-3B7C-4DD3-B5FF-BA1D1AC7E3E3}"/>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AB85A2C-DB81-4CAA-9CFB-D00410C3F1A4}"/>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42" name="TextBox 41">
                    <a:extLst>
                      <a:ext uri="{FF2B5EF4-FFF2-40B4-BE49-F238E27FC236}">
                        <a16:creationId xmlns:a16="http://schemas.microsoft.com/office/drawing/2014/main" id="{1AB85A2C-DB81-4CAA-9CFB-D00410C3F1A4}"/>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EA623BB-2ADC-4F99-B60E-2E6EE19FD3DA}"/>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43" name="TextBox 42">
                    <a:extLst>
                      <a:ext uri="{FF2B5EF4-FFF2-40B4-BE49-F238E27FC236}">
                        <a16:creationId xmlns:a16="http://schemas.microsoft.com/office/drawing/2014/main" id="{7EA623BB-2ADC-4F99-B60E-2E6EE19FD3DA}"/>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3"/>
                    <a:stretch>
                      <a:fillRect/>
                    </a:stretch>
                  </a:blipFill>
                </p:spPr>
                <p:txBody>
                  <a:bodyPr/>
                  <a:lstStyle/>
                  <a:p>
                    <a:r>
                      <a:rPr lang="en-US">
                        <a:noFill/>
                      </a:rPr>
                      <a:t> </a:t>
                    </a:r>
                  </a:p>
                </p:txBody>
              </p:sp>
            </mc:Fallback>
          </mc:AlternateContent>
        </p:grpSp>
        <p:sp>
          <p:nvSpPr>
            <p:cNvPr id="39" name="Rectangle 38">
              <a:extLst>
                <a:ext uri="{FF2B5EF4-FFF2-40B4-BE49-F238E27FC236}">
                  <a16:creationId xmlns:a16="http://schemas.microsoft.com/office/drawing/2014/main" id="{027D3243-FFA4-40F8-9F57-F74ED15833B9}"/>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a:t>
              </a:r>
            </a:p>
          </p:txBody>
        </p:sp>
      </p:grpSp>
      <p:grpSp>
        <p:nvGrpSpPr>
          <p:cNvPr id="44" name="Group 43">
            <a:extLst>
              <a:ext uri="{FF2B5EF4-FFF2-40B4-BE49-F238E27FC236}">
                <a16:creationId xmlns:a16="http://schemas.microsoft.com/office/drawing/2014/main" id="{0916D206-0DEB-4491-9270-6CBD1EB771F0}"/>
              </a:ext>
            </a:extLst>
          </p:cNvPr>
          <p:cNvGrpSpPr/>
          <p:nvPr/>
        </p:nvGrpSpPr>
        <p:grpSpPr>
          <a:xfrm>
            <a:off x="6807090" y="2778241"/>
            <a:ext cx="4456404" cy="986392"/>
            <a:chOff x="2243993" y="2037347"/>
            <a:chExt cx="7701478" cy="1849493"/>
          </a:xfrm>
        </p:grpSpPr>
        <p:grpSp>
          <p:nvGrpSpPr>
            <p:cNvPr id="45" name="Group 44">
              <a:extLst>
                <a:ext uri="{FF2B5EF4-FFF2-40B4-BE49-F238E27FC236}">
                  <a16:creationId xmlns:a16="http://schemas.microsoft.com/office/drawing/2014/main" id="{1F22BAC4-DCF1-405E-8EDC-4622DF64A0F6}"/>
                </a:ext>
              </a:extLst>
            </p:cNvPr>
            <p:cNvGrpSpPr/>
            <p:nvPr/>
          </p:nvGrpSpPr>
          <p:grpSpPr>
            <a:xfrm>
              <a:off x="2243993" y="2037347"/>
              <a:ext cx="6070311" cy="1849493"/>
              <a:chOff x="1135117" y="1541044"/>
              <a:chExt cx="6070311" cy="1849493"/>
            </a:xfrm>
          </p:grpSpPr>
          <p:sp>
            <p:nvSpPr>
              <p:cNvPr id="47" name="Rectangle 46">
                <a:extLst>
                  <a:ext uri="{FF2B5EF4-FFF2-40B4-BE49-F238E27FC236}">
                    <a16:creationId xmlns:a16="http://schemas.microsoft.com/office/drawing/2014/main" id="{19410E68-B303-4160-B3DB-9C47D3FDE25D}"/>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6</a:t>
                </a:r>
              </a:p>
            </p:txBody>
          </p:sp>
          <p:sp>
            <p:nvSpPr>
              <p:cNvPr id="48" name="Rectangle 47">
                <a:extLst>
                  <a:ext uri="{FF2B5EF4-FFF2-40B4-BE49-F238E27FC236}">
                    <a16:creationId xmlns:a16="http://schemas.microsoft.com/office/drawing/2014/main" id="{6C95793E-B9EF-4D2D-BE99-A6099A90DAAB}"/>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7DD093F-9AF8-4CE3-B825-283DC1D6A855}"/>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49" name="TextBox 48">
                    <a:extLst>
                      <a:ext uri="{FF2B5EF4-FFF2-40B4-BE49-F238E27FC236}">
                        <a16:creationId xmlns:a16="http://schemas.microsoft.com/office/drawing/2014/main" id="{C7DD093F-9AF8-4CE3-B825-283DC1D6A855}"/>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8C91B13-7A4B-454A-8F7D-CAD90B1A3684}"/>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50" name="TextBox 49">
                    <a:extLst>
                      <a:ext uri="{FF2B5EF4-FFF2-40B4-BE49-F238E27FC236}">
                        <a16:creationId xmlns:a16="http://schemas.microsoft.com/office/drawing/2014/main" id="{48C91B13-7A4B-454A-8F7D-CAD90B1A3684}"/>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5"/>
                    <a:stretch>
                      <a:fillRect/>
                    </a:stretch>
                  </a:blipFill>
                </p:spPr>
                <p:txBody>
                  <a:bodyPr/>
                  <a:lstStyle/>
                  <a:p>
                    <a:r>
                      <a:rPr lang="en-US">
                        <a:noFill/>
                      </a:rPr>
                      <a:t> </a:t>
                    </a:r>
                  </a:p>
                </p:txBody>
              </p:sp>
            </mc:Fallback>
          </mc:AlternateContent>
        </p:grpSp>
        <p:sp>
          <p:nvSpPr>
            <p:cNvPr id="46" name="Rectangle 45">
              <a:extLst>
                <a:ext uri="{FF2B5EF4-FFF2-40B4-BE49-F238E27FC236}">
                  <a16:creationId xmlns:a16="http://schemas.microsoft.com/office/drawing/2014/main" id="{DB7BB160-2821-4671-8DD4-11CE1A6947F6}"/>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a:t>
              </a:r>
            </a:p>
          </p:txBody>
        </p:sp>
      </p:grpSp>
      <p:sp>
        <p:nvSpPr>
          <p:cNvPr id="52" name="TextBox 51">
            <a:extLst>
              <a:ext uri="{FF2B5EF4-FFF2-40B4-BE49-F238E27FC236}">
                <a16:creationId xmlns:a16="http://schemas.microsoft.com/office/drawing/2014/main" id="{6B7F5D2C-504D-4D80-BD82-4A1AA4CD61D7}"/>
              </a:ext>
            </a:extLst>
          </p:cNvPr>
          <p:cNvSpPr txBox="1"/>
          <p:nvPr/>
        </p:nvSpPr>
        <p:spPr>
          <a:xfrm>
            <a:off x="465190" y="2153773"/>
            <a:ext cx="505267" cy="523220"/>
          </a:xfrm>
          <a:prstGeom prst="rect">
            <a:avLst/>
          </a:prstGeom>
          <a:noFill/>
        </p:spPr>
        <p:txBody>
          <a:bodyPr wrap="none" rtlCol="0">
            <a:spAutoFit/>
          </a:bodyPr>
          <a:lstStyle/>
          <a:p>
            <a:pPr>
              <a:buNone/>
            </a:pPr>
            <a:r>
              <a:rPr lang="en-GB" dirty="0">
                <a:solidFill>
                  <a:srgbClr val="00628C"/>
                </a:solidFill>
              </a:rPr>
              <a:t>a)</a:t>
            </a:r>
          </a:p>
        </p:txBody>
      </p:sp>
      <p:sp>
        <p:nvSpPr>
          <p:cNvPr id="53" name="TextBox 52">
            <a:extLst>
              <a:ext uri="{FF2B5EF4-FFF2-40B4-BE49-F238E27FC236}">
                <a16:creationId xmlns:a16="http://schemas.microsoft.com/office/drawing/2014/main" id="{2396CB16-E633-45DD-8E1D-D8FD620E5F49}"/>
              </a:ext>
            </a:extLst>
          </p:cNvPr>
          <p:cNvSpPr txBox="1"/>
          <p:nvPr/>
        </p:nvSpPr>
        <p:spPr>
          <a:xfrm>
            <a:off x="448713" y="3155635"/>
            <a:ext cx="505267" cy="523220"/>
          </a:xfrm>
          <a:prstGeom prst="rect">
            <a:avLst/>
          </a:prstGeom>
          <a:noFill/>
        </p:spPr>
        <p:txBody>
          <a:bodyPr wrap="none" rtlCol="0">
            <a:spAutoFit/>
          </a:bodyPr>
          <a:lstStyle/>
          <a:p>
            <a:pPr>
              <a:buNone/>
            </a:pPr>
            <a:r>
              <a:rPr lang="en-GB" dirty="0">
                <a:solidFill>
                  <a:srgbClr val="00628C"/>
                </a:solidFill>
              </a:rPr>
              <a:t>b)</a:t>
            </a:r>
          </a:p>
        </p:txBody>
      </p:sp>
      <p:sp>
        <p:nvSpPr>
          <p:cNvPr id="54" name="TextBox 53">
            <a:extLst>
              <a:ext uri="{FF2B5EF4-FFF2-40B4-BE49-F238E27FC236}">
                <a16:creationId xmlns:a16="http://schemas.microsoft.com/office/drawing/2014/main" id="{E8AFD6FE-C9EF-4E98-8DB6-69A6414FD7E6}"/>
              </a:ext>
            </a:extLst>
          </p:cNvPr>
          <p:cNvSpPr txBox="1"/>
          <p:nvPr/>
        </p:nvSpPr>
        <p:spPr>
          <a:xfrm>
            <a:off x="465190" y="4157497"/>
            <a:ext cx="484428" cy="523220"/>
          </a:xfrm>
          <a:prstGeom prst="rect">
            <a:avLst/>
          </a:prstGeom>
          <a:noFill/>
        </p:spPr>
        <p:txBody>
          <a:bodyPr wrap="none" rtlCol="0">
            <a:spAutoFit/>
          </a:bodyPr>
          <a:lstStyle/>
          <a:p>
            <a:pPr>
              <a:buNone/>
            </a:pPr>
            <a:r>
              <a:rPr lang="en-GB" dirty="0">
                <a:solidFill>
                  <a:srgbClr val="00628C"/>
                </a:solidFill>
              </a:rPr>
              <a:t>c)</a:t>
            </a:r>
          </a:p>
        </p:txBody>
      </p:sp>
      <p:sp>
        <p:nvSpPr>
          <p:cNvPr id="57" name="TextBox 56">
            <a:extLst>
              <a:ext uri="{FF2B5EF4-FFF2-40B4-BE49-F238E27FC236}">
                <a16:creationId xmlns:a16="http://schemas.microsoft.com/office/drawing/2014/main" id="{5B61A161-345D-4F80-8251-CDB275DE7F4B}"/>
              </a:ext>
            </a:extLst>
          </p:cNvPr>
          <p:cNvSpPr txBox="1"/>
          <p:nvPr/>
        </p:nvSpPr>
        <p:spPr>
          <a:xfrm>
            <a:off x="401013" y="1242481"/>
            <a:ext cx="9712805" cy="430887"/>
          </a:xfrm>
          <a:prstGeom prst="rect">
            <a:avLst/>
          </a:prstGeom>
          <a:noFill/>
        </p:spPr>
        <p:txBody>
          <a:bodyPr wrap="square" rtlCol="0">
            <a:spAutoFit/>
          </a:bodyPr>
          <a:lstStyle/>
          <a:p>
            <a:pPr>
              <a:buNone/>
            </a:pPr>
            <a:r>
              <a:rPr lang="en-US" sz="2200" dirty="0"/>
              <a:t>Write a number in each red box so that the multiplication is correct.</a:t>
            </a:r>
            <a:endParaRPr lang="en-GB" sz="2200" dirty="0"/>
          </a:p>
        </p:txBody>
      </p:sp>
      <p:sp>
        <p:nvSpPr>
          <p:cNvPr id="58" name="TextBox 57">
            <a:extLst>
              <a:ext uri="{FF2B5EF4-FFF2-40B4-BE49-F238E27FC236}">
                <a16:creationId xmlns:a16="http://schemas.microsoft.com/office/drawing/2014/main" id="{CEEBD009-A794-42B0-8709-EC734965B5F3}"/>
              </a:ext>
            </a:extLst>
          </p:cNvPr>
          <p:cNvSpPr txBox="1"/>
          <p:nvPr/>
        </p:nvSpPr>
        <p:spPr>
          <a:xfrm>
            <a:off x="6216143" y="2046807"/>
            <a:ext cx="505267" cy="523220"/>
          </a:xfrm>
          <a:prstGeom prst="rect">
            <a:avLst/>
          </a:prstGeom>
          <a:noFill/>
        </p:spPr>
        <p:txBody>
          <a:bodyPr wrap="none" rtlCol="0">
            <a:spAutoFit/>
          </a:bodyPr>
          <a:lstStyle/>
          <a:p>
            <a:pPr>
              <a:buNone/>
            </a:pPr>
            <a:r>
              <a:rPr lang="en-GB" dirty="0">
                <a:solidFill>
                  <a:srgbClr val="00628C"/>
                </a:solidFill>
              </a:rPr>
              <a:t>d)</a:t>
            </a:r>
          </a:p>
        </p:txBody>
      </p:sp>
      <p:sp>
        <p:nvSpPr>
          <p:cNvPr id="59" name="TextBox 58">
            <a:extLst>
              <a:ext uri="{FF2B5EF4-FFF2-40B4-BE49-F238E27FC236}">
                <a16:creationId xmlns:a16="http://schemas.microsoft.com/office/drawing/2014/main" id="{6EFEC2C3-8C4C-4C00-8365-A5BCEBEA4C6F}"/>
              </a:ext>
            </a:extLst>
          </p:cNvPr>
          <p:cNvSpPr txBox="1"/>
          <p:nvPr/>
        </p:nvSpPr>
        <p:spPr>
          <a:xfrm>
            <a:off x="6199666" y="3048669"/>
            <a:ext cx="505267" cy="523220"/>
          </a:xfrm>
          <a:prstGeom prst="rect">
            <a:avLst/>
          </a:prstGeom>
          <a:noFill/>
        </p:spPr>
        <p:txBody>
          <a:bodyPr wrap="none" rtlCol="0">
            <a:spAutoFit/>
          </a:bodyPr>
          <a:lstStyle/>
          <a:p>
            <a:pPr>
              <a:buNone/>
            </a:pPr>
            <a:r>
              <a:rPr lang="en-GB" dirty="0">
                <a:solidFill>
                  <a:srgbClr val="00628C"/>
                </a:solidFill>
              </a:rPr>
              <a:t>e)</a:t>
            </a:r>
          </a:p>
        </p:txBody>
      </p:sp>
      <p:sp>
        <p:nvSpPr>
          <p:cNvPr id="60" name="TextBox 59">
            <a:extLst>
              <a:ext uri="{FF2B5EF4-FFF2-40B4-BE49-F238E27FC236}">
                <a16:creationId xmlns:a16="http://schemas.microsoft.com/office/drawing/2014/main" id="{1A0911FC-A91E-49D7-AACD-AAA7100AFE5E}"/>
              </a:ext>
            </a:extLst>
          </p:cNvPr>
          <p:cNvSpPr txBox="1"/>
          <p:nvPr/>
        </p:nvSpPr>
        <p:spPr>
          <a:xfrm>
            <a:off x="6216143" y="4050531"/>
            <a:ext cx="404278" cy="523220"/>
          </a:xfrm>
          <a:prstGeom prst="rect">
            <a:avLst/>
          </a:prstGeom>
          <a:noFill/>
        </p:spPr>
        <p:txBody>
          <a:bodyPr wrap="none" rtlCol="0">
            <a:spAutoFit/>
          </a:bodyPr>
          <a:lstStyle/>
          <a:p>
            <a:pPr>
              <a:buNone/>
            </a:pPr>
            <a:r>
              <a:rPr lang="en-GB" dirty="0">
                <a:solidFill>
                  <a:srgbClr val="00628C"/>
                </a:solidFill>
              </a:rPr>
              <a:t>f)</a:t>
            </a:r>
          </a:p>
        </p:txBody>
      </p:sp>
      <p:sp>
        <p:nvSpPr>
          <p:cNvPr id="61" name="Action Button: Help 60">
            <a:hlinkClick r:id="" action="ppaction://noaction" highlightClick="1"/>
            <a:extLst>
              <a:ext uri="{FF2B5EF4-FFF2-40B4-BE49-F238E27FC236}">
                <a16:creationId xmlns:a16="http://schemas.microsoft.com/office/drawing/2014/main" id="{3A4A77BB-79A9-4F87-BBB2-45D8956A0660}"/>
              </a:ext>
            </a:extLst>
          </p:cNvPr>
          <p:cNvSpPr/>
          <p:nvPr/>
        </p:nvSpPr>
        <p:spPr>
          <a:xfrm>
            <a:off x="495607" y="541268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7F84E589-1D7E-4565-A412-954EA6A2ECD4}"/>
              </a:ext>
            </a:extLst>
          </p:cNvPr>
          <p:cNvSpPr txBox="1"/>
          <p:nvPr/>
        </p:nvSpPr>
        <p:spPr>
          <a:xfrm>
            <a:off x="1551477" y="5421488"/>
            <a:ext cx="6361343" cy="769441"/>
          </a:xfrm>
          <a:prstGeom prst="rect">
            <a:avLst/>
          </a:prstGeom>
          <a:noFill/>
        </p:spPr>
        <p:txBody>
          <a:bodyPr wrap="square" rtlCol="0">
            <a:spAutoFit/>
          </a:bodyPr>
          <a:lstStyle/>
          <a:p>
            <a:pPr>
              <a:buNone/>
            </a:pPr>
            <a:r>
              <a:rPr lang="en-GB" sz="2200" dirty="0"/>
              <a:t>Create your own examples. Can you create an example where the product is not an integer?</a:t>
            </a:r>
          </a:p>
        </p:txBody>
      </p:sp>
    </p:spTree>
    <p:extLst>
      <p:ext uri="{BB962C8B-B14F-4D97-AF65-F5344CB8AC3E}">
        <p14:creationId xmlns:p14="http://schemas.microsoft.com/office/powerpoint/2010/main" val="15184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8" grpId="0"/>
      <p:bldP spid="59" grpId="0"/>
      <p:bldP spid="60" grpId="0"/>
      <p:bldP spid="61" grpId="0" animBg="1"/>
      <p:bldP spid="6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2F3098-1929-8D40-AC38-D5FDC7577136}"/>
              </a:ext>
            </a:extLst>
          </p:cNvPr>
          <p:cNvSpPr>
            <a:spLocks noGrp="1"/>
          </p:cNvSpPr>
          <p:nvPr>
            <p:ph type="body" sz="quarter" idx="11"/>
          </p:nvPr>
        </p:nvSpPr>
        <p:spPr>
          <a:xfrm>
            <a:off x="145680" y="441100"/>
            <a:ext cx="11926984" cy="431800"/>
          </a:xfrm>
          <a:ln>
            <a:solidFill>
              <a:schemeClr val="accent1"/>
            </a:solidFill>
          </a:ln>
        </p:spPr>
        <p:txBody>
          <a:bodyPr>
            <a:normAutofit/>
          </a:bodyPr>
          <a:lstStyle/>
          <a:p>
            <a:r>
              <a:rPr lang="en-US" dirty="0"/>
              <a:t>Activity C: Missing multipliers (version 2)</a:t>
            </a:r>
          </a:p>
        </p:txBody>
      </p:sp>
      <p:sp>
        <p:nvSpPr>
          <p:cNvPr id="11" name="Action Button: Help 10">
            <a:hlinkClick r:id="" action="ppaction://noaction" highlightClick="1"/>
            <a:extLst>
              <a:ext uri="{FF2B5EF4-FFF2-40B4-BE49-F238E27FC236}">
                <a16:creationId xmlns:a16="http://schemas.microsoft.com/office/drawing/2014/main" id="{5E6E2879-71F2-4C62-8EE9-BC5672B1EB72}"/>
              </a:ext>
            </a:extLst>
          </p:cNvPr>
          <p:cNvSpPr/>
          <p:nvPr/>
        </p:nvSpPr>
        <p:spPr>
          <a:xfrm>
            <a:off x="7084583" y="127957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01198E3-3CF0-4559-B41E-F16CE1885486}"/>
              </a:ext>
            </a:extLst>
          </p:cNvPr>
          <p:cNvGrpSpPr/>
          <p:nvPr/>
        </p:nvGrpSpPr>
        <p:grpSpPr>
          <a:xfrm>
            <a:off x="944464" y="2678336"/>
            <a:ext cx="4456404" cy="986392"/>
            <a:chOff x="2243993" y="2037347"/>
            <a:chExt cx="7701478" cy="1849493"/>
          </a:xfrm>
        </p:grpSpPr>
        <p:grpSp>
          <p:nvGrpSpPr>
            <p:cNvPr id="10" name="Group 9">
              <a:extLst>
                <a:ext uri="{FF2B5EF4-FFF2-40B4-BE49-F238E27FC236}">
                  <a16:creationId xmlns:a16="http://schemas.microsoft.com/office/drawing/2014/main" id="{D2452BA4-35D9-0640-9E07-1CF5D9C00C74}"/>
                </a:ext>
              </a:extLst>
            </p:cNvPr>
            <p:cNvGrpSpPr/>
            <p:nvPr/>
          </p:nvGrpSpPr>
          <p:grpSpPr>
            <a:xfrm>
              <a:off x="2243993" y="2037347"/>
              <a:ext cx="6070311" cy="1849493"/>
              <a:chOff x="1135117" y="1541044"/>
              <a:chExt cx="6070311" cy="1849493"/>
            </a:xfrm>
          </p:grpSpPr>
          <p:sp>
            <p:nvSpPr>
              <p:cNvPr id="5" name="Rectangle 4">
                <a:extLst>
                  <a:ext uri="{FF2B5EF4-FFF2-40B4-BE49-F238E27FC236}">
                    <a16:creationId xmlns:a16="http://schemas.microsoft.com/office/drawing/2014/main" id="{164D9388-6FDD-A144-AF4B-52C726F37671}"/>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8</a:t>
                </a:r>
              </a:p>
            </p:txBody>
          </p:sp>
          <p:sp>
            <p:nvSpPr>
              <p:cNvPr id="6" name="Rectangle 5">
                <a:extLst>
                  <a:ext uri="{FF2B5EF4-FFF2-40B4-BE49-F238E27FC236}">
                    <a16:creationId xmlns:a16="http://schemas.microsoft.com/office/drawing/2014/main" id="{6B7984C2-404A-8C4A-998B-0BF3A8A6D1EC}"/>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A41499-6FF4-204B-97CF-FEA34884F0BD}"/>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8" name="TextBox 7">
                    <a:extLst>
                      <a:ext uri="{FF2B5EF4-FFF2-40B4-BE49-F238E27FC236}">
                        <a16:creationId xmlns:a16="http://schemas.microsoft.com/office/drawing/2014/main" id="{AAA41499-6FF4-204B-97CF-FEA34884F0BD}"/>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5AE627-341E-074D-823C-190FA04281AB}"/>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9" name="TextBox 8">
                    <a:extLst>
                      <a:ext uri="{FF2B5EF4-FFF2-40B4-BE49-F238E27FC236}">
                        <a16:creationId xmlns:a16="http://schemas.microsoft.com/office/drawing/2014/main" id="{D75AE627-341E-074D-823C-190FA04281AB}"/>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5"/>
                    <a:stretch>
                      <a:fillRect/>
                    </a:stretch>
                  </a:blipFill>
                </p:spPr>
                <p:txBody>
                  <a:bodyPr/>
                  <a:lstStyle/>
                  <a:p>
                    <a:r>
                      <a:rPr lang="en-US">
                        <a:noFill/>
                      </a:rPr>
                      <a:t> </a:t>
                    </a:r>
                  </a:p>
                </p:txBody>
              </p:sp>
            </mc:Fallback>
          </mc:AlternateContent>
        </p:grpSp>
        <p:sp>
          <p:nvSpPr>
            <p:cNvPr id="15" name="Rectangle 14">
              <a:extLst>
                <a:ext uri="{FF2B5EF4-FFF2-40B4-BE49-F238E27FC236}">
                  <a16:creationId xmlns:a16="http://schemas.microsoft.com/office/drawing/2014/main" id="{9C60D7DB-4375-4BBC-AD0A-138B0A476F80}"/>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12</a:t>
              </a:r>
            </a:p>
          </p:txBody>
        </p:sp>
      </p:grpSp>
      <p:grpSp>
        <p:nvGrpSpPr>
          <p:cNvPr id="16" name="Group 15">
            <a:extLst>
              <a:ext uri="{FF2B5EF4-FFF2-40B4-BE49-F238E27FC236}">
                <a16:creationId xmlns:a16="http://schemas.microsoft.com/office/drawing/2014/main" id="{F3712C7F-618B-4D0A-A3BA-98D7BC6CA96E}"/>
              </a:ext>
            </a:extLst>
          </p:cNvPr>
          <p:cNvGrpSpPr/>
          <p:nvPr/>
        </p:nvGrpSpPr>
        <p:grpSpPr>
          <a:xfrm>
            <a:off x="948035" y="4680644"/>
            <a:ext cx="4456404" cy="986392"/>
            <a:chOff x="2243993" y="2037347"/>
            <a:chExt cx="7701478" cy="1849493"/>
          </a:xfrm>
        </p:grpSpPr>
        <p:grpSp>
          <p:nvGrpSpPr>
            <p:cNvPr id="17" name="Group 16">
              <a:extLst>
                <a:ext uri="{FF2B5EF4-FFF2-40B4-BE49-F238E27FC236}">
                  <a16:creationId xmlns:a16="http://schemas.microsoft.com/office/drawing/2014/main" id="{A1AD794F-C900-4668-9430-86E517440C43}"/>
                </a:ext>
              </a:extLst>
            </p:cNvPr>
            <p:cNvGrpSpPr/>
            <p:nvPr/>
          </p:nvGrpSpPr>
          <p:grpSpPr>
            <a:xfrm>
              <a:off x="2243993" y="2037347"/>
              <a:ext cx="6070311" cy="1849493"/>
              <a:chOff x="1135117" y="1541044"/>
              <a:chExt cx="6070311" cy="1849493"/>
            </a:xfrm>
          </p:grpSpPr>
          <p:sp>
            <p:nvSpPr>
              <p:cNvPr id="19" name="Rectangle 18">
                <a:extLst>
                  <a:ext uri="{FF2B5EF4-FFF2-40B4-BE49-F238E27FC236}">
                    <a16:creationId xmlns:a16="http://schemas.microsoft.com/office/drawing/2014/main" id="{6CD6EECA-F9D9-4725-9AAC-4612A1771E25}"/>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8</a:t>
                </a:r>
              </a:p>
            </p:txBody>
          </p:sp>
          <p:sp>
            <p:nvSpPr>
              <p:cNvPr id="20" name="Rectangle 19">
                <a:extLst>
                  <a:ext uri="{FF2B5EF4-FFF2-40B4-BE49-F238E27FC236}">
                    <a16:creationId xmlns:a16="http://schemas.microsoft.com/office/drawing/2014/main" id="{256A744D-2A2C-48E9-9856-2F2B2C0A1B23}"/>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48A43D4-01A6-4B5C-AE7E-E7A124216779}"/>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21" name="TextBox 20">
                    <a:extLst>
                      <a:ext uri="{FF2B5EF4-FFF2-40B4-BE49-F238E27FC236}">
                        <a16:creationId xmlns:a16="http://schemas.microsoft.com/office/drawing/2014/main" id="{A48A43D4-01A6-4B5C-AE7E-E7A124216779}"/>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E2B953E-0F45-4739-A1E5-9417FDEF08E7}"/>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22" name="TextBox 21">
                    <a:extLst>
                      <a:ext uri="{FF2B5EF4-FFF2-40B4-BE49-F238E27FC236}">
                        <a16:creationId xmlns:a16="http://schemas.microsoft.com/office/drawing/2014/main" id="{8E2B953E-0F45-4739-A1E5-9417FDEF08E7}"/>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7"/>
                    <a:stretch>
                      <a:fillRect/>
                    </a:stretch>
                  </a:blipFill>
                </p:spPr>
                <p:txBody>
                  <a:bodyPr/>
                  <a:lstStyle/>
                  <a:p>
                    <a:r>
                      <a:rPr lang="en-US">
                        <a:noFill/>
                      </a:rPr>
                      <a:t> </a:t>
                    </a:r>
                  </a:p>
                </p:txBody>
              </p:sp>
            </mc:Fallback>
          </mc:AlternateContent>
        </p:grpSp>
        <p:sp>
          <p:nvSpPr>
            <p:cNvPr id="18" name="Rectangle 17">
              <a:extLst>
                <a:ext uri="{FF2B5EF4-FFF2-40B4-BE49-F238E27FC236}">
                  <a16:creationId xmlns:a16="http://schemas.microsoft.com/office/drawing/2014/main" id="{69EC7986-A85B-4009-8D92-349535A72367}"/>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9</a:t>
              </a:r>
            </a:p>
          </p:txBody>
        </p:sp>
      </p:grpSp>
      <p:grpSp>
        <p:nvGrpSpPr>
          <p:cNvPr id="23" name="Group 22">
            <a:extLst>
              <a:ext uri="{FF2B5EF4-FFF2-40B4-BE49-F238E27FC236}">
                <a16:creationId xmlns:a16="http://schemas.microsoft.com/office/drawing/2014/main" id="{768A5DC4-04BC-4311-B7D2-C2EC32CCB8DC}"/>
              </a:ext>
            </a:extLst>
          </p:cNvPr>
          <p:cNvGrpSpPr/>
          <p:nvPr/>
        </p:nvGrpSpPr>
        <p:grpSpPr>
          <a:xfrm>
            <a:off x="948035" y="3679490"/>
            <a:ext cx="4456404" cy="986392"/>
            <a:chOff x="2243993" y="2037347"/>
            <a:chExt cx="7701478" cy="1849493"/>
          </a:xfrm>
        </p:grpSpPr>
        <p:grpSp>
          <p:nvGrpSpPr>
            <p:cNvPr id="24" name="Group 23">
              <a:extLst>
                <a:ext uri="{FF2B5EF4-FFF2-40B4-BE49-F238E27FC236}">
                  <a16:creationId xmlns:a16="http://schemas.microsoft.com/office/drawing/2014/main" id="{967AB4AB-DCF4-4DBD-9193-BF3B4163A35C}"/>
                </a:ext>
              </a:extLst>
            </p:cNvPr>
            <p:cNvGrpSpPr/>
            <p:nvPr/>
          </p:nvGrpSpPr>
          <p:grpSpPr>
            <a:xfrm>
              <a:off x="2243993" y="2037347"/>
              <a:ext cx="6070311" cy="1849493"/>
              <a:chOff x="1135117" y="1541044"/>
              <a:chExt cx="6070311" cy="1849493"/>
            </a:xfrm>
          </p:grpSpPr>
          <p:sp>
            <p:nvSpPr>
              <p:cNvPr id="26" name="Rectangle 25">
                <a:extLst>
                  <a:ext uri="{FF2B5EF4-FFF2-40B4-BE49-F238E27FC236}">
                    <a16:creationId xmlns:a16="http://schemas.microsoft.com/office/drawing/2014/main" id="{D68B7F15-EBBB-4AAE-9FC9-B6825DC2BEAA}"/>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8</a:t>
                </a:r>
              </a:p>
            </p:txBody>
          </p:sp>
          <p:sp>
            <p:nvSpPr>
              <p:cNvPr id="27" name="Rectangle 26">
                <a:extLst>
                  <a:ext uri="{FF2B5EF4-FFF2-40B4-BE49-F238E27FC236}">
                    <a16:creationId xmlns:a16="http://schemas.microsoft.com/office/drawing/2014/main" id="{71BBAF43-56A7-4925-B07B-3DFD2B4FAE44}"/>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163896B-1837-44CE-B980-F9A7C3CFBED1}"/>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28" name="TextBox 27">
                    <a:extLst>
                      <a:ext uri="{FF2B5EF4-FFF2-40B4-BE49-F238E27FC236}">
                        <a16:creationId xmlns:a16="http://schemas.microsoft.com/office/drawing/2014/main" id="{4163896B-1837-44CE-B980-F9A7C3CFBED1}"/>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4C4A7F0-6F70-481F-A0AD-AA738D0BEA99}"/>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29" name="TextBox 28">
                    <a:extLst>
                      <a:ext uri="{FF2B5EF4-FFF2-40B4-BE49-F238E27FC236}">
                        <a16:creationId xmlns:a16="http://schemas.microsoft.com/office/drawing/2014/main" id="{F4C4A7F0-6F70-481F-A0AD-AA738D0BEA99}"/>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9"/>
                    <a:stretch>
                      <a:fillRect/>
                    </a:stretch>
                  </a:blipFill>
                </p:spPr>
                <p:txBody>
                  <a:bodyPr/>
                  <a:lstStyle/>
                  <a:p>
                    <a:r>
                      <a:rPr lang="en-US">
                        <a:noFill/>
                      </a:rPr>
                      <a:t> </a:t>
                    </a:r>
                  </a:p>
                </p:txBody>
              </p:sp>
            </mc:Fallback>
          </mc:AlternateContent>
        </p:grpSp>
        <p:sp>
          <p:nvSpPr>
            <p:cNvPr id="25" name="Rectangle 24">
              <a:extLst>
                <a:ext uri="{FF2B5EF4-FFF2-40B4-BE49-F238E27FC236}">
                  <a16:creationId xmlns:a16="http://schemas.microsoft.com/office/drawing/2014/main" id="{DC7B367A-1AD5-466C-BB37-64F3DDEDB4E0}"/>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10</a:t>
              </a:r>
            </a:p>
          </p:txBody>
        </p:sp>
      </p:grpSp>
      <p:grpSp>
        <p:nvGrpSpPr>
          <p:cNvPr id="30" name="Group 29">
            <a:extLst>
              <a:ext uri="{FF2B5EF4-FFF2-40B4-BE49-F238E27FC236}">
                <a16:creationId xmlns:a16="http://schemas.microsoft.com/office/drawing/2014/main" id="{A72B3F53-D350-4E14-B9FE-8E7A0B6A192E}"/>
              </a:ext>
            </a:extLst>
          </p:cNvPr>
          <p:cNvGrpSpPr/>
          <p:nvPr/>
        </p:nvGrpSpPr>
        <p:grpSpPr>
          <a:xfrm>
            <a:off x="7123516" y="2204719"/>
            <a:ext cx="4456404" cy="986392"/>
            <a:chOff x="2243993" y="2037347"/>
            <a:chExt cx="7701478" cy="1849493"/>
          </a:xfrm>
        </p:grpSpPr>
        <p:grpSp>
          <p:nvGrpSpPr>
            <p:cNvPr id="31" name="Group 30">
              <a:extLst>
                <a:ext uri="{FF2B5EF4-FFF2-40B4-BE49-F238E27FC236}">
                  <a16:creationId xmlns:a16="http://schemas.microsoft.com/office/drawing/2014/main" id="{D460FA21-F2C2-4AA5-BD04-BC1956E5C663}"/>
                </a:ext>
              </a:extLst>
            </p:cNvPr>
            <p:cNvGrpSpPr/>
            <p:nvPr/>
          </p:nvGrpSpPr>
          <p:grpSpPr>
            <a:xfrm>
              <a:off x="2243993" y="2037347"/>
              <a:ext cx="6070311" cy="1849493"/>
              <a:chOff x="1135117" y="1541044"/>
              <a:chExt cx="6070311" cy="1849493"/>
            </a:xfrm>
          </p:grpSpPr>
          <p:sp>
            <p:nvSpPr>
              <p:cNvPr id="33" name="Rectangle 32">
                <a:extLst>
                  <a:ext uri="{FF2B5EF4-FFF2-40B4-BE49-F238E27FC236}">
                    <a16:creationId xmlns:a16="http://schemas.microsoft.com/office/drawing/2014/main" id="{43958486-AC20-4BF2-AA46-63C2CFB180F3}"/>
                  </a:ext>
                </a:extLst>
              </p:cNvPr>
              <p:cNvSpPr/>
              <p:nvPr/>
            </p:nvSpPr>
            <p:spPr>
              <a:xfrm>
                <a:off x="1135117" y="1876097"/>
                <a:ext cx="1434663"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10</a:t>
                </a:r>
              </a:p>
            </p:txBody>
          </p:sp>
          <p:sp>
            <p:nvSpPr>
              <p:cNvPr id="34" name="Rectangle 33">
                <a:extLst>
                  <a:ext uri="{FF2B5EF4-FFF2-40B4-BE49-F238E27FC236}">
                    <a16:creationId xmlns:a16="http://schemas.microsoft.com/office/drawing/2014/main" id="{582BB826-B15E-4EB7-B188-99C4BF7D68BB}"/>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C8AB17B-A766-4813-BDB0-4D6D03AB875E}"/>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35" name="TextBox 34">
                    <a:extLst>
                      <a:ext uri="{FF2B5EF4-FFF2-40B4-BE49-F238E27FC236}">
                        <a16:creationId xmlns:a16="http://schemas.microsoft.com/office/drawing/2014/main" id="{3C8AB17B-A766-4813-BDB0-4D6D03AB875E}"/>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597D382-AADD-4995-8137-AA8A4BD87284}"/>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36" name="TextBox 35">
                    <a:extLst>
                      <a:ext uri="{FF2B5EF4-FFF2-40B4-BE49-F238E27FC236}">
                        <a16:creationId xmlns:a16="http://schemas.microsoft.com/office/drawing/2014/main" id="{4597D382-AADD-4995-8137-AA8A4BD87284}"/>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1"/>
                    <a:stretch>
                      <a:fillRect/>
                    </a:stretch>
                  </a:blipFill>
                </p:spPr>
                <p:txBody>
                  <a:bodyPr/>
                  <a:lstStyle/>
                  <a:p>
                    <a:r>
                      <a:rPr lang="en-US">
                        <a:noFill/>
                      </a:rPr>
                      <a:t> </a:t>
                    </a:r>
                  </a:p>
                </p:txBody>
              </p:sp>
            </mc:Fallback>
          </mc:AlternateContent>
        </p:grpSp>
        <p:sp>
          <p:nvSpPr>
            <p:cNvPr id="32" name="Rectangle 31">
              <a:extLst>
                <a:ext uri="{FF2B5EF4-FFF2-40B4-BE49-F238E27FC236}">
                  <a16:creationId xmlns:a16="http://schemas.microsoft.com/office/drawing/2014/main" id="{15AB5F47-AD12-41C6-A576-14B5A0A99648}"/>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16</a:t>
              </a:r>
            </a:p>
          </p:txBody>
        </p:sp>
      </p:grpSp>
      <p:grpSp>
        <p:nvGrpSpPr>
          <p:cNvPr id="37" name="Group 36">
            <a:extLst>
              <a:ext uri="{FF2B5EF4-FFF2-40B4-BE49-F238E27FC236}">
                <a16:creationId xmlns:a16="http://schemas.microsoft.com/office/drawing/2014/main" id="{780A1E3D-2BCC-44D3-9F6B-AE993B9716D0}"/>
              </a:ext>
            </a:extLst>
          </p:cNvPr>
          <p:cNvGrpSpPr/>
          <p:nvPr/>
        </p:nvGrpSpPr>
        <p:grpSpPr>
          <a:xfrm>
            <a:off x="7123516" y="4263347"/>
            <a:ext cx="4456404" cy="986392"/>
            <a:chOff x="2243993" y="2037347"/>
            <a:chExt cx="7701478" cy="1849493"/>
          </a:xfrm>
        </p:grpSpPr>
        <p:grpSp>
          <p:nvGrpSpPr>
            <p:cNvPr id="38" name="Group 37">
              <a:extLst>
                <a:ext uri="{FF2B5EF4-FFF2-40B4-BE49-F238E27FC236}">
                  <a16:creationId xmlns:a16="http://schemas.microsoft.com/office/drawing/2014/main" id="{DBFCF85F-5E22-4EDE-A4E7-95FC13CF392A}"/>
                </a:ext>
              </a:extLst>
            </p:cNvPr>
            <p:cNvGrpSpPr/>
            <p:nvPr/>
          </p:nvGrpSpPr>
          <p:grpSpPr>
            <a:xfrm>
              <a:off x="2243993" y="2037347"/>
              <a:ext cx="6070311" cy="1849493"/>
              <a:chOff x="1135117" y="1541044"/>
              <a:chExt cx="6070311" cy="1849493"/>
            </a:xfrm>
          </p:grpSpPr>
          <p:sp>
            <p:nvSpPr>
              <p:cNvPr id="40" name="Rectangle 39">
                <a:extLst>
                  <a:ext uri="{FF2B5EF4-FFF2-40B4-BE49-F238E27FC236}">
                    <a16:creationId xmlns:a16="http://schemas.microsoft.com/office/drawing/2014/main" id="{259CD070-16A9-4062-9BAB-D2F66D2C7F8A}"/>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7</a:t>
                </a:r>
              </a:p>
            </p:txBody>
          </p:sp>
          <p:sp>
            <p:nvSpPr>
              <p:cNvPr id="41" name="Rectangle 40">
                <a:extLst>
                  <a:ext uri="{FF2B5EF4-FFF2-40B4-BE49-F238E27FC236}">
                    <a16:creationId xmlns:a16="http://schemas.microsoft.com/office/drawing/2014/main" id="{8555EE27-3B7C-4DD3-B5FF-BA1D1AC7E3E3}"/>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AB85A2C-DB81-4CAA-9CFB-D00410C3F1A4}"/>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42" name="TextBox 41">
                    <a:extLst>
                      <a:ext uri="{FF2B5EF4-FFF2-40B4-BE49-F238E27FC236}">
                        <a16:creationId xmlns:a16="http://schemas.microsoft.com/office/drawing/2014/main" id="{1AB85A2C-DB81-4CAA-9CFB-D00410C3F1A4}"/>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EA623BB-2ADC-4F99-B60E-2E6EE19FD3DA}"/>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43" name="TextBox 42">
                    <a:extLst>
                      <a:ext uri="{FF2B5EF4-FFF2-40B4-BE49-F238E27FC236}">
                        <a16:creationId xmlns:a16="http://schemas.microsoft.com/office/drawing/2014/main" id="{7EA623BB-2ADC-4F99-B60E-2E6EE19FD3DA}"/>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3"/>
                    <a:stretch>
                      <a:fillRect/>
                    </a:stretch>
                  </a:blipFill>
                </p:spPr>
                <p:txBody>
                  <a:bodyPr/>
                  <a:lstStyle/>
                  <a:p>
                    <a:r>
                      <a:rPr lang="en-US">
                        <a:noFill/>
                      </a:rPr>
                      <a:t> </a:t>
                    </a:r>
                  </a:p>
                </p:txBody>
              </p:sp>
            </mc:Fallback>
          </mc:AlternateContent>
        </p:grpSp>
        <p:sp>
          <p:nvSpPr>
            <p:cNvPr id="39" name="Rectangle 38">
              <a:extLst>
                <a:ext uri="{FF2B5EF4-FFF2-40B4-BE49-F238E27FC236}">
                  <a16:creationId xmlns:a16="http://schemas.microsoft.com/office/drawing/2014/main" id="{027D3243-FFA4-40F8-9F57-F74ED15833B9}"/>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16</a:t>
              </a:r>
            </a:p>
          </p:txBody>
        </p:sp>
      </p:grpSp>
      <p:grpSp>
        <p:nvGrpSpPr>
          <p:cNvPr id="44" name="Group 43">
            <a:extLst>
              <a:ext uri="{FF2B5EF4-FFF2-40B4-BE49-F238E27FC236}">
                <a16:creationId xmlns:a16="http://schemas.microsoft.com/office/drawing/2014/main" id="{0916D206-0DEB-4491-9270-6CBD1EB771F0}"/>
              </a:ext>
            </a:extLst>
          </p:cNvPr>
          <p:cNvGrpSpPr/>
          <p:nvPr/>
        </p:nvGrpSpPr>
        <p:grpSpPr>
          <a:xfrm>
            <a:off x="7123516" y="3234033"/>
            <a:ext cx="4456404" cy="986392"/>
            <a:chOff x="2243993" y="2037347"/>
            <a:chExt cx="7701478" cy="1849493"/>
          </a:xfrm>
        </p:grpSpPr>
        <p:grpSp>
          <p:nvGrpSpPr>
            <p:cNvPr id="45" name="Group 44">
              <a:extLst>
                <a:ext uri="{FF2B5EF4-FFF2-40B4-BE49-F238E27FC236}">
                  <a16:creationId xmlns:a16="http://schemas.microsoft.com/office/drawing/2014/main" id="{1F22BAC4-DCF1-405E-8EDC-4622DF64A0F6}"/>
                </a:ext>
              </a:extLst>
            </p:cNvPr>
            <p:cNvGrpSpPr/>
            <p:nvPr/>
          </p:nvGrpSpPr>
          <p:grpSpPr>
            <a:xfrm>
              <a:off x="2243993" y="2037347"/>
              <a:ext cx="6070311" cy="1849493"/>
              <a:chOff x="1135117" y="1541044"/>
              <a:chExt cx="6070311" cy="1849493"/>
            </a:xfrm>
          </p:grpSpPr>
          <p:sp>
            <p:nvSpPr>
              <p:cNvPr id="47" name="Rectangle 46">
                <a:extLst>
                  <a:ext uri="{FF2B5EF4-FFF2-40B4-BE49-F238E27FC236}">
                    <a16:creationId xmlns:a16="http://schemas.microsoft.com/office/drawing/2014/main" id="{19410E68-B303-4160-B3DB-9C47D3FDE25D}"/>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9</a:t>
                </a:r>
              </a:p>
            </p:txBody>
          </p:sp>
          <p:sp>
            <p:nvSpPr>
              <p:cNvPr id="48" name="Rectangle 47">
                <a:extLst>
                  <a:ext uri="{FF2B5EF4-FFF2-40B4-BE49-F238E27FC236}">
                    <a16:creationId xmlns:a16="http://schemas.microsoft.com/office/drawing/2014/main" id="{6C95793E-B9EF-4D2D-BE99-A6099A90DAAB}"/>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7DD093F-9AF8-4CE3-B825-283DC1D6A855}"/>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49" name="TextBox 48">
                    <a:extLst>
                      <a:ext uri="{FF2B5EF4-FFF2-40B4-BE49-F238E27FC236}">
                        <a16:creationId xmlns:a16="http://schemas.microsoft.com/office/drawing/2014/main" id="{C7DD093F-9AF8-4CE3-B825-283DC1D6A855}"/>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8C91B13-7A4B-454A-8F7D-CAD90B1A3684}"/>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50" name="TextBox 49">
                    <a:extLst>
                      <a:ext uri="{FF2B5EF4-FFF2-40B4-BE49-F238E27FC236}">
                        <a16:creationId xmlns:a16="http://schemas.microsoft.com/office/drawing/2014/main" id="{48C91B13-7A4B-454A-8F7D-CAD90B1A3684}"/>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5"/>
                    <a:stretch>
                      <a:fillRect/>
                    </a:stretch>
                  </a:blipFill>
                </p:spPr>
                <p:txBody>
                  <a:bodyPr/>
                  <a:lstStyle/>
                  <a:p>
                    <a:r>
                      <a:rPr lang="en-US">
                        <a:noFill/>
                      </a:rPr>
                      <a:t> </a:t>
                    </a:r>
                  </a:p>
                </p:txBody>
              </p:sp>
            </mc:Fallback>
          </mc:AlternateContent>
        </p:grpSp>
        <p:sp>
          <p:nvSpPr>
            <p:cNvPr id="46" name="Rectangle 45">
              <a:extLst>
                <a:ext uri="{FF2B5EF4-FFF2-40B4-BE49-F238E27FC236}">
                  <a16:creationId xmlns:a16="http://schemas.microsoft.com/office/drawing/2014/main" id="{DB7BB160-2821-4671-8DD4-11CE1A6947F6}"/>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16</a:t>
              </a:r>
            </a:p>
          </p:txBody>
        </p:sp>
      </p:grpSp>
      <p:grpSp>
        <p:nvGrpSpPr>
          <p:cNvPr id="51" name="Group 50">
            <a:extLst>
              <a:ext uri="{FF2B5EF4-FFF2-40B4-BE49-F238E27FC236}">
                <a16:creationId xmlns:a16="http://schemas.microsoft.com/office/drawing/2014/main" id="{B6317FF9-CB12-4602-8141-1F7D2391E1FE}"/>
              </a:ext>
            </a:extLst>
          </p:cNvPr>
          <p:cNvGrpSpPr/>
          <p:nvPr/>
        </p:nvGrpSpPr>
        <p:grpSpPr>
          <a:xfrm>
            <a:off x="944293" y="1677182"/>
            <a:ext cx="4456404" cy="986392"/>
            <a:chOff x="2243993" y="2037347"/>
            <a:chExt cx="7701478" cy="1849493"/>
          </a:xfrm>
        </p:grpSpPr>
        <p:grpSp>
          <p:nvGrpSpPr>
            <p:cNvPr id="52" name="Group 51">
              <a:extLst>
                <a:ext uri="{FF2B5EF4-FFF2-40B4-BE49-F238E27FC236}">
                  <a16:creationId xmlns:a16="http://schemas.microsoft.com/office/drawing/2014/main" id="{320D59DA-CE9F-4ED6-9F2A-5F08FD674EB3}"/>
                </a:ext>
              </a:extLst>
            </p:cNvPr>
            <p:cNvGrpSpPr/>
            <p:nvPr/>
          </p:nvGrpSpPr>
          <p:grpSpPr>
            <a:xfrm>
              <a:off x="2243993" y="2037347"/>
              <a:ext cx="6070311" cy="1849493"/>
              <a:chOff x="1135117" y="1541044"/>
              <a:chExt cx="6070311" cy="1849493"/>
            </a:xfrm>
          </p:grpSpPr>
          <p:sp>
            <p:nvSpPr>
              <p:cNvPr id="54" name="Rectangle 53">
                <a:extLst>
                  <a:ext uri="{FF2B5EF4-FFF2-40B4-BE49-F238E27FC236}">
                    <a16:creationId xmlns:a16="http://schemas.microsoft.com/office/drawing/2014/main" id="{E80D3807-CB31-488D-B66A-193590A3EACA}"/>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8</a:t>
                </a:r>
              </a:p>
            </p:txBody>
          </p:sp>
          <p:sp>
            <p:nvSpPr>
              <p:cNvPr id="55" name="Rectangle 54">
                <a:extLst>
                  <a:ext uri="{FF2B5EF4-FFF2-40B4-BE49-F238E27FC236}">
                    <a16:creationId xmlns:a16="http://schemas.microsoft.com/office/drawing/2014/main" id="{C7BB7789-B840-4236-9E2D-8D32BDC1C318}"/>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D456E73-DCBD-4BA7-93B2-5AA8C396CB73}"/>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56" name="TextBox 55">
                    <a:extLst>
                      <a:ext uri="{FF2B5EF4-FFF2-40B4-BE49-F238E27FC236}">
                        <a16:creationId xmlns:a16="http://schemas.microsoft.com/office/drawing/2014/main" id="{2D456E73-DCBD-4BA7-93B2-5AA8C396CB73}"/>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D8585BE-0C31-48B5-B668-388FADF56144}"/>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57" name="TextBox 56">
                    <a:extLst>
                      <a:ext uri="{FF2B5EF4-FFF2-40B4-BE49-F238E27FC236}">
                        <a16:creationId xmlns:a16="http://schemas.microsoft.com/office/drawing/2014/main" id="{AD8585BE-0C31-48B5-B668-388FADF56144}"/>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7"/>
                    <a:stretch>
                      <a:fillRect/>
                    </a:stretch>
                  </a:blipFill>
                </p:spPr>
                <p:txBody>
                  <a:bodyPr/>
                  <a:lstStyle/>
                  <a:p>
                    <a:r>
                      <a:rPr lang="en-US">
                        <a:noFill/>
                      </a:rPr>
                      <a:t> </a:t>
                    </a:r>
                  </a:p>
                </p:txBody>
              </p:sp>
            </mc:Fallback>
          </mc:AlternateContent>
        </p:grpSp>
        <p:sp>
          <p:nvSpPr>
            <p:cNvPr id="53" name="Rectangle 52">
              <a:extLst>
                <a:ext uri="{FF2B5EF4-FFF2-40B4-BE49-F238E27FC236}">
                  <a16:creationId xmlns:a16="http://schemas.microsoft.com/office/drawing/2014/main" id="{D8C6AF83-8CBF-4E34-9430-17568BCDB015}"/>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16</a:t>
              </a:r>
            </a:p>
          </p:txBody>
        </p:sp>
      </p:grpSp>
      <p:grpSp>
        <p:nvGrpSpPr>
          <p:cNvPr id="58" name="Group 57">
            <a:extLst>
              <a:ext uri="{FF2B5EF4-FFF2-40B4-BE49-F238E27FC236}">
                <a16:creationId xmlns:a16="http://schemas.microsoft.com/office/drawing/2014/main" id="{921D6FD4-F9DF-428B-8498-3F47EA75094B}"/>
              </a:ext>
            </a:extLst>
          </p:cNvPr>
          <p:cNvGrpSpPr/>
          <p:nvPr/>
        </p:nvGrpSpPr>
        <p:grpSpPr>
          <a:xfrm>
            <a:off x="944293" y="5681796"/>
            <a:ext cx="4456404" cy="986392"/>
            <a:chOff x="2243993" y="2037347"/>
            <a:chExt cx="7701478" cy="1849493"/>
          </a:xfrm>
        </p:grpSpPr>
        <p:grpSp>
          <p:nvGrpSpPr>
            <p:cNvPr id="59" name="Group 58">
              <a:extLst>
                <a:ext uri="{FF2B5EF4-FFF2-40B4-BE49-F238E27FC236}">
                  <a16:creationId xmlns:a16="http://schemas.microsoft.com/office/drawing/2014/main" id="{50F6F002-0B88-474A-9327-07918BF10012}"/>
                </a:ext>
              </a:extLst>
            </p:cNvPr>
            <p:cNvGrpSpPr/>
            <p:nvPr/>
          </p:nvGrpSpPr>
          <p:grpSpPr>
            <a:xfrm>
              <a:off x="2243993" y="2037347"/>
              <a:ext cx="6070311" cy="1849493"/>
              <a:chOff x="1135117" y="1541044"/>
              <a:chExt cx="6070311" cy="1849493"/>
            </a:xfrm>
          </p:grpSpPr>
          <p:sp>
            <p:nvSpPr>
              <p:cNvPr id="61" name="Rectangle 60">
                <a:extLst>
                  <a:ext uri="{FF2B5EF4-FFF2-40B4-BE49-F238E27FC236}">
                    <a16:creationId xmlns:a16="http://schemas.microsoft.com/office/drawing/2014/main" id="{AFDC1807-4D35-41CF-B3BD-38FAB0E156A4}"/>
                  </a:ext>
                </a:extLst>
              </p:cNvPr>
              <p:cNvSpPr/>
              <p:nvPr/>
            </p:nvSpPr>
            <p:spPr>
              <a:xfrm>
                <a:off x="1135117" y="1876097"/>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8</a:t>
                </a:r>
              </a:p>
            </p:txBody>
          </p:sp>
          <p:sp>
            <p:nvSpPr>
              <p:cNvPr id="62" name="Rectangle 61">
                <a:extLst>
                  <a:ext uri="{FF2B5EF4-FFF2-40B4-BE49-F238E27FC236}">
                    <a16:creationId xmlns:a16="http://schemas.microsoft.com/office/drawing/2014/main" id="{31AA4760-65F9-4A3A-9E2D-5900658D2305}"/>
                  </a:ext>
                </a:extLst>
              </p:cNvPr>
              <p:cNvSpPr/>
              <p:nvPr/>
            </p:nvSpPr>
            <p:spPr>
              <a:xfrm>
                <a:off x="4282965" y="1876097"/>
                <a:ext cx="1434662" cy="1434662"/>
              </a:xfrm>
              <a:prstGeom prst="rect">
                <a:avLst/>
              </a:prstGeom>
              <a:solidFill>
                <a:srgbClr val="FF0000">
                  <a:alpha val="27843"/>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CC320AB-3932-4168-95D3-D6CAF04A81A0}"/>
                      </a:ext>
                    </a:extLst>
                  </p:cNvPr>
                  <p:cNvSpPr txBox="1"/>
                  <p:nvPr/>
                </p:nvSpPr>
                <p:spPr>
                  <a:xfrm>
                    <a:off x="2694601" y="1541044"/>
                    <a:ext cx="1318653" cy="1731252"/>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63" name="TextBox 62">
                    <a:extLst>
                      <a:ext uri="{FF2B5EF4-FFF2-40B4-BE49-F238E27FC236}">
                        <a16:creationId xmlns:a16="http://schemas.microsoft.com/office/drawing/2014/main" id="{8CC320AB-3932-4168-95D3-D6CAF04A81A0}"/>
                      </a:ext>
                    </a:extLst>
                  </p:cNvPr>
                  <p:cNvSpPr txBox="1">
                    <a:spLocks noRot="1" noChangeAspect="1" noMove="1" noResize="1" noEditPoints="1" noAdjustHandles="1" noChangeArrowheads="1" noChangeShapeType="1" noTextEdit="1"/>
                  </p:cNvSpPr>
                  <p:nvPr/>
                </p:nvSpPr>
                <p:spPr>
                  <a:xfrm>
                    <a:off x="2694601" y="1541044"/>
                    <a:ext cx="1318653" cy="173125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6E1BCE7-B0E3-4CB2-B57D-2885BAE9E1FD}"/>
                      </a:ext>
                    </a:extLst>
                  </p:cNvPr>
                  <p:cNvSpPr txBox="1"/>
                  <p:nvPr/>
                </p:nvSpPr>
                <p:spPr>
                  <a:xfrm>
                    <a:off x="5842450" y="1659286"/>
                    <a:ext cx="1362978" cy="1731251"/>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11500" dirty="0"/>
                  </a:p>
                </p:txBody>
              </p:sp>
            </mc:Choice>
            <mc:Fallback xmlns="">
              <p:sp>
                <p:nvSpPr>
                  <p:cNvPr id="64" name="TextBox 63">
                    <a:extLst>
                      <a:ext uri="{FF2B5EF4-FFF2-40B4-BE49-F238E27FC236}">
                        <a16:creationId xmlns:a16="http://schemas.microsoft.com/office/drawing/2014/main" id="{D6E1BCE7-B0E3-4CB2-B57D-2885BAE9E1FD}"/>
                      </a:ext>
                    </a:extLst>
                  </p:cNvPr>
                  <p:cNvSpPr txBox="1">
                    <a:spLocks noRot="1" noChangeAspect="1" noMove="1" noResize="1" noEditPoints="1" noAdjustHandles="1" noChangeArrowheads="1" noChangeShapeType="1" noTextEdit="1"/>
                  </p:cNvSpPr>
                  <p:nvPr/>
                </p:nvSpPr>
                <p:spPr>
                  <a:xfrm>
                    <a:off x="5842450" y="1659286"/>
                    <a:ext cx="1362978" cy="1731251"/>
                  </a:xfrm>
                  <a:prstGeom prst="rect">
                    <a:avLst/>
                  </a:prstGeom>
                  <a:blipFill>
                    <a:blip r:embed="rId19"/>
                    <a:stretch>
                      <a:fillRect/>
                    </a:stretch>
                  </a:blipFill>
                </p:spPr>
                <p:txBody>
                  <a:bodyPr/>
                  <a:lstStyle/>
                  <a:p>
                    <a:r>
                      <a:rPr lang="en-US">
                        <a:noFill/>
                      </a:rPr>
                      <a:t> </a:t>
                    </a:r>
                  </a:p>
                </p:txBody>
              </p:sp>
            </mc:Fallback>
          </mc:AlternateContent>
        </p:grpSp>
        <p:sp>
          <p:nvSpPr>
            <p:cNvPr id="60" name="Rectangle 59">
              <a:extLst>
                <a:ext uri="{FF2B5EF4-FFF2-40B4-BE49-F238E27FC236}">
                  <a16:creationId xmlns:a16="http://schemas.microsoft.com/office/drawing/2014/main" id="{31383A2F-86BD-49BC-8E02-FB43EE43A927}"/>
                </a:ext>
              </a:extLst>
            </p:cNvPr>
            <p:cNvSpPr/>
            <p:nvPr/>
          </p:nvSpPr>
          <p:spPr>
            <a:xfrm>
              <a:off x="8510809" y="2372400"/>
              <a:ext cx="1434662" cy="1434662"/>
            </a:xfrm>
            <a:prstGeom prst="rect">
              <a:avLst/>
            </a:prstGeom>
            <a:solidFill>
              <a:srgbClr val="00B0F0">
                <a:alpha val="27843"/>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4000" dirty="0">
                  <a:solidFill>
                    <a:srgbClr val="595959"/>
                  </a:solidFill>
                </a:rPr>
                <a:t>13</a:t>
              </a:r>
            </a:p>
          </p:txBody>
        </p:sp>
      </p:grpSp>
      <p:sp>
        <p:nvSpPr>
          <p:cNvPr id="65" name="TextBox 64">
            <a:extLst>
              <a:ext uri="{FF2B5EF4-FFF2-40B4-BE49-F238E27FC236}">
                <a16:creationId xmlns:a16="http://schemas.microsoft.com/office/drawing/2014/main" id="{9C3AB42C-3992-44FE-B401-C8B268549BA3}"/>
              </a:ext>
            </a:extLst>
          </p:cNvPr>
          <p:cNvSpPr txBox="1"/>
          <p:nvPr/>
        </p:nvSpPr>
        <p:spPr>
          <a:xfrm>
            <a:off x="325833" y="1983216"/>
            <a:ext cx="505267" cy="523220"/>
          </a:xfrm>
          <a:prstGeom prst="rect">
            <a:avLst/>
          </a:prstGeom>
          <a:noFill/>
        </p:spPr>
        <p:txBody>
          <a:bodyPr wrap="none" rtlCol="0">
            <a:spAutoFit/>
          </a:bodyPr>
          <a:lstStyle/>
          <a:p>
            <a:pPr>
              <a:buNone/>
            </a:pPr>
            <a:r>
              <a:rPr lang="en-GB" dirty="0">
                <a:solidFill>
                  <a:srgbClr val="00628C"/>
                </a:solidFill>
              </a:rPr>
              <a:t>a)</a:t>
            </a:r>
          </a:p>
        </p:txBody>
      </p:sp>
      <p:sp>
        <p:nvSpPr>
          <p:cNvPr id="66" name="TextBox 65">
            <a:extLst>
              <a:ext uri="{FF2B5EF4-FFF2-40B4-BE49-F238E27FC236}">
                <a16:creationId xmlns:a16="http://schemas.microsoft.com/office/drawing/2014/main" id="{A1504F44-6776-4E58-8F16-2D93BA92DC0D}"/>
              </a:ext>
            </a:extLst>
          </p:cNvPr>
          <p:cNvSpPr txBox="1"/>
          <p:nvPr/>
        </p:nvSpPr>
        <p:spPr>
          <a:xfrm>
            <a:off x="309356" y="2974687"/>
            <a:ext cx="505267" cy="523220"/>
          </a:xfrm>
          <a:prstGeom prst="rect">
            <a:avLst/>
          </a:prstGeom>
          <a:noFill/>
        </p:spPr>
        <p:txBody>
          <a:bodyPr wrap="none" rtlCol="0">
            <a:spAutoFit/>
          </a:bodyPr>
          <a:lstStyle/>
          <a:p>
            <a:pPr>
              <a:buNone/>
            </a:pPr>
            <a:r>
              <a:rPr lang="en-GB" dirty="0">
                <a:solidFill>
                  <a:srgbClr val="00628C"/>
                </a:solidFill>
              </a:rPr>
              <a:t>b)</a:t>
            </a:r>
          </a:p>
        </p:txBody>
      </p:sp>
      <p:sp>
        <p:nvSpPr>
          <p:cNvPr id="67" name="TextBox 66">
            <a:extLst>
              <a:ext uri="{FF2B5EF4-FFF2-40B4-BE49-F238E27FC236}">
                <a16:creationId xmlns:a16="http://schemas.microsoft.com/office/drawing/2014/main" id="{9D63D65D-44F9-44DA-9FB3-06CC0CFE9FC0}"/>
              </a:ext>
            </a:extLst>
          </p:cNvPr>
          <p:cNvSpPr txBox="1"/>
          <p:nvPr/>
        </p:nvSpPr>
        <p:spPr>
          <a:xfrm>
            <a:off x="325833" y="3966158"/>
            <a:ext cx="484428" cy="523220"/>
          </a:xfrm>
          <a:prstGeom prst="rect">
            <a:avLst/>
          </a:prstGeom>
          <a:noFill/>
        </p:spPr>
        <p:txBody>
          <a:bodyPr wrap="none" rtlCol="0">
            <a:spAutoFit/>
          </a:bodyPr>
          <a:lstStyle/>
          <a:p>
            <a:pPr>
              <a:buNone/>
            </a:pPr>
            <a:r>
              <a:rPr lang="en-GB" dirty="0">
                <a:solidFill>
                  <a:srgbClr val="00628C"/>
                </a:solidFill>
              </a:rPr>
              <a:t>c)</a:t>
            </a:r>
          </a:p>
        </p:txBody>
      </p:sp>
      <p:sp>
        <p:nvSpPr>
          <p:cNvPr id="68" name="TextBox 67">
            <a:extLst>
              <a:ext uri="{FF2B5EF4-FFF2-40B4-BE49-F238E27FC236}">
                <a16:creationId xmlns:a16="http://schemas.microsoft.com/office/drawing/2014/main" id="{53443924-E3B6-49C4-91B0-C874F95C9E47}"/>
              </a:ext>
            </a:extLst>
          </p:cNvPr>
          <p:cNvSpPr txBox="1"/>
          <p:nvPr/>
        </p:nvSpPr>
        <p:spPr>
          <a:xfrm>
            <a:off x="309356" y="4957629"/>
            <a:ext cx="505267" cy="523220"/>
          </a:xfrm>
          <a:prstGeom prst="rect">
            <a:avLst/>
          </a:prstGeom>
          <a:noFill/>
        </p:spPr>
        <p:txBody>
          <a:bodyPr wrap="none" rtlCol="0">
            <a:spAutoFit/>
          </a:bodyPr>
          <a:lstStyle/>
          <a:p>
            <a:pPr>
              <a:buNone/>
            </a:pPr>
            <a:r>
              <a:rPr lang="en-GB" dirty="0">
                <a:solidFill>
                  <a:srgbClr val="00628C"/>
                </a:solidFill>
              </a:rPr>
              <a:t>d)</a:t>
            </a:r>
          </a:p>
        </p:txBody>
      </p:sp>
      <p:sp>
        <p:nvSpPr>
          <p:cNvPr id="69" name="TextBox 68">
            <a:extLst>
              <a:ext uri="{FF2B5EF4-FFF2-40B4-BE49-F238E27FC236}">
                <a16:creationId xmlns:a16="http://schemas.microsoft.com/office/drawing/2014/main" id="{D87F3FA0-4441-45A7-B389-118CEB8B04D7}"/>
              </a:ext>
            </a:extLst>
          </p:cNvPr>
          <p:cNvSpPr txBox="1"/>
          <p:nvPr/>
        </p:nvSpPr>
        <p:spPr>
          <a:xfrm>
            <a:off x="309356" y="5949100"/>
            <a:ext cx="505267" cy="523220"/>
          </a:xfrm>
          <a:prstGeom prst="rect">
            <a:avLst/>
          </a:prstGeom>
          <a:noFill/>
        </p:spPr>
        <p:txBody>
          <a:bodyPr wrap="none" rtlCol="0">
            <a:spAutoFit/>
          </a:bodyPr>
          <a:lstStyle/>
          <a:p>
            <a:pPr>
              <a:buNone/>
            </a:pPr>
            <a:r>
              <a:rPr lang="en-GB" dirty="0">
                <a:solidFill>
                  <a:srgbClr val="00628C"/>
                </a:solidFill>
              </a:rPr>
              <a:t>e)</a:t>
            </a:r>
          </a:p>
        </p:txBody>
      </p:sp>
      <p:sp>
        <p:nvSpPr>
          <p:cNvPr id="73" name="TextBox 72">
            <a:extLst>
              <a:ext uri="{FF2B5EF4-FFF2-40B4-BE49-F238E27FC236}">
                <a16:creationId xmlns:a16="http://schemas.microsoft.com/office/drawing/2014/main" id="{3B8BB4A2-FE01-4373-A332-E60625E5B8B3}"/>
              </a:ext>
            </a:extLst>
          </p:cNvPr>
          <p:cNvSpPr txBox="1"/>
          <p:nvPr/>
        </p:nvSpPr>
        <p:spPr>
          <a:xfrm>
            <a:off x="139633" y="976453"/>
            <a:ext cx="6415423" cy="769441"/>
          </a:xfrm>
          <a:prstGeom prst="rect">
            <a:avLst/>
          </a:prstGeom>
          <a:noFill/>
        </p:spPr>
        <p:txBody>
          <a:bodyPr wrap="square" rtlCol="0">
            <a:spAutoFit/>
          </a:bodyPr>
          <a:lstStyle/>
          <a:p>
            <a:pPr>
              <a:buNone/>
            </a:pPr>
            <a:r>
              <a:rPr lang="en-US" sz="2200" dirty="0"/>
              <a:t>Write a number in each red box so that the multiplication is correct.</a:t>
            </a:r>
            <a:endParaRPr lang="en-GB" sz="2200" dirty="0"/>
          </a:p>
        </p:txBody>
      </p:sp>
    </p:spTree>
    <p:extLst>
      <p:ext uri="{BB962C8B-B14F-4D97-AF65-F5344CB8AC3E}">
        <p14:creationId xmlns:p14="http://schemas.microsoft.com/office/powerpoint/2010/main" val="39384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5" grpId="0"/>
      <p:bldP spid="66" grpId="0"/>
      <p:bldP spid="67" grpId="0"/>
      <p:bldP spid="68" grpId="0"/>
      <p:bldP spid="6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90411" y="4092843"/>
                <a:ext cx="2713249" cy="1552977"/>
              </a:xfrm>
            </p:spPr>
            <p:txBody>
              <a:bodyPr>
                <a:normAutofit/>
              </a:bodyPr>
              <a:lstStyle/>
              <a:p>
                <a:r>
                  <a:rPr lang="en-GB" sz="2200" dirty="0"/>
                  <a:t>Where is the number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on each of these number lines?</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90411" y="4092843"/>
                <a:ext cx="2713249" cy="1552977"/>
              </a:xfrm>
              <a:blipFill>
                <a:blip r:embed="rId4"/>
                <a:stretch>
                  <a:fillRect l="-2921" t="-4314" r="-5393"/>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Activity D: What is one-quarter?</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306335" y="33469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105025" y="1043369"/>
                <a:ext cx="2713249" cy="1247521"/>
              </a:xfrm>
              <a:prstGeom prst="rect">
                <a:avLst/>
              </a:prstGeom>
              <a:noFill/>
            </p:spPr>
            <p:txBody>
              <a:bodyPr wrap="square" rtlCol="0">
                <a:spAutoFit/>
              </a:bodyPr>
              <a:lstStyle/>
              <a:p>
                <a:pPr>
                  <a:buNone/>
                </a:pPr>
                <a:r>
                  <a:rPr lang="en-GB" sz="2200" dirty="0"/>
                  <a:t>What value is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of the way along each number line?</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105025" y="1043369"/>
                <a:ext cx="2713249" cy="1247521"/>
              </a:xfrm>
              <a:prstGeom prst="rect">
                <a:avLst/>
              </a:prstGeom>
              <a:blipFill>
                <a:blip r:embed="rId5"/>
                <a:stretch>
                  <a:fillRect l="-2921" r="-1348" b="-9268"/>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D793EADA-FC54-4EA5-AEFF-D71F86DF4797}"/>
              </a:ext>
            </a:extLst>
          </p:cNvPr>
          <p:cNvGrpSpPr/>
          <p:nvPr/>
        </p:nvGrpSpPr>
        <p:grpSpPr>
          <a:xfrm>
            <a:off x="3549582" y="1186569"/>
            <a:ext cx="8532000" cy="643847"/>
            <a:chOff x="3549582" y="1186569"/>
            <a:chExt cx="8532000" cy="643847"/>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3549582" y="118656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864348" y="118656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8667" y="120130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3698099" y="1298046"/>
              <a:ext cx="381367" cy="461665"/>
            </a:xfrm>
            <a:prstGeom prst="rect">
              <a:avLst/>
            </a:prstGeom>
            <a:noFill/>
          </p:spPr>
          <p:txBody>
            <a:bodyPr wrap="none" rtlCol="0">
              <a:spAutoFit/>
            </a:bodyPr>
            <a:lstStyle/>
            <a:p>
              <a:pPr>
                <a:buNone/>
              </a:pPr>
              <a:r>
                <a:rPr lang="en-GB" sz="2400" dirty="0"/>
                <a:t>0</a:t>
              </a:r>
            </a:p>
          </p:txBody>
        </p:sp>
        <p:sp>
          <p:nvSpPr>
            <p:cNvPr id="13" name="TextBox 12">
              <a:extLst>
                <a:ext uri="{FF2B5EF4-FFF2-40B4-BE49-F238E27FC236}">
                  <a16:creationId xmlns:a16="http://schemas.microsoft.com/office/drawing/2014/main" id="{4DC0A4F3-5D15-45D7-A4BB-A143AF587E2A}"/>
                </a:ext>
              </a:extLst>
            </p:cNvPr>
            <p:cNvSpPr txBox="1"/>
            <p:nvPr/>
          </p:nvSpPr>
          <p:spPr>
            <a:xfrm>
              <a:off x="10137609" y="1368751"/>
              <a:ext cx="381367" cy="461665"/>
            </a:xfrm>
            <a:prstGeom prst="rect">
              <a:avLst/>
            </a:prstGeom>
            <a:noFill/>
          </p:spPr>
          <p:txBody>
            <a:bodyPr wrap="none" rtlCol="0">
              <a:spAutoFit/>
            </a:bodyPr>
            <a:lstStyle/>
            <a:p>
              <a:pPr>
                <a:buNone/>
              </a:pPr>
              <a:r>
                <a:rPr lang="en-GB" sz="2400" dirty="0"/>
                <a:t>1</a:t>
              </a:r>
            </a:p>
          </p:txBody>
        </p:sp>
      </p:grpSp>
      <p:grpSp>
        <p:nvGrpSpPr>
          <p:cNvPr id="66" name="Group 65">
            <a:extLst>
              <a:ext uri="{FF2B5EF4-FFF2-40B4-BE49-F238E27FC236}">
                <a16:creationId xmlns:a16="http://schemas.microsoft.com/office/drawing/2014/main" id="{513A120A-70A1-4A05-976B-70216F91472B}"/>
              </a:ext>
            </a:extLst>
          </p:cNvPr>
          <p:cNvGrpSpPr/>
          <p:nvPr/>
        </p:nvGrpSpPr>
        <p:grpSpPr>
          <a:xfrm>
            <a:off x="3549582" y="2116699"/>
            <a:ext cx="8532000" cy="635856"/>
            <a:chOff x="3549582" y="2116699"/>
            <a:chExt cx="8532000" cy="635856"/>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3549582" y="211669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864348" y="211669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8667" y="213143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3698099" y="2228176"/>
              <a:ext cx="381367" cy="461665"/>
            </a:xfrm>
            <a:prstGeom prst="rect">
              <a:avLst/>
            </a:prstGeom>
            <a:noFill/>
          </p:spPr>
          <p:txBody>
            <a:bodyPr wrap="none" rtlCol="0">
              <a:spAutoFit/>
            </a:bodyPr>
            <a:lstStyle/>
            <a:p>
              <a:pPr>
                <a:buNone/>
              </a:pPr>
              <a:r>
                <a:rPr lang="en-GB" sz="2400" dirty="0"/>
                <a:t>0</a:t>
              </a:r>
            </a:p>
          </p:txBody>
        </p:sp>
        <p:sp>
          <p:nvSpPr>
            <p:cNvPr id="18" name="TextBox 17">
              <a:extLst>
                <a:ext uri="{FF2B5EF4-FFF2-40B4-BE49-F238E27FC236}">
                  <a16:creationId xmlns:a16="http://schemas.microsoft.com/office/drawing/2014/main" id="{E411945C-EE4A-442C-A397-F9BB26541907}"/>
                </a:ext>
              </a:extLst>
            </p:cNvPr>
            <p:cNvSpPr txBox="1"/>
            <p:nvPr/>
          </p:nvSpPr>
          <p:spPr>
            <a:xfrm>
              <a:off x="10137609" y="2290890"/>
              <a:ext cx="381367" cy="461665"/>
            </a:xfrm>
            <a:prstGeom prst="rect">
              <a:avLst/>
            </a:prstGeom>
            <a:noFill/>
          </p:spPr>
          <p:txBody>
            <a:bodyPr wrap="none" rtlCol="0">
              <a:spAutoFit/>
            </a:bodyPr>
            <a:lstStyle/>
            <a:p>
              <a:pPr>
                <a:buNone/>
              </a:pPr>
              <a:r>
                <a:rPr lang="en-GB" sz="2400" dirty="0"/>
                <a:t>2</a:t>
              </a:r>
            </a:p>
          </p:txBody>
        </p:sp>
      </p:grpSp>
      <p:grpSp>
        <p:nvGrpSpPr>
          <p:cNvPr id="4" name="Group 3">
            <a:extLst>
              <a:ext uri="{FF2B5EF4-FFF2-40B4-BE49-F238E27FC236}">
                <a16:creationId xmlns:a16="http://schemas.microsoft.com/office/drawing/2014/main" id="{3F6D02F5-042F-4C87-86AC-25E97EF01597}"/>
              </a:ext>
            </a:extLst>
          </p:cNvPr>
          <p:cNvGrpSpPr/>
          <p:nvPr/>
        </p:nvGrpSpPr>
        <p:grpSpPr>
          <a:xfrm>
            <a:off x="3549582" y="3997046"/>
            <a:ext cx="8532000" cy="841239"/>
            <a:chOff x="3549582" y="3997046"/>
            <a:chExt cx="8532000" cy="841239"/>
          </a:xfrm>
        </p:grpSpPr>
        <p:grpSp>
          <p:nvGrpSpPr>
            <p:cNvPr id="68" name="Group 67">
              <a:extLst>
                <a:ext uri="{FF2B5EF4-FFF2-40B4-BE49-F238E27FC236}">
                  <a16:creationId xmlns:a16="http://schemas.microsoft.com/office/drawing/2014/main" id="{615E50D5-286C-4CA9-A90F-20E172524D0E}"/>
                </a:ext>
              </a:extLst>
            </p:cNvPr>
            <p:cNvGrpSpPr/>
            <p:nvPr/>
          </p:nvGrpSpPr>
          <p:grpSpPr>
            <a:xfrm>
              <a:off x="3549582" y="3997046"/>
              <a:ext cx="8532000" cy="573142"/>
              <a:chOff x="3549582" y="3997046"/>
              <a:chExt cx="8532000" cy="573142"/>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3549582" y="3997046"/>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864348" y="3997046"/>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8667" y="401177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2F9A62-D5E7-4865-BA36-F79A80D67D55}"/>
                  </a:ext>
                </a:extLst>
              </p:cNvPr>
              <p:cNvSpPr txBox="1"/>
              <p:nvPr/>
            </p:nvSpPr>
            <p:spPr>
              <a:xfrm>
                <a:off x="3698099" y="4108523"/>
                <a:ext cx="381367" cy="461665"/>
              </a:xfrm>
              <a:prstGeom prst="rect">
                <a:avLst/>
              </a:prstGeom>
              <a:noFill/>
            </p:spPr>
            <p:txBody>
              <a:bodyPr wrap="none" rtlCol="0">
                <a:spAutoFit/>
              </a:bodyPr>
              <a:lstStyle/>
              <a:p>
                <a:pPr>
                  <a:buNone/>
                </a:pPr>
                <a:r>
                  <a:rPr lang="en-GB" sz="2400" dirty="0"/>
                  <a:t>0</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551356-7A26-4F60-96D0-4C73D8155679}"/>
                    </a:ext>
                  </a:extLst>
                </p:cNvPr>
                <p:cNvSpPr txBox="1"/>
                <p:nvPr/>
              </p:nvSpPr>
              <p:spPr>
                <a:xfrm>
                  <a:off x="10115297" y="4169768"/>
                  <a:ext cx="425991" cy="66851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4</m:t>
                            </m:r>
                          </m:den>
                        </m:f>
                      </m:oMath>
                    </m:oMathPara>
                  </a14:m>
                  <a:endParaRPr lang="en-GB" sz="2000" dirty="0"/>
                </a:p>
              </p:txBody>
            </p:sp>
          </mc:Choice>
          <mc:Fallback xmlns="">
            <p:sp>
              <p:nvSpPr>
                <p:cNvPr id="26" name="TextBox 25">
                  <a:extLst>
                    <a:ext uri="{FF2B5EF4-FFF2-40B4-BE49-F238E27FC236}">
                      <a16:creationId xmlns:a16="http://schemas.microsoft.com/office/drawing/2014/main" id="{97551356-7A26-4F60-96D0-4C73D8155679}"/>
                    </a:ext>
                  </a:extLst>
                </p:cNvPr>
                <p:cNvSpPr txBox="1">
                  <a:spLocks noRot="1" noChangeAspect="1" noMove="1" noResize="1" noEditPoints="1" noAdjustHandles="1" noChangeArrowheads="1" noChangeShapeType="1" noTextEdit="1"/>
                </p:cNvSpPr>
                <p:nvPr/>
              </p:nvSpPr>
              <p:spPr>
                <a:xfrm>
                  <a:off x="10115297" y="4169768"/>
                  <a:ext cx="425991" cy="668517"/>
                </a:xfrm>
                <a:prstGeom prst="rect">
                  <a:avLst/>
                </a:prstGeom>
                <a:blipFill>
                  <a:blip r:embed="rId6"/>
                  <a:stretch>
                    <a:fillRect/>
                  </a:stretch>
                </a:blipFill>
              </p:spPr>
              <p:txBody>
                <a:bodyPr/>
                <a:lstStyle/>
                <a:p>
                  <a:r>
                    <a:rPr lang="en-GB">
                      <a:noFill/>
                    </a:rPr>
                    <a:t> </a:t>
                  </a:r>
                </a:p>
              </p:txBody>
            </p:sp>
          </mc:Fallback>
        </mc:AlternateContent>
      </p:grpSp>
      <p:grpSp>
        <p:nvGrpSpPr>
          <p:cNvPr id="2" name="Group 1">
            <a:extLst>
              <a:ext uri="{FF2B5EF4-FFF2-40B4-BE49-F238E27FC236}">
                <a16:creationId xmlns:a16="http://schemas.microsoft.com/office/drawing/2014/main" id="{0C0A197E-1643-4902-8AC4-3BB7098079C9}"/>
              </a:ext>
            </a:extLst>
          </p:cNvPr>
          <p:cNvGrpSpPr/>
          <p:nvPr/>
        </p:nvGrpSpPr>
        <p:grpSpPr>
          <a:xfrm>
            <a:off x="3549582" y="4990195"/>
            <a:ext cx="8532000" cy="852352"/>
            <a:chOff x="3549582" y="4990195"/>
            <a:chExt cx="8532000" cy="852352"/>
          </a:xfrm>
        </p:grpSpPr>
        <p:grpSp>
          <p:nvGrpSpPr>
            <p:cNvPr id="69" name="Group 68">
              <a:extLst>
                <a:ext uri="{FF2B5EF4-FFF2-40B4-BE49-F238E27FC236}">
                  <a16:creationId xmlns:a16="http://schemas.microsoft.com/office/drawing/2014/main" id="{CB4B88F7-FB74-4357-81AC-7D280F624EDE}"/>
                </a:ext>
              </a:extLst>
            </p:cNvPr>
            <p:cNvGrpSpPr/>
            <p:nvPr/>
          </p:nvGrpSpPr>
          <p:grpSpPr>
            <a:xfrm>
              <a:off x="3549582" y="4990195"/>
              <a:ext cx="8532000" cy="573142"/>
              <a:chOff x="3549582" y="4990195"/>
              <a:chExt cx="8532000" cy="573142"/>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3549582" y="4990195"/>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864348" y="4990195"/>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8667" y="50049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226050-F08D-44FB-BDE7-BBA4AE01B0B8}"/>
                  </a:ext>
                </a:extLst>
              </p:cNvPr>
              <p:cNvSpPr txBox="1"/>
              <p:nvPr/>
            </p:nvSpPr>
            <p:spPr>
              <a:xfrm>
                <a:off x="3698099" y="5101672"/>
                <a:ext cx="381367" cy="461665"/>
              </a:xfrm>
              <a:prstGeom prst="rect">
                <a:avLst/>
              </a:prstGeom>
              <a:noFill/>
            </p:spPr>
            <p:txBody>
              <a:bodyPr wrap="none" rtlCol="0">
                <a:spAutoFit/>
              </a:bodyPr>
              <a:lstStyle/>
              <a:p>
                <a:pPr>
                  <a:buNone/>
                </a:pPr>
                <a:r>
                  <a:rPr lang="en-GB" sz="2400" dirty="0"/>
                  <a:t>0</a:t>
                </a: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B09DF1A-FB20-4DBD-8DF4-9A337708B931}"/>
                    </a:ext>
                  </a:extLst>
                </p:cNvPr>
                <p:cNvSpPr txBox="1"/>
                <p:nvPr/>
              </p:nvSpPr>
              <p:spPr>
                <a:xfrm>
                  <a:off x="10122318" y="5171980"/>
                  <a:ext cx="411948" cy="67056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oMath>
                    </m:oMathPara>
                  </a14:m>
                  <a:endParaRPr lang="en-GB" sz="2000" dirty="0"/>
                </a:p>
              </p:txBody>
            </p:sp>
          </mc:Choice>
          <mc:Fallback xmlns="">
            <p:sp>
              <p:nvSpPr>
                <p:cNvPr id="31" name="TextBox 30">
                  <a:extLst>
                    <a:ext uri="{FF2B5EF4-FFF2-40B4-BE49-F238E27FC236}">
                      <a16:creationId xmlns:a16="http://schemas.microsoft.com/office/drawing/2014/main" id="{3B09DF1A-FB20-4DBD-8DF4-9A337708B931}"/>
                    </a:ext>
                  </a:extLst>
                </p:cNvPr>
                <p:cNvSpPr txBox="1">
                  <a:spLocks noRot="1" noChangeAspect="1" noMove="1" noResize="1" noEditPoints="1" noAdjustHandles="1" noChangeArrowheads="1" noChangeShapeType="1" noTextEdit="1"/>
                </p:cNvSpPr>
                <p:nvPr/>
              </p:nvSpPr>
              <p:spPr>
                <a:xfrm>
                  <a:off x="10122318" y="5171980"/>
                  <a:ext cx="411948" cy="670567"/>
                </a:xfrm>
                <a:prstGeom prst="rect">
                  <a:avLst/>
                </a:prstGeom>
                <a:blipFill>
                  <a:blip r:embed="rId7"/>
                  <a:stretch>
                    <a:fillRect/>
                  </a:stretch>
                </a:blipFill>
              </p:spPr>
              <p:txBody>
                <a:bodyPr/>
                <a:lstStyle/>
                <a:p>
                  <a:r>
                    <a:rPr lang="en-GB">
                      <a:noFill/>
                    </a:rPr>
                    <a:t> </a:t>
                  </a:r>
                </a:p>
              </p:txBody>
            </p:sp>
          </mc:Fallback>
        </mc:AlternateContent>
      </p:grpSp>
      <p:grpSp>
        <p:nvGrpSpPr>
          <p:cNvPr id="67" name="Group 66">
            <a:extLst>
              <a:ext uri="{FF2B5EF4-FFF2-40B4-BE49-F238E27FC236}">
                <a16:creationId xmlns:a16="http://schemas.microsoft.com/office/drawing/2014/main" id="{10A6A3EF-78B1-4A28-AD2B-F91D9F1620D1}"/>
              </a:ext>
            </a:extLst>
          </p:cNvPr>
          <p:cNvGrpSpPr/>
          <p:nvPr/>
        </p:nvGrpSpPr>
        <p:grpSpPr>
          <a:xfrm>
            <a:off x="3549582" y="3077200"/>
            <a:ext cx="8532000" cy="616443"/>
            <a:chOff x="3549582" y="3077200"/>
            <a:chExt cx="8532000" cy="616443"/>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3549582" y="3077200"/>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864348" y="3077200"/>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8667" y="3091933"/>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1AA2B6D-68C5-46D9-9E06-D218C2255BA9}"/>
                </a:ext>
              </a:extLst>
            </p:cNvPr>
            <p:cNvSpPr txBox="1"/>
            <p:nvPr/>
          </p:nvSpPr>
          <p:spPr>
            <a:xfrm>
              <a:off x="3698099" y="3188677"/>
              <a:ext cx="381367" cy="461665"/>
            </a:xfrm>
            <a:prstGeom prst="rect">
              <a:avLst/>
            </a:prstGeom>
            <a:noFill/>
          </p:spPr>
          <p:txBody>
            <a:bodyPr wrap="none" rtlCol="0">
              <a:spAutoFit/>
            </a:bodyPr>
            <a:lstStyle/>
            <a:p>
              <a:pPr>
                <a:buNone/>
              </a:pPr>
              <a:r>
                <a:rPr lang="en-GB" sz="2400" dirty="0"/>
                <a:t>0</a:t>
              </a:r>
            </a:p>
          </p:txBody>
        </p:sp>
        <p:sp>
          <p:nvSpPr>
            <p:cNvPr id="47" name="TextBox 46">
              <a:extLst>
                <a:ext uri="{FF2B5EF4-FFF2-40B4-BE49-F238E27FC236}">
                  <a16:creationId xmlns:a16="http://schemas.microsoft.com/office/drawing/2014/main" id="{E93A3BA4-0C6B-44CE-B4DD-318A815EB31C}"/>
                </a:ext>
              </a:extLst>
            </p:cNvPr>
            <p:cNvSpPr txBox="1"/>
            <p:nvPr/>
          </p:nvSpPr>
          <p:spPr>
            <a:xfrm>
              <a:off x="10045786" y="3231978"/>
              <a:ext cx="565012" cy="461665"/>
            </a:xfrm>
            <a:prstGeom prst="rect">
              <a:avLst/>
            </a:prstGeom>
            <a:noFill/>
          </p:spPr>
          <p:txBody>
            <a:bodyPr wrap="none" rtlCol="0">
              <a:spAutoFit/>
            </a:bodyPr>
            <a:lstStyle/>
            <a:p>
              <a:pPr>
                <a:buNone/>
              </a:pPr>
              <a:r>
                <a:rPr lang="en-GB" sz="2400" dirty="0"/>
                <a:t>10</a:t>
              </a:r>
            </a:p>
          </p:txBody>
        </p:sp>
      </p:grpSp>
      <p:grpSp>
        <p:nvGrpSpPr>
          <p:cNvPr id="70" name="Group 69">
            <a:extLst>
              <a:ext uri="{FF2B5EF4-FFF2-40B4-BE49-F238E27FC236}">
                <a16:creationId xmlns:a16="http://schemas.microsoft.com/office/drawing/2014/main" id="{10C344A7-B1D6-4635-890D-300A4E761FE2}"/>
              </a:ext>
            </a:extLst>
          </p:cNvPr>
          <p:cNvGrpSpPr/>
          <p:nvPr/>
        </p:nvGrpSpPr>
        <p:grpSpPr>
          <a:xfrm>
            <a:off x="3549582" y="5944628"/>
            <a:ext cx="8532000" cy="862100"/>
            <a:chOff x="3549582" y="5944628"/>
            <a:chExt cx="8532000" cy="862100"/>
          </a:xfrm>
        </p:grpSpPr>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3549582" y="5944628"/>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864348" y="59446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8667" y="5959361"/>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FFCD88-9BB4-43F4-98E9-1D685284CEC6}"/>
                </a:ext>
              </a:extLst>
            </p:cNvPr>
            <p:cNvSpPr txBox="1"/>
            <p:nvPr/>
          </p:nvSpPr>
          <p:spPr>
            <a:xfrm>
              <a:off x="3698099" y="6056105"/>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0A2D450-E331-4BAA-86A6-828309AF4F07}"/>
                    </a:ext>
                  </a:extLst>
                </p:cNvPr>
                <p:cNvSpPr txBox="1"/>
                <p:nvPr/>
              </p:nvSpPr>
              <p:spPr>
                <a:xfrm>
                  <a:off x="10115297" y="6136223"/>
                  <a:ext cx="425991" cy="67050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m:oMathPara>
                  </a14:m>
                  <a:endParaRPr lang="en-GB" sz="2000" dirty="0"/>
                </a:p>
              </p:txBody>
            </p:sp>
          </mc:Choice>
          <mc:Fallback xmlns="">
            <p:sp>
              <p:nvSpPr>
                <p:cNvPr id="52" name="TextBox 51">
                  <a:extLst>
                    <a:ext uri="{FF2B5EF4-FFF2-40B4-BE49-F238E27FC236}">
                      <a16:creationId xmlns:a16="http://schemas.microsoft.com/office/drawing/2014/main" id="{A0A2D450-E331-4BAA-86A6-828309AF4F07}"/>
                    </a:ext>
                  </a:extLst>
                </p:cNvPr>
                <p:cNvSpPr txBox="1">
                  <a:spLocks noRot="1" noChangeAspect="1" noMove="1" noResize="1" noEditPoints="1" noAdjustHandles="1" noChangeArrowheads="1" noChangeShapeType="1" noTextEdit="1"/>
                </p:cNvSpPr>
                <p:nvPr/>
              </p:nvSpPr>
              <p:spPr>
                <a:xfrm>
                  <a:off x="10115297" y="6136223"/>
                  <a:ext cx="425991" cy="670505"/>
                </a:xfrm>
                <a:prstGeom prst="rect">
                  <a:avLst/>
                </a:prstGeom>
                <a:blipFill>
                  <a:blip r:embed="rId8"/>
                  <a:stretch>
                    <a:fillRect/>
                  </a:stretch>
                </a:blipFill>
              </p:spPr>
              <p:txBody>
                <a:bodyPr/>
                <a:lstStyle/>
                <a:p>
                  <a:r>
                    <a:rPr lang="en-US">
                      <a:noFill/>
                    </a:rPr>
                    <a:t> </a:t>
                  </a:r>
                </a:p>
              </p:txBody>
            </p:sp>
          </mc:Fallback>
        </mc:AlternateContent>
      </p:grpSp>
      <p:sp>
        <p:nvSpPr>
          <p:cNvPr id="81" name="TextBox 80">
            <a:extLst>
              <a:ext uri="{FF2B5EF4-FFF2-40B4-BE49-F238E27FC236}">
                <a16:creationId xmlns:a16="http://schemas.microsoft.com/office/drawing/2014/main" id="{F1AB23CA-D44E-4255-89E8-670143A97A2C}"/>
              </a:ext>
            </a:extLst>
          </p:cNvPr>
          <p:cNvSpPr txBox="1"/>
          <p:nvPr/>
        </p:nvSpPr>
        <p:spPr>
          <a:xfrm>
            <a:off x="3116630" y="947896"/>
            <a:ext cx="525571" cy="430887"/>
          </a:xfrm>
          <a:prstGeom prst="rect">
            <a:avLst/>
          </a:prstGeom>
          <a:noFill/>
        </p:spPr>
        <p:txBody>
          <a:bodyPr wrap="square">
            <a:spAutoFit/>
          </a:bodyPr>
          <a:lstStyle/>
          <a:p>
            <a:pPr>
              <a:buNone/>
            </a:pPr>
            <a:r>
              <a:rPr lang="en-GB" sz="2200" dirty="0">
                <a:solidFill>
                  <a:srgbClr val="00628C"/>
                </a:solidFill>
              </a:rPr>
              <a:t>a)</a:t>
            </a:r>
          </a:p>
        </p:txBody>
      </p:sp>
      <p:sp>
        <p:nvSpPr>
          <p:cNvPr id="82" name="TextBox 81">
            <a:extLst>
              <a:ext uri="{FF2B5EF4-FFF2-40B4-BE49-F238E27FC236}">
                <a16:creationId xmlns:a16="http://schemas.microsoft.com/office/drawing/2014/main" id="{88FAD337-A06A-46D5-8309-2824C225C399}"/>
              </a:ext>
            </a:extLst>
          </p:cNvPr>
          <p:cNvSpPr txBox="1"/>
          <p:nvPr/>
        </p:nvSpPr>
        <p:spPr>
          <a:xfrm>
            <a:off x="3116630" y="1907906"/>
            <a:ext cx="525571" cy="430887"/>
          </a:xfrm>
          <a:prstGeom prst="rect">
            <a:avLst/>
          </a:prstGeom>
          <a:noFill/>
        </p:spPr>
        <p:txBody>
          <a:bodyPr wrap="square">
            <a:spAutoFit/>
          </a:bodyPr>
          <a:lstStyle/>
          <a:p>
            <a:pPr>
              <a:buNone/>
            </a:pPr>
            <a:r>
              <a:rPr lang="en-GB" sz="2200" dirty="0">
                <a:solidFill>
                  <a:srgbClr val="00628C"/>
                </a:solidFill>
              </a:rPr>
              <a:t>b)</a:t>
            </a:r>
          </a:p>
        </p:txBody>
      </p:sp>
      <p:sp>
        <p:nvSpPr>
          <p:cNvPr id="83" name="TextBox 82">
            <a:extLst>
              <a:ext uri="{FF2B5EF4-FFF2-40B4-BE49-F238E27FC236}">
                <a16:creationId xmlns:a16="http://schemas.microsoft.com/office/drawing/2014/main" id="{990C52A1-9D10-49B6-87F0-8EA3D82C3891}"/>
              </a:ext>
            </a:extLst>
          </p:cNvPr>
          <p:cNvSpPr txBox="1"/>
          <p:nvPr/>
        </p:nvSpPr>
        <p:spPr>
          <a:xfrm>
            <a:off x="3116630" y="2821411"/>
            <a:ext cx="525571" cy="430887"/>
          </a:xfrm>
          <a:prstGeom prst="rect">
            <a:avLst/>
          </a:prstGeom>
          <a:noFill/>
        </p:spPr>
        <p:txBody>
          <a:bodyPr wrap="square">
            <a:spAutoFit/>
          </a:bodyPr>
          <a:lstStyle/>
          <a:p>
            <a:pPr>
              <a:buNone/>
            </a:pPr>
            <a:r>
              <a:rPr lang="en-GB" sz="2200" dirty="0">
                <a:solidFill>
                  <a:srgbClr val="00628C"/>
                </a:solidFill>
              </a:rPr>
              <a:t>c)</a:t>
            </a:r>
          </a:p>
        </p:txBody>
      </p:sp>
      <p:sp>
        <p:nvSpPr>
          <p:cNvPr id="84" name="TextBox 83">
            <a:extLst>
              <a:ext uri="{FF2B5EF4-FFF2-40B4-BE49-F238E27FC236}">
                <a16:creationId xmlns:a16="http://schemas.microsoft.com/office/drawing/2014/main" id="{D1954FB4-36CA-4B0B-B71F-384E8C8F1B6F}"/>
              </a:ext>
            </a:extLst>
          </p:cNvPr>
          <p:cNvSpPr txBox="1"/>
          <p:nvPr/>
        </p:nvSpPr>
        <p:spPr>
          <a:xfrm>
            <a:off x="3116630" y="3772255"/>
            <a:ext cx="525571" cy="430887"/>
          </a:xfrm>
          <a:prstGeom prst="rect">
            <a:avLst/>
          </a:prstGeom>
          <a:noFill/>
        </p:spPr>
        <p:txBody>
          <a:bodyPr wrap="square">
            <a:spAutoFit/>
          </a:bodyPr>
          <a:lstStyle/>
          <a:p>
            <a:pPr>
              <a:buNone/>
            </a:pPr>
            <a:r>
              <a:rPr lang="en-GB" sz="2200" dirty="0">
                <a:solidFill>
                  <a:srgbClr val="00628C"/>
                </a:solidFill>
              </a:rPr>
              <a:t>d)</a:t>
            </a:r>
          </a:p>
        </p:txBody>
      </p:sp>
      <p:sp>
        <p:nvSpPr>
          <p:cNvPr id="85" name="TextBox 84">
            <a:extLst>
              <a:ext uri="{FF2B5EF4-FFF2-40B4-BE49-F238E27FC236}">
                <a16:creationId xmlns:a16="http://schemas.microsoft.com/office/drawing/2014/main" id="{49FEA855-ECE9-41BA-88C6-C25D1D1D4930}"/>
              </a:ext>
            </a:extLst>
          </p:cNvPr>
          <p:cNvSpPr txBox="1"/>
          <p:nvPr/>
        </p:nvSpPr>
        <p:spPr>
          <a:xfrm>
            <a:off x="3116630" y="4736035"/>
            <a:ext cx="525571" cy="430887"/>
          </a:xfrm>
          <a:prstGeom prst="rect">
            <a:avLst/>
          </a:prstGeom>
          <a:noFill/>
        </p:spPr>
        <p:txBody>
          <a:bodyPr wrap="square">
            <a:spAutoFit/>
          </a:bodyPr>
          <a:lstStyle/>
          <a:p>
            <a:pPr>
              <a:buNone/>
            </a:pPr>
            <a:r>
              <a:rPr lang="en-GB" sz="2200" dirty="0">
                <a:solidFill>
                  <a:srgbClr val="00628C"/>
                </a:solidFill>
              </a:rPr>
              <a:t>e)</a:t>
            </a:r>
          </a:p>
        </p:txBody>
      </p:sp>
      <p:sp>
        <p:nvSpPr>
          <p:cNvPr id="86" name="TextBox 85">
            <a:extLst>
              <a:ext uri="{FF2B5EF4-FFF2-40B4-BE49-F238E27FC236}">
                <a16:creationId xmlns:a16="http://schemas.microsoft.com/office/drawing/2014/main" id="{8737E46F-23C7-401B-AF1D-BE47B20F0504}"/>
              </a:ext>
            </a:extLst>
          </p:cNvPr>
          <p:cNvSpPr txBox="1"/>
          <p:nvPr/>
        </p:nvSpPr>
        <p:spPr>
          <a:xfrm>
            <a:off x="3116630" y="5729046"/>
            <a:ext cx="525571" cy="430887"/>
          </a:xfrm>
          <a:prstGeom prst="rect">
            <a:avLst/>
          </a:prstGeom>
          <a:noFill/>
        </p:spPr>
        <p:txBody>
          <a:bodyPr wrap="square">
            <a:spAutoFit/>
          </a:bodyPr>
          <a:lstStyle/>
          <a:p>
            <a:pPr>
              <a:buNone/>
            </a:pPr>
            <a:r>
              <a:rPr lang="en-GB" sz="2200" dirty="0">
                <a:solidFill>
                  <a:srgbClr val="00628C"/>
                </a:solidFill>
              </a:rPr>
              <a:t>f)</a:t>
            </a:r>
          </a:p>
        </p:txBody>
      </p:sp>
    </p:spTree>
    <p:extLst>
      <p:ext uri="{BB962C8B-B14F-4D97-AF65-F5344CB8AC3E}">
        <p14:creationId xmlns:p14="http://schemas.microsoft.com/office/powerpoint/2010/main" val="28993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0" grpId="0" animBg="1"/>
      <p:bldP spid="81" grpId="0"/>
      <p:bldP spid="82" grpId="0"/>
      <p:bldP spid="83" grpId="0"/>
      <p:bldP spid="84" grpId="0"/>
      <p:bldP spid="85" grpId="0"/>
      <p:bldP spid="8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90999" y="4089578"/>
                <a:ext cx="2766260" cy="1552977"/>
              </a:xfrm>
            </p:spPr>
            <p:txBody>
              <a:bodyPr>
                <a:normAutofit/>
              </a:bodyPr>
              <a:lstStyle/>
              <a:p>
                <a:r>
                  <a:rPr lang="en-GB" sz="2200" dirty="0"/>
                  <a:t>Where is the number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on each of these number lines?</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90999" y="4089578"/>
                <a:ext cx="2766260" cy="1552977"/>
              </a:xfrm>
              <a:blipFill>
                <a:blip r:embed="rId3"/>
                <a:stretch>
                  <a:fillRect l="-2863" t="-4706" r="-3524"/>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normAutofit fontScale="92500"/>
          </a:bodyPr>
          <a:lstStyle/>
          <a:p>
            <a:r>
              <a:rPr lang="en-GB" dirty="0"/>
              <a:t>Activity D: What is one-quarter? (animated solutions for further thinking questions)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306335" y="33469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15B1785-1314-4FE1-8BE9-94DD39098F00}"/>
              </a:ext>
            </a:extLst>
          </p:cNvPr>
          <p:cNvGrpSpPr/>
          <p:nvPr/>
        </p:nvGrpSpPr>
        <p:grpSpPr>
          <a:xfrm>
            <a:off x="3549582" y="1186569"/>
            <a:ext cx="8532000" cy="643847"/>
            <a:chOff x="3549582" y="1186569"/>
            <a:chExt cx="8532000" cy="643847"/>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3549582" y="118656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864348" y="118656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8667" y="120130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3698099" y="1298046"/>
              <a:ext cx="381367" cy="461665"/>
            </a:xfrm>
            <a:prstGeom prst="rect">
              <a:avLst/>
            </a:prstGeom>
            <a:noFill/>
          </p:spPr>
          <p:txBody>
            <a:bodyPr wrap="none" rtlCol="0">
              <a:spAutoFit/>
            </a:bodyPr>
            <a:lstStyle/>
            <a:p>
              <a:pPr>
                <a:buNone/>
              </a:pPr>
              <a:r>
                <a:rPr lang="en-GB" sz="2400" dirty="0"/>
                <a:t>0</a:t>
              </a:r>
            </a:p>
          </p:txBody>
        </p:sp>
        <p:sp>
          <p:nvSpPr>
            <p:cNvPr id="13" name="TextBox 12">
              <a:extLst>
                <a:ext uri="{FF2B5EF4-FFF2-40B4-BE49-F238E27FC236}">
                  <a16:creationId xmlns:a16="http://schemas.microsoft.com/office/drawing/2014/main" id="{4DC0A4F3-5D15-45D7-A4BB-A143AF587E2A}"/>
                </a:ext>
              </a:extLst>
            </p:cNvPr>
            <p:cNvSpPr txBox="1"/>
            <p:nvPr/>
          </p:nvSpPr>
          <p:spPr>
            <a:xfrm>
              <a:off x="10137609" y="1368751"/>
              <a:ext cx="381367" cy="461665"/>
            </a:xfrm>
            <a:prstGeom prst="rect">
              <a:avLst/>
            </a:prstGeom>
            <a:noFill/>
          </p:spPr>
          <p:txBody>
            <a:bodyPr wrap="none" rtlCol="0">
              <a:spAutoFit/>
            </a:bodyPr>
            <a:lstStyle/>
            <a:p>
              <a:pPr>
                <a:buNone/>
              </a:pPr>
              <a:r>
                <a:rPr lang="en-GB" sz="2400" dirty="0"/>
                <a:t>1</a:t>
              </a:r>
            </a:p>
          </p:txBody>
        </p:sp>
      </p:grpSp>
      <p:grpSp>
        <p:nvGrpSpPr>
          <p:cNvPr id="12" name="Group 11">
            <a:extLst>
              <a:ext uri="{FF2B5EF4-FFF2-40B4-BE49-F238E27FC236}">
                <a16:creationId xmlns:a16="http://schemas.microsoft.com/office/drawing/2014/main" id="{C1506752-38C4-4944-AC3F-FA2C47C2F13F}"/>
              </a:ext>
            </a:extLst>
          </p:cNvPr>
          <p:cNvGrpSpPr/>
          <p:nvPr/>
        </p:nvGrpSpPr>
        <p:grpSpPr>
          <a:xfrm>
            <a:off x="3549582" y="2116699"/>
            <a:ext cx="8532000" cy="635856"/>
            <a:chOff x="3549582" y="2116699"/>
            <a:chExt cx="8532000" cy="635856"/>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3549582" y="211669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864348" y="211669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8667" y="213143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3698099" y="2228176"/>
              <a:ext cx="381367" cy="461665"/>
            </a:xfrm>
            <a:prstGeom prst="rect">
              <a:avLst/>
            </a:prstGeom>
            <a:noFill/>
          </p:spPr>
          <p:txBody>
            <a:bodyPr wrap="none" rtlCol="0">
              <a:spAutoFit/>
            </a:bodyPr>
            <a:lstStyle/>
            <a:p>
              <a:pPr>
                <a:buNone/>
              </a:pPr>
              <a:r>
                <a:rPr lang="en-GB" sz="2400" dirty="0"/>
                <a:t>0</a:t>
              </a:r>
            </a:p>
          </p:txBody>
        </p:sp>
        <p:sp>
          <p:nvSpPr>
            <p:cNvPr id="18" name="TextBox 17">
              <a:extLst>
                <a:ext uri="{FF2B5EF4-FFF2-40B4-BE49-F238E27FC236}">
                  <a16:creationId xmlns:a16="http://schemas.microsoft.com/office/drawing/2014/main" id="{E411945C-EE4A-442C-A397-F9BB26541907}"/>
                </a:ext>
              </a:extLst>
            </p:cNvPr>
            <p:cNvSpPr txBox="1"/>
            <p:nvPr/>
          </p:nvSpPr>
          <p:spPr>
            <a:xfrm>
              <a:off x="10137609" y="2290890"/>
              <a:ext cx="381367" cy="461665"/>
            </a:xfrm>
            <a:prstGeom prst="rect">
              <a:avLst/>
            </a:prstGeom>
            <a:noFill/>
          </p:spPr>
          <p:txBody>
            <a:bodyPr wrap="none" rtlCol="0">
              <a:spAutoFit/>
            </a:bodyPr>
            <a:lstStyle/>
            <a:p>
              <a:pPr>
                <a:buNone/>
              </a:pPr>
              <a:r>
                <a:rPr lang="en-GB" sz="2400" dirty="0"/>
                <a:t>2</a:t>
              </a:r>
            </a:p>
          </p:txBody>
        </p:sp>
      </p:grpSp>
      <p:grpSp>
        <p:nvGrpSpPr>
          <p:cNvPr id="10" name="Group 9">
            <a:extLst>
              <a:ext uri="{FF2B5EF4-FFF2-40B4-BE49-F238E27FC236}">
                <a16:creationId xmlns:a16="http://schemas.microsoft.com/office/drawing/2014/main" id="{05A339E3-342A-4551-B11D-447DF6789607}"/>
              </a:ext>
            </a:extLst>
          </p:cNvPr>
          <p:cNvGrpSpPr/>
          <p:nvPr/>
        </p:nvGrpSpPr>
        <p:grpSpPr>
          <a:xfrm>
            <a:off x="3549582" y="3997046"/>
            <a:ext cx="8532000" cy="841239"/>
            <a:chOff x="3549582" y="3997046"/>
            <a:chExt cx="8532000" cy="841239"/>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3549582" y="3997046"/>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864348" y="3997046"/>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8667" y="401177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2F9A62-D5E7-4865-BA36-F79A80D67D55}"/>
                </a:ext>
              </a:extLst>
            </p:cNvPr>
            <p:cNvSpPr txBox="1"/>
            <p:nvPr/>
          </p:nvSpPr>
          <p:spPr>
            <a:xfrm>
              <a:off x="3698099" y="4108523"/>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551356-7A26-4F60-96D0-4C73D8155679}"/>
                    </a:ext>
                  </a:extLst>
                </p:cNvPr>
                <p:cNvSpPr txBox="1"/>
                <p:nvPr/>
              </p:nvSpPr>
              <p:spPr>
                <a:xfrm>
                  <a:off x="10115297" y="4169768"/>
                  <a:ext cx="425991" cy="66851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4</m:t>
                            </m:r>
                          </m:den>
                        </m:f>
                      </m:oMath>
                    </m:oMathPara>
                  </a14:m>
                  <a:endParaRPr lang="en-GB" sz="2000" dirty="0"/>
                </a:p>
              </p:txBody>
            </p:sp>
          </mc:Choice>
          <mc:Fallback xmlns="">
            <p:sp>
              <p:nvSpPr>
                <p:cNvPr id="26" name="TextBox 25">
                  <a:extLst>
                    <a:ext uri="{FF2B5EF4-FFF2-40B4-BE49-F238E27FC236}">
                      <a16:creationId xmlns:a16="http://schemas.microsoft.com/office/drawing/2014/main" id="{97551356-7A26-4F60-96D0-4C73D8155679}"/>
                    </a:ext>
                  </a:extLst>
                </p:cNvPr>
                <p:cNvSpPr txBox="1">
                  <a:spLocks noRot="1" noChangeAspect="1" noMove="1" noResize="1" noEditPoints="1" noAdjustHandles="1" noChangeArrowheads="1" noChangeShapeType="1" noTextEdit="1"/>
                </p:cNvSpPr>
                <p:nvPr/>
              </p:nvSpPr>
              <p:spPr>
                <a:xfrm>
                  <a:off x="10115297" y="4169768"/>
                  <a:ext cx="425991" cy="668517"/>
                </a:xfrm>
                <a:prstGeom prst="rect">
                  <a:avLst/>
                </a:prstGeom>
                <a:blipFill>
                  <a:blip r:embed="rId4"/>
                  <a:stretch>
                    <a:fillRect/>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B0E6D989-4945-404A-A2F6-9EB5A69CFCCB}"/>
              </a:ext>
            </a:extLst>
          </p:cNvPr>
          <p:cNvGrpSpPr/>
          <p:nvPr/>
        </p:nvGrpSpPr>
        <p:grpSpPr>
          <a:xfrm>
            <a:off x="3549582" y="4990195"/>
            <a:ext cx="8532000" cy="852352"/>
            <a:chOff x="3549582" y="4990195"/>
            <a:chExt cx="8532000" cy="852352"/>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3549582" y="4990195"/>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864348" y="4990195"/>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8667" y="50049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226050-F08D-44FB-BDE7-BBA4AE01B0B8}"/>
                </a:ext>
              </a:extLst>
            </p:cNvPr>
            <p:cNvSpPr txBox="1"/>
            <p:nvPr/>
          </p:nvSpPr>
          <p:spPr>
            <a:xfrm>
              <a:off x="3698099" y="5101672"/>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B09DF1A-FB20-4DBD-8DF4-9A337708B931}"/>
                    </a:ext>
                  </a:extLst>
                </p:cNvPr>
                <p:cNvSpPr txBox="1"/>
                <p:nvPr/>
              </p:nvSpPr>
              <p:spPr>
                <a:xfrm>
                  <a:off x="10122318" y="5171980"/>
                  <a:ext cx="411948" cy="67056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oMath>
                    </m:oMathPara>
                  </a14:m>
                  <a:endParaRPr lang="en-GB" sz="2000" dirty="0"/>
                </a:p>
              </p:txBody>
            </p:sp>
          </mc:Choice>
          <mc:Fallback xmlns="">
            <p:sp>
              <p:nvSpPr>
                <p:cNvPr id="31" name="TextBox 30">
                  <a:extLst>
                    <a:ext uri="{FF2B5EF4-FFF2-40B4-BE49-F238E27FC236}">
                      <a16:creationId xmlns:a16="http://schemas.microsoft.com/office/drawing/2014/main" id="{3B09DF1A-FB20-4DBD-8DF4-9A337708B931}"/>
                    </a:ext>
                  </a:extLst>
                </p:cNvPr>
                <p:cNvSpPr txBox="1">
                  <a:spLocks noRot="1" noChangeAspect="1" noMove="1" noResize="1" noEditPoints="1" noAdjustHandles="1" noChangeArrowheads="1" noChangeShapeType="1" noTextEdit="1"/>
                </p:cNvSpPr>
                <p:nvPr/>
              </p:nvSpPr>
              <p:spPr>
                <a:xfrm>
                  <a:off x="10122318" y="5171980"/>
                  <a:ext cx="411948" cy="670567"/>
                </a:xfrm>
                <a:prstGeom prst="rect">
                  <a:avLst/>
                </a:prstGeom>
                <a:blipFill>
                  <a:blip r:embed="rId5"/>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3E6B961-C272-4805-9EC7-94A2B6F0FF98}"/>
              </a:ext>
            </a:extLst>
          </p:cNvPr>
          <p:cNvGrpSpPr/>
          <p:nvPr/>
        </p:nvGrpSpPr>
        <p:grpSpPr>
          <a:xfrm>
            <a:off x="3549582" y="3077200"/>
            <a:ext cx="8532000" cy="616443"/>
            <a:chOff x="3549582" y="3077200"/>
            <a:chExt cx="8532000" cy="616443"/>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3549582" y="3077200"/>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864348" y="3077200"/>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8667" y="3091933"/>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1AA2B6D-68C5-46D9-9E06-D218C2255BA9}"/>
                </a:ext>
              </a:extLst>
            </p:cNvPr>
            <p:cNvSpPr txBox="1"/>
            <p:nvPr/>
          </p:nvSpPr>
          <p:spPr>
            <a:xfrm>
              <a:off x="3698099" y="3188677"/>
              <a:ext cx="381367" cy="461665"/>
            </a:xfrm>
            <a:prstGeom prst="rect">
              <a:avLst/>
            </a:prstGeom>
            <a:noFill/>
          </p:spPr>
          <p:txBody>
            <a:bodyPr wrap="none" rtlCol="0">
              <a:spAutoFit/>
            </a:bodyPr>
            <a:lstStyle/>
            <a:p>
              <a:pPr>
                <a:buNone/>
              </a:pPr>
              <a:r>
                <a:rPr lang="en-GB" sz="2400" dirty="0"/>
                <a:t>0</a:t>
              </a:r>
            </a:p>
          </p:txBody>
        </p:sp>
        <p:sp>
          <p:nvSpPr>
            <p:cNvPr id="47" name="TextBox 46">
              <a:extLst>
                <a:ext uri="{FF2B5EF4-FFF2-40B4-BE49-F238E27FC236}">
                  <a16:creationId xmlns:a16="http://schemas.microsoft.com/office/drawing/2014/main" id="{E93A3BA4-0C6B-44CE-B4DD-318A815EB31C}"/>
                </a:ext>
              </a:extLst>
            </p:cNvPr>
            <p:cNvSpPr txBox="1"/>
            <p:nvPr/>
          </p:nvSpPr>
          <p:spPr>
            <a:xfrm>
              <a:off x="10045786" y="3231978"/>
              <a:ext cx="565012" cy="461665"/>
            </a:xfrm>
            <a:prstGeom prst="rect">
              <a:avLst/>
            </a:prstGeom>
            <a:noFill/>
          </p:spPr>
          <p:txBody>
            <a:bodyPr wrap="none" rtlCol="0">
              <a:spAutoFit/>
            </a:bodyPr>
            <a:lstStyle/>
            <a:p>
              <a:pPr>
                <a:buNone/>
              </a:pPr>
              <a:r>
                <a:rPr lang="en-GB" sz="2400" dirty="0"/>
                <a:t>10</a:t>
              </a:r>
            </a:p>
          </p:txBody>
        </p:sp>
      </p:grpSp>
      <p:sp>
        <p:nvSpPr>
          <p:cNvPr id="81" name="TextBox 80">
            <a:extLst>
              <a:ext uri="{FF2B5EF4-FFF2-40B4-BE49-F238E27FC236}">
                <a16:creationId xmlns:a16="http://schemas.microsoft.com/office/drawing/2014/main" id="{F1AB23CA-D44E-4255-89E8-670143A97A2C}"/>
              </a:ext>
            </a:extLst>
          </p:cNvPr>
          <p:cNvSpPr txBox="1"/>
          <p:nvPr/>
        </p:nvSpPr>
        <p:spPr>
          <a:xfrm>
            <a:off x="3116630" y="947896"/>
            <a:ext cx="525571" cy="430887"/>
          </a:xfrm>
          <a:prstGeom prst="rect">
            <a:avLst/>
          </a:prstGeom>
          <a:noFill/>
        </p:spPr>
        <p:txBody>
          <a:bodyPr wrap="square">
            <a:spAutoFit/>
          </a:bodyPr>
          <a:lstStyle/>
          <a:p>
            <a:pPr>
              <a:buNone/>
            </a:pPr>
            <a:r>
              <a:rPr lang="en-GB" sz="2200" dirty="0">
                <a:solidFill>
                  <a:srgbClr val="00628C"/>
                </a:solidFill>
              </a:rPr>
              <a:t>a)</a:t>
            </a:r>
          </a:p>
        </p:txBody>
      </p:sp>
      <p:sp>
        <p:nvSpPr>
          <p:cNvPr id="82" name="TextBox 81">
            <a:extLst>
              <a:ext uri="{FF2B5EF4-FFF2-40B4-BE49-F238E27FC236}">
                <a16:creationId xmlns:a16="http://schemas.microsoft.com/office/drawing/2014/main" id="{88FAD337-A06A-46D5-8309-2824C225C399}"/>
              </a:ext>
            </a:extLst>
          </p:cNvPr>
          <p:cNvSpPr txBox="1"/>
          <p:nvPr/>
        </p:nvSpPr>
        <p:spPr>
          <a:xfrm>
            <a:off x="3116630" y="1907906"/>
            <a:ext cx="525571" cy="430887"/>
          </a:xfrm>
          <a:prstGeom prst="rect">
            <a:avLst/>
          </a:prstGeom>
          <a:noFill/>
        </p:spPr>
        <p:txBody>
          <a:bodyPr wrap="square">
            <a:spAutoFit/>
          </a:bodyPr>
          <a:lstStyle/>
          <a:p>
            <a:pPr>
              <a:buNone/>
            </a:pPr>
            <a:r>
              <a:rPr lang="en-GB" sz="2200" dirty="0">
                <a:solidFill>
                  <a:srgbClr val="00628C"/>
                </a:solidFill>
              </a:rPr>
              <a:t>b)</a:t>
            </a:r>
          </a:p>
        </p:txBody>
      </p:sp>
      <p:sp>
        <p:nvSpPr>
          <p:cNvPr id="83" name="TextBox 82">
            <a:extLst>
              <a:ext uri="{FF2B5EF4-FFF2-40B4-BE49-F238E27FC236}">
                <a16:creationId xmlns:a16="http://schemas.microsoft.com/office/drawing/2014/main" id="{990C52A1-9D10-49B6-87F0-8EA3D82C3891}"/>
              </a:ext>
            </a:extLst>
          </p:cNvPr>
          <p:cNvSpPr txBox="1"/>
          <p:nvPr/>
        </p:nvSpPr>
        <p:spPr>
          <a:xfrm>
            <a:off x="3116630" y="2821411"/>
            <a:ext cx="525571" cy="430887"/>
          </a:xfrm>
          <a:prstGeom prst="rect">
            <a:avLst/>
          </a:prstGeom>
          <a:noFill/>
        </p:spPr>
        <p:txBody>
          <a:bodyPr wrap="square">
            <a:spAutoFit/>
          </a:bodyPr>
          <a:lstStyle/>
          <a:p>
            <a:pPr>
              <a:buNone/>
            </a:pPr>
            <a:r>
              <a:rPr lang="en-GB" sz="2200" dirty="0">
                <a:solidFill>
                  <a:srgbClr val="00628C"/>
                </a:solidFill>
              </a:rPr>
              <a:t>c)</a:t>
            </a:r>
          </a:p>
        </p:txBody>
      </p:sp>
      <p:sp>
        <p:nvSpPr>
          <p:cNvPr id="84" name="TextBox 83">
            <a:extLst>
              <a:ext uri="{FF2B5EF4-FFF2-40B4-BE49-F238E27FC236}">
                <a16:creationId xmlns:a16="http://schemas.microsoft.com/office/drawing/2014/main" id="{D1954FB4-36CA-4B0B-B71F-384E8C8F1B6F}"/>
              </a:ext>
            </a:extLst>
          </p:cNvPr>
          <p:cNvSpPr txBox="1"/>
          <p:nvPr/>
        </p:nvSpPr>
        <p:spPr>
          <a:xfrm>
            <a:off x="3116630" y="3772255"/>
            <a:ext cx="525571" cy="430887"/>
          </a:xfrm>
          <a:prstGeom prst="rect">
            <a:avLst/>
          </a:prstGeom>
          <a:noFill/>
        </p:spPr>
        <p:txBody>
          <a:bodyPr wrap="square">
            <a:spAutoFit/>
          </a:bodyPr>
          <a:lstStyle/>
          <a:p>
            <a:pPr>
              <a:buNone/>
            </a:pPr>
            <a:r>
              <a:rPr lang="en-GB" sz="2200" dirty="0">
                <a:solidFill>
                  <a:srgbClr val="00628C"/>
                </a:solidFill>
              </a:rPr>
              <a:t>d)</a:t>
            </a:r>
          </a:p>
        </p:txBody>
      </p:sp>
      <p:sp>
        <p:nvSpPr>
          <p:cNvPr id="85" name="TextBox 84">
            <a:extLst>
              <a:ext uri="{FF2B5EF4-FFF2-40B4-BE49-F238E27FC236}">
                <a16:creationId xmlns:a16="http://schemas.microsoft.com/office/drawing/2014/main" id="{49FEA855-ECE9-41BA-88C6-C25D1D1D4930}"/>
              </a:ext>
            </a:extLst>
          </p:cNvPr>
          <p:cNvSpPr txBox="1"/>
          <p:nvPr/>
        </p:nvSpPr>
        <p:spPr>
          <a:xfrm>
            <a:off x="3116630" y="4736035"/>
            <a:ext cx="525571" cy="430887"/>
          </a:xfrm>
          <a:prstGeom prst="rect">
            <a:avLst/>
          </a:prstGeom>
          <a:noFill/>
        </p:spPr>
        <p:txBody>
          <a:bodyPr wrap="square">
            <a:spAutoFit/>
          </a:bodyPr>
          <a:lstStyle/>
          <a:p>
            <a:pPr>
              <a:buNone/>
            </a:pPr>
            <a:r>
              <a:rPr lang="en-GB" sz="2200" dirty="0">
                <a:solidFill>
                  <a:srgbClr val="00628C"/>
                </a:solidFill>
              </a:rPr>
              <a:t>e)</a:t>
            </a:r>
          </a:p>
        </p:txBody>
      </p:sp>
      <p:sp>
        <p:nvSpPr>
          <p:cNvPr id="86" name="TextBox 85">
            <a:extLst>
              <a:ext uri="{FF2B5EF4-FFF2-40B4-BE49-F238E27FC236}">
                <a16:creationId xmlns:a16="http://schemas.microsoft.com/office/drawing/2014/main" id="{8737E46F-23C7-401B-AF1D-BE47B20F0504}"/>
              </a:ext>
            </a:extLst>
          </p:cNvPr>
          <p:cNvSpPr txBox="1"/>
          <p:nvPr/>
        </p:nvSpPr>
        <p:spPr>
          <a:xfrm>
            <a:off x="3116630" y="5729046"/>
            <a:ext cx="525571" cy="430887"/>
          </a:xfrm>
          <a:prstGeom prst="rect">
            <a:avLst/>
          </a:prstGeom>
          <a:noFill/>
        </p:spPr>
        <p:txBody>
          <a:bodyPr wrap="square">
            <a:spAutoFit/>
          </a:bodyPr>
          <a:lstStyle/>
          <a:p>
            <a:pPr>
              <a:buNone/>
            </a:pPr>
            <a:r>
              <a:rPr lang="en-GB" sz="2200" dirty="0">
                <a:solidFill>
                  <a:srgbClr val="00628C"/>
                </a:solidFill>
              </a:rPr>
              <a:t>f)</a:t>
            </a:r>
          </a:p>
        </p:txBody>
      </p:sp>
      <p:grpSp>
        <p:nvGrpSpPr>
          <p:cNvPr id="62" name="Group 61">
            <a:extLst>
              <a:ext uri="{FF2B5EF4-FFF2-40B4-BE49-F238E27FC236}">
                <a16:creationId xmlns:a16="http://schemas.microsoft.com/office/drawing/2014/main" id="{A1946982-FDE1-4961-A5DB-A3040F0F6D83}"/>
              </a:ext>
            </a:extLst>
          </p:cNvPr>
          <p:cNvGrpSpPr/>
          <p:nvPr/>
        </p:nvGrpSpPr>
        <p:grpSpPr>
          <a:xfrm>
            <a:off x="5439080" y="1228915"/>
            <a:ext cx="192360" cy="654160"/>
            <a:chOff x="4841094" y="1134512"/>
            <a:chExt cx="192360" cy="654160"/>
          </a:xfrm>
        </p:grpSpPr>
        <p:cxnSp>
          <p:nvCxnSpPr>
            <p:cNvPr id="63" name="Straight Arrow Connector 62">
              <a:extLst>
                <a:ext uri="{FF2B5EF4-FFF2-40B4-BE49-F238E27FC236}">
                  <a16:creationId xmlns:a16="http://schemas.microsoft.com/office/drawing/2014/main" id="{35CF4E69-ED7D-4697-93D7-6417589DD4EE}"/>
                </a:ext>
              </a:extLst>
            </p:cNvPr>
            <p:cNvCxnSpPr>
              <a:cxnSpLocks/>
              <a:stCxn id="64"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15D3B77-2948-4DC1-93B0-D49950A5E1E2}"/>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64" name="TextBox 63">
                  <a:extLst>
                    <a:ext uri="{FF2B5EF4-FFF2-40B4-BE49-F238E27FC236}">
                      <a16:creationId xmlns:a16="http://schemas.microsoft.com/office/drawing/2014/main" id="{B15D3B77-2948-4DC1-93B0-D49950A5E1E2}"/>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6"/>
                  <a:stretch>
                    <a:fillRect/>
                  </a:stretch>
                </a:blipFill>
              </p:spPr>
              <p:txBody>
                <a:bodyPr/>
                <a:lstStyle/>
                <a:p>
                  <a:r>
                    <a:rPr lang="en-US">
                      <a:noFill/>
                    </a:rPr>
                    <a:t> </a:t>
                  </a:r>
                </a:p>
              </p:txBody>
            </p:sp>
          </mc:Fallback>
        </mc:AlternateContent>
      </p:grpSp>
      <p:sp>
        <p:nvSpPr>
          <p:cNvPr id="65" name="Rectangle 64">
            <a:extLst>
              <a:ext uri="{FF2B5EF4-FFF2-40B4-BE49-F238E27FC236}">
                <a16:creationId xmlns:a16="http://schemas.microsoft.com/office/drawing/2014/main" id="{6E33C454-3579-473C-90AE-E68EFFA2601F}"/>
              </a:ext>
            </a:extLst>
          </p:cNvPr>
          <p:cNvSpPr/>
          <p:nvPr/>
        </p:nvSpPr>
        <p:spPr>
          <a:xfrm>
            <a:off x="5414919" y="1234113"/>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6" name="Group 65">
            <a:extLst>
              <a:ext uri="{FF2B5EF4-FFF2-40B4-BE49-F238E27FC236}">
                <a16:creationId xmlns:a16="http://schemas.microsoft.com/office/drawing/2014/main" id="{1D5C5308-3B59-4565-A0F5-C4B2B0F23D30}"/>
              </a:ext>
            </a:extLst>
          </p:cNvPr>
          <p:cNvGrpSpPr/>
          <p:nvPr/>
        </p:nvGrpSpPr>
        <p:grpSpPr>
          <a:xfrm>
            <a:off x="4578168" y="2141078"/>
            <a:ext cx="192360" cy="654160"/>
            <a:chOff x="4841094" y="1134512"/>
            <a:chExt cx="192360" cy="654160"/>
          </a:xfrm>
        </p:grpSpPr>
        <p:cxnSp>
          <p:nvCxnSpPr>
            <p:cNvPr id="67" name="Straight Arrow Connector 66">
              <a:extLst>
                <a:ext uri="{FF2B5EF4-FFF2-40B4-BE49-F238E27FC236}">
                  <a16:creationId xmlns:a16="http://schemas.microsoft.com/office/drawing/2014/main" id="{3D4CA58F-C582-4545-9750-A9E3515F9D19}"/>
                </a:ext>
              </a:extLst>
            </p:cNvPr>
            <p:cNvCxnSpPr>
              <a:cxnSpLocks/>
              <a:stCxn id="68"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21C40E7-6C1B-4962-A5D3-D040789F84D7}"/>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68" name="TextBox 67">
                  <a:extLst>
                    <a:ext uri="{FF2B5EF4-FFF2-40B4-BE49-F238E27FC236}">
                      <a16:creationId xmlns:a16="http://schemas.microsoft.com/office/drawing/2014/main" id="{C21C40E7-6C1B-4962-A5D3-D040789F84D7}"/>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7"/>
                  <a:stretch>
                    <a:fillRect/>
                  </a:stretch>
                </a:blipFill>
              </p:spPr>
              <p:txBody>
                <a:bodyPr/>
                <a:lstStyle/>
                <a:p>
                  <a:r>
                    <a:rPr lang="en-US">
                      <a:noFill/>
                    </a:rPr>
                    <a:t> </a:t>
                  </a:r>
                </a:p>
              </p:txBody>
            </p:sp>
          </mc:Fallback>
        </mc:AlternateContent>
      </p:grpSp>
      <p:sp>
        <p:nvSpPr>
          <p:cNvPr id="69" name="Rectangle 68">
            <a:extLst>
              <a:ext uri="{FF2B5EF4-FFF2-40B4-BE49-F238E27FC236}">
                <a16:creationId xmlns:a16="http://schemas.microsoft.com/office/drawing/2014/main" id="{E7B390BE-B21D-4275-BD66-3B62A037E182}"/>
              </a:ext>
            </a:extLst>
          </p:cNvPr>
          <p:cNvSpPr/>
          <p:nvPr/>
        </p:nvSpPr>
        <p:spPr>
          <a:xfrm>
            <a:off x="4552409" y="2153959"/>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0" name="Group 69">
            <a:extLst>
              <a:ext uri="{FF2B5EF4-FFF2-40B4-BE49-F238E27FC236}">
                <a16:creationId xmlns:a16="http://schemas.microsoft.com/office/drawing/2014/main" id="{9460966E-FB59-4C8F-A8F0-EDA26E4D4922}"/>
              </a:ext>
            </a:extLst>
          </p:cNvPr>
          <p:cNvGrpSpPr/>
          <p:nvPr/>
        </p:nvGrpSpPr>
        <p:grpSpPr>
          <a:xfrm>
            <a:off x="3968106" y="3092429"/>
            <a:ext cx="192360" cy="654160"/>
            <a:chOff x="4841094" y="1134512"/>
            <a:chExt cx="192360" cy="654160"/>
          </a:xfrm>
        </p:grpSpPr>
        <p:cxnSp>
          <p:nvCxnSpPr>
            <p:cNvPr id="71" name="Straight Arrow Connector 70">
              <a:extLst>
                <a:ext uri="{FF2B5EF4-FFF2-40B4-BE49-F238E27FC236}">
                  <a16:creationId xmlns:a16="http://schemas.microsoft.com/office/drawing/2014/main" id="{4C1C8BB6-8CE9-4BB0-9D81-9A7E8FC66BEE}"/>
                </a:ext>
              </a:extLst>
            </p:cNvPr>
            <p:cNvCxnSpPr>
              <a:cxnSpLocks/>
              <a:stCxn id="72"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CCC8AF2-E93A-41EA-B031-843693A09814}"/>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72" name="TextBox 71">
                  <a:extLst>
                    <a:ext uri="{FF2B5EF4-FFF2-40B4-BE49-F238E27FC236}">
                      <a16:creationId xmlns:a16="http://schemas.microsoft.com/office/drawing/2014/main" id="{6CCC8AF2-E93A-41EA-B031-843693A09814}"/>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8"/>
                  <a:stretch>
                    <a:fillRect/>
                  </a:stretch>
                </a:blipFill>
              </p:spPr>
              <p:txBody>
                <a:bodyPr/>
                <a:lstStyle/>
                <a:p>
                  <a:r>
                    <a:rPr lang="en-US">
                      <a:noFill/>
                    </a:rPr>
                    <a:t> </a:t>
                  </a:r>
                </a:p>
              </p:txBody>
            </p:sp>
          </mc:Fallback>
        </mc:AlternateContent>
      </p:grpSp>
      <p:sp>
        <p:nvSpPr>
          <p:cNvPr id="73" name="Rectangle 72">
            <a:extLst>
              <a:ext uri="{FF2B5EF4-FFF2-40B4-BE49-F238E27FC236}">
                <a16:creationId xmlns:a16="http://schemas.microsoft.com/office/drawing/2014/main" id="{71E8F0E2-2847-45DA-B9E5-FA9E7B131036}"/>
              </a:ext>
            </a:extLst>
          </p:cNvPr>
          <p:cNvSpPr/>
          <p:nvPr/>
        </p:nvSpPr>
        <p:spPr>
          <a:xfrm>
            <a:off x="3941992" y="3098911"/>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4" name="Group 73">
            <a:extLst>
              <a:ext uri="{FF2B5EF4-FFF2-40B4-BE49-F238E27FC236}">
                <a16:creationId xmlns:a16="http://schemas.microsoft.com/office/drawing/2014/main" id="{D88C515F-BE82-45F2-AD2A-AED861046DFA}"/>
              </a:ext>
            </a:extLst>
          </p:cNvPr>
          <p:cNvGrpSpPr/>
          <p:nvPr/>
        </p:nvGrpSpPr>
        <p:grpSpPr>
          <a:xfrm>
            <a:off x="5921232" y="4021800"/>
            <a:ext cx="192360" cy="654160"/>
            <a:chOff x="4841094" y="1134512"/>
            <a:chExt cx="192360" cy="654160"/>
          </a:xfrm>
        </p:grpSpPr>
        <p:cxnSp>
          <p:nvCxnSpPr>
            <p:cNvPr id="75" name="Straight Arrow Connector 74">
              <a:extLst>
                <a:ext uri="{FF2B5EF4-FFF2-40B4-BE49-F238E27FC236}">
                  <a16:creationId xmlns:a16="http://schemas.microsoft.com/office/drawing/2014/main" id="{574C532A-9E40-4EC6-B96A-2A0FA1420183}"/>
                </a:ext>
              </a:extLst>
            </p:cNvPr>
            <p:cNvCxnSpPr>
              <a:cxnSpLocks/>
              <a:stCxn id="76"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DA3851D-579F-4F90-9812-5211B71CF244}"/>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76" name="TextBox 75">
                  <a:extLst>
                    <a:ext uri="{FF2B5EF4-FFF2-40B4-BE49-F238E27FC236}">
                      <a16:creationId xmlns:a16="http://schemas.microsoft.com/office/drawing/2014/main" id="{6DA3851D-579F-4F90-9812-5211B71CF244}"/>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9"/>
                  <a:stretch>
                    <a:fillRect/>
                  </a:stretch>
                </a:blipFill>
              </p:spPr>
              <p:txBody>
                <a:bodyPr/>
                <a:lstStyle/>
                <a:p>
                  <a:r>
                    <a:rPr lang="en-US">
                      <a:noFill/>
                    </a:rPr>
                    <a:t> </a:t>
                  </a:r>
                </a:p>
              </p:txBody>
            </p:sp>
          </mc:Fallback>
        </mc:AlternateContent>
      </p:grpSp>
      <p:sp>
        <p:nvSpPr>
          <p:cNvPr id="77" name="Rectangle 76">
            <a:extLst>
              <a:ext uri="{FF2B5EF4-FFF2-40B4-BE49-F238E27FC236}">
                <a16:creationId xmlns:a16="http://schemas.microsoft.com/office/drawing/2014/main" id="{CB9FF8D1-25BA-4FD2-A674-6D4F75ABE20E}"/>
              </a:ext>
            </a:extLst>
          </p:cNvPr>
          <p:cNvSpPr/>
          <p:nvPr/>
        </p:nvSpPr>
        <p:spPr>
          <a:xfrm>
            <a:off x="5903641" y="4024005"/>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8" name="Group 77">
            <a:extLst>
              <a:ext uri="{FF2B5EF4-FFF2-40B4-BE49-F238E27FC236}">
                <a16:creationId xmlns:a16="http://schemas.microsoft.com/office/drawing/2014/main" id="{E0874098-FD00-4AEC-AC3D-802E1502B46A}"/>
              </a:ext>
            </a:extLst>
          </p:cNvPr>
          <p:cNvGrpSpPr/>
          <p:nvPr/>
        </p:nvGrpSpPr>
        <p:grpSpPr>
          <a:xfrm>
            <a:off x="8644787" y="5013076"/>
            <a:ext cx="192360" cy="654160"/>
            <a:chOff x="4841094" y="1134512"/>
            <a:chExt cx="192360" cy="654160"/>
          </a:xfrm>
        </p:grpSpPr>
        <p:cxnSp>
          <p:nvCxnSpPr>
            <p:cNvPr id="79" name="Straight Arrow Connector 78">
              <a:extLst>
                <a:ext uri="{FF2B5EF4-FFF2-40B4-BE49-F238E27FC236}">
                  <a16:creationId xmlns:a16="http://schemas.microsoft.com/office/drawing/2014/main" id="{C1E6CF5B-9A23-4326-97EF-D12CF7C42E09}"/>
                </a:ext>
              </a:extLst>
            </p:cNvPr>
            <p:cNvCxnSpPr>
              <a:cxnSpLocks/>
              <a:stCxn id="80"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E4460CE-8CCB-4851-BB17-DDD2CEE9CA01}"/>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80" name="TextBox 79">
                  <a:extLst>
                    <a:ext uri="{FF2B5EF4-FFF2-40B4-BE49-F238E27FC236}">
                      <a16:creationId xmlns:a16="http://schemas.microsoft.com/office/drawing/2014/main" id="{2E4460CE-8CCB-4851-BB17-DDD2CEE9CA01}"/>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0"/>
                  <a:stretch>
                    <a:fillRect/>
                  </a:stretch>
                </a:blipFill>
              </p:spPr>
              <p:txBody>
                <a:bodyPr/>
                <a:lstStyle/>
                <a:p>
                  <a:r>
                    <a:rPr lang="en-US">
                      <a:noFill/>
                    </a:rPr>
                    <a:t> </a:t>
                  </a:r>
                </a:p>
              </p:txBody>
            </p:sp>
          </mc:Fallback>
        </mc:AlternateContent>
      </p:grpSp>
      <p:sp>
        <p:nvSpPr>
          <p:cNvPr id="87" name="Rectangle 86">
            <a:extLst>
              <a:ext uri="{FF2B5EF4-FFF2-40B4-BE49-F238E27FC236}">
                <a16:creationId xmlns:a16="http://schemas.microsoft.com/office/drawing/2014/main" id="{5BF40B2E-8BC3-4921-8CAE-9607411922B5}"/>
              </a:ext>
            </a:extLst>
          </p:cNvPr>
          <p:cNvSpPr/>
          <p:nvPr/>
        </p:nvSpPr>
        <p:spPr>
          <a:xfrm>
            <a:off x="8644787" y="5016980"/>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8" name="Group 87">
            <a:extLst>
              <a:ext uri="{FF2B5EF4-FFF2-40B4-BE49-F238E27FC236}">
                <a16:creationId xmlns:a16="http://schemas.microsoft.com/office/drawing/2014/main" id="{848BE8D8-6C3E-421B-A1F9-386905528341}"/>
              </a:ext>
            </a:extLst>
          </p:cNvPr>
          <p:cNvGrpSpPr/>
          <p:nvPr/>
        </p:nvGrpSpPr>
        <p:grpSpPr>
          <a:xfrm>
            <a:off x="11822599" y="5983343"/>
            <a:ext cx="192360" cy="654160"/>
            <a:chOff x="4841094" y="1134512"/>
            <a:chExt cx="192360" cy="654160"/>
          </a:xfrm>
        </p:grpSpPr>
        <p:cxnSp>
          <p:nvCxnSpPr>
            <p:cNvPr id="89" name="Straight Arrow Connector 88">
              <a:extLst>
                <a:ext uri="{FF2B5EF4-FFF2-40B4-BE49-F238E27FC236}">
                  <a16:creationId xmlns:a16="http://schemas.microsoft.com/office/drawing/2014/main" id="{9725BC7F-673C-48D2-971F-88FDA06779C3}"/>
                </a:ext>
              </a:extLst>
            </p:cNvPr>
            <p:cNvCxnSpPr>
              <a:cxnSpLocks/>
              <a:stCxn id="90"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A7A1FE7-87AD-436E-9A1A-115DF0E6470C}"/>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90" name="TextBox 89">
                  <a:extLst>
                    <a:ext uri="{FF2B5EF4-FFF2-40B4-BE49-F238E27FC236}">
                      <a16:creationId xmlns:a16="http://schemas.microsoft.com/office/drawing/2014/main" id="{9A7A1FE7-87AD-436E-9A1A-115DF0E6470C}"/>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1"/>
                  <a:stretch>
                    <a:fillRect/>
                  </a:stretch>
                </a:blipFill>
              </p:spPr>
              <p:txBody>
                <a:bodyPr/>
                <a:lstStyle/>
                <a:p>
                  <a:r>
                    <a:rPr lang="en-US">
                      <a:noFill/>
                    </a:rPr>
                    <a:t> </a:t>
                  </a:r>
                </a:p>
              </p:txBody>
            </p:sp>
          </mc:Fallback>
        </mc:AlternateContent>
      </p:grpSp>
      <p:sp>
        <p:nvSpPr>
          <p:cNvPr id="91" name="Rectangle 90">
            <a:extLst>
              <a:ext uri="{FF2B5EF4-FFF2-40B4-BE49-F238E27FC236}">
                <a16:creationId xmlns:a16="http://schemas.microsoft.com/office/drawing/2014/main" id="{D03FE235-3919-40AA-8433-F70BC85B2866}"/>
              </a:ext>
            </a:extLst>
          </p:cNvPr>
          <p:cNvSpPr/>
          <p:nvPr/>
        </p:nvSpPr>
        <p:spPr>
          <a:xfrm>
            <a:off x="11821757" y="5959361"/>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CC257FBE-7A3A-47D7-83AB-CA43324950D9}"/>
              </a:ext>
            </a:extLst>
          </p:cNvPr>
          <p:cNvGrpSpPr/>
          <p:nvPr/>
        </p:nvGrpSpPr>
        <p:grpSpPr>
          <a:xfrm>
            <a:off x="3549582" y="5944628"/>
            <a:ext cx="8532000" cy="862100"/>
            <a:chOff x="3549582" y="5944628"/>
            <a:chExt cx="8532000" cy="862100"/>
          </a:xfrm>
        </p:grpSpPr>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864348" y="59446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8667" y="5959361"/>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FFCD88-9BB4-43F4-98E9-1D685284CEC6}"/>
                </a:ext>
              </a:extLst>
            </p:cNvPr>
            <p:cNvSpPr txBox="1"/>
            <p:nvPr/>
          </p:nvSpPr>
          <p:spPr>
            <a:xfrm>
              <a:off x="3698099" y="6056105"/>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0A2D450-E331-4BAA-86A6-828309AF4F07}"/>
                    </a:ext>
                  </a:extLst>
                </p:cNvPr>
                <p:cNvSpPr txBox="1"/>
                <p:nvPr/>
              </p:nvSpPr>
              <p:spPr>
                <a:xfrm>
                  <a:off x="10115297" y="6136223"/>
                  <a:ext cx="425991" cy="67050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m:oMathPara>
                  </a14:m>
                  <a:endParaRPr lang="en-GB" sz="2000" dirty="0"/>
                </a:p>
              </p:txBody>
            </p:sp>
          </mc:Choice>
          <mc:Fallback xmlns="">
            <p:sp>
              <p:nvSpPr>
                <p:cNvPr id="52" name="TextBox 51">
                  <a:extLst>
                    <a:ext uri="{FF2B5EF4-FFF2-40B4-BE49-F238E27FC236}">
                      <a16:creationId xmlns:a16="http://schemas.microsoft.com/office/drawing/2014/main" id="{A0A2D450-E331-4BAA-86A6-828309AF4F07}"/>
                    </a:ext>
                  </a:extLst>
                </p:cNvPr>
                <p:cNvSpPr txBox="1">
                  <a:spLocks noRot="1" noChangeAspect="1" noMove="1" noResize="1" noEditPoints="1" noAdjustHandles="1" noChangeArrowheads="1" noChangeShapeType="1" noTextEdit="1"/>
                </p:cNvSpPr>
                <p:nvPr/>
              </p:nvSpPr>
              <p:spPr>
                <a:xfrm>
                  <a:off x="10115297" y="6136223"/>
                  <a:ext cx="425991" cy="670505"/>
                </a:xfrm>
                <a:prstGeom prst="rect">
                  <a:avLst/>
                </a:prstGeom>
                <a:blipFill>
                  <a:blip r:embed="rId12"/>
                  <a:stretch>
                    <a:fillRect/>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3549582" y="5944628"/>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68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3" grpId="0" animBg="1"/>
      <p:bldP spid="77" grpId="0" animBg="1"/>
      <p:bldP spid="87" grpId="0" animBg="1"/>
      <p:bldP spid="9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E: Sandwiches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5680" y="574658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C9FFB18-98C1-4F4A-AC8A-E1B47EB66FE2}"/>
                  </a:ext>
                </a:extLst>
              </p:cNvPr>
              <p:cNvSpPr txBox="1"/>
              <p:nvPr/>
            </p:nvSpPr>
            <p:spPr>
              <a:xfrm>
                <a:off x="1053701" y="5714516"/>
                <a:ext cx="8160907" cy="910377"/>
              </a:xfrm>
              <a:prstGeom prst="rect">
                <a:avLst/>
              </a:prstGeom>
              <a:noFill/>
            </p:spPr>
            <p:txBody>
              <a:bodyPr wrap="square" rtlCol="0">
                <a:spAutoFit/>
              </a:bodyPr>
              <a:lstStyle/>
              <a:p>
                <a:pPr>
                  <a:buNone/>
                </a:pPr>
                <a:r>
                  <a:rPr lang="en-US" sz="2200" dirty="0">
                    <a:cs typeface="Arial" panose="020B0604020202020204" pitchFamily="34" charset="0"/>
                  </a:rPr>
                  <a:t>How would your answers to d) and e) change if the fraction was changed to </a:t>
                </a:r>
                <a14:m>
                  <m:oMath xmlns:m="http://schemas.openxmlformats.org/officeDocument/2006/math">
                    <m:f>
                      <m:fPr>
                        <m:ctrlPr>
                          <a:rPr lang="en-GB" sz="2200" i="1">
                            <a:latin typeface="Cambria Math" panose="02040503050406030204" pitchFamily="18" charset="0"/>
                          </a:rPr>
                        </m:ctrlPr>
                      </m:fPr>
                      <m:num>
                        <m:r>
                          <a:rPr lang="en-GB" sz="2200" b="0" i="1" smtClean="0">
                            <a:latin typeface="Cambria Math" panose="02040503050406030204" pitchFamily="18" charset="0"/>
                          </a:rPr>
                          <m:t>3</m:t>
                        </m:r>
                      </m:num>
                      <m:den>
                        <m:r>
                          <a:rPr lang="en-GB" sz="2200" i="1">
                            <a:latin typeface="Cambria Math" panose="02040503050406030204" pitchFamily="18" charset="0"/>
                          </a:rPr>
                          <m:t>5</m:t>
                        </m:r>
                      </m:den>
                    </m:f>
                  </m:oMath>
                </a14:m>
                <a:r>
                  <a:rPr lang="en-US" sz="2200" dirty="0">
                    <a:cs typeface="Arial" panose="020B0604020202020204" pitchFamily="34" charset="0"/>
                  </a:rPr>
                  <a:t> ?</a:t>
                </a:r>
              </a:p>
            </p:txBody>
          </p:sp>
        </mc:Choice>
        <mc:Fallback xmlns="">
          <p:sp>
            <p:nvSpPr>
              <p:cNvPr id="7" name="TextBox 6">
                <a:extLst>
                  <a:ext uri="{FF2B5EF4-FFF2-40B4-BE49-F238E27FC236}">
                    <a16:creationId xmlns:a16="http://schemas.microsoft.com/office/drawing/2014/main" id="{9C9FFB18-98C1-4F4A-AC8A-E1B47EB66FE2}"/>
                  </a:ext>
                </a:extLst>
              </p:cNvPr>
              <p:cNvSpPr txBox="1">
                <a:spLocks noRot="1" noChangeAspect="1" noMove="1" noResize="1" noEditPoints="1" noAdjustHandles="1" noChangeArrowheads="1" noChangeShapeType="1" noTextEdit="1"/>
              </p:cNvSpPr>
              <p:nvPr/>
            </p:nvSpPr>
            <p:spPr>
              <a:xfrm>
                <a:off x="1053701" y="5714516"/>
                <a:ext cx="8160907" cy="910377"/>
              </a:xfrm>
              <a:prstGeom prst="rect">
                <a:avLst/>
              </a:prstGeom>
              <a:blipFill>
                <a:blip r:embed="rId3"/>
                <a:stretch>
                  <a:fillRect l="-971" t="-3333" r="-523" b="-4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611124-FB87-4EFD-ACC1-082D7DCB29E0}"/>
                  </a:ext>
                </a:extLst>
              </p:cNvPr>
              <p:cNvSpPr txBox="1"/>
              <p:nvPr/>
            </p:nvSpPr>
            <p:spPr>
              <a:xfrm>
                <a:off x="236543" y="1131986"/>
                <a:ext cx="10588155" cy="571118"/>
              </a:xfrm>
              <a:prstGeom prst="rect">
                <a:avLst/>
              </a:prstGeom>
              <a:noFill/>
            </p:spPr>
            <p:txBody>
              <a:bodyPr wrap="square" rtlCol="0">
                <a:spAutoFit/>
              </a:bodyPr>
              <a:lstStyle/>
              <a:p>
                <a:pPr>
                  <a:buNone/>
                </a:pPr>
                <a:r>
                  <a:rPr lang="en-GB" sz="2200" dirty="0"/>
                  <a:t>On a school trip,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3</m:t>
                        </m:r>
                      </m:num>
                      <m:den>
                        <m:r>
                          <a:rPr lang="en-GB" sz="2200" b="0" i="1" smtClean="0">
                            <a:latin typeface="Cambria Math" panose="02040503050406030204" pitchFamily="18" charset="0"/>
                          </a:rPr>
                          <m:t>4</m:t>
                        </m:r>
                      </m:den>
                    </m:f>
                  </m:oMath>
                </a14:m>
                <a:r>
                  <a:rPr lang="en-GB" sz="2200" dirty="0"/>
                  <a:t> of the students have a cheese sandwich and the rest have tuna. </a:t>
                </a:r>
              </a:p>
            </p:txBody>
          </p:sp>
        </mc:Choice>
        <mc:Fallback xmlns="">
          <p:sp>
            <p:nvSpPr>
              <p:cNvPr id="2" name="TextBox 1">
                <a:extLst>
                  <a:ext uri="{FF2B5EF4-FFF2-40B4-BE49-F238E27FC236}">
                    <a16:creationId xmlns:a16="http://schemas.microsoft.com/office/drawing/2014/main" id="{E2611124-FB87-4EFD-ACC1-082D7DCB29E0}"/>
                  </a:ext>
                </a:extLst>
              </p:cNvPr>
              <p:cNvSpPr txBox="1">
                <a:spLocks noRot="1" noChangeAspect="1" noMove="1" noResize="1" noEditPoints="1" noAdjustHandles="1" noChangeArrowheads="1" noChangeShapeType="1" noTextEdit="1"/>
              </p:cNvSpPr>
              <p:nvPr/>
            </p:nvSpPr>
            <p:spPr>
              <a:xfrm>
                <a:off x="236543" y="1131986"/>
                <a:ext cx="10588155" cy="571118"/>
              </a:xfrm>
              <a:prstGeom prst="rect">
                <a:avLst/>
              </a:prstGeom>
              <a:blipFill>
                <a:blip r:embed="rId5"/>
                <a:stretch>
                  <a:fillRect l="-748" b="-8602"/>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AF5648E2-BF7F-4FD3-AA6F-DA3C4D104A04}"/>
              </a:ext>
            </a:extLst>
          </p:cNvPr>
          <p:cNvSpPr txBox="1"/>
          <p:nvPr/>
        </p:nvSpPr>
        <p:spPr>
          <a:xfrm>
            <a:off x="236543" y="1843516"/>
            <a:ext cx="8024954" cy="430887"/>
          </a:xfrm>
          <a:prstGeom prst="rect">
            <a:avLst/>
          </a:prstGeom>
          <a:noFill/>
        </p:spPr>
        <p:txBody>
          <a:bodyPr wrap="none" rtlCol="0">
            <a:spAutoFit/>
          </a:bodyPr>
          <a:lstStyle/>
          <a:p>
            <a:pPr marL="457200" indent="-457200">
              <a:buFont typeface="+mj-lt"/>
              <a:buAutoNum type="alphaLcParenR"/>
            </a:pPr>
            <a:r>
              <a:rPr lang="en-GB" sz="2200" dirty="0"/>
              <a:t>Which of these is a possible number of each type of lunch?</a:t>
            </a:r>
          </a:p>
        </p:txBody>
      </p:sp>
      <p:sp>
        <p:nvSpPr>
          <p:cNvPr id="27" name="TextBox 26">
            <a:extLst>
              <a:ext uri="{FF2B5EF4-FFF2-40B4-BE49-F238E27FC236}">
                <a16:creationId xmlns:a16="http://schemas.microsoft.com/office/drawing/2014/main" id="{97956A72-7E66-4961-BBFF-7A108F602DD9}"/>
              </a:ext>
            </a:extLst>
          </p:cNvPr>
          <p:cNvSpPr txBox="1"/>
          <p:nvPr/>
        </p:nvSpPr>
        <p:spPr>
          <a:xfrm>
            <a:off x="236543" y="3058397"/>
            <a:ext cx="9501319" cy="837152"/>
          </a:xfrm>
          <a:prstGeom prst="rect">
            <a:avLst/>
          </a:prstGeom>
          <a:noFill/>
        </p:spPr>
        <p:txBody>
          <a:bodyPr wrap="none" rtlCol="0">
            <a:spAutoFit/>
          </a:bodyPr>
          <a:lstStyle/>
          <a:p>
            <a:pPr marL="457200" indent="-457200">
              <a:buFont typeface="+mj-lt"/>
              <a:buAutoNum type="alphaLcParenR" startAt="2"/>
            </a:pPr>
            <a:r>
              <a:rPr lang="en-GB" sz="2200" dirty="0"/>
              <a:t>How many times more cheese sandwiches are there than tuna?</a:t>
            </a:r>
          </a:p>
          <a:p>
            <a:pPr marL="457200" indent="-457200">
              <a:buFont typeface="+mj-lt"/>
              <a:buAutoNum type="alphaLcParenR" startAt="2"/>
            </a:pPr>
            <a:r>
              <a:rPr lang="en-GB" sz="2200" dirty="0"/>
              <a:t>Suggest some more possible numbers of cheese and tuna sandwiches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48F3AC-A5D2-4A60-A4AA-3D81134B766A}"/>
                  </a:ext>
                </a:extLst>
              </p:cNvPr>
              <p:cNvSpPr txBox="1"/>
              <p:nvPr/>
            </p:nvSpPr>
            <p:spPr>
              <a:xfrm>
                <a:off x="267797" y="3963333"/>
                <a:ext cx="9470065" cy="910377"/>
              </a:xfrm>
              <a:prstGeom prst="rect">
                <a:avLst/>
              </a:prstGeom>
              <a:noFill/>
            </p:spPr>
            <p:txBody>
              <a:bodyPr wrap="square" rtlCol="0">
                <a:spAutoFit/>
              </a:bodyPr>
              <a:lstStyle/>
              <a:p>
                <a:pPr>
                  <a:buNone/>
                </a:pPr>
                <a:r>
                  <a:rPr lang="en-GB" sz="2200" dirty="0"/>
                  <a:t>On a different school trip,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4</m:t>
                        </m:r>
                      </m:num>
                      <m:den>
                        <m:r>
                          <a:rPr lang="en-GB" sz="2200" b="0" i="1" smtClean="0">
                            <a:latin typeface="Cambria Math" panose="02040503050406030204" pitchFamily="18" charset="0"/>
                          </a:rPr>
                          <m:t>5</m:t>
                        </m:r>
                      </m:den>
                    </m:f>
                  </m:oMath>
                </a14:m>
                <a:r>
                  <a:rPr lang="en-GB" sz="2200" dirty="0"/>
                  <a:t> of the students have a cheese sandwich and the rest have tuna. </a:t>
                </a:r>
              </a:p>
            </p:txBody>
          </p:sp>
        </mc:Choice>
        <mc:Fallback xmlns="">
          <p:sp>
            <p:nvSpPr>
              <p:cNvPr id="28" name="TextBox 27">
                <a:extLst>
                  <a:ext uri="{FF2B5EF4-FFF2-40B4-BE49-F238E27FC236}">
                    <a16:creationId xmlns:a16="http://schemas.microsoft.com/office/drawing/2014/main" id="{BB48F3AC-A5D2-4A60-A4AA-3D81134B766A}"/>
                  </a:ext>
                </a:extLst>
              </p:cNvPr>
              <p:cNvSpPr txBox="1">
                <a:spLocks noRot="1" noChangeAspect="1" noMove="1" noResize="1" noEditPoints="1" noAdjustHandles="1" noChangeArrowheads="1" noChangeShapeType="1" noTextEdit="1"/>
              </p:cNvSpPr>
              <p:nvPr/>
            </p:nvSpPr>
            <p:spPr>
              <a:xfrm>
                <a:off x="267797" y="3963333"/>
                <a:ext cx="9470065" cy="910377"/>
              </a:xfrm>
              <a:prstGeom prst="rect">
                <a:avLst/>
              </a:prstGeom>
              <a:blipFill>
                <a:blip r:embed="rId6"/>
                <a:stretch>
                  <a:fillRect l="-837" b="-13423"/>
                </a:stretch>
              </a:blipFill>
            </p:spPr>
            <p:txBody>
              <a:bodyPr/>
              <a:lstStyle/>
              <a:p>
                <a:r>
                  <a:rPr lang="en-GB">
                    <a:noFill/>
                  </a:rPr>
                  <a:t> </a:t>
                </a:r>
              </a:p>
            </p:txBody>
          </p:sp>
        </mc:Fallback>
      </mc:AlternateContent>
      <p:sp>
        <p:nvSpPr>
          <p:cNvPr id="9" name="Rectangle: Rounded Corners 8">
            <a:extLst>
              <a:ext uri="{FF2B5EF4-FFF2-40B4-BE49-F238E27FC236}">
                <a16:creationId xmlns:a16="http://schemas.microsoft.com/office/drawing/2014/main" id="{25F0D47D-918A-4FA0-A2FF-1888A850CCAB}"/>
              </a:ext>
            </a:extLst>
          </p:cNvPr>
          <p:cNvSpPr/>
          <p:nvPr/>
        </p:nvSpPr>
        <p:spPr>
          <a:xfrm>
            <a:off x="1891794" y="2396489"/>
            <a:ext cx="3292104" cy="522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buNone/>
            </a:pPr>
            <a:r>
              <a:rPr lang="en-GB" sz="2200" dirty="0"/>
              <a:t>30 cheese and 40 tuna</a:t>
            </a:r>
          </a:p>
        </p:txBody>
      </p:sp>
      <p:sp>
        <p:nvSpPr>
          <p:cNvPr id="30" name="Rectangle: Rounded Corners 29">
            <a:extLst>
              <a:ext uri="{FF2B5EF4-FFF2-40B4-BE49-F238E27FC236}">
                <a16:creationId xmlns:a16="http://schemas.microsoft.com/office/drawing/2014/main" id="{E9B626A5-21C3-4221-8601-63DD064E0863}"/>
              </a:ext>
            </a:extLst>
          </p:cNvPr>
          <p:cNvSpPr/>
          <p:nvPr/>
        </p:nvSpPr>
        <p:spPr>
          <a:xfrm>
            <a:off x="5751221" y="2413907"/>
            <a:ext cx="3292104" cy="522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buNone/>
            </a:pPr>
            <a:r>
              <a:rPr lang="en-GB" sz="2200" dirty="0"/>
              <a:t>30 cheese and 10 tuna</a:t>
            </a:r>
          </a:p>
        </p:txBody>
      </p:sp>
      <p:sp>
        <p:nvSpPr>
          <p:cNvPr id="46" name="TextBox 45">
            <a:extLst>
              <a:ext uri="{FF2B5EF4-FFF2-40B4-BE49-F238E27FC236}">
                <a16:creationId xmlns:a16="http://schemas.microsoft.com/office/drawing/2014/main" id="{931642F4-BCA9-495A-9562-934C2969CA5C}"/>
              </a:ext>
            </a:extLst>
          </p:cNvPr>
          <p:cNvSpPr txBox="1"/>
          <p:nvPr/>
        </p:nvSpPr>
        <p:spPr>
          <a:xfrm>
            <a:off x="267797" y="4844369"/>
            <a:ext cx="8935459" cy="837152"/>
          </a:xfrm>
          <a:prstGeom prst="rect">
            <a:avLst/>
          </a:prstGeom>
          <a:noFill/>
        </p:spPr>
        <p:txBody>
          <a:bodyPr wrap="none" rtlCol="0">
            <a:spAutoFit/>
          </a:bodyPr>
          <a:lstStyle/>
          <a:p>
            <a:pPr marL="457200" indent="-457200">
              <a:buFont typeface="+mj-lt"/>
              <a:buAutoNum type="alphaLcParenR" startAt="4"/>
            </a:pPr>
            <a:r>
              <a:rPr lang="en-GB" sz="2200" dirty="0"/>
              <a:t>How many times more cheese sandwiches are there than tuna?</a:t>
            </a:r>
          </a:p>
          <a:p>
            <a:pPr marL="457200" indent="-457200">
              <a:buFont typeface="+mj-lt"/>
              <a:buAutoNum type="alphaLcParenR" startAt="4"/>
            </a:pPr>
            <a:r>
              <a:rPr lang="en-GB" sz="2200" dirty="0"/>
              <a:t>Suggest some possible numbers of cheese and tuna sandwiches.</a:t>
            </a:r>
          </a:p>
        </p:txBody>
      </p:sp>
    </p:spTree>
    <p:extLst>
      <p:ext uri="{BB962C8B-B14F-4D97-AF65-F5344CB8AC3E}">
        <p14:creationId xmlns:p14="http://schemas.microsoft.com/office/powerpoint/2010/main" val="21604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7" grpId="0" build="p"/>
      <p:bldP spid="28" grpId="0"/>
      <p:bldP spid="9" grpId="0" animBg="1"/>
      <p:bldP spid="3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DCCF5-8F43-4150-9E24-B35824ECC1C8}"/>
              </a:ext>
            </a:extLst>
          </p:cNvPr>
          <p:cNvSpPr>
            <a:spLocks noGrp="1"/>
          </p:cNvSpPr>
          <p:nvPr>
            <p:ph type="body" sz="quarter" idx="10"/>
          </p:nvPr>
        </p:nvSpPr>
        <p:spPr>
          <a:xfrm>
            <a:off x="240287" y="1273026"/>
            <a:ext cx="8495939" cy="983875"/>
          </a:xfrm>
        </p:spPr>
        <p:txBody>
          <a:bodyPr>
            <a:noAutofit/>
          </a:bodyPr>
          <a:lstStyle/>
          <a:p>
            <a:r>
              <a:rPr lang="en-GB" sz="2200" dirty="0"/>
              <a:t>The chocolates in this box either have </a:t>
            </a:r>
            <a:r>
              <a:rPr lang="en-GB" sz="2200" dirty="0">
                <a:solidFill>
                  <a:srgbClr val="FF0000"/>
                </a:solidFill>
              </a:rPr>
              <a:t>red</a:t>
            </a:r>
            <a:r>
              <a:rPr lang="en-GB" sz="2200" dirty="0"/>
              <a:t> or </a:t>
            </a:r>
            <a:r>
              <a:rPr lang="en-GB" sz="2200" dirty="0">
                <a:solidFill>
                  <a:srgbClr val="0070C0"/>
                </a:solidFill>
              </a:rPr>
              <a:t>blue</a:t>
            </a:r>
            <a:r>
              <a:rPr lang="en-GB" sz="2200" dirty="0"/>
              <a:t> wrappers. </a:t>
            </a:r>
          </a:p>
          <a:p>
            <a:r>
              <a:rPr lang="en-GB" sz="2200" dirty="0"/>
              <a:t>For every two </a:t>
            </a:r>
            <a:r>
              <a:rPr lang="en-GB" sz="2200" dirty="0">
                <a:solidFill>
                  <a:srgbClr val="FF0000"/>
                </a:solidFill>
              </a:rPr>
              <a:t>red</a:t>
            </a:r>
            <a:r>
              <a:rPr lang="en-GB" sz="2200" dirty="0"/>
              <a:t> chocolates, there is one </a:t>
            </a:r>
            <a:r>
              <a:rPr lang="en-GB" sz="2200" dirty="0">
                <a:solidFill>
                  <a:srgbClr val="0070C0"/>
                </a:solidFill>
              </a:rPr>
              <a:t>blue</a:t>
            </a:r>
            <a:r>
              <a:rPr lang="en-GB" sz="2200" dirty="0"/>
              <a:t> chocolate.</a:t>
            </a:r>
          </a:p>
          <a:p>
            <a:endParaRPr lang="en-GB" sz="2200" dirty="0"/>
          </a:p>
          <a:p>
            <a:pPr marL="457200" indent="-457200">
              <a:buAutoNum type="alphaLcParenR"/>
            </a:pPr>
            <a:endParaRPr lang="en-GB" sz="2200" dirty="0"/>
          </a:p>
        </p:txBody>
      </p:sp>
      <p:sp>
        <p:nvSpPr>
          <p:cNvPr id="3" name="Text Placeholder 2">
            <a:extLst>
              <a:ext uri="{FF2B5EF4-FFF2-40B4-BE49-F238E27FC236}">
                <a16:creationId xmlns:a16="http://schemas.microsoft.com/office/drawing/2014/main" id="{E717AF97-3481-4319-9609-3B131B62CF96}"/>
              </a:ext>
            </a:extLst>
          </p:cNvPr>
          <p:cNvSpPr>
            <a:spLocks noGrp="1"/>
          </p:cNvSpPr>
          <p:nvPr>
            <p:ph type="body" sz="quarter" idx="11"/>
          </p:nvPr>
        </p:nvSpPr>
        <p:spPr/>
        <p:txBody>
          <a:bodyPr/>
          <a:lstStyle/>
          <a:p>
            <a:r>
              <a:rPr lang="en-GB" dirty="0"/>
              <a:t>Activity F: Chocolates</a:t>
            </a:r>
          </a:p>
        </p:txBody>
      </p:sp>
      <p:sp>
        <p:nvSpPr>
          <p:cNvPr id="6" name="TextBox 5">
            <a:extLst>
              <a:ext uri="{FF2B5EF4-FFF2-40B4-BE49-F238E27FC236}">
                <a16:creationId xmlns:a16="http://schemas.microsoft.com/office/drawing/2014/main" id="{7003C9E7-6EF3-4BA0-83B9-0239E133F26D}"/>
              </a:ext>
            </a:extLst>
          </p:cNvPr>
          <p:cNvSpPr txBox="1"/>
          <p:nvPr/>
        </p:nvSpPr>
        <p:spPr>
          <a:xfrm>
            <a:off x="240287" y="2607353"/>
            <a:ext cx="9818114" cy="2400657"/>
          </a:xfrm>
          <a:prstGeom prst="rect">
            <a:avLst/>
          </a:prstGeom>
          <a:noFill/>
        </p:spPr>
        <p:txBody>
          <a:bodyPr wrap="square">
            <a:spAutoFit/>
          </a:bodyPr>
          <a:lstStyle/>
          <a:p>
            <a:pPr marL="457200" indent="-457200">
              <a:spcBef>
                <a:spcPts val="1200"/>
              </a:spcBef>
              <a:buAutoNum type="alphaLcParenR"/>
            </a:pPr>
            <a:r>
              <a:rPr lang="en-GB" sz="2200" dirty="0"/>
              <a:t>Draw a possible number of chocolates in the box.</a:t>
            </a:r>
          </a:p>
          <a:p>
            <a:pPr marL="457200" indent="-457200">
              <a:spcBef>
                <a:spcPts val="1200"/>
              </a:spcBef>
              <a:buAutoNum type="alphaLcParenR"/>
            </a:pPr>
            <a:r>
              <a:rPr lang="en-GB" sz="2200" dirty="0"/>
              <a:t>If there are 10 </a:t>
            </a:r>
            <a:r>
              <a:rPr lang="en-GB" sz="2200" dirty="0">
                <a:solidFill>
                  <a:srgbClr val="FF0000"/>
                </a:solidFill>
              </a:rPr>
              <a:t>red</a:t>
            </a:r>
            <a:r>
              <a:rPr lang="en-GB" sz="2200" dirty="0"/>
              <a:t> chocolates, how many </a:t>
            </a:r>
            <a:r>
              <a:rPr lang="en-GB" sz="2200" dirty="0">
                <a:solidFill>
                  <a:srgbClr val="0070C0"/>
                </a:solidFill>
              </a:rPr>
              <a:t>blue</a:t>
            </a:r>
            <a:r>
              <a:rPr lang="en-GB" sz="2200" dirty="0"/>
              <a:t> chocolates are there?</a:t>
            </a:r>
          </a:p>
          <a:p>
            <a:pPr marL="457200" indent="-457200">
              <a:spcBef>
                <a:spcPts val="1200"/>
              </a:spcBef>
              <a:buAutoNum type="alphaLcParenR"/>
            </a:pPr>
            <a:r>
              <a:rPr lang="en-GB" sz="2200" dirty="0"/>
              <a:t>If there are 10 </a:t>
            </a:r>
            <a:r>
              <a:rPr lang="en-GB" sz="2200" dirty="0">
                <a:solidFill>
                  <a:srgbClr val="0070C0"/>
                </a:solidFill>
              </a:rPr>
              <a:t>blue</a:t>
            </a:r>
            <a:r>
              <a:rPr lang="en-GB" sz="2200" dirty="0"/>
              <a:t> chocolates, how many </a:t>
            </a:r>
            <a:r>
              <a:rPr lang="en-GB" sz="2200" dirty="0">
                <a:solidFill>
                  <a:srgbClr val="FF0000"/>
                </a:solidFill>
              </a:rPr>
              <a:t>red</a:t>
            </a:r>
            <a:r>
              <a:rPr lang="en-GB" sz="2200" dirty="0"/>
              <a:t> chocolates are there?</a:t>
            </a:r>
          </a:p>
          <a:p>
            <a:pPr marL="457200" indent="-457200">
              <a:spcBef>
                <a:spcPts val="1200"/>
              </a:spcBef>
              <a:buAutoNum type="alphaLcParenR"/>
            </a:pPr>
            <a:r>
              <a:rPr lang="en-GB" sz="2200" dirty="0"/>
              <a:t>Is it possible for there to be 10 chocolates in total? Why or why not?</a:t>
            </a:r>
          </a:p>
          <a:p>
            <a:pPr marL="457200" indent="-457200">
              <a:spcBef>
                <a:spcPts val="1200"/>
              </a:spcBef>
              <a:buAutoNum type="alphaLcParenR"/>
            </a:pPr>
            <a:r>
              <a:rPr lang="en-GB" sz="2200" dirty="0"/>
              <a:t>There are 10 more </a:t>
            </a:r>
            <a:r>
              <a:rPr lang="en-GB" sz="2200" dirty="0">
                <a:solidFill>
                  <a:srgbClr val="FF0000"/>
                </a:solidFill>
              </a:rPr>
              <a:t>red</a:t>
            </a:r>
            <a:r>
              <a:rPr lang="en-GB" sz="2200" dirty="0"/>
              <a:t> chocolates than </a:t>
            </a:r>
            <a:r>
              <a:rPr lang="en-GB" sz="2200" dirty="0">
                <a:solidFill>
                  <a:srgbClr val="0070C0"/>
                </a:solidFill>
              </a:rPr>
              <a:t>blue</a:t>
            </a:r>
            <a:r>
              <a:rPr lang="en-GB" sz="2200" dirty="0"/>
              <a:t>. How many are there in total?</a:t>
            </a:r>
          </a:p>
        </p:txBody>
      </p:sp>
      <p:sp>
        <p:nvSpPr>
          <p:cNvPr id="7" name="Action Button: Help 6">
            <a:hlinkClick r:id="" action="ppaction://noaction" highlightClick="1"/>
            <a:extLst>
              <a:ext uri="{FF2B5EF4-FFF2-40B4-BE49-F238E27FC236}">
                <a16:creationId xmlns:a16="http://schemas.microsoft.com/office/drawing/2014/main" id="{B0FB3CCF-A932-4DB3-AF24-E74AD1EF028A}"/>
              </a:ext>
            </a:extLst>
          </p:cNvPr>
          <p:cNvSpPr/>
          <p:nvPr/>
        </p:nvSpPr>
        <p:spPr>
          <a:xfrm>
            <a:off x="145680" y="558497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36E5E41-62AC-46DD-B537-0C500235553E}"/>
              </a:ext>
            </a:extLst>
          </p:cNvPr>
          <p:cNvSpPr txBox="1"/>
          <p:nvPr/>
        </p:nvSpPr>
        <p:spPr>
          <a:xfrm>
            <a:off x="1053701" y="5547624"/>
            <a:ext cx="8063003" cy="769441"/>
          </a:xfrm>
          <a:prstGeom prst="rect">
            <a:avLst/>
          </a:prstGeom>
          <a:noFill/>
        </p:spPr>
        <p:txBody>
          <a:bodyPr wrap="square" rtlCol="0">
            <a:spAutoFit/>
          </a:bodyPr>
          <a:lstStyle/>
          <a:p>
            <a:pPr>
              <a:spcBef>
                <a:spcPts val="1200"/>
              </a:spcBef>
              <a:buNone/>
            </a:pPr>
            <a:r>
              <a:rPr lang="en-GB" sz="2200" dirty="0"/>
              <a:t>How would your answers for b) to e) change if the number was 12 instead of 10?</a:t>
            </a:r>
          </a:p>
        </p:txBody>
      </p:sp>
      <p:pic>
        <p:nvPicPr>
          <p:cNvPr id="9" name="Picture 8" descr="Shape&#10;&#10;Description automatically generated">
            <a:extLst>
              <a:ext uri="{FF2B5EF4-FFF2-40B4-BE49-F238E27FC236}">
                <a16:creationId xmlns:a16="http://schemas.microsoft.com/office/drawing/2014/main" id="{74645BB6-30B1-4FA1-B168-4D5CC4611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881" y="1103874"/>
            <a:ext cx="3071689" cy="1853030"/>
          </a:xfrm>
          <a:prstGeom prst="rect">
            <a:avLst/>
          </a:prstGeom>
        </p:spPr>
      </p:pic>
    </p:spTree>
    <p:extLst>
      <p:ext uri="{BB962C8B-B14F-4D97-AF65-F5344CB8AC3E}">
        <p14:creationId xmlns:p14="http://schemas.microsoft.com/office/powerpoint/2010/main" val="15409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build="p"/>
      <p:bldP spid="7" grpId="0" animBg="1"/>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DCCF5-8F43-4150-9E24-B35824ECC1C8}"/>
              </a:ext>
            </a:extLst>
          </p:cNvPr>
          <p:cNvSpPr>
            <a:spLocks noGrp="1"/>
          </p:cNvSpPr>
          <p:nvPr>
            <p:ph type="body" sz="quarter" idx="10"/>
          </p:nvPr>
        </p:nvSpPr>
        <p:spPr>
          <a:xfrm>
            <a:off x="173584" y="1075528"/>
            <a:ext cx="9037323" cy="983875"/>
          </a:xfrm>
        </p:spPr>
        <p:txBody>
          <a:bodyPr>
            <a:noAutofit/>
          </a:bodyPr>
          <a:lstStyle/>
          <a:p>
            <a:r>
              <a:rPr lang="en-GB" sz="2200" dirty="0"/>
              <a:t>On a standard photo, the ratio of the length of the short side to the length of the long side is 2:3. </a:t>
            </a:r>
          </a:p>
          <a:p>
            <a:r>
              <a:rPr lang="en-GB" sz="2200" dirty="0"/>
              <a:t>Which of these could be standard photographs?</a:t>
            </a:r>
          </a:p>
          <a:p>
            <a:endParaRPr lang="en-GB" sz="2200" dirty="0"/>
          </a:p>
          <a:p>
            <a:pPr marL="457200" indent="-457200">
              <a:buAutoNum type="alphaLcParenR"/>
            </a:pPr>
            <a:endParaRPr lang="en-GB" sz="2200" dirty="0"/>
          </a:p>
        </p:txBody>
      </p:sp>
      <p:sp>
        <p:nvSpPr>
          <p:cNvPr id="3" name="Text Placeholder 2">
            <a:extLst>
              <a:ext uri="{FF2B5EF4-FFF2-40B4-BE49-F238E27FC236}">
                <a16:creationId xmlns:a16="http://schemas.microsoft.com/office/drawing/2014/main" id="{E717AF97-3481-4319-9609-3B131B62CF96}"/>
              </a:ext>
            </a:extLst>
          </p:cNvPr>
          <p:cNvSpPr>
            <a:spLocks noGrp="1"/>
          </p:cNvSpPr>
          <p:nvPr>
            <p:ph type="body" sz="quarter" idx="11"/>
          </p:nvPr>
        </p:nvSpPr>
        <p:spPr/>
        <p:txBody>
          <a:bodyPr/>
          <a:lstStyle/>
          <a:p>
            <a:r>
              <a:rPr lang="en-GB" dirty="0"/>
              <a:t>Activity G: Photographs</a:t>
            </a:r>
          </a:p>
        </p:txBody>
      </p:sp>
      <p:sp>
        <p:nvSpPr>
          <p:cNvPr id="6" name="TextBox 5">
            <a:extLst>
              <a:ext uri="{FF2B5EF4-FFF2-40B4-BE49-F238E27FC236}">
                <a16:creationId xmlns:a16="http://schemas.microsoft.com/office/drawing/2014/main" id="{7003C9E7-6EF3-4BA0-83B9-0239E133F26D}"/>
              </a:ext>
            </a:extLst>
          </p:cNvPr>
          <p:cNvSpPr txBox="1"/>
          <p:nvPr/>
        </p:nvSpPr>
        <p:spPr>
          <a:xfrm>
            <a:off x="240286" y="2607353"/>
            <a:ext cx="10571875" cy="430887"/>
          </a:xfrm>
          <a:prstGeom prst="rect">
            <a:avLst/>
          </a:prstGeom>
          <a:noFill/>
        </p:spPr>
        <p:txBody>
          <a:bodyPr wrap="square">
            <a:spAutoFit/>
          </a:bodyPr>
          <a:lstStyle/>
          <a:p>
            <a:pPr marL="457200" indent="-457200">
              <a:spcBef>
                <a:spcPts val="1200"/>
              </a:spcBef>
              <a:buAutoNum type="alphaLcParenR"/>
            </a:pPr>
            <a:endParaRPr lang="en-GB" sz="2200" dirty="0"/>
          </a:p>
        </p:txBody>
      </p:sp>
      <p:sp>
        <p:nvSpPr>
          <p:cNvPr id="7" name="Action Button: Help 6">
            <a:hlinkClick r:id="" action="ppaction://noaction" highlightClick="1"/>
            <a:extLst>
              <a:ext uri="{FF2B5EF4-FFF2-40B4-BE49-F238E27FC236}">
                <a16:creationId xmlns:a16="http://schemas.microsoft.com/office/drawing/2014/main" id="{B0FB3CCF-A932-4DB3-AF24-E74AD1EF028A}"/>
              </a:ext>
            </a:extLst>
          </p:cNvPr>
          <p:cNvSpPr/>
          <p:nvPr/>
        </p:nvSpPr>
        <p:spPr>
          <a:xfrm>
            <a:off x="145680" y="58086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36E5E41-62AC-46DD-B537-0C500235553E}"/>
              </a:ext>
            </a:extLst>
          </p:cNvPr>
          <p:cNvSpPr txBox="1"/>
          <p:nvPr/>
        </p:nvSpPr>
        <p:spPr>
          <a:xfrm>
            <a:off x="1156777" y="5854382"/>
            <a:ext cx="7842258" cy="769441"/>
          </a:xfrm>
          <a:prstGeom prst="rect">
            <a:avLst/>
          </a:prstGeom>
          <a:noFill/>
        </p:spPr>
        <p:txBody>
          <a:bodyPr wrap="square" rtlCol="0">
            <a:spAutoFit/>
          </a:bodyPr>
          <a:lstStyle/>
          <a:p>
            <a:pPr>
              <a:spcBef>
                <a:spcPts val="1200"/>
              </a:spcBef>
              <a:buNone/>
            </a:pPr>
            <a:r>
              <a:rPr lang="en-GB" sz="2200" dirty="0"/>
              <a:t>How could you change one measurement of any of the photos so that they were standard photographs?</a:t>
            </a:r>
          </a:p>
        </p:txBody>
      </p:sp>
      <p:grpSp>
        <p:nvGrpSpPr>
          <p:cNvPr id="4" name="Group 3">
            <a:extLst>
              <a:ext uri="{FF2B5EF4-FFF2-40B4-BE49-F238E27FC236}">
                <a16:creationId xmlns:a16="http://schemas.microsoft.com/office/drawing/2014/main" id="{208EAD1F-A07B-4D14-BD39-BFD9DD77A7A3}"/>
              </a:ext>
            </a:extLst>
          </p:cNvPr>
          <p:cNvGrpSpPr/>
          <p:nvPr/>
        </p:nvGrpSpPr>
        <p:grpSpPr>
          <a:xfrm>
            <a:off x="241069" y="2379525"/>
            <a:ext cx="2938272" cy="2136402"/>
            <a:chOff x="241069" y="2379525"/>
            <a:chExt cx="2938272" cy="2136402"/>
          </a:xfrm>
        </p:grpSpPr>
        <p:sp>
          <p:nvSpPr>
            <p:cNvPr id="9" name="Rectangle 8">
              <a:extLst>
                <a:ext uri="{FF2B5EF4-FFF2-40B4-BE49-F238E27FC236}">
                  <a16:creationId xmlns:a16="http://schemas.microsoft.com/office/drawing/2014/main" id="{B5162FBA-5AAF-4316-89DF-37292D2873D3}"/>
                </a:ext>
              </a:extLst>
            </p:cNvPr>
            <p:cNvSpPr/>
            <p:nvPr/>
          </p:nvSpPr>
          <p:spPr>
            <a:xfrm>
              <a:off x="241069" y="2715927"/>
              <a:ext cx="2520000" cy="18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A</a:t>
              </a:r>
            </a:p>
          </p:txBody>
        </p:sp>
        <p:sp>
          <p:nvSpPr>
            <p:cNvPr id="10" name="TextBox 9">
              <a:extLst>
                <a:ext uri="{FF2B5EF4-FFF2-40B4-BE49-F238E27FC236}">
                  <a16:creationId xmlns:a16="http://schemas.microsoft.com/office/drawing/2014/main" id="{61C59C59-ED2E-403B-8901-B98176875315}"/>
                </a:ext>
              </a:extLst>
            </p:cNvPr>
            <p:cNvSpPr txBox="1"/>
            <p:nvPr/>
          </p:nvSpPr>
          <p:spPr>
            <a:xfrm rot="5400000">
              <a:off x="2409258" y="3467937"/>
              <a:ext cx="1140056" cy="400110"/>
            </a:xfrm>
            <a:prstGeom prst="rect">
              <a:avLst/>
            </a:prstGeom>
            <a:noFill/>
          </p:spPr>
          <p:txBody>
            <a:bodyPr wrap="none" rtlCol="0">
              <a:spAutoFit/>
            </a:bodyPr>
            <a:lstStyle/>
            <a:p>
              <a:pPr>
                <a:buNone/>
              </a:pPr>
              <a:r>
                <a:rPr lang="en-GB" sz="2000" dirty="0"/>
                <a:t>5 inches</a:t>
              </a:r>
            </a:p>
          </p:txBody>
        </p:sp>
        <p:sp>
          <p:nvSpPr>
            <p:cNvPr id="11" name="TextBox 10">
              <a:extLst>
                <a:ext uri="{FF2B5EF4-FFF2-40B4-BE49-F238E27FC236}">
                  <a16:creationId xmlns:a16="http://schemas.microsoft.com/office/drawing/2014/main" id="{92C108A9-9E7C-4E08-AA8C-CE6CA9EEC13E}"/>
                </a:ext>
              </a:extLst>
            </p:cNvPr>
            <p:cNvSpPr txBox="1"/>
            <p:nvPr/>
          </p:nvSpPr>
          <p:spPr>
            <a:xfrm>
              <a:off x="870158" y="2379525"/>
              <a:ext cx="1140056" cy="400110"/>
            </a:xfrm>
            <a:prstGeom prst="rect">
              <a:avLst/>
            </a:prstGeom>
            <a:noFill/>
          </p:spPr>
          <p:txBody>
            <a:bodyPr wrap="none" rtlCol="0">
              <a:spAutoFit/>
            </a:bodyPr>
            <a:lstStyle/>
            <a:p>
              <a:pPr>
                <a:buNone/>
              </a:pPr>
              <a:r>
                <a:rPr lang="en-GB" sz="2000" dirty="0"/>
                <a:t>7 inches</a:t>
              </a:r>
            </a:p>
          </p:txBody>
        </p:sp>
      </p:grpSp>
      <p:grpSp>
        <p:nvGrpSpPr>
          <p:cNvPr id="33" name="Group 32">
            <a:extLst>
              <a:ext uri="{FF2B5EF4-FFF2-40B4-BE49-F238E27FC236}">
                <a16:creationId xmlns:a16="http://schemas.microsoft.com/office/drawing/2014/main" id="{69B08EA4-2934-4F54-9451-ACEB285D0DD8}"/>
              </a:ext>
            </a:extLst>
          </p:cNvPr>
          <p:cNvGrpSpPr/>
          <p:nvPr/>
        </p:nvGrpSpPr>
        <p:grpSpPr>
          <a:xfrm>
            <a:off x="3226778" y="4169900"/>
            <a:ext cx="2486705" cy="1391242"/>
            <a:chOff x="3226778" y="4169900"/>
            <a:chExt cx="2486705" cy="1391242"/>
          </a:xfrm>
        </p:grpSpPr>
        <p:sp>
          <p:nvSpPr>
            <p:cNvPr id="5" name="Rectangle 4">
              <a:extLst>
                <a:ext uri="{FF2B5EF4-FFF2-40B4-BE49-F238E27FC236}">
                  <a16:creationId xmlns:a16="http://schemas.microsoft.com/office/drawing/2014/main" id="{B59C22BA-AD3F-4011-BE62-D4259942FE60}"/>
                </a:ext>
              </a:extLst>
            </p:cNvPr>
            <p:cNvSpPr/>
            <p:nvPr/>
          </p:nvSpPr>
          <p:spPr>
            <a:xfrm>
              <a:off x="3226778" y="4481142"/>
              <a:ext cx="1620000" cy="1080000"/>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F</a:t>
              </a:r>
            </a:p>
          </p:txBody>
        </p:sp>
        <p:sp>
          <p:nvSpPr>
            <p:cNvPr id="13" name="TextBox 12">
              <a:extLst>
                <a:ext uri="{FF2B5EF4-FFF2-40B4-BE49-F238E27FC236}">
                  <a16:creationId xmlns:a16="http://schemas.microsoft.com/office/drawing/2014/main" id="{EDC02F98-DF72-44B5-B0F2-BD7F6268DA69}"/>
                </a:ext>
              </a:extLst>
            </p:cNvPr>
            <p:cNvSpPr txBox="1"/>
            <p:nvPr/>
          </p:nvSpPr>
          <p:spPr>
            <a:xfrm>
              <a:off x="4831510" y="4856470"/>
              <a:ext cx="881973" cy="400110"/>
            </a:xfrm>
            <a:prstGeom prst="rect">
              <a:avLst/>
            </a:prstGeom>
            <a:noFill/>
          </p:spPr>
          <p:txBody>
            <a:bodyPr wrap="none" rtlCol="0">
              <a:spAutoFit/>
            </a:bodyPr>
            <a:lstStyle/>
            <a:p>
              <a:pPr>
                <a:buNone/>
              </a:pPr>
              <a:r>
                <a:rPr lang="en-GB" sz="2000" dirty="0"/>
                <a:t>15 cm</a:t>
              </a:r>
            </a:p>
          </p:txBody>
        </p:sp>
        <p:sp>
          <p:nvSpPr>
            <p:cNvPr id="14" name="TextBox 13">
              <a:extLst>
                <a:ext uri="{FF2B5EF4-FFF2-40B4-BE49-F238E27FC236}">
                  <a16:creationId xmlns:a16="http://schemas.microsoft.com/office/drawing/2014/main" id="{400F1426-BA9A-4084-8BAE-749B459026FE}"/>
                </a:ext>
              </a:extLst>
            </p:cNvPr>
            <p:cNvSpPr txBox="1"/>
            <p:nvPr/>
          </p:nvSpPr>
          <p:spPr>
            <a:xfrm>
              <a:off x="3607852" y="4169900"/>
              <a:ext cx="881973" cy="400110"/>
            </a:xfrm>
            <a:prstGeom prst="rect">
              <a:avLst/>
            </a:prstGeom>
            <a:noFill/>
          </p:spPr>
          <p:txBody>
            <a:bodyPr wrap="none" rtlCol="0">
              <a:spAutoFit/>
            </a:bodyPr>
            <a:lstStyle/>
            <a:p>
              <a:pPr>
                <a:buNone/>
              </a:pPr>
              <a:r>
                <a:rPr lang="en-GB" sz="2000" dirty="0"/>
                <a:t>10 cm</a:t>
              </a:r>
            </a:p>
          </p:txBody>
        </p:sp>
      </p:grpSp>
      <p:grpSp>
        <p:nvGrpSpPr>
          <p:cNvPr id="29" name="Group 28">
            <a:extLst>
              <a:ext uri="{FF2B5EF4-FFF2-40B4-BE49-F238E27FC236}">
                <a16:creationId xmlns:a16="http://schemas.microsoft.com/office/drawing/2014/main" id="{DA045D09-155B-4906-A14D-26CD708D1E3C}"/>
              </a:ext>
            </a:extLst>
          </p:cNvPr>
          <p:cNvGrpSpPr/>
          <p:nvPr/>
        </p:nvGrpSpPr>
        <p:grpSpPr>
          <a:xfrm>
            <a:off x="3304168" y="2370979"/>
            <a:ext cx="1489136" cy="954182"/>
            <a:chOff x="3304168" y="2370979"/>
            <a:chExt cx="1489136" cy="954182"/>
          </a:xfrm>
        </p:grpSpPr>
        <p:sp>
          <p:nvSpPr>
            <p:cNvPr id="12" name="Rectangle 11">
              <a:extLst>
                <a:ext uri="{FF2B5EF4-FFF2-40B4-BE49-F238E27FC236}">
                  <a16:creationId xmlns:a16="http://schemas.microsoft.com/office/drawing/2014/main" id="{EA92B245-4A8A-46EF-97EE-43287805495F}"/>
                </a:ext>
              </a:extLst>
            </p:cNvPr>
            <p:cNvSpPr/>
            <p:nvPr/>
          </p:nvSpPr>
          <p:spPr>
            <a:xfrm rot="16200000">
              <a:off x="3368555" y="2875161"/>
              <a:ext cx="540000" cy="3600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buNone/>
              </a:pPr>
              <a:r>
                <a:rPr lang="en-GB" dirty="0"/>
                <a:t>B</a:t>
              </a:r>
            </a:p>
          </p:txBody>
        </p:sp>
        <p:sp>
          <p:nvSpPr>
            <p:cNvPr id="15" name="TextBox 14">
              <a:extLst>
                <a:ext uri="{FF2B5EF4-FFF2-40B4-BE49-F238E27FC236}">
                  <a16:creationId xmlns:a16="http://schemas.microsoft.com/office/drawing/2014/main" id="{7A1D1D0E-858D-473A-B9CF-068E01232132}"/>
                </a:ext>
              </a:extLst>
            </p:cNvPr>
            <p:cNvSpPr txBox="1"/>
            <p:nvPr/>
          </p:nvSpPr>
          <p:spPr>
            <a:xfrm>
              <a:off x="3304168" y="2370979"/>
              <a:ext cx="739305" cy="400110"/>
            </a:xfrm>
            <a:prstGeom prst="rect">
              <a:avLst/>
            </a:prstGeom>
            <a:noFill/>
          </p:spPr>
          <p:txBody>
            <a:bodyPr wrap="none" rtlCol="0">
              <a:spAutoFit/>
            </a:bodyPr>
            <a:lstStyle/>
            <a:p>
              <a:pPr>
                <a:buNone/>
              </a:pPr>
              <a:r>
                <a:rPr lang="en-GB" sz="2000" dirty="0"/>
                <a:t>3 cm</a:t>
              </a:r>
            </a:p>
          </p:txBody>
        </p:sp>
        <p:sp>
          <p:nvSpPr>
            <p:cNvPr id="16" name="TextBox 15">
              <a:extLst>
                <a:ext uri="{FF2B5EF4-FFF2-40B4-BE49-F238E27FC236}">
                  <a16:creationId xmlns:a16="http://schemas.microsoft.com/office/drawing/2014/main" id="{3462C925-70CE-44AF-A300-F07BE252EFBE}"/>
                </a:ext>
              </a:extLst>
            </p:cNvPr>
            <p:cNvSpPr txBox="1"/>
            <p:nvPr/>
          </p:nvSpPr>
          <p:spPr>
            <a:xfrm>
              <a:off x="3840799" y="2815381"/>
              <a:ext cx="952505" cy="400110"/>
            </a:xfrm>
            <a:prstGeom prst="rect">
              <a:avLst/>
            </a:prstGeom>
            <a:noFill/>
          </p:spPr>
          <p:txBody>
            <a:bodyPr wrap="none" rtlCol="0">
              <a:spAutoFit/>
            </a:bodyPr>
            <a:lstStyle/>
            <a:p>
              <a:pPr>
                <a:buNone/>
              </a:pPr>
              <a:r>
                <a:rPr lang="en-GB" sz="2000" dirty="0"/>
                <a:t>4.5 cm</a:t>
              </a:r>
            </a:p>
          </p:txBody>
        </p:sp>
      </p:grpSp>
      <p:grpSp>
        <p:nvGrpSpPr>
          <p:cNvPr id="32" name="Group 31">
            <a:extLst>
              <a:ext uri="{FF2B5EF4-FFF2-40B4-BE49-F238E27FC236}">
                <a16:creationId xmlns:a16="http://schemas.microsoft.com/office/drawing/2014/main" id="{5E553BE8-85F6-4DA1-9469-B3810F98D0D4}"/>
              </a:ext>
            </a:extLst>
          </p:cNvPr>
          <p:cNvGrpSpPr/>
          <p:nvPr/>
        </p:nvGrpSpPr>
        <p:grpSpPr>
          <a:xfrm>
            <a:off x="9330703" y="1567465"/>
            <a:ext cx="2531450" cy="4018915"/>
            <a:chOff x="9326223" y="1795180"/>
            <a:chExt cx="2531450" cy="4018915"/>
          </a:xfrm>
        </p:grpSpPr>
        <p:sp>
          <p:nvSpPr>
            <p:cNvPr id="17" name="Rectangle 16">
              <a:extLst>
                <a:ext uri="{FF2B5EF4-FFF2-40B4-BE49-F238E27FC236}">
                  <a16:creationId xmlns:a16="http://schemas.microsoft.com/office/drawing/2014/main" id="{3CAC93D5-F65C-4C4E-A70D-E566201BFDA0}"/>
                </a:ext>
              </a:extLst>
            </p:cNvPr>
            <p:cNvSpPr/>
            <p:nvPr/>
          </p:nvSpPr>
          <p:spPr>
            <a:xfrm>
              <a:off x="9326223" y="1795180"/>
              <a:ext cx="2160000" cy="360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E</a:t>
              </a:r>
            </a:p>
          </p:txBody>
        </p:sp>
        <p:sp>
          <p:nvSpPr>
            <p:cNvPr id="18" name="TextBox 17">
              <a:extLst>
                <a:ext uri="{FF2B5EF4-FFF2-40B4-BE49-F238E27FC236}">
                  <a16:creationId xmlns:a16="http://schemas.microsoft.com/office/drawing/2014/main" id="{6F1CE7EA-7872-424A-9E2F-94BF9A54B8B7}"/>
                </a:ext>
              </a:extLst>
            </p:cNvPr>
            <p:cNvSpPr txBox="1"/>
            <p:nvPr/>
          </p:nvSpPr>
          <p:spPr>
            <a:xfrm>
              <a:off x="9944079" y="5413985"/>
              <a:ext cx="1118320" cy="400110"/>
            </a:xfrm>
            <a:prstGeom prst="rect">
              <a:avLst/>
            </a:prstGeom>
            <a:noFill/>
          </p:spPr>
          <p:txBody>
            <a:bodyPr wrap="square" rtlCol="0">
              <a:spAutoFit/>
            </a:bodyPr>
            <a:lstStyle/>
            <a:p>
              <a:pPr>
                <a:buNone/>
              </a:pPr>
              <a:r>
                <a:rPr lang="en-GB" sz="2000" dirty="0"/>
                <a:t>24 cm</a:t>
              </a:r>
            </a:p>
          </p:txBody>
        </p:sp>
        <p:sp>
          <p:nvSpPr>
            <p:cNvPr id="19" name="TextBox 18">
              <a:extLst>
                <a:ext uri="{FF2B5EF4-FFF2-40B4-BE49-F238E27FC236}">
                  <a16:creationId xmlns:a16="http://schemas.microsoft.com/office/drawing/2014/main" id="{01F91999-28DE-42BF-A4B9-8883CF222DF6}"/>
                </a:ext>
              </a:extLst>
            </p:cNvPr>
            <p:cNvSpPr txBox="1"/>
            <p:nvPr/>
          </p:nvSpPr>
          <p:spPr>
            <a:xfrm rot="5400000">
              <a:off x="11098458" y="3378763"/>
              <a:ext cx="1118320" cy="400110"/>
            </a:xfrm>
            <a:prstGeom prst="rect">
              <a:avLst/>
            </a:prstGeom>
            <a:noFill/>
          </p:spPr>
          <p:txBody>
            <a:bodyPr wrap="square" rtlCol="0">
              <a:spAutoFit/>
            </a:bodyPr>
            <a:lstStyle/>
            <a:p>
              <a:pPr>
                <a:buNone/>
              </a:pPr>
              <a:r>
                <a:rPr lang="en-GB" sz="2000" dirty="0"/>
                <a:t>36 cm</a:t>
              </a:r>
            </a:p>
          </p:txBody>
        </p:sp>
      </p:grpSp>
      <p:grpSp>
        <p:nvGrpSpPr>
          <p:cNvPr id="30" name="Group 29">
            <a:extLst>
              <a:ext uri="{FF2B5EF4-FFF2-40B4-BE49-F238E27FC236}">
                <a16:creationId xmlns:a16="http://schemas.microsoft.com/office/drawing/2014/main" id="{1E29F143-3C9D-45AC-A94F-AE300892BAA0}"/>
              </a:ext>
            </a:extLst>
          </p:cNvPr>
          <p:cNvGrpSpPr/>
          <p:nvPr/>
        </p:nvGrpSpPr>
        <p:grpSpPr>
          <a:xfrm>
            <a:off x="4987605" y="2390885"/>
            <a:ext cx="1373046" cy="2004483"/>
            <a:chOff x="4987605" y="2390885"/>
            <a:chExt cx="1373046" cy="2004483"/>
          </a:xfrm>
        </p:grpSpPr>
        <p:sp>
          <p:nvSpPr>
            <p:cNvPr id="20" name="Rectangle 19">
              <a:extLst>
                <a:ext uri="{FF2B5EF4-FFF2-40B4-BE49-F238E27FC236}">
                  <a16:creationId xmlns:a16="http://schemas.microsoft.com/office/drawing/2014/main" id="{0D87E02B-79AB-4B23-966B-C5C026578BDD}"/>
                </a:ext>
              </a:extLst>
            </p:cNvPr>
            <p:cNvSpPr/>
            <p:nvPr/>
          </p:nvSpPr>
          <p:spPr>
            <a:xfrm rot="5400000">
              <a:off x="4663605" y="2714885"/>
              <a:ext cx="1620000" cy="972000"/>
            </a:xfrm>
            <a:prstGeom prst="rect">
              <a:avLst/>
            </a:prstGeom>
            <a:solidFill>
              <a:srgbClr val="585858"/>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dirty="0"/>
                <a:t>C</a:t>
              </a:r>
            </a:p>
          </p:txBody>
        </p:sp>
        <p:sp>
          <p:nvSpPr>
            <p:cNvPr id="21" name="TextBox 20">
              <a:extLst>
                <a:ext uri="{FF2B5EF4-FFF2-40B4-BE49-F238E27FC236}">
                  <a16:creationId xmlns:a16="http://schemas.microsoft.com/office/drawing/2014/main" id="{5BE7663F-CC80-4F54-950B-3C69EE35B339}"/>
                </a:ext>
              </a:extLst>
            </p:cNvPr>
            <p:cNvSpPr txBox="1"/>
            <p:nvPr/>
          </p:nvSpPr>
          <p:spPr>
            <a:xfrm>
              <a:off x="5064695" y="3995258"/>
              <a:ext cx="1118320" cy="400110"/>
            </a:xfrm>
            <a:prstGeom prst="rect">
              <a:avLst/>
            </a:prstGeom>
            <a:noFill/>
          </p:spPr>
          <p:txBody>
            <a:bodyPr wrap="square" rtlCol="0">
              <a:spAutoFit/>
            </a:bodyPr>
            <a:lstStyle/>
            <a:p>
              <a:pPr>
                <a:buNone/>
              </a:pPr>
              <a:r>
                <a:rPr lang="en-GB" sz="2000" dirty="0"/>
                <a:t>60 mm</a:t>
              </a:r>
            </a:p>
          </p:txBody>
        </p:sp>
        <p:sp>
          <p:nvSpPr>
            <p:cNvPr id="22" name="TextBox 21">
              <a:extLst>
                <a:ext uri="{FF2B5EF4-FFF2-40B4-BE49-F238E27FC236}">
                  <a16:creationId xmlns:a16="http://schemas.microsoft.com/office/drawing/2014/main" id="{EEE20F8C-2148-4056-9218-80C2A56EE8D7}"/>
                </a:ext>
              </a:extLst>
            </p:cNvPr>
            <p:cNvSpPr txBox="1"/>
            <p:nvPr/>
          </p:nvSpPr>
          <p:spPr>
            <a:xfrm rot="5400000">
              <a:off x="5601436" y="2926533"/>
              <a:ext cx="1118320" cy="400110"/>
            </a:xfrm>
            <a:prstGeom prst="rect">
              <a:avLst/>
            </a:prstGeom>
            <a:noFill/>
          </p:spPr>
          <p:txBody>
            <a:bodyPr wrap="square" rtlCol="0">
              <a:spAutoFit/>
            </a:bodyPr>
            <a:lstStyle/>
            <a:p>
              <a:pPr>
                <a:buNone/>
              </a:pPr>
              <a:r>
                <a:rPr lang="en-GB" sz="2000" dirty="0"/>
                <a:t>100 mm</a:t>
              </a:r>
            </a:p>
          </p:txBody>
        </p:sp>
      </p:grpSp>
      <p:grpSp>
        <p:nvGrpSpPr>
          <p:cNvPr id="31" name="Group 30">
            <a:extLst>
              <a:ext uri="{FF2B5EF4-FFF2-40B4-BE49-F238E27FC236}">
                <a16:creationId xmlns:a16="http://schemas.microsoft.com/office/drawing/2014/main" id="{C2D4C1C4-B487-44C8-9203-D6671A930E51}"/>
              </a:ext>
            </a:extLst>
          </p:cNvPr>
          <p:cNvGrpSpPr/>
          <p:nvPr/>
        </p:nvGrpSpPr>
        <p:grpSpPr>
          <a:xfrm>
            <a:off x="6661136" y="2053006"/>
            <a:ext cx="2192022" cy="3031473"/>
            <a:chOff x="6661136" y="2053006"/>
            <a:chExt cx="2192022" cy="3031473"/>
          </a:xfrm>
        </p:grpSpPr>
        <p:sp>
          <p:nvSpPr>
            <p:cNvPr id="23" name="Rectangle 22">
              <a:extLst>
                <a:ext uri="{FF2B5EF4-FFF2-40B4-BE49-F238E27FC236}">
                  <a16:creationId xmlns:a16="http://schemas.microsoft.com/office/drawing/2014/main" id="{C3208B55-3D58-492C-A081-04BC4C9649F3}"/>
                </a:ext>
              </a:extLst>
            </p:cNvPr>
            <p:cNvSpPr/>
            <p:nvPr/>
          </p:nvSpPr>
          <p:spPr>
            <a:xfrm>
              <a:off x="6661136" y="2053006"/>
              <a:ext cx="1830855" cy="26443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D</a:t>
              </a:r>
            </a:p>
          </p:txBody>
        </p:sp>
        <p:sp>
          <p:nvSpPr>
            <p:cNvPr id="24" name="TextBox 23">
              <a:extLst>
                <a:ext uri="{FF2B5EF4-FFF2-40B4-BE49-F238E27FC236}">
                  <a16:creationId xmlns:a16="http://schemas.microsoft.com/office/drawing/2014/main" id="{24D39CE9-31EB-43DE-B9FE-3337969B59DA}"/>
                </a:ext>
              </a:extLst>
            </p:cNvPr>
            <p:cNvSpPr txBox="1"/>
            <p:nvPr/>
          </p:nvSpPr>
          <p:spPr>
            <a:xfrm>
              <a:off x="7193857" y="4684369"/>
              <a:ext cx="1118320" cy="400110"/>
            </a:xfrm>
            <a:prstGeom prst="rect">
              <a:avLst/>
            </a:prstGeom>
            <a:noFill/>
          </p:spPr>
          <p:txBody>
            <a:bodyPr wrap="square" rtlCol="0">
              <a:spAutoFit/>
            </a:bodyPr>
            <a:lstStyle/>
            <a:p>
              <a:pPr>
                <a:buNone/>
              </a:pPr>
              <a:r>
                <a:rPr lang="en-GB" sz="2000" dirty="0"/>
                <a:t>21 cm</a:t>
              </a:r>
            </a:p>
          </p:txBody>
        </p:sp>
        <p:sp>
          <p:nvSpPr>
            <p:cNvPr id="25" name="TextBox 24">
              <a:extLst>
                <a:ext uri="{FF2B5EF4-FFF2-40B4-BE49-F238E27FC236}">
                  <a16:creationId xmlns:a16="http://schemas.microsoft.com/office/drawing/2014/main" id="{3A524C7F-2985-4D38-8A9C-00B4BC43677B}"/>
                </a:ext>
              </a:extLst>
            </p:cNvPr>
            <p:cNvSpPr txBox="1"/>
            <p:nvPr/>
          </p:nvSpPr>
          <p:spPr>
            <a:xfrm rot="5400000">
              <a:off x="8093943" y="3209504"/>
              <a:ext cx="1118320" cy="400110"/>
            </a:xfrm>
            <a:prstGeom prst="rect">
              <a:avLst/>
            </a:prstGeom>
            <a:noFill/>
          </p:spPr>
          <p:txBody>
            <a:bodyPr wrap="square" rtlCol="0">
              <a:spAutoFit/>
            </a:bodyPr>
            <a:lstStyle/>
            <a:p>
              <a:pPr>
                <a:buNone/>
              </a:pPr>
              <a:r>
                <a:rPr lang="en-GB" sz="2000" dirty="0"/>
                <a:t>33 cm</a:t>
              </a:r>
            </a:p>
          </p:txBody>
        </p:sp>
      </p:grpSp>
      <p:grpSp>
        <p:nvGrpSpPr>
          <p:cNvPr id="34" name="Group 33">
            <a:extLst>
              <a:ext uri="{FF2B5EF4-FFF2-40B4-BE49-F238E27FC236}">
                <a16:creationId xmlns:a16="http://schemas.microsoft.com/office/drawing/2014/main" id="{01EC86F0-857A-4466-9E67-4919657DA4D4}"/>
              </a:ext>
            </a:extLst>
          </p:cNvPr>
          <p:cNvGrpSpPr/>
          <p:nvPr/>
        </p:nvGrpSpPr>
        <p:grpSpPr>
          <a:xfrm>
            <a:off x="6232299" y="5034295"/>
            <a:ext cx="1414796" cy="782330"/>
            <a:chOff x="6232299" y="5034295"/>
            <a:chExt cx="1414796" cy="782330"/>
          </a:xfrm>
        </p:grpSpPr>
        <p:sp>
          <p:nvSpPr>
            <p:cNvPr id="26" name="Rectangle 25">
              <a:extLst>
                <a:ext uri="{FF2B5EF4-FFF2-40B4-BE49-F238E27FC236}">
                  <a16:creationId xmlns:a16="http://schemas.microsoft.com/office/drawing/2014/main" id="{4E079F94-3FF1-4BF3-BD52-D9734C84F135}"/>
                </a:ext>
              </a:extLst>
            </p:cNvPr>
            <p:cNvSpPr/>
            <p:nvPr/>
          </p:nvSpPr>
          <p:spPr>
            <a:xfrm>
              <a:off x="6360651" y="5414938"/>
              <a:ext cx="540000" cy="360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G</a:t>
              </a:r>
            </a:p>
          </p:txBody>
        </p:sp>
        <p:sp>
          <p:nvSpPr>
            <p:cNvPr id="27" name="TextBox 26">
              <a:extLst>
                <a:ext uri="{FF2B5EF4-FFF2-40B4-BE49-F238E27FC236}">
                  <a16:creationId xmlns:a16="http://schemas.microsoft.com/office/drawing/2014/main" id="{EDB66689-2AAF-4DEA-BB47-40FA6D49AF4F}"/>
                </a:ext>
              </a:extLst>
            </p:cNvPr>
            <p:cNvSpPr txBox="1"/>
            <p:nvPr/>
          </p:nvSpPr>
          <p:spPr>
            <a:xfrm>
              <a:off x="6232299" y="5034295"/>
              <a:ext cx="966931" cy="400110"/>
            </a:xfrm>
            <a:prstGeom prst="rect">
              <a:avLst/>
            </a:prstGeom>
            <a:noFill/>
          </p:spPr>
          <p:txBody>
            <a:bodyPr wrap="none" rtlCol="0">
              <a:spAutoFit/>
            </a:bodyPr>
            <a:lstStyle/>
            <a:p>
              <a:pPr>
                <a:buNone/>
              </a:pPr>
              <a:r>
                <a:rPr lang="en-GB" sz="2000" dirty="0"/>
                <a:t>30 mm</a:t>
              </a:r>
            </a:p>
          </p:txBody>
        </p:sp>
        <p:sp>
          <p:nvSpPr>
            <p:cNvPr id="28" name="TextBox 27">
              <a:extLst>
                <a:ext uri="{FF2B5EF4-FFF2-40B4-BE49-F238E27FC236}">
                  <a16:creationId xmlns:a16="http://schemas.microsoft.com/office/drawing/2014/main" id="{171891F6-2F76-4DB0-BF9D-9B9B76297F55}"/>
                </a:ext>
              </a:extLst>
            </p:cNvPr>
            <p:cNvSpPr txBox="1"/>
            <p:nvPr/>
          </p:nvSpPr>
          <p:spPr>
            <a:xfrm>
              <a:off x="6907790" y="5416515"/>
              <a:ext cx="739305" cy="400110"/>
            </a:xfrm>
            <a:prstGeom prst="rect">
              <a:avLst/>
            </a:prstGeom>
            <a:noFill/>
          </p:spPr>
          <p:txBody>
            <a:bodyPr wrap="none" rtlCol="0">
              <a:spAutoFit/>
            </a:bodyPr>
            <a:lstStyle/>
            <a:p>
              <a:pPr>
                <a:buNone/>
              </a:pPr>
              <a:r>
                <a:rPr lang="en-GB" sz="2000" dirty="0"/>
                <a:t>2 cm</a:t>
              </a:r>
            </a:p>
          </p:txBody>
        </p:sp>
      </p:grpSp>
    </p:spTree>
    <p:extLst>
      <p:ext uri="{BB962C8B-B14F-4D97-AF65-F5344CB8AC3E}">
        <p14:creationId xmlns:p14="http://schemas.microsoft.com/office/powerpoint/2010/main" val="154482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67900F-75D0-45D7-99EA-0C357670C620}"/>
              </a:ext>
            </a:extLst>
          </p:cNvPr>
          <p:cNvPicPr>
            <a:picLocks noChangeAspect="1"/>
          </p:cNvPicPr>
          <p:nvPr/>
        </p:nvPicPr>
        <p:blipFill>
          <a:blip r:embed="rId3"/>
          <a:stretch>
            <a:fillRect/>
          </a:stretch>
        </p:blipFill>
        <p:spPr>
          <a:xfrm rot="16200000">
            <a:off x="-905111" y="895111"/>
            <a:ext cx="6868000" cy="5057777"/>
          </a:xfrm>
          <a:prstGeom prst="rect">
            <a:avLst/>
          </a:prstGeom>
        </p:spPr>
      </p:pic>
      <p:pic>
        <p:nvPicPr>
          <p:cNvPr id="4" name="Picture 3">
            <a:extLst>
              <a:ext uri="{FF2B5EF4-FFF2-40B4-BE49-F238E27FC236}">
                <a16:creationId xmlns:a16="http://schemas.microsoft.com/office/drawing/2014/main" id="{38A35A92-5056-4318-A9C7-E5C6A32AE8D8}"/>
              </a:ext>
            </a:extLst>
          </p:cNvPr>
          <p:cNvPicPr>
            <a:picLocks noChangeAspect="1"/>
          </p:cNvPicPr>
          <p:nvPr/>
        </p:nvPicPr>
        <p:blipFill>
          <a:blip r:embed="rId3"/>
          <a:stretch>
            <a:fillRect/>
          </a:stretch>
        </p:blipFill>
        <p:spPr>
          <a:xfrm rot="16200000">
            <a:off x="5190889" y="890825"/>
            <a:ext cx="6868000" cy="5057777"/>
          </a:xfrm>
          <a:prstGeom prst="rect">
            <a:avLst/>
          </a:prstGeom>
        </p:spPr>
      </p:pic>
    </p:spTree>
    <p:extLst>
      <p:ext uri="{BB962C8B-B14F-4D97-AF65-F5344CB8AC3E}">
        <p14:creationId xmlns:p14="http://schemas.microsoft.com/office/powerpoint/2010/main" val="28737601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EADCEA-0871-4D17-8AB1-033EAFD7C921}"/>
              </a:ext>
            </a:extLst>
          </p:cNvPr>
          <p:cNvPicPr>
            <a:picLocks noChangeAspect="1"/>
          </p:cNvPicPr>
          <p:nvPr/>
        </p:nvPicPr>
        <p:blipFill>
          <a:blip r:embed="rId3"/>
          <a:stretch>
            <a:fillRect/>
          </a:stretch>
        </p:blipFill>
        <p:spPr>
          <a:xfrm>
            <a:off x="124692" y="122093"/>
            <a:ext cx="5832764" cy="1419462"/>
          </a:xfrm>
          <a:prstGeom prst="rect">
            <a:avLst/>
          </a:prstGeom>
        </p:spPr>
      </p:pic>
      <p:pic>
        <p:nvPicPr>
          <p:cNvPr id="11" name="Picture 10">
            <a:extLst>
              <a:ext uri="{FF2B5EF4-FFF2-40B4-BE49-F238E27FC236}">
                <a16:creationId xmlns:a16="http://schemas.microsoft.com/office/drawing/2014/main" id="{ED87A58C-B5E3-4774-9B8C-464E81BB2667}"/>
              </a:ext>
            </a:extLst>
          </p:cNvPr>
          <p:cNvPicPr>
            <a:picLocks noChangeAspect="1"/>
          </p:cNvPicPr>
          <p:nvPr/>
        </p:nvPicPr>
        <p:blipFill>
          <a:blip r:embed="rId3"/>
          <a:stretch>
            <a:fillRect/>
          </a:stretch>
        </p:blipFill>
        <p:spPr>
          <a:xfrm>
            <a:off x="124692" y="1853544"/>
            <a:ext cx="5832764" cy="1419462"/>
          </a:xfrm>
          <a:prstGeom prst="rect">
            <a:avLst/>
          </a:prstGeom>
        </p:spPr>
      </p:pic>
      <p:pic>
        <p:nvPicPr>
          <p:cNvPr id="12" name="Picture 11">
            <a:extLst>
              <a:ext uri="{FF2B5EF4-FFF2-40B4-BE49-F238E27FC236}">
                <a16:creationId xmlns:a16="http://schemas.microsoft.com/office/drawing/2014/main" id="{F96DF3DD-111C-478C-B13B-64D8A105F777}"/>
              </a:ext>
            </a:extLst>
          </p:cNvPr>
          <p:cNvPicPr>
            <a:picLocks noChangeAspect="1"/>
          </p:cNvPicPr>
          <p:nvPr/>
        </p:nvPicPr>
        <p:blipFill>
          <a:blip r:embed="rId3"/>
          <a:stretch>
            <a:fillRect/>
          </a:stretch>
        </p:blipFill>
        <p:spPr>
          <a:xfrm>
            <a:off x="124692" y="3584995"/>
            <a:ext cx="5832764" cy="1419462"/>
          </a:xfrm>
          <a:prstGeom prst="rect">
            <a:avLst/>
          </a:prstGeom>
        </p:spPr>
      </p:pic>
      <p:pic>
        <p:nvPicPr>
          <p:cNvPr id="13" name="Picture 12">
            <a:extLst>
              <a:ext uri="{FF2B5EF4-FFF2-40B4-BE49-F238E27FC236}">
                <a16:creationId xmlns:a16="http://schemas.microsoft.com/office/drawing/2014/main" id="{1143899F-DBEC-4BF7-B8B1-460AAF1972FA}"/>
              </a:ext>
            </a:extLst>
          </p:cNvPr>
          <p:cNvPicPr>
            <a:picLocks noChangeAspect="1"/>
          </p:cNvPicPr>
          <p:nvPr/>
        </p:nvPicPr>
        <p:blipFill>
          <a:blip r:embed="rId3"/>
          <a:stretch>
            <a:fillRect/>
          </a:stretch>
        </p:blipFill>
        <p:spPr>
          <a:xfrm>
            <a:off x="124692" y="5316445"/>
            <a:ext cx="5832764" cy="1419462"/>
          </a:xfrm>
          <a:prstGeom prst="rect">
            <a:avLst/>
          </a:prstGeom>
        </p:spPr>
      </p:pic>
      <p:pic>
        <p:nvPicPr>
          <p:cNvPr id="14" name="Picture 13">
            <a:extLst>
              <a:ext uri="{FF2B5EF4-FFF2-40B4-BE49-F238E27FC236}">
                <a16:creationId xmlns:a16="http://schemas.microsoft.com/office/drawing/2014/main" id="{E5DBF949-BFF5-4186-B392-60885F7AB90D}"/>
              </a:ext>
            </a:extLst>
          </p:cNvPr>
          <p:cNvPicPr>
            <a:picLocks noChangeAspect="1"/>
          </p:cNvPicPr>
          <p:nvPr/>
        </p:nvPicPr>
        <p:blipFill>
          <a:blip r:embed="rId3"/>
          <a:stretch>
            <a:fillRect/>
          </a:stretch>
        </p:blipFill>
        <p:spPr>
          <a:xfrm>
            <a:off x="6234544" y="122093"/>
            <a:ext cx="5832764" cy="1419462"/>
          </a:xfrm>
          <a:prstGeom prst="rect">
            <a:avLst/>
          </a:prstGeom>
        </p:spPr>
      </p:pic>
      <p:pic>
        <p:nvPicPr>
          <p:cNvPr id="15" name="Picture 14">
            <a:extLst>
              <a:ext uri="{FF2B5EF4-FFF2-40B4-BE49-F238E27FC236}">
                <a16:creationId xmlns:a16="http://schemas.microsoft.com/office/drawing/2014/main" id="{0AD72AD3-DF2E-4DE3-89CF-B367FD123CD9}"/>
              </a:ext>
            </a:extLst>
          </p:cNvPr>
          <p:cNvPicPr>
            <a:picLocks noChangeAspect="1"/>
          </p:cNvPicPr>
          <p:nvPr/>
        </p:nvPicPr>
        <p:blipFill>
          <a:blip r:embed="rId3"/>
          <a:stretch>
            <a:fillRect/>
          </a:stretch>
        </p:blipFill>
        <p:spPr>
          <a:xfrm>
            <a:off x="6234544" y="1853544"/>
            <a:ext cx="5832764" cy="1419462"/>
          </a:xfrm>
          <a:prstGeom prst="rect">
            <a:avLst/>
          </a:prstGeom>
        </p:spPr>
      </p:pic>
      <p:pic>
        <p:nvPicPr>
          <p:cNvPr id="16" name="Picture 15">
            <a:extLst>
              <a:ext uri="{FF2B5EF4-FFF2-40B4-BE49-F238E27FC236}">
                <a16:creationId xmlns:a16="http://schemas.microsoft.com/office/drawing/2014/main" id="{BADE4D21-AC15-41BF-B67C-50DAA2A16344}"/>
              </a:ext>
            </a:extLst>
          </p:cNvPr>
          <p:cNvPicPr>
            <a:picLocks noChangeAspect="1"/>
          </p:cNvPicPr>
          <p:nvPr/>
        </p:nvPicPr>
        <p:blipFill>
          <a:blip r:embed="rId3"/>
          <a:stretch>
            <a:fillRect/>
          </a:stretch>
        </p:blipFill>
        <p:spPr>
          <a:xfrm>
            <a:off x="6234544" y="3584995"/>
            <a:ext cx="5832764" cy="1419462"/>
          </a:xfrm>
          <a:prstGeom prst="rect">
            <a:avLst/>
          </a:prstGeom>
        </p:spPr>
      </p:pic>
      <p:pic>
        <p:nvPicPr>
          <p:cNvPr id="17" name="Picture 16">
            <a:extLst>
              <a:ext uri="{FF2B5EF4-FFF2-40B4-BE49-F238E27FC236}">
                <a16:creationId xmlns:a16="http://schemas.microsoft.com/office/drawing/2014/main" id="{AED885C6-C6D5-49C3-AA75-84E7577C2745}"/>
              </a:ext>
            </a:extLst>
          </p:cNvPr>
          <p:cNvPicPr>
            <a:picLocks noChangeAspect="1"/>
          </p:cNvPicPr>
          <p:nvPr/>
        </p:nvPicPr>
        <p:blipFill>
          <a:blip r:embed="rId3"/>
          <a:stretch>
            <a:fillRect/>
          </a:stretch>
        </p:blipFill>
        <p:spPr>
          <a:xfrm>
            <a:off x="6234544" y="5316445"/>
            <a:ext cx="5832764" cy="1419462"/>
          </a:xfrm>
          <a:prstGeom prst="rect">
            <a:avLst/>
          </a:prstGeom>
        </p:spPr>
      </p:pic>
    </p:spTree>
    <p:extLst>
      <p:ext uri="{BB962C8B-B14F-4D97-AF65-F5344CB8AC3E}">
        <p14:creationId xmlns:p14="http://schemas.microsoft.com/office/powerpoint/2010/main" val="352296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Multiplicative relationships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596903" y="2927691"/>
            <a:ext cx="6062463" cy="1152130"/>
          </a:xfrm>
        </p:spPr>
        <p:txBody>
          <a:bodyPr>
            <a:normAutofit/>
          </a:bodyPr>
          <a:lstStyle/>
          <a:p>
            <a:r>
              <a:rPr lang="en-GB" sz="1800" dirty="0">
                <a:latin typeface="Century Gothic" panose="020B0502020202020204" pitchFamily="34" charset="0"/>
              </a:rPr>
              <a:t>Checkpoints 1–9 </a:t>
            </a:r>
          </a:p>
        </p:txBody>
      </p:sp>
    </p:spTree>
    <p:extLst>
      <p:ext uri="{BB962C8B-B14F-4D97-AF65-F5344CB8AC3E}">
        <p14:creationId xmlns:p14="http://schemas.microsoft.com/office/powerpoint/2010/main" val="2963113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A51193-B1CF-4624-AB4F-471180EBC5EA}"/>
              </a:ext>
            </a:extLst>
          </p:cNvPr>
          <p:cNvPicPr>
            <a:picLocks noChangeAspect="1"/>
          </p:cNvPicPr>
          <p:nvPr/>
        </p:nvPicPr>
        <p:blipFill>
          <a:blip r:embed="rId3"/>
          <a:stretch>
            <a:fillRect/>
          </a:stretch>
        </p:blipFill>
        <p:spPr>
          <a:xfrm>
            <a:off x="135624" y="137060"/>
            <a:ext cx="5832000" cy="1368845"/>
          </a:xfrm>
          <a:prstGeom prst="rect">
            <a:avLst/>
          </a:prstGeom>
        </p:spPr>
      </p:pic>
      <p:pic>
        <p:nvPicPr>
          <p:cNvPr id="11" name="Picture 10">
            <a:extLst>
              <a:ext uri="{FF2B5EF4-FFF2-40B4-BE49-F238E27FC236}">
                <a16:creationId xmlns:a16="http://schemas.microsoft.com/office/drawing/2014/main" id="{1C9D34A2-D24B-42B1-AF7B-1EDD83C8EBD9}"/>
              </a:ext>
            </a:extLst>
          </p:cNvPr>
          <p:cNvPicPr>
            <a:picLocks noChangeAspect="1"/>
          </p:cNvPicPr>
          <p:nvPr/>
        </p:nvPicPr>
        <p:blipFill>
          <a:blip r:embed="rId3"/>
          <a:stretch>
            <a:fillRect/>
          </a:stretch>
        </p:blipFill>
        <p:spPr>
          <a:xfrm>
            <a:off x="135624" y="5352095"/>
            <a:ext cx="5832000" cy="1368845"/>
          </a:xfrm>
          <a:prstGeom prst="rect">
            <a:avLst/>
          </a:prstGeom>
        </p:spPr>
      </p:pic>
      <p:pic>
        <p:nvPicPr>
          <p:cNvPr id="12" name="Picture 11">
            <a:extLst>
              <a:ext uri="{FF2B5EF4-FFF2-40B4-BE49-F238E27FC236}">
                <a16:creationId xmlns:a16="http://schemas.microsoft.com/office/drawing/2014/main" id="{2A85DBE9-E9B0-44E5-ADC2-4A83591981CB}"/>
              </a:ext>
            </a:extLst>
          </p:cNvPr>
          <p:cNvPicPr>
            <a:picLocks noChangeAspect="1"/>
          </p:cNvPicPr>
          <p:nvPr/>
        </p:nvPicPr>
        <p:blipFill>
          <a:blip r:embed="rId3"/>
          <a:stretch>
            <a:fillRect/>
          </a:stretch>
        </p:blipFill>
        <p:spPr>
          <a:xfrm>
            <a:off x="135624" y="3613750"/>
            <a:ext cx="5832000" cy="1368845"/>
          </a:xfrm>
          <a:prstGeom prst="rect">
            <a:avLst/>
          </a:prstGeom>
        </p:spPr>
      </p:pic>
      <p:pic>
        <p:nvPicPr>
          <p:cNvPr id="13" name="Picture 12">
            <a:extLst>
              <a:ext uri="{FF2B5EF4-FFF2-40B4-BE49-F238E27FC236}">
                <a16:creationId xmlns:a16="http://schemas.microsoft.com/office/drawing/2014/main" id="{8B5ABDD2-9B93-4A12-A1DE-D3B3ED1D447F}"/>
              </a:ext>
            </a:extLst>
          </p:cNvPr>
          <p:cNvPicPr>
            <a:picLocks noChangeAspect="1"/>
          </p:cNvPicPr>
          <p:nvPr/>
        </p:nvPicPr>
        <p:blipFill>
          <a:blip r:embed="rId3"/>
          <a:stretch>
            <a:fillRect/>
          </a:stretch>
        </p:blipFill>
        <p:spPr>
          <a:xfrm>
            <a:off x="135624" y="1875405"/>
            <a:ext cx="5832000" cy="1368845"/>
          </a:xfrm>
          <a:prstGeom prst="rect">
            <a:avLst/>
          </a:prstGeom>
        </p:spPr>
      </p:pic>
      <p:pic>
        <p:nvPicPr>
          <p:cNvPr id="14" name="Picture 13">
            <a:extLst>
              <a:ext uri="{FF2B5EF4-FFF2-40B4-BE49-F238E27FC236}">
                <a16:creationId xmlns:a16="http://schemas.microsoft.com/office/drawing/2014/main" id="{2AF540C0-88A5-404B-B836-D7BE7B733EEC}"/>
              </a:ext>
            </a:extLst>
          </p:cNvPr>
          <p:cNvPicPr>
            <a:picLocks noChangeAspect="1"/>
          </p:cNvPicPr>
          <p:nvPr/>
        </p:nvPicPr>
        <p:blipFill>
          <a:blip r:embed="rId3"/>
          <a:stretch>
            <a:fillRect/>
          </a:stretch>
        </p:blipFill>
        <p:spPr>
          <a:xfrm>
            <a:off x="6224376" y="137060"/>
            <a:ext cx="5832000" cy="1368845"/>
          </a:xfrm>
          <a:prstGeom prst="rect">
            <a:avLst/>
          </a:prstGeom>
        </p:spPr>
      </p:pic>
      <p:pic>
        <p:nvPicPr>
          <p:cNvPr id="15" name="Picture 14">
            <a:extLst>
              <a:ext uri="{FF2B5EF4-FFF2-40B4-BE49-F238E27FC236}">
                <a16:creationId xmlns:a16="http://schemas.microsoft.com/office/drawing/2014/main" id="{FB227497-87DB-4AF1-9953-09202647F734}"/>
              </a:ext>
            </a:extLst>
          </p:cNvPr>
          <p:cNvPicPr>
            <a:picLocks noChangeAspect="1"/>
          </p:cNvPicPr>
          <p:nvPr/>
        </p:nvPicPr>
        <p:blipFill>
          <a:blip r:embed="rId3"/>
          <a:stretch>
            <a:fillRect/>
          </a:stretch>
        </p:blipFill>
        <p:spPr>
          <a:xfrm>
            <a:off x="6224376" y="5352095"/>
            <a:ext cx="5832000" cy="1368845"/>
          </a:xfrm>
          <a:prstGeom prst="rect">
            <a:avLst/>
          </a:prstGeom>
        </p:spPr>
      </p:pic>
      <p:pic>
        <p:nvPicPr>
          <p:cNvPr id="16" name="Picture 15">
            <a:extLst>
              <a:ext uri="{FF2B5EF4-FFF2-40B4-BE49-F238E27FC236}">
                <a16:creationId xmlns:a16="http://schemas.microsoft.com/office/drawing/2014/main" id="{8D35F360-614D-492A-97E6-8B5A7B7F97F2}"/>
              </a:ext>
            </a:extLst>
          </p:cNvPr>
          <p:cNvPicPr>
            <a:picLocks noChangeAspect="1"/>
          </p:cNvPicPr>
          <p:nvPr/>
        </p:nvPicPr>
        <p:blipFill>
          <a:blip r:embed="rId3"/>
          <a:stretch>
            <a:fillRect/>
          </a:stretch>
        </p:blipFill>
        <p:spPr>
          <a:xfrm>
            <a:off x="6224376" y="3613750"/>
            <a:ext cx="5832000" cy="1368845"/>
          </a:xfrm>
          <a:prstGeom prst="rect">
            <a:avLst/>
          </a:prstGeom>
        </p:spPr>
      </p:pic>
      <p:pic>
        <p:nvPicPr>
          <p:cNvPr id="17" name="Picture 16">
            <a:extLst>
              <a:ext uri="{FF2B5EF4-FFF2-40B4-BE49-F238E27FC236}">
                <a16:creationId xmlns:a16="http://schemas.microsoft.com/office/drawing/2014/main" id="{6402BB07-BBF5-4FF0-B5BC-C601319106C8}"/>
              </a:ext>
            </a:extLst>
          </p:cNvPr>
          <p:cNvPicPr>
            <a:picLocks noChangeAspect="1"/>
          </p:cNvPicPr>
          <p:nvPr/>
        </p:nvPicPr>
        <p:blipFill>
          <a:blip r:embed="rId3"/>
          <a:stretch>
            <a:fillRect/>
          </a:stretch>
        </p:blipFill>
        <p:spPr>
          <a:xfrm>
            <a:off x="6224376" y="1875405"/>
            <a:ext cx="5832000" cy="1368845"/>
          </a:xfrm>
          <a:prstGeom prst="rect">
            <a:avLst/>
          </a:prstGeom>
        </p:spPr>
      </p:pic>
    </p:spTree>
    <p:extLst>
      <p:ext uri="{BB962C8B-B14F-4D97-AF65-F5344CB8AC3E}">
        <p14:creationId xmlns:p14="http://schemas.microsoft.com/office/powerpoint/2010/main" val="4147275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grpSp>
        <p:nvGrpSpPr>
          <p:cNvPr id="37" name="Group 36">
            <a:extLst>
              <a:ext uri="{FF2B5EF4-FFF2-40B4-BE49-F238E27FC236}">
                <a16:creationId xmlns:a16="http://schemas.microsoft.com/office/drawing/2014/main" id="{63B4B794-841E-47A3-B111-7D48D15528D4}"/>
              </a:ext>
            </a:extLst>
          </p:cNvPr>
          <p:cNvGrpSpPr/>
          <p:nvPr/>
        </p:nvGrpSpPr>
        <p:grpSpPr>
          <a:xfrm>
            <a:off x="272936" y="386467"/>
            <a:ext cx="2230127" cy="703398"/>
            <a:chOff x="670732" y="1357270"/>
            <a:chExt cx="2230127" cy="703398"/>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736B3A3-923B-4E86-B87B-2E509AD77CD1}"/>
                    </a:ext>
                  </a:extLst>
                </p:cNvPr>
                <p:cNvSpPr txBox="1"/>
                <p:nvPr/>
              </p:nvSpPr>
              <p:spPr>
                <a:xfrm>
                  <a:off x="1065783" y="1357270"/>
                  <a:ext cx="1287532" cy="703398"/>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sz="2200" dirty="0"/>
                    <a:t> of 15 =</a:t>
                  </a:r>
                </a:p>
              </p:txBody>
            </p:sp>
          </mc:Choice>
          <mc:Fallback xmlns="">
            <p:sp>
              <p:nvSpPr>
                <p:cNvPr id="13" name="TextBox 12">
                  <a:extLst>
                    <a:ext uri="{FF2B5EF4-FFF2-40B4-BE49-F238E27FC236}">
                      <a16:creationId xmlns:a16="http://schemas.microsoft.com/office/drawing/2014/main" id="{A736B3A3-923B-4E86-B87B-2E509AD77CD1}"/>
                    </a:ext>
                  </a:extLst>
                </p:cNvPr>
                <p:cNvSpPr txBox="1">
                  <a:spLocks noRot="1" noChangeAspect="1" noMove="1" noResize="1" noEditPoints="1" noAdjustHandles="1" noChangeArrowheads="1" noChangeShapeType="1" noTextEdit="1"/>
                </p:cNvSpPr>
                <p:nvPr/>
              </p:nvSpPr>
              <p:spPr>
                <a:xfrm>
                  <a:off x="1065783" y="1357270"/>
                  <a:ext cx="1287532" cy="703398"/>
                </a:xfrm>
                <a:prstGeom prst="rect">
                  <a:avLst/>
                </a:prstGeom>
                <a:blipFill>
                  <a:blip r:embed="rId3"/>
                  <a:stretch>
                    <a:fillRect r="-5687" b="-862"/>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98DD83F9-0E4D-49D3-B36D-DA9BFD5BA524}"/>
                </a:ext>
              </a:extLst>
            </p:cNvPr>
            <p:cNvSpPr/>
            <p:nvPr/>
          </p:nvSpPr>
          <p:spPr>
            <a:xfrm>
              <a:off x="2320092" y="1437568"/>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4F437CF-2C91-410D-9963-157A6B972EA1}"/>
                </a:ext>
              </a:extLst>
            </p:cNvPr>
            <p:cNvSpPr txBox="1"/>
            <p:nvPr/>
          </p:nvSpPr>
          <p:spPr>
            <a:xfrm>
              <a:off x="670732" y="1493525"/>
              <a:ext cx="436338" cy="430887"/>
            </a:xfrm>
            <a:prstGeom prst="rect">
              <a:avLst/>
            </a:prstGeom>
            <a:noFill/>
          </p:spPr>
          <p:txBody>
            <a:bodyPr wrap="none" rtlCol="0">
              <a:spAutoFit/>
            </a:bodyPr>
            <a:lstStyle/>
            <a:p>
              <a:pPr>
                <a:buNone/>
              </a:pPr>
              <a:r>
                <a:rPr lang="en-GB" sz="2200" dirty="0">
                  <a:solidFill>
                    <a:srgbClr val="00628C"/>
                  </a:solidFill>
                </a:rPr>
                <a:t>a)</a:t>
              </a:r>
            </a:p>
          </p:txBody>
        </p:sp>
      </p:grpSp>
      <p:grpSp>
        <p:nvGrpSpPr>
          <p:cNvPr id="33" name="Group 32">
            <a:extLst>
              <a:ext uri="{FF2B5EF4-FFF2-40B4-BE49-F238E27FC236}">
                <a16:creationId xmlns:a16="http://schemas.microsoft.com/office/drawing/2014/main" id="{59AA340E-7667-4D15-B487-CDC27ED36B14}"/>
              </a:ext>
            </a:extLst>
          </p:cNvPr>
          <p:cNvGrpSpPr/>
          <p:nvPr/>
        </p:nvGrpSpPr>
        <p:grpSpPr>
          <a:xfrm>
            <a:off x="6209860" y="385570"/>
            <a:ext cx="2415929" cy="704295"/>
            <a:chOff x="4083912" y="1343743"/>
            <a:chExt cx="2415929" cy="704295"/>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D135CD7-263F-44D5-8364-E2A13FE189DA}"/>
                    </a:ext>
                  </a:extLst>
                </p:cNvPr>
                <p:cNvSpPr txBox="1"/>
                <p:nvPr/>
              </p:nvSpPr>
              <p:spPr>
                <a:xfrm>
                  <a:off x="4512186" y="1343743"/>
                  <a:ext cx="729687" cy="704295"/>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sz="2200" dirty="0"/>
                    <a:t> of </a:t>
                  </a:r>
                </a:p>
              </p:txBody>
            </p:sp>
          </mc:Choice>
          <mc:Fallback xmlns="">
            <p:sp>
              <p:nvSpPr>
                <p:cNvPr id="15" name="TextBox 14">
                  <a:extLst>
                    <a:ext uri="{FF2B5EF4-FFF2-40B4-BE49-F238E27FC236}">
                      <a16:creationId xmlns:a16="http://schemas.microsoft.com/office/drawing/2014/main" id="{0D135CD7-263F-44D5-8364-E2A13FE189DA}"/>
                    </a:ext>
                  </a:extLst>
                </p:cNvPr>
                <p:cNvSpPr txBox="1">
                  <a:spLocks noRot="1" noChangeAspect="1" noMove="1" noResize="1" noEditPoints="1" noAdjustHandles="1" noChangeArrowheads="1" noChangeShapeType="1" noTextEdit="1"/>
                </p:cNvSpPr>
                <p:nvPr/>
              </p:nvSpPr>
              <p:spPr>
                <a:xfrm>
                  <a:off x="4512186" y="1343743"/>
                  <a:ext cx="729687" cy="704295"/>
                </a:xfrm>
                <a:prstGeom prst="rect">
                  <a:avLst/>
                </a:prstGeom>
                <a:blipFill>
                  <a:blip r:embed="rId4"/>
                  <a:stretch>
                    <a:fillRect r="-10000" b="-86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8D1F747D-1B17-40EB-917B-45FAE9FE94B7}"/>
                </a:ext>
              </a:extLst>
            </p:cNvPr>
            <p:cNvSpPr/>
            <p:nvPr/>
          </p:nvSpPr>
          <p:spPr>
            <a:xfrm>
              <a:off x="5131238" y="1424041"/>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D8ADBFD-E9AD-4972-8EBD-04D7BDA1DAC8}"/>
                </a:ext>
              </a:extLst>
            </p:cNvPr>
            <p:cNvSpPr txBox="1"/>
            <p:nvPr/>
          </p:nvSpPr>
          <p:spPr>
            <a:xfrm>
              <a:off x="5678782" y="1480445"/>
              <a:ext cx="821059" cy="430887"/>
            </a:xfrm>
            <a:prstGeom prst="rect">
              <a:avLst/>
            </a:prstGeom>
            <a:noFill/>
          </p:spPr>
          <p:txBody>
            <a:bodyPr wrap="none" rtlCol="0">
              <a:spAutoFit/>
            </a:bodyPr>
            <a:lstStyle/>
            <a:p>
              <a:pPr>
                <a:buNone/>
              </a:pPr>
              <a:r>
                <a:rPr lang="en-GB" sz="2200" dirty="0"/>
                <a:t>= 15 </a:t>
              </a:r>
            </a:p>
          </p:txBody>
        </p:sp>
        <p:sp>
          <p:nvSpPr>
            <p:cNvPr id="28" name="TextBox 27">
              <a:extLst>
                <a:ext uri="{FF2B5EF4-FFF2-40B4-BE49-F238E27FC236}">
                  <a16:creationId xmlns:a16="http://schemas.microsoft.com/office/drawing/2014/main" id="{ED559B78-3C54-4F55-9E37-18D520904973}"/>
                </a:ext>
              </a:extLst>
            </p:cNvPr>
            <p:cNvSpPr txBox="1"/>
            <p:nvPr/>
          </p:nvSpPr>
          <p:spPr>
            <a:xfrm>
              <a:off x="4083912" y="1511677"/>
              <a:ext cx="436338" cy="430887"/>
            </a:xfrm>
            <a:prstGeom prst="rect">
              <a:avLst/>
            </a:prstGeom>
            <a:noFill/>
          </p:spPr>
          <p:txBody>
            <a:bodyPr wrap="square" rtlCol="0">
              <a:spAutoFit/>
            </a:bodyPr>
            <a:lstStyle/>
            <a:p>
              <a:pPr>
                <a:buNone/>
              </a:pPr>
              <a:r>
                <a:rPr lang="en-GB" sz="2200" dirty="0">
                  <a:solidFill>
                    <a:srgbClr val="00628C"/>
                  </a:solidFill>
                </a:rPr>
                <a:t>b)</a:t>
              </a:r>
            </a:p>
          </p:txBody>
        </p:sp>
      </p:grpSp>
      <p:grpSp>
        <p:nvGrpSpPr>
          <p:cNvPr id="36" name="Group 35">
            <a:extLst>
              <a:ext uri="{FF2B5EF4-FFF2-40B4-BE49-F238E27FC236}">
                <a16:creationId xmlns:a16="http://schemas.microsoft.com/office/drawing/2014/main" id="{1ABA0C6D-2D15-4885-89E6-2F6246C318A5}"/>
              </a:ext>
            </a:extLst>
          </p:cNvPr>
          <p:cNvGrpSpPr/>
          <p:nvPr/>
        </p:nvGrpSpPr>
        <p:grpSpPr>
          <a:xfrm>
            <a:off x="289155" y="2094268"/>
            <a:ext cx="2235642" cy="703398"/>
            <a:chOff x="667107" y="2437555"/>
            <a:chExt cx="2235642" cy="703398"/>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E59168-C6B7-44E1-8B23-FA84CAE1CCD2}"/>
                    </a:ext>
                  </a:extLst>
                </p:cNvPr>
                <p:cNvSpPr txBox="1"/>
                <p:nvPr/>
              </p:nvSpPr>
              <p:spPr>
                <a:xfrm>
                  <a:off x="1067673" y="2437555"/>
                  <a:ext cx="1287532" cy="703398"/>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sz="2200" dirty="0"/>
                    <a:t> of 15 =</a:t>
                  </a:r>
                </a:p>
              </p:txBody>
            </p:sp>
          </mc:Choice>
          <mc:Fallback xmlns="">
            <p:sp>
              <p:nvSpPr>
                <p:cNvPr id="18" name="TextBox 17">
                  <a:extLst>
                    <a:ext uri="{FF2B5EF4-FFF2-40B4-BE49-F238E27FC236}">
                      <a16:creationId xmlns:a16="http://schemas.microsoft.com/office/drawing/2014/main" id="{9AE59168-C6B7-44E1-8B23-FA84CAE1CCD2}"/>
                    </a:ext>
                  </a:extLst>
                </p:cNvPr>
                <p:cNvSpPr txBox="1">
                  <a:spLocks noRot="1" noChangeAspect="1" noMove="1" noResize="1" noEditPoints="1" noAdjustHandles="1" noChangeArrowheads="1" noChangeShapeType="1" noTextEdit="1"/>
                </p:cNvSpPr>
                <p:nvPr/>
              </p:nvSpPr>
              <p:spPr>
                <a:xfrm>
                  <a:off x="1067673" y="2437555"/>
                  <a:ext cx="1287532" cy="703398"/>
                </a:xfrm>
                <a:prstGeom prst="rect">
                  <a:avLst/>
                </a:prstGeom>
                <a:blipFill>
                  <a:blip r:embed="rId5"/>
                  <a:stretch>
                    <a:fillRect r="-5687" b="-870"/>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C580316E-9368-4007-8137-C75CB046116B}"/>
                </a:ext>
              </a:extLst>
            </p:cNvPr>
            <p:cNvSpPr/>
            <p:nvPr/>
          </p:nvSpPr>
          <p:spPr>
            <a:xfrm>
              <a:off x="2321982" y="2517853"/>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40D2D6EF-177D-406D-A1C0-0C5D8FA555D3}"/>
                </a:ext>
              </a:extLst>
            </p:cNvPr>
            <p:cNvSpPr txBox="1"/>
            <p:nvPr/>
          </p:nvSpPr>
          <p:spPr>
            <a:xfrm>
              <a:off x="667107" y="2579934"/>
              <a:ext cx="43633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32" name="Group 31">
            <a:extLst>
              <a:ext uri="{FF2B5EF4-FFF2-40B4-BE49-F238E27FC236}">
                <a16:creationId xmlns:a16="http://schemas.microsoft.com/office/drawing/2014/main" id="{20A6CE37-3BB6-4E1E-B481-00C0E81498AD}"/>
              </a:ext>
            </a:extLst>
          </p:cNvPr>
          <p:cNvGrpSpPr/>
          <p:nvPr/>
        </p:nvGrpSpPr>
        <p:grpSpPr>
          <a:xfrm>
            <a:off x="6229704" y="2093670"/>
            <a:ext cx="2415929" cy="704295"/>
            <a:chOff x="4083912" y="2407310"/>
            <a:chExt cx="2415929" cy="70429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34FB3F-A446-4902-8D51-E3E77733AEDA}"/>
                    </a:ext>
                  </a:extLst>
                </p:cNvPr>
                <p:cNvSpPr txBox="1"/>
                <p:nvPr/>
              </p:nvSpPr>
              <p:spPr>
                <a:xfrm>
                  <a:off x="4512186" y="2407310"/>
                  <a:ext cx="729687" cy="704295"/>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sz="2200" dirty="0"/>
                    <a:t> of </a:t>
                  </a:r>
                </a:p>
              </p:txBody>
            </p:sp>
          </mc:Choice>
          <mc:Fallback xmlns="">
            <p:sp>
              <p:nvSpPr>
                <p:cNvPr id="20" name="TextBox 19">
                  <a:extLst>
                    <a:ext uri="{FF2B5EF4-FFF2-40B4-BE49-F238E27FC236}">
                      <a16:creationId xmlns:a16="http://schemas.microsoft.com/office/drawing/2014/main" id="{0F34FB3F-A446-4902-8D51-E3E77733AEDA}"/>
                    </a:ext>
                  </a:extLst>
                </p:cNvPr>
                <p:cNvSpPr txBox="1">
                  <a:spLocks noRot="1" noChangeAspect="1" noMove="1" noResize="1" noEditPoints="1" noAdjustHandles="1" noChangeArrowheads="1" noChangeShapeType="1" noTextEdit="1"/>
                </p:cNvSpPr>
                <p:nvPr/>
              </p:nvSpPr>
              <p:spPr>
                <a:xfrm>
                  <a:off x="4512186" y="2407310"/>
                  <a:ext cx="729687" cy="704295"/>
                </a:xfrm>
                <a:prstGeom prst="rect">
                  <a:avLst/>
                </a:prstGeom>
                <a:blipFill>
                  <a:blip r:embed="rId6"/>
                  <a:stretch>
                    <a:fillRect r="-10000" b="-862"/>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F57A9629-885C-434E-8DBC-C5C9556E0A89}"/>
                </a:ext>
              </a:extLst>
            </p:cNvPr>
            <p:cNvSpPr/>
            <p:nvPr/>
          </p:nvSpPr>
          <p:spPr>
            <a:xfrm>
              <a:off x="5131238" y="2487608"/>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9BE8F42-2F74-4830-9FCE-871BABA21412}"/>
                </a:ext>
              </a:extLst>
            </p:cNvPr>
            <p:cNvSpPr txBox="1"/>
            <p:nvPr/>
          </p:nvSpPr>
          <p:spPr>
            <a:xfrm>
              <a:off x="5678782" y="2544012"/>
              <a:ext cx="821059" cy="430887"/>
            </a:xfrm>
            <a:prstGeom prst="rect">
              <a:avLst/>
            </a:prstGeom>
            <a:noFill/>
          </p:spPr>
          <p:txBody>
            <a:bodyPr wrap="none" rtlCol="0">
              <a:spAutoFit/>
            </a:bodyPr>
            <a:lstStyle/>
            <a:p>
              <a:pPr>
                <a:buNone/>
              </a:pPr>
              <a:r>
                <a:rPr lang="en-GB" sz="2200" dirty="0"/>
                <a:t>= 15 </a:t>
              </a:r>
            </a:p>
          </p:txBody>
        </p:sp>
        <p:sp>
          <p:nvSpPr>
            <p:cNvPr id="30" name="TextBox 29">
              <a:extLst>
                <a:ext uri="{FF2B5EF4-FFF2-40B4-BE49-F238E27FC236}">
                  <a16:creationId xmlns:a16="http://schemas.microsoft.com/office/drawing/2014/main" id="{9CBD59D9-55C5-4702-AA32-A1DE704A935F}"/>
                </a:ext>
              </a:extLst>
            </p:cNvPr>
            <p:cNvSpPr txBox="1"/>
            <p:nvPr/>
          </p:nvSpPr>
          <p:spPr>
            <a:xfrm>
              <a:off x="4083912" y="2573810"/>
              <a:ext cx="436338" cy="430887"/>
            </a:xfrm>
            <a:prstGeom prst="rect">
              <a:avLst/>
            </a:prstGeom>
            <a:noFill/>
          </p:spPr>
          <p:txBody>
            <a:bodyPr wrap="square" rtlCol="0">
              <a:spAutoFit/>
            </a:bodyPr>
            <a:lstStyle/>
            <a:p>
              <a:pPr>
                <a:buNone/>
              </a:pPr>
              <a:r>
                <a:rPr lang="en-GB" sz="2200" dirty="0">
                  <a:solidFill>
                    <a:srgbClr val="00628C"/>
                  </a:solidFill>
                </a:rPr>
                <a:t>d)</a:t>
              </a:r>
            </a:p>
          </p:txBody>
        </p:sp>
      </p:grpSp>
      <p:grpSp>
        <p:nvGrpSpPr>
          <p:cNvPr id="35" name="Group 34">
            <a:extLst>
              <a:ext uri="{FF2B5EF4-FFF2-40B4-BE49-F238E27FC236}">
                <a16:creationId xmlns:a16="http://schemas.microsoft.com/office/drawing/2014/main" id="{06E93BC9-2EF2-4547-BBAA-1E2D802DEBC1}"/>
              </a:ext>
            </a:extLst>
          </p:cNvPr>
          <p:cNvGrpSpPr/>
          <p:nvPr/>
        </p:nvGrpSpPr>
        <p:grpSpPr>
          <a:xfrm>
            <a:off x="284716" y="3802069"/>
            <a:ext cx="2271414" cy="703398"/>
            <a:chOff x="662668" y="3586707"/>
            <a:chExt cx="2271414" cy="703398"/>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79DD866-0D27-47CD-984D-356786CDC534}"/>
                    </a:ext>
                  </a:extLst>
                </p:cNvPr>
                <p:cNvSpPr txBox="1"/>
                <p:nvPr/>
              </p:nvSpPr>
              <p:spPr>
                <a:xfrm>
                  <a:off x="1099006" y="3586707"/>
                  <a:ext cx="1287532" cy="703398"/>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sz="2200" dirty="0"/>
                    <a:t> of 15 =</a:t>
                  </a:r>
                </a:p>
              </p:txBody>
            </p:sp>
          </mc:Choice>
          <mc:Fallback xmlns="">
            <p:sp>
              <p:nvSpPr>
                <p:cNvPr id="23" name="TextBox 22">
                  <a:extLst>
                    <a:ext uri="{FF2B5EF4-FFF2-40B4-BE49-F238E27FC236}">
                      <a16:creationId xmlns:a16="http://schemas.microsoft.com/office/drawing/2014/main" id="{F79DD866-0D27-47CD-984D-356786CDC534}"/>
                    </a:ext>
                  </a:extLst>
                </p:cNvPr>
                <p:cNvSpPr txBox="1">
                  <a:spLocks noRot="1" noChangeAspect="1" noMove="1" noResize="1" noEditPoints="1" noAdjustHandles="1" noChangeArrowheads="1" noChangeShapeType="1" noTextEdit="1"/>
                </p:cNvSpPr>
                <p:nvPr/>
              </p:nvSpPr>
              <p:spPr>
                <a:xfrm>
                  <a:off x="1099006" y="3586707"/>
                  <a:ext cx="1287532" cy="703398"/>
                </a:xfrm>
                <a:prstGeom prst="rect">
                  <a:avLst/>
                </a:prstGeom>
                <a:blipFill>
                  <a:blip r:embed="rId7"/>
                  <a:stretch>
                    <a:fillRect r="-5687" b="-87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2B11E575-85F3-491E-87B8-2C635257B2BF}"/>
                </a:ext>
              </a:extLst>
            </p:cNvPr>
            <p:cNvSpPr/>
            <p:nvPr/>
          </p:nvSpPr>
          <p:spPr>
            <a:xfrm>
              <a:off x="2353315" y="3667005"/>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B47E6B1A-F43C-4F6B-9BA1-90C2E792FB80}"/>
                </a:ext>
              </a:extLst>
            </p:cNvPr>
            <p:cNvSpPr txBox="1"/>
            <p:nvPr/>
          </p:nvSpPr>
          <p:spPr>
            <a:xfrm>
              <a:off x="662668" y="3745894"/>
              <a:ext cx="43633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31" name="Group 30">
            <a:extLst>
              <a:ext uri="{FF2B5EF4-FFF2-40B4-BE49-F238E27FC236}">
                <a16:creationId xmlns:a16="http://schemas.microsoft.com/office/drawing/2014/main" id="{A3910551-7EE9-4574-8751-667AB8A68A65}"/>
              </a:ext>
            </a:extLst>
          </p:cNvPr>
          <p:cNvGrpSpPr/>
          <p:nvPr/>
        </p:nvGrpSpPr>
        <p:grpSpPr>
          <a:xfrm>
            <a:off x="6221640" y="3801770"/>
            <a:ext cx="2423993" cy="704295"/>
            <a:chOff x="4075848" y="3602015"/>
            <a:chExt cx="2423993" cy="704295"/>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6C70C72-93A0-45EA-9630-865AA3B6C981}"/>
                    </a:ext>
                  </a:extLst>
                </p:cNvPr>
                <p:cNvSpPr txBox="1"/>
                <p:nvPr/>
              </p:nvSpPr>
              <p:spPr>
                <a:xfrm>
                  <a:off x="4512186" y="3602015"/>
                  <a:ext cx="729687" cy="704295"/>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sz="2200" dirty="0"/>
                    <a:t> of </a:t>
                  </a:r>
                </a:p>
              </p:txBody>
            </p:sp>
          </mc:Choice>
          <mc:Fallback xmlns="">
            <p:sp>
              <p:nvSpPr>
                <p:cNvPr id="25" name="TextBox 24">
                  <a:extLst>
                    <a:ext uri="{FF2B5EF4-FFF2-40B4-BE49-F238E27FC236}">
                      <a16:creationId xmlns:a16="http://schemas.microsoft.com/office/drawing/2014/main" id="{66C70C72-93A0-45EA-9630-865AA3B6C981}"/>
                    </a:ext>
                  </a:extLst>
                </p:cNvPr>
                <p:cNvSpPr txBox="1">
                  <a:spLocks noRot="1" noChangeAspect="1" noMove="1" noResize="1" noEditPoints="1" noAdjustHandles="1" noChangeArrowheads="1" noChangeShapeType="1" noTextEdit="1"/>
                </p:cNvSpPr>
                <p:nvPr/>
              </p:nvSpPr>
              <p:spPr>
                <a:xfrm>
                  <a:off x="4512186" y="3602015"/>
                  <a:ext cx="729687" cy="704295"/>
                </a:xfrm>
                <a:prstGeom prst="rect">
                  <a:avLst/>
                </a:prstGeom>
                <a:blipFill>
                  <a:blip r:embed="rId8"/>
                  <a:stretch>
                    <a:fillRect r="-10000" b="-870"/>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88A9BD25-6279-4345-A05A-6E67FFF3B42B}"/>
                </a:ext>
              </a:extLst>
            </p:cNvPr>
            <p:cNvSpPr/>
            <p:nvPr/>
          </p:nvSpPr>
          <p:spPr>
            <a:xfrm>
              <a:off x="5131238" y="3682313"/>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2EEE6007-944F-45E3-8900-A4D66DF6DC64}"/>
                </a:ext>
              </a:extLst>
            </p:cNvPr>
            <p:cNvSpPr txBox="1"/>
            <p:nvPr/>
          </p:nvSpPr>
          <p:spPr>
            <a:xfrm>
              <a:off x="5678782" y="3738717"/>
              <a:ext cx="821059" cy="430887"/>
            </a:xfrm>
            <a:prstGeom prst="rect">
              <a:avLst/>
            </a:prstGeom>
            <a:noFill/>
          </p:spPr>
          <p:txBody>
            <a:bodyPr wrap="none" rtlCol="0">
              <a:spAutoFit/>
            </a:bodyPr>
            <a:lstStyle/>
            <a:p>
              <a:pPr>
                <a:buNone/>
              </a:pPr>
              <a:r>
                <a:rPr lang="en-GB" sz="2200" dirty="0"/>
                <a:t>= 15 </a:t>
              </a:r>
            </a:p>
          </p:txBody>
        </p:sp>
        <p:sp>
          <p:nvSpPr>
            <p:cNvPr id="40" name="TextBox 39">
              <a:extLst>
                <a:ext uri="{FF2B5EF4-FFF2-40B4-BE49-F238E27FC236}">
                  <a16:creationId xmlns:a16="http://schemas.microsoft.com/office/drawing/2014/main" id="{DE8F1D1E-0A8B-46D3-93A3-3F1B795CF5C9}"/>
                </a:ext>
              </a:extLst>
            </p:cNvPr>
            <p:cNvSpPr txBox="1"/>
            <p:nvPr/>
          </p:nvSpPr>
          <p:spPr>
            <a:xfrm>
              <a:off x="4075848" y="3784711"/>
              <a:ext cx="436338" cy="430887"/>
            </a:xfrm>
            <a:prstGeom prst="rect">
              <a:avLst/>
            </a:prstGeom>
            <a:noFill/>
          </p:spPr>
          <p:txBody>
            <a:bodyPr wrap="square" rtlCol="0">
              <a:spAutoFit/>
            </a:bodyPr>
            <a:lstStyle/>
            <a:p>
              <a:pPr>
                <a:buNone/>
              </a:pPr>
              <a:r>
                <a:rPr lang="en-GB" sz="2200" dirty="0">
                  <a:solidFill>
                    <a:srgbClr val="00628C"/>
                  </a:solidFill>
                </a:rPr>
                <a:t>f)</a:t>
              </a:r>
            </a:p>
          </p:txBody>
        </p:sp>
      </p:grpSp>
      <p:grpSp>
        <p:nvGrpSpPr>
          <p:cNvPr id="34" name="Group 33">
            <a:extLst>
              <a:ext uri="{FF2B5EF4-FFF2-40B4-BE49-F238E27FC236}">
                <a16:creationId xmlns:a16="http://schemas.microsoft.com/office/drawing/2014/main" id="{31EDE519-6875-402E-B8DE-28A1CC7ADF4D}"/>
              </a:ext>
            </a:extLst>
          </p:cNvPr>
          <p:cNvGrpSpPr/>
          <p:nvPr/>
        </p:nvGrpSpPr>
        <p:grpSpPr>
          <a:xfrm>
            <a:off x="284716" y="5509870"/>
            <a:ext cx="2244137" cy="704295"/>
            <a:chOff x="662668" y="4802734"/>
            <a:chExt cx="2244137" cy="704295"/>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470F52-77C9-49E7-8F48-A7F16BDEF184}"/>
                    </a:ext>
                  </a:extLst>
                </p:cNvPr>
                <p:cNvSpPr txBox="1"/>
                <p:nvPr/>
              </p:nvSpPr>
              <p:spPr>
                <a:xfrm>
                  <a:off x="1071729" y="4802734"/>
                  <a:ext cx="1287532" cy="704295"/>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sz="2200" dirty="0"/>
                    <a:t> of 15 =</a:t>
                  </a:r>
                </a:p>
              </p:txBody>
            </p:sp>
          </mc:Choice>
          <mc:Fallback xmlns="">
            <p:sp>
              <p:nvSpPr>
                <p:cNvPr id="5" name="TextBox 4">
                  <a:extLst>
                    <a:ext uri="{FF2B5EF4-FFF2-40B4-BE49-F238E27FC236}">
                      <a16:creationId xmlns:a16="http://schemas.microsoft.com/office/drawing/2014/main" id="{11470F52-77C9-49E7-8F48-A7F16BDEF184}"/>
                    </a:ext>
                  </a:extLst>
                </p:cNvPr>
                <p:cNvSpPr txBox="1">
                  <a:spLocks noRot="1" noChangeAspect="1" noMove="1" noResize="1" noEditPoints="1" noAdjustHandles="1" noChangeArrowheads="1" noChangeShapeType="1" noTextEdit="1"/>
                </p:cNvSpPr>
                <p:nvPr/>
              </p:nvSpPr>
              <p:spPr>
                <a:xfrm>
                  <a:off x="1071729" y="4802734"/>
                  <a:ext cx="1287532" cy="704295"/>
                </a:xfrm>
                <a:prstGeom prst="rect">
                  <a:avLst/>
                </a:prstGeom>
                <a:blipFill>
                  <a:blip r:embed="rId9"/>
                  <a:stretch>
                    <a:fillRect r="-5687" b="-87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E9169A4B-7290-45CF-ADFF-6096E5B3AECA}"/>
                </a:ext>
              </a:extLst>
            </p:cNvPr>
            <p:cNvSpPr/>
            <p:nvPr/>
          </p:nvSpPr>
          <p:spPr>
            <a:xfrm>
              <a:off x="2326038" y="4883032"/>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C946746A-DD2E-4849-A253-9CCA207D6032}"/>
                </a:ext>
              </a:extLst>
            </p:cNvPr>
            <p:cNvSpPr txBox="1"/>
            <p:nvPr/>
          </p:nvSpPr>
          <p:spPr>
            <a:xfrm>
              <a:off x="662668" y="4953929"/>
              <a:ext cx="43633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12" name="Group 11">
            <a:extLst>
              <a:ext uri="{FF2B5EF4-FFF2-40B4-BE49-F238E27FC236}">
                <a16:creationId xmlns:a16="http://schemas.microsoft.com/office/drawing/2014/main" id="{68113BEC-D4AA-436C-92B7-9FE2A5D95A29}"/>
              </a:ext>
            </a:extLst>
          </p:cNvPr>
          <p:cNvGrpSpPr/>
          <p:nvPr/>
        </p:nvGrpSpPr>
        <p:grpSpPr>
          <a:xfrm>
            <a:off x="6215694" y="5509870"/>
            <a:ext cx="2410095" cy="704295"/>
            <a:chOff x="4069902" y="4679698"/>
            <a:chExt cx="2410095" cy="704295"/>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5BA215-021D-476B-BE5C-8800098FF772}"/>
                    </a:ext>
                  </a:extLst>
                </p:cNvPr>
                <p:cNvSpPr txBox="1"/>
                <p:nvPr/>
              </p:nvSpPr>
              <p:spPr>
                <a:xfrm>
                  <a:off x="4512186" y="4679698"/>
                  <a:ext cx="729687" cy="704295"/>
                </a:xfrm>
                <a:prstGeom prst="rect">
                  <a:avLst/>
                </a:prstGeom>
                <a:noFill/>
              </p:spPr>
              <p:txBody>
                <a:bodyPr wrap="none" rtlCol="0">
                  <a:spAutoFit/>
                </a:bodyPr>
                <a:lstStyle/>
                <a:p>
                  <a:pP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sz="2200" dirty="0"/>
                    <a:t> of </a:t>
                  </a:r>
                </a:p>
              </p:txBody>
            </p:sp>
          </mc:Choice>
          <mc:Fallback xmlns="">
            <p:sp>
              <p:nvSpPr>
                <p:cNvPr id="9" name="TextBox 8">
                  <a:extLst>
                    <a:ext uri="{FF2B5EF4-FFF2-40B4-BE49-F238E27FC236}">
                      <a16:creationId xmlns:a16="http://schemas.microsoft.com/office/drawing/2014/main" id="{E35BA215-021D-476B-BE5C-8800098FF772}"/>
                    </a:ext>
                  </a:extLst>
                </p:cNvPr>
                <p:cNvSpPr txBox="1">
                  <a:spLocks noRot="1" noChangeAspect="1" noMove="1" noResize="1" noEditPoints="1" noAdjustHandles="1" noChangeArrowheads="1" noChangeShapeType="1" noTextEdit="1"/>
                </p:cNvSpPr>
                <p:nvPr/>
              </p:nvSpPr>
              <p:spPr>
                <a:xfrm>
                  <a:off x="4512186" y="4679698"/>
                  <a:ext cx="729687" cy="704295"/>
                </a:xfrm>
                <a:prstGeom prst="rect">
                  <a:avLst/>
                </a:prstGeom>
                <a:blipFill>
                  <a:blip r:embed="rId10"/>
                  <a:stretch>
                    <a:fillRect r="-10000" b="-87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02B5ED3-1E02-45A9-92B4-FE4A99ADD779}"/>
                </a:ext>
              </a:extLst>
            </p:cNvPr>
            <p:cNvSpPr/>
            <p:nvPr/>
          </p:nvSpPr>
          <p:spPr>
            <a:xfrm>
              <a:off x="5131238" y="4759996"/>
              <a:ext cx="580767" cy="543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634953A-1403-448A-B0D9-759AF0E4280C}"/>
                </a:ext>
              </a:extLst>
            </p:cNvPr>
            <p:cNvSpPr txBox="1"/>
            <p:nvPr/>
          </p:nvSpPr>
          <p:spPr>
            <a:xfrm>
              <a:off x="5658938" y="4862572"/>
              <a:ext cx="821059" cy="430887"/>
            </a:xfrm>
            <a:prstGeom prst="rect">
              <a:avLst/>
            </a:prstGeom>
            <a:noFill/>
          </p:spPr>
          <p:txBody>
            <a:bodyPr wrap="none" rtlCol="0">
              <a:spAutoFit/>
            </a:bodyPr>
            <a:lstStyle/>
            <a:p>
              <a:pPr>
                <a:buNone/>
              </a:pPr>
              <a:r>
                <a:rPr lang="en-GB" sz="2200" dirty="0"/>
                <a:t>= 15 </a:t>
              </a:r>
            </a:p>
          </p:txBody>
        </p:sp>
        <p:sp>
          <p:nvSpPr>
            <p:cNvPr id="42" name="TextBox 41">
              <a:extLst>
                <a:ext uri="{FF2B5EF4-FFF2-40B4-BE49-F238E27FC236}">
                  <a16:creationId xmlns:a16="http://schemas.microsoft.com/office/drawing/2014/main" id="{127142E0-A588-44D0-A223-352649DD2D43}"/>
                </a:ext>
              </a:extLst>
            </p:cNvPr>
            <p:cNvSpPr txBox="1"/>
            <p:nvPr/>
          </p:nvSpPr>
          <p:spPr>
            <a:xfrm>
              <a:off x="4069902" y="4862572"/>
              <a:ext cx="436338" cy="430887"/>
            </a:xfrm>
            <a:prstGeom prst="rect">
              <a:avLst/>
            </a:prstGeom>
            <a:noFill/>
          </p:spPr>
          <p:txBody>
            <a:bodyPr wrap="square" rtlCol="0">
              <a:spAutoFit/>
            </a:bodyPr>
            <a:lstStyle/>
            <a:p>
              <a:pPr>
                <a:buNone/>
              </a:pPr>
              <a:r>
                <a:rPr lang="en-GB" sz="2200" dirty="0">
                  <a:solidFill>
                    <a:srgbClr val="00628C"/>
                  </a:solidFill>
                </a:rPr>
                <a:t>h)</a:t>
              </a:r>
            </a:p>
          </p:txBody>
        </p:sp>
      </p:grpSp>
      <p:graphicFrame>
        <p:nvGraphicFramePr>
          <p:cNvPr id="38" name="Table 42">
            <a:extLst>
              <a:ext uri="{FF2B5EF4-FFF2-40B4-BE49-F238E27FC236}">
                <a16:creationId xmlns:a16="http://schemas.microsoft.com/office/drawing/2014/main" id="{B37E0A75-01D4-4382-AF08-3C2BE2DFCA91}"/>
              </a:ext>
            </a:extLst>
          </p:cNvPr>
          <p:cNvGraphicFramePr>
            <a:graphicFrameLocks noGrp="1"/>
          </p:cNvGraphicFramePr>
          <p:nvPr>
            <p:extLst>
              <p:ext uri="{D42A27DB-BD31-4B8C-83A1-F6EECF244321}">
                <p14:modId xmlns:p14="http://schemas.microsoft.com/office/powerpoint/2010/main" val="372927689"/>
              </p:ext>
            </p:extLst>
          </p:nvPr>
        </p:nvGraphicFramePr>
        <p:xfrm>
          <a:off x="2892795" y="582319"/>
          <a:ext cx="2485066" cy="370840"/>
        </p:xfrm>
        <a:graphic>
          <a:graphicData uri="http://schemas.openxmlformats.org/drawingml/2006/table">
            <a:tbl>
              <a:tblPr firstRow="1" bandRow="1">
                <a:tableStyleId>{5C22544A-7EE6-4342-B048-85BDC9FD1C3A}</a:tableStyleId>
              </a:tblPr>
              <a:tblGrid>
                <a:gridCol w="1242533">
                  <a:extLst>
                    <a:ext uri="{9D8B030D-6E8A-4147-A177-3AD203B41FA5}">
                      <a16:colId xmlns:a16="http://schemas.microsoft.com/office/drawing/2014/main" val="3454368887"/>
                    </a:ext>
                  </a:extLst>
                </a:gridCol>
                <a:gridCol w="1242533">
                  <a:extLst>
                    <a:ext uri="{9D8B030D-6E8A-4147-A177-3AD203B41FA5}">
                      <a16:colId xmlns:a16="http://schemas.microsoft.com/office/drawing/2014/main" val="49274726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43" name="Table 42">
            <a:extLst>
              <a:ext uri="{FF2B5EF4-FFF2-40B4-BE49-F238E27FC236}">
                <a16:creationId xmlns:a16="http://schemas.microsoft.com/office/drawing/2014/main" id="{F981E33A-943F-416C-BAB4-219871BBEFFC}"/>
              </a:ext>
            </a:extLst>
          </p:cNvPr>
          <p:cNvGraphicFramePr>
            <a:graphicFrameLocks noGrp="1"/>
          </p:cNvGraphicFramePr>
          <p:nvPr>
            <p:extLst>
              <p:ext uri="{D42A27DB-BD31-4B8C-83A1-F6EECF244321}">
                <p14:modId xmlns:p14="http://schemas.microsoft.com/office/powerpoint/2010/main" val="1061407139"/>
              </p:ext>
            </p:extLst>
          </p:nvPr>
        </p:nvGraphicFramePr>
        <p:xfrm>
          <a:off x="2892796" y="2260395"/>
          <a:ext cx="2485065" cy="370840"/>
        </p:xfrm>
        <a:graphic>
          <a:graphicData uri="http://schemas.openxmlformats.org/drawingml/2006/table">
            <a:tbl>
              <a:tblPr firstRow="1" bandRow="1">
                <a:tableStyleId>{5C22544A-7EE6-4342-B048-85BDC9FD1C3A}</a:tableStyleId>
              </a:tblPr>
              <a:tblGrid>
                <a:gridCol w="828355">
                  <a:extLst>
                    <a:ext uri="{9D8B030D-6E8A-4147-A177-3AD203B41FA5}">
                      <a16:colId xmlns:a16="http://schemas.microsoft.com/office/drawing/2014/main" val="3454368887"/>
                    </a:ext>
                  </a:extLst>
                </a:gridCol>
                <a:gridCol w="828355">
                  <a:extLst>
                    <a:ext uri="{9D8B030D-6E8A-4147-A177-3AD203B41FA5}">
                      <a16:colId xmlns:a16="http://schemas.microsoft.com/office/drawing/2014/main" val="3315524016"/>
                    </a:ext>
                  </a:extLst>
                </a:gridCol>
                <a:gridCol w="828355">
                  <a:extLst>
                    <a:ext uri="{9D8B030D-6E8A-4147-A177-3AD203B41FA5}">
                      <a16:colId xmlns:a16="http://schemas.microsoft.com/office/drawing/2014/main" val="49274726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44" name="Table 43">
            <a:extLst>
              <a:ext uri="{FF2B5EF4-FFF2-40B4-BE49-F238E27FC236}">
                <a16:creationId xmlns:a16="http://schemas.microsoft.com/office/drawing/2014/main" id="{DF84D2B6-60DB-48B7-AEC7-DE900859D0A5}"/>
              </a:ext>
            </a:extLst>
          </p:cNvPr>
          <p:cNvGraphicFramePr>
            <a:graphicFrameLocks noGrp="1"/>
          </p:cNvGraphicFramePr>
          <p:nvPr>
            <p:extLst>
              <p:ext uri="{D42A27DB-BD31-4B8C-83A1-F6EECF244321}">
                <p14:modId xmlns:p14="http://schemas.microsoft.com/office/powerpoint/2010/main" val="1294340518"/>
              </p:ext>
            </p:extLst>
          </p:nvPr>
        </p:nvGraphicFramePr>
        <p:xfrm>
          <a:off x="2892796" y="4014489"/>
          <a:ext cx="2485065" cy="370840"/>
        </p:xfrm>
        <a:graphic>
          <a:graphicData uri="http://schemas.openxmlformats.org/drawingml/2006/table">
            <a:tbl>
              <a:tblPr firstRow="1" bandRow="1">
                <a:tableStyleId>{5C22544A-7EE6-4342-B048-85BDC9FD1C3A}</a:tableStyleId>
              </a:tblPr>
              <a:tblGrid>
                <a:gridCol w="828355">
                  <a:extLst>
                    <a:ext uri="{9D8B030D-6E8A-4147-A177-3AD203B41FA5}">
                      <a16:colId xmlns:a16="http://schemas.microsoft.com/office/drawing/2014/main" val="3454368887"/>
                    </a:ext>
                  </a:extLst>
                </a:gridCol>
                <a:gridCol w="828355">
                  <a:extLst>
                    <a:ext uri="{9D8B030D-6E8A-4147-A177-3AD203B41FA5}">
                      <a16:colId xmlns:a16="http://schemas.microsoft.com/office/drawing/2014/main" val="3315524016"/>
                    </a:ext>
                  </a:extLst>
                </a:gridCol>
                <a:gridCol w="828355">
                  <a:extLst>
                    <a:ext uri="{9D8B030D-6E8A-4147-A177-3AD203B41FA5}">
                      <a16:colId xmlns:a16="http://schemas.microsoft.com/office/drawing/2014/main" val="49274726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45" name="Table 44">
            <a:extLst>
              <a:ext uri="{FF2B5EF4-FFF2-40B4-BE49-F238E27FC236}">
                <a16:creationId xmlns:a16="http://schemas.microsoft.com/office/drawing/2014/main" id="{6D0D64F4-C97B-4846-9F50-11645F2489E3}"/>
              </a:ext>
            </a:extLst>
          </p:cNvPr>
          <p:cNvGraphicFramePr>
            <a:graphicFrameLocks noGrp="1"/>
          </p:cNvGraphicFramePr>
          <p:nvPr>
            <p:extLst>
              <p:ext uri="{D42A27DB-BD31-4B8C-83A1-F6EECF244321}">
                <p14:modId xmlns:p14="http://schemas.microsoft.com/office/powerpoint/2010/main" val="1860841403"/>
              </p:ext>
            </p:extLst>
          </p:nvPr>
        </p:nvGraphicFramePr>
        <p:xfrm>
          <a:off x="2892796" y="5692744"/>
          <a:ext cx="2485065" cy="370840"/>
        </p:xfrm>
        <a:graphic>
          <a:graphicData uri="http://schemas.openxmlformats.org/drawingml/2006/table">
            <a:tbl>
              <a:tblPr firstRow="1" bandRow="1">
                <a:tableStyleId>{5C22544A-7EE6-4342-B048-85BDC9FD1C3A}</a:tableStyleId>
              </a:tblPr>
              <a:tblGrid>
                <a:gridCol w="497013">
                  <a:extLst>
                    <a:ext uri="{9D8B030D-6E8A-4147-A177-3AD203B41FA5}">
                      <a16:colId xmlns:a16="http://schemas.microsoft.com/office/drawing/2014/main" val="3454368887"/>
                    </a:ext>
                  </a:extLst>
                </a:gridCol>
                <a:gridCol w="497013">
                  <a:extLst>
                    <a:ext uri="{9D8B030D-6E8A-4147-A177-3AD203B41FA5}">
                      <a16:colId xmlns:a16="http://schemas.microsoft.com/office/drawing/2014/main" val="3315524016"/>
                    </a:ext>
                  </a:extLst>
                </a:gridCol>
                <a:gridCol w="497013">
                  <a:extLst>
                    <a:ext uri="{9D8B030D-6E8A-4147-A177-3AD203B41FA5}">
                      <a16:colId xmlns:a16="http://schemas.microsoft.com/office/drawing/2014/main" val="492747260"/>
                    </a:ext>
                  </a:extLst>
                </a:gridCol>
                <a:gridCol w="497013">
                  <a:extLst>
                    <a:ext uri="{9D8B030D-6E8A-4147-A177-3AD203B41FA5}">
                      <a16:colId xmlns:a16="http://schemas.microsoft.com/office/drawing/2014/main" val="46516445"/>
                    </a:ext>
                  </a:extLst>
                </a:gridCol>
                <a:gridCol w="497013">
                  <a:extLst>
                    <a:ext uri="{9D8B030D-6E8A-4147-A177-3AD203B41FA5}">
                      <a16:colId xmlns:a16="http://schemas.microsoft.com/office/drawing/2014/main" val="944447803"/>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47" name="Table 46">
            <a:extLst>
              <a:ext uri="{FF2B5EF4-FFF2-40B4-BE49-F238E27FC236}">
                <a16:creationId xmlns:a16="http://schemas.microsoft.com/office/drawing/2014/main" id="{FABC3EF8-CE62-48C4-B6C3-B09505B8B14F}"/>
              </a:ext>
            </a:extLst>
          </p:cNvPr>
          <p:cNvGraphicFramePr>
            <a:graphicFrameLocks noGrp="1"/>
          </p:cNvGraphicFramePr>
          <p:nvPr>
            <p:extLst>
              <p:ext uri="{D42A27DB-BD31-4B8C-83A1-F6EECF244321}">
                <p14:modId xmlns:p14="http://schemas.microsoft.com/office/powerpoint/2010/main" val="1057597284"/>
              </p:ext>
            </p:extLst>
          </p:nvPr>
        </p:nvGraphicFramePr>
        <p:xfrm>
          <a:off x="8645633" y="5721112"/>
          <a:ext cx="1807235" cy="370840"/>
        </p:xfrm>
        <a:graphic>
          <a:graphicData uri="http://schemas.openxmlformats.org/drawingml/2006/table">
            <a:tbl>
              <a:tblPr firstRow="1" bandRow="1">
                <a:tableStyleId>{5C22544A-7EE6-4342-B048-85BDC9FD1C3A}</a:tableStyleId>
              </a:tblPr>
              <a:tblGrid>
                <a:gridCol w="361447">
                  <a:extLst>
                    <a:ext uri="{9D8B030D-6E8A-4147-A177-3AD203B41FA5}">
                      <a16:colId xmlns:a16="http://schemas.microsoft.com/office/drawing/2014/main" val="3454368887"/>
                    </a:ext>
                  </a:extLst>
                </a:gridCol>
                <a:gridCol w="361447">
                  <a:extLst>
                    <a:ext uri="{9D8B030D-6E8A-4147-A177-3AD203B41FA5}">
                      <a16:colId xmlns:a16="http://schemas.microsoft.com/office/drawing/2014/main" val="3315524016"/>
                    </a:ext>
                  </a:extLst>
                </a:gridCol>
                <a:gridCol w="361447">
                  <a:extLst>
                    <a:ext uri="{9D8B030D-6E8A-4147-A177-3AD203B41FA5}">
                      <a16:colId xmlns:a16="http://schemas.microsoft.com/office/drawing/2014/main" val="492747260"/>
                    </a:ext>
                  </a:extLst>
                </a:gridCol>
                <a:gridCol w="361447">
                  <a:extLst>
                    <a:ext uri="{9D8B030D-6E8A-4147-A177-3AD203B41FA5}">
                      <a16:colId xmlns:a16="http://schemas.microsoft.com/office/drawing/2014/main" val="46516445"/>
                    </a:ext>
                  </a:extLst>
                </a:gridCol>
                <a:gridCol w="361447">
                  <a:extLst>
                    <a:ext uri="{9D8B030D-6E8A-4147-A177-3AD203B41FA5}">
                      <a16:colId xmlns:a16="http://schemas.microsoft.com/office/drawing/2014/main" val="944447803"/>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48" name="Table 47">
            <a:extLst>
              <a:ext uri="{FF2B5EF4-FFF2-40B4-BE49-F238E27FC236}">
                <a16:creationId xmlns:a16="http://schemas.microsoft.com/office/drawing/2014/main" id="{6BE1DAB7-450F-4F99-A481-E6441F5B8E4C}"/>
              </a:ext>
            </a:extLst>
          </p:cNvPr>
          <p:cNvGraphicFramePr>
            <a:graphicFrameLocks noGrp="1"/>
          </p:cNvGraphicFramePr>
          <p:nvPr>
            <p:extLst>
              <p:ext uri="{D42A27DB-BD31-4B8C-83A1-F6EECF244321}">
                <p14:modId xmlns:p14="http://schemas.microsoft.com/office/powerpoint/2010/main" val="608740811"/>
              </p:ext>
            </p:extLst>
          </p:nvPr>
        </p:nvGraphicFramePr>
        <p:xfrm>
          <a:off x="8701223" y="3938472"/>
          <a:ext cx="1622265" cy="370840"/>
        </p:xfrm>
        <a:graphic>
          <a:graphicData uri="http://schemas.openxmlformats.org/drawingml/2006/table">
            <a:tbl>
              <a:tblPr firstRow="1" bandRow="1">
                <a:tableStyleId>{5C22544A-7EE6-4342-B048-85BDC9FD1C3A}</a:tableStyleId>
              </a:tblPr>
              <a:tblGrid>
                <a:gridCol w="540755">
                  <a:extLst>
                    <a:ext uri="{9D8B030D-6E8A-4147-A177-3AD203B41FA5}">
                      <a16:colId xmlns:a16="http://schemas.microsoft.com/office/drawing/2014/main" val="3454368887"/>
                    </a:ext>
                  </a:extLst>
                </a:gridCol>
                <a:gridCol w="540755">
                  <a:extLst>
                    <a:ext uri="{9D8B030D-6E8A-4147-A177-3AD203B41FA5}">
                      <a16:colId xmlns:a16="http://schemas.microsoft.com/office/drawing/2014/main" val="3315524016"/>
                    </a:ext>
                  </a:extLst>
                </a:gridCol>
                <a:gridCol w="540755">
                  <a:extLst>
                    <a:ext uri="{9D8B030D-6E8A-4147-A177-3AD203B41FA5}">
                      <a16:colId xmlns:a16="http://schemas.microsoft.com/office/drawing/2014/main" val="49274726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49" name="Table 48">
            <a:extLst>
              <a:ext uri="{FF2B5EF4-FFF2-40B4-BE49-F238E27FC236}">
                <a16:creationId xmlns:a16="http://schemas.microsoft.com/office/drawing/2014/main" id="{43BEB1E0-6464-4DFA-AF4E-84FCD73A5174}"/>
              </a:ext>
            </a:extLst>
          </p:cNvPr>
          <p:cNvGraphicFramePr>
            <a:graphicFrameLocks noGrp="1"/>
          </p:cNvGraphicFramePr>
          <p:nvPr>
            <p:extLst>
              <p:ext uri="{D42A27DB-BD31-4B8C-83A1-F6EECF244321}">
                <p14:modId xmlns:p14="http://schemas.microsoft.com/office/powerpoint/2010/main" val="1580492703"/>
              </p:ext>
            </p:extLst>
          </p:nvPr>
        </p:nvGraphicFramePr>
        <p:xfrm>
          <a:off x="8667782" y="2235156"/>
          <a:ext cx="3236664" cy="370840"/>
        </p:xfrm>
        <a:graphic>
          <a:graphicData uri="http://schemas.openxmlformats.org/drawingml/2006/table">
            <a:tbl>
              <a:tblPr firstRow="1" bandRow="1">
                <a:tableStyleId>{5C22544A-7EE6-4342-B048-85BDC9FD1C3A}</a:tableStyleId>
              </a:tblPr>
              <a:tblGrid>
                <a:gridCol w="1078888">
                  <a:extLst>
                    <a:ext uri="{9D8B030D-6E8A-4147-A177-3AD203B41FA5}">
                      <a16:colId xmlns:a16="http://schemas.microsoft.com/office/drawing/2014/main" val="3454368887"/>
                    </a:ext>
                  </a:extLst>
                </a:gridCol>
                <a:gridCol w="1078888">
                  <a:extLst>
                    <a:ext uri="{9D8B030D-6E8A-4147-A177-3AD203B41FA5}">
                      <a16:colId xmlns:a16="http://schemas.microsoft.com/office/drawing/2014/main" val="3315524016"/>
                    </a:ext>
                  </a:extLst>
                </a:gridCol>
                <a:gridCol w="1078888">
                  <a:extLst>
                    <a:ext uri="{9D8B030D-6E8A-4147-A177-3AD203B41FA5}">
                      <a16:colId xmlns:a16="http://schemas.microsoft.com/office/drawing/2014/main" val="49274726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graphicFrame>
        <p:nvGraphicFramePr>
          <p:cNvPr id="50" name="Table 49">
            <a:extLst>
              <a:ext uri="{FF2B5EF4-FFF2-40B4-BE49-F238E27FC236}">
                <a16:creationId xmlns:a16="http://schemas.microsoft.com/office/drawing/2014/main" id="{2E2B03A3-5B90-4D40-BC43-A3FA55F42376}"/>
              </a:ext>
            </a:extLst>
          </p:cNvPr>
          <p:cNvGraphicFramePr>
            <a:graphicFrameLocks noGrp="1"/>
          </p:cNvGraphicFramePr>
          <p:nvPr>
            <p:extLst>
              <p:ext uri="{D42A27DB-BD31-4B8C-83A1-F6EECF244321}">
                <p14:modId xmlns:p14="http://schemas.microsoft.com/office/powerpoint/2010/main" val="884624458"/>
              </p:ext>
            </p:extLst>
          </p:nvPr>
        </p:nvGraphicFramePr>
        <p:xfrm>
          <a:off x="8668949" y="612751"/>
          <a:ext cx="2158714" cy="370840"/>
        </p:xfrm>
        <a:graphic>
          <a:graphicData uri="http://schemas.openxmlformats.org/drawingml/2006/table">
            <a:tbl>
              <a:tblPr firstRow="1" bandRow="1">
                <a:tableStyleId>{5C22544A-7EE6-4342-B048-85BDC9FD1C3A}</a:tableStyleId>
              </a:tblPr>
              <a:tblGrid>
                <a:gridCol w="1079357">
                  <a:extLst>
                    <a:ext uri="{9D8B030D-6E8A-4147-A177-3AD203B41FA5}">
                      <a16:colId xmlns:a16="http://schemas.microsoft.com/office/drawing/2014/main" val="3454368887"/>
                    </a:ext>
                  </a:extLst>
                </a:gridCol>
                <a:gridCol w="1079357">
                  <a:extLst>
                    <a:ext uri="{9D8B030D-6E8A-4147-A177-3AD203B41FA5}">
                      <a16:colId xmlns:a16="http://schemas.microsoft.com/office/drawing/2014/main" val="3315524016"/>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00978"/>
                  </a:ext>
                </a:extLst>
              </a:tr>
            </a:tbl>
          </a:graphicData>
        </a:graphic>
      </p:graphicFrame>
    </p:spTree>
    <p:extLst>
      <p:ext uri="{BB962C8B-B14F-4D97-AF65-F5344CB8AC3E}">
        <p14:creationId xmlns:p14="http://schemas.microsoft.com/office/powerpoint/2010/main" val="1142772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183D2-51CF-4C73-86A7-680226C8FDB1}"/>
              </a:ext>
            </a:extLst>
          </p:cNvPr>
          <p:cNvSpPr>
            <a:spLocks noGrp="1"/>
          </p:cNvSpPr>
          <p:nvPr>
            <p:ph type="body" sz="quarter" idx="4294967295"/>
          </p:nvPr>
        </p:nvSpPr>
        <p:spPr>
          <a:xfrm>
            <a:off x="145630" y="246597"/>
            <a:ext cx="11717338" cy="431800"/>
          </a:xfrm>
        </p:spPr>
        <p:txBody>
          <a:bodyPr>
            <a:noAutofit/>
          </a:bodyPr>
          <a:lstStyle/>
          <a:p>
            <a:pPr marL="0" indent="0">
              <a:buNone/>
            </a:pPr>
            <a:r>
              <a:rPr lang="en-GB" sz="2200" dirty="0"/>
              <a:t>Match the bar model to the question. </a:t>
            </a:r>
          </a:p>
          <a:p>
            <a:pPr marL="0" indent="0">
              <a:buNone/>
            </a:pPr>
            <a:r>
              <a:rPr lang="en-GB" sz="2200" dirty="0"/>
              <a:t>Then use the bar model to help you answer the question.</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8ACBDF9-671D-4A4D-91B5-47050957775F}"/>
                  </a:ext>
                </a:extLst>
              </p:cNvPr>
              <p:cNvSpPr/>
              <p:nvPr/>
            </p:nvSpPr>
            <p:spPr>
              <a:xfrm>
                <a:off x="295115" y="1162523"/>
                <a:ext cx="6223421" cy="111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95959"/>
                    </a:solidFill>
                  </a:rPr>
                  <a:t>Henry earns £40 from washing up, and saves </a:t>
                </a:r>
                <a14:m>
                  <m:oMath xmlns:m="http://schemas.openxmlformats.org/officeDocument/2006/math">
                    <m:f>
                      <m:fPr>
                        <m:ctrlPr>
                          <a:rPr lang="en-GB" sz="2200" i="1" smtClean="0">
                            <a:solidFill>
                              <a:srgbClr val="595959"/>
                            </a:solidFill>
                            <a:latin typeface="Cambria Math" panose="02040503050406030204" pitchFamily="18" charset="0"/>
                          </a:rPr>
                        </m:ctrlPr>
                      </m:fPr>
                      <m:num>
                        <m:r>
                          <a:rPr lang="en-GB" sz="2200" b="0" i="1" smtClean="0">
                            <a:solidFill>
                              <a:srgbClr val="595959"/>
                            </a:solidFill>
                            <a:latin typeface="Cambria Math" panose="02040503050406030204" pitchFamily="18" charset="0"/>
                          </a:rPr>
                          <m:t>1</m:t>
                        </m:r>
                      </m:num>
                      <m:den>
                        <m:r>
                          <a:rPr lang="en-GB" sz="2200" b="0" i="1" smtClean="0">
                            <a:solidFill>
                              <a:srgbClr val="595959"/>
                            </a:solidFill>
                            <a:latin typeface="Cambria Math" panose="02040503050406030204" pitchFamily="18" charset="0"/>
                          </a:rPr>
                          <m:t>5</m:t>
                        </m:r>
                      </m:den>
                    </m:f>
                  </m:oMath>
                </a14:m>
                <a:r>
                  <a:rPr lang="en-GB" sz="2200" dirty="0">
                    <a:solidFill>
                      <a:srgbClr val="595959"/>
                    </a:solidFill>
                  </a:rPr>
                  <a:t> of his earnings. How much does he save? </a:t>
                </a:r>
              </a:p>
            </p:txBody>
          </p:sp>
        </mc:Choice>
        <mc:Fallback xmlns="">
          <p:sp>
            <p:nvSpPr>
              <p:cNvPr id="4" name="Rectangle: Rounded Corners 3">
                <a:extLst>
                  <a:ext uri="{FF2B5EF4-FFF2-40B4-BE49-F238E27FC236}">
                    <a16:creationId xmlns:a16="http://schemas.microsoft.com/office/drawing/2014/main" id="{A8ACBDF9-671D-4A4D-91B5-47050957775F}"/>
                  </a:ext>
                </a:extLst>
              </p:cNvPr>
              <p:cNvSpPr>
                <a:spLocks noRot="1" noChangeAspect="1" noMove="1" noResize="1" noEditPoints="1" noAdjustHandles="1" noChangeArrowheads="1" noChangeShapeType="1" noTextEdit="1"/>
              </p:cNvSpPr>
              <p:nvPr/>
            </p:nvSpPr>
            <p:spPr>
              <a:xfrm>
                <a:off x="295115" y="1162523"/>
                <a:ext cx="6223421" cy="1116000"/>
              </a:xfrm>
              <a:prstGeom prst="roundRect">
                <a:avLst/>
              </a:prstGeom>
              <a:blipFill>
                <a:blip r:embed="rId4"/>
                <a:stretch>
                  <a:fillRect b="-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2CFF6BB1-94B7-459C-8256-93265042F45B}"/>
                  </a:ext>
                </a:extLst>
              </p:cNvPr>
              <p:cNvSpPr/>
              <p:nvPr/>
            </p:nvSpPr>
            <p:spPr>
              <a:xfrm>
                <a:off x="280828" y="2499987"/>
                <a:ext cx="6237708" cy="111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95959"/>
                    </a:solidFill>
                  </a:rPr>
                  <a:t>Jaanvi earns £16 from a paper round, and spends </a:t>
                </a:r>
                <a14:m>
                  <m:oMath xmlns:m="http://schemas.openxmlformats.org/officeDocument/2006/math">
                    <m:f>
                      <m:fPr>
                        <m:ctrlPr>
                          <a:rPr lang="en-GB" sz="2200" i="1" smtClean="0">
                            <a:solidFill>
                              <a:srgbClr val="595959"/>
                            </a:solidFill>
                            <a:latin typeface="Cambria Math" panose="02040503050406030204" pitchFamily="18" charset="0"/>
                          </a:rPr>
                        </m:ctrlPr>
                      </m:fPr>
                      <m:num>
                        <m:r>
                          <a:rPr lang="en-GB" sz="2200" b="0" i="1" smtClean="0">
                            <a:solidFill>
                              <a:srgbClr val="595959"/>
                            </a:solidFill>
                            <a:latin typeface="Cambria Math" panose="02040503050406030204" pitchFamily="18" charset="0"/>
                          </a:rPr>
                          <m:t>3</m:t>
                        </m:r>
                      </m:num>
                      <m:den>
                        <m:r>
                          <a:rPr lang="en-GB" sz="2200" b="0" i="1" smtClean="0">
                            <a:solidFill>
                              <a:srgbClr val="595959"/>
                            </a:solidFill>
                            <a:latin typeface="Cambria Math" panose="02040503050406030204" pitchFamily="18" charset="0"/>
                          </a:rPr>
                          <m:t>8</m:t>
                        </m:r>
                      </m:den>
                    </m:f>
                  </m:oMath>
                </a14:m>
                <a:r>
                  <a:rPr lang="en-GB" sz="2200" dirty="0">
                    <a:solidFill>
                      <a:srgbClr val="595959"/>
                    </a:solidFill>
                  </a:rPr>
                  <a:t> of it. How much does she save?</a:t>
                </a:r>
              </a:p>
            </p:txBody>
          </p:sp>
        </mc:Choice>
        <mc:Fallback xmlns="">
          <p:sp>
            <p:nvSpPr>
              <p:cNvPr id="7" name="Rectangle: Rounded Corners 6">
                <a:extLst>
                  <a:ext uri="{FF2B5EF4-FFF2-40B4-BE49-F238E27FC236}">
                    <a16:creationId xmlns:a16="http://schemas.microsoft.com/office/drawing/2014/main" id="{2CFF6BB1-94B7-459C-8256-93265042F45B}"/>
                  </a:ext>
                </a:extLst>
              </p:cNvPr>
              <p:cNvSpPr>
                <a:spLocks noRot="1" noChangeAspect="1" noMove="1" noResize="1" noEditPoints="1" noAdjustHandles="1" noChangeArrowheads="1" noChangeShapeType="1" noTextEdit="1"/>
              </p:cNvSpPr>
              <p:nvPr/>
            </p:nvSpPr>
            <p:spPr>
              <a:xfrm>
                <a:off x="280828" y="2499987"/>
                <a:ext cx="6237708" cy="1116000"/>
              </a:xfrm>
              <a:prstGeom prst="roundRect">
                <a:avLst/>
              </a:prstGeom>
              <a:blipFill>
                <a:blip r:embed="rId5"/>
                <a:stretch>
                  <a:fillRect/>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4ECC6B16-D49F-4366-986D-7C77173CF8B1}"/>
              </a:ext>
            </a:extLst>
          </p:cNvPr>
          <p:cNvSpPr/>
          <p:nvPr/>
        </p:nvSpPr>
        <p:spPr>
          <a:xfrm>
            <a:off x="5153941" y="5421468"/>
            <a:ext cx="6790904" cy="10963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95959"/>
                </a:solidFill>
              </a:rPr>
              <a:t>Nishma earns £40 from dog walking, and saves £16. What fraction of her earnings does she save? </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21919E04-D2E4-460D-9CFA-05178173C270}"/>
                  </a:ext>
                </a:extLst>
              </p:cNvPr>
              <p:cNvSpPr/>
              <p:nvPr/>
            </p:nvSpPr>
            <p:spPr>
              <a:xfrm>
                <a:off x="280828" y="3837450"/>
                <a:ext cx="6237708" cy="111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95959"/>
                    </a:solidFill>
                  </a:rPr>
                  <a:t>Jimmy saves £16 of his babysitting money. This is </a:t>
                </a:r>
                <a14:m>
                  <m:oMath xmlns:m="http://schemas.openxmlformats.org/officeDocument/2006/math">
                    <m:f>
                      <m:fPr>
                        <m:ctrlPr>
                          <a:rPr lang="en-GB" sz="2200" i="1" smtClean="0">
                            <a:solidFill>
                              <a:srgbClr val="595959"/>
                            </a:solidFill>
                            <a:latin typeface="Cambria Math" panose="02040503050406030204" pitchFamily="18" charset="0"/>
                          </a:rPr>
                        </m:ctrlPr>
                      </m:fPr>
                      <m:num>
                        <m:r>
                          <a:rPr lang="en-GB" sz="2200" b="0" i="1" smtClean="0">
                            <a:solidFill>
                              <a:srgbClr val="595959"/>
                            </a:solidFill>
                            <a:latin typeface="Cambria Math" panose="02040503050406030204" pitchFamily="18" charset="0"/>
                          </a:rPr>
                          <m:t>2</m:t>
                        </m:r>
                      </m:num>
                      <m:den>
                        <m:r>
                          <a:rPr lang="en-GB" sz="2200" b="0" i="1" smtClean="0">
                            <a:solidFill>
                              <a:srgbClr val="595959"/>
                            </a:solidFill>
                            <a:latin typeface="Cambria Math" panose="02040503050406030204" pitchFamily="18" charset="0"/>
                          </a:rPr>
                          <m:t>3</m:t>
                        </m:r>
                      </m:den>
                    </m:f>
                  </m:oMath>
                </a14:m>
                <a:r>
                  <a:rPr lang="en-GB" sz="2200" dirty="0">
                    <a:solidFill>
                      <a:srgbClr val="595959"/>
                    </a:solidFill>
                  </a:rPr>
                  <a:t> of his earnings. How much does he earn?</a:t>
                </a:r>
              </a:p>
            </p:txBody>
          </p:sp>
        </mc:Choice>
        <mc:Fallback xmlns="">
          <p:sp>
            <p:nvSpPr>
              <p:cNvPr id="9" name="Rectangle: Rounded Corners 8">
                <a:extLst>
                  <a:ext uri="{FF2B5EF4-FFF2-40B4-BE49-F238E27FC236}">
                    <a16:creationId xmlns:a16="http://schemas.microsoft.com/office/drawing/2014/main" id="{21919E04-D2E4-460D-9CFA-05178173C270}"/>
                  </a:ext>
                </a:extLst>
              </p:cNvPr>
              <p:cNvSpPr>
                <a:spLocks noRot="1" noChangeAspect="1" noMove="1" noResize="1" noEditPoints="1" noAdjustHandles="1" noChangeArrowheads="1" noChangeShapeType="1" noTextEdit="1"/>
              </p:cNvSpPr>
              <p:nvPr/>
            </p:nvSpPr>
            <p:spPr>
              <a:xfrm>
                <a:off x="280828" y="3837450"/>
                <a:ext cx="6237708" cy="1116000"/>
              </a:xfrm>
              <a:prstGeom prst="roundRect">
                <a:avLst/>
              </a:prstGeom>
              <a:blipFill>
                <a:blip r:embed="rId6"/>
                <a:stretch>
                  <a:fillRect r="-1073"/>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17D177D0-7BEB-4DB3-BD7D-E41B8CB7638E}"/>
              </a:ext>
            </a:extLst>
          </p:cNvPr>
          <p:cNvPicPr>
            <a:picLocks noChangeAspect="1"/>
          </p:cNvPicPr>
          <p:nvPr/>
        </p:nvPicPr>
        <p:blipFill>
          <a:blip r:embed="rId7"/>
          <a:stretch>
            <a:fillRect/>
          </a:stretch>
        </p:blipFill>
        <p:spPr>
          <a:xfrm>
            <a:off x="7598020" y="3795741"/>
            <a:ext cx="4346825" cy="896190"/>
          </a:xfrm>
          <a:prstGeom prst="rect">
            <a:avLst/>
          </a:prstGeom>
        </p:spPr>
      </p:pic>
      <p:pic>
        <p:nvPicPr>
          <p:cNvPr id="28" name="Picture 27">
            <a:extLst>
              <a:ext uri="{FF2B5EF4-FFF2-40B4-BE49-F238E27FC236}">
                <a16:creationId xmlns:a16="http://schemas.microsoft.com/office/drawing/2014/main" id="{D4A89AD9-00E8-4C5A-8F14-67AB8908A76E}"/>
              </a:ext>
            </a:extLst>
          </p:cNvPr>
          <p:cNvPicPr>
            <a:picLocks noChangeAspect="1"/>
          </p:cNvPicPr>
          <p:nvPr/>
        </p:nvPicPr>
        <p:blipFill>
          <a:blip r:embed="rId8"/>
          <a:stretch>
            <a:fillRect/>
          </a:stretch>
        </p:blipFill>
        <p:spPr>
          <a:xfrm>
            <a:off x="7548456" y="2453047"/>
            <a:ext cx="4279763" cy="926672"/>
          </a:xfrm>
          <a:prstGeom prst="rect">
            <a:avLst/>
          </a:prstGeom>
        </p:spPr>
      </p:pic>
      <p:pic>
        <p:nvPicPr>
          <p:cNvPr id="29" name="Picture 28">
            <a:extLst>
              <a:ext uri="{FF2B5EF4-FFF2-40B4-BE49-F238E27FC236}">
                <a16:creationId xmlns:a16="http://schemas.microsoft.com/office/drawing/2014/main" id="{ECDC0EF9-DA60-4A6E-A9E7-29A445BD2B13}"/>
              </a:ext>
            </a:extLst>
          </p:cNvPr>
          <p:cNvPicPr>
            <a:picLocks noChangeAspect="1"/>
          </p:cNvPicPr>
          <p:nvPr/>
        </p:nvPicPr>
        <p:blipFill>
          <a:blip r:embed="rId9"/>
          <a:stretch>
            <a:fillRect/>
          </a:stretch>
        </p:blipFill>
        <p:spPr>
          <a:xfrm>
            <a:off x="7576729" y="1030034"/>
            <a:ext cx="4346825" cy="896190"/>
          </a:xfrm>
          <a:prstGeom prst="rect">
            <a:avLst/>
          </a:prstGeom>
        </p:spPr>
      </p:pic>
      <p:sp>
        <p:nvSpPr>
          <p:cNvPr id="31" name="Text Placeholder 1">
            <a:extLst>
              <a:ext uri="{FF2B5EF4-FFF2-40B4-BE49-F238E27FC236}">
                <a16:creationId xmlns:a16="http://schemas.microsoft.com/office/drawing/2014/main" id="{C8EEF8C0-963D-48FD-B344-11F3CC2BB581}"/>
              </a:ext>
            </a:extLst>
          </p:cNvPr>
          <p:cNvSpPr txBox="1">
            <a:spLocks/>
          </p:cNvSpPr>
          <p:nvPr/>
        </p:nvSpPr>
        <p:spPr>
          <a:xfrm>
            <a:off x="263104" y="5537850"/>
            <a:ext cx="4808959" cy="1096365"/>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Font typeface="Arial" panose="020B0604020202020204" pitchFamily="34" charset="0"/>
              <a:buNone/>
            </a:pPr>
            <a:r>
              <a:rPr lang="en-GB" sz="2200" dirty="0"/>
              <a:t>Which of the three bar models might help you to answer this question?</a:t>
            </a:r>
          </a:p>
        </p:txBody>
      </p:sp>
      <p:cxnSp>
        <p:nvCxnSpPr>
          <p:cNvPr id="32" name="Straight Connector 31">
            <a:extLst>
              <a:ext uri="{FF2B5EF4-FFF2-40B4-BE49-F238E27FC236}">
                <a16:creationId xmlns:a16="http://schemas.microsoft.com/office/drawing/2014/main" id="{E3D84123-7182-4269-A4F6-6E5BE10AFC91}"/>
              </a:ext>
            </a:extLst>
          </p:cNvPr>
          <p:cNvCxnSpPr/>
          <p:nvPr/>
        </p:nvCxnSpPr>
        <p:spPr>
          <a:xfrm>
            <a:off x="0" y="5214935"/>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98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018E1AF3-CB1A-48A7-906C-2C4397DCE02E}"/>
              </a:ext>
            </a:extLst>
          </p:cNvPr>
          <p:cNvGraphicFramePr>
            <a:graphicFrameLocks noGrp="1"/>
          </p:cNvGraphicFramePr>
          <p:nvPr>
            <p:extLst>
              <p:ext uri="{D42A27DB-BD31-4B8C-83A1-F6EECF244321}">
                <p14:modId xmlns:p14="http://schemas.microsoft.com/office/powerpoint/2010/main" val="1062707111"/>
              </p:ext>
            </p:extLst>
          </p:nvPr>
        </p:nvGraphicFramePr>
        <p:xfrm>
          <a:off x="104239" y="128533"/>
          <a:ext cx="11983522" cy="1404000"/>
        </p:xfrm>
        <a:graphic>
          <a:graphicData uri="http://schemas.openxmlformats.org/drawingml/2006/table">
            <a:tbl>
              <a:tblPr firstRow="1" bandRow="1">
                <a:tableStyleId>{5940675A-B579-460E-94D1-54222C63F5DA}</a:tableStyleId>
              </a:tblPr>
              <a:tblGrid>
                <a:gridCol w="2530792">
                  <a:extLst>
                    <a:ext uri="{9D8B030D-6E8A-4147-A177-3AD203B41FA5}">
                      <a16:colId xmlns:a16="http://schemas.microsoft.com/office/drawing/2014/main" val="2314911552"/>
                    </a:ext>
                  </a:extLst>
                </a:gridCol>
                <a:gridCol w="675195">
                  <a:extLst>
                    <a:ext uri="{9D8B030D-6E8A-4147-A177-3AD203B41FA5}">
                      <a16:colId xmlns:a16="http://schemas.microsoft.com/office/drawing/2014/main" val="2671760671"/>
                    </a:ext>
                  </a:extLst>
                </a:gridCol>
                <a:gridCol w="675195">
                  <a:extLst>
                    <a:ext uri="{9D8B030D-6E8A-4147-A177-3AD203B41FA5}">
                      <a16:colId xmlns:a16="http://schemas.microsoft.com/office/drawing/2014/main" val="337933662"/>
                    </a:ext>
                  </a:extLst>
                </a:gridCol>
                <a:gridCol w="675195">
                  <a:extLst>
                    <a:ext uri="{9D8B030D-6E8A-4147-A177-3AD203B41FA5}">
                      <a16:colId xmlns:a16="http://schemas.microsoft.com/office/drawing/2014/main" val="2949632896"/>
                    </a:ext>
                  </a:extLst>
                </a:gridCol>
                <a:gridCol w="675195">
                  <a:extLst>
                    <a:ext uri="{9D8B030D-6E8A-4147-A177-3AD203B41FA5}">
                      <a16:colId xmlns:a16="http://schemas.microsoft.com/office/drawing/2014/main" val="2363820432"/>
                    </a:ext>
                  </a:extLst>
                </a:gridCol>
                <a:gridCol w="675195">
                  <a:extLst>
                    <a:ext uri="{9D8B030D-6E8A-4147-A177-3AD203B41FA5}">
                      <a16:colId xmlns:a16="http://schemas.microsoft.com/office/drawing/2014/main" val="1072188908"/>
                    </a:ext>
                  </a:extLst>
                </a:gridCol>
                <a:gridCol w="675195">
                  <a:extLst>
                    <a:ext uri="{9D8B030D-6E8A-4147-A177-3AD203B41FA5}">
                      <a16:colId xmlns:a16="http://schemas.microsoft.com/office/drawing/2014/main" val="3028928114"/>
                    </a:ext>
                  </a:extLst>
                </a:gridCol>
                <a:gridCol w="675195">
                  <a:extLst>
                    <a:ext uri="{9D8B030D-6E8A-4147-A177-3AD203B41FA5}">
                      <a16:colId xmlns:a16="http://schemas.microsoft.com/office/drawing/2014/main" val="3109681289"/>
                    </a:ext>
                  </a:extLst>
                </a:gridCol>
                <a:gridCol w="675195">
                  <a:extLst>
                    <a:ext uri="{9D8B030D-6E8A-4147-A177-3AD203B41FA5}">
                      <a16:colId xmlns:a16="http://schemas.microsoft.com/office/drawing/2014/main" val="3295785051"/>
                    </a:ext>
                  </a:extLst>
                </a:gridCol>
                <a:gridCol w="675195">
                  <a:extLst>
                    <a:ext uri="{9D8B030D-6E8A-4147-A177-3AD203B41FA5}">
                      <a16:colId xmlns:a16="http://schemas.microsoft.com/office/drawing/2014/main" val="611133655"/>
                    </a:ext>
                  </a:extLst>
                </a:gridCol>
                <a:gridCol w="675195">
                  <a:extLst>
                    <a:ext uri="{9D8B030D-6E8A-4147-A177-3AD203B41FA5}">
                      <a16:colId xmlns:a16="http://schemas.microsoft.com/office/drawing/2014/main" val="590540580"/>
                    </a:ext>
                  </a:extLst>
                </a:gridCol>
                <a:gridCol w="675195">
                  <a:extLst>
                    <a:ext uri="{9D8B030D-6E8A-4147-A177-3AD203B41FA5}">
                      <a16:colId xmlns:a16="http://schemas.microsoft.com/office/drawing/2014/main" val="2872638936"/>
                    </a:ext>
                  </a:extLst>
                </a:gridCol>
                <a:gridCol w="675195">
                  <a:extLst>
                    <a:ext uri="{9D8B030D-6E8A-4147-A177-3AD203B41FA5}">
                      <a16:colId xmlns:a16="http://schemas.microsoft.com/office/drawing/2014/main" val="1203656228"/>
                    </a:ext>
                  </a:extLst>
                </a:gridCol>
                <a:gridCol w="675195">
                  <a:extLst>
                    <a:ext uri="{9D8B030D-6E8A-4147-A177-3AD203B41FA5}">
                      <a16:colId xmlns:a16="http://schemas.microsoft.com/office/drawing/2014/main" val="1341143178"/>
                    </a:ext>
                  </a:extLst>
                </a:gridCol>
                <a:gridCol w="675195">
                  <a:extLst>
                    <a:ext uri="{9D8B030D-6E8A-4147-A177-3AD203B41FA5}">
                      <a16:colId xmlns:a16="http://schemas.microsoft.com/office/drawing/2014/main" val="3537496516"/>
                    </a:ext>
                  </a:extLst>
                </a:gridCol>
              </a:tblGrid>
              <a:tr h="468000">
                <a:tc>
                  <a:txBody>
                    <a:bodyPr/>
                    <a:lstStyle/>
                    <a:p>
                      <a:pPr algn="l"/>
                      <a:r>
                        <a:rPr lang="en-GB" sz="2200" dirty="0"/>
                        <a:t>Number of flowers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131663226"/>
                  </a:ext>
                </a:extLst>
              </a:tr>
            </a:tbl>
          </a:graphicData>
        </a:graphic>
      </p:graphicFrame>
      <p:graphicFrame>
        <p:nvGraphicFramePr>
          <p:cNvPr id="3" name="Table 4">
            <a:extLst>
              <a:ext uri="{FF2B5EF4-FFF2-40B4-BE49-F238E27FC236}">
                <a16:creationId xmlns:a16="http://schemas.microsoft.com/office/drawing/2014/main" id="{7BE56792-02A4-481B-AEF8-5A9D75C2873E}"/>
              </a:ext>
            </a:extLst>
          </p:cNvPr>
          <p:cNvGraphicFramePr>
            <a:graphicFrameLocks noGrp="1"/>
          </p:cNvGraphicFramePr>
          <p:nvPr>
            <p:extLst>
              <p:ext uri="{D42A27DB-BD31-4B8C-83A1-F6EECF244321}">
                <p14:modId xmlns:p14="http://schemas.microsoft.com/office/powerpoint/2010/main" val="2372419865"/>
              </p:ext>
            </p:extLst>
          </p:nvPr>
        </p:nvGraphicFramePr>
        <p:xfrm>
          <a:off x="104239" y="1860844"/>
          <a:ext cx="11983522" cy="1404000"/>
        </p:xfrm>
        <a:graphic>
          <a:graphicData uri="http://schemas.openxmlformats.org/drawingml/2006/table">
            <a:tbl>
              <a:tblPr firstRow="1" bandRow="1">
                <a:tableStyleId>{5940675A-B579-460E-94D1-54222C63F5DA}</a:tableStyleId>
              </a:tblPr>
              <a:tblGrid>
                <a:gridCol w="2530792">
                  <a:extLst>
                    <a:ext uri="{9D8B030D-6E8A-4147-A177-3AD203B41FA5}">
                      <a16:colId xmlns:a16="http://schemas.microsoft.com/office/drawing/2014/main" val="2314911552"/>
                    </a:ext>
                  </a:extLst>
                </a:gridCol>
                <a:gridCol w="675195">
                  <a:extLst>
                    <a:ext uri="{9D8B030D-6E8A-4147-A177-3AD203B41FA5}">
                      <a16:colId xmlns:a16="http://schemas.microsoft.com/office/drawing/2014/main" val="2671760671"/>
                    </a:ext>
                  </a:extLst>
                </a:gridCol>
                <a:gridCol w="675195">
                  <a:extLst>
                    <a:ext uri="{9D8B030D-6E8A-4147-A177-3AD203B41FA5}">
                      <a16:colId xmlns:a16="http://schemas.microsoft.com/office/drawing/2014/main" val="337933662"/>
                    </a:ext>
                  </a:extLst>
                </a:gridCol>
                <a:gridCol w="675195">
                  <a:extLst>
                    <a:ext uri="{9D8B030D-6E8A-4147-A177-3AD203B41FA5}">
                      <a16:colId xmlns:a16="http://schemas.microsoft.com/office/drawing/2014/main" val="2949632896"/>
                    </a:ext>
                  </a:extLst>
                </a:gridCol>
                <a:gridCol w="675195">
                  <a:extLst>
                    <a:ext uri="{9D8B030D-6E8A-4147-A177-3AD203B41FA5}">
                      <a16:colId xmlns:a16="http://schemas.microsoft.com/office/drawing/2014/main" val="2363820432"/>
                    </a:ext>
                  </a:extLst>
                </a:gridCol>
                <a:gridCol w="675195">
                  <a:extLst>
                    <a:ext uri="{9D8B030D-6E8A-4147-A177-3AD203B41FA5}">
                      <a16:colId xmlns:a16="http://schemas.microsoft.com/office/drawing/2014/main" val="1072188908"/>
                    </a:ext>
                  </a:extLst>
                </a:gridCol>
                <a:gridCol w="675195">
                  <a:extLst>
                    <a:ext uri="{9D8B030D-6E8A-4147-A177-3AD203B41FA5}">
                      <a16:colId xmlns:a16="http://schemas.microsoft.com/office/drawing/2014/main" val="3028928114"/>
                    </a:ext>
                  </a:extLst>
                </a:gridCol>
                <a:gridCol w="675195">
                  <a:extLst>
                    <a:ext uri="{9D8B030D-6E8A-4147-A177-3AD203B41FA5}">
                      <a16:colId xmlns:a16="http://schemas.microsoft.com/office/drawing/2014/main" val="3109681289"/>
                    </a:ext>
                  </a:extLst>
                </a:gridCol>
                <a:gridCol w="675195">
                  <a:extLst>
                    <a:ext uri="{9D8B030D-6E8A-4147-A177-3AD203B41FA5}">
                      <a16:colId xmlns:a16="http://schemas.microsoft.com/office/drawing/2014/main" val="3295785051"/>
                    </a:ext>
                  </a:extLst>
                </a:gridCol>
                <a:gridCol w="675195">
                  <a:extLst>
                    <a:ext uri="{9D8B030D-6E8A-4147-A177-3AD203B41FA5}">
                      <a16:colId xmlns:a16="http://schemas.microsoft.com/office/drawing/2014/main" val="611133655"/>
                    </a:ext>
                  </a:extLst>
                </a:gridCol>
                <a:gridCol w="675195">
                  <a:extLst>
                    <a:ext uri="{9D8B030D-6E8A-4147-A177-3AD203B41FA5}">
                      <a16:colId xmlns:a16="http://schemas.microsoft.com/office/drawing/2014/main" val="590540580"/>
                    </a:ext>
                  </a:extLst>
                </a:gridCol>
                <a:gridCol w="675195">
                  <a:extLst>
                    <a:ext uri="{9D8B030D-6E8A-4147-A177-3AD203B41FA5}">
                      <a16:colId xmlns:a16="http://schemas.microsoft.com/office/drawing/2014/main" val="2872638936"/>
                    </a:ext>
                  </a:extLst>
                </a:gridCol>
                <a:gridCol w="675195">
                  <a:extLst>
                    <a:ext uri="{9D8B030D-6E8A-4147-A177-3AD203B41FA5}">
                      <a16:colId xmlns:a16="http://schemas.microsoft.com/office/drawing/2014/main" val="1203656228"/>
                    </a:ext>
                  </a:extLst>
                </a:gridCol>
                <a:gridCol w="675195">
                  <a:extLst>
                    <a:ext uri="{9D8B030D-6E8A-4147-A177-3AD203B41FA5}">
                      <a16:colId xmlns:a16="http://schemas.microsoft.com/office/drawing/2014/main" val="1341143178"/>
                    </a:ext>
                  </a:extLst>
                </a:gridCol>
                <a:gridCol w="675195">
                  <a:extLst>
                    <a:ext uri="{9D8B030D-6E8A-4147-A177-3AD203B41FA5}">
                      <a16:colId xmlns:a16="http://schemas.microsoft.com/office/drawing/2014/main" val="3537496516"/>
                    </a:ext>
                  </a:extLst>
                </a:gridCol>
              </a:tblGrid>
              <a:tr h="468000">
                <a:tc>
                  <a:txBody>
                    <a:bodyPr/>
                    <a:lstStyle/>
                    <a:p>
                      <a:pPr algn="l"/>
                      <a:r>
                        <a:rPr lang="en-GB" sz="2200" dirty="0"/>
                        <a:t>Number of flowers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131663226"/>
                  </a:ext>
                </a:extLst>
              </a:tr>
            </a:tbl>
          </a:graphicData>
        </a:graphic>
      </p:graphicFrame>
      <p:graphicFrame>
        <p:nvGraphicFramePr>
          <p:cNvPr id="4" name="Table 4">
            <a:extLst>
              <a:ext uri="{FF2B5EF4-FFF2-40B4-BE49-F238E27FC236}">
                <a16:creationId xmlns:a16="http://schemas.microsoft.com/office/drawing/2014/main" id="{4136F3C4-35A4-43E4-9538-4AFF618B5129}"/>
              </a:ext>
            </a:extLst>
          </p:cNvPr>
          <p:cNvGraphicFramePr>
            <a:graphicFrameLocks noGrp="1"/>
          </p:cNvGraphicFramePr>
          <p:nvPr>
            <p:extLst>
              <p:ext uri="{D42A27DB-BD31-4B8C-83A1-F6EECF244321}">
                <p14:modId xmlns:p14="http://schemas.microsoft.com/office/powerpoint/2010/main" val="58543674"/>
              </p:ext>
            </p:extLst>
          </p:nvPr>
        </p:nvGraphicFramePr>
        <p:xfrm>
          <a:off x="104239" y="3593155"/>
          <a:ext cx="11983522" cy="1404000"/>
        </p:xfrm>
        <a:graphic>
          <a:graphicData uri="http://schemas.openxmlformats.org/drawingml/2006/table">
            <a:tbl>
              <a:tblPr firstRow="1" bandRow="1">
                <a:tableStyleId>{5940675A-B579-460E-94D1-54222C63F5DA}</a:tableStyleId>
              </a:tblPr>
              <a:tblGrid>
                <a:gridCol w="2530792">
                  <a:extLst>
                    <a:ext uri="{9D8B030D-6E8A-4147-A177-3AD203B41FA5}">
                      <a16:colId xmlns:a16="http://schemas.microsoft.com/office/drawing/2014/main" val="2314911552"/>
                    </a:ext>
                  </a:extLst>
                </a:gridCol>
                <a:gridCol w="675195">
                  <a:extLst>
                    <a:ext uri="{9D8B030D-6E8A-4147-A177-3AD203B41FA5}">
                      <a16:colId xmlns:a16="http://schemas.microsoft.com/office/drawing/2014/main" val="2671760671"/>
                    </a:ext>
                  </a:extLst>
                </a:gridCol>
                <a:gridCol w="675195">
                  <a:extLst>
                    <a:ext uri="{9D8B030D-6E8A-4147-A177-3AD203B41FA5}">
                      <a16:colId xmlns:a16="http://schemas.microsoft.com/office/drawing/2014/main" val="337933662"/>
                    </a:ext>
                  </a:extLst>
                </a:gridCol>
                <a:gridCol w="675195">
                  <a:extLst>
                    <a:ext uri="{9D8B030D-6E8A-4147-A177-3AD203B41FA5}">
                      <a16:colId xmlns:a16="http://schemas.microsoft.com/office/drawing/2014/main" val="2949632896"/>
                    </a:ext>
                  </a:extLst>
                </a:gridCol>
                <a:gridCol w="675195">
                  <a:extLst>
                    <a:ext uri="{9D8B030D-6E8A-4147-A177-3AD203B41FA5}">
                      <a16:colId xmlns:a16="http://schemas.microsoft.com/office/drawing/2014/main" val="2363820432"/>
                    </a:ext>
                  </a:extLst>
                </a:gridCol>
                <a:gridCol w="675195">
                  <a:extLst>
                    <a:ext uri="{9D8B030D-6E8A-4147-A177-3AD203B41FA5}">
                      <a16:colId xmlns:a16="http://schemas.microsoft.com/office/drawing/2014/main" val="1072188908"/>
                    </a:ext>
                  </a:extLst>
                </a:gridCol>
                <a:gridCol w="675195">
                  <a:extLst>
                    <a:ext uri="{9D8B030D-6E8A-4147-A177-3AD203B41FA5}">
                      <a16:colId xmlns:a16="http://schemas.microsoft.com/office/drawing/2014/main" val="3028928114"/>
                    </a:ext>
                  </a:extLst>
                </a:gridCol>
                <a:gridCol w="675195">
                  <a:extLst>
                    <a:ext uri="{9D8B030D-6E8A-4147-A177-3AD203B41FA5}">
                      <a16:colId xmlns:a16="http://schemas.microsoft.com/office/drawing/2014/main" val="3109681289"/>
                    </a:ext>
                  </a:extLst>
                </a:gridCol>
                <a:gridCol w="675195">
                  <a:extLst>
                    <a:ext uri="{9D8B030D-6E8A-4147-A177-3AD203B41FA5}">
                      <a16:colId xmlns:a16="http://schemas.microsoft.com/office/drawing/2014/main" val="3295785051"/>
                    </a:ext>
                  </a:extLst>
                </a:gridCol>
                <a:gridCol w="675195">
                  <a:extLst>
                    <a:ext uri="{9D8B030D-6E8A-4147-A177-3AD203B41FA5}">
                      <a16:colId xmlns:a16="http://schemas.microsoft.com/office/drawing/2014/main" val="611133655"/>
                    </a:ext>
                  </a:extLst>
                </a:gridCol>
                <a:gridCol w="675195">
                  <a:extLst>
                    <a:ext uri="{9D8B030D-6E8A-4147-A177-3AD203B41FA5}">
                      <a16:colId xmlns:a16="http://schemas.microsoft.com/office/drawing/2014/main" val="590540580"/>
                    </a:ext>
                  </a:extLst>
                </a:gridCol>
                <a:gridCol w="675195">
                  <a:extLst>
                    <a:ext uri="{9D8B030D-6E8A-4147-A177-3AD203B41FA5}">
                      <a16:colId xmlns:a16="http://schemas.microsoft.com/office/drawing/2014/main" val="2872638936"/>
                    </a:ext>
                  </a:extLst>
                </a:gridCol>
                <a:gridCol w="675195">
                  <a:extLst>
                    <a:ext uri="{9D8B030D-6E8A-4147-A177-3AD203B41FA5}">
                      <a16:colId xmlns:a16="http://schemas.microsoft.com/office/drawing/2014/main" val="1203656228"/>
                    </a:ext>
                  </a:extLst>
                </a:gridCol>
                <a:gridCol w="675195">
                  <a:extLst>
                    <a:ext uri="{9D8B030D-6E8A-4147-A177-3AD203B41FA5}">
                      <a16:colId xmlns:a16="http://schemas.microsoft.com/office/drawing/2014/main" val="1341143178"/>
                    </a:ext>
                  </a:extLst>
                </a:gridCol>
                <a:gridCol w="675195">
                  <a:extLst>
                    <a:ext uri="{9D8B030D-6E8A-4147-A177-3AD203B41FA5}">
                      <a16:colId xmlns:a16="http://schemas.microsoft.com/office/drawing/2014/main" val="3537496516"/>
                    </a:ext>
                  </a:extLst>
                </a:gridCol>
              </a:tblGrid>
              <a:tr h="468000">
                <a:tc>
                  <a:txBody>
                    <a:bodyPr/>
                    <a:lstStyle/>
                    <a:p>
                      <a:pPr algn="l"/>
                      <a:r>
                        <a:rPr lang="en-GB" sz="2200" dirty="0"/>
                        <a:t>Number of flowers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131663226"/>
                  </a:ext>
                </a:extLst>
              </a:tr>
            </a:tbl>
          </a:graphicData>
        </a:graphic>
      </p:graphicFrame>
      <p:graphicFrame>
        <p:nvGraphicFramePr>
          <p:cNvPr id="5" name="Table 4">
            <a:extLst>
              <a:ext uri="{FF2B5EF4-FFF2-40B4-BE49-F238E27FC236}">
                <a16:creationId xmlns:a16="http://schemas.microsoft.com/office/drawing/2014/main" id="{E01827CD-1C6F-4501-9071-5598F3945521}"/>
              </a:ext>
            </a:extLst>
          </p:cNvPr>
          <p:cNvGraphicFramePr>
            <a:graphicFrameLocks noGrp="1"/>
          </p:cNvGraphicFramePr>
          <p:nvPr>
            <p:extLst>
              <p:ext uri="{D42A27DB-BD31-4B8C-83A1-F6EECF244321}">
                <p14:modId xmlns:p14="http://schemas.microsoft.com/office/powerpoint/2010/main" val="4211477025"/>
              </p:ext>
            </p:extLst>
          </p:nvPr>
        </p:nvGraphicFramePr>
        <p:xfrm>
          <a:off x="104239" y="5325467"/>
          <a:ext cx="11983522" cy="1404000"/>
        </p:xfrm>
        <a:graphic>
          <a:graphicData uri="http://schemas.openxmlformats.org/drawingml/2006/table">
            <a:tbl>
              <a:tblPr firstRow="1" bandRow="1">
                <a:tableStyleId>{5940675A-B579-460E-94D1-54222C63F5DA}</a:tableStyleId>
              </a:tblPr>
              <a:tblGrid>
                <a:gridCol w="2530792">
                  <a:extLst>
                    <a:ext uri="{9D8B030D-6E8A-4147-A177-3AD203B41FA5}">
                      <a16:colId xmlns:a16="http://schemas.microsoft.com/office/drawing/2014/main" val="2314911552"/>
                    </a:ext>
                  </a:extLst>
                </a:gridCol>
                <a:gridCol w="675195">
                  <a:extLst>
                    <a:ext uri="{9D8B030D-6E8A-4147-A177-3AD203B41FA5}">
                      <a16:colId xmlns:a16="http://schemas.microsoft.com/office/drawing/2014/main" val="2671760671"/>
                    </a:ext>
                  </a:extLst>
                </a:gridCol>
                <a:gridCol w="675195">
                  <a:extLst>
                    <a:ext uri="{9D8B030D-6E8A-4147-A177-3AD203B41FA5}">
                      <a16:colId xmlns:a16="http://schemas.microsoft.com/office/drawing/2014/main" val="337933662"/>
                    </a:ext>
                  </a:extLst>
                </a:gridCol>
                <a:gridCol w="675195">
                  <a:extLst>
                    <a:ext uri="{9D8B030D-6E8A-4147-A177-3AD203B41FA5}">
                      <a16:colId xmlns:a16="http://schemas.microsoft.com/office/drawing/2014/main" val="2949632896"/>
                    </a:ext>
                  </a:extLst>
                </a:gridCol>
                <a:gridCol w="675195">
                  <a:extLst>
                    <a:ext uri="{9D8B030D-6E8A-4147-A177-3AD203B41FA5}">
                      <a16:colId xmlns:a16="http://schemas.microsoft.com/office/drawing/2014/main" val="2363820432"/>
                    </a:ext>
                  </a:extLst>
                </a:gridCol>
                <a:gridCol w="675195">
                  <a:extLst>
                    <a:ext uri="{9D8B030D-6E8A-4147-A177-3AD203B41FA5}">
                      <a16:colId xmlns:a16="http://schemas.microsoft.com/office/drawing/2014/main" val="1072188908"/>
                    </a:ext>
                  </a:extLst>
                </a:gridCol>
                <a:gridCol w="675195">
                  <a:extLst>
                    <a:ext uri="{9D8B030D-6E8A-4147-A177-3AD203B41FA5}">
                      <a16:colId xmlns:a16="http://schemas.microsoft.com/office/drawing/2014/main" val="3028928114"/>
                    </a:ext>
                  </a:extLst>
                </a:gridCol>
                <a:gridCol w="675195">
                  <a:extLst>
                    <a:ext uri="{9D8B030D-6E8A-4147-A177-3AD203B41FA5}">
                      <a16:colId xmlns:a16="http://schemas.microsoft.com/office/drawing/2014/main" val="3109681289"/>
                    </a:ext>
                  </a:extLst>
                </a:gridCol>
                <a:gridCol w="675195">
                  <a:extLst>
                    <a:ext uri="{9D8B030D-6E8A-4147-A177-3AD203B41FA5}">
                      <a16:colId xmlns:a16="http://schemas.microsoft.com/office/drawing/2014/main" val="3295785051"/>
                    </a:ext>
                  </a:extLst>
                </a:gridCol>
                <a:gridCol w="675195">
                  <a:extLst>
                    <a:ext uri="{9D8B030D-6E8A-4147-A177-3AD203B41FA5}">
                      <a16:colId xmlns:a16="http://schemas.microsoft.com/office/drawing/2014/main" val="611133655"/>
                    </a:ext>
                  </a:extLst>
                </a:gridCol>
                <a:gridCol w="675195">
                  <a:extLst>
                    <a:ext uri="{9D8B030D-6E8A-4147-A177-3AD203B41FA5}">
                      <a16:colId xmlns:a16="http://schemas.microsoft.com/office/drawing/2014/main" val="590540580"/>
                    </a:ext>
                  </a:extLst>
                </a:gridCol>
                <a:gridCol w="675195">
                  <a:extLst>
                    <a:ext uri="{9D8B030D-6E8A-4147-A177-3AD203B41FA5}">
                      <a16:colId xmlns:a16="http://schemas.microsoft.com/office/drawing/2014/main" val="2872638936"/>
                    </a:ext>
                  </a:extLst>
                </a:gridCol>
                <a:gridCol w="675195">
                  <a:extLst>
                    <a:ext uri="{9D8B030D-6E8A-4147-A177-3AD203B41FA5}">
                      <a16:colId xmlns:a16="http://schemas.microsoft.com/office/drawing/2014/main" val="1203656228"/>
                    </a:ext>
                  </a:extLst>
                </a:gridCol>
                <a:gridCol w="675195">
                  <a:extLst>
                    <a:ext uri="{9D8B030D-6E8A-4147-A177-3AD203B41FA5}">
                      <a16:colId xmlns:a16="http://schemas.microsoft.com/office/drawing/2014/main" val="1341143178"/>
                    </a:ext>
                  </a:extLst>
                </a:gridCol>
                <a:gridCol w="675195">
                  <a:extLst>
                    <a:ext uri="{9D8B030D-6E8A-4147-A177-3AD203B41FA5}">
                      <a16:colId xmlns:a16="http://schemas.microsoft.com/office/drawing/2014/main" val="3537496516"/>
                    </a:ext>
                  </a:extLst>
                </a:gridCol>
              </a:tblGrid>
              <a:tr h="468000">
                <a:tc>
                  <a:txBody>
                    <a:bodyPr/>
                    <a:lstStyle/>
                    <a:p>
                      <a:pPr algn="l"/>
                      <a:r>
                        <a:rPr lang="en-GB" sz="2200" dirty="0"/>
                        <a:t>Number of flowers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378657063"/>
                  </a:ext>
                </a:extLst>
              </a:tr>
              <a:tr h="468000">
                <a:tc>
                  <a:txBody>
                    <a:bodyPr/>
                    <a:lstStyle/>
                    <a:p>
                      <a:pPr algn="l"/>
                      <a:r>
                        <a:rPr lang="en-GB" sz="2200" dirty="0"/>
                        <a:t>Number of petals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1162546788"/>
                  </a:ext>
                </a:extLst>
              </a:tr>
              <a:tr h="468000">
                <a:tc>
                  <a:txBody>
                    <a:bodyPr/>
                    <a:lstStyle/>
                    <a:p>
                      <a:pPr algn="l"/>
                      <a:r>
                        <a:rPr lang="en-GB" sz="2200" dirty="0"/>
                        <a:t>Number of leaves</a:t>
                      </a:r>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tc>
                  <a:txBody>
                    <a:bodyPr/>
                    <a:lstStyle/>
                    <a:p>
                      <a:pPr algn="l"/>
                      <a:endParaRPr lang="en-GB" sz="2200" dirty="0"/>
                    </a:p>
                  </a:txBody>
                  <a:tcPr anchor="ctr"/>
                </a:tc>
                <a:extLst>
                  <a:ext uri="{0D108BD9-81ED-4DB2-BD59-A6C34878D82A}">
                    <a16:rowId xmlns:a16="http://schemas.microsoft.com/office/drawing/2014/main" val="2131663226"/>
                  </a:ext>
                </a:extLst>
              </a:tr>
            </a:tbl>
          </a:graphicData>
        </a:graphic>
      </p:graphicFrame>
    </p:spTree>
    <p:extLst>
      <p:ext uri="{BB962C8B-B14F-4D97-AF65-F5344CB8AC3E}">
        <p14:creationId xmlns:p14="http://schemas.microsoft.com/office/powerpoint/2010/main" val="33874576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411945C-EE4A-442C-A397-F9BB26541907}"/>
              </a:ext>
            </a:extLst>
          </p:cNvPr>
          <p:cNvSpPr txBox="1"/>
          <p:nvPr/>
        </p:nvSpPr>
        <p:spPr>
          <a:xfrm>
            <a:off x="8854081" y="1571780"/>
            <a:ext cx="385042" cy="523220"/>
          </a:xfrm>
          <a:prstGeom prst="rect">
            <a:avLst/>
          </a:prstGeom>
          <a:noFill/>
        </p:spPr>
        <p:txBody>
          <a:bodyPr wrap="none" rtlCol="0">
            <a:spAutoFit/>
          </a:bodyPr>
          <a:lstStyle/>
          <a:p>
            <a:pPr>
              <a:buNone/>
            </a:pPr>
            <a:r>
              <a:rPr lang="en-GB" dirty="0"/>
              <a:t>2</a:t>
            </a:r>
          </a:p>
        </p:txBody>
      </p:sp>
      <p:grpSp>
        <p:nvGrpSpPr>
          <p:cNvPr id="4" name="Group 3">
            <a:extLst>
              <a:ext uri="{FF2B5EF4-FFF2-40B4-BE49-F238E27FC236}">
                <a16:creationId xmlns:a16="http://schemas.microsoft.com/office/drawing/2014/main" id="{D0A76B3A-C69F-40DB-A417-6A42E838F826}"/>
              </a:ext>
            </a:extLst>
          </p:cNvPr>
          <p:cNvGrpSpPr/>
          <p:nvPr/>
        </p:nvGrpSpPr>
        <p:grpSpPr>
          <a:xfrm>
            <a:off x="988947" y="182911"/>
            <a:ext cx="10214106" cy="873161"/>
            <a:chOff x="1922407" y="909300"/>
            <a:chExt cx="10214106" cy="873161"/>
          </a:xfrm>
        </p:grpSpPr>
        <p:grpSp>
          <p:nvGrpSpPr>
            <p:cNvPr id="2" name="Group 1">
              <a:extLst>
                <a:ext uri="{FF2B5EF4-FFF2-40B4-BE49-F238E27FC236}">
                  <a16:creationId xmlns:a16="http://schemas.microsoft.com/office/drawing/2014/main" id="{ECD2818C-3628-4207-A5AA-6A78BE5867AF}"/>
                </a:ext>
              </a:extLst>
            </p:cNvPr>
            <p:cNvGrpSpPr/>
            <p:nvPr/>
          </p:nvGrpSpPr>
          <p:grpSpPr>
            <a:xfrm>
              <a:off x="2416513" y="1087981"/>
              <a:ext cx="9720000" cy="694480"/>
              <a:chOff x="2724733" y="1263099"/>
              <a:chExt cx="9720000" cy="694480"/>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2724733" y="1263099"/>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091855" y="126309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6941" y="127694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2897953" y="1367893"/>
                <a:ext cx="385042" cy="523220"/>
              </a:xfrm>
              <a:prstGeom prst="rect">
                <a:avLst/>
              </a:prstGeom>
              <a:noFill/>
            </p:spPr>
            <p:txBody>
              <a:bodyPr wrap="none" rtlCol="0">
                <a:spAutoFit/>
              </a:bodyPr>
              <a:lstStyle/>
              <a:p>
                <a:pPr>
                  <a:buNone/>
                </a:pPr>
                <a:r>
                  <a:rPr lang="en-GB" dirty="0"/>
                  <a:t>0</a:t>
                </a:r>
              </a:p>
            </p:txBody>
          </p:sp>
          <p:sp>
            <p:nvSpPr>
              <p:cNvPr id="13" name="TextBox 12">
                <a:extLst>
                  <a:ext uri="{FF2B5EF4-FFF2-40B4-BE49-F238E27FC236}">
                    <a16:creationId xmlns:a16="http://schemas.microsoft.com/office/drawing/2014/main" id="{4DC0A4F3-5D15-45D7-A4BB-A143AF587E2A}"/>
                  </a:ext>
                </a:extLst>
              </p:cNvPr>
              <p:cNvSpPr txBox="1"/>
              <p:nvPr/>
            </p:nvSpPr>
            <p:spPr>
              <a:xfrm>
                <a:off x="10114420" y="1434359"/>
                <a:ext cx="385042" cy="523220"/>
              </a:xfrm>
              <a:prstGeom prst="rect">
                <a:avLst/>
              </a:prstGeom>
              <a:noFill/>
            </p:spPr>
            <p:txBody>
              <a:bodyPr wrap="none" rtlCol="0">
                <a:spAutoFit/>
              </a:bodyPr>
              <a:lstStyle/>
              <a:p>
                <a:pPr>
                  <a:buNone/>
                </a:pPr>
                <a:r>
                  <a:rPr lang="en-GB" dirty="0"/>
                  <a:t>1</a:t>
                </a:r>
              </a:p>
            </p:txBody>
          </p:sp>
        </p:grpSp>
        <p:sp>
          <p:nvSpPr>
            <p:cNvPr id="81" name="TextBox 80">
              <a:extLst>
                <a:ext uri="{FF2B5EF4-FFF2-40B4-BE49-F238E27FC236}">
                  <a16:creationId xmlns:a16="http://schemas.microsoft.com/office/drawing/2014/main" id="{F1AB23CA-D44E-4255-89E8-670143A97A2C}"/>
                </a:ext>
              </a:extLst>
            </p:cNvPr>
            <p:cNvSpPr txBox="1"/>
            <p:nvPr/>
          </p:nvSpPr>
          <p:spPr>
            <a:xfrm>
              <a:off x="1922407" y="909300"/>
              <a:ext cx="525571" cy="430887"/>
            </a:xfrm>
            <a:prstGeom prst="rect">
              <a:avLst/>
            </a:prstGeom>
            <a:noFill/>
          </p:spPr>
          <p:txBody>
            <a:bodyPr wrap="square">
              <a:spAutoFit/>
            </a:bodyPr>
            <a:lstStyle/>
            <a:p>
              <a:pPr>
                <a:buNone/>
              </a:pPr>
              <a:r>
                <a:rPr lang="en-GB" sz="2200" dirty="0">
                  <a:solidFill>
                    <a:srgbClr val="00628C"/>
                  </a:solidFill>
                </a:rPr>
                <a:t>a)</a:t>
              </a:r>
            </a:p>
          </p:txBody>
        </p:sp>
      </p:grpSp>
      <p:grpSp>
        <p:nvGrpSpPr>
          <p:cNvPr id="10" name="Group 9">
            <a:extLst>
              <a:ext uri="{FF2B5EF4-FFF2-40B4-BE49-F238E27FC236}">
                <a16:creationId xmlns:a16="http://schemas.microsoft.com/office/drawing/2014/main" id="{ACB5F9CD-8D08-46FA-9752-49BB3D754044}"/>
              </a:ext>
            </a:extLst>
          </p:cNvPr>
          <p:cNvGrpSpPr/>
          <p:nvPr/>
        </p:nvGrpSpPr>
        <p:grpSpPr>
          <a:xfrm>
            <a:off x="988947" y="1266075"/>
            <a:ext cx="10214106" cy="785504"/>
            <a:chOff x="1922407" y="1860142"/>
            <a:chExt cx="10214106" cy="785504"/>
          </a:xfrm>
        </p:grpSpPr>
        <p:grpSp>
          <p:nvGrpSpPr>
            <p:cNvPr id="12" name="Group 11">
              <a:extLst>
                <a:ext uri="{FF2B5EF4-FFF2-40B4-BE49-F238E27FC236}">
                  <a16:creationId xmlns:a16="http://schemas.microsoft.com/office/drawing/2014/main" id="{72261F3C-D77A-4A09-8D5D-5688E122BF2A}"/>
                </a:ext>
              </a:extLst>
            </p:cNvPr>
            <p:cNvGrpSpPr/>
            <p:nvPr/>
          </p:nvGrpSpPr>
          <p:grpSpPr>
            <a:xfrm>
              <a:off x="2416513" y="2017632"/>
              <a:ext cx="9720000" cy="628014"/>
              <a:chOff x="2724733" y="2184264"/>
              <a:chExt cx="9720000" cy="628014"/>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2724733" y="2184264"/>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091855" y="218426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6941" y="219811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2897953" y="2289058"/>
                <a:ext cx="385042" cy="523220"/>
              </a:xfrm>
              <a:prstGeom prst="rect">
                <a:avLst/>
              </a:prstGeom>
              <a:noFill/>
            </p:spPr>
            <p:txBody>
              <a:bodyPr wrap="none" rtlCol="0">
                <a:spAutoFit/>
              </a:bodyPr>
              <a:lstStyle/>
              <a:p>
                <a:pPr>
                  <a:buNone/>
                </a:pPr>
                <a:r>
                  <a:rPr lang="en-GB" dirty="0"/>
                  <a:t>0</a:t>
                </a:r>
              </a:p>
            </p:txBody>
          </p:sp>
        </p:grpSp>
        <p:sp>
          <p:nvSpPr>
            <p:cNvPr id="82" name="TextBox 81">
              <a:extLst>
                <a:ext uri="{FF2B5EF4-FFF2-40B4-BE49-F238E27FC236}">
                  <a16:creationId xmlns:a16="http://schemas.microsoft.com/office/drawing/2014/main" id="{88FAD337-A06A-46D5-8309-2824C225C399}"/>
                </a:ext>
              </a:extLst>
            </p:cNvPr>
            <p:cNvSpPr txBox="1"/>
            <p:nvPr/>
          </p:nvSpPr>
          <p:spPr>
            <a:xfrm>
              <a:off x="1922407" y="1860142"/>
              <a:ext cx="525571" cy="430887"/>
            </a:xfrm>
            <a:prstGeom prst="rect">
              <a:avLst/>
            </a:prstGeom>
            <a:noFill/>
          </p:spPr>
          <p:txBody>
            <a:bodyPr wrap="square">
              <a:spAutoFit/>
            </a:bodyPr>
            <a:lstStyle/>
            <a:p>
              <a:pPr>
                <a:buNone/>
              </a:pPr>
              <a:r>
                <a:rPr lang="en-GB" sz="2200" dirty="0">
                  <a:solidFill>
                    <a:srgbClr val="00628C"/>
                  </a:solidFill>
                </a:rPr>
                <a:t>b)</a:t>
              </a:r>
            </a:p>
          </p:txBody>
        </p:sp>
      </p:grpSp>
      <p:grpSp>
        <p:nvGrpSpPr>
          <p:cNvPr id="11" name="Group 10">
            <a:extLst>
              <a:ext uri="{FF2B5EF4-FFF2-40B4-BE49-F238E27FC236}">
                <a16:creationId xmlns:a16="http://schemas.microsoft.com/office/drawing/2014/main" id="{B69DF260-6724-4A2C-9F23-DC83C620730F}"/>
              </a:ext>
            </a:extLst>
          </p:cNvPr>
          <p:cNvGrpSpPr/>
          <p:nvPr/>
        </p:nvGrpSpPr>
        <p:grpSpPr>
          <a:xfrm>
            <a:off x="988947" y="2261582"/>
            <a:ext cx="10214106" cy="834702"/>
            <a:chOff x="1922407" y="2810984"/>
            <a:chExt cx="10214106" cy="834702"/>
          </a:xfrm>
        </p:grpSpPr>
        <p:grpSp>
          <p:nvGrpSpPr>
            <p:cNvPr id="33" name="Group 32">
              <a:extLst>
                <a:ext uri="{FF2B5EF4-FFF2-40B4-BE49-F238E27FC236}">
                  <a16:creationId xmlns:a16="http://schemas.microsoft.com/office/drawing/2014/main" id="{A64DCE55-8890-415C-95D7-0F08138DE008}"/>
                </a:ext>
              </a:extLst>
            </p:cNvPr>
            <p:cNvGrpSpPr/>
            <p:nvPr/>
          </p:nvGrpSpPr>
          <p:grpSpPr>
            <a:xfrm>
              <a:off x="2416513" y="2976967"/>
              <a:ext cx="9720000" cy="668719"/>
              <a:chOff x="2724733" y="3015305"/>
              <a:chExt cx="9720000" cy="668719"/>
            </a:xfrm>
          </p:grpSpPr>
          <p:grpSp>
            <p:nvGrpSpPr>
              <p:cNvPr id="32" name="Group 31">
                <a:extLst>
                  <a:ext uri="{FF2B5EF4-FFF2-40B4-BE49-F238E27FC236}">
                    <a16:creationId xmlns:a16="http://schemas.microsoft.com/office/drawing/2014/main" id="{038759C0-21B2-4D3F-9301-D47D5EAD141E}"/>
                  </a:ext>
                </a:extLst>
              </p:cNvPr>
              <p:cNvGrpSpPr/>
              <p:nvPr/>
            </p:nvGrpSpPr>
            <p:grpSpPr>
              <a:xfrm>
                <a:off x="2724733" y="3015305"/>
                <a:ext cx="9720000" cy="193959"/>
                <a:chOff x="2724733" y="3015305"/>
                <a:chExt cx="9720000" cy="193959"/>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2724733" y="3015305"/>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091855" y="301530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6941" y="302915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41AA2B6D-68C5-46D9-9E06-D218C2255BA9}"/>
                  </a:ext>
                </a:extLst>
              </p:cNvPr>
              <p:cNvSpPr txBox="1"/>
              <p:nvPr/>
            </p:nvSpPr>
            <p:spPr>
              <a:xfrm>
                <a:off x="2897953" y="3120099"/>
                <a:ext cx="385042" cy="523220"/>
              </a:xfrm>
              <a:prstGeom prst="rect">
                <a:avLst/>
              </a:prstGeom>
              <a:noFill/>
            </p:spPr>
            <p:txBody>
              <a:bodyPr wrap="none" rtlCol="0">
                <a:spAutoFit/>
              </a:bodyPr>
              <a:lstStyle/>
              <a:p>
                <a:pPr>
                  <a:buNone/>
                </a:pPr>
                <a:r>
                  <a:rPr lang="en-GB" dirty="0"/>
                  <a:t>0</a:t>
                </a:r>
              </a:p>
            </p:txBody>
          </p:sp>
          <p:sp>
            <p:nvSpPr>
              <p:cNvPr id="47" name="TextBox 46">
                <a:extLst>
                  <a:ext uri="{FF2B5EF4-FFF2-40B4-BE49-F238E27FC236}">
                    <a16:creationId xmlns:a16="http://schemas.microsoft.com/office/drawing/2014/main" id="{E93A3BA4-0C6B-44CE-B4DD-318A815EB31C}"/>
                  </a:ext>
                </a:extLst>
              </p:cNvPr>
              <p:cNvSpPr txBox="1"/>
              <p:nvPr/>
            </p:nvSpPr>
            <p:spPr>
              <a:xfrm>
                <a:off x="10000335" y="3160804"/>
                <a:ext cx="585417" cy="523220"/>
              </a:xfrm>
              <a:prstGeom prst="rect">
                <a:avLst/>
              </a:prstGeom>
              <a:noFill/>
            </p:spPr>
            <p:txBody>
              <a:bodyPr wrap="none" rtlCol="0">
                <a:spAutoFit/>
              </a:bodyPr>
              <a:lstStyle/>
              <a:p>
                <a:pPr>
                  <a:buNone/>
                </a:pPr>
                <a:r>
                  <a:rPr lang="en-GB" dirty="0"/>
                  <a:t>10</a:t>
                </a:r>
              </a:p>
            </p:txBody>
          </p:sp>
        </p:grpSp>
        <p:sp>
          <p:nvSpPr>
            <p:cNvPr id="83" name="TextBox 82">
              <a:extLst>
                <a:ext uri="{FF2B5EF4-FFF2-40B4-BE49-F238E27FC236}">
                  <a16:creationId xmlns:a16="http://schemas.microsoft.com/office/drawing/2014/main" id="{990C52A1-9D10-49B6-87F0-8EA3D82C3891}"/>
                </a:ext>
              </a:extLst>
            </p:cNvPr>
            <p:cNvSpPr txBox="1"/>
            <p:nvPr/>
          </p:nvSpPr>
          <p:spPr>
            <a:xfrm>
              <a:off x="1922407" y="2810984"/>
              <a:ext cx="525571" cy="430887"/>
            </a:xfrm>
            <a:prstGeom prst="rect">
              <a:avLst/>
            </a:prstGeom>
            <a:noFill/>
          </p:spPr>
          <p:txBody>
            <a:bodyPr wrap="square">
              <a:spAutoFit/>
            </a:bodyPr>
            <a:lstStyle/>
            <a:p>
              <a:pPr>
                <a:buNone/>
              </a:pPr>
              <a:r>
                <a:rPr lang="en-GB" sz="2200" dirty="0">
                  <a:solidFill>
                    <a:srgbClr val="00628C"/>
                  </a:solidFill>
                </a:rPr>
                <a:t>c)</a:t>
              </a:r>
            </a:p>
          </p:txBody>
        </p:sp>
      </p:grpSp>
      <p:grpSp>
        <p:nvGrpSpPr>
          <p:cNvPr id="37" name="Group 36">
            <a:extLst>
              <a:ext uri="{FF2B5EF4-FFF2-40B4-BE49-F238E27FC236}">
                <a16:creationId xmlns:a16="http://schemas.microsoft.com/office/drawing/2014/main" id="{9F0F736B-2D45-4FC2-AA37-4FB540787DDD}"/>
              </a:ext>
            </a:extLst>
          </p:cNvPr>
          <p:cNvGrpSpPr/>
          <p:nvPr/>
        </p:nvGrpSpPr>
        <p:grpSpPr>
          <a:xfrm>
            <a:off x="988947" y="3306287"/>
            <a:ext cx="10214106" cy="1116480"/>
            <a:chOff x="1922407" y="3761826"/>
            <a:chExt cx="10214106" cy="1116480"/>
          </a:xfrm>
        </p:grpSpPr>
        <p:grpSp>
          <p:nvGrpSpPr>
            <p:cNvPr id="38" name="Group 37">
              <a:extLst>
                <a:ext uri="{FF2B5EF4-FFF2-40B4-BE49-F238E27FC236}">
                  <a16:creationId xmlns:a16="http://schemas.microsoft.com/office/drawing/2014/main" id="{2EA38F96-3E43-4A03-91AF-4C82A76B7C61}"/>
                </a:ext>
              </a:extLst>
            </p:cNvPr>
            <p:cNvGrpSpPr/>
            <p:nvPr/>
          </p:nvGrpSpPr>
          <p:grpSpPr>
            <a:xfrm>
              <a:off x="2416513" y="3996595"/>
              <a:ext cx="9720000" cy="881711"/>
              <a:chOff x="2724733" y="3996595"/>
              <a:chExt cx="9720000" cy="881711"/>
            </a:xfrm>
          </p:grpSpPr>
          <p:grpSp>
            <p:nvGrpSpPr>
              <p:cNvPr id="34" name="Group 33">
                <a:extLst>
                  <a:ext uri="{FF2B5EF4-FFF2-40B4-BE49-F238E27FC236}">
                    <a16:creationId xmlns:a16="http://schemas.microsoft.com/office/drawing/2014/main" id="{035E7B31-9AE4-4ACE-992F-C3DC33F36F04}"/>
                  </a:ext>
                </a:extLst>
              </p:cNvPr>
              <p:cNvGrpSpPr/>
              <p:nvPr/>
            </p:nvGrpSpPr>
            <p:grpSpPr>
              <a:xfrm>
                <a:off x="2724733" y="3996595"/>
                <a:ext cx="9720000" cy="628014"/>
                <a:chOff x="2724733" y="3835989"/>
                <a:chExt cx="9720000" cy="628014"/>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2724733" y="3835989"/>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091855" y="383598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6941" y="384983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2F9A62-D5E7-4865-BA36-F79A80D67D55}"/>
                    </a:ext>
                  </a:extLst>
                </p:cNvPr>
                <p:cNvSpPr txBox="1"/>
                <p:nvPr/>
              </p:nvSpPr>
              <p:spPr>
                <a:xfrm>
                  <a:off x="2897953" y="3940783"/>
                  <a:ext cx="385042" cy="523220"/>
                </a:xfrm>
                <a:prstGeom prst="rect">
                  <a:avLst/>
                </a:prstGeom>
                <a:noFill/>
              </p:spPr>
              <p:txBody>
                <a:bodyPr wrap="none" rtlCol="0">
                  <a:spAutoFit/>
                </a:bodyPr>
                <a:lstStyle/>
                <a:p>
                  <a:pPr>
                    <a:buNone/>
                  </a:pPr>
                  <a:r>
                    <a:rPr lang="en-GB" dirty="0"/>
                    <a:t>0</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551356-7A26-4F60-96D0-4C73D8155679}"/>
                      </a:ext>
                    </a:extLst>
                  </p:cNvPr>
                  <p:cNvSpPr txBox="1"/>
                  <p:nvPr/>
                </p:nvSpPr>
                <p:spPr>
                  <a:xfrm>
                    <a:off x="10119345" y="4176704"/>
                    <a:ext cx="535724" cy="701602"/>
                  </a:xfrm>
                  <a:prstGeom prst="rect">
                    <a:avLst/>
                  </a:prstGeom>
                  <a:noFill/>
                </p:spPr>
                <p:txBody>
                  <a:bodyPr wrap="none" rtlCol="0">
                    <a:spAutoFit/>
                  </a:bodyPr>
                  <a:lstStyle/>
                  <a:p>
                    <a:pPr>
                      <a:buNone/>
                    </a:pPr>
                    <a14:m>
                      <m:oMath xmlns:m="http://schemas.openxmlformats.org/officeDocument/2006/math">
                        <m:f>
                          <m:fPr>
                            <m:ctrlPr>
                              <a:rPr lang="en-GB" sz="2800" i="1" smtClean="0">
                                <a:latin typeface="Cambria Math" panose="02040503050406030204" pitchFamily="18" charset="0"/>
                              </a:rPr>
                            </m:ctrlPr>
                          </m:fPr>
                          <m:num>
                            <m:r>
                              <a:rPr lang="en-GB" sz="2800" i="1">
                                <a:latin typeface="Cambria Math" panose="02040503050406030204" pitchFamily="18" charset="0"/>
                              </a:rPr>
                              <m:t>3</m:t>
                            </m:r>
                          </m:num>
                          <m:den>
                            <m:r>
                              <a:rPr lang="en-GB" sz="2800" i="1">
                                <a:latin typeface="Cambria Math" panose="02040503050406030204" pitchFamily="18" charset="0"/>
                              </a:rPr>
                              <m:t>4</m:t>
                            </m:r>
                          </m:den>
                        </m:f>
                      </m:oMath>
                    </a14:m>
                    <a:r>
                      <a:rPr lang="en-GB" dirty="0"/>
                      <a:t>  </a:t>
                    </a:r>
                  </a:p>
                </p:txBody>
              </p:sp>
            </mc:Choice>
            <mc:Fallback xmlns="">
              <p:sp>
                <p:nvSpPr>
                  <p:cNvPr id="26" name="TextBox 25">
                    <a:extLst>
                      <a:ext uri="{FF2B5EF4-FFF2-40B4-BE49-F238E27FC236}">
                        <a16:creationId xmlns:a16="http://schemas.microsoft.com/office/drawing/2014/main" id="{97551356-7A26-4F60-96D0-4C73D8155679}"/>
                      </a:ext>
                    </a:extLst>
                  </p:cNvPr>
                  <p:cNvSpPr txBox="1">
                    <a:spLocks noRot="1" noChangeAspect="1" noMove="1" noResize="1" noEditPoints="1" noAdjustHandles="1" noChangeArrowheads="1" noChangeShapeType="1" noTextEdit="1"/>
                  </p:cNvSpPr>
                  <p:nvPr/>
                </p:nvSpPr>
                <p:spPr>
                  <a:xfrm>
                    <a:off x="10119345" y="4176704"/>
                    <a:ext cx="535724" cy="701602"/>
                  </a:xfrm>
                  <a:prstGeom prst="rect">
                    <a:avLst/>
                  </a:prstGeom>
                  <a:blipFill>
                    <a:blip r:embed="rId3"/>
                    <a:stretch>
                      <a:fillRect/>
                    </a:stretch>
                  </a:blipFill>
                </p:spPr>
                <p:txBody>
                  <a:bodyPr/>
                  <a:lstStyle/>
                  <a:p>
                    <a:r>
                      <a:rPr lang="en-GB">
                        <a:noFill/>
                      </a:rPr>
                      <a:t> </a:t>
                    </a:r>
                  </a:p>
                </p:txBody>
              </p:sp>
            </mc:Fallback>
          </mc:AlternateContent>
        </p:grpSp>
        <p:sp>
          <p:nvSpPr>
            <p:cNvPr id="84" name="TextBox 83">
              <a:extLst>
                <a:ext uri="{FF2B5EF4-FFF2-40B4-BE49-F238E27FC236}">
                  <a16:creationId xmlns:a16="http://schemas.microsoft.com/office/drawing/2014/main" id="{D1954FB4-36CA-4B0B-B71F-384E8C8F1B6F}"/>
                </a:ext>
              </a:extLst>
            </p:cNvPr>
            <p:cNvSpPr txBox="1"/>
            <p:nvPr/>
          </p:nvSpPr>
          <p:spPr>
            <a:xfrm>
              <a:off x="1922407" y="3761826"/>
              <a:ext cx="525571" cy="430887"/>
            </a:xfrm>
            <a:prstGeom prst="rect">
              <a:avLst/>
            </a:prstGeom>
            <a:noFill/>
          </p:spPr>
          <p:txBody>
            <a:bodyPr wrap="square">
              <a:spAutoFit/>
            </a:bodyPr>
            <a:lstStyle/>
            <a:p>
              <a:pPr>
                <a:buNone/>
              </a:pPr>
              <a:r>
                <a:rPr lang="en-GB" sz="2200" dirty="0">
                  <a:solidFill>
                    <a:srgbClr val="00628C"/>
                  </a:solidFill>
                </a:rPr>
                <a:t>d)</a:t>
              </a:r>
            </a:p>
          </p:txBody>
        </p:sp>
      </p:grpSp>
      <p:grpSp>
        <p:nvGrpSpPr>
          <p:cNvPr id="39" name="Group 38">
            <a:extLst>
              <a:ext uri="{FF2B5EF4-FFF2-40B4-BE49-F238E27FC236}">
                <a16:creationId xmlns:a16="http://schemas.microsoft.com/office/drawing/2014/main" id="{A9ADC9ED-BD75-46D5-A7AF-54F40B96A8BE}"/>
              </a:ext>
            </a:extLst>
          </p:cNvPr>
          <p:cNvGrpSpPr/>
          <p:nvPr/>
        </p:nvGrpSpPr>
        <p:grpSpPr>
          <a:xfrm>
            <a:off x="988947" y="4379073"/>
            <a:ext cx="10214106" cy="1069812"/>
            <a:chOff x="1922407" y="4712668"/>
            <a:chExt cx="10214106" cy="1069812"/>
          </a:xfrm>
        </p:grpSpPr>
        <p:grpSp>
          <p:nvGrpSpPr>
            <p:cNvPr id="35" name="Group 34">
              <a:extLst>
                <a:ext uri="{FF2B5EF4-FFF2-40B4-BE49-F238E27FC236}">
                  <a16:creationId xmlns:a16="http://schemas.microsoft.com/office/drawing/2014/main" id="{BEB7F709-9B65-4D05-A3AC-E363DA30885F}"/>
                </a:ext>
              </a:extLst>
            </p:cNvPr>
            <p:cNvGrpSpPr/>
            <p:nvPr/>
          </p:nvGrpSpPr>
          <p:grpSpPr>
            <a:xfrm>
              <a:off x="2416513" y="4899486"/>
              <a:ext cx="9720000" cy="882994"/>
              <a:chOff x="2724733" y="4777930"/>
              <a:chExt cx="9720000" cy="882994"/>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2724733" y="4777930"/>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091855" y="477793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6941" y="479178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226050-F08D-44FB-BDE7-BBA4AE01B0B8}"/>
                  </a:ext>
                </a:extLst>
              </p:cNvPr>
              <p:cNvSpPr txBox="1"/>
              <p:nvPr/>
            </p:nvSpPr>
            <p:spPr>
              <a:xfrm>
                <a:off x="2897953" y="4882724"/>
                <a:ext cx="385042" cy="523220"/>
              </a:xfrm>
              <a:prstGeom prst="rect">
                <a:avLst/>
              </a:prstGeom>
              <a:noFill/>
            </p:spPr>
            <p:txBody>
              <a:bodyPr wrap="none" rtlCol="0">
                <a:spAutoFit/>
              </a:bodyPr>
              <a:lstStyle/>
              <a:p>
                <a:pPr>
                  <a:buNone/>
                </a:pPr>
                <a:r>
                  <a:rPr lang="en-GB" dirty="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B09DF1A-FB20-4DBD-8DF4-9A337708B931}"/>
                      </a:ext>
                    </a:extLst>
                  </p:cNvPr>
                  <p:cNvSpPr txBox="1"/>
                  <p:nvPr/>
                </p:nvSpPr>
                <p:spPr>
                  <a:xfrm>
                    <a:off x="10044465" y="4958039"/>
                    <a:ext cx="436338" cy="702885"/>
                  </a:xfrm>
                  <a:prstGeom prst="rect">
                    <a:avLst/>
                  </a:prstGeom>
                  <a:noFill/>
                </p:spPr>
                <p:txBody>
                  <a:bodyPr wrap="none" rtlCol="0">
                    <a:spAutoFit/>
                  </a:bodyPr>
                  <a:lstStyle/>
                  <a:p>
                    <a:pPr>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endParaRPr lang="en-GB" dirty="0"/>
                  </a:p>
                </p:txBody>
              </p:sp>
            </mc:Choice>
            <mc:Fallback xmlns="">
              <p:sp>
                <p:nvSpPr>
                  <p:cNvPr id="31" name="TextBox 30">
                    <a:extLst>
                      <a:ext uri="{FF2B5EF4-FFF2-40B4-BE49-F238E27FC236}">
                        <a16:creationId xmlns:a16="http://schemas.microsoft.com/office/drawing/2014/main" id="{3B09DF1A-FB20-4DBD-8DF4-9A337708B931}"/>
                      </a:ext>
                    </a:extLst>
                  </p:cNvPr>
                  <p:cNvSpPr txBox="1">
                    <a:spLocks noRot="1" noChangeAspect="1" noMove="1" noResize="1" noEditPoints="1" noAdjustHandles="1" noChangeArrowheads="1" noChangeShapeType="1" noTextEdit="1"/>
                  </p:cNvSpPr>
                  <p:nvPr/>
                </p:nvSpPr>
                <p:spPr>
                  <a:xfrm>
                    <a:off x="10044465" y="4958039"/>
                    <a:ext cx="436338" cy="702885"/>
                  </a:xfrm>
                  <a:prstGeom prst="rect">
                    <a:avLst/>
                  </a:prstGeom>
                  <a:blipFill>
                    <a:blip r:embed="rId4"/>
                    <a:stretch>
                      <a:fillRect/>
                    </a:stretch>
                  </a:blipFill>
                </p:spPr>
                <p:txBody>
                  <a:bodyPr/>
                  <a:lstStyle/>
                  <a:p>
                    <a:r>
                      <a:rPr lang="en-US">
                        <a:noFill/>
                      </a:rPr>
                      <a:t> </a:t>
                    </a:r>
                  </a:p>
                </p:txBody>
              </p:sp>
            </mc:Fallback>
          </mc:AlternateContent>
        </p:grpSp>
        <p:sp>
          <p:nvSpPr>
            <p:cNvPr id="85" name="TextBox 84">
              <a:extLst>
                <a:ext uri="{FF2B5EF4-FFF2-40B4-BE49-F238E27FC236}">
                  <a16:creationId xmlns:a16="http://schemas.microsoft.com/office/drawing/2014/main" id="{49FEA855-ECE9-41BA-88C6-C25D1D1D4930}"/>
                </a:ext>
              </a:extLst>
            </p:cNvPr>
            <p:cNvSpPr txBox="1"/>
            <p:nvPr/>
          </p:nvSpPr>
          <p:spPr>
            <a:xfrm>
              <a:off x="1922407" y="4712668"/>
              <a:ext cx="525571" cy="430887"/>
            </a:xfrm>
            <a:prstGeom prst="rect">
              <a:avLst/>
            </a:prstGeom>
            <a:noFill/>
          </p:spPr>
          <p:txBody>
            <a:bodyPr wrap="square">
              <a:spAutoFit/>
            </a:bodyPr>
            <a:lstStyle/>
            <a:p>
              <a:pPr>
                <a:buNone/>
              </a:pPr>
              <a:r>
                <a:rPr lang="en-GB" sz="2200" dirty="0">
                  <a:solidFill>
                    <a:srgbClr val="00628C"/>
                  </a:solidFill>
                </a:rPr>
                <a:t>e)</a:t>
              </a:r>
            </a:p>
          </p:txBody>
        </p:sp>
      </p:grpSp>
      <p:grpSp>
        <p:nvGrpSpPr>
          <p:cNvPr id="40" name="Group 39">
            <a:extLst>
              <a:ext uri="{FF2B5EF4-FFF2-40B4-BE49-F238E27FC236}">
                <a16:creationId xmlns:a16="http://schemas.microsoft.com/office/drawing/2014/main" id="{4570C72D-76C9-4FC4-A5D5-70DF21E8A7E4}"/>
              </a:ext>
            </a:extLst>
          </p:cNvPr>
          <p:cNvGrpSpPr/>
          <p:nvPr/>
        </p:nvGrpSpPr>
        <p:grpSpPr>
          <a:xfrm>
            <a:off x="988947" y="5658889"/>
            <a:ext cx="10214106" cy="1098940"/>
            <a:chOff x="1922407" y="5663512"/>
            <a:chExt cx="10214106" cy="1098940"/>
          </a:xfrm>
        </p:grpSpPr>
        <p:grpSp>
          <p:nvGrpSpPr>
            <p:cNvPr id="36" name="Group 35">
              <a:extLst>
                <a:ext uri="{FF2B5EF4-FFF2-40B4-BE49-F238E27FC236}">
                  <a16:creationId xmlns:a16="http://schemas.microsoft.com/office/drawing/2014/main" id="{785E97FF-F2DC-46E2-8599-3D646FF71A1E}"/>
                </a:ext>
              </a:extLst>
            </p:cNvPr>
            <p:cNvGrpSpPr/>
            <p:nvPr/>
          </p:nvGrpSpPr>
          <p:grpSpPr>
            <a:xfrm>
              <a:off x="2416513" y="5879458"/>
              <a:ext cx="9720000" cy="882994"/>
              <a:chOff x="2724733" y="5743753"/>
              <a:chExt cx="9720000" cy="882994"/>
            </a:xfrm>
          </p:grpSpPr>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2724733" y="5743753"/>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091855" y="5743753"/>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6941" y="5757603"/>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FFCD88-9BB4-43F4-98E9-1D685284CEC6}"/>
                  </a:ext>
                </a:extLst>
              </p:cNvPr>
              <p:cNvSpPr txBox="1"/>
              <p:nvPr/>
            </p:nvSpPr>
            <p:spPr>
              <a:xfrm>
                <a:off x="2897953" y="5848547"/>
                <a:ext cx="385042" cy="523220"/>
              </a:xfrm>
              <a:prstGeom prst="rect">
                <a:avLst/>
              </a:prstGeom>
              <a:noFill/>
            </p:spPr>
            <p:txBody>
              <a:bodyPr wrap="none" rtlCol="0">
                <a:spAutoFit/>
              </a:bodyPr>
              <a:lstStyle/>
              <a:p>
                <a:pPr>
                  <a:buNone/>
                </a:pPr>
                <a:r>
                  <a:rPr lang="en-GB" dirty="0"/>
                  <a:t>0</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0A2D450-E331-4BAA-86A6-828309AF4F07}"/>
                      </a:ext>
                    </a:extLst>
                  </p:cNvPr>
                  <p:cNvSpPr txBox="1"/>
                  <p:nvPr/>
                </p:nvSpPr>
                <p:spPr>
                  <a:xfrm>
                    <a:off x="10044465" y="5923862"/>
                    <a:ext cx="436338" cy="702885"/>
                  </a:xfrm>
                  <a:prstGeom prst="rect">
                    <a:avLst/>
                  </a:prstGeom>
                  <a:noFill/>
                </p:spPr>
                <p:txBody>
                  <a:bodyPr wrap="none" rtlCol="0">
                    <a:spAutoFit/>
                  </a:bodyPr>
                  <a:lstStyle/>
                  <a:p>
                    <a:pPr>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endParaRPr lang="en-GB" dirty="0"/>
                  </a:p>
                </p:txBody>
              </p:sp>
            </mc:Choice>
            <mc:Fallback xmlns="">
              <p:sp>
                <p:nvSpPr>
                  <p:cNvPr id="52" name="TextBox 51">
                    <a:extLst>
                      <a:ext uri="{FF2B5EF4-FFF2-40B4-BE49-F238E27FC236}">
                        <a16:creationId xmlns:a16="http://schemas.microsoft.com/office/drawing/2014/main" id="{A0A2D450-E331-4BAA-86A6-828309AF4F07}"/>
                      </a:ext>
                    </a:extLst>
                  </p:cNvPr>
                  <p:cNvSpPr txBox="1">
                    <a:spLocks noRot="1" noChangeAspect="1" noMove="1" noResize="1" noEditPoints="1" noAdjustHandles="1" noChangeArrowheads="1" noChangeShapeType="1" noTextEdit="1"/>
                  </p:cNvSpPr>
                  <p:nvPr/>
                </p:nvSpPr>
                <p:spPr>
                  <a:xfrm>
                    <a:off x="10044465" y="5923862"/>
                    <a:ext cx="436338" cy="702885"/>
                  </a:xfrm>
                  <a:prstGeom prst="rect">
                    <a:avLst/>
                  </a:prstGeom>
                  <a:blipFill>
                    <a:blip r:embed="rId5"/>
                    <a:stretch>
                      <a:fillRect/>
                    </a:stretch>
                  </a:blipFill>
                </p:spPr>
                <p:txBody>
                  <a:bodyPr/>
                  <a:lstStyle/>
                  <a:p>
                    <a:r>
                      <a:rPr lang="en-US">
                        <a:noFill/>
                      </a:rPr>
                      <a:t> </a:t>
                    </a:r>
                  </a:p>
                </p:txBody>
              </p:sp>
            </mc:Fallback>
          </mc:AlternateContent>
        </p:grpSp>
        <p:sp>
          <p:nvSpPr>
            <p:cNvPr id="86" name="TextBox 85">
              <a:extLst>
                <a:ext uri="{FF2B5EF4-FFF2-40B4-BE49-F238E27FC236}">
                  <a16:creationId xmlns:a16="http://schemas.microsoft.com/office/drawing/2014/main" id="{8737E46F-23C7-401B-AF1D-BE47B20F0504}"/>
                </a:ext>
              </a:extLst>
            </p:cNvPr>
            <p:cNvSpPr txBox="1"/>
            <p:nvPr/>
          </p:nvSpPr>
          <p:spPr>
            <a:xfrm>
              <a:off x="1922407" y="5663512"/>
              <a:ext cx="525571" cy="430887"/>
            </a:xfrm>
            <a:prstGeom prst="rect">
              <a:avLst/>
            </a:prstGeom>
            <a:noFill/>
          </p:spPr>
          <p:txBody>
            <a:bodyPr wrap="square">
              <a:spAutoFit/>
            </a:bodyPr>
            <a:lstStyle/>
            <a:p>
              <a:pPr>
                <a:buNone/>
              </a:pPr>
              <a:r>
                <a:rPr lang="en-GB" sz="2200" dirty="0">
                  <a:solidFill>
                    <a:srgbClr val="00628C"/>
                  </a:solidFill>
                </a:rPr>
                <a:t>f)</a:t>
              </a:r>
            </a:p>
          </p:txBody>
        </p:sp>
      </p:grpSp>
    </p:spTree>
    <p:extLst>
      <p:ext uri="{BB962C8B-B14F-4D97-AF65-F5344CB8AC3E}">
        <p14:creationId xmlns:p14="http://schemas.microsoft.com/office/powerpoint/2010/main" val="202384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Multiplicative relationships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15352368"/>
                  </p:ext>
                </p:extLst>
              </p:nvPr>
            </p:nvGraphicFramePr>
            <p:xfrm>
              <a:off x="417815" y="1140538"/>
              <a:ext cx="11426013" cy="5534898"/>
            </p:xfrm>
            <a:graphic>
              <a:graphicData uri="http://schemas.openxmlformats.org/drawingml/2006/table">
                <a:tbl>
                  <a:tblPr firstRow="1" bandRow="1">
                    <a:tableStyleId>{5940675A-B579-460E-94D1-54222C63F5DA}</a:tableStyleId>
                  </a:tblPr>
                  <a:tblGrid>
                    <a:gridCol w="6023625">
                      <a:extLst>
                        <a:ext uri="{9D8B030D-6E8A-4147-A177-3AD203B41FA5}">
                          <a16:colId xmlns:a16="http://schemas.microsoft.com/office/drawing/2014/main" val="4178532543"/>
                        </a:ext>
                      </a:extLst>
                    </a:gridCol>
                    <a:gridCol w="5402388">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84240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similar shapes where the scale factor is known or can be found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a:t>
                          </a:r>
                          <a:r>
                            <a:rPr lang="en-GB" sz="1600" i="0" dirty="0"/>
                            <a:t>6AS/MD–1: understand that 2 numbers can be related additively or multiplicatively and quantify additive and multiplicative relationships (pp298–301)* (here, relationships are restricted to multiplication by a whole number); 6AS/MD–4 Solve problems with 2 unknowns (pp 308–12) (this includes understanding when the unknowns are connected additively or multiplicatively)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Spine 2 Multiplication and Division, Year 6</a:t>
                          </a:r>
                          <a:r>
                            <a:rPr lang="en-GB" sz="1600" i="0" dirty="0"/>
                            <a:t> </a:t>
                          </a:r>
                          <a:r>
                            <a:rPr lang="en-GB" sz="1600" i="0" dirty="0">
                              <a:hlinkClick r:id="rId5"/>
                            </a:rPr>
                            <a:t>Segment 2.27 Scale factors, ratio and proportional reasoning</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tc>
                      <a:txBody>
                        <a:bodyPr/>
                        <a:lstStyle/>
                        <a:p>
                          <a:pPr marL="285750" lvl="0" indent="-285750">
                            <a:buFont typeface="Arial" panose="020B0604020202020204" pitchFamily="34" charset="0"/>
                            <a:buChar char="•"/>
                          </a:pPr>
                          <a:r>
                            <a:rPr lang="en-GB" sz="1600" kern="1200" dirty="0">
                              <a:solidFill>
                                <a:schemeClr val="tx1"/>
                              </a:solidFill>
                              <a:effectLst/>
                              <a:latin typeface="+mn-lt"/>
                              <a:ea typeface="+mn-ea"/>
                              <a:cs typeface="+mn-cs"/>
                            </a:rPr>
                            <a:t>Interpret multiplication as scaling, and not just as repeated addition.</a:t>
                          </a:r>
                        </a:p>
                        <a:p>
                          <a:pPr marL="285750" lvl="0" indent="-285750">
                            <a:buFont typeface="Arial" panose="020B0604020202020204" pitchFamily="34" charset="0"/>
                            <a:buChar char="•"/>
                          </a:pPr>
                          <a:r>
                            <a:rPr lang="en-GB" sz="1600" kern="1200" dirty="0">
                              <a:solidFill>
                                <a:schemeClr val="tx1"/>
                              </a:solidFill>
                              <a:effectLst/>
                              <a:latin typeface="+mn-lt"/>
                              <a:ea typeface="+mn-ea"/>
                              <a:cs typeface="+mn-cs"/>
                            </a:rPr>
                            <a:t>Recognise that it is possible to go from any number to any other number by multiplying (except the specific case involving zero as one of the factors but not the product). This includes relationships beyond their known multiplication facts (for example, students may easily recognise that three and six can be connected via a multiplication, but not see three and five as being linked multiplicatively).</a:t>
                          </a:r>
                        </a:p>
                        <a:p>
                          <a:pPr marL="285750" lvl="0" indent="-285750">
                            <a:buFont typeface="Arial" panose="020B0604020202020204" pitchFamily="34" charset="0"/>
                            <a:buChar char="•"/>
                          </a:pPr>
                          <a:r>
                            <a:rPr lang="en-GB" sz="1600" kern="1200" dirty="0">
                              <a:solidFill>
                                <a:schemeClr val="tx1"/>
                              </a:solidFill>
                              <a:effectLst/>
                              <a:latin typeface="+mn-lt"/>
                              <a:ea typeface="+mn-ea"/>
                              <a:cs typeface="+mn-cs"/>
                            </a:rPr>
                            <a:t>Appreciate that the multiplier in a relationship can be expressed as the fraction comprising the two numbers (for example, 3 ×</a:t>
                          </a:r>
                          <a:r>
                            <a:rPr lang="en-GB" sz="1600" kern="1200" baseline="0" dirty="0">
                              <a:solidFill>
                                <a:schemeClr val="tx1"/>
                              </a:solidFill>
                              <a:effectLst/>
                              <a:latin typeface="+mn-lt"/>
                              <a:ea typeface="+mn-ea"/>
                              <a:cs typeface="+mn-cs"/>
                            </a:rPr>
                            <a:t> </a:t>
                          </a:r>
                          <a14:m>
                            <m:oMath xmlns:m="http://schemas.openxmlformats.org/officeDocument/2006/math">
                              <m:f>
                                <m:fPr>
                                  <m:ctrlPr>
                                    <a:rPr lang="en-GB" sz="1600" i="1" kern="1200" baseline="0" smtClean="0">
                                      <a:solidFill>
                                        <a:schemeClr val="tx1"/>
                                      </a:solidFill>
                                      <a:effectLst/>
                                      <a:latin typeface="Cambria Math" panose="02040503050406030204" pitchFamily="18" charset="0"/>
                                      <a:ea typeface="+mn-ea"/>
                                      <a:cs typeface="+mn-cs"/>
                                    </a:rPr>
                                  </m:ctrlPr>
                                </m:fPr>
                                <m:num>
                                  <m:r>
                                    <a:rPr lang="en-GB" sz="1600" b="0" i="1" kern="1200" baseline="0" smtClean="0">
                                      <a:solidFill>
                                        <a:schemeClr val="tx1"/>
                                      </a:solidFill>
                                      <a:effectLst/>
                                      <a:latin typeface="Cambria Math" panose="02040503050406030204" pitchFamily="18" charset="0"/>
                                      <a:ea typeface="+mn-ea"/>
                                      <a:cs typeface="+mn-cs"/>
                                    </a:rPr>
                                    <m:t>5</m:t>
                                  </m:r>
                                </m:num>
                                <m:den>
                                  <m:r>
                                    <a:rPr lang="en-GB" sz="1600" b="0" i="1" kern="1200" baseline="0" smtClean="0">
                                      <a:solidFill>
                                        <a:schemeClr val="tx1"/>
                                      </a:solidFill>
                                      <a:effectLst/>
                                      <a:latin typeface="Cambria Math" panose="02040503050406030204" pitchFamily="18" charset="0"/>
                                      <a:ea typeface="+mn-ea"/>
                                      <a:cs typeface="+mn-cs"/>
                                    </a:rPr>
                                    <m:t>3</m:t>
                                  </m:r>
                                </m:den>
                              </m:f>
                            </m:oMath>
                          </a14:m>
                          <a:r>
                            <a:rPr lang="en-GB" sz="1600" kern="1200" dirty="0">
                              <a:solidFill>
                                <a:schemeClr val="tx1"/>
                              </a:solidFill>
                              <a:effectLst/>
                              <a:latin typeface="+mn-lt"/>
                              <a:ea typeface="+mn-ea"/>
                              <a:cs typeface="+mn-cs"/>
                            </a:rPr>
                            <a:t> = 5 and 5 × </a:t>
                          </a:r>
                          <a14:m>
                            <m:oMath xmlns:m="http://schemas.openxmlformats.org/officeDocument/2006/math">
                              <m:f>
                                <m:fPr>
                                  <m:ctrlPr>
                                    <a:rPr lang="en-GB" sz="1600" i="1" kern="1200">
                                      <a:solidFill>
                                        <a:schemeClr val="tx1"/>
                                      </a:solidFill>
                                      <a:effectLst/>
                                      <a:latin typeface="Cambria Math" panose="02040503050406030204" pitchFamily="18" charset="0"/>
                                      <a:ea typeface="+mn-ea"/>
                                      <a:cs typeface="+mn-cs"/>
                                    </a:rPr>
                                  </m:ctrlPr>
                                </m:fPr>
                                <m:num>
                                  <m:r>
                                    <a:rPr lang="en-GB" sz="1600" i="1" kern="1200">
                                      <a:solidFill>
                                        <a:schemeClr val="tx1"/>
                                      </a:solidFill>
                                      <a:effectLst/>
                                      <a:latin typeface="Cambria Math" panose="02040503050406030204" pitchFamily="18" charset="0"/>
                                      <a:ea typeface="+mn-ea"/>
                                      <a:cs typeface="+mn-cs"/>
                                    </a:rPr>
                                    <m:t>3</m:t>
                                  </m:r>
                                </m:num>
                                <m:den>
                                  <m:r>
                                    <a:rPr lang="en-GB" sz="1600" i="1" kern="1200">
                                      <a:solidFill>
                                        <a:schemeClr val="tx1"/>
                                      </a:solidFill>
                                      <a:effectLst/>
                                      <a:latin typeface="Cambria Math" panose="02040503050406030204" pitchFamily="18" charset="0"/>
                                      <a:ea typeface="+mn-ea"/>
                                      <a:cs typeface="+mn-cs"/>
                                    </a:rPr>
                                    <m:t>5</m:t>
                                  </m:r>
                                </m:den>
                              </m:f>
                            </m:oMath>
                          </a14:m>
                          <a:r>
                            <a:rPr lang="en-GB" sz="1600" kern="1200" dirty="0">
                              <a:solidFill>
                                <a:schemeClr val="tx1"/>
                              </a:solidFill>
                              <a:effectLst/>
                              <a:latin typeface="+mn-lt"/>
                              <a:ea typeface="+mn-ea"/>
                              <a:cs typeface="+mn-cs"/>
                            </a:rPr>
                            <a:t> = 3).</a:t>
                          </a:r>
                        </a:p>
                        <a:p>
                          <a:pPr marL="285750" lvl="0" indent="-285750">
                            <a:buFont typeface="Arial" panose="020B0604020202020204" pitchFamily="34" charset="0"/>
                            <a:buChar char="•"/>
                          </a:pPr>
                          <a:r>
                            <a:rPr lang="en-GB" sz="1600" kern="1200" dirty="0">
                              <a:solidFill>
                                <a:schemeClr val="tx1"/>
                              </a:solidFill>
                              <a:effectLst/>
                              <a:latin typeface="+mn-lt"/>
                              <a:ea typeface="+mn-ea"/>
                              <a:cs typeface="+mn-cs"/>
                            </a:rPr>
                            <a:t>Explore and use different representations for multiplicative relationships (such as bar models, ratio tables, double number lines, scaling diagrams and graphs).</a:t>
                          </a:r>
                        </a:p>
                        <a:p>
                          <a:pPr marL="285750" lvl="0" indent="-285750">
                            <a:buFont typeface="Arial" panose="020B0604020202020204" pitchFamily="34" charset="0"/>
                            <a:buChar char="•"/>
                          </a:pPr>
                          <a:r>
                            <a:rPr lang="en-GB" sz="1600" kern="1200" dirty="0">
                              <a:solidFill>
                                <a:schemeClr val="tx1"/>
                              </a:solidFill>
                              <a:effectLst/>
                              <a:latin typeface="+mn-lt"/>
                              <a:ea typeface="+mn-ea"/>
                              <a:cs typeface="+mn-cs"/>
                            </a:rPr>
                            <a:t>Explore multiplicative relationships in a range of contexts, including percentages, fractions, proportionality and ratio.</a:t>
                          </a: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15352368"/>
                  </p:ext>
                </p:extLst>
              </p:nvPr>
            </p:nvGraphicFramePr>
            <p:xfrm>
              <a:off x="417815" y="1140538"/>
              <a:ext cx="11426013" cy="5534898"/>
            </p:xfrm>
            <a:graphic>
              <a:graphicData uri="http://schemas.openxmlformats.org/drawingml/2006/table">
                <a:tbl>
                  <a:tblPr firstRow="1" bandRow="1">
                    <a:tableStyleId>{5940675A-B579-460E-94D1-54222C63F5DA}</a:tableStyleId>
                  </a:tblPr>
                  <a:tblGrid>
                    <a:gridCol w="6023625">
                      <a:extLst>
                        <a:ext uri="{9D8B030D-6E8A-4147-A177-3AD203B41FA5}">
                          <a16:colId xmlns:a16="http://schemas.microsoft.com/office/drawing/2014/main" val="4178532543"/>
                        </a:ext>
                      </a:extLst>
                    </a:gridCol>
                    <a:gridCol w="5402388">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073968">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similar shapes where the scale factor is known or can be found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7"/>
                            </a:rPr>
                            <a:t>Teaching mathematics in primary schools</a:t>
                          </a:r>
                          <a:r>
                            <a:rPr lang="en-GB" sz="1600" i="0" baseline="0" dirty="0"/>
                            <a:t> </a:t>
                          </a:r>
                          <a:r>
                            <a:rPr lang="en-GB" sz="1600" i="0" dirty="0"/>
                            <a:t>6AS/MD–1: understand that 2 numbers can be related additively or multiplicatively and quantify additive and multiplicative relationships (pp298–301)* (here, relationships are restricted to multiplication by a whole number); 6AS/MD–4 Solve problems with 2 unknowns (pp 308–12) (this includes understanding when the unknowns are connected additively or multiplicatively)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hlinkClick r:id="rId8"/>
                            </a:rPr>
                            <a:t>Primary Mastery Professional Development</a:t>
                          </a:r>
                          <a:r>
                            <a:rPr lang="en-GB" sz="1600" b="0" i="0" dirty="0"/>
                            <a:t>, Spine 2 Multiplication and Division, Year 6</a:t>
                          </a:r>
                          <a:r>
                            <a:rPr lang="en-GB" sz="1600" i="0" dirty="0"/>
                            <a:t> </a:t>
                          </a:r>
                          <a:r>
                            <a:rPr lang="en-GB" sz="1600" i="0" dirty="0">
                              <a:hlinkClick r:id="rId9"/>
                            </a:rPr>
                            <a:t>Segment 2.27 Scale factors, ratio and proportional reasoning</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tc>
                      <a:txBody>
                        <a:bodyPr/>
                        <a:lstStyle/>
                        <a:p>
                          <a:endParaRPr lang="en-US"/>
                        </a:p>
                      </a:txBody>
                      <a:tcPr>
                        <a:blipFill>
                          <a:blip r:embed="rId10"/>
                          <a:stretch>
                            <a:fillRect l="-111499" t="-9724" r="-225" b="-1561"/>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3752611347"/>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2437899B265B42822ECD127027CD55" ma:contentTypeVersion="13" ma:contentTypeDescription="Create a new document." ma:contentTypeScope="" ma:versionID="fe71d11c30a9339335cf267ac59cf824">
  <xsd:schema xmlns:xsd="http://www.w3.org/2001/XMLSchema" xmlns:xs="http://www.w3.org/2001/XMLSchema" xmlns:p="http://schemas.microsoft.com/office/2006/metadata/properties" xmlns:ns3="9cbe1ec8-f909-4b2e-8ec9-f4b0db55f83c" xmlns:ns4="46d3ec11-b6bf-4a95-8733-deae0af38de6" targetNamespace="http://schemas.microsoft.com/office/2006/metadata/properties" ma:root="true" ma:fieldsID="17e59ad38734dd0d954b1653cfb55c80" ns3:_="" ns4:_="">
    <xsd:import namespace="9cbe1ec8-f909-4b2e-8ec9-f4b0db55f83c"/>
    <xsd:import namespace="46d3ec11-b6bf-4a95-8733-deae0af38d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e1ec8-f909-4b2e-8ec9-f4b0db55f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d3ec11-b6bf-4a95-8733-deae0af38d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46d3ec11-b6bf-4a95-8733-deae0af38de6">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6B69F25F-7FB6-47AC-B688-BFEB41512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e1ec8-f909-4b2e-8ec9-f4b0db55f83c"/>
    <ds:schemaRef ds:uri="46d3ec11-b6bf-4a95-8733-deae0af38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46d3ec11-b6bf-4a95-8733-deae0af38de6"/>
    <ds:schemaRef ds:uri="http://schemas.microsoft.com/office/2006/metadata/properties"/>
    <ds:schemaRef ds:uri="http://www.w3.org/XML/1998/namespace"/>
    <ds:schemaRef ds:uri="http://purl.org/dc/elements/1.1/"/>
    <ds:schemaRef ds:uri="http://purl.org/dc/terms/"/>
    <ds:schemaRef ds:uri="9cbe1ec8-f909-4b2e-8ec9-f4b0db55f83c"/>
    <ds:schemaRef ds:uri="http://purl.org/dc/dcmitype/"/>
    <ds:schemaRef ds:uri="http://schemas.openxmlformats.org/package/2006/metadata/core-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347</TotalTime>
  <Words>27516</Words>
  <Application>Microsoft Office PowerPoint</Application>
  <PresentationFormat>Widescreen</PresentationFormat>
  <Paragraphs>1987</Paragraphs>
  <Slides>84</Slides>
  <Notes>82</Notes>
  <HiddenSlides>33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Cambria Math</vt:lpstr>
      <vt:lpstr>Cavolini</vt:lpstr>
      <vt:lpstr>Century Gothic</vt:lpstr>
      <vt:lpstr>Custom Design</vt:lpstr>
      <vt:lpstr>      </vt:lpstr>
      <vt:lpstr>About this resource</vt:lpstr>
      <vt:lpstr>Checkpoints 1–9    </vt:lpstr>
      <vt:lpstr>Checkpoints 10–17   </vt:lpstr>
      <vt:lpstr>Checkpoints 18–27   </vt:lpstr>
      <vt:lpstr>Key ideas</vt:lpstr>
      <vt:lpstr>Key ideas</vt:lpstr>
      <vt:lpstr>Multiplicative relationships</vt:lpstr>
      <vt:lpstr>PowerPoint Presentation</vt:lpstr>
      <vt:lpstr>PowerPoint Presentation</vt:lpstr>
      <vt:lpstr>Checkpoint 1: Guidance</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PowerPoint Presentation</vt:lpstr>
      <vt:lpstr>Checkpoint 6: Guidance</vt:lpstr>
      <vt:lpstr>PowerPoint Presentation</vt:lpstr>
      <vt:lpstr>Checkpoint 7: Guidance</vt:lpstr>
      <vt:lpstr>PowerPoint Presentation</vt:lpstr>
      <vt:lpstr>Checkpoint 8: Guidance</vt:lpstr>
      <vt:lpstr>PowerPoint Presentation</vt:lpstr>
      <vt:lpstr>Checkpoint 9: Guidance</vt:lpstr>
      <vt:lpstr>Fractions as an example of multiplicative relationships</vt:lpstr>
      <vt:lpstr>PowerPoint Presentation</vt:lpstr>
      <vt:lpstr>PowerPoint Presentation</vt:lpstr>
      <vt:lpstr>Checkpoint 10: Guidance</vt:lpstr>
      <vt:lpstr>PowerPoint Presentation</vt:lpstr>
      <vt:lpstr>Checkpoint 11: Guidance</vt:lpstr>
      <vt:lpstr>PowerPoint Presentation</vt:lpstr>
      <vt:lpstr>Checkpoint 12: Guidance</vt:lpstr>
      <vt:lpstr>PowerPoint Presentation</vt:lpstr>
      <vt:lpstr>Checkpoint 13: Guidance</vt:lpstr>
      <vt:lpstr>PowerPoint Presentation</vt:lpstr>
      <vt:lpstr>Checkpoint 14: Guidance</vt:lpstr>
      <vt:lpstr>PowerPoint Presentation</vt:lpstr>
      <vt:lpstr>Checkpoint 15: Guidance</vt:lpstr>
      <vt:lpstr>PowerPoint Presentation</vt:lpstr>
      <vt:lpstr>Checkpoint 16: Guidance</vt:lpstr>
      <vt:lpstr>PowerPoint Presentation</vt:lpstr>
      <vt:lpstr>Checkpoint 17: Guidance</vt:lpstr>
      <vt:lpstr>Ratio as an example of multiplicative relationships</vt:lpstr>
      <vt:lpstr>PowerPoint Presentation</vt:lpstr>
      <vt:lpstr>PowerPoint Presentation</vt:lpstr>
      <vt:lpstr>Checkpoint 18: Guidance</vt:lpstr>
      <vt:lpstr>PowerPoint Presentation</vt:lpstr>
      <vt:lpstr>Checkpoint 19: Guidance</vt:lpstr>
      <vt:lpstr>PowerPoint Presentation</vt:lpstr>
      <vt:lpstr>Checkpoint 20: Guidance</vt:lpstr>
      <vt:lpstr>PowerPoint Presentation</vt:lpstr>
      <vt:lpstr>Checkpoint 21: Guidance</vt:lpstr>
      <vt:lpstr>PowerPoint Presentation</vt:lpstr>
      <vt:lpstr>Checkpoint 22: Guidance</vt:lpstr>
      <vt:lpstr>PowerPoint Presentation</vt:lpstr>
      <vt:lpstr>Checkpoint 23: Guidance</vt:lpstr>
      <vt:lpstr>PowerPoint Presentation</vt:lpstr>
      <vt:lpstr>Checkpoint 24: Guidance</vt:lpstr>
      <vt:lpstr>PowerPoint Presentation</vt:lpstr>
      <vt:lpstr>Checkpoint 25: Guidance</vt:lpstr>
      <vt:lpstr>PowerPoint Presentation</vt:lpstr>
      <vt:lpstr>Checkpoint 26: Guidance</vt:lpstr>
      <vt:lpstr>PowerPoint Presentation</vt:lpstr>
      <vt:lpstr>Checkpoint 27: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35</cp:revision>
  <cp:lastPrinted>2022-03-16T11:20:23Z</cp:lastPrinted>
  <dcterms:created xsi:type="dcterms:W3CDTF">2008-01-11T09:41:35Z</dcterms:created>
  <dcterms:modified xsi:type="dcterms:W3CDTF">2022-10-17T10:58:10Z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0x010100D92437899B265B42822ECD127027CD55</vt:lpwstr>
  </property>
</Properties>
</file>