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0"/>
  </p:notesMasterIdLst>
  <p:sldIdLst>
    <p:sldId id="263" r:id="rId6"/>
    <p:sldId id="635" r:id="rId7"/>
    <p:sldId id="588" r:id="rId8"/>
    <p:sldId id="293" r:id="rId9"/>
    <p:sldId id="306" r:id="rId10"/>
    <p:sldId id="269" r:id="rId11"/>
    <p:sldId id="276" r:id="rId12"/>
    <p:sldId id="277" r:id="rId13"/>
    <p:sldId id="278" r:id="rId14"/>
    <p:sldId id="279" r:id="rId15"/>
    <p:sldId id="280" r:id="rId16"/>
    <p:sldId id="281" r:id="rId17"/>
    <p:sldId id="282" r:id="rId18"/>
    <p:sldId id="580" r:id="rId19"/>
    <p:sldId id="642" r:id="rId20"/>
    <p:sldId id="637" r:id="rId21"/>
    <p:sldId id="643" r:id="rId22"/>
    <p:sldId id="638" r:id="rId23"/>
    <p:sldId id="644" r:id="rId24"/>
    <p:sldId id="639" r:id="rId25"/>
    <p:sldId id="645" r:id="rId26"/>
    <p:sldId id="660" r:id="rId27"/>
    <p:sldId id="661" r:id="rId28"/>
    <p:sldId id="640" r:id="rId29"/>
    <p:sldId id="647" r:id="rId30"/>
    <p:sldId id="286" r:id="rId31"/>
    <p:sldId id="265" r:id="rId32"/>
    <p:sldId id="287" r:id="rId33"/>
    <p:sldId id="288" r:id="rId34"/>
    <p:sldId id="659" r:id="rId35"/>
    <p:sldId id="289" r:id="rId36"/>
    <p:sldId id="616" r:id="rId37"/>
    <p:sldId id="617" r:id="rId38"/>
    <p:sldId id="662" r:id="rId39"/>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15" autoAdjust="0"/>
    <p:restoredTop sz="75643" autoAdjust="0"/>
  </p:normalViewPr>
  <p:slideViewPr>
    <p:cSldViewPr>
      <p:cViewPr varScale="1">
        <p:scale>
          <a:sx n="68" d="100"/>
          <a:sy n="68" d="100"/>
        </p:scale>
        <p:origin x="42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C56C6AB9-2310-468E-BFA8-B6783288F9E6}"/>
    <pc:docChg chg="modSld">
      <pc:chgData name="Steve McCormack" userId="a36034f6-e157-44c0-92e0-583c4185333c" providerId="ADAL" clId="{C56C6AB9-2310-468E-BFA8-B6783288F9E6}" dt="2021-10-07T14:18:17.603" v="66" actId="6549"/>
      <pc:docMkLst>
        <pc:docMk/>
      </pc:docMkLst>
      <pc:sldChg chg="modSp mod">
        <pc:chgData name="Steve McCormack" userId="a36034f6-e157-44c0-92e0-583c4185333c" providerId="ADAL" clId="{C56C6AB9-2310-468E-BFA8-B6783288F9E6}" dt="2021-10-07T14:14:04.442" v="3" actId="6549"/>
        <pc:sldMkLst>
          <pc:docMk/>
          <pc:sldMk cId="28423318" sldId="263"/>
        </pc:sldMkLst>
        <pc:spChg chg="mod">
          <ac:chgData name="Steve McCormack" userId="a36034f6-e157-44c0-92e0-583c4185333c" providerId="ADAL" clId="{C56C6AB9-2310-468E-BFA8-B6783288F9E6}" dt="2021-10-07T14:14:04.442" v="3" actId="6549"/>
          <ac:spMkLst>
            <pc:docMk/>
            <pc:sldMk cId="28423318" sldId="263"/>
            <ac:spMk id="2" creationId="{E6852059-E171-4D97-AEA5-4EB713FA17E6}"/>
          </ac:spMkLst>
        </pc:spChg>
      </pc:sldChg>
      <pc:sldChg chg="modSp mod">
        <pc:chgData name="Steve McCormack" userId="a36034f6-e157-44c0-92e0-583c4185333c" providerId="ADAL" clId="{C56C6AB9-2310-468E-BFA8-B6783288F9E6}" dt="2021-10-07T14:15:02.322" v="37" actId="6549"/>
        <pc:sldMkLst>
          <pc:docMk/>
          <pc:sldMk cId="387169446" sldId="281"/>
        </pc:sldMkLst>
        <pc:spChg chg="mod">
          <ac:chgData name="Steve McCormack" userId="a36034f6-e157-44c0-92e0-583c4185333c" providerId="ADAL" clId="{C56C6AB9-2310-468E-BFA8-B6783288F9E6}" dt="2021-10-07T14:15:02.322" v="37" actId="6549"/>
          <ac:spMkLst>
            <pc:docMk/>
            <pc:sldMk cId="387169446" sldId="281"/>
            <ac:spMk id="3" creationId="{EC771724-309D-4EC6-8089-365C4C85F6A6}"/>
          </ac:spMkLst>
        </pc:spChg>
      </pc:sldChg>
      <pc:sldChg chg="modSp mod">
        <pc:chgData name="Steve McCormack" userId="a36034f6-e157-44c0-92e0-583c4185333c" providerId="ADAL" clId="{C56C6AB9-2310-468E-BFA8-B6783288F9E6}" dt="2021-10-07T14:17:53.668" v="60" actId="20577"/>
        <pc:sldMkLst>
          <pc:docMk/>
          <pc:sldMk cId="1792976774" sldId="288"/>
        </pc:sldMkLst>
        <pc:spChg chg="mod">
          <ac:chgData name="Steve McCormack" userId="a36034f6-e157-44c0-92e0-583c4185333c" providerId="ADAL" clId="{C56C6AB9-2310-468E-BFA8-B6783288F9E6}" dt="2021-10-07T14:17:53.668" v="60" actId="20577"/>
          <ac:spMkLst>
            <pc:docMk/>
            <pc:sldMk cId="1792976774" sldId="288"/>
            <ac:spMk id="2" creationId="{3D3B0D61-9420-4B06-8555-667429430C87}"/>
          </ac:spMkLst>
        </pc:spChg>
      </pc:sldChg>
      <pc:sldChg chg="modSp mod">
        <pc:chgData name="Steve McCormack" userId="a36034f6-e157-44c0-92e0-583c4185333c" providerId="ADAL" clId="{C56C6AB9-2310-468E-BFA8-B6783288F9E6}" dt="2021-10-07T14:16:02.797" v="38" actId="20577"/>
        <pc:sldMkLst>
          <pc:docMk/>
          <pc:sldMk cId="717258061" sldId="580"/>
        </pc:sldMkLst>
        <pc:spChg chg="mod">
          <ac:chgData name="Steve McCormack" userId="a36034f6-e157-44c0-92e0-583c4185333c" providerId="ADAL" clId="{C56C6AB9-2310-468E-BFA8-B6783288F9E6}" dt="2021-10-07T14:16:02.797" v="38" actId="20577"/>
          <ac:spMkLst>
            <pc:docMk/>
            <pc:sldMk cId="717258061" sldId="580"/>
            <ac:spMk id="2" creationId="{23A84928-1FCA-4634-9C2E-8162352F2955}"/>
          </ac:spMkLst>
        </pc:spChg>
      </pc:sldChg>
      <pc:sldChg chg="modSp mod">
        <pc:chgData name="Steve McCormack" userId="a36034f6-e157-44c0-92e0-583c4185333c" providerId="ADAL" clId="{C56C6AB9-2310-468E-BFA8-B6783288F9E6}" dt="2021-10-07T14:18:04.388" v="62" actId="6549"/>
        <pc:sldMkLst>
          <pc:docMk/>
          <pc:sldMk cId="2952935927" sldId="616"/>
        </pc:sldMkLst>
        <pc:spChg chg="mod">
          <ac:chgData name="Steve McCormack" userId="a36034f6-e157-44c0-92e0-583c4185333c" providerId="ADAL" clId="{C56C6AB9-2310-468E-BFA8-B6783288F9E6}" dt="2021-10-07T14:18:04.388" v="62" actId="6549"/>
          <ac:spMkLst>
            <pc:docMk/>
            <pc:sldMk cId="2952935927" sldId="616"/>
            <ac:spMk id="2" creationId="{468AD34D-48AC-4C34-99A5-DF560A5DFC10}"/>
          </ac:spMkLst>
        </pc:spChg>
      </pc:sldChg>
      <pc:sldChg chg="modSp mod">
        <pc:chgData name="Steve McCormack" userId="a36034f6-e157-44c0-92e0-583c4185333c" providerId="ADAL" clId="{C56C6AB9-2310-468E-BFA8-B6783288F9E6}" dt="2021-10-07T14:18:10.839" v="64" actId="6549"/>
        <pc:sldMkLst>
          <pc:docMk/>
          <pc:sldMk cId="1840260133" sldId="617"/>
        </pc:sldMkLst>
        <pc:spChg chg="mod">
          <ac:chgData name="Steve McCormack" userId="a36034f6-e157-44c0-92e0-583c4185333c" providerId="ADAL" clId="{C56C6AB9-2310-468E-BFA8-B6783288F9E6}" dt="2021-10-07T14:18:10.839" v="64" actId="6549"/>
          <ac:spMkLst>
            <pc:docMk/>
            <pc:sldMk cId="1840260133" sldId="617"/>
            <ac:spMk id="2" creationId="{468AD34D-48AC-4C34-99A5-DF560A5DFC10}"/>
          </ac:spMkLst>
        </pc:spChg>
      </pc:sldChg>
      <pc:sldChg chg="modSp mod">
        <pc:chgData name="Steve McCormack" userId="a36034f6-e157-44c0-92e0-583c4185333c" providerId="ADAL" clId="{C56C6AB9-2310-468E-BFA8-B6783288F9E6}" dt="2021-10-07T14:14:15.330" v="9" actId="6549"/>
        <pc:sldMkLst>
          <pc:docMk/>
          <pc:sldMk cId="900551805" sldId="635"/>
        </pc:sldMkLst>
        <pc:spChg chg="mod">
          <ac:chgData name="Steve McCormack" userId="a36034f6-e157-44c0-92e0-583c4185333c" providerId="ADAL" clId="{C56C6AB9-2310-468E-BFA8-B6783288F9E6}" dt="2021-10-07T14:14:15.330" v="9" actId="6549"/>
          <ac:spMkLst>
            <pc:docMk/>
            <pc:sldMk cId="900551805" sldId="635"/>
            <ac:spMk id="5" creationId="{F3AEFA3D-6E0E-40FE-BDA2-AC1662A877CD}"/>
          </ac:spMkLst>
        </pc:spChg>
      </pc:sldChg>
      <pc:sldChg chg="modSp mod">
        <pc:chgData name="Steve McCormack" userId="a36034f6-e157-44c0-92e0-583c4185333c" providerId="ADAL" clId="{C56C6AB9-2310-468E-BFA8-B6783288F9E6}" dt="2021-10-07T14:16:11.427" v="39" actId="20577"/>
        <pc:sldMkLst>
          <pc:docMk/>
          <pc:sldMk cId="3386088563" sldId="637"/>
        </pc:sldMkLst>
        <pc:spChg chg="mod">
          <ac:chgData name="Steve McCormack" userId="a36034f6-e157-44c0-92e0-583c4185333c" providerId="ADAL" clId="{C56C6AB9-2310-468E-BFA8-B6783288F9E6}" dt="2021-10-07T14:16:11.427" v="39" actId="20577"/>
          <ac:spMkLst>
            <pc:docMk/>
            <pc:sldMk cId="3386088563" sldId="637"/>
            <ac:spMk id="2" creationId="{23A84928-1FCA-4634-9C2E-8162352F2955}"/>
          </ac:spMkLst>
        </pc:spChg>
      </pc:sldChg>
      <pc:sldChg chg="modSp mod">
        <pc:chgData name="Steve McCormack" userId="a36034f6-e157-44c0-92e0-583c4185333c" providerId="ADAL" clId="{C56C6AB9-2310-468E-BFA8-B6783288F9E6}" dt="2021-10-07T14:16:29.936" v="41" actId="20577"/>
        <pc:sldMkLst>
          <pc:docMk/>
          <pc:sldMk cId="854659080" sldId="638"/>
        </pc:sldMkLst>
        <pc:spChg chg="mod">
          <ac:chgData name="Steve McCormack" userId="a36034f6-e157-44c0-92e0-583c4185333c" providerId="ADAL" clId="{C56C6AB9-2310-468E-BFA8-B6783288F9E6}" dt="2021-10-07T14:16:29.936" v="41" actId="20577"/>
          <ac:spMkLst>
            <pc:docMk/>
            <pc:sldMk cId="854659080" sldId="638"/>
            <ac:spMk id="2" creationId="{23A84928-1FCA-4634-9C2E-8162352F2955}"/>
          </ac:spMkLst>
        </pc:spChg>
      </pc:sldChg>
      <pc:sldChg chg="modSp mod">
        <pc:chgData name="Steve McCormack" userId="a36034f6-e157-44c0-92e0-583c4185333c" providerId="ADAL" clId="{C56C6AB9-2310-468E-BFA8-B6783288F9E6}" dt="2021-10-07T14:16:39.960" v="43" actId="20577"/>
        <pc:sldMkLst>
          <pc:docMk/>
          <pc:sldMk cId="4284157238" sldId="639"/>
        </pc:sldMkLst>
        <pc:spChg chg="mod">
          <ac:chgData name="Steve McCormack" userId="a36034f6-e157-44c0-92e0-583c4185333c" providerId="ADAL" clId="{C56C6AB9-2310-468E-BFA8-B6783288F9E6}" dt="2021-10-07T14:16:39.960" v="43" actId="20577"/>
          <ac:spMkLst>
            <pc:docMk/>
            <pc:sldMk cId="4284157238" sldId="639"/>
            <ac:spMk id="2" creationId="{23A84928-1FCA-4634-9C2E-8162352F2955}"/>
          </ac:spMkLst>
        </pc:spChg>
      </pc:sldChg>
      <pc:sldChg chg="modSp mod">
        <pc:chgData name="Steve McCormack" userId="a36034f6-e157-44c0-92e0-583c4185333c" providerId="ADAL" clId="{C56C6AB9-2310-468E-BFA8-B6783288F9E6}" dt="2021-10-07T14:17:04.150" v="47" actId="20577"/>
        <pc:sldMkLst>
          <pc:docMk/>
          <pc:sldMk cId="180715413" sldId="640"/>
        </pc:sldMkLst>
        <pc:spChg chg="mod">
          <ac:chgData name="Steve McCormack" userId="a36034f6-e157-44c0-92e0-583c4185333c" providerId="ADAL" clId="{C56C6AB9-2310-468E-BFA8-B6783288F9E6}" dt="2021-10-07T14:17:04.150" v="47" actId="20577"/>
          <ac:spMkLst>
            <pc:docMk/>
            <pc:sldMk cId="180715413" sldId="640"/>
            <ac:spMk id="2" creationId="{23A84928-1FCA-4634-9C2E-8162352F2955}"/>
          </ac:spMkLst>
        </pc:spChg>
      </pc:sldChg>
      <pc:sldChg chg="modSp mod">
        <pc:chgData name="Steve McCormack" userId="a36034f6-e157-44c0-92e0-583c4185333c" providerId="ADAL" clId="{C56C6AB9-2310-468E-BFA8-B6783288F9E6}" dt="2021-10-07T14:16:22.373" v="40" actId="20577"/>
        <pc:sldMkLst>
          <pc:docMk/>
          <pc:sldMk cId="4253586727" sldId="643"/>
        </pc:sldMkLst>
        <pc:spChg chg="mod">
          <ac:chgData name="Steve McCormack" userId="a36034f6-e157-44c0-92e0-583c4185333c" providerId="ADAL" clId="{C56C6AB9-2310-468E-BFA8-B6783288F9E6}" dt="2021-10-07T14:16:22.373" v="40" actId="20577"/>
          <ac:spMkLst>
            <pc:docMk/>
            <pc:sldMk cId="4253586727" sldId="643"/>
            <ac:spMk id="46" creationId="{F54F07ED-8B66-4FB3-B9ED-20C6A6FEE49C}"/>
          </ac:spMkLst>
        </pc:spChg>
      </pc:sldChg>
      <pc:sldChg chg="modSp mod">
        <pc:chgData name="Steve McCormack" userId="a36034f6-e157-44c0-92e0-583c4185333c" providerId="ADAL" clId="{C56C6AB9-2310-468E-BFA8-B6783288F9E6}" dt="2021-10-07T14:16:34.725" v="42" actId="20577"/>
        <pc:sldMkLst>
          <pc:docMk/>
          <pc:sldMk cId="1780381003" sldId="644"/>
        </pc:sldMkLst>
        <pc:spChg chg="mod">
          <ac:chgData name="Steve McCormack" userId="a36034f6-e157-44c0-92e0-583c4185333c" providerId="ADAL" clId="{C56C6AB9-2310-468E-BFA8-B6783288F9E6}" dt="2021-10-07T14:16:34.725" v="42" actId="20577"/>
          <ac:spMkLst>
            <pc:docMk/>
            <pc:sldMk cId="1780381003" sldId="644"/>
            <ac:spMk id="46" creationId="{F54F07ED-8B66-4FB3-B9ED-20C6A6FEE49C}"/>
          </ac:spMkLst>
        </pc:spChg>
      </pc:sldChg>
      <pc:sldChg chg="modSp mod">
        <pc:chgData name="Steve McCormack" userId="a36034f6-e157-44c0-92e0-583c4185333c" providerId="ADAL" clId="{C56C6AB9-2310-468E-BFA8-B6783288F9E6}" dt="2021-10-07T14:16:49.171" v="44" actId="20577"/>
        <pc:sldMkLst>
          <pc:docMk/>
          <pc:sldMk cId="3843306127" sldId="645"/>
        </pc:sldMkLst>
        <pc:spChg chg="mod">
          <ac:chgData name="Steve McCormack" userId="a36034f6-e157-44c0-92e0-583c4185333c" providerId="ADAL" clId="{C56C6AB9-2310-468E-BFA8-B6783288F9E6}" dt="2021-10-07T14:16:49.171" v="44" actId="20577"/>
          <ac:spMkLst>
            <pc:docMk/>
            <pc:sldMk cId="3843306127" sldId="645"/>
            <ac:spMk id="46" creationId="{F54F07ED-8B66-4FB3-B9ED-20C6A6FEE49C}"/>
          </ac:spMkLst>
        </pc:spChg>
      </pc:sldChg>
      <pc:sldChg chg="modSp mod">
        <pc:chgData name="Steve McCormack" userId="a36034f6-e157-44c0-92e0-583c4185333c" providerId="ADAL" clId="{C56C6AB9-2310-468E-BFA8-B6783288F9E6}" dt="2021-10-07T14:17:10.322" v="48" actId="20577"/>
        <pc:sldMkLst>
          <pc:docMk/>
          <pc:sldMk cId="3459393588" sldId="647"/>
        </pc:sldMkLst>
        <pc:spChg chg="mod">
          <ac:chgData name="Steve McCormack" userId="a36034f6-e157-44c0-92e0-583c4185333c" providerId="ADAL" clId="{C56C6AB9-2310-468E-BFA8-B6783288F9E6}" dt="2021-10-07T14:17:10.322" v="48" actId="20577"/>
          <ac:spMkLst>
            <pc:docMk/>
            <pc:sldMk cId="3459393588" sldId="647"/>
            <ac:spMk id="46" creationId="{F54F07ED-8B66-4FB3-B9ED-20C6A6FEE49C}"/>
          </ac:spMkLst>
        </pc:spChg>
      </pc:sldChg>
      <pc:sldChg chg="modSp mod">
        <pc:chgData name="Steve McCormack" userId="a36034f6-e157-44c0-92e0-583c4185333c" providerId="ADAL" clId="{C56C6AB9-2310-468E-BFA8-B6783288F9E6}" dt="2021-10-07T14:17:46.903" v="56" actId="20577"/>
        <pc:sldMkLst>
          <pc:docMk/>
          <pc:sldMk cId="1654204896" sldId="659"/>
        </pc:sldMkLst>
        <pc:spChg chg="mod">
          <ac:chgData name="Steve McCormack" userId="a36034f6-e157-44c0-92e0-583c4185333c" providerId="ADAL" clId="{C56C6AB9-2310-468E-BFA8-B6783288F9E6}" dt="2021-10-07T14:17:46.903" v="56" actId="20577"/>
          <ac:spMkLst>
            <pc:docMk/>
            <pc:sldMk cId="1654204896" sldId="659"/>
            <ac:spMk id="2" creationId="{3D3B0D61-9420-4B06-8555-667429430C87}"/>
          </ac:spMkLst>
        </pc:spChg>
      </pc:sldChg>
      <pc:sldChg chg="modSp mod">
        <pc:chgData name="Steve McCormack" userId="a36034f6-e157-44c0-92e0-583c4185333c" providerId="ADAL" clId="{C56C6AB9-2310-468E-BFA8-B6783288F9E6}" dt="2021-10-07T14:16:53.905" v="45" actId="20577"/>
        <pc:sldMkLst>
          <pc:docMk/>
          <pc:sldMk cId="2815058051" sldId="660"/>
        </pc:sldMkLst>
        <pc:spChg chg="mod">
          <ac:chgData name="Steve McCormack" userId="a36034f6-e157-44c0-92e0-583c4185333c" providerId="ADAL" clId="{C56C6AB9-2310-468E-BFA8-B6783288F9E6}" dt="2021-10-07T14:16:53.905" v="45" actId="20577"/>
          <ac:spMkLst>
            <pc:docMk/>
            <pc:sldMk cId="2815058051" sldId="660"/>
            <ac:spMk id="2" creationId="{23A84928-1FCA-4634-9C2E-8162352F2955}"/>
          </ac:spMkLst>
        </pc:spChg>
      </pc:sldChg>
      <pc:sldChg chg="modSp mod">
        <pc:chgData name="Steve McCormack" userId="a36034f6-e157-44c0-92e0-583c4185333c" providerId="ADAL" clId="{C56C6AB9-2310-468E-BFA8-B6783288F9E6}" dt="2021-10-07T14:16:58.491" v="46" actId="20577"/>
        <pc:sldMkLst>
          <pc:docMk/>
          <pc:sldMk cId="1034076235" sldId="661"/>
        </pc:sldMkLst>
        <pc:spChg chg="mod">
          <ac:chgData name="Steve McCormack" userId="a36034f6-e157-44c0-92e0-583c4185333c" providerId="ADAL" clId="{C56C6AB9-2310-468E-BFA8-B6783288F9E6}" dt="2021-10-07T14:16:58.491" v="46" actId="20577"/>
          <ac:spMkLst>
            <pc:docMk/>
            <pc:sldMk cId="1034076235" sldId="661"/>
            <ac:spMk id="46" creationId="{F54F07ED-8B66-4FB3-B9ED-20C6A6FEE49C}"/>
          </ac:spMkLst>
        </pc:spChg>
      </pc:sldChg>
      <pc:sldChg chg="modSp mod">
        <pc:chgData name="Steve McCormack" userId="a36034f6-e157-44c0-92e0-583c4185333c" providerId="ADAL" clId="{C56C6AB9-2310-468E-BFA8-B6783288F9E6}" dt="2021-10-07T14:18:17.603" v="66" actId="6549"/>
        <pc:sldMkLst>
          <pc:docMk/>
          <pc:sldMk cId="1171887802" sldId="662"/>
        </pc:sldMkLst>
        <pc:spChg chg="mod">
          <ac:chgData name="Steve McCormack" userId="a36034f6-e157-44c0-92e0-583c4185333c" providerId="ADAL" clId="{C56C6AB9-2310-468E-BFA8-B6783288F9E6}" dt="2021-10-07T14:18:17.603" v="66" actId="6549"/>
          <ac:spMkLst>
            <pc:docMk/>
            <pc:sldMk cId="1171887802" sldId="662"/>
            <ac:spMk id="2" creationId="{2FC8153A-3089-4481-8DDB-FCA2DBF5BD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This slide is animated so that you can introduce prompts/questions one line at a time.</a:t>
            </a:r>
          </a:p>
          <a:p>
            <a:endParaRPr lang="en-GB" sz="2000" b="1" dirty="0">
              <a:solidFill>
                <a:srgbClr val="008080"/>
              </a:solidFill>
              <a:latin typeface="Myriad Pro"/>
            </a:endParaRPr>
          </a:p>
          <a:p>
            <a:r>
              <a:rPr lang="en-GB" sz="2000" b="1" dirty="0">
                <a:solidFill>
                  <a:srgbClr val="008080"/>
                </a:solidFill>
                <a:latin typeface="Myriad Pro"/>
              </a:rPr>
              <a:t>Suggested questioning:</a:t>
            </a:r>
          </a:p>
          <a:p>
            <a:r>
              <a:rPr lang="en-GB" sz="2000" b="0" dirty="0">
                <a:solidFill>
                  <a:srgbClr val="008080"/>
                </a:solidFill>
                <a:latin typeface="Myriad Pro"/>
              </a:rPr>
              <a:t>Consider the green/purple/red lines, what stays the same and what changes as the point P move anti-clockwise?</a:t>
            </a:r>
          </a:p>
          <a:p>
            <a:r>
              <a:rPr lang="en-GB" sz="2000" b="0" dirty="0">
                <a:solidFill>
                  <a:srgbClr val="008080"/>
                </a:solidFill>
                <a:latin typeface="Myriad Pro"/>
              </a:rPr>
              <a:t>When is the blue line at its smallest/greatest?</a:t>
            </a:r>
          </a:p>
          <a:p>
            <a:r>
              <a:rPr lang="en-GB" sz="2000" b="0" dirty="0">
                <a:solidFill>
                  <a:srgbClr val="008080"/>
                </a:solidFill>
                <a:latin typeface="Myriad Pro"/>
              </a:rPr>
              <a:t>When is the purple line at its smallest/greatest?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Students should be given time to imagine the point moving around the circle and to think about how the x- and y-coordinates of the point vary as the angle increases. Dynamic geometry software can helpfully be used in conjunction with mental imagery activities to develop a deep understanding of the structures and relationships involved.</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11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4723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does the length of the green line help you to answer the first 4 parts of the question?</a:t>
            </a:r>
          </a:p>
          <a:p>
            <a:r>
              <a:rPr lang="en-GB" sz="2000" b="0" dirty="0">
                <a:solidFill>
                  <a:srgbClr val="008080"/>
                </a:solidFill>
                <a:latin typeface="Myriad Pro"/>
              </a:rPr>
              <a:t>Why can you only estimate the answers to the second part of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Myriad Pro"/>
              </a:rPr>
              <a:t>What can you conclude about </a:t>
            </a:r>
            <a:r>
              <a:rPr lang="en-GB" sz="2000" i="0" dirty="0">
                <a:effectLst/>
                <a:latin typeface="+mn-lt"/>
                <a:ea typeface="Calibri" panose="020F0502020204030204" pitchFamily="34" charset="0"/>
                <a:cs typeface="Times New Roman" panose="02020603050405020304" pitchFamily="18" charset="0"/>
              </a:rPr>
              <a:t>sin 45° and cos 45°?</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2, the unit circle is used to give meaning to the trigonometric functions of sine, cosine and tangent, and the relationship between them. </a:t>
            </a:r>
          </a:p>
          <a:p>
            <a:r>
              <a:rPr lang="en-GB" dirty="0"/>
              <a:t>It does not offer a means to reach a solution to problems; rather, it offers a way for students to make sense of the mathematics involved and paves the way for more advanced study at Key Stages 4 and 5.</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12529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12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99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same/different between this diagram and the one from example 2?</a:t>
            </a:r>
          </a:p>
          <a:p>
            <a:r>
              <a:rPr lang="en-GB" sz="2000" b="0" dirty="0">
                <a:solidFill>
                  <a:srgbClr val="008080"/>
                </a:solidFill>
                <a:latin typeface="Myriad Pro"/>
              </a:rPr>
              <a:t>Which of the parts can you find the value of? Why?</a:t>
            </a:r>
          </a:p>
          <a:p>
            <a:r>
              <a:rPr lang="en-GB" sz="2000" b="0" dirty="0">
                <a:solidFill>
                  <a:srgbClr val="008080"/>
                </a:solidFill>
                <a:latin typeface="Myriad Pro"/>
              </a:rPr>
              <a:t>Which ones do you need to estimate?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image in example 3 allows students to understand why the tangent function (unlike the sine and cosine functions) does not have a maximum or minimum value, but tends to infinity as θ tends to 90°.</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3747001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13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367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This slide has been animated; the questions will appear individually.</a:t>
            </a:r>
          </a:p>
          <a:p>
            <a:endParaRPr lang="en-GB" sz="2000" b="1" dirty="0">
              <a:solidFill>
                <a:srgbClr val="008080"/>
              </a:solidFill>
              <a:latin typeface="Myriad Pro"/>
            </a:endParaRPr>
          </a:p>
          <a:p>
            <a:r>
              <a:rPr lang="en-GB" sz="2000" b="1" dirty="0">
                <a:solidFill>
                  <a:srgbClr val="008080"/>
                </a:solidFill>
                <a:latin typeface="Myriad Pro"/>
              </a:rPr>
              <a:t>Suggested questioning:</a:t>
            </a:r>
          </a:p>
          <a:p>
            <a:r>
              <a:rPr lang="en-GB" sz="2000" b="0" dirty="0">
                <a:solidFill>
                  <a:srgbClr val="008080"/>
                </a:solidFill>
                <a:latin typeface="Myriad Pro"/>
              </a:rPr>
              <a:t>The blue line is showing the vertical distance of P from the x-axis.</a:t>
            </a:r>
          </a:p>
          <a:p>
            <a:r>
              <a:rPr lang="en-GB" sz="2000" b="0" dirty="0">
                <a:solidFill>
                  <a:srgbClr val="008080"/>
                </a:solidFill>
                <a:latin typeface="Myriad Pro"/>
              </a:rPr>
              <a:t>For which angle is the blue line the smallest? Can you state another angle that would have the same height of the blue line?</a:t>
            </a:r>
          </a:p>
          <a:p>
            <a:r>
              <a:rPr lang="en-GB" sz="2000" b="0" dirty="0">
                <a:solidFill>
                  <a:srgbClr val="008080"/>
                </a:solidFill>
                <a:latin typeface="Myriad Pro"/>
              </a:rPr>
              <a:t>If the angle is </a:t>
            </a:r>
            <a:r>
              <a:rPr lang="en-GB" sz="2000" i="0" dirty="0">
                <a:effectLst/>
                <a:latin typeface="+mn-lt"/>
                <a:ea typeface="Calibri" panose="020F0502020204030204" pitchFamily="34" charset="0"/>
                <a:cs typeface="Times New Roman" panose="02020603050405020304" pitchFamily="18" charset="0"/>
              </a:rPr>
              <a:t>45°, is length of the blue line greater or less than the length in the picture on the left hand side?</a:t>
            </a:r>
            <a:endParaRPr lang="en-GB" sz="1200" i="0" dirty="0">
              <a:solidFill>
                <a:srgbClr val="008080"/>
              </a:solidFill>
              <a:latin typeface="Myriad Pro"/>
            </a:endParaRP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 </a:t>
            </a:r>
          </a:p>
          <a:p>
            <a:pPr>
              <a:spcBef>
                <a:spcPts val="400"/>
              </a:spcBef>
              <a:spcAft>
                <a:spcPts val="400"/>
              </a:spcAft>
            </a:pPr>
            <a:r>
              <a:rPr lang="en-GB" sz="1200" b="0" dirty="0">
                <a:solidFill>
                  <a:srgbClr val="008080"/>
                </a:solidFill>
                <a:latin typeface="Myriad Pro"/>
              </a:rPr>
              <a:t>In Example 4, the dimensions of the circle have been included for the first time. Students’ experience of functions often leads them to assume that relationships are proportional. The use of the unit circle as a representation of a trigonometric function provides an image of why doubling the angle in a triangle does not double the height. This may not be obvious to students, so encouraging them to explain why this is so, followed by teacher-led discussion, should help them understand rather than just accept this as a given fact. </a:t>
            </a:r>
          </a:p>
          <a:p>
            <a:pPr>
              <a:spcBef>
                <a:spcPts val="400"/>
              </a:spcBef>
              <a:spcAft>
                <a:spcPts val="400"/>
              </a:spcAft>
            </a:pPr>
            <a:r>
              <a:rPr lang="en-GB" sz="1200" b="0" dirty="0">
                <a:solidFill>
                  <a:srgbClr val="008080"/>
                </a:solidFill>
                <a:latin typeface="Myriad Pro"/>
              </a:rPr>
              <a:t>It is important also to draw students’ attention to the fact that there is a maximum height that can be reached. No matter how great the angle, the height of the triangle within the unit circle cannot exceed 1.</a:t>
            </a:r>
          </a:p>
          <a:p>
            <a:pPr marL="0" indent="0">
              <a:spcBef>
                <a:spcPts val="400"/>
              </a:spcBef>
              <a:spcAft>
                <a:spcPts val="400"/>
              </a:spcAft>
              <a:buFont typeface="Arial" panose="020B0604020202020204" pitchFamily="34" charset="0"/>
              <a:buNone/>
            </a:pPr>
            <a:r>
              <a:rPr lang="en-GB" sz="1200" b="0" dirty="0">
                <a:solidFill>
                  <a:srgbClr val="008080"/>
                </a:solidFill>
                <a:latin typeface="Myriad Pro"/>
              </a:rPr>
              <a:t>You could also ask students to estimate the height of the triangle when the angle is 45° (half-way between the two axes) to offer a further example of the non-linear relationship between the angle and the height.</a:t>
            </a:r>
          </a:p>
          <a:p>
            <a:pPr marL="0" indent="0">
              <a:spcBef>
                <a:spcPts val="400"/>
              </a:spcBef>
              <a:spcAft>
                <a:spcPts val="400"/>
              </a:spcAft>
              <a:buFont typeface="Arial" panose="020B0604020202020204" pitchFamily="34" charset="0"/>
              <a:buNone/>
            </a:pPr>
            <a:r>
              <a:rPr lang="en-GB" sz="1200" b="0" dirty="0">
                <a:solidFill>
                  <a:srgbClr val="008080"/>
                </a:solidFill>
                <a:latin typeface="Myriad Pro"/>
              </a:rPr>
              <a:t>If you are using a dynamic version of this image, then you might also like to show the height at, for example, 40° and ask students to then predict the height at 20° or at 80°. The use of dynamic software also allows for greater exploration of the height as the point moves out of the first quadrant.</a:t>
            </a:r>
          </a:p>
          <a:p>
            <a:pPr marL="0" indent="0">
              <a:spcBef>
                <a:spcPts val="400"/>
              </a:spcBef>
              <a:spcAft>
                <a:spcPts val="400"/>
              </a:spcAft>
              <a:buFont typeface="Arial" panose="020B0604020202020204" pitchFamily="34" charset="0"/>
              <a:buNone/>
            </a:pPr>
            <a:r>
              <a:rPr lang="en-GB" sz="1200" b="0" dirty="0">
                <a:solidFill>
                  <a:srgbClr val="008080"/>
                </a:solidFill>
                <a:latin typeface="Myriad Pro"/>
              </a:rPr>
              <a:t>It should be noted that the intention here is to further explore the unit circle as a representation, not to calculate or formalise the relationships.</a:t>
            </a:r>
          </a:p>
          <a:p>
            <a:pPr>
              <a:spcBef>
                <a:spcPts val="400"/>
              </a:spcBef>
              <a:spcAft>
                <a:spcPts val="400"/>
              </a:spcAft>
            </a:pPr>
            <a:endParaRPr lang="en-GB" sz="1200" b="0" dirty="0">
              <a:solidFill>
                <a:srgbClr val="008080"/>
              </a:solidFill>
              <a:latin typeface="Myriad Pro"/>
            </a:endParaRPr>
          </a:p>
          <a:p>
            <a:pPr>
              <a:spcBef>
                <a:spcPts val="400"/>
              </a:spcBef>
              <a:spcAft>
                <a:spcPts val="400"/>
              </a:spcAft>
            </a:pPr>
            <a:endParaRPr lang="en-GB" sz="1200" b="0" dirty="0">
              <a:solidFill>
                <a:srgbClr val="008080"/>
              </a:solidFill>
              <a:latin typeface="Myriad Pro"/>
            </a:endParaRPr>
          </a:p>
          <a:p>
            <a:pPr>
              <a:spcBef>
                <a:spcPts val="400"/>
              </a:spcBef>
              <a:spcAft>
                <a:spcPts val="400"/>
              </a:spcAft>
            </a:pPr>
            <a:endParaRPr lang="en-GB" sz="1200" b="1"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2866961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14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3004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same/different with this diagram for part e) and the other diagrams? </a:t>
            </a:r>
          </a:p>
          <a:p>
            <a:pPr>
              <a:spcBef>
                <a:spcPts val="400"/>
              </a:spcBef>
              <a:spcAft>
                <a:spcPts val="400"/>
              </a:spcAft>
            </a:pPr>
            <a:r>
              <a:rPr lang="en-GB" sz="1200" dirty="0">
                <a:solidFill>
                  <a:srgbClr val="008080"/>
                </a:solidFill>
                <a:latin typeface="Myriad Pro"/>
              </a:rPr>
              <a:t>What other angles will give the same height as the </a:t>
            </a:r>
            <a:r>
              <a:rPr lang="en-GB" sz="1200" i="0" dirty="0">
                <a:effectLst/>
                <a:latin typeface="+mn-lt"/>
                <a:ea typeface="Calibri" panose="020F0502020204030204" pitchFamily="34" charset="0"/>
                <a:cs typeface="Times New Roman" panose="02020603050405020304" pitchFamily="18" charset="0"/>
              </a:rPr>
              <a:t>30° triangle?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use of the unit circle allows students to experience using trigonometric functions with angles greater than 90°. In part e), students are asked to make sense of an angle of 240°. If they do not notice that the triangle is congruent to one of those above, then their attention should be drawn to this. </a:t>
            </a:r>
          </a:p>
          <a:p>
            <a:r>
              <a:rPr lang="en-GB" dirty="0"/>
              <a:t>It should be noted that the intention here is to further explore the unit circle as a representation, not to calculate or formalise the relationships.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3597753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14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624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Multiplicative Reasoning.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58269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lengths are the same in these diagrams?</a:t>
            </a:r>
          </a:p>
          <a:p>
            <a:r>
              <a:rPr lang="en-GB" sz="2000" b="0" dirty="0">
                <a:solidFill>
                  <a:srgbClr val="008080"/>
                </a:solidFill>
                <a:latin typeface="Myriad Pro"/>
              </a:rPr>
              <a:t>How have the angles been calculated in the three on the right hand side?</a:t>
            </a:r>
          </a:p>
          <a:p>
            <a:r>
              <a:rPr lang="en-GB" sz="2000" b="0" i="0" dirty="0">
                <a:solidFill>
                  <a:srgbClr val="008080"/>
                </a:solidFill>
                <a:latin typeface="Myriad Pro"/>
              </a:rPr>
              <a:t>If you considered </a:t>
            </a:r>
            <a:r>
              <a:rPr lang="en-GB" sz="2000" i="0" dirty="0">
                <a:effectLst/>
                <a:latin typeface="+mn-lt"/>
                <a:ea typeface="Calibri" panose="020F0502020204030204" pitchFamily="34" charset="0"/>
                <a:cs typeface="Times New Roman" panose="02020603050405020304" pitchFamily="18" charset="0"/>
              </a:rPr>
              <a:t>30° what would the other diagrams show to give congruent triangles?</a:t>
            </a:r>
            <a:endParaRPr lang="en-GB" sz="2000" b="0" i="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5, students are given an opportunity to explore the unit circle further in order to make sense of some relationships. Encourage students to fully explain their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1755056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15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6501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11-12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Theme 3 Multiplicative Reasoning Overview</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2081703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115312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229157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Trigonometry can be found on page 2 of the 3.2 Core Concept document. </a:t>
            </a:r>
          </a:p>
          <a:p>
            <a:endParaRPr lang="en-GB" dirty="0"/>
          </a:p>
          <a:p>
            <a:r>
              <a:rPr lang="en-GB" dirty="0"/>
              <a:t>The background to each key idea is also explored in more detail on the following pages:</a:t>
            </a:r>
          </a:p>
          <a:p>
            <a:pPr marL="171450" indent="-171450">
              <a:buFont typeface="Arial" panose="020B0604020202020204" pitchFamily="34" charset="0"/>
              <a:buChar char="•"/>
            </a:pPr>
            <a:r>
              <a:rPr lang="en-GB" dirty="0"/>
              <a:t>3.2.1 Understand the trigonometric functions – pages 6-8</a:t>
            </a:r>
          </a:p>
          <a:p>
            <a:pPr marL="171450" indent="-171450">
              <a:buFont typeface="Arial" panose="020B0604020202020204" pitchFamily="34" charset="0"/>
              <a:buChar char="•"/>
            </a:pPr>
            <a:r>
              <a:rPr lang="en-GB" dirty="0"/>
              <a:t>3.2.2 Use trigonometry to solve problems in a range of contexts – pages 8-9</a:t>
            </a:r>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4: 2.17 Structures: using measures and comparison to understand scaling</a:t>
            </a:r>
          </a:p>
          <a:p>
            <a:pPr marL="342900" lvl="0" indent="-342900">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2.30 Multiplicative contexts: area and perimeter 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Multiplicative Reasoning Theme Overview document, you can also find a broader description of students’ potential previous learning (page 4).</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88985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2017 Key Stage 2 Mathematics Paper 2: reasoning, Question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10 of the 3.2 Core Concept document.</a:t>
            </a:r>
          </a:p>
          <a:p>
            <a:endParaRPr lang="en-GB" dirty="0"/>
          </a:p>
          <a:p>
            <a:r>
              <a:rPr lang="en-GB" dirty="0"/>
              <a:t>By introducing these trigonometric ratios (sine, cosine and tangent) through the accessible context of a point moving around a unit circle, students gain a coherent and connected view of these new ideas, which enables them to make sense of this area of mathematics.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hyperlink" Target="https://www.ncetm.org.uk/media/11qbq2zu/ncetm_ks3_cc_3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www.gov.uk/government/collections/national-curriculum-assessments-practice-materials#key-stage-2-past-papers"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media/hwfluxcs/ncetm_ks3_cc_6_1.pdf" TargetMode="External"/><Relationship Id="rId5" Type="http://schemas.openxmlformats.org/officeDocument/2006/relationships/hyperlink" Target="https://www.ncetm.org.uk/media/11qbq2zu/ncetm_ks3_cc_3_2.pdf" TargetMode="External"/><Relationship Id="rId4" Type="http://schemas.openxmlformats.org/officeDocument/2006/relationships/hyperlink" Target="https://www.ncetm.org.uk/media/0mzbcnny/ncetm_ks3_theme_3.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11qbq2zu/ncetm_ks3_cc_3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Trigonometric functions and the unit circle</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3.2 Trigonometry)</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p:txBody>
          <a:bodyPr/>
          <a:lstStyle/>
          <a:p>
            <a:pPr marL="0" indent="0" algn="ctr">
              <a:buNone/>
            </a:pPr>
            <a:r>
              <a:rPr lang="en-GB" dirty="0">
                <a:latin typeface="+mn-lt"/>
              </a:rPr>
              <a:t>Here are two similar right-angled triangles.</a:t>
            </a:r>
          </a:p>
          <a:p>
            <a:pPr marL="0" indent="0" algn="ctr">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r>
              <a:rPr lang="en-GB" dirty="0">
                <a:latin typeface="+mn-lt"/>
              </a:rPr>
              <a:t> </a:t>
            </a:r>
          </a:p>
          <a:p>
            <a:pPr marL="0" indent="0" algn="ctr">
              <a:buNone/>
            </a:pPr>
            <a:r>
              <a:rPr lang="en-GB" dirty="0">
                <a:latin typeface="+mn-lt"/>
              </a:rPr>
              <a:t>Write the ratio of side a to side b.</a:t>
            </a:r>
          </a:p>
          <a:p>
            <a:endParaRPr lang="en-GB" dirty="0"/>
          </a:p>
        </p:txBody>
      </p:sp>
      <p:pic>
        <p:nvPicPr>
          <p:cNvPr id="3" name="Picture 2">
            <a:extLst>
              <a:ext uri="{FF2B5EF4-FFF2-40B4-BE49-F238E27FC236}">
                <a16:creationId xmlns:a16="http://schemas.microsoft.com/office/drawing/2014/main" id="{F6E08753-5F7C-47FC-90D1-6906B9BF6FA2}"/>
              </a:ext>
            </a:extLst>
          </p:cNvPr>
          <p:cNvPicPr>
            <a:picLocks noChangeAspect="1"/>
          </p:cNvPicPr>
          <p:nvPr/>
        </p:nvPicPr>
        <p:blipFill>
          <a:blip r:embed="rId3"/>
          <a:stretch>
            <a:fillRect/>
          </a:stretch>
        </p:blipFill>
        <p:spPr>
          <a:xfrm>
            <a:off x="2100179" y="2312876"/>
            <a:ext cx="7991641" cy="2232248"/>
          </a:xfrm>
          <a:prstGeom prst="rect">
            <a:avLst/>
          </a:prstGeom>
        </p:spPr>
      </p:pic>
      <p:sp>
        <p:nvSpPr>
          <p:cNvPr id="7" name="TextBox 6">
            <a:extLst>
              <a:ext uri="{FF2B5EF4-FFF2-40B4-BE49-F238E27FC236}">
                <a16:creationId xmlns:a16="http://schemas.microsoft.com/office/drawing/2014/main" id="{C807F5D5-DD4B-4F9B-B5EA-100791448308}"/>
              </a:ext>
            </a:extLst>
          </p:cNvPr>
          <p:cNvSpPr txBox="1"/>
          <p:nvPr/>
        </p:nvSpPr>
        <p:spPr>
          <a:xfrm>
            <a:off x="1271464" y="1548371"/>
            <a:ext cx="648072" cy="461665"/>
          </a:xfrm>
          <a:prstGeom prst="rect">
            <a:avLst/>
          </a:prstGeom>
          <a:noFill/>
        </p:spPr>
        <p:txBody>
          <a:bodyPr wrap="square">
            <a:spAutoFit/>
          </a:bodyPr>
          <a:lstStyle/>
          <a:p>
            <a:pPr>
              <a:buNone/>
            </a:pPr>
            <a:r>
              <a:rPr lang="en-GB" sz="2400" dirty="0">
                <a:solidFill>
                  <a:srgbClr val="00628C"/>
                </a:solidFill>
                <a:latin typeface="+mn-lt"/>
              </a:rPr>
              <a:t>a)</a:t>
            </a:r>
            <a:endParaRPr lang="en-GB" sz="2400" dirty="0">
              <a:solidFill>
                <a:srgbClr val="00628C"/>
              </a:solidFill>
            </a:endParaRPr>
          </a:p>
        </p:txBody>
      </p:sp>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Relying on mnemonics such as SOHCAHTOA without understanding the underlying ideas, and so reduce the study of trigonometry to an entirely procedural application of these formulae.</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599511" y="1340768"/>
            <a:ext cx="6432593" cy="3888432"/>
          </a:xfrm>
        </p:spPr>
        <p:txBody>
          <a:bodyPr>
            <a:normAutofit lnSpcReduction="10000"/>
          </a:bodyPr>
          <a:lstStyle/>
          <a:p>
            <a:pPr>
              <a:lnSpc>
                <a:spcPct val="100000"/>
              </a:lnSpc>
              <a:spcBef>
                <a:spcPts val="1200"/>
              </a:spcBef>
            </a:pPr>
            <a:r>
              <a:rPr lang="en-GB" dirty="0"/>
              <a:t>Students should understand the idea of the unit circle and the fact that, for example, the sine of an angle is the y-coordinate of the point where the radius has been rotated through that angle.</a:t>
            </a:r>
          </a:p>
          <a:p>
            <a:pPr>
              <a:lnSpc>
                <a:spcPct val="100000"/>
              </a:lnSpc>
              <a:spcBef>
                <a:spcPts val="1200"/>
              </a:spcBef>
            </a:pPr>
            <a:r>
              <a:rPr lang="en-GB" dirty="0"/>
              <a:t>This should help students understand why sin 0° = 0 and sin 90° = 1, that the values in between do not follow a linear sequence and therefore, sin 30°, not sin 45°, is 0.5 and, later, why sin 30° = cos 60°, and so on.</a:t>
            </a:r>
          </a:p>
          <a:p>
            <a:pPr>
              <a:lnSpc>
                <a:spcPct val="100000"/>
              </a:lnSpc>
              <a:spcBef>
                <a:spcPts val="1200"/>
              </a:spcBef>
            </a:pPr>
            <a:endParaRPr lang="en-GB" dirty="0"/>
          </a:p>
        </p:txBody>
      </p:sp>
      <p:pic>
        <p:nvPicPr>
          <p:cNvPr id="5" name="Picture 4">
            <a:extLst>
              <a:ext uri="{FF2B5EF4-FFF2-40B4-BE49-F238E27FC236}">
                <a16:creationId xmlns:a16="http://schemas.microsoft.com/office/drawing/2014/main" id="{02374EAF-08DD-4FFF-B259-FE8C0BB3977E}"/>
              </a:ext>
            </a:extLst>
          </p:cNvPr>
          <p:cNvPicPr>
            <a:picLocks noChangeAspect="1"/>
          </p:cNvPicPr>
          <p:nvPr/>
        </p:nvPicPr>
        <p:blipFill>
          <a:blip r:embed="rId3"/>
          <a:stretch>
            <a:fillRect/>
          </a:stretch>
        </p:blipFill>
        <p:spPr>
          <a:xfrm>
            <a:off x="5951984" y="1052736"/>
            <a:ext cx="6840650" cy="4041325"/>
          </a:xfrm>
          <a:prstGeom prst="rect">
            <a:avLst/>
          </a:prstGeom>
        </p:spPr>
      </p:pic>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Identify a triangle within the unit circle and understand that the hypotenuse is the only side with a constant length</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a:t>
            </a:r>
            <a:endParaRPr lang="en-GB" dirty="0"/>
          </a:p>
        </p:txBody>
      </p:sp>
      <p:sp>
        <p:nvSpPr>
          <p:cNvPr id="7" name="TextBox 6">
            <a:extLst>
              <a:ext uri="{FF2B5EF4-FFF2-40B4-BE49-F238E27FC236}">
                <a16:creationId xmlns:a16="http://schemas.microsoft.com/office/drawing/2014/main" id="{7F810AAF-724A-4100-A66F-76AB8AC00325}"/>
              </a:ext>
            </a:extLst>
          </p:cNvPr>
          <p:cNvSpPr txBox="1"/>
          <p:nvPr/>
        </p:nvSpPr>
        <p:spPr>
          <a:xfrm>
            <a:off x="344091" y="1556792"/>
            <a:ext cx="9712349" cy="461665"/>
          </a:xfrm>
          <a:prstGeom prst="rect">
            <a:avLst/>
          </a:prstGeom>
          <a:noFill/>
        </p:spPr>
        <p:txBody>
          <a:bodyPr wrap="square">
            <a:spAutoFit/>
          </a:bodyPr>
          <a:lstStyle/>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A line joins the centre of the circle to a point, P, on the circumference.</a:t>
            </a:r>
          </a:p>
        </p:txBody>
      </p:sp>
      <p:pic>
        <p:nvPicPr>
          <p:cNvPr id="4" name="Picture 3">
            <a:extLst>
              <a:ext uri="{FF2B5EF4-FFF2-40B4-BE49-F238E27FC236}">
                <a16:creationId xmlns:a16="http://schemas.microsoft.com/office/drawing/2014/main" id="{2CB8C7CD-C1C7-48FC-828A-BC5899BA7DEF}"/>
              </a:ext>
            </a:extLst>
          </p:cNvPr>
          <p:cNvPicPr>
            <a:picLocks noChangeAspect="1"/>
          </p:cNvPicPr>
          <p:nvPr/>
        </p:nvPicPr>
        <p:blipFill>
          <a:blip r:embed="rId3"/>
          <a:stretch>
            <a:fillRect/>
          </a:stretch>
        </p:blipFill>
        <p:spPr>
          <a:xfrm>
            <a:off x="8474391" y="2469797"/>
            <a:ext cx="3164098" cy="2895851"/>
          </a:xfrm>
          <a:prstGeom prst="rect">
            <a:avLst/>
          </a:prstGeom>
        </p:spPr>
      </p:pic>
      <p:sp>
        <p:nvSpPr>
          <p:cNvPr id="9" name="TextBox 8">
            <a:extLst>
              <a:ext uri="{FF2B5EF4-FFF2-40B4-BE49-F238E27FC236}">
                <a16:creationId xmlns:a16="http://schemas.microsoft.com/office/drawing/2014/main" id="{F4C468B5-8FF6-47D5-98A4-B7E4DF6BF213}"/>
              </a:ext>
            </a:extLst>
          </p:cNvPr>
          <p:cNvSpPr txBox="1"/>
          <p:nvPr/>
        </p:nvSpPr>
        <p:spPr>
          <a:xfrm>
            <a:off x="312719" y="1988840"/>
            <a:ext cx="9743721" cy="4376583"/>
          </a:xfrm>
          <a:prstGeom prst="rect">
            <a:avLst/>
          </a:prstGeom>
          <a:noFill/>
        </p:spPr>
        <p:txBody>
          <a:bodyPr wrap="square">
            <a:spAutoFit/>
          </a:bodyPr>
          <a:lstStyle/>
          <a:p>
            <a:pPr>
              <a:buNone/>
            </a:pPr>
            <a:r>
              <a:rPr lang="en-GB" sz="2400" dirty="0">
                <a:latin typeface="+mn-lt"/>
              </a:rPr>
              <a:t>Imagine the point P moving anticlockwise around the circle. As it does so, think about the length of:</a:t>
            </a:r>
          </a:p>
          <a:p>
            <a:pPr marL="342900" indent="-342900">
              <a:buClr>
                <a:schemeClr val="tx1"/>
              </a:buClr>
              <a:buFont typeface="Arial" panose="020B0604020202020204" pitchFamily="34" charset="0"/>
              <a:buChar char="•"/>
            </a:pPr>
            <a:r>
              <a:rPr lang="en-GB" sz="2400" dirty="0">
                <a:latin typeface="+mn-lt"/>
              </a:rPr>
              <a:t>the green line (the radius)</a:t>
            </a:r>
          </a:p>
          <a:p>
            <a:pPr marL="342900" indent="-342900">
              <a:buClr>
                <a:schemeClr val="tx1"/>
              </a:buClr>
              <a:buFont typeface="Arial" panose="020B0604020202020204" pitchFamily="34" charset="0"/>
              <a:buChar char="•"/>
            </a:pPr>
            <a:r>
              <a:rPr lang="en-GB" sz="2400" dirty="0">
                <a:latin typeface="+mn-lt"/>
              </a:rPr>
              <a:t>the purple line (the x-coordinate of P)</a:t>
            </a:r>
          </a:p>
          <a:p>
            <a:pPr marL="342900" indent="-342900">
              <a:buClr>
                <a:schemeClr val="tx1"/>
              </a:buClr>
              <a:buFont typeface="Arial" panose="020B0604020202020204" pitchFamily="34" charset="0"/>
              <a:buChar char="•"/>
            </a:pPr>
            <a:r>
              <a:rPr lang="en-GB" sz="2400" dirty="0">
                <a:latin typeface="+mn-lt"/>
              </a:rPr>
              <a:t>the blue line (the y-coordinate of P).</a:t>
            </a:r>
          </a:p>
          <a:p>
            <a:pPr marL="457200" indent="-457200">
              <a:buFont typeface="+mj-lt"/>
              <a:buAutoNum type="alphaLcParenR"/>
            </a:pPr>
            <a:r>
              <a:rPr lang="en-GB" sz="2400" dirty="0">
                <a:latin typeface="+mn-lt"/>
              </a:rPr>
              <a:t>How does the length of the green line change?</a:t>
            </a:r>
          </a:p>
          <a:p>
            <a:pPr marL="457200" indent="-457200">
              <a:buFont typeface="+mj-lt"/>
              <a:buAutoNum type="alphaLcParenR"/>
            </a:pPr>
            <a:r>
              <a:rPr lang="en-GB" sz="2400" dirty="0">
                <a:latin typeface="+mn-lt"/>
              </a:rPr>
              <a:t>How does the length of the blue line change?</a:t>
            </a:r>
          </a:p>
          <a:p>
            <a:pPr marL="457200" indent="-457200">
              <a:buFont typeface="+mj-lt"/>
              <a:buAutoNum type="alphaLcParenR"/>
            </a:pPr>
            <a:r>
              <a:rPr lang="en-GB" sz="2400" dirty="0">
                <a:latin typeface="+mn-lt"/>
              </a:rPr>
              <a:t>How does the length of the purple line change?</a:t>
            </a:r>
          </a:p>
          <a:p>
            <a:pPr marL="457200" indent="-457200">
              <a:buFont typeface="+mj-lt"/>
              <a:buAutoNum type="alphaLcParenR"/>
            </a:pPr>
            <a:r>
              <a:rPr lang="en-GB" sz="2400" dirty="0">
                <a:latin typeface="+mn-lt"/>
              </a:rPr>
              <a:t>What type of triangle is formed by these three lines? Is it the same kind of triangle for all possible positions of P?</a:t>
            </a:r>
          </a:p>
        </p:txBody>
      </p:sp>
    </p:spTree>
    <p:extLst>
      <p:ext uri="{BB962C8B-B14F-4D97-AF65-F5344CB8AC3E}">
        <p14:creationId xmlns:p14="http://schemas.microsoft.com/office/powerpoint/2010/main" val="7172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44116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800" b="1" dirty="0"/>
              <a:t>Identify a triangle within the unit circle and understand that the hypotenuse is the only side with a constant length.</a:t>
            </a:r>
            <a:endPar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1</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464151" y="1095127"/>
            <a:ext cx="4248473" cy="499816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It could be argued that this image offers direct access to the topic of trigonometry because relatively little prior knowledge is required in order to be able to engage successfully with this part of the curriculum. </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To what extent do you agree with this? What does ‘successful engagement with this part of the curriculum’ look like to you?</a:t>
            </a:r>
          </a:p>
        </p:txBody>
      </p:sp>
      <p:grpSp>
        <p:nvGrpSpPr>
          <p:cNvPr id="5" name="Group 4">
            <a:extLst>
              <a:ext uri="{FF2B5EF4-FFF2-40B4-BE49-F238E27FC236}">
                <a16:creationId xmlns:a16="http://schemas.microsoft.com/office/drawing/2014/main" id="{3A4051E3-A9E4-41E7-B423-AEC70484C376}"/>
              </a:ext>
            </a:extLst>
          </p:cNvPr>
          <p:cNvGrpSpPr/>
          <p:nvPr/>
        </p:nvGrpSpPr>
        <p:grpSpPr>
          <a:xfrm>
            <a:off x="358203" y="1561510"/>
            <a:ext cx="7200799" cy="4823822"/>
            <a:chOff x="358203" y="1561510"/>
            <a:chExt cx="7200799" cy="482382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58203" y="1561510"/>
              <a:ext cx="7105948" cy="463853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42900">
                <a:buClr>
                  <a:schemeClr val="tx1"/>
                </a:buClr>
                <a:buFont typeface="Arial" panose="020B0604020202020204" pitchFamily="34" charset="0"/>
                <a:buChar char="•"/>
              </a:pPr>
              <a:endParaRPr lang="en-GB" sz="1800" dirty="0">
                <a:latin typeface="+mn-lt"/>
              </a:endParaRPr>
            </a:p>
            <a:p>
              <a:pPr marL="0" indent="-342900">
                <a:buClr>
                  <a:schemeClr val="tx1"/>
                </a:buClr>
                <a:buFont typeface="Arial" panose="020B0604020202020204" pitchFamily="34" charset="0"/>
                <a:buChar char="•"/>
              </a:pPr>
              <a:endParaRPr lang="en-GB" sz="1800" i="1" dirty="0">
                <a:latin typeface="+mn-lt"/>
              </a:endParaRPr>
            </a:p>
            <a:p>
              <a:pPr marL="342900" indent="-342900">
                <a:buClr>
                  <a:schemeClr val="tx1"/>
                </a:buClr>
                <a:buFont typeface="Arial" panose="020B0604020202020204" pitchFamily="34" charset="0"/>
                <a:buChar char="•"/>
              </a:pPr>
              <a:endParaRPr lang="en-GB" sz="1800" i="1" dirty="0">
                <a:latin typeface="+mn-lt"/>
              </a:endParaRPr>
            </a:p>
            <a:p>
              <a:pPr marL="342900" indent="-342900">
                <a:buClr>
                  <a:schemeClr val="tx1"/>
                </a:buClr>
                <a:buFont typeface="Arial" panose="020B0604020202020204" pitchFamily="34" charset="0"/>
                <a:buChar char="•"/>
              </a:pPr>
              <a:endParaRPr lang="en-GB" sz="1800" i="1" dirty="0">
                <a:latin typeface="+mn-lt"/>
              </a:endParaRPr>
            </a:p>
            <a:p>
              <a:pPr marL="342900" indent="-342900">
                <a:buClr>
                  <a:schemeClr val="tx1"/>
                </a:buClr>
                <a:buFont typeface="Arial" panose="020B0604020202020204" pitchFamily="34" charset="0"/>
                <a:buChar char="•"/>
              </a:pPr>
              <a:endParaRPr lang="en-GB" sz="1800" i="1" dirty="0">
                <a:latin typeface="+mn-lt"/>
              </a:endParaRPr>
            </a:p>
            <a:p>
              <a:pPr marL="342900" indent="-342900">
                <a:buClr>
                  <a:schemeClr val="tx1"/>
                </a:buClr>
                <a:buFont typeface="Arial" panose="020B0604020202020204" pitchFamily="34" charset="0"/>
                <a:buChar char="•"/>
              </a:pPr>
              <a:endParaRPr lang="en-GB" sz="1800" i="1" dirty="0">
                <a:latin typeface="+mn-lt"/>
              </a:endParaRPr>
            </a:p>
          </p:txBody>
        </p:sp>
        <p:pic>
          <p:nvPicPr>
            <p:cNvPr id="2" name="Picture 1">
              <a:extLst>
                <a:ext uri="{FF2B5EF4-FFF2-40B4-BE49-F238E27FC236}">
                  <a16:creationId xmlns:a16="http://schemas.microsoft.com/office/drawing/2014/main" id="{E8DD78CB-928D-4E38-A01C-7D5FE26F12FE}"/>
                </a:ext>
              </a:extLst>
            </p:cNvPr>
            <p:cNvPicPr>
              <a:picLocks noChangeAspect="1"/>
            </p:cNvPicPr>
            <p:nvPr/>
          </p:nvPicPr>
          <p:blipFill>
            <a:blip r:embed="rId4"/>
            <a:stretch>
              <a:fillRect/>
            </a:stretch>
          </p:blipFill>
          <p:spPr>
            <a:xfrm>
              <a:off x="4776552" y="1756102"/>
              <a:ext cx="2782450" cy="2546559"/>
            </a:xfrm>
            <a:prstGeom prst="rect">
              <a:avLst/>
            </a:prstGeom>
          </p:spPr>
        </p:pic>
        <p:sp>
          <p:nvSpPr>
            <p:cNvPr id="3" name="TextBox 2">
              <a:extLst>
                <a:ext uri="{FF2B5EF4-FFF2-40B4-BE49-F238E27FC236}">
                  <a16:creationId xmlns:a16="http://schemas.microsoft.com/office/drawing/2014/main" id="{A2DAD48B-0F26-4FCD-92DE-2E8E01D0DA1A}"/>
                </a:ext>
              </a:extLst>
            </p:cNvPr>
            <p:cNvSpPr txBox="1"/>
            <p:nvPr/>
          </p:nvSpPr>
          <p:spPr>
            <a:xfrm>
              <a:off x="358203" y="4409406"/>
              <a:ext cx="6650113" cy="1975926"/>
            </a:xfrm>
            <a:prstGeom prst="rect">
              <a:avLst/>
            </a:prstGeom>
            <a:noFill/>
          </p:spPr>
          <p:txBody>
            <a:bodyPr wrap="square" rtlCol="0">
              <a:spAutoFit/>
            </a:bodyPr>
            <a:lstStyle/>
            <a:p>
              <a:pPr marL="457200" indent="-457200">
                <a:buFont typeface="+mj-lt"/>
                <a:buAutoNum type="alphaLcParenR"/>
              </a:pPr>
              <a:r>
                <a:rPr lang="en-GB" sz="1800" dirty="0">
                  <a:latin typeface="+mn-lt"/>
                </a:rPr>
                <a:t>How does the length of the green line change?</a:t>
              </a:r>
            </a:p>
            <a:p>
              <a:pPr marL="457200" indent="-457200">
                <a:buFont typeface="+mj-lt"/>
                <a:buAutoNum type="alphaLcParenR"/>
              </a:pPr>
              <a:r>
                <a:rPr lang="en-GB" sz="1800" dirty="0">
                  <a:latin typeface="+mn-lt"/>
                </a:rPr>
                <a:t>How does the length of the blue line change?</a:t>
              </a:r>
            </a:p>
            <a:p>
              <a:pPr marL="457200" indent="-457200">
                <a:buFont typeface="+mj-lt"/>
                <a:buAutoNum type="alphaLcParenR"/>
              </a:pPr>
              <a:r>
                <a:rPr lang="en-GB" sz="1800" dirty="0">
                  <a:latin typeface="+mn-lt"/>
                </a:rPr>
                <a:t>How does the length of the purple line change?</a:t>
              </a:r>
            </a:p>
            <a:p>
              <a:pPr marL="457200" indent="-457200">
                <a:buFont typeface="+mj-lt"/>
                <a:buAutoNum type="alphaLcParenR"/>
              </a:pPr>
              <a:r>
                <a:rPr lang="en-GB" sz="1800" dirty="0">
                  <a:latin typeface="+mn-lt"/>
                </a:rPr>
                <a:t>What type of triangle is formed by these three lines? Is it the same kind of triangle for all possible positions of P?</a:t>
              </a:r>
            </a:p>
            <a:p>
              <a:pPr>
                <a:buNone/>
              </a:pPr>
              <a:endParaRPr lang="en-GB" sz="1800" i="1" dirty="0">
                <a:latin typeface="+mn-lt"/>
              </a:endParaRPr>
            </a:p>
          </p:txBody>
        </p:sp>
        <p:sp>
          <p:nvSpPr>
            <p:cNvPr id="9" name="TextBox 8">
              <a:extLst>
                <a:ext uri="{FF2B5EF4-FFF2-40B4-BE49-F238E27FC236}">
                  <a16:creationId xmlns:a16="http://schemas.microsoft.com/office/drawing/2014/main" id="{7D01F03D-FA82-48D8-8327-45A7BA9506C3}"/>
                </a:ext>
              </a:extLst>
            </p:cNvPr>
            <p:cNvSpPr txBox="1"/>
            <p:nvPr/>
          </p:nvSpPr>
          <p:spPr>
            <a:xfrm>
              <a:off x="537834" y="1776841"/>
              <a:ext cx="4608513" cy="2525820"/>
            </a:xfrm>
            <a:prstGeom prst="rect">
              <a:avLst/>
            </a:prstGeom>
            <a:noFill/>
          </p:spPr>
          <p:txBody>
            <a:bodyPr wrap="square">
              <a:spAutoFit/>
            </a:bodyPr>
            <a:lstStyle/>
            <a:p>
              <a:pPr marL="0">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A line joins the centre of the circle to a point, P, on the circumference. </a:t>
              </a:r>
              <a:r>
                <a:rPr lang="en-GB" sz="1800" dirty="0">
                  <a:latin typeface="+mn-lt"/>
                </a:rPr>
                <a:t>Imagine the point P moving anticlockwise around the circle. As it does so, think about the length of:</a:t>
              </a:r>
            </a:p>
            <a:p>
              <a:pPr marL="0" indent="-342900">
                <a:buClr>
                  <a:schemeClr val="tx1"/>
                </a:buClr>
                <a:buFont typeface="Arial" panose="020B0604020202020204" pitchFamily="34" charset="0"/>
                <a:buChar char="•"/>
              </a:pPr>
              <a:r>
                <a:rPr lang="en-GB" sz="1800" dirty="0">
                  <a:latin typeface="+mn-lt"/>
                </a:rPr>
                <a:t>the green line (the radius)</a:t>
              </a:r>
            </a:p>
            <a:p>
              <a:pPr marL="0" indent="-342900">
                <a:buClr>
                  <a:schemeClr val="tx1"/>
                </a:buClr>
                <a:buFont typeface="Arial" panose="020B0604020202020204" pitchFamily="34" charset="0"/>
                <a:buChar char="•"/>
              </a:pPr>
              <a:r>
                <a:rPr lang="en-GB" sz="1800" dirty="0">
                  <a:latin typeface="+mn-lt"/>
                </a:rPr>
                <a:t>the purple line (the x-coordinate of P)</a:t>
              </a:r>
            </a:p>
            <a:p>
              <a:pPr marL="0" indent="-342900">
                <a:buClr>
                  <a:schemeClr val="tx1"/>
                </a:buClr>
                <a:buFont typeface="Arial" panose="020B0604020202020204" pitchFamily="34" charset="0"/>
                <a:buChar char="•"/>
              </a:pPr>
              <a:r>
                <a:rPr lang="en-GB" sz="1800" dirty="0">
                  <a:latin typeface="+mn-lt"/>
                </a:rPr>
                <a:t>the blue line (the y-coordinate of P).</a:t>
              </a:r>
            </a:p>
          </p:txBody>
        </p:sp>
      </p:grpSp>
    </p:spTree>
    <p:custDataLst>
      <p:tags r:id="rId1"/>
    </p:custDataLst>
    <p:extLst>
      <p:ext uri="{BB962C8B-B14F-4D97-AF65-F5344CB8AC3E}">
        <p14:creationId xmlns:p14="http://schemas.microsoft.com/office/powerpoint/2010/main" val="3212311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Identify a triangle within the unit circle and understand that the hypotenuse is the only side with a constant length</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pic>
        <p:nvPicPr>
          <p:cNvPr id="3" name="Picture 2">
            <a:extLst>
              <a:ext uri="{FF2B5EF4-FFF2-40B4-BE49-F238E27FC236}">
                <a16:creationId xmlns:a16="http://schemas.microsoft.com/office/drawing/2014/main" id="{674A8621-54B2-4834-9D3F-5D4FD7BF8AF9}"/>
              </a:ext>
            </a:extLst>
          </p:cNvPr>
          <p:cNvPicPr>
            <a:picLocks noChangeAspect="1"/>
          </p:cNvPicPr>
          <p:nvPr/>
        </p:nvPicPr>
        <p:blipFill>
          <a:blip r:embed="rId3"/>
          <a:stretch>
            <a:fillRect/>
          </a:stretch>
        </p:blipFill>
        <p:spPr>
          <a:xfrm>
            <a:off x="434682" y="2996952"/>
            <a:ext cx="3960440" cy="3578896"/>
          </a:xfrm>
          <a:prstGeom prst="rect">
            <a:avLst/>
          </a:prstGeom>
        </p:spPr>
      </p:pic>
      <p:sp>
        <p:nvSpPr>
          <p:cNvPr id="11" name="TextBox 10">
            <a:extLst>
              <a:ext uri="{FF2B5EF4-FFF2-40B4-BE49-F238E27FC236}">
                <a16:creationId xmlns:a16="http://schemas.microsoft.com/office/drawing/2014/main" id="{343E5EFA-5D02-4A3C-8053-76DFADF5FDE6}"/>
              </a:ext>
            </a:extLst>
          </p:cNvPr>
          <p:cNvSpPr txBox="1"/>
          <p:nvPr/>
        </p:nvSpPr>
        <p:spPr>
          <a:xfrm>
            <a:off x="263352" y="1556792"/>
            <a:ext cx="11521096" cy="1672253"/>
          </a:xfrm>
          <a:prstGeom prst="rect">
            <a:avLst/>
          </a:prstGeom>
          <a:noFill/>
        </p:spPr>
        <p:txBody>
          <a:bodyPr wrap="square">
            <a:spAutoFit/>
          </a:bodyPr>
          <a:lstStyle/>
          <a:p>
            <a:pPr>
              <a:spcBef>
                <a:spcPts val="400"/>
              </a:spcBef>
              <a:spcAft>
                <a:spcPts val="400"/>
              </a:spcAft>
              <a:buClr>
                <a:schemeClr val="tx1"/>
              </a:buClr>
              <a:buNone/>
            </a:pPr>
            <a:r>
              <a:rPr lang="en-GB" sz="2400" dirty="0">
                <a:effectLst/>
                <a:latin typeface="+mn-lt"/>
                <a:ea typeface="Calibri" panose="020F0502020204030204" pitchFamily="34" charset="0"/>
                <a:cs typeface="Times New Roman" panose="02020603050405020304" pitchFamily="18" charset="0"/>
              </a:rPr>
              <a:t>The y-coordinate of the point as it moves around the circle is called the sine of the angle (sin θ). The x-coordinate is called cos θ.</a:t>
            </a:r>
          </a:p>
          <a:p>
            <a:pPr>
              <a:spcBef>
                <a:spcPts val="400"/>
              </a:spcBef>
              <a:spcAft>
                <a:spcPts val="400"/>
              </a:spcAft>
              <a:buClr>
                <a:schemeClr val="tx1"/>
              </a:buClr>
              <a:buNone/>
            </a:pPr>
            <a:r>
              <a:rPr lang="en-GB" sz="2400" dirty="0">
                <a:effectLst/>
                <a:latin typeface="+mn-lt"/>
                <a:ea typeface="Calibri" panose="020F0502020204030204" pitchFamily="34" charset="0"/>
                <a:cs typeface="Times New Roman" panose="02020603050405020304" pitchFamily="18" charset="0"/>
              </a:rPr>
              <a:t>Imagine the point P moving around the circle and the value of θ taking different values.</a:t>
            </a:r>
          </a:p>
        </p:txBody>
      </p:sp>
      <p:sp>
        <p:nvSpPr>
          <p:cNvPr id="13" name="TextBox 12">
            <a:extLst>
              <a:ext uri="{FF2B5EF4-FFF2-40B4-BE49-F238E27FC236}">
                <a16:creationId xmlns:a16="http://schemas.microsoft.com/office/drawing/2014/main" id="{A4A15DCA-7DB3-4656-8A4A-6F0939E55F8C}"/>
              </a:ext>
            </a:extLst>
          </p:cNvPr>
          <p:cNvSpPr txBox="1"/>
          <p:nvPr/>
        </p:nvSpPr>
        <p:spPr>
          <a:xfrm>
            <a:off x="8256240" y="3221591"/>
            <a:ext cx="4535688" cy="2349361"/>
          </a:xfrm>
          <a:prstGeom prst="rect">
            <a:avLst/>
          </a:prstGeom>
          <a:noFill/>
        </p:spPr>
        <p:txBody>
          <a:bodyPr wrap="square">
            <a:spAutoFit/>
          </a:bodyPr>
          <a:lstStyle/>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Estimate the value of:</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sin 45°</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cos 45°</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sin 30°</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cos 30°</a:t>
            </a:r>
            <a:endParaRPr lang="en-GB" sz="2400" dirty="0">
              <a:latin typeface="+mn-lt"/>
            </a:endParaRPr>
          </a:p>
        </p:txBody>
      </p:sp>
      <p:sp>
        <p:nvSpPr>
          <p:cNvPr id="8" name="TextBox 7">
            <a:extLst>
              <a:ext uri="{FF2B5EF4-FFF2-40B4-BE49-F238E27FC236}">
                <a16:creationId xmlns:a16="http://schemas.microsoft.com/office/drawing/2014/main" id="{17360E8A-E1CD-4DBC-B57B-B5FDCFCE2883}"/>
              </a:ext>
            </a:extLst>
          </p:cNvPr>
          <p:cNvSpPr txBox="1"/>
          <p:nvPr/>
        </p:nvSpPr>
        <p:spPr>
          <a:xfrm>
            <a:off x="4845588" y="3221592"/>
            <a:ext cx="2808312" cy="2349361"/>
          </a:xfrm>
          <a:prstGeom prst="rect">
            <a:avLst/>
          </a:prstGeom>
          <a:noFill/>
        </p:spPr>
        <p:txBody>
          <a:bodyPr wrap="square">
            <a:spAutoFit/>
          </a:bodyPr>
          <a:lstStyle/>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Find the value of:</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sin 0°</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cos 0°</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sin 90°</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cos 90°</a:t>
            </a:r>
          </a:p>
        </p:txBody>
      </p:sp>
    </p:spTree>
    <p:extLst>
      <p:ext uri="{BB962C8B-B14F-4D97-AF65-F5344CB8AC3E}">
        <p14:creationId xmlns:p14="http://schemas.microsoft.com/office/powerpoint/2010/main" val="338608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DF3B90-18AC-4074-93EF-04CC62100E24}"/>
              </a:ext>
            </a:extLst>
          </p:cNvPr>
          <p:cNvGrpSpPr/>
          <p:nvPr/>
        </p:nvGrpSpPr>
        <p:grpSpPr>
          <a:xfrm>
            <a:off x="335360" y="1675980"/>
            <a:ext cx="7407634" cy="4086893"/>
            <a:chOff x="335360" y="1675980"/>
            <a:chExt cx="7407634" cy="4086893"/>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675980"/>
              <a:ext cx="7407634" cy="408689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400"/>
                </a:spcBef>
                <a:spcAft>
                  <a:spcPts val="400"/>
                </a:spcAft>
                <a:buClr>
                  <a:schemeClr val="tx1"/>
                </a:buClr>
                <a:buFont typeface="Arial" panose="020B0604020202020204" pitchFamily="34" charset="0"/>
                <a:buChar char="•"/>
              </a:pPr>
              <a:endParaRPr lang="en-GB" sz="1800" dirty="0">
                <a:effectLst/>
                <a:latin typeface="+mn-lt"/>
                <a:ea typeface="Calibri" panose="020F0502020204030204" pitchFamily="34" charset="0"/>
                <a:cs typeface="Times New Roman" panose="02020603050405020304" pitchFamily="18" charset="0"/>
              </a:endParaRPr>
            </a:p>
            <a:p>
              <a:pPr marL="0" indent="0">
                <a:spcBef>
                  <a:spcPts val="400"/>
                </a:spcBef>
                <a:spcAft>
                  <a:spcPts val="400"/>
                </a:spcAft>
                <a:buClr>
                  <a:schemeClr val="tx1"/>
                </a:buClr>
                <a:buNone/>
              </a:pPr>
              <a:endParaRPr lang="en-GB" sz="1800" dirty="0">
                <a:latin typeface="+mn-lt"/>
                <a:ea typeface="Calibri" panose="020F0502020204030204" pitchFamily="34" charset="0"/>
                <a:cs typeface="Times New Roman" panose="02020603050405020304" pitchFamily="18" charset="0"/>
              </a:endParaRPr>
            </a:p>
            <a:p>
              <a:pPr marL="457200" indent="-457200">
                <a:spcBef>
                  <a:spcPts val="400"/>
                </a:spcBef>
                <a:spcAft>
                  <a:spcPts val="400"/>
                </a:spcAft>
                <a:buClr>
                  <a:schemeClr val="tx1"/>
                </a:buClr>
                <a:buFont typeface="Arial" panose="020B0604020202020204" pitchFamily="34" charset="0"/>
                <a:buChar char="•"/>
              </a:pPr>
              <a:endParaRPr lang="en-GB" sz="1800" dirty="0">
                <a:effectLst/>
                <a:latin typeface="+mn-lt"/>
                <a:ea typeface="Calibri" panose="020F0502020204030204" pitchFamily="34" charset="0"/>
                <a:cs typeface="Times New Roman" panose="02020603050405020304" pitchFamily="18" charset="0"/>
              </a:endParaRPr>
            </a:p>
            <a:p>
              <a:pPr marL="457200" indent="-457200">
                <a:spcBef>
                  <a:spcPts val="400"/>
                </a:spcBef>
                <a:spcAft>
                  <a:spcPts val="400"/>
                </a:spcAft>
                <a:buClr>
                  <a:schemeClr val="tx1"/>
                </a:buClr>
                <a:buFont typeface="Arial" panose="020B0604020202020204" pitchFamily="34" charset="0"/>
                <a:buChar char="•"/>
              </a:pPr>
              <a:endParaRPr lang="en-GB" sz="1800" dirty="0">
                <a:effectLst/>
                <a:latin typeface="+mn-lt"/>
                <a:ea typeface="Calibri" panose="020F0502020204030204" pitchFamily="34" charset="0"/>
                <a:cs typeface="Times New Roman" panose="02020603050405020304" pitchFamily="18" charset="0"/>
              </a:endParaRPr>
            </a:p>
            <a:p>
              <a:pPr marL="457200" indent="-457200">
                <a:spcBef>
                  <a:spcPts val="400"/>
                </a:spcBef>
                <a:spcAft>
                  <a:spcPts val="400"/>
                </a:spcAft>
                <a:buClr>
                  <a:schemeClr val="tx1"/>
                </a:buClr>
                <a:buFont typeface="Arial" panose="020B0604020202020204" pitchFamily="34" charset="0"/>
                <a:buChar char="•"/>
              </a:pPr>
              <a:endParaRPr lang="en-GB" dirty="0">
                <a:latin typeface="+mn-lt"/>
                <a:ea typeface="Calibri" panose="020F0502020204030204" pitchFamily="34" charset="0"/>
                <a:cs typeface="Times New Roman" panose="02020603050405020304" pitchFamily="18" charset="0"/>
              </a:endParaRPr>
            </a:p>
            <a:p>
              <a:pPr marL="457200" indent="-457200">
                <a:spcBef>
                  <a:spcPts val="400"/>
                </a:spcBef>
                <a:spcAft>
                  <a:spcPts val="400"/>
                </a:spcAft>
                <a:buClr>
                  <a:schemeClr val="tx1"/>
                </a:buClr>
                <a:buFont typeface="Arial" panose="020B0604020202020204" pitchFamily="34" charset="0"/>
                <a:buChar char="•"/>
              </a:pPr>
              <a:endParaRPr lang="en-GB" sz="2400" dirty="0">
                <a:effectLst/>
                <a:latin typeface="+mn-lt"/>
                <a:ea typeface="Calibri" panose="020F0502020204030204" pitchFamily="34" charset="0"/>
                <a:cs typeface="Times New Roman" panose="02020603050405020304" pitchFamily="18" charset="0"/>
              </a:endParaRPr>
            </a:p>
            <a:p>
              <a:pPr marL="457200" indent="-457200">
                <a:spcBef>
                  <a:spcPts val="400"/>
                </a:spcBef>
                <a:spcAft>
                  <a:spcPts val="400"/>
                </a:spcAft>
                <a:buClr>
                  <a:schemeClr val="tx1"/>
                </a:buClr>
                <a:buFont typeface="Arial" panose="020B0604020202020204" pitchFamily="34" charset="0"/>
                <a:buChar char="•"/>
              </a:pPr>
              <a:endParaRPr lang="en-GB" sz="2400" i="1" dirty="0">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5B57C7EE-88A3-4029-8072-185AF7446A0C}"/>
                </a:ext>
              </a:extLst>
            </p:cNvPr>
            <p:cNvPicPr>
              <a:picLocks noChangeAspect="1"/>
            </p:cNvPicPr>
            <p:nvPr/>
          </p:nvPicPr>
          <p:blipFill>
            <a:blip r:embed="rId4"/>
            <a:stretch>
              <a:fillRect/>
            </a:stretch>
          </p:blipFill>
          <p:spPr>
            <a:xfrm>
              <a:off x="420333" y="3049664"/>
              <a:ext cx="2791521" cy="2517964"/>
            </a:xfrm>
            <a:prstGeom prst="rect">
              <a:avLst/>
            </a:prstGeom>
          </p:spPr>
        </p:pic>
        <p:sp>
          <p:nvSpPr>
            <p:cNvPr id="8" name="TextBox 7">
              <a:extLst>
                <a:ext uri="{FF2B5EF4-FFF2-40B4-BE49-F238E27FC236}">
                  <a16:creationId xmlns:a16="http://schemas.microsoft.com/office/drawing/2014/main" id="{72381B31-6EAC-4D5F-A292-817D84F97C20}"/>
                </a:ext>
              </a:extLst>
            </p:cNvPr>
            <p:cNvSpPr txBox="1"/>
            <p:nvPr/>
          </p:nvSpPr>
          <p:spPr>
            <a:xfrm>
              <a:off x="3211854" y="3423138"/>
              <a:ext cx="2232248" cy="1887696"/>
            </a:xfrm>
            <a:prstGeom prst="rect">
              <a:avLst/>
            </a:prstGeom>
            <a:noFill/>
          </p:spPr>
          <p:txBody>
            <a:bodyPr wrap="square" numCol="1">
              <a:spAutoFit/>
            </a:bodyPr>
            <a:lstStyle/>
            <a:p>
              <a:pPr>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Find the value of:</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sin 0°</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cos 0°</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sin 90°</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cos 90°</a:t>
              </a:r>
            </a:p>
          </p:txBody>
        </p:sp>
        <p:sp>
          <p:nvSpPr>
            <p:cNvPr id="11" name="TextBox 10">
              <a:extLst>
                <a:ext uri="{FF2B5EF4-FFF2-40B4-BE49-F238E27FC236}">
                  <a16:creationId xmlns:a16="http://schemas.microsoft.com/office/drawing/2014/main" id="{05AD8B41-7559-495C-BE9A-B6958D30201F}"/>
                </a:ext>
              </a:extLst>
            </p:cNvPr>
            <p:cNvSpPr txBox="1"/>
            <p:nvPr/>
          </p:nvSpPr>
          <p:spPr>
            <a:xfrm>
              <a:off x="399972" y="1678578"/>
              <a:ext cx="7217848" cy="1302921"/>
            </a:xfrm>
            <a:prstGeom prst="rect">
              <a:avLst/>
            </a:prstGeom>
            <a:noFill/>
          </p:spPr>
          <p:txBody>
            <a:bodyPr wrap="square">
              <a:spAutoFit/>
            </a:bodyPr>
            <a:lstStyle/>
            <a:p>
              <a:pPr>
                <a:spcBef>
                  <a:spcPts val="400"/>
                </a:spcBef>
                <a:spcAft>
                  <a:spcPts val="400"/>
                </a:spcAft>
                <a:buClr>
                  <a:schemeClr val="tx1"/>
                </a:buClr>
                <a:buNone/>
              </a:pPr>
              <a:r>
                <a:rPr lang="en-GB" sz="1800" dirty="0">
                  <a:effectLst/>
                  <a:latin typeface="+mn-lt"/>
                  <a:ea typeface="Calibri" panose="020F0502020204030204" pitchFamily="34" charset="0"/>
                  <a:cs typeface="Times New Roman" panose="02020603050405020304" pitchFamily="18" charset="0"/>
                </a:rPr>
                <a:t>The y-coordinate of the point as it moves around the circle is called the sine of the angle (sin θ). The x-coordinate is called cos θ.</a:t>
              </a:r>
            </a:p>
            <a:p>
              <a:pPr>
                <a:spcBef>
                  <a:spcPts val="400"/>
                </a:spcBef>
                <a:spcAft>
                  <a:spcPts val="400"/>
                </a:spcAft>
                <a:buClr>
                  <a:schemeClr val="tx1"/>
                </a:buClr>
                <a:buNone/>
              </a:pPr>
              <a:r>
                <a:rPr lang="en-GB" sz="1800" dirty="0">
                  <a:effectLst/>
                  <a:latin typeface="+mn-lt"/>
                  <a:ea typeface="Calibri" panose="020F0502020204030204" pitchFamily="34" charset="0"/>
                  <a:cs typeface="Times New Roman" panose="02020603050405020304" pitchFamily="18" charset="0"/>
                </a:rPr>
                <a:t>Imagine the point P moving around the circle and the value of θ taking different values.</a:t>
              </a:r>
            </a:p>
          </p:txBody>
        </p:sp>
      </p:grpSp>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44116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800" b="1" dirty="0"/>
              <a:t>Identify a triangle within the unit circle and understand that the hypotenuse is the only side with a constant length</a:t>
            </a:r>
            <a:endPar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2</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742994" y="1675980"/>
            <a:ext cx="4049034"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How does the</a:t>
            </a: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unit circle help give meaning to the trigonometric functions of sine, cosine and tangent, and the relationship between them?</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will using the unit circle develop further into Key Stage 5?</a:t>
            </a:r>
          </a:p>
        </p:txBody>
      </p:sp>
      <p:sp>
        <p:nvSpPr>
          <p:cNvPr id="10" name="TextBox 9">
            <a:extLst>
              <a:ext uri="{FF2B5EF4-FFF2-40B4-BE49-F238E27FC236}">
                <a16:creationId xmlns:a16="http://schemas.microsoft.com/office/drawing/2014/main" id="{CC082CA5-F9B8-417A-B395-A9BF032C24F7}"/>
              </a:ext>
            </a:extLst>
          </p:cNvPr>
          <p:cNvSpPr txBox="1"/>
          <p:nvPr/>
        </p:nvSpPr>
        <p:spPr>
          <a:xfrm>
            <a:off x="5339916" y="3429000"/>
            <a:ext cx="3774236" cy="1887696"/>
          </a:xfrm>
          <a:prstGeom prst="rect">
            <a:avLst/>
          </a:prstGeom>
          <a:noFill/>
        </p:spPr>
        <p:txBody>
          <a:bodyPr wrap="square">
            <a:spAutoFit/>
          </a:bodyPr>
          <a:lstStyle/>
          <a:p>
            <a:pPr>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Estimate the value of:</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sin 45°</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cos 45°</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sin 30°</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cos 30°</a:t>
            </a:r>
            <a:endParaRPr lang="en-GB" sz="1800" dirty="0">
              <a:latin typeface="+mn-lt"/>
            </a:endParaRPr>
          </a:p>
        </p:txBody>
      </p:sp>
    </p:spTree>
    <p:custDataLst>
      <p:tags r:id="rId1"/>
    </p:custDataLst>
    <p:extLst>
      <p:ext uri="{BB962C8B-B14F-4D97-AF65-F5344CB8AC3E}">
        <p14:creationId xmlns:p14="http://schemas.microsoft.com/office/powerpoint/2010/main" val="425358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Identify a triangle within the unit circle and understand that the hypotenuse is the only side with a constant length</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EE9562A9-A05C-4495-A95D-72362BD8D056}"/>
              </a:ext>
            </a:extLst>
          </p:cNvPr>
          <p:cNvSpPr txBox="1"/>
          <p:nvPr/>
        </p:nvSpPr>
        <p:spPr>
          <a:xfrm>
            <a:off x="672811" y="1781834"/>
            <a:ext cx="6094140" cy="4031873"/>
          </a:xfrm>
          <a:prstGeom prst="rect">
            <a:avLst/>
          </a:prstGeom>
          <a:noFill/>
        </p:spPr>
        <p:txBody>
          <a:bodyPr wrap="square">
            <a:spAutoFit/>
          </a:bodyPr>
          <a:lstStyle/>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The tangent of the angle is marked on the diagram </a:t>
            </a:r>
            <a:r>
              <a:rPr lang="en-GB" sz="2400" dirty="0">
                <a:latin typeface="+mn-lt"/>
                <a:ea typeface="Calibri" panose="020F0502020204030204" pitchFamily="34" charset="0"/>
                <a:cs typeface="Times New Roman" panose="02020603050405020304" pitchFamily="18" charset="0"/>
              </a:rPr>
              <a:t>on the right</a:t>
            </a:r>
            <a:r>
              <a:rPr lang="en-GB" sz="2400" dirty="0">
                <a:effectLst/>
                <a:latin typeface="+mn-lt"/>
                <a:ea typeface="Calibri" panose="020F0502020204030204" pitchFamily="34" charset="0"/>
                <a:cs typeface="Times New Roman" panose="02020603050405020304" pitchFamily="18" charset="0"/>
              </a:rPr>
              <a:t>.</a:t>
            </a:r>
          </a:p>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Find the value of, or estimate, as appropriate:</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tan 0°</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tan 30°</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tan 45°</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tan 60°</a:t>
            </a:r>
          </a:p>
          <a:p>
            <a:pPr marL="342900" lvl="0" indent="-3429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tan 90°</a:t>
            </a:r>
            <a:endParaRPr lang="en-GB" sz="2400" dirty="0">
              <a:latin typeface="+mn-lt"/>
            </a:endParaRPr>
          </a:p>
        </p:txBody>
      </p:sp>
      <p:pic>
        <p:nvPicPr>
          <p:cNvPr id="4" name="Picture 3">
            <a:extLst>
              <a:ext uri="{FF2B5EF4-FFF2-40B4-BE49-F238E27FC236}">
                <a16:creationId xmlns:a16="http://schemas.microsoft.com/office/drawing/2014/main" id="{1318B588-A535-4B77-AD73-9605C5948FFC}"/>
              </a:ext>
            </a:extLst>
          </p:cNvPr>
          <p:cNvPicPr>
            <a:picLocks noChangeAspect="1"/>
          </p:cNvPicPr>
          <p:nvPr/>
        </p:nvPicPr>
        <p:blipFill>
          <a:blip r:embed="rId3"/>
          <a:stretch>
            <a:fillRect/>
          </a:stretch>
        </p:blipFill>
        <p:spPr>
          <a:xfrm>
            <a:off x="6357676" y="1752408"/>
            <a:ext cx="4536504" cy="4223041"/>
          </a:xfrm>
          <a:prstGeom prst="rect">
            <a:avLst/>
          </a:prstGeom>
        </p:spPr>
      </p:pic>
    </p:spTree>
    <p:extLst>
      <p:ext uri="{BB962C8B-B14F-4D97-AF65-F5344CB8AC3E}">
        <p14:creationId xmlns:p14="http://schemas.microsoft.com/office/powerpoint/2010/main" val="854659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44116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800" b="1" dirty="0"/>
              <a:t>Identify a triangle within the unit circle and understand that the hypotenuse is the only side with a constant length</a:t>
            </a:r>
            <a:endPar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3</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709593" y="1757985"/>
            <a:ext cx="507263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3 allows students to understand why the tangent does not have a maximum or minimum value, but tends to infinity as θ tends to 90°.</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a:t>
            </a:r>
            <a:r>
              <a:rPr lang="en-GB" sz="2400" dirty="0"/>
              <a:t>opportunities are there within schemes of learning to introduce the concept of tending to infinity? </a:t>
            </a: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E110E71F-5282-42E2-9BC0-C5ED0E34CE9F}"/>
              </a:ext>
            </a:extLst>
          </p:cNvPr>
          <p:cNvGrpSpPr/>
          <p:nvPr/>
        </p:nvGrpSpPr>
        <p:grpSpPr>
          <a:xfrm>
            <a:off x="479375" y="1800105"/>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The tangent of the angle is marked on the diagram. Find the value of, or estimate, as appropriate:</a:t>
              </a:r>
            </a:p>
            <a:p>
              <a:pPr marL="0">
                <a:spcBef>
                  <a:spcPts val="400"/>
                </a:spcBef>
                <a:spcAft>
                  <a:spcPts val="400"/>
                </a:spcAft>
                <a:buNone/>
              </a:pPr>
              <a:endParaRPr lang="en-GB" sz="1800" dirty="0">
                <a:latin typeface="+mn-lt"/>
                <a:ea typeface="Calibri" panose="020F0502020204030204" pitchFamily="34" charset="0"/>
                <a:cs typeface="Times New Roman" panose="02020603050405020304" pitchFamily="18" charset="0"/>
              </a:endParaRPr>
            </a:p>
            <a:p>
              <a:pPr marL="0">
                <a:spcBef>
                  <a:spcPts val="400"/>
                </a:spcBef>
                <a:spcAft>
                  <a:spcPts val="400"/>
                </a:spcAft>
                <a:buNone/>
              </a:pPr>
              <a:endParaRPr lang="en-GB" sz="1800" dirty="0">
                <a:effectLst/>
                <a:latin typeface="+mn-lt"/>
                <a:ea typeface="Calibri" panose="020F0502020204030204" pitchFamily="34" charset="0"/>
                <a:cs typeface="Times New Roman" panose="02020603050405020304" pitchFamily="18" charset="0"/>
              </a:endParaRP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tan 0°</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tan 30°</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tan 45°</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tan 60°</a:t>
              </a:r>
            </a:p>
            <a:p>
              <a:pPr marL="342900" lvl="0" indent="-3429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tan 90°</a:t>
              </a:r>
              <a:endParaRPr kumimoji="0" lang="en-GB" sz="1800" b="0" u="none" strike="noStrike" kern="1200" cap="none" spc="0" normalizeH="0" baseline="0" noProof="0" dirty="0">
                <a:ln>
                  <a:noFill/>
                </a:ln>
                <a:solidFill>
                  <a:srgbClr val="585858"/>
                </a:solidFill>
                <a:effectLst/>
                <a:uLnTx/>
                <a:uFillTx/>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5280BD29-35BD-4F6D-A2FD-CE2D6D43CE66}"/>
                </a:ext>
              </a:extLst>
            </p:cNvPr>
            <p:cNvPicPr>
              <a:picLocks noChangeAspect="1"/>
            </p:cNvPicPr>
            <p:nvPr/>
          </p:nvPicPr>
          <p:blipFill>
            <a:blip r:embed="rId4"/>
            <a:stretch>
              <a:fillRect/>
            </a:stretch>
          </p:blipFill>
          <p:spPr>
            <a:xfrm>
              <a:off x="3266620" y="2780928"/>
              <a:ext cx="2809060" cy="2616503"/>
            </a:xfrm>
            <a:prstGeom prst="rect">
              <a:avLst/>
            </a:prstGeom>
          </p:spPr>
        </p:pic>
      </p:grpSp>
    </p:spTree>
    <p:custDataLst>
      <p:tags r:id="rId1"/>
    </p:custDataLst>
    <p:extLst>
      <p:ext uri="{BB962C8B-B14F-4D97-AF65-F5344CB8AC3E}">
        <p14:creationId xmlns:p14="http://schemas.microsoft.com/office/powerpoint/2010/main" val="178038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596196" y="1052736"/>
            <a:ext cx="10972800" cy="4176464"/>
          </a:xfrm>
        </p:spPr>
        <p:txBody>
          <a:bodyPr>
            <a:noAutofit/>
          </a:bodyPr>
          <a:lstStyle/>
          <a:p>
            <a:r>
              <a:rPr lang="en-GB" dirty="0">
                <a:latin typeface="+mj-lt"/>
              </a:rPr>
              <a:t>These slides are designed to complement the </a:t>
            </a:r>
            <a:r>
              <a:rPr lang="en-GB" dirty="0">
                <a:latin typeface="+mj-lt"/>
                <a:hlinkClick r:id="rId2"/>
              </a:rPr>
              <a:t>3.2 Trigonometry</a:t>
            </a:r>
            <a:r>
              <a:rPr lang="en-GB" dirty="0">
                <a:latin typeface="+mj-lt"/>
              </a:rPr>
              <a:t> Core Concept document and its associated Theme Overview document </a:t>
            </a:r>
            <a:r>
              <a:rPr lang="en-GB" sz="2400" dirty="0">
                <a:solidFill>
                  <a:srgbClr val="008080"/>
                </a:solidFill>
                <a:latin typeface="+mj-lt"/>
                <a:hlinkClick r:id="rId3"/>
              </a:rPr>
              <a:t>3 Multiplicative Reasoning</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latin typeface="+mj-lt"/>
              </a:rPr>
              <a:t>.</a:t>
            </a:r>
          </a:p>
          <a:p>
            <a:r>
              <a:rPr lang="en-GB" dirty="0">
                <a:latin typeface="+mj-lt"/>
              </a:rPr>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latin typeface="+mj-lt"/>
              </a:rPr>
              <a:t>These slides do not fully replicate the Core Concept document, so should be used alongside it. Reference to specific page numbers, and to other useful NCETM resources, can be found in the notes for each slide.</a:t>
            </a:r>
          </a:p>
          <a:p>
            <a:r>
              <a:rPr lang="en-GB" dirty="0">
                <a:latin typeface="+mj-lt"/>
              </a:rPr>
              <a:t>This slide deck is not designed to be a complete PD session, rather it is a selection of resources that you can adapt and use as needed when planning a session with a group of teachers.</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900551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that the height and length of the base of the triangle do not change in a linear way as the point moves around the circle’s edge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(a-d)</a:t>
            </a:r>
            <a:endParaRPr lang="en-GB" dirty="0"/>
          </a:p>
        </p:txBody>
      </p:sp>
      <p:sp>
        <p:nvSpPr>
          <p:cNvPr id="7" name="TextBox 6">
            <a:extLst>
              <a:ext uri="{FF2B5EF4-FFF2-40B4-BE49-F238E27FC236}">
                <a16:creationId xmlns:a16="http://schemas.microsoft.com/office/drawing/2014/main" id="{A407B880-DA0A-4765-8A75-7A2D795B8029}"/>
              </a:ext>
            </a:extLst>
          </p:cNvPr>
          <p:cNvSpPr txBox="1"/>
          <p:nvPr/>
        </p:nvSpPr>
        <p:spPr>
          <a:xfrm>
            <a:off x="263352" y="1555036"/>
            <a:ext cx="6725357" cy="1446550"/>
          </a:xfrm>
          <a:prstGeom prst="rect">
            <a:avLst/>
          </a:prstGeom>
          <a:noFill/>
        </p:spPr>
        <p:txBody>
          <a:bodyPr wrap="square">
            <a:spAutoFit/>
          </a:bodyPr>
          <a:lstStyle/>
          <a:p>
            <a:pPr>
              <a:spcBef>
                <a:spcPts val="400"/>
              </a:spcBef>
              <a:spcAft>
                <a:spcPts val="400"/>
              </a:spcAft>
              <a:buNone/>
            </a:pPr>
            <a:r>
              <a:rPr lang="en-GB" sz="2200" dirty="0">
                <a:effectLst/>
                <a:latin typeface="+mn-lt"/>
                <a:ea typeface="Calibri" panose="020F0502020204030204" pitchFamily="34" charset="0"/>
                <a:cs typeface="Times New Roman" panose="02020603050405020304" pitchFamily="18" charset="0"/>
              </a:rPr>
              <a:t>The point P has been moved around the circle to create two different triangles. In one triangle, the green line makes an angle of 30° with the base; in the other triangle, it makes an angle of 60°.</a:t>
            </a:r>
          </a:p>
        </p:txBody>
      </p:sp>
      <p:pic>
        <p:nvPicPr>
          <p:cNvPr id="4" name="Picture 3">
            <a:extLst>
              <a:ext uri="{FF2B5EF4-FFF2-40B4-BE49-F238E27FC236}">
                <a16:creationId xmlns:a16="http://schemas.microsoft.com/office/drawing/2014/main" id="{F96F47C6-8B9E-4C24-8C0E-44BEA10A96B5}"/>
              </a:ext>
            </a:extLst>
          </p:cNvPr>
          <p:cNvPicPr>
            <a:picLocks noChangeAspect="1"/>
          </p:cNvPicPr>
          <p:nvPr/>
        </p:nvPicPr>
        <p:blipFill>
          <a:blip r:embed="rId3"/>
          <a:stretch>
            <a:fillRect/>
          </a:stretch>
        </p:blipFill>
        <p:spPr>
          <a:xfrm>
            <a:off x="238327" y="3086443"/>
            <a:ext cx="3501312" cy="3271939"/>
          </a:xfrm>
          <a:prstGeom prst="rect">
            <a:avLst/>
          </a:prstGeom>
        </p:spPr>
      </p:pic>
      <p:pic>
        <p:nvPicPr>
          <p:cNvPr id="5" name="Picture 4">
            <a:extLst>
              <a:ext uri="{FF2B5EF4-FFF2-40B4-BE49-F238E27FC236}">
                <a16:creationId xmlns:a16="http://schemas.microsoft.com/office/drawing/2014/main" id="{DE2102CA-8680-40AD-869F-A95C3265B80D}"/>
              </a:ext>
            </a:extLst>
          </p:cNvPr>
          <p:cNvPicPr>
            <a:picLocks noChangeAspect="1"/>
          </p:cNvPicPr>
          <p:nvPr/>
        </p:nvPicPr>
        <p:blipFill>
          <a:blip r:embed="rId4"/>
          <a:stretch>
            <a:fillRect/>
          </a:stretch>
        </p:blipFill>
        <p:spPr>
          <a:xfrm>
            <a:off x="3626289" y="3121816"/>
            <a:ext cx="3525683" cy="325499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8F0817B-F92B-4B02-8F55-A57F5995026C}"/>
                  </a:ext>
                </a:extLst>
              </p:cNvPr>
              <p:cNvSpPr txBox="1"/>
              <p:nvPr/>
            </p:nvSpPr>
            <p:spPr>
              <a:xfrm>
                <a:off x="7183373" y="1325959"/>
                <a:ext cx="4457243" cy="5043432"/>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200" dirty="0">
                    <a:effectLst/>
                    <a:latin typeface="+mn-lt"/>
                    <a:ea typeface="Calibri" panose="020F0502020204030204" pitchFamily="34" charset="0"/>
                    <a:cs typeface="Times New Roman" panose="02020603050405020304" pitchFamily="18" charset="0"/>
                  </a:rPr>
                  <a:t>How long is the green line in each picture?</a:t>
                </a:r>
              </a:p>
              <a:p>
                <a:pPr marL="342900" lvl="0" indent="-342900">
                  <a:spcBef>
                    <a:spcPts val="400"/>
                  </a:spcBef>
                  <a:spcAft>
                    <a:spcPts val="400"/>
                  </a:spcAft>
                  <a:buFont typeface="+mj-lt"/>
                  <a:buAutoNum type="alphaLcParenR"/>
                </a:pPr>
                <a:r>
                  <a:rPr lang="en-GB" sz="2200" dirty="0">
                    <a:effectLst/>
                    <a:latin typeface="+mn-lt"/>
                    <a:ea typeface="Calibri" panose="020F0502020204030204" pitchFamily="34" charset="0"/>
                    <a:cs typeface="Times New Roman" panose="02020603050405020304" pitchFamily="18" charset="0"/>
                  </a:rPr>
                  <a:t>Estimate the length of the blue line in each picture. </a:t>
                </a:r>
              </a:p>
              <a:p>
                <a:pPr marL="342900" lvl="0" indent="-342900">
                  <a:spcBef>
                    <a:spcPts val="400"/>
                  </a:spcBef>
                  <a:spcAft>
                    <a:spcPts val="400"/>
                  </a:spcAft>
                  <a:buFont typeface="+mj-lt"/>
                  <a:buAutoNum type="alphaLcParenR"/>
                </a:pPr>
                <a:r>
                  <a:rPr lang="en-GB" sz="2200" dirty="0">
                    <a:effectLst/>
                    <a:latin typeface="+mn-lt"/>
                    <a:ea typeface="Calibri" panose="020F0502020204030204" pitchFamily="34" charset="0"/>
                    <a:cs typeface="Times New Roman" panose="02020603050405020304" pitchFamily="18" charset="0"/>
                  </a:rPr>
                  <a:t>Explain why, when the point has rotated 45° around the circle, it is not half-way up (i.e. at the point (0,</a:t>
                </a:r>
                <a14:m>
                  <m:oMath xmlns:m="http://schemas.openxmlformats.org/officeDocument/2006/math">
                    <m:f>
                      <m:fPr>
                        <m:ctrlPr>
                          <a:rPr lang="en-GB" sz="2200" i="1" dirty="0" smtClean="0">
                            <a:effectLst/>
                            <a:latin typeface="Cambria Math" panose="02040503050406030204" pitchFamily="18" charset="0"/>
                            <a:cs typeface="Times New Roman" panose="02020603050405020304" pitchFamily="18" charset="0"/>
                          </a:rPr>
                        </m:ctrlPr>
                      </m:fPr>
                      <m:num>
                        <m:r>
                          <a:rPr lang="en-GB" sz="2200" b="0" i="0" dirty="0" smtClean="0">
                            <a:effectLst/>
                            <a:latin typeface="Cambria Math" panose="02040503050406030204" pitchFamily="18" charset="0"/>
                            <a:cs typeface="Times New Roman" panose="02020603050405020304" pitchFamily="18" charset="0"/>
                          </a:rPr>
                          <m:t>1</m:t>
                        </m:r>
                      </m:num>
                      <m:den>
                        <m:r>
                          <a:rPr lang="en-GB" sz="2200" b="0" i="0" dirty="0" smtClean="0">
                            <a:effectLst/>
                            <a:latin typeface="Cambria Math" panose="02040503050406030204" pitchFamily="18" charset="0"/>
                            <a:cs typeface="Times New Roman" panose="02020603050405020304" pitchFamily="18" charset="0"/>
                          </a:rPr>
                          <m:t>2</m:t>
                        </m:r>
                      </m:den>
                    </m:f>
                    <m:r>
                      <a:rPr lang="en-GB" sz="2200" b="0" i="0" dirty="0" smtClean="0">
                        <a:effectLst/>
                        <a:latin typeface="Cambria Math" panose="02040503050406030204" pitchFamily="18" charset="0"/>
                        <a:cs typeface="Times New Roman" panose="02020603050405020304" pitchFamily="18" charset="0"/>
                      </a:rPr>
                      <m:t> </m:t>
                    </m:r>
                  </m:oMath>
                </a14:m>
                <a:r>
                  <a:rPr lang="en-GB" sz="2200" dirty="0">
                    <a:effectLst/>
                    <a:latin typeface="+mn-lt"/>
                    <a:ea typeface="Calibri" panose="020F0502020204030204" pitchFamily="34" charset="0"/>
                    <a:cs typeface="Times New Roman" panose="02020603050405020304" pitchFamily="18" charset="0"/>
                  </a:rPr>
                  <a:t>).</a:t>
                </a:r>
              </a:p>
              <a:p>
                <a:pPr marL="342900" lvl="0" indent="-342900">
                  <a:spcBef>
                    <a:spcPts val="400"/>
                  </a:spcBef>
                  <a:spcAft>
                    <a:spcPts val="400"/>
                  </a:spcAft>
                  <a:buFont typeface="+mj-lt"/>
                  <a:buAutoNum type="alphaLcParenR"/>
                </a:pPr>
                <a:r>
                  <a:rPr lang="en-GB" sz="2200" dirty="0">
                    <a:effectLst/>
                    <a:latin typeface="+mn-lt"/>
                    <a:ea typeface="Calibri" panose="020F0502020204030204" pitchFamily="34" charset="0"/>
                    <a:cs typeface="Times New Roman" panose="02020603050405020304" pitchFamily="18" charset="0"/>
                  </a:rPr>
                  <a:t>Explain why doubling the angle at the centre of the circle does not double the height of the triangle.</a:t>
                </a:r>
              </a:p>
              <a:p>
                <a:pPr marL="342900" lvl="0" indent="-342900">
                  <a:spcBef>
                    <a:spcPts val="400"/>
                  </a:spcBef>
                  <a:spcAft>
                    <a:spcPts val="400"/>
                  </a:spcAft>
                  <a:buFont typeface="+mj-lt"/>
                  <a:buAutoNum type="alphaLcParenR"/>
                </a:pPr>
                <a:endParaRPr lang="en-GB" sz="2200" i="1" dirty="0">
                  <a:effectLst/>
                  <a:latin typeface="Myriad Pro"/>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D8F0817B-F92B-4B02-8F55-A57F5995026C}"/>
                  </a:ext>
                </a:extLst>
              </p:cNvPr>
              <p:cNvSpPr txBox="1">
                <a:spLocks noRot="1" noChangeAspect="1" noMove="1" noResize="1" noEditPoints="1" noAdjustHandles="1" noChangeArrowheads="1" noChangeShapeType="1" noTextEdit="1"/>
              </p:cNvSpPr>
              <p:nvPr/>
            </p:nvSpPr>
            <p:spPr>
              <a:xfrm>
                <a:off x="7183373" y="1325959"/>
                <a:ext cx="4457243" cy="5043432"/>
              </a:xfrm>
              <a:prstGeom prst="rect">
                <a:avLst/>
              </a:prstGeom>
              <a:blipFill>
                <a:blip r:embed="rId5"/>
                <a:stretch>
                  <a:fillRect l="-1503" t="-726" r="-1639"/>
                </a:stretch>
              </a:blipFill>
            </p:spPr>
            <p:txBody>
              <a:bodyPr/>
              <a:lstStyle/>
              <a:p>
                <a:r>
                  <a:rPr lang="en-GB">
                    <a:noFill/>
                  </a:rPr>
                  <a:t> </a:t>
                </a:r>
              </a:p>
            </p:txBody>
          </p:sp>
        </mc:Fallback>
      </mc:AlternateContent>
    </p:spTree>
    <p:extLst>
      <p:ext uri="{BB962C8B-B14F-4D97-AF65-F5344CB8AC3E}">
        <p14:creationId xmlns:p14="http://schemas.microsoft.com/office/powerpoint/2010/main" val="42841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44116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800" b="1" dirty="0"/>
              <a:t>Understand that the height and length of the base of the triangle do not change in a linear way as the point moves around the circle’s edge</a:t>
            </a:r>
            <a:endPar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4 (a-d)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304107" y="1741531"/>
            <a:ext cx="44085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Students’ experience of functions often leads them to assume that relationships are proportional. </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can </a:t>
            </a:r>
            <a:r>
              <a:rPr lang="en-GB" sz="2400" dirty="0"/>
              <a:t>using </a:t>
            </a: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unit circle provide an image of why doubling the angle in a triangle does not double the height?</a:t>
            </a:r>
          </a:p>
        </p:txBody>
      </p:sp>
      <p:grpSp>
        <p:nvGrpSpPr>
          <p:cNvPr id="5" name="Group 4">
            <a:extLst>
              <a:ext uri="{FF2B5EF4-FFF2-40B4-BE49-F238E27FC236}">
                <a16:creationId xmlns:a16="http://schemas.microsoft.com/office/drawing/2014/main" id="{C7F502A0-A6B4-45C7-B283-C23B39958725}"/>
              </a:ext>
            </a:extLst>
          </p:cNvPr>
          <p:cNvGrpSpPr/>
          <p:nvPr/>
        </p:nvGrpSpPr>
        <p:grpSpPr>
          <a:xfrm>
            <a:off x="319332" y="1556792"/>
            <a:ext cx="6996498" cy="4673317"/>
            <a:chOff x="319332" y="1556792"/>
            <a:chExt cx="6996498" cy="4673317"/>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19332" y="1556792"/>
              <a:ext cx="6928795" cy="467331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None/>
                <a:tabLst/>
                <a:defRPr/>
              </a:pPr>
              <a:endParaRPr kumimoji="0" lang="en-GB" sz="17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None/>
                <a:tabLst/>
                <a:defRPr/>
              </a:pPr>
              <a:endParaRPr lang="en-GB" sz="1700" dirty="0">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None/>
                <a:tabLst/>
                <a:defRPr/>
              </a:pPr>
              <a:endParaRPr kumimoji="0" lang="en-GB" sz="17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GB" sz="1700" dirty="0">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17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GB" sz="1700" dirty="0">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17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GB" sz="1700" dirty="0">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1700" b="0" i="1"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5B67D1DC-0FBC-4E4B-8712-4A9A836EF57D}"/>
                </a:ext>
              </a:extLst>
            </p:cNvPr>
            <p:cNvPicPr>
              <a:picLocks noChangeAspect="1"/>
            </p:cNvPicPr>
            <p:nvPr/>
          </p:nvPicPr>
          <p:blipFill>
            <a:blip r:embed="rId4"/>
            <a:stretch>
              <a:fillRect/>
            </a:stretch>
          </p:blipFill>
          <p:spPr>
            <a:xfrm>
              <a:off x="2911620" y="1734875"/>
              <a:ext cx="2214869" cy="2069771"/>
            </a:xfrm>
            <a:prstGeom prst="rect">
              <a:avLst/>
            </a:prstGeom>
          </p:spPr>
        </p:pic>
        <p:pic>
          <p:nvPicPr>
            <p:cNvPr id="3" name="Picture 2">
              <a:extLst>
                <a:ext uri="{FF2B5EF4-FFF2-40B4-BE49-F238E27FC236}">
                  <a16:creationId xmlns:a16="http://schemas.microsoft.com/office/drawing/2014/main" id="{8555197D-6CDD-4BBB-8707-EB840235D289}"/>
                </a:ext>
              </a:extLst>
            </p:cNvPr>
            <p:cNvPicPr>
              <a:picLocks noChangeAspect="1"/>
            </p:cNvPicPr>
            <p:nvPr/>
          </p:nvPicPr>
          <p:blipFill>
            <a:blip r:embed="rId5"/>
            <a:stretch>
              <a:fillRect/>
            </a:stretch>
          </p:blipFill>
          <p:spPr>
            <a:xfrm>
              <a:off x="5092426" y="1734875"/>
              <a:ext cx="2223404" cy="205270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161212-496C-4AB2-B2AA-5A8CBDAC8E2D}"/>
                    </a:ext>
                  </a:extLst>
                </p:cNvPr>
                <p:cNvSpPr txBox="1"/>
                <p:nvPr/>
              </p:nvSpPr>
              <p:spPr>
                <a:xfrm>
                  <a:off x="319332" y="4152553"/>
                  <a:ext cx="6984775" cy="2077556"/>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700" dirty="0">
                      <a:effectLst/>
                      <a:latin typeface="+mn-lt"/>
                      <a:ea typeface="Calibri" panose="020F0502020204030204" pitchFamily="34" charset="0"/>
                      <a:cs typeface="Times New Roman" panose="02020603050405020304" pitchFamily="18" charset="0"/>
                    </a:rPr>
                    <a:t>How long is the green line in each picture?</a:t>
                  </a:r>
                </a:p>
                <a:p>
                  <a:pPr marL="342900" lvl="0" indent="-342900">
                    <a:spcBef>
                      <a:spcPts val="400"/>
                    </a:spcBef>
                    <a:spcAft>
                      <a:spcPts val="400"/>
                    </a:spcAft>
                    <a:buFont typeface="+mj-lt"/>
                    <a:buAutoNum type="alphaLcParenR"/>
                  </a:pPr>
                  <a:r>
                    <a:rPr lang="en-GB" sz="1700" dirty="0">
                      <a:effectLst/>
                      <a:latin typeface="+mn-lt"/>
                      <a:ea typeface="Calibri" panose="020F0502020204030204" pitchFamily="34" charset="0"/>
                      <a:cs typeface="Times New Roman" panose="02020603050405020304" pitchFamily="18" charset="0"/>
                    </a:rPr>
                    <a:t>Estimate the length of the blue line in each picture. </a:t>
                  </a:r>
                </a:p>
                <a:p>
                  <a:pPr marL="342900" lvl="0" indent="-342900">
                    <a:spcBef>
                      <a:spcPts val="400"/>
                    </a:spcBef>
                    <a:spcAft>
                      <a:spcPts val="400"/>
                    </a:spcAft>
                    <a:buFont typeface="+mj-lt"/>
                    <a:buAutoNum type="alphaLcParenR"/>
                  </a:pPr>
                  <a:r>
                    <a:rPr lang="en-GB" sz="1700" dirty="0">
                      <a:effectLst/>
                      <a:latin typeface="+mn-lt"/>
                      <a:ea typeface="Calibri" panose="020F0502020204030204" pitchFamily="34" charset="0"/>
                      <a:cs typeface="Times New Roman" panose="02020603050405020304" pitchFamily="18" charset="0"/>
                    </a:rPr>
                    <a:t>Explain why, when the point has rotated 45° around the circle, it is not half-way up (i.e. at the point (0,</a:t>
                  </a:r>
                  <a14:m>
                    <m:oMath xmlns:m="http://schemas.openxmlformats.org/officeDocument/2006/math">
                      <m:f>
                        <m:fPr>
                          <m:ctrlPr>
                            <a:rPr lang="en-GB" sz="1700" i="1" dirty="0" smtClean="0">
                              <a:effectLst/>
                              <a:latin typeface="Cambria Math" panose="02040503050406030204" pitchFamily="18" charset="0"/>
                              <a:cs typeface="Times New Roman" panose="02020603050405020304" pitchFamily="18" charset="0"/>
                            </a:rPr>
                          </m:ctrlPr>
                        </m:fPr>
                        <m:num>
                          <m:r>
                            <a:rPr lang="en-GB" sz="1700" b="0" i="0" dirty="0" smtClean="0">
                              <a:effectLst/>
                              <a:latin typeface="Cambria Math" panose="02040503050406030204" pitchFamily="18" charset="0"/>
                              <a:cs typeface="Times New Roman" panose="02020603050405020304" pitchFamily="18" charset="0"/>
                            </a:rPr>
                            <m:t>1</m:t>
                          </m:r>
                        </m:num>
                        <m:den>
                          <m:r>
                            <a:rPr lang="en-GB" sz="1700" b="0" i="0" dirty="0" smtClean="0">
                              <a:effectLst/>
                              <a:latin typeface="Cambria Math" panose="02040503050406030204" pitchFamily="18" charset="0"/>
                              <a:cs typeface="Times New Roman" panose="02020603050405020304" pitchFamily="18" charset="0"/>
                            </a:rPr>
                            <m:t>2</m:t>
                          </m:r>
                        </m:den>
                      </m:f>
                      <m:r>
                        <a:rPr lang="en-GB" sz="1700" b="0" i="0" dirty="0" smtClean="0">
                          <a:effectLst/>
                          <a:latin typeface="Cambria Math" panose="02040503050406030204" pitchFamily="18" charset="0"/>
                          <a:cs typeface="Times New Roman" panose="02020603050405020304" pitchFamily="18" charset="0"/>
                        </a:rPr>
                        <m:t> </m:t>
                      </m:r>
                    </m:oMath>
                  </a14:m>
                  <a:r>
                    <a:rPr lang="en-GB" sz="1700" dirty="0">
                      <a:effectLst/>
                      <a:latin typeface="+mn-lt"/>
                      <a:ea typeface="Calibri" panose="020F0502020204030204" pitchFamily="34" charset="0"/>
                      <a:cs typeface="Times New Roman" panose="02020603050405020304" pitchFamily="18" charset="0"/>
                    </a:rPr>
                    <a:t>)).</a:t>
                  </a:r>
                </a:p>
                <a:p>
                  <a:pPr marL="342900" lvl="0" indent="-342900">
                    <a:spcBef>
                      <a:spcPts val="400"/>
                    </a:spcBef>
                    <a:spcAft>
                      <a:spcPts val="400"/>
                    </a:spcAft>
                    <a:buFont typeface="+mj-lt"/>
                    <a:buAutoNum type="alphaLcParenR"/>
                  </a:pPr>
                  <a:r>
                    <a:rPr lang="en-GB" sz="1700" dirty="0">
                      <a:effectLst/>
                      <a:latin typeface="+mn-lt"/>
                      <a:ea typeface="Calibri" panose="020F0502020204030204" pitchFamily="34" charset="0"/>
                      <a:cs typeface="Times New Roman" panose="02020603050405020304" pitchFamily="18" charset="0"/>
                    </a:rPr>
                    <a:t>Explain why doubling the angle at the centre of the circle does not double the height of the triangle.</a:t>
                  </a:r>
                </a:p>
              </p:txBody>
            </p:sp>
          </mc:Choice>
          <mc:Fallback xmlns="">
            <p:sp>
              <p:nvSpPr>
                <p:cNvPr id="10" name="TextBox 9">
                  <a:extLst>
                    <a:ext uri="{FF2B5EF4-FFF2-40B4-BE49-F238E27FC236}">
                      <a16:creationId xmlns:a16="http://schemas.microsoft.com/office/drawing/2014/main" id="{1B161212-496C-4AB2-B2AA-5A8CBDAC8E2D}"/>
                    </a:ext>
                  </a:extLst>
                </p:cNvPr>
                <p:cNvSpPr txBox="1">
                  <a:spLocks noRot="1" noChangeAspect="1" noMove="1" noResize="1" noEditPoints="1" noAdjustHandles="1" noChangeArrowheads="1" noChangeShapeType="1" noTextEdit="1"/>
                </p:cNvSpPr>
                <p:nvPr/>
              </p:nvSpPr>
              <p:spPr>
                <a:xfrm>
                  <a:off x="319332" y="4152553"/>
                  <a:ext cx="6984775" cy="2077556"/>
                </a:xfrm>
                <a:prstGeom prst="rect">
                  <a:avLst/>
                </a:prstGeom>
                <a:blipFill>
                  <a:blip r:embed="rId6"/>
                  <a:stretch>
                    <a:fillRect l="-436" t="-880" b="-2933"/>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43C54D7F-6FA8-4DB9-9AD5-9785200E65FD}"/>
                </a:ext>
              </a:extLst>
            </p:cNvPr>
            <p:cNvSpPr txBox="1"/>
            <p:nvPr/>
          </p:nvSpPr>
          <p:spPr>
            <a:xfrm>
              <a:off x="319332" y="1566674"/>
              <a:ext cx="2536308" cy="244682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None/>
                <a:tabLst/>
                <a:defRPr/>
              </a:pPr>
              <a:r>
                <a:rPr kumimoji="0" lang="en-GB" sz="17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rPr>
                <a:t>The point P has been moved around the circle to create two different triangles. In one triangle, the green line makes an angle of 30° with the base; in the other triangle, it makes an angle of 60°.</a:t>
              </a:r>
            </a:p>
          </p:txBody>
        </p:sp>
      </p:grpSp>
    </p:spTree>
    <p:custDataLst>
      <p:tags r:id="rId1"/>
    </p:custDataLst>
    <p:extLst>
      <p:ext uri="{BB962C8B-B14F-4D97-AF65-F5344CB8AC3E}">
        <p14:creationId xmlns:p14="http://schemas.microsoft.com/office/powerpoint/2010/main" val="3843306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that the height and length of the base of the triangle do not change in a linear way as the point moves around the circle’s edge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4e</a:t>
            </a:r>
            <a:endParaRPr lang="en-GB" dirty="0"/>
          </a:p>
        </p:txBody>
      </p:sp>
      <p:sp>
        <p:nvSpPr>
          <p:cNvPr id="7" name="TextBox 6">
            <a:extLst>
              <a:ext uri="{FF2B5EF4-FFF2-40B4-BE49-F238E27FC236}">
                <a16:creationId xmlns:a16="http://schemas.microsoft.com/office/drawing/2014/main" id="{A407B880-DA0A-4765-8A75-7A2D795B8029}"/>
              </a:ext>
            </a:extLst>
          </p:cNvPr>
          <p:cNvSpPr txBox="1"/>
          <p:nvPr/>
        </p:nvSpPr>
        <p:spPr>
          <a:xfrm>
            <a:off x="276212" y="1639893"/>
            <a:ext cx="6725357" cy="1938992"/>
          </a:xfrm>
          <a:prstGeom prst="rect">
            <a:avLst/>
          </a:prstGeom>
          <a:noFill/>
        </p:spPr>
        <p:txBody>
          <a:bodyPr wrap="square">
            <a:spAutoFit/>
          </a:bodyPr>
          <a:lstStyle/>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The point P has been moved around the circle to create two different triangles. In one triangle, the green line makes an angle of 30° with the base; in the other triangle, it makes an angle of 60°.</a:t>
            </a:r>
          </a:p>
        </p:txBody>
      </p:sp>
      <p:pic>
        <p:nvPicPr>
          <p:cNvPr id="4" name="Picture 3">
            <a:extLst>
              <a:ext uri="{FF2B5EF4-FFF2-40B4-BE49-F238E27FC236}">
                <a16:creationId xmlns:a16="http://schemas.microsoft.com/office/drawing/2014/main" id="{F96F47C6-8B9E-4C24-8C0E-44BEA10A96B5}"/>
              </a:ext>
            </a:extLst>
          </p:cNvPr>
          <p:cNvPicPr>
            <a:picLocks noChangeAspect="1"/>
          </p:cNvPicPr>
          <p:nvPr/>
        </p:nvPicPr>
        <p:blipFill>
          <a:blip r:embed="rId3"/>
          <a:stretch>
            <a:fillRect/>
          </a:stretch>
        </p:blipFill>
        <p:spPr>
          <a:xfrm>
            <a:off x="479376" y="3501108"/>
            <a:ext cx="3164098" cy="2956816"/>
          </a:xfrm>
          <a:prstGeom prst="rect">
            <a:avLst/>
          </a:prstGeom>
        </p:spPr>
      </p:pic>
      <p:pic>
        <p:nvPicPr>
          <p:cNvPr id="5" name="Picture 4">
            <a:extLst>
              <a:ext uri="{FF2B5EF4-FFF2-40B4-BE49-F238E27FC236}">
                <a16:creationId xmlns:a16="http://schemas.microsoft.com/office/drawing/2014/main" id="{DE2102CA-8680-40AD-869F-A95C3265B80D}"/>
              </a:ext>
            </a:extLst>
          </p:cNvPr>
          <p:cNvPicPr>
            <a:picLocks noChangeAspect="1"/>
          </p:cNvPicPr>
          <p:nvPr/>
        </p:nvPicPr>
        <p:blipFill>
          <a:blip r:embed="rId4"/>
          <a:stretch>
            <a:fillRect/>
          </a:stretch>
        </p:blipFill>
        <p:spPr>
          <a:xfrm>
            <a:off x="3825278" y="3501108"/>
            <a:ext cx="3176291" cy="2932430"/>
          </a:xfrm>
          <a:prstGeom prst="rect">
            <a:avLst/>
          </a:prstGeom>
        </p:spPr>
      </p:pic>
      <p:sp>
        <p:nvSpPr>
          <p:cNvPr id="8" name="TextBox 7">
            <a:extLst>
              <a:ext uri="{FF2B5EF4-FFF2-40B4-BE49-F238E27FC236}">
                <a16:creationId xmlns:a16="http://schemas.microsoft.com/office/drawing/2014/main" id="{6EB586E7-9714-4C36-9420-99D1F03137A9}"/>
              </a:ext>
            </a:extLst>
          </p:cNvPr>
          <p:cNvSpPr txBox="1"/>
          <p:nvPr/>
        </p:nvSpPr>
        <p:spPr>
          <a:xfrm>
            <a:off x="7215786" y="1643217"/>
            <a:ext cx="4700002" cy="1200329"/>
          </a:xfrm>
          <a:prstGeom prst="rect">
            <a:avLst/>
          </a:prstGeom>
          <a:noFill/>
        </p:spPr>
        <p:txBody>
          <a:bodyPr wrap="square">
            <a:spAutoFit/>
          </a:bodyPr>
          <a:lstStyle/>
          <a:p>
            <a:pPr marL="342900" lvl="0" indent="-342900">
              <a:spcBef>
                <a:spcPts val="400"/>
              </a:spcBef>
              <a:spcAft>
                <a:spcPts val="400"/>
              </a:spcAft>
              <a:buFont typeface="+mj-lt"/>
              <a:buAutoNum type="alphaLcParenR" startAt="5"/>
            </a:pPr>
            <a:r>
              <a:rPr lang="en-GB" sz="2400" dirty="0">
                <a:effectLst/>
                <a:latin typeface="+mn-lt"/>
                <a:ea typeface="Calibri" panose="020F0502020204030204" pitchFamily="34" charset="0"/>
                <a:cs typeface="Times New Roman" panose="02020603050405020304" pitchFamily="18" charset="0"/>
              </a:rPr>
              <a:t>How would you estimate and describe the ‘height’ of the triangle below?</a:t>
            </a:r>
          </a:p>
        </p:txBody>
      </p:sp>
      <p:pic>
        <p:nvPicPr>
          <p:cNvPr id="3" name="Picture 2">
            <a:extLst>
              <a:ext uri="{FF2B5EF4-FFF2-40B4-BE49-F238E27FC236}">
                <a16:creationId xmlns:a16="http://schemas.microsoft.com/office/drawing/2014/main" id="{DC6B43EE-9005-4D09-8F34-8BF267CC8CF5}"/>
              </a:ext>
            </a:extLst>
          </p:cNvPr>
          <p:cNvPicPr>
            <a:picLocks noChangeAspect="1"/>
          </p:cNvPicPr>
          <p:nvPr/>
        </p:nvPicPr>
        <p:blipFill>
          <a:blip r:embed="rId5"/>
          <a:stretch>
            <a:fillRect/>
          </a:stretch>
        </p:blipFill>
        <p:spPr>
          <a:xfrm>
            <a:off x="8012492" y="3501008"/>
            <a:ext cx="2908044" cy="2920237"/>
          </a:xfrm>
          <a:prstGeom prst="rect">
            <a:avLst/>
          </a:prstGeom>
        </p:spPr>
      </p:pic>
    </p:spTree>
    <p:extLst>
      <p:ext uri="{BB962C8B-B14F-4D97-AF65-F5344CB8AC3E}">
        <p14:creationId xmlns:p14="http://schemas.microsoft.com/office/powerpoint/2010/main" val="2815058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44116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800" b="1" dirty="0"/>
              <a:t>Understand that the height and length of the base of the triangle do not change in a linear way as the point moves around the circle’s edge</a:t>
            </a:r>
            <a:endPar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4e</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304107" y="1741531"/>
            <a:ext cx="44085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can congruency be used to make sense of other angles greater than 90°?</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what point would you introduce the graphs of the trigonometric functions?</a:t>
            </a:r>
          </a:p>
        </p:txBody>
      </p:sp>
      <p:grpSp>
        <p:nvGrpSpPr>
          <p:cNvPr id="7" name="Group 6">
            <a:extLst>
              <a:ext uri="{FF2B5EF4-FFF2-40B4-BE49-F238E27FC236}">
                <a16:creationId xmlns:a16="http://schemas.microsoft.com/office/drawing/2014/main" id="{C00B4CB6-6DB1-4674-B98F-0CA36049CEA2}"/>
              </a:ext>
            </a:extLst>
          </p:cNvPr>
          <p:cNvGrpSpPr/>
          <p:nvPr/>
        </p:nvGrpSpPr>
        <p:grpSpPr>
          <a:xfrm>
            <a:off x="271968" y="1556792"/>
            <a:ext cx="6996498" cy="4673317"/>
            <a:chOff x="8374419" y="1492516"/>
            <a:chExt cx="6996498" cy="4673317"/>
          </a:xfrm>
        </p:grpSpPr>
        <p:grpSp>
          <p:nvGrpSpPr>
            <p:cNvPr id="13" name="Group 12">
              <a:extLst>
                <a:ext uri="{FF2B5EF4-FFF2-40B4-BE49-F238E27FC236}">
                  <a16:creationId xmlns:a16="http://schemas.microsoft.com/office/drawing/2014/main" id="{B10BBAF6-1175-4336-8652-3028261F9BB7}"/>
                </a:ext>
              </a:extLst>
            </p:cNvPr>
            <p:cNvGrpSpPr/>
            <p:nvPr/>
          </p:nvGrpSpPr>
          <p:grpSpPr>
            <a:xfrm>
              <a:off x="8374419" y="1492516"/>
              <a:ext cx="6996498" cy="4673317"/>
              <a:chOff x="319332" y="1556792"/>
              <a:chExt cx="6996498" cy="4673317"/>
            </a:xfrm>
          </p:grpSpPr>
          <p:sp>
            <p:nvSpPr>
              <p:cNvPr id="14" name="Content Placeholder 2">
                <a:extLst>
                  <a:ext uri="{FF2B5EF4-FFF2-40B4-BE49-F238E27FC236}">
                    <a16:creationId xmlns:a16="http://schemas.microsoft.com/office/drawing/2014/main" id="{B940CE8B-A8CC-48FF-9592-52E8E984978C}"/>
                  </a:ext>
                </a:extLst>
              </p:cNvPr>
              <p:cNvSpPr txBox="1">
                <a:spLocks/>
              </p:cNvSpPr>
              <p:nvPr/>
            </p:nvSpPr>
            <p:spPr>
              <a:xfrm>
                <a:off x="319332" y="1556792"/>
                <a:ext cx="6928795" cy="467331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None/>
                  <a:tabLst/>
                  <a:defRPr/>
                </a:pPr>
                <a:endParaRPr kumimoji="0" lang="en-GB" sz="17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None/>
                  <a:tabLst/>
                  <a:defRPr/>
                </a:pPr>
                <a:endParaRPr lang="en-GB" sz="1700" dirty="0">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None/>
                  <a:tabLst/>
                  <a:defRPr/>
                </a:pPr>
                <a:endParaRPr kumimoji="0" lang="en-GB" sz="17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GB" sz="1700" dirty="0">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17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GB" sz="1700" dirty="0">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17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GB" sz="1700" dirty="0">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1700" b="0" i="1"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CD3B1E3A-4115-414B-BFBB-8D9278A2918B}"/>
                  </a:ext>
                </a:extLst>
              </p:cNvPr>
              <p:cNvPicPr>
                <a:picLocks noChangeAspect="1"/>
              </p:cNvPicPr>
              <p:nvPr/>
            </p:nvPicPr>
            <p:blipFill>
              <a:blip r:embed="rId4"/>
              <a:stretch>
                <a:fillRect/>
              </a:stretch>
            </p:blipFill>
            <p:spPr>
              <a:xfrm>
                <a:off x="2911620" y="1734875"/>
                <a:ext cx="2214869" cy="2069771"/>
              </a:xfrm>
              <a:prstGeom prst="rect">
                <a:avLst/>
              </a:prstGeom>
            </p:spPr>
          </p:pic>
          <p:pic>
            <p:nvPicPr>
              <p:cNvPr id="16" name="Picture 15">
                <a:extLst>
                  <a:ext uri="{FF2B5EF4-FFF2-40B4-BE49-F238E27FC236}">
                    <a16:creationId xmlns:a16="http://schemas.microsoft.com/office/drawing/2014/main" id="{FDDA84C2-8A4B-45BF-9F97-378934610765}"/>
                  </a:ext>
                </a:extLst>
              </p:cNvPr>
              <p:cNvPicPr>
                <a:picLocks noChangeAspect="1"/>
              </p:cNvPicPr>
              <p:nvPr/>
            </p:nvPicPr>
            <p:blipFill>
              <a:blip r:embed="rId5"/>
              <a:stretch>
                <a:fillRect/>
              </a:stretch>
            </p:blipFill>
            <p:spPr>
              <a:xfrm>
                <a:off x="5092426" y="1734875"/>
                <a:ext cx="2223404" cy="2052701"/>
              </a:xfrm>
              <a:prstGeom prst="rect">
                <a:avLst/>
              </a:prstGeom>
            </p:spPr>
          </p:pic>
          <p:sp>
            <p:nvSpPr>
              <p:cNvPr id="18" name="TextBox 17">
                <a:extLst>
                  <a:ext uri="{FF2B5EF4-FFF2-40B4-BE49-F238E27FC236}">
                    <a16:creationId xmlns:a16="http://schemas.microsoft.com/office/drawing/2014/main" id="{A382FE16-8F49-42E4-AAFE-C99740102F7C}"/>
                  </a:ext>
                </a:extLst>
              </p:cNvPr>
              <p:cNvSpPr txBox="1"/>
              <p:nvPr/>
            </p:nvSpPr>
            <p:spPr>
              <a:xfrm>
                <a:off x="319332" y="1566674"/>
                <a:ext cx="2536308" cy="244682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None/>
                  <a:tabLst/>
                  <a:defRPr/>
                </a:pPr>
                <a:r>
                  <a:rPr kumimoji="0" lang="en-GB" sz="17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rPr>
                  <a:t>The point P has been moved around the circle to create two different triangles. In one triangle, the green line makes an angle of 30° with the base; in the other triangle, it makes an angle of 60°.</a:t>
                </a:r>
              </a:p>
            </p:txBody>
          </p:sp>
        </p:grpSp>
        <p:sp>
          <p:nvSpPr>
            <p:cNvPr id="10" name="TextBox 9">
              <a:extLst>
                <a:ext uri="{FF2B5EF4-FFF2-40B4-BE49-F238E27FC236}">
                  <a16:creationId xmlns:a16="http://schemas.microsoft.com/office/drawing/2014/main" id="{3359040A-72EA-43B0-A057-F2C929560886}"/>
                </a:ext>
              </a:extLst>
            </p:cNvPr>
            <p:cNvSpPr txBox="1"/>
            <p:nvPr/>
          </p:nvSpPr>
          <p:spPr>
            <a:xfrm>
              <a:off x="8472263" y="4383715"/>
              <a:ext cx="3192825" cy="87716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SzTx/>
                <a:buFont typeface="+mj-lt"/>
                <a:buAutoNum type="alphaLcParenR" startAt="5"/>
                <a:tabLst/>
                <a:defRPr/>
              </a:pPr>
              <a:r>
                <a:rPr lang="en-GB" sz="1700" dirty="0">
                  <a:latin typeface="Arial"/>
                  <a:ea typeface="Calibri" panose="020F0502020204030204" pitchFamily="34" charset="0"/>
                  <a:cs typeface="Times New Roman" panose="02020603050405020304" pitchFamily="18" charset="0"/>
                </a:rPr>
                <a:t>How would you estimate and describe the ‘height’ of the triangle?</a:t>
              </a:r>
            </a:p>
          </p:txBody>
        </p:sp>
        <p:pic>
          <p:nvPicPr>
            <p:cNvPr id="4" name="Picture 3">
              <a:extLst>
                <a:ext uri="{FF2B5EF4-FFF2-40B4-BE49-F238E27FC236}">
                  <a16:creationId xmlns:a16="http://schemas.microsoft.com/office/drawing/2014/main" id="{458D9A59-C938-424A-8C96-D43B1581C575}"/>
                </a:ext>
              </a:extLst>
            </p:cNvPr>
            <p:cNvPicPr>
              <a:picLocks noChangeAspect="1"/>
            </p:cNvPicPr>
            <p:nvPr/>
          </p:nvPicPr>
          <p:blipFill>
            <a:blip r:embed="rId6"/>
            <a:stretch>
              <a:fillRect/>
            </a:stretch>
          </p:blipFill>
          <p:spPr>
            <a:xfrm>
              <a:off x="11732792" y="3701120"/>
              <a:ext cx="2392944" cy="2409678"/>
            </a:xfrm>
            <a:prstGeom prst="rect">
              <a:avLst/>
            </a:prstGeom>
          </p:spPr>
        </p:pic>
      </p:grpSp>
    </p:spTree>
    <p:custDataLst>
      <p:tags r:id="rId1"/>
    </p:custDataLst>
    <p:extLst>
      <p:ext uri="{BB962C8B-B14F-4D97-AF65-F5344CB8AC3E}">
        <p14:creationId xmlns:p14="http://schemas.microsoft.com/office/powerpoint/2010/main" val="1034076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that the height and length of the base of the triangle do not change in a linear way as the point moves around the circle’s edge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7" name="TextBox 6">
            <a:extLst>
              <a:ext uri="{FF2B5EF4-FFF2-40B4-BE49-F238E27FC236}">
                <a16:creationId xmlns:a16="http://schemas.microsoft.com/office/drawing/2014/main" id="{7596810F-D4F4-4F59-9EA5-95A9F6AA7E8F}"/>
              </a:ext>
            </a:extLst>
          </p:cNvPr>
          <p:cNvSpPr txBox="1"/>
          <p:nvPr/>
        </p:nvSpPr>
        <p:spPr>
          <a:xfrm>
            <a:off x="1415480" y="1781606"/>
            <a:ext cx="8928992" cy="830997"/>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What is the same and what is different about these triangles? Explain how you know.</a:t>
            </a:r>
          </a:p>
        </p:txBody>
      </p:sp>
      <p:pic>
        <p:nvPicPr>
          <p:cNvPr id="4" name="Picture 3">
            <a:extLst>
              <a:ext uri="{FF2B5EF4-FFF2-40B4-BE49-F238E27FC236}">
                <a16:creationId xmlns:a16="http://schemas.microsoft.com/office/drawing/2014/main" id="{AA4C13EF-8894-4E39-AC81-599B7BE65C3C}"/>
              </a:ext>
            </a:extLst>
          </p:cNvPr>
          <p:cNvPicPr>
            <a:picLocks noChangeAspect="1"/>
          </p:cNvPicPr>
          <p:nvPr/>
        </p:nvPicPr>
        <p:blipFill>
          <a:blip r:embed="rId3"/>
          <a:stretch>
            <a:fillRect/>
          </a:stretch>
        </p:blipFill>
        <p:spPr>
          <a:xfrm>
            <a:off x="-24680" y="2708920"/>
            <a:ext cx="3164098" cy="3036071"/>
          </a:xfrm>
          <a:prstGeom prst="rect">
            <a:avLst/>
          </a:prstGeom>
        </p:spPr>
      </p:pic>
      <p:pic>
        <p:nvPicPr>
          <p:cNvPr id="5" name="Picture 4">
            <a:extLst>
              <a:ext uri="{FF2B5EF4-FFF2-40B4-BE49-F238E27FC236}">
                <a16:creationId xmlns:a16="http://schemas.microsoft.com/office/drawing/2014/main" id="{D30532BA-0C15-4E52-81B5-B02F8463E97E}"/>
              </a:ext>
            </a:extLst>
          </p:cNvPr>
          <p:cNvPicPr>
            <a:picLocks noChangeAspect="1"/>
          </p:cNvPicPr>
          <p:nvPr/>
        </p:nvPicPr>
        <p:blipFill>
          <a:blip r:embed="rId4"/>
          <a:stretch>
            <a:fillRect/>
          </a:stretch>
        </p:blipFill>
        <p:spPr>
          <a:xfrm>
            <a:off x="2999656" y="2708920"/>
            <a:ext cx="3164098" cy="3029975"/>
          </a:xfrm>
          <a:prstGeom prst="rect">
            <a:avLst/>
          </a:prstGeom>
        </p:spPr>
      </p:pic>
      <p:pic>
        <p:nvPicPr>
          <p:cNvPr id="9" name="Picture 8">
            <a:extLst>
              <a:ext uri="{FF2B5EF4-FFF2-40B4-BE49-F238E27FC236}">
                <a16:creationId xmlns:a16="http://schemas.microsoft.com/office/drawing/2014/main" id="{0C49B9F2-AA31-4C4B-B048-A015382D0030}"/>
              </a:ext>
            </a:extLst>
          </p:cNvPr>
          <p:cNvPicPr>
            <a:picLocks noChangeAspect="1"/>
          </p:cNvPicPr>
          <p:nvPr/>
        </p:nvPicPr>
        <p:blipFill>
          <a:blip r:embed="rId5"/>
          <a:stretch>
            <a:fillRect/>
          </a:stretch>
        </p:blipFill>
        <p:spPr>
          <a:xfrm>
            <a:off x="6023992" y="2708920"/>
            <a:ext cx="3164098" cy="3090940"/>
          </a:xfrm>
          <a:prstGeom prst="rect">
            <a:avLst/>
          </a:prstGeom>
        </p:spPr>
      </p:pic>
      <p:pic>
        <p:nvPicPr>
          <p:cNvPr id="10" name="Picture 9">
            <a:extLst>
              <a:ext uri="{FF2B5EF4-FFF2-40B4-BE49-F238E27FC236}">
                <a16:creationId xmlns:a16="http://schemas.microsoft.com/office/drawing/2014/main" id="{FBF2D2E3-56D7-4520-A2E8-90A3029FEE1E}"/>
              </a:ext>
            </a:extLst>
          </p:cNvPr>
          <p:cNvPicPr>
            <a:picLocks noChangeAspect="1"/>
          </p:cNvPicPr>
          <p:nvPr/>
        </p:nvPicPr>
        <p:blipFill>
          <a:blip r:embed="rId6"/>
          <a:stretch>
            <a:fillRect/>
          </a:stretch>
        </p:blipFill>
        <p:spPr>
          <a:xfrm>
            <a:off x="9048328" y="2708920"/>
            <a:ext cx="3164098" cy="3139712"/>
          </a:xfrm>
          <a:prstGeom prst="rect">
            <a:avLst/>
          </a:prstGeom>
        </p:spPr>
      </p:pic>
    </p:spTree>
    <p:extLst>
      <p:ext uri="{BB962C8B-B14F-4D97-AF65-F5344CB8AC3E}">
        <p14:creationId xmlns:p14="http://schemas.microsoft.com/office/powerpoint/2010/main" val="18071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44116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Understand that the height and length of the base of the triangle do not change in a linear way as the point moves around the circle’s edge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5</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26019" y="4581128"/>
            <a:ext cx="11189078" cy="213769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What mathematical language would you expect students to use in their explanations?</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what point would you introduce the graphs of the trigonometric functions?</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85858"/>
              </a:solidFill>
              <a:effectLst/>
              <a:highlight>
                <a:srgbClr val="FFFF00"/>
              </a:highligh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752891F5-C3BB-4ED1-B4A9-D01F1D78EACE}"/>
              </a:ext>
            </a:extLst>
          </p:cNvPr>
          <p:cNvGrpSpPr/>
          <p:nvPr/>
        </p:nvGrpSpPr>
        <p:grpSpPr>
          <a:xfrm>
            <a:off x="426019" y="1556792"/>
            <a:ext cx="11339962" cy="3168351"/>
            <a:chOff x="426019" y="1628800"/>
            <a:chExt cx="11339962" cy="316835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26019" y="1628800"/>
              <a:ext cx="11339962" cy="316835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spcAft>
                  <a:spcPts val="400"/>
                </a:spcAft>
                <a:buNone/>
              </a:pPr>
              <a:r>
                <a:rPr lang="en-GB" sz="2000" dirty="0">
                  <a:effectLst/>
                  <a:latin typeface="+mn-lt"/>
                  <a:ea typeface="Calibri" panose="020F0502020204030204" pitchFamily="34" charset="0"/>
                  <a:cs typeface="Times New Roman" panose="02020603050405020304" pitchFamily="18" charset="0"/>
                </a:rPr>
                <a:t>What is the same and what is different about these triangles? Explain how you know.</a:t>
              </a:r>
            </a:p>
            <a:p>
              <a:pPr algn="ctr">
                <a:spcBef>
                  <a:spcPts val="400"/>
                </a:spcBef>
                <a:spcAft>
                  <a:spcPts val="400"/>
                </a:spcAft>
                <a:buNone/>
              </a:pPr>
              <a:endParaRPr lang="en-GB" sz="2000" i="1" dirty="0">
                <a:latin typeface="+mn-lt"/>
                <a:ea typeface="Calibri" panose="020F0502020204030204" pitchFamily="34" charset="0"/>
                <a:cs typeface="Times New Roman" panose="02020603050405020304" pitchFamily="18" charset="0"/>
              </a:endParaRPr>
            </a:p>
            <a:p>
              <a:pPr>
                <a:spcBef>
                  <a:spcPts val="400"/>
                </a:spcBef>
                <a:spcAft>
                  <a:spcPts val="400"/>
                </a:spcAft>
                <a:buNone/>
              </a:pPr>
              <a:endParaRPr lang="en-GB" sz="2400" i="1" dirty="0">
                <a:effectLst/>
                <a:latin typeface="Myriad Pro"/>
                <a:ea typeface="Calibri" panose="020F0502020204030204" pitchFamily="34" charset="0"/>
                <a:cs typeface="Times New Roman" panose="02020603050405020304" pitchFamily="18" charset="0"/>
              </a:endParaRPr>
            </a:p>
            <a:p>
              <a:pPr>
                <a:spcBef>
                  <a:spcPts val="400"/>
                </a:spcBef>
                <a:spcAft>
                  <a:spcPts val="400"/>
                </a:spcAft>
                <a:buNone/>
              </a:pPr>
              <a:endParaRPr lang="en-GB" i="1" dirty="0">
                <a:latin typeface="Myriad Pro"/>
                <a:ea typeface="Calibri" panose="020F0502020204030204" pitchFamily="34" charset="0"/>
                <a:cs typeface="Times New Roman" panose="02020603050405020304" pitchFamily="18" charset="0"/>
              </a:endParaRPr>
            </a:p>
            <a:p>
              <a:pPr>
                <a:spcBef>
                  <a:spcPts val="400"/>
                </a:spcBef>
                <a:spcAft>
                  <a:spcPts val="400"/>
                </a:spcAft>
                <a:buNone/>
              </a:pPr>
              <a:endParaRPr lang="en-GB" i="1" dirty="0">
                <a:latin typeface="Myriad Pro"/>
                <a:ea typeface="Calibri" panose="020F0502020204030204" pitchFamily="34" charset="0"/>
                <a:cs typeface="Times New Roman" panose="02020603050405020304" pitchFamily="18" charset="0"/>
              </a:endParaRPr>
            </a:p>
            <a:p>
              <a:pPr>
                <a:spcBef>
                  <a:spcPts val="400"/>
                </a:spcBef>
                <a:spcAft>
                  <a:spcPts val="400"/>
                </a:spcAft>
                <a:buNone/>
              </a:pPr>
              <a:endParaRPr lang="en-GB" sz="2400" i="1" dirty="0">
                <a:effectLst/>
                <a:latin typeface="Myriad Pro"/>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3B32FF0-117E-4E06-A1D1-C150FF410C2A}"/>
                </a:ext>
              </a:extLst>
            </p:cNvPr>
            <p:cNvPicPr>
              <a:picLocks noChangeAspect="1"/>
            </p:cNvPicPr>
            <p:nvPr/>
          </p:nvPicPr>
          <p:blipFill>
            <a:blip r:embed="rId4"/>
            <a:stretch>
              <a:fillRect/>
            </a:stretch>
          </p:blipFill>
          <p:spPr>
            <a:xfrm>
              <a:off x="895695" y="2310769"/>
              <a:ext cx="2373074" cy="2277053"/>
            </a:xfrm>
            <a:prstGeom prst="rect">
              <a:avLst/>
            </a:prstGeom>
          </p:spPr>
        </p:pic>
        <p:pic>
          <p:nvPicPr>
            <p:cNvPr id="3" name="Picture 2">
              <a:extLst>
                <a:ext uri="{FF2B5EF4-FFF2-40B4-BE49-F238E27FC236}">
                  <a16:creationId xmlns:a16="http://schemas.microsoft.com/office/drawing/2014/main" id="{5AB8E20D-DFED-45A3-A820-43FE328CD943}"/>
                </a:ext>
              </a:extLst>
            </p:cNvPr>
            <p:cNvPicPr>
              <a:picLocks noChangeAspect="1"/>
            </p:cNvPicPr>
            <p:nvPr/>
          </p:nvPicPr>
          <p:blipFill>
            <a:blip r:embed="rId5"/>
            <a:stretch>
              <a:fillRect/>
            </a:stretch>
          </p:blipFill>
          <p:spPr>
            <a:xfrm>
              <a:off x="3574113" y="2310769"/>
              <a:ext cx="2373074" cy="2272481"/>
            </a:xfrm>
            <a:prstGeom prst="rect">
              <a:avLst/>
            </a:prstGeom>
          </p:spPr>
        </p:pic>
        <p:pic>
          <p:nvPicPr>
            <p:cNvPr id="4" name="Picture 3">
              <a:extLst>
                <a:ext uri="{FF2B5EF4-FFF2-40B4-BE49-F238E27FC236}">
                  <a16:creationId xmlns:a16="http://schemas.microsoft.com/office/drawing/2014/main" id="{5F28D1D6-8C82-4EB7-8F2F-C1B15790CF0D}"/>
                </a:ext>
              </a:extLst>
            </p:cNvPr>
            <p:cNvPicPr>
              <a:picLocks noChangeAspect="1"/>
            </p:cNvPicPr>
            <p:nvPr/>
          </p:nvPicPr>
          <p:blipFill>
            <a:blip r:embed="rId6"/>
            <a:stretch>
              <a:fillRect/>
            </a:stretch>
          </p:blipFill>
          <p:spPr>
            <a:xfrm>
              <a:off x="6252531" y="2310769"/>
              <a:ext cx="2373074" cy="2318205"/>
            </a:xfrm>
            <a:prstGeom prst="rect">
              <a:avLst/>
            </a:prstGeom>
          </p:spPr>
        </p:pic>
        <p:pic>
          <p:nvPicPr>
            <p:cNvPr id="5" name="Picture 4">
              <a:extLst>
                <a:ext uri="{FF2B5EF4-FFF2-40B4-BE49-F238E27FC236}">
                  <a16:creationId xmlns:a16="http://schemas.microsoft.com/office/drawing/2014/main" id="{910B04FC-B539-4E68-BD1F-FD0571C80042}"/>
                </a:ext>
              </a:extLst>
            </p:cNvPr>
            <p:cNvPicPr>
              <a:picLocks noChangeAspect="1"/>
            </p:cNvPicPr>
            <p:nvPr/>
          </p:nvPicPr>
          <p:blipFill>
            <a:blip r:embed="rId7"/>
            <a:stretch>
              <a:fillRect/>
            </a:stretch>
          </p:blipFill>
          <p:spPr>
            <a:xfrm>
              <a:off x="8930948" y="2310769"/>
              <a:ext cx="2373074" cy="2354784"/>
            </a:xfrm>
            <a:prstGeom prst="rect">
              <a:avLst/>
            </a:prstGeom>
          </p:spPr>
        </p:pic>
      </p:grpSp>
    </p:spTree>
    <p:custDataLst>
      <p:tags r:id="rId1"/>
    </p:custDataLst>
    <p:extLst>
      <p:ext uri="{BB962C8B-B14F-4D97-AF65-F5344CB8AC3E}">
        <p14:creationId xmlns:p14="http://schemas.microsoft.com/office/powerpoint/2010/main" val="345939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600243130"/>
              </p:ext>
            </p:extLst>
          </p:nvPr>
        </p:nvGraphicFramePr>
        <p:xfrm>
          <a:off x="579413" y="1401995"/>
          <a:ext cx="11011552" cy="2291080"/>
        </p:xfrm>
        <a:graphic>
          <a:graphicData uri="http://schemas.openxmlformats.org/drawingml/2006/table">
            <a:tbl>
              <a:tblPr firstRow="1" bandRow="1">
                <a:tableStyleId>{E8B1032C-EA38-4F05-BA0D-38AFFFC7BED3}</a:tableStyleId>
              </a:tblPr>
              <a:tblGrid>
                <a:gridCol w="1628155">
                  <a:extLst>
                    <a:ext uri="{9D8B030D-6E8A-4147-A177-3AD203B41FA5}">
                      <a16:colId xmlns:a16="http://schemas.microsoft.com/office/drawing/2014/main" val="2438572298"/>
                    </a:ext>
                  </a:extLst>
                </a:gridCol>
                <a:gridCol w="9383397">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adjacent</a:t>
                      </a:r>
                    </a:p>
                  </a:txBody>
                  <a:tcPr/>
                </a:tc>
                <a:tc>
                  <a:txBody>
                    <a:bodyPr/>
                    <a:lstStyle/>
                    <a:p>
                      <a:r>
                        <a:rPr lang="en-GB" sz="1800" kern="1200" dirty="0">
                          <a:solidFill>
                            <a:schemeClr val="tx1"/>
                          </a:solidFill>
                          <a:effectLst/>
                          <a:latin typeface="+mn-lt"/>
                          <a:ea typeface="+mn-ea"/>
                          <a:cs typeface="+mn-cs"/>
                        </a:rPr>
                        <a:t>In trigonometry, one of the shorter two sides in a right-angled triangle. The side adjacent or next to a given angle.</a:t>
                      </a:r>
                      <a:endParaRPr lang="en-GB" dirty="0"/>
                    </a:p>
                  </a:txBody>
                  <a:tcPr/>
                </a:tc>
                <a:extLst>
                  <a:ext uri="{0D108BD9-81ED-4DB2-BD59-A6C34878D82A}">
                    <a16:rowId xmlns:a16="http://schemas.microsoft.com/office/drawing/2014/main" val="2719448778"/>
                  </a:ext>
                </a:extLst>
              </a:tr>
              <a:tr h="370840">
                <a:tc>
                  <a:txBody>
                    <a:bodyPr/>
                    <a:lstStyle/>
                    <a:p>
                      <a:r>
                        <a:rPr lang="en-GB" sz="1800" kern="1200" dirty="0">
                          <a:solidFill>
                            <a:schemeClr val="tx1"/>
                          </a:solidFill>
                          <a:effectLst/>
                          <a:latin typeface="+mn-lt"/>
                          <a:ea typeface="+mn-ea"/>
                          <a:cs typeface="+mn-cs"/>
                        </a:rPr>
                        <a:t>hypotenuse</a:t>
                      </a:r>
                      <a:endParaRPr lang="en-GB" dirty="0"/>
                    </a:p>
                  </a:txBody>
                  <a:tcPr/>
                </a:tc>
                <a:tc>
                  <a:txBody>
                    <a:bodyPr/>
                    <a:lstStyle/>
                    <a:p>
                      <a:r>
                        <a:rPr lang="en-GB" sz="1800" kern="1200" dirty="0">
                          <a:solidFill>
                            <a:schemeClr val="tx1"/>
                          </a:solidFill>
                          <a:effectLst/>
                          <a:latin typeface="+mn-lt"/>
                          <a:ea typeface="+mn-ea"/>
                          <a:cs typeface="+mn-cs"/>
                        </a:rPr>
                        <a:t>In trigonometry, the longest side of a right-angled triangle. The side opposite the right-angle.</a:t>
                      </a:r>
                      <a:endParaRPr lang="en-GB" dirty="0"/>
                    </a:p>
                  </a:txBody>
                  <a:tcPr/>
                </a:tc>
                <a:extLst>
                  <a:ext uri="{0D108BD9-81ED-4DB2-BD59-A6C34878D82A}">
                    <a16:rowId xmlns:a16="http://schemas.microsoft.com/office/drawing/2014/main" val="78949882"/>
                  </a:ext>
                </a:extLst>
              </a:tr>
              <a:tr h="370840">
                <a:tc>
                  <a:txBody>
                    <a:bodyPr/>
                    <a:lstStyle/>
                    <a:p>
                      <a:r>
                        <a:rPr lang="en-GB" sz="1800" kern="1200" dirty="0">
                          <a:solidFill>
                            <a:schemeClr val="tx1"/>
                          </a:solidFill>
                          <a:effectLst/>
                          <a:latin typeface="+mn-lt"/>
                          <a:ea typeface="+mn-ea"/>
                          <a:cs typeface="+mn-cs"/>
                        </a:rPr>
                        <a:t>opposite</a:t>
                      </a:r>
                      <a:endParaRPr lang="en-GB" dirty="0"/>
                    </a:p>
                  </a:txBody>
                  <a:tcPr/>
                </a:tc>
                <a:tc>
                  <a:txBody>
                    <a:bodyPr/>
                    <a:lstStyle/>
                    <a:p>
                      <a:r>
                        <a:rPr lang="en-GB" sz="1800" kern="1200" dirty="0">
                          <a:solidFill>
                            <a:schemeClr val="tx1"/>
                          </a:solidFill>
                          <a:effectLst/>
                          <a:latin typeface="+mn-lt"/>
                          <a:ea typeface="+mn-ea"/>
                          <a:cs typeface="+mn-cs"/>
                        </a:rPr>
                        <a:t>In trigonometry, one of the shorter two sides in a right-angled triangle. The side opposite a given angle.</a:t>
                      </a:r>
                      <a:endParaRPr lang="en-GB" dirty="0"/>
                    </a:p>
                  </a:txBody>
                  <a:tcPr/>
                </a:tc>
                <a:extLst>
                  <a:ext uri="{0D108BD9-81ED-4DB2-BD59-A6C34878D82A}">
                    <a16:rowId xmlns:a16="http://schemas.microsoft.com/office/drawing/2014/main" val="404107335"/>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4" y="1401995"/>
          <a:ext cx="11011552" cy="4377294"/>
        </p:xfrm>
        <a:graphic>
          <a:graphicData uri="http://schemas.openxmlformats.org/drawingml/2006/table">
            <a:tbl>
              <a:tblPr firstRow="1" bandRow="1">
                <a:tableStyleId>{E8B1032C-EA38-4F05-BA0D-38AFFFC7BED3}</a:tableStyleId>
              </a:tblPr>
              <a:tblGrid>
                <a:gridCol w="2873756">
                  <a:extLst>
                    <a:ext uri="{9D8B030D-6E8A-4147-A177-3AD203B41FA5}">
                      <a16:colId xmlns:a16="http://schemas.microsoft.com/office/drawing/2014/main" val="2438572298"/>
                    </a:ext>
                  </a:extLst>
                </a:gridCol>
                <a:gridCol w="8137796">
                  <a:extLst>
                    <a:ext uri="{9D8B030D-6E8A-4147-A177-3AD203B41FA5}">
                      <a16:colId xmlns:a16="http://schemas.microsoft.com/office/drawing/2014/main" val="1416496605"/>
                    </a:ext>
                  </a:extLst>
                </a:gridCol>
              </a:tblGrid>
              <a:tr h="359687">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4011534">
                <a:tc>
                  <a:txBody>
                    <a:bodyPr/>
                    <a:lstStyle/>
                    <a:p>
                      <a:r>
                        <a:rPr lang="en-GB" sz="1800" kern="1200" dirty="0">
                          <a:solidFill>
                            <a:schemeClr val="tx1"/>
                          </a:solidFill>
                          <a:effectLst/>
                          <a:latin typeface="+mn-lt"/>
                          <a:ea typeface="+mn-ea"/>
                          <a:cs typeface="+mn-cs"/>
                        </a:rPr>
                        <a:t>trigonometric functions (sine, cosine, tangent)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Functions of angles. The main trigonometric functions are cosine, sine and tangent. Other functions are reciprocals of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Trigonometric functions (also called the ‘circular functions’) are functions of an angle. They relate the angles of a triangle to the lengths of its sides. The most familiar trigonometric functions are the sine, cosine and tangent in the context of the standard unit circle with radius 1 unit, where a triangle is formed by a ray originating at the origin and making some angle with the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-axis; the sine of the angle gives the length of the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-component (rise) of the triangle, the cosine gives the length of the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-component (run), and the tangent function gives the slope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-component divided by the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-component).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Trigonometric functions are commonly defined as ratios of two sides of a right-angled triangle containing the angle. They can equivalently be defined as the lengths of various line segments from a unit circle. </a:t>
                      </a:r>
                    </a:p>
                  </a:txBody>
                  <a:tcPr/>
                </a:tc>
                <a:extLst>
                  <a:ext uri="{0D108BD9-81ED-4DB2-BD59-A6C34878D82A}">
                    <a16:rowId xmlns:a16="http://schemas.microsoft.com/office/drawing/2014/main" val="1856552965"/>
                  </a:ext>
                </a:extLst>
              </a:tr>
            </a:tbl>
          </a:graphicData>
        </a:graphic>
      </p:graphicFrame>
      <p:pic>
        <p:nvPicPr>
          <p:cNvPr id="3" name="Picture 2">
            <a:extLst>
              <a:ext uri="{FF2B5EF4-FFF2-40B4-BE49-F238E27FC236}">
                <a16:creationId xmlns:a16="http://schemas.microsoft.com/office/drawing/2014/main" id="{FC6C93D2-A410-4CBD-A493-5226204E0C0A}"/>
              </a:ext>
            </a:extLst>
          </p:cNvPr>
          <p:cNvPicPr>
            <a:picLocks noChangeAspect="1"/>
          </p:cNvPicPr>
          <p:nvPr/>
        </p:nvPicPr>
        <p:blipFill>
          <a:blip r:embed="rId2"/>
          <a:stretch>
            <a:fillRect/>
          </a:stretch>
        </p:blipFill>
        <p:spPr>
          <a:xfrm>
            <a:off x="479376" y="3003127"/>
            <a:ext cx="2975532" cy="2423918"/>
          </a:xfrm>
          <a:prstGeom prst="rect">
            <a:avLst/>
          </a:prstGeom>
        </p:spPr>
      </p:pic>
      <p:pic>
        <p:nvPicPr>
          <p:cNvPr id="6" name="Picture 5">
            <a:extLst>
              <a:ext uri="{FF2B5EF4-FFF2-40B4-BE49-F238E27FC236}">
                <a16:creationId xmlns:a16="http://schemas.microsoft.com/office/drawing/2014/main" id="{B2F8A15B-F4F8-41E8-A2CD-CAAB98986FB7}"/>
              </a:ext>
            </a:extLst>
          </p:cNvPr>
          <p:cNvPicPr>
            <a:picLocks noChangeAspect="1"/>
          </p:cNvPicPr>
          <p:nvPr/>
        </p:nvPicPr>
        <p:blipFill>
          <a:blip r:embed="rId3"/>
          <a:stretch>
            <a:fillRect/>
          </a:stretch>
        </p:blipFill>
        <p:spPr>
          <a:xfrm>
            <a:off x="5361575" y="5373216"/>
            <a:ext cx="628571" cy="400000"/>
          </a:xfrm>
          <a:prstGeom prst="rect">
            <a:avLst/>
          </a:prstGeom>
        </p:spPr>
      </p:pic>
      <p:pic>
        <p:nvPicPr>
          <p:cNvPr id="7" name="Picture 6">
            <a:extLst>
              <a:ext uri="{FF2B5EF4-FFF2-40B4-BE49-F238E27FC236}">
                <a16:creationId xmlns:a16="http://schemas.microsoft.com/office/drawing/2014/main" id="{0BFE8FF1-2640-4681-888C-A94CDBD2779E}"/>
              </a:ext>
            </a:extLst>
          </p:cNvPr>
          <p:cNvPicPr>
            <a:picLocks noChangeAspect="1"/>
          </p:cNvPicPr>
          <p:nvPr/>
        </p:nvPicPr>
        <p:blipFill>
          <a:blip r:embed="rId4"/>
          <a:stretch>
            <a:fillRect/>
          </a:stretch>
        </p:blipFill>
        <p:spPr>
          <a:xfrm>
            <a:off x="6563789" y="5373216"/>
            <a:ext cx="590476" cy="400000"/>
          </a:xfrm>
          <a:prstGeom prst="rect">
            <a:avLst/>
          </a:prstGeom>
        </p:spPr>
      </p:pic>
      <p:pic>
        <p:nvPicPr>
          <p:cNvPr id="9" name="Picture 8">
            <a:extLst>
              <a:ext uri="{FF2B5EF4-FFF2-40B4-BE49-F238E27FC236}">
                <a16:creationId xmlns:a16="http://schemas.microsoft.com/office/drawing/2014/main" id="{381139C1-7CD0-4660-BEBB-39D8C9251AB6}"/>
              </a:ext>
            </a:extLst>
          </p:cNvPr>
          <p:cNvPicPr>
            <a:picLocks noChangeAspect="1"/>
          </p:cNvPicPr>
          <p:nvPr/>
        </p:nvPicPr>
        <p:blipFill>
          <a:blip r:embed="rId5"/>
          <a:stretch>
            <a:fillRect/>
          </a:stretch>
        </p:blipFill>
        <p:spPr>
          <a:xfrm>
            <a:off x="7748186" y="5373216"/>
            <a:ext cx="1114286" cy="400000"/>
          </a:xfrm>
          <a:prstGeom prst="rect">
            <a:avLst/>
          </a:prstGeom>
        </p:spPr>
      </p:pic>
    </p:spTree>
    <p:extLst>
      <p:ext uri="{BB962C8B-B14F-4D97-AF65-F5344CB8AC3E}">
        <p14:creationId xmlns:p14="http://schemas.microsoft.com/office/powerpoint/2010/main" val="1654204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864096"/>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p:txBody>
      </p:sp>
      <p:pic>
        <p:nvPicPr>
          <p:cNvPr id="6" name="Picture 5">
            <a:extLst>
              <a:ext uri="{FF2B5EF4-FFF2-40B4-BE49-F238E27FC236}">
                <a16:creationId xmlns:a16="http://schemas.microsoft.com/office/drawing/2014/main" id="{03F2D114-0D1F-4E42-B394-B77D8E584A75}"/>
              </a:ext>
            </a:extLst>
          </p:cNvPr>
          <p:cNvPicPr>
            <a:picLocks noChangeAspect="1"/>
          </p:cNvPicPr>
          <p:nvPr/>
        </p:nvPicPr>
        <p:blipFill>
          <a:blip r:embed="rId3"/>
          <a:stretch>
            <a:fillRect/>
          </a:stretch>
        </p:blipFill>
        <p:spPr>
          <a:xfrm>
            <a:off x="5663952" y="2492896"/>
            <a:ext cx="3414056" cy="3062896"/>
          </a:xfrm>
          <a:prstGeom prst="rect">
            <a:avLst/>
          </a:prstGeom>
        </p:spPr>
      </p:pic>
      <p:sp>
        <p:nvSpPr>
          <p:cNvPr id="8" name="TextBox 7">
            <a:extLst>
              <a:ext uri="{FF2B5EF4-FFF2-40B4-BE49-F238E27FC236}">
                <a16:creationId xmlns:a16="http://schemas.microsoft.com/office/drawing/2014/main" id="{68930C96-BE61-4748-8DD9-0116923D3333}"/>
              </a:ext>
            </a:extLst>
          </p:cNvPr>
          <p:cNvSpPr txBox="1"/>
          <p:nvPr/>
        </p:nvSpPr>
        <p:spPr>
          <a:xfrm>
            <a:off x="611478" y="2250877"/>
            <a:ext cx="5484522" cy="3662541"/>
          </a:xfrm>
          <a:prstGeom prst="rect">
            <a:avLst/>
          </a:prstGeom>
          <a:noFill/>
        </p:spPr>
        <p:txBody>
          <a:bodyPr wrap="square">
            <a:spAutoFit/>
          </a:bodyPr>
          <a:lstStyle/>
          <a:p>
            <a:pPr>
              <a:buNone/>
            </a:pPr>
            <a:r>
              <a:rPr lang="en-GB" sz="2400" b="1" dirty="0"/>
              <a:t>The unit circle</a:t>
            </a:r>
          </a:p>
          <a:p>
            <a:pPr marL="342900" indent="-342900">
              <a:buClr>
                <a:schemeClr val="tx1"/>
              </a:buClr>
              <a:buFont typeface="Arial" panose="020B0604020202020204" pitchFamily="34" charset="0"/>
              <a:buChar char="•"/>
            </a:pPr>
            <a:r>
              <a:rPr lang="en-GB" sz="2000" dirty="0"/>
              <a:t>A point moving around a unit circle (a circle of radius 1) provides a very rich representation for understanding and visualising the values of the trigonometric (or circular) functions.</a:t>
            </a:r>
          </a:p>
          <a:p>
            <a:pPr marL="342900" indent="-342900">
              <a:buClr>
                <a:schemeClr val="tx1"/>
              </a:buClr>
              <a:buFont typeface="Arial" panose="020B0604020202020204" pitchFamily="34" charset="0"/>
              <a:buChar char="•"/>
            </a:pPr>
            <a:r>
              <a:rPr lang="en-GB" sz="2000" dirty="0"/>
              <a:t>When it is placed on a coordinate grid with its centre at the origin, the cosine and sine functions are represented by the x- and y-coordinates, respectively, of the point for different values of the angle θ.</a:t>
            </a:r>
          </a:p>
        </p:txBody>
      </p:sp>
      <p:pic>
        <p:nvPicPr>
          <p:cNvPr id="9" name="Picture 8">
            <a:extLst>
              <a:ext uri="{FF2B5EF4-FFF2-40B4-BE49-F238E27FC236}">
                <a16:creationId xmlns:a16="http://schemas.microsoft.com/office/drawing/2014/main" id="{ED82C3B8-E12C-4473-91AF-41E811CF3B6C}"/>
              </a:ext>
            </a:extLst>
          </p:cNvPr>
          <p:cNvPicPr>
            <a:picLocks noChangeAspect="1"/>
          </p:cNvPicPr>
          <p:nvPr/>
        </p:nvPicPr>
        <p:blipFill>
          <a:blip r:embed="rId4"/>
          <a:stretch>
            <a:fillRect/>
          </a:stretch>
        </p:blipFill>
        <p:spPr>
          <a:xfrm>
            <a:off x="8976320" y="2708920"/>
            <a:ext cx="2910970" cy="2630530"/>
          </a:xfrm>
          <a:prstGeom prst="rect">
            <a:avLst/>
          </a:prstGeom>
        </p:spPr>
      </p:pic>
    </p:spTree>
    <p:extLst>
      <p:ext uri="{BB962C8B-B14F-4D97-AF65-F5344CB8AC3E}">
        <p14:creationId xmlns:p14="http://schemas.microsoft.com/office/powerpoint/2010/main" val="2638343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052736"/>
            <a:ext cx="10972800" cy="3888432"/>
          </a:xfrm>
        </p:spPr>
        <p:txBody>
          <a:bodyPr>
            <a:noAutofit/>
          </a:bodyPr>
          <a:lstStyle/>
          <a:p>
            <a:pPr marL="0" indent="0">
              <a:buNone/>
            </a:pPr>
            <a:r>
              <a:rPr lang="en-GB" sz="2000" dirty="0"/>
              <a:t>From Upper Key Stage 2, students will bring experience of:</a:t>
            </a:r>
          </a:p>
          <a:p>
            <a:pPr>
              <a:spcBef>
                <a:spcPts val="400"/>
              </a:spcBef>
            </a:pPr>
            <a:r>
              <a:rPr lang="en-GB" sz="1800" dirty="0">
                <a:effectLst/>
                <a:latin typeface="+mn-lt"/>
                <a:ea typeface="Calibri" panose="020F0502020204030204" pitchFamily="34" charset="0"/>
                <a:cs typeface="Times New Roman" panose="02020603050405020304" pitchFamily="18" charset="0"/>
              </a:rPr>
              <a:t>multiplying proper fractions and mixed numbers by whole numbers, supported by materials and diagrams </a:t>
            </a:r>
          </a:p>
          <a:p>
            <a:r>
              <a:rPr lang="en-GB" sz="1800" dirty="0">
                <a:effectLst/>
                <a:latin typeface="+mn-lt"/>
                <a:ea typeface="Calibri" panose="020F0502020204030204" pitchFamily="34" charset="0"/>
                <a:cs typeface="Times New Roman" panose="02020603050405020304" pitchFamily="18" charset="0"/>
              </a:rPr>
              <a:t>recognising the per cent symbol (%) and understanding that per cent relates to ‘number of parts per hundred’, and writing percentages as a fraction with denominator 100, and as a decimal </a:t>
            </a:r>
          </a:p>
          <a:p>
            <a:r>
              <a:rPr lang="en-GB" sz="1800" dirty="0">
                <a:effectLst/>
                <a:latin typeface="+mn-lt"/>
                <a:ea typeface="Calibri" panose="020F0502020204030204" pitchFamily="34" charset="0"/>
                <a:cs typeface="Times New Roman" panose="02020603050405020304" pitchFamily="18" charset="0"/>
              </a:rPr>
              <a:t>using all four operations to solve problems involving measure (for example, length, mass, volume, money) using decimal notation, including scaling </a:t>
            </a:r>
          </a:p>
          <a:p>
            <a:r>
              <a:rPr lang="en-GB" sz="1800" dirty="0">
                <a:effectLst/>
                <a:latin typeface="+mn-lt"/>
                <a:ea typeface="Calibri" panose="020F0502020204030204" pitchFamily="34" charset="0"/>
                <a:cs typeface="Times New Roman" panose="02020603050405020304" pitchFamily="18" charset="0"/>
              </a:rPr>
              <a:t>solving problems involving the relative sizes of two quantities where missing values can be found by using integer multiplication and division facts </a:t>
            </a:r>
          </a:p>
          <a:p>
            <a:r>
              <a:rPr lang="en-GB" sz="1800" dirty="0">
                <a:effectLst/>
                <a:latin typeface="+mn-lt"/>
                <a:ea typeface="Calibri" panose="020F0502020204030204" pitchFamily="34" charset="0"/>
                <a:cs typeface="Times New Roman" panose="02020603050405020304" pitchFamily="18" charset="0"/>
              </a:rPr>
              <a:t>solving problems involving the calculation of percentages (for example, of measures, and such as 15% of 360) and the use of percentages for comparison </a:t>
            </a:r>
          </a:p>
          <a:p>
            <a:r>
              <a:rPr lang="en-GB" sz="1800" dirty="0">
                <a:effectLst/>
                <a:latin typeface="+mn-lt"/>
                <a:ea typeface="Calibri" panose="020F0502020204030204" pitchFamily="34" charset="0"/>
                <a:cs typeface="Times New Roman" panose="02020603050405020304" pitchFamily="18" charset="0"/>
              </a:rPr>
              <a:t>solving problems involving similar shapes where the scale factor is known or can be found</a:t>
            </a:r>
          </a:p>
          <a:p>
            <a:pPr>
              <a:spcAft>
                <a:spcPts val="400"/>
              </a:spcAft>
            </a:pPr>
            <a:r>
              <a:rPr lang="en-GB" sz="1800" dirty="0">
                <a:effectLst/>
                <a:latin typeface="+mn-lt"/>
                <a:ea typeface="Calibri" panose="020F0502020204030204" pitchFamily="34" charset="0"/>
                <a:cs typeface="Times New Roman" panose="02020603050405020304" pitchFamily="18" charset="0"/>
              </a:rPr>
              <a:t>solving problems involving unequal sharing and grouping, using knowledge of fractions and multiples.</a:t>
            </a:r>
          </a:p>
          <a:p>
            <a:endParaRPr lang="en-GB" dirty="0"/>
          </a:p>
        </p:txBody>
      </p:sp>
    </p:spTree>
    <p:extLst>
      <p:ext uri="{BB962C8B-B14F-4D97-AF65-F5344CB8AC3E}">
        <p14:creationId xmlns:p14="http://schemas.microsoft.com/office/powerpoint/2010/main" val="2952935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85483"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compare lengths, areas and volumes using ratio notation and/or scale factors; make links to similarity (including trigonometric ratios)</a:t>
                </a:r>
              </a:p>
              <a:p>
                <a:r>
                  <a:rPr lang="en-GB" sz="1800" dirty="0"/>
                  <a:t>convert between related compound units (speed, rates of pay, prices, density, pressure) in numerical and algebraic contexts</a:t>
                </a:r>
              </a:p>
              <a:p>
                <a:r>
                  <a:rPr lang="en-GB" sz="1800" dirty="0"/>
                  <a:t>understand that </a:t>
                </a:r>
                <a14:m>
                  <m:oMath xmlns:m="http://schemas.openxmlformats.org/officeDocument/2006/math">
                    <m:r>
                      <a:rPr lang="en-GB" sz="1800" i="1" dirty="0" smtClean="0">
                        <a:latin typeface="Cambria Math" panose="02040503050406030204" pitchFamily="18" charset="0"/>
                      </a:rPr>
                      <m:t>𝑋</m:t>
                    </m:r>
                  </m:oMath>
                </a14:m>
                <a:r>
                  <a:rPr lang="en-GB" sz="1800" dirty="0"/>
                  <a:t> is inversely proportional to </a:t>
                </a:r>
                <a14:m>
                  <m:oMath xmlns:m="http://schemas.openxmlformats.org/officeDocument/2006/math">
                    <m:r>
                      <a:rPr lang="en-GB" sz="1800" i="1" dirty="0" smtClean="0">
                        <a:latin typeface="Cambria Math" panose="02040503050406030204" pitchFamily="18" charset="0"/>
                      </a:rPr>
                      <m:t>𝑌</m:t>
                    </m:r>
                  </m:oMath>
                </a14:m>
                <a:r>
                  <a:rPr lang="en-GB" sz="1800" dirty="0"/>
                  <a:t> is equivalent to </a:t>
                </a:r>
                <a14:m>
                  <m:oMath xmlns:m="http://schemas.openxmlformats.org/officeDocument/2006/math">
                    <m:r>
                      <a:rPr lang="en-GB" sz="1800" i="1" dirty="0" smtClean="0">
                        <a:latin typeface="Cambria Math" panose="02040503050406030204" pitchFamily="18" charset="0"/>
                      </a:rPr>
                      <m:t>𝑋</m:t>
                    </m:r>
                  </m:oMath>
                </a14:m>
                <a:r>
                  <a:rPr lang="en-GB" sz="1800" dirty="0"/>
                  <a:t> is proportional to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𝑌</m:t>
                        </m:r>
                      </m:den>
                    </m:f>
                  </m:oMath>
                </a14:m>
                <a:endParaRPr lang="en-GB" sz="1800" dirty="0"/>
              </a:p>
              <a:p>
                <a:r>
                  <a:rPr lang="en-GB" sz="1800" dirty="0"/>
                  <a:t>{construct and} interpret equations that describe direct and inverse proportion</a:t>
                </a:r>
              </a:p>
              <a:p>
                <a:r>
                  <a:rPr lang="en-GB" sz="1800" dirty="0"/>
                  <a:t>interpret the gradient of a straight-line graph as a rate of change; recognise and interpret graphs that illustrate direct and inverse proportion</a:t>
                </a:r>
              </a:p>
              <a:p>
                <a:r>
                  <a:rPr lang="en-GB" sz="1800" dirty="0"/>
                  <a:t>{interpret the gradient at a point on a curve as the instantaneous rate of change; apply the concepts of instantaneous and average rate of change (gradients of tangents and chords) in numerical, algebraic and graphical contexts}</a:t>
                </a:r>
              </a:p>
              <a:p>
                <a:r>
                  <a:rPr lang="en-GB" sz="1800" dirty="0"/>
                  <a:t>set up, solve and interpret the answers in growth and decay problems, including compound interest {and work with general iterative processes}. </a:t>
                </a:r>
              </a:p>
              <a:p>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585483" y="1124744"/>
                <a:ext cx="10972800" cy="3888432"/>
              </a:xfrm>
              <a:blipFill>
                <a:blip r:embed="rId3"/>
                <a:stretch>
                  <a:fillRect l="-556" t="-1570" b="-2009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B8CED6F-4114-49A2-813B-803638FBB5BC}"/>
              </a:ext>
            </a:extLst>
          </p:cNvPr>
          <p:cNvSpPr txBox="1"/>
          <p:nvPr/>
        </p:nvSpPr>
        <p:spPr>
          <a:xfrm>
            <a:off x="585482" y="5781009"/>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1840260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608512"/>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solidFill>
                  <a:srgbClr val="008080"/>
                </a:solidFill>
                <a:latin typeface="+mj-lt"/>
                <a:hlinkClick r:id="rId4"/>
              </a:rPr>
              <a:t>3 Multiplicative Reasoning </a:t>
            </a:r>
            <a:r>
              <a:rPr lang="en-GB" dirty="0">
                <a:hlinkClick r:id="rId4"/>
              </a:rPr>
              <a:t>Theme Overview Document</a:t>
            </a:r>
            <a:endParaRPr lang="en-GB" dirty="0"/>
          </a:p>
          <a:p>
            <a:pPr lvl="2">
              <a:lnSpc>
                <a:spcPct val="100000"/>
              </a:lnSpc>
            </a:pPr>
            <a:r>
              <a:rPr lang="en-GB" dirty="0">
                <a:hlinkClick r:id="rId5"/>
              </a:rPr>
              <a:t>3.2 Trigonometry Core Concept Document</a:t>
            </a:r>
            <a:endParaRPr lang="en-GB" dirty="0"/>
          </a:p>
          <a:p>
            <a:pPr lvl="2">
              <a:lnSpc>
                <a:spcPct val="100000"/>
              </a:lnSpc>
            </a:pPr>
            <a:r>
              <a:rPr lang="en-GB" dirty="0">
                <a:hlinkClick r:id="rId6"/>
              </a:rPr>
              <a:t>6.1 Geometrical properties Core Concept Document </a:t>
            </a:r>
            <a:endParaRPr lang="en-GB" dirty="0"/>
          </a:p>
          <a:p>
            <a:pPr lvl="1">
              <a:lnSpc>
                <a:spcPct val="100000"/>
              </a:lnSpc>
            </a:pPr>
            <a:r>
              <a:rPr lang="en-GB" dirty="0">
                <a:hlinkClick r:id="rId7"/>
              </a:rPr>
              <a:t>NCETM primary mastery professional development materials</a:t>
            </a:r>
            <a:endParaRPr lang="en-GB" dirty="0"/>
          </a:p>
          <a:p>
            <a:pPr>
              <a:lnSpc>
                <a:spcPct val="100000"/>
              </a:lnSpc>
            </a:pPr>
            <a:r>
              <a:rPr lang="en-GB" dirty="0"/>
              <a:t>There are also references to: </a:t>
            </a:r>
          </a:p>
          <a:p>
            <a:pPr lvl="1">
              <a:lnSpc>
                <a:spcPct val="100000"/>
              </a:lnSpc>
            </a:pPr>
            <a:r>
              <a:rPr lang="en-GB" dirty="0">
                <a:hlinkClick r:id="rId8"/>
              </a:rPr>
              <a:t>Standards &amp; Testing Agency’s past mathematics papers</a:t>
            </a:r>
            <a:endParaRPr lang="en-GB" dirty="0"/>
          </a:p>
          <a:p>
            <a:pPr marL="457200" lvl="1" indent="0">
              <a:lnSpc>
                <a:spcPct val="100000"/>
              </a:lnSpc>
              <a:buNone/>
            </a:pPr>
            <a:endParaRPr lang="en-GB" dirty="0"/>
          </a:p>
        </p:txBody>
      </p:sp>
    </p:spTree>
    <p:extLst>
      <p:ext uri="{BB962C8B-B14F-4D97-AF65-F5344CB8AC3E}">
        <p14:creationId xmlns:p14="http://schemas.microsoft.com/office/powerpoint/2010/main" val="117188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third of these themes is </a:t>
            </a:r>
            <a:r>
              <a:rPr lang="en-GB" dirty="0">
                <a:hlinkClick r:id="rId3"/>
              </a:rPr>
              <a:t>Multiplicative reasoning</a:t>
            </a:r>
            <a:r>
              <a:rPr lang="en-GB" dirty="0"/>
              <a:t>, which covers the following interconnected core concepts:</a:t>
            </a:r>
          </a:p>
          <a:p>
            <a:pPr marL="800100" lvl="2" indent="0">
              <a:buNone/>
            </a:pPr>
            <a:r>
              <a:rPr lang="en-GB" sz="2400" i="1" dirty="0"/>
              <a:t>3.1	Understanding multiplicative relationships</a:t>
            </a:r>
          </a:p>
          <a:p>
            <a:pPr marL="800100" lvl="2" indent="0">
              <a:buNone/>
            </a:pPr>
            <a:r>
              <a:rPr lang="en-GB" sz="2400" i="1" dirty="0"/>
              <a:t>3.2	Trigonometry</a:t>
            </a:r>
          </a:p>
          <a:p>
            <a:endParaRPr lang="en-GB" dirty="0"/>
          </a:p>
        </p:txBody>
      </p:sp>
    </p:spTree>
    <p:extLst>
      <p:ext uri="{BB962C8B-B14F-4D97-AF65-F5344CB8AC3E}">
        <p14:creationId xmlns:p14="http://schemas.microsoft.com/office/powerpoint/2010/main" val="387290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53BA29-394A-41D0-AF83-2CE6AC03DFBA}"/>
              </a:ext>
            </a:extLst>
          </p:cNvPr>
          <p:cNvPicPr>
            <a:picLocks noChangeAspect="1"/>
          </p:cNvPicPr>
          <p:nvPr/>
        </p:nvPicPr>
        <p:blipFill>
          <a:blip r:embed="rId3"/>
          <a:stretch>
            <a:fillRect/>
          </a:stretch>
        </p:blipFill>
        <p:spPr>
          <a:xfrm>
            <a:off x="255526" y="1116837"/>
            <a:ext cx="11680948" cy="1542422"/>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3.2 Trigonometry</a:t>
            </a:r>
            <a:r>
              <a:rPr lang="en-GB" sz="1500" dirty="0"/>
              <a:t>, there are two statements of knowledge, skills and understanding. </a:t>
            </a:r>
          </a:p>
          <a:p>
            <a:pPr>
              <a:spcBef>
                <a:spcPts val="600"/>
              </a:spcBef>
            </a:pPr>
            <a:r>
              <a:rPr lang="en-GB" sz="1500" dirty="0"/>
              <a:t>These, in turn, are broken down into six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1988840"/>
            <a:ext cx="5976664" cy="216024"/>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62536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3.2.1.1 Understand that the trigonometric functions are derived from measurements within a unit circle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a triangle within the unit circle and understand that the hypotenuse is the only side with a constant length.</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the height and length of the base of the triangle do not change in a linear way as the point moves around the circle’s edge.</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556792"/>
            <a:ext cx="10972800" cy="4608512"/>
          </a:xfrm>
        </p:spPr>
        <p:txBody>
          <a:bodyPr>
            <a:noAutofit/>
          </a:bodyPr>
          <a:lstStyle/>
          <a:p>
            <a:pPr>
              <a:lnSpc>
                <a:spcPct val="110000"/>
              </a:lnSpc>
            </a:pPr>
            <a:r>
              <a:rPr lang="en-GB" dirty="0">
                <a:latin typeface="+mn-lt"/>
              </a:rPr>
              <a:t>At Key Stage 2, students solved problems involving similar shapes, where the scale factor was known or could be found. At Key Stage 3, this work on similarity and scale factors is linked to the trigonometric functions.</a:t>
            </a:r>
          </a:p>
          <a:p>
            <a:pPr>
              <a:lnSpc>
                <a:spcPct val="110000"/>
              </a:lnSpc>
            </a:pPr>
            <a:r>
              <a:rPr lang="en-GB" dirty="0">
                <a:latin typeface="+mn-lt"/>
              </a:rPr>
              <a:t>This sense of all right-angled triangles being a scaling of one of the two ‘unit’ right-angled triangles within the unit circle emphasises the multiplicative relationship between triangles. Another important awareness is the multiplicative relationship (or ratio) within each right-angled triangle.</a:t>
            </a:r>
          </a:p>
          <a:p>
            <a:pPr>
              <a:lnSpc>
                <a:spcPct val="110000"/>
              </a:lnSpc>
            </a:pPr>
            <a:r>
              <a:rPr lang="en-GB" dirty="0">
                <a:latin typeface="+mn-lt"/>
              </a:rPr>
              <a:t>This key idea makes explicit the connection to the unit circle so that trigonometry is connected to previous learning and not perceived as a stand-alone topic.</a:t>
            </a:r>
          </a:p>
          <a:p>
            <a:pPr>
              <a:lnSpc>
                <a:spcPct val="110000"/>
              </a:lnSpc>
            </a:pPr>
            <a:endParaRPr lang="en-GB" dirty="0">
              <a:latin typeface="+mn-lt"/>
            </a:endParaRP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171072478"/>
              </p:ext>
            </p:extLst>
          </p:nvPr>
        </p:nvGraphicFramePr>
        <p:xfrm>
          <a:off x="660695" y="2420888"/>
          <a:ext cx="6160612" cy="11435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Solve problems involving similar shapes where the scale factor is known or can be found</a:t>
                      </a:r>
                      <a:endParaRPr lang="en-GB" dirty="0">
                        <a:highlight>
                          <a:srgbClr val="FFFF00"/>
                        </a:highlight>
                      </a:endParaRPr>
                    </a:p>
                  </a:txBody>
                  <a:tcPr/>
                </a:tc>
                <a:extLst>
                  <a:ext uri="{0D108BD9-81ED-4DB2-BD59-A6C34878D82A}">
                    <a16:rowId xmlns:a16="http://schemas.microsoft.com/office/drawing/2014/main" val="1387505252"/>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464678833"/>
              </p:ext>
            </p:extLst>
          </p:nvPr>
        </p:nvGraphicFramePr>
        <p:xfrm>
          <a:off x="660695" y="2427613"/>
          <a:ext cx="6160612" cy="20579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6.1.2 Understand and use similarity and congruence</a:t>
                      </a:r>
                      <a:endParaRPr lang="en-GB" dirty="0">
                        <a:highlight>
                          <a:srgbClr val="FFFF00"/>
                        </a:highlight>
                      </a:endParaRPr>
                    </a:p>
                  </a:txBody>
                  <a:tcPr/>
                </a:tc>
                <a:extLst>
                  <a:ext uri="{0D108BD9-81ED-4DB2-BD59-A6C34878D82A}">
                    <a16:rowId xmlns:a16="http://schemas.microsoft.com/office/drawing/2014/main" val="1387505252"/>
                  </a:ext>
                </a:extLst>
              </a:tr>
              <a:tr h="7777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a:t>
                      </a:r>
                      <a:r>
                        <a:rPr lang="en-GB" dirty="0"/>
                        <a:t>Numerical codes refer to statements of knowledge, skills and understanding in the NCETM breakdown of Key Stage 3 mathematics.</a:t>
                      </a:r>
                    </a:p>
                  </a:txBody>
                  <a:tcPr/>
                </a:tc>
                <a:extLst>
                  <a:ext uri="{0D108BD9-81ED-4DB2-BD59-A6C34878D82A}">
                    <a16:rowId xmlns:a16="http://schemas.microsoft.com/office/drawing/2014/main" val="408020395"/>
                  </a:ext>
                </a:extLst>
              </a:tr>
            </a:tbl>
          </a:graphicData>
        </a:graphic>
      </p:graphicFrame>
    </p:spTree>
    <p:extLst>
      <p:ext uri="{BB962C8B-B14F-4D97-AF65-F5344CB8AC3E}">
        <p14:creationId xmlns:p14="http://schemas.microsoft.com/office/powerpoint/2010/main" val="35371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DC33393B-CFAB-4522-A464-D80F94693EF8}" vid="{BBFFB39A-B72C-47D7-B12F-21E4EFC6D8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1BBD15D9795F499E7A6F31F826F7E8" ma:contentTypeVersion="13" ma:contentTypeDescription="Create a new document." ma:contentTypeScope="" ma:versionID="b3d4128a42bd6c752bc73642e1781a34">
  <xsd:schema xmlns:xsd="http://www.w3.org/2001/XMLSchema" xmlns:xs="http://www.w3.org/2001/XMLSchema" xmlns:p="http://schemas.microsoft.com/office/2006/metadata/properties" xmlns:ns3="f6db3b96-2125-4882-a46f-01beadfc3e75" xmlns:ns4="dc65641e-21ab-49f6-8378-c5a21f758e55" targetNamespace="http://schemas.microsoft.com/office/2006/metadata/properties" ma:root="true" ma:fieldsID="fb0b82bd7a0ffb7993e7082f9437a90a" ns3:_="" ns4:_="">
    <xsd:import namespace="f6db3b96-2125-4882-a46f-01beadfc3e75"/>
    <xsd:import namespace="dc65641e-21ab-49f6-8378-c5a21f758e5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b3b96-2125-4882-a46f-01beadfc3e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65641e-21ab-49f6-8378-c5a21f758e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1B18B3D-5C68-4030-BEF3-6F927E24DA37}">
  <ds:schemaRefs>
    <ds:schemaRef ds:uri="http://www.w3.org/XML/1998/namespace"/>
    <ds:schemaRef ds:uri="dc65641e-21ab-49f6-8378-c5a21f758e55"/>
    <ds:schemaRef ds:uri="http://schemas.microsoft.com/office/2006/documentManagement/types"/>
    <ds:schemaRef ds:uri="http://purl.org/dc/elements/1.1/"/>
    <ds:schemaRef ds:uri="http://purl.org/dc/dcmitype/"/>
    <ds:schemaRef ds:uri="http://purl.org/dc/terms/"/>
    <ds:schemaRef ds:uri="f6db3b96-2125-4882-a46f-01beadfc3e7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C12B565-6637-4430-BA29-58227F917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b3b96-2125-4882-a46f-01beadfc3e75"/>
    <ds:schemaRef ds:uri="dc65641e-21ab-49f6-8378-c5a21f758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2492</TotalTime>
  <Words>5127</Words>
  <Application>Microsoft Office PowerPoint</Application>
  <PresentationFormat>Widescreen</PresentationFormat>
  <Paragraphs>411</Paragraphs>
  <Slides>34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Myriad Pro</vt:lpstr>
      <vt:lpstr>Symbol</vt:lpstr>
      <vt:lpstr>Custom Design</vt:lpstr>
      <vt:lpstr>Trigonometric functions and the unit circle</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Prior learning</vt:lpstr>
      <vt:lpstr>Checking prior learning</vt:lpstr>
      <vt:lpstr>Checking prior learning</vt:lpstr>
      <vt:lpstr>Common difficulties and misconceptions</vt:lpstr>
      <vt:lpstr>Common difficulties and misconceptions (1)</vt:lpstr>
      <vt:lpstr>Identify a triangle within the unit circle and understand that the hypotenuse is the only side with a constant length</vt:lpstr>
      <vt:lpstr>PowerPoint Presentation</vt:lpstr>
      <vt:lpstr>Identify a triangle within the unit circle and understand that the hypotenuse is the only side with a constant length</vt:lpstr>
      <vt:lpstr>PowerPoint Presentation</vt:lpstr>
      <vt:lpstr>Identify a triangle within the unit circle and understand that the hypotenuse is the only side with a constant length</vt:lpstr>
      <vt:lpstr>PowerPoint Presentation</vt:lpstr>
      <vt:lpstr>Understand that the height and length of the base of the triangle do not change in a linear way as the point moves around the circle’s edge</vt:lpstr>
      <vt:lpstr>PowerPoint Presentation</vt:lpstr>
      <vt:lpstr>Understand that the height and length of the base of the triangle do not change in a linear way as the point moves around the circle’s edge</vt:lpstr>
      <vt:lpstr>PowerPoint Presentation</vt:lpstr>
      <vt:lpstr>Understand that the height and length of the base of the triangle do not change in a linear way as the point moves around the circle’s edge</vt:lpstr>
      <vt:lpstr>PowerPoint Presentation</vt:lpstr>
      <vt:lpstr>Reflection questions</vt:lpstr>
      <vt:lpstr>PowerPoint Presentation</vt:lpstr>
      <vt:lpstr>Appendices</vt:lpstr>
      <vt:lpstr>Key vocabulary (1) </vt:lpstr>
      <vt:lpstr>Key vocabulary (2) </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Trigonometric functions &amp; the unit circle</dc:title>
  <dc:creator>Rebecca Donaldson</dc:creator>
  <cp:lastModifiedBy>Steve McCormack</cp:lastModifiedBy>
  <cp:revision>9</cp:revision>
  <dcterms:created xsi:type="dcterms:W3CDTF">2021-05-12T15:11:15Z</dcterms:created>
  <dcterms:modified xsi:type="dcterms:W3CDTF">2021-10-07T14:18:21Z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0x010100B01BBD15D9795F499E7A6F31F826F7E8</vt:lpwstr>
  </property>
</Properties>
</file>