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4"/>
  </p:notesMasterIdLst>
  <p:sldIdLst>
    <p:sldId id="263" r:id="rId6"/>
    <p:sldId id="637" r:id="rId7"/>
    <p:sldId id="588" r:id="rId8"/>
    <p:sldId id="296" r:id="rId9"/>
    <p:sldId id="314" r:id="rId10"/>
    <p:sldId id="269" r:id="rId11"/>
    <p:sldId id="276" r:id="rId12"/>
    <p:sldId id="277" r:id="rId13"/>
    <p:sldId id="279" r:id="rId14"/>
    <p:sldId id="280" r:id="rId15"/>
    <p:sldId id="281" r:id="rId16"/>
    <p:sldId id="282" r:id="rId17"/>
    <p:sldId id="580" r:id="rId18"/>
    <p:sldId id="638" r:id="rId19"/>
    <p:sldId id="639" r:id="rId20"/>
    <p:sldId id="660" r:id="rId21"/>
    <p:sldId id="643" r:id="rId22"/>
    <p:sldId id="579" r:id="rId23"/>
    <p:sldId id="644" r:id="rId24"/>
    <p:sldId id="652" r:id="rId25"/>
    <p:sldId id="645" r:id="rId26"/>
    <p:sldId id="653" r:id="rId27"/>
    <p:sldId id="646" r:id="rId28"/>
    <p:sldId id="654" r:id="rId29"/>
    <p:sldId id="647" r:id="rId30"/>
    <p:sldId id="648" r:id="rId31"/>
    <p:sldId id="656" r:id="rId32"/>
    <p:sldId id="649" r:id="rId33"/>
    <p:sldId id="657" r:id="rId34"/>
    <p:sldId id="286" r:id="rId35"/>
    <p:sldId id="265" r:id="rId36"/>
    <p:sldId id="287" r:id="rId37"/>
    <p:sldId id="288" r:id="rId38"/>
    <p:sldId id="609" r:id="rId39"/>
    <p:sldId id="620" r:id="rId40"/>
    <p:sldId id="621" r:id="rId41"/>
    <p:sldId id="659" r:id="rId42"/>
    <p:sldId id="658" r:id="rId43"/>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F9DFE-FA3E-4F71-A2C5-721F6E4F1CB2}" v="1" dt="2021-11-12T09:46:14.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6498" autoAdjust="0"/>
  </p:normalViewPr>
  <p:slideViewPr>
    <p:cSldViewPr>
      <p:cViewPr varScale="1">
        <p:scale>
          <a:sx n="55" d="100"/>
          <a:sy n="55" d="100"/>
        </p:scale>
        <p:origin x="1218"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Knights" userId="23be5868-5566-498b-9c06-a891da1c2ca3" providerId="ADAL" clId="{22DF9DFE-FA3E-4F71-A2C5-721F6E4F1CB2}"/>
    <pc:docChg chg="undo custSel addSld delSld modSld">
      <pc:chgData name="Carol Knights" userId="23be5868-5566-498b-9c06-a891da1c2ca3" providerId="ADAL" clId="{22DF9DFE-FA3E-4F71-A2C5-721F6E4F1CB2}" dt="2021-11-12T09:46:14.338" v="2" actId="20577"/>
      <pc:docMkLst>
        <pc:docMk/>
      </pc:docMkLst>
      <pc:sldChg chg="modSp">
        <pc:chgData name="Carol Knights" userId="23be5868-5566-498b-9c06-a891da1c2ca3" providerId="ADAL" clId="{22DF9DFE-FA3E-4F71-A2C5-721F6E4F1CB2}" dt="2021-11-12T09:46:14.338" v="2" actId="20577"/>
        <pc:sldMkLst>
          <pc:docMk/>
          <pc:sldMk cId="387169446" sldId="281"/>
        </pc:sldMkLst>
        <pc:spChg chg="mod">
          <ac:chgData name="Carol Knights" userId="23be5868-5566-498b-9c06-a891da1c2ca3" providerId="ADAL" clId="{22DF9DFE-FA3E-4F71-A2C5-721F6E4F1CB2}" dt="2021-11-12T09:46:14.338" v="2" actId="20577"/>
          <ac:spMkLst>
            <pc:docMk/>
            <pc:sldMk cId="387169446" sldId="281"/>
            <ac:spMk id="4" creationId="{F119E42E-06D3-4962-8EB7-A909E87EEFF5}"/>
          </ac:spMkLst>
        </pc:spChg>
      </pc:sldChg>
      <pc:sldChg chg="new del">
        <pc:chgData name="Carol Knights" userId="23be5868-5566-498b-9c06-a891da1c2ca3" providerId="ADAL" clId="{22DF9DFE-FA3E-4F71-A2C5-721F6E4F1CB2}" dt="2021-11-12T09:46:04.505" v="1" actId="680"/>
        <pc:sldMkLst>
          <pc:docMk/>
          <pc:sldMk cId="3372766842" sldId="661"/>
        </pc:sldMkLst>
      </pc:sldChg>
    </pc:docChg>
  </pc:docChgLst>
  <pc:docChgLst>
    <pc:chgData name="Steve McCormack" userId="a36034f6-e157-44c0-92e0-583c4185333c" providerId="ADAL" clId="{E87D9E30-422E-4426-8EB0-6E43AD9F3760}"/>
    <pc:docChg chg="modSld">
      <pc:chgData name="Steve McCormack" userId="a36034f6-e157-44c0-92e0-583c4185333c" providerId="ADAL" clId="{E87D9E30-422E-4426-8EB0-6E43AD9F3760}" dt="2021-11-12T11:33:37.473" v="66" actId="6549"/>
      <pc:docMkLst>
        <pc:docMk/>
      </pc:docMkLst>
      <pc:sldChg chg="modSp mod">
        <pc:chgData name="Steve McCormack" userId="a36034f6-e157-44c0-92e0-583c4185333c" providerId="ADAL" clId="{E87D9E30-422E-4426-8EB0-6E43AD9F3760}" dt="2021-11-12T11:29:48.779" v="39" actId="6549"/>
        <pc:sldMkLst>
          <pc:docMk/>
          <pc:sldMk cId="387169446" sldId="281"/>
        </pc:sldMkLst>
        <pc:spChg chg="mod">
          <ac:chgData name="Steve McCormack" userId="a36034f6-e157-44c0-92e0-583c4185333c" providerId="ADAL" clId="{E87D9E30-422E-4426-8EB0-6E43AD9F3760}" dt="2021-11-12T11:29:48.779" v="39" actId="6549"/>
          <ac:spMkLst>
            <pc:docMk/>
            <pc:sldMk cId="387169446" sldId="281"/>
            <ac:spMk id="3" creationId="{EC771724-309D-4EC6-8089-365C4C85F6A6}"/>
          </ac:spMkLst>
        </pc:spChg>
      </pc:sldChg>
      <pc:sldChg chg="modSp mod">
        <pc:chgData name="Steve McCormack" userId="a36034f6-e157-44c0-92e0-583c4185333c" providerId="ADAL" clId="{E87D9E30-422E-4426-8EB0-6E43AD9F3760}" dt="2021-11-12T11:33:13.542" v="58" actId="6549"/>
        <pc:sldMkLst>
          <pc:docMk/>
          <pc:sldMk cId="1792976774" sldId="288"/>
        </pc:sldMkLst>
        <pc:spChg chg="mod">
          <ac:chgData name="Steve McCormack" userId="a36034f6-e157-44c0-92e0-583c4185333c" providerId="ADAL" clId="{E87D9E30-422E-4426-8EB0-6E43AD9F3760}" dt="2021-11-12T11:33:13.542" v="58" actId="6549"/>
          <ac:spMkLst>
            <pc:docMk/>
            <pc:sldMk cId="1792976774" sldId="288"/>
            <ac:spMk id="2" creationId="{3D3B0D61-9420-4B06-8555-667429430C87}"/>
          </ac:spMkLst>
        </pc:spChg>
      </pc:sldChg>
      <pc:sldChg chg="modSp mod">
        <pc:chgData name="Steve McCormack" userId="a36034f6-e157-44c0-92e0-583c4185333c" providerId="ADAL" clId="{E87D9E30-422E-4426-8EB0-6E43AD9F3760}" dt="2021-11-12T11:31:25.113" v="45" actId="6549"/>
        <pc:sldMkLst>
          <pc:docMk/>
          <pc:sldMk cId="1972075379" sldId="579"/>
        </pc:sldMkLst>
        <pc:spChg chg="mod">
          <ac:chgData name="Steve McCormack" userId="a36034f6-e157-44c0-92e0-583c4185333c" providerId="ADAL" clId="{E87D9E30-422E-4426-8EB0-6E43AD9F3760}" dt="2021-11-12T11:31:25.113" v="45" actId="6549"/>
          <ac:spMkLst>
            <pc:docMk/>
            <pc:sldMk cId="1972075379" sldId="579"/>
            <ac:spMk id="46" creationId="{F54F07ED-8B66-4FB3-B9ED-20C6A6FEE49C}"/>
          </ac:spMkLst>
        </pc:spChg>
      </pc:sldChg>
      <pc:sldChg chg="modSp mod">
        <pc:chgData name="Steve McCormack" userId="a36034f6-e157-44c0-92e0-583c4185333c" providerId="ADAL" clId="{E87D9E30-422E-4426-8EB0-6E43AD9F3760}" dt="2021-11-12T11:30:07.915" v="40" actId="6549"/>
        <pc:sldMkLst>
          <pc:docMk/>
          <pc:sldMk cId="717258061" sldId="580"/>
        </pc:sldMkLst>
        <pc:spChg chg="mod">
          <ac:chgData name="Steve McCormack" userId="a36034f6-e157-44c0-92e0-583c4185333c" providerId="ADAL" clId="{E87D9E30-422E-4426-8EB0-6E43AD9F3760}" dt="2021-11-12T11:30:07.915" v="40" actId="6549"/>
          <ac:spMkLst>
            <pc:docMk/>
            <pc:sldMk cId="717258061" sldId="580"/>
            <ac:spMk id="2" creationId="{23A84928-1FCA-4634-9C2E-8162352F2955}"/>
          </ac:spMkLst>
        </pc:spChg>
      </pc:sldChg>
      <pc:sldChg chg="modSp mod">
        <pc:chgData name="Steve McCormack" userId="a36034f6-e157-44c0-92e0-583c4185333c" providerId="ADAL" clId="{E87D9E30-422E-4426-8EB0-6E43AD9F3760}" dt="2021-11-12T11:33:21.946" v="60" actId="6549"/>
        <pc:sldMkLst>
          <pc:docMk/>
          <pc:sldMk cId="1552671068" sldId="620"/>
        </pc:sldMkLst>
        <pc:spChg chg="mod">
          <ac:chgData name="Steve McCormack" userId="a36034f6-e157-44c0-92e0-583c4185333c" providerId="ADAL" clId="{E87D9E30-422E-4426-8EB0-6E43AD9F3760}" dt="2021-11-12T11:33:21.946" v="60" actId="6549"/>
          <ac:spMkLst>
            <pc:docMk/>
            <pc:sldMk cId="1552671068" sldId="620"/>
            <ac:spMk id="2" creationId="{468AD34D-48AC-4C34-99A5-DF560A5DFC10}"/>
          </ac:spMkLst>
        </pc:spChg>
      </pc:sldChg>
      <pc:sldChg chg="modSp mod">
        <pc:chgData name="Steve McCormack" userId="a36034f6-e157-44c0-92e0-583c4185333c" providerId="ADAL" clId="{E87D9E30-422E-4426-8EB0-6E43AD9F3760}" dt="2021-11-12T11:33:29.279" v="62" actId="6549"/>
        <pc:sldMkLst>
          <pc:docMk/>
          <pc:sldMk cId="898930057" sldId="621"/>
        </pc:sldMkLst>
        <pc:spChg chg="mod">
          <ac:chgData name="Steve McCormack" userId="a36034f6-e157-44c0-92e0-583c4185333c" providerId="ADAL" clId="{E87D9E30-422E-4426-8EB0-6E43AD9F3760}" dt="2021-11-12T11:33:29.279" v="62" actId="6549"/>
          <ac:spMkLst>
            <pc:docMk/>
            <pc:sldMk cId="898930057" sldId="621"/>
            <ac:spMk id="2" creationId="{468AD34D-48AC-4C34-99A5-DF560A5DFC10}"/>
          </ac:spMkLst>
        </pc:spChg>
      </pc:sldChg>
      <pc:sldChg chg="modSp mod">
        <pc:chgData name="Steve McCormack" userId="a36034f6-e157-44c0-92e0-583c4185333c" providerId="ADAL" clId="{E87D9E30-422E-4426-8EB0-6E43AD9F3760}" dt="2021-11-12T11:26:26.816" v="5" actId="6549"/>
        <pc:sldMkLst>
          <pc:docMk/>
          <pc:sldMk cId="497446723" sldId="637"/>
        </pc:sldMkLst>
        <pc:spChg chg="mod">
          <ac:chgData name="Steve McCormack" userId="a36034f6-e157-44c0-92e0-583c4185333c" providerId="ADAL" clId="{E87D9E30-422E-4426-8EB0-6E43AD9F3760}" dt="2021-11-12T11:26:26.816" v="5" actId="6549"/>
          <ac:spMkLst>
            <pc:docMk/>
            <pc:sldMk cId="497446723" sldId="637"/>
            <ac:spMk id="5" creationId="{F3AEFA3D-6E0E-40FE-BDA2-AC1662A877CD}"/>
          </ac:spMkLst>
        </pc:spChg>
      </pc:sldChg>
      <pc:sldChg chg="modSp mod">
        <pc:chgData name="Steve McCormack" userId="a36034f6-e157-44c0-92e0-583c4185333c" providerId="ADAL" clId="{E87D9E30-422E-4426-8EB0-6E43AD9F3760}" dt="2021-11-12T11:30:55.562" v="41" actId="6549"/>
        <pc:sldMkLst>
          <pc:docMk/>
          <pc:sldMk cId="2255945306" sldId="638"/>
        </pc:sldMkLst>
        <pc:spChg chg="mod">
          <ac:chgData name="Steve McCormack" userId="a36034f6-e157-44c0-92e0-583c4185333c" providerId="ADAL" clId="{E87D9E30-422E-4426-8EB0-6E43AD9F3760}" dt="2021-11-12T11:30:55.562" v="41" actId="6549"/>
          <ac:spMkLst>
            <pc:docMk/>
            <pc:sldMk cId="2255945306" sldId="638"/>
            <ac:spMk id="2" creationId="{23A84928-1FCA-4634-9C2E-8162352F2955}"/>
          </ac:spMkLst>
        </pc:spChg>
      </pc:sldChg>
      <pc:sldChg chg="modSp mod">
        <pc:chgData name="Steve McCormack" userId="a36034f6-e157-44c0-92e0-583c4185333c" providerId="ADAL" clId="{E87D9E30-422E-4426-8EB0-6E43AD9F3760}" dt="2021-11-12T11:31:00.202" v="42" actId="6549"/>
        <pc:sldMkLst>
          <pc:docMk/>
          <pc:sldMk cId="1620909592" sldId="639"/>
        </pc:sldMkLst>
        <pc:spChg chg="mod">
          <ac:chgData name="Steve McCormack" userId="a36034f6-e157-44c0-92e0-583c4185333c" providerId="ADAL" clId="{E87D9E30-422E-4426-8EB0-6E43AD9F3760}" dt="2021-11-12T11:31:00.202" v="42" actId="6549"/>
          <ac:spMkLst>
            <pc:docMk/>
            <pc:sldMk cId="1620909592" sldId="639"/>
            <ac:spMk id="2" creationId="{23A84928-1FCA-4634-9C2E-8162352F2955}"/>
          </ac:spMkLst>
        </pc:spChg>
      </pc:sldChg>
      <pc:sldChg chg="modSp mod">
        <pc:chgData name="Steve McCormack" userId="a36034f6-e157-44c0-92e0-583c4185333c" providerId="ADAL" clId="{E87D9E30-422E-4426-8EB0-6E43AD9F3760}" dt="2021-11-12T11:31:18.265" v="44" actId="6549"/>
        <pc:sldMkLst>
          <pc:docMk/>
          <pc:sldMk cId="4219233439" sldId="643"/>
        </pc:sldMkLst>
        <pc:spChg chg="mod">
          <ac:chgData name="Steve McCormack" userId="a36034f6-e157-44c0-92e0-583c4185333c" providerId="ADAL" clId="{E87D9E30-422E-4426-8EB0-6E43AD9F3760}" dt="2021-11-12T11:31:18.265" v="44" actId="6549"/>
          <ac:spMkLst>
            <pc:docMk/>
            <pc:sldMk cId="4219233439" sldId="643"/>
            <ac:spMk id="2" creationId="{23A84928-1FCA-4634-9C2E-8162352F2955}"/>
          </ac:spMkLst>
        </pc:spChg>
      </pc:sldChg>
      <pc:sldChg chg="modSp mod">
        <pc:chgData name="Steve McCormack" userId="a36034f6-e157-44c0-92e0-583c4185333c" providerId="ADAL" clId="{E87D9E30-422E-4426-8EB0-6E43AD9F3760}" dt="2021-11-12T11:31:34.331" v="46" actId="6549"/>
        <pc:sldMkLst>
          <pc:docMk/>
          <pc:sldMk cId="3069725027" sldId="644"/>
        </pc:sldMkLst>
        <pc:spChg chg="mod">
          <ac:chgData name="Steve McCormack" userId="a36034f6-e157-44c0-92e0-583c4185333c" providerId="ADAL" clId="{E87D9E30-422E-4426-8EB0-6E43AD9F3760}" dt="2021-11-12T11:31:34.331" v="46" actId="6549"/>
          <ac:spMkLst>
            <pc:docMk/>
            <pc:sldMk cId="3069725027" sldId="644"/>
            <ac:spMk id="2" creationId="{23A84928-1FCA-4634-9C2E-8162352F2955}"/>
          </ac:spMkLst>
        </pc:spChg>
      </pc:sldChg>
      <pc:sldChg chg="modSp mod">
        <pc:chgData name="Steve McCormack" userId="a36034f6-e157-44c0-92e0-583c4185333c" providerId="ADAL" clId="{E87D9E30-422E-4426-8EB0-6E43AD9F3760}" dt="2021-11-12T11:31:57.691" v="48" actId="6549"/>
        <pc:sldMkLst>
          <pc:docMk/>
          <pc:sldMk cId="3630905535" sldId="645"/>
        </pc:sldMkLst>
        <pc:spChg chg="mod">
          <ac:chgData name="Steve McCormack" userId="a36034f6-e157-44c0-92e0-583c4185333c" providerId="ADAL" clId="{E87D9E30-422E-4426-8EB0-6E43AD9F3760}" dt="2021-11-12T11:31:57.691" v="48" actId="6549"/>
          <ac:spMkLst>
            <pc:docMk/>
            <pc:sldMk cId="3630905535" sldId="645"/>
            <ac:spMk id="2" creationId="{23A84928-1FCA-4634-9C2E-8162352F2955}"/>
          </ac:spMkLst>
        </pc:spChg>
      </pc:sldChg>
      <pc:sldChg chg="modSp mod">
        <pc:chgData name="Steve McCormack" userId="a36034f6-e157-44c0-92e0-583c4185333c" providerId="ADAL" clId="{E87D9E30-422E-4426-8EB0-6E43AD9F3760}" dt="2021-11-12T11:32:12.173" v="50" actId="6549"/>
        <pc:sldMkLst>
          <pc:docMk/>
          <pc:sldMk cId="1016208657" sldId="646"/>
        </pc:sldMkLst>
        <pc:spChg chg="mod">
          <ac:chgData name="Steve McCormack" userId="a36034f6-e157-44c0-92e0-583c4185333c" providerId="ADAL" clId="{E87D9E30-422E-4426-8EB0-6E43AD9F3760}" dt="2021-11-12T11:32:12.173" v="50" actId="6549"/>
          <ac:spMkLst>
            <pc:docMk/>
            <pc:sldMk cId="1016208657" sldId="646"/>
            <ac:spMk id="2" creationId="{23A84928-1FCA-4634-9C2E-8162352F2955}"/>
          </ac:spMkLst>
        </pc:spChg>
      </pc:sldChg>
      <pc:sldChg chg="modSp mod">
        <pc:chgData name="Steve McCormack" userId="a36034f6-e157-44c0-92e0-583c4185333c" providerId="ADAL" clId="{E87D9E30-422E-4426-8EB0-6E43AD9F3760}" dt="2021-11-12T11:32:30.221" v="52" actId="6549"/>
        <pc:sldMkLst>
          <pc:docMk/>
          <pc:sldMk cId="3967973486" sldId="647"/>
        </pc:sldMkLst>
        <pc:spChg chg="mod">
          <ac:chgData name="Steve McCormack" userId="a36034f6-e157-44c0-92e0-583c4185333c" providerId="ADAL" clId="{E87D9E30-422E-4426-8EB0-6E43AD9F3760}" dt="2021-11-12T11:32:30.221" v="52" actId="6549"/>
          <ac:spMkLst>
            <pc:docMk/>
            <pc:sldMk cId="3967973486" sldId="647"/>
            <ac:spMk id="2" creationId="{23A84928-1FCA-4634-9C2E-8162352F2955}"/>
          </ac:spMkLst>
        </pc:spChg>
      </pc:sldChg>
      <pc:sldChg chg="modSp mod">
        <pc:chgData name="Steve McCormack" userId="a36034f6-e157-44c0-92e0-583c4185333c" providerId="ADAL" clId="{E87D9E30-422E-4426-8EB0-6E43AD9F3760}" dt="2021-11-12T11:32:40.158" v="53" actId="20577"/>
        <pc:sldMkLst>
          <pc:docMk/>
          <pc:sldMk cId="3584362784" sldId="648"/>
        </pc:sldMkLst>
        <pc:spChg chg="mod">
          <ac:chgData name="Steve McCormack" userId="a36034f6-e157-44c0-92e0-583c4185333c" providerId="ADAL" clId="{E87D9E30-422E-4426-8EB0-6E43AD9F3760}" dt="2021-11-12T11:32:40.158" v="53" actId="20577"/>
          <ac:spMkLst>
            <pc:docMk/>
            <pc:sldMk cId="3584362784" sldId="648"/>
            <ac:spMk id="2" creationId="{23A84928-1FCA-4634-9C2E-8162352F2955}"/>
          </ac:spMkLst>
        </pc:spChg>
      </pc:sldChg>
      <pc:sldChg chg="modSp mod">
        <pc:chgData name="Steve McCormack" userId="a36034f6-e157-44c0-92e0-583c4185333c" providerId="ADAL" clId="{E87D9E30-422E-4426-8EB0-6E43AD9F3760}" dt="2021-11-12T11:32:57.919" v="55" actId="6549"/>
        <pc:sldMkLst>
          <pc:docMk/>
          <pc:sldMk cId="3548433111" sldId="649"/>
        </pc:sldMkLst>
        <pc:spChg chg="mod">
          <ac:chgData name="Steve McCormack" userId="a36034f6-e157-44c0-92e0-583c4185333c" providerId="ADAL" clId="{E87D9E30-422E-4426-8EB0-6E43AD9F3760}" dt="2021-11-12T11:32:57.919" v="55" actId="6549"/>
          <ac:spMkLst>
            <pc:docMk/>
            <pc:sldMk cId="3548433111" sldId="649"/>
            <ac:spMk id="2" creationId="{23A84928-1FCA-4634-9C2E-8162352F2955}"/>
          </ac:spMkLst>
        </pc:spChg>
      </pc:sldChg>
      <pc:sldChg chg="modSp mod">
        <pc:chgData name="Steve McCormack" userId="a36034f6-e157-44c0-92e0-583c4185333c" providerId="ADAL" clId="{E87D9E30-422E-4426-8EB0-6E43AD9F3760}" dt="2021-11-12T11:31:52.040" v="47" actId="6549"/>
        <pc:sldMkLst>
          <pc:docMk/>
          <pc:sldMk cId="901173974" sldId="652"/>
        </pc:sldMkLst>
        <pc:spChg chg="mod">
          <ac:chgData name="Steve McCormack" userId="a36034f6-e157-44c0-92e0-583c4185333c" providerId="ADAL" clId="{E87D9E30-422E-4426-8EB0-6E43AD9F3760}" dt="2021-11-12T11:31:52.040" v="47" actId="6549"/>
          <ac:spMkLst>
            <pc:docMk/>
            <pc:sldMk cId="901173974" sldId="652"/>
            <ac:spMk id="46" creationId="{F54F07ED-8B66-4FB3-B9ED-20C6A6FEE49C}"/>
          </ac:spMkLst>
        </pc:spChg>
      </pc:sldChg>
      <pc:sldChg chg="modSp mod">
        <pc:chgData name="Steve McCormack" userId="a36034f6-e157-44c0-92e0-583c4185333c" providerId="ADAL" clId="{E87D9E30-422E-4426-8EB0-6E43AD9F3760}" dt="2021-11-12T11:32:05.340" v="49" actId="6549"/>
        <pc:sldMkLst>
          <pc:docMk/>
          <pc:sldMk cId="1093595921" sldId="653"/>
        </pc:sldMkLst>
        <pc:spChg chg="mod">
          <ac:chgData name="Steve McCormack" userId="a36034f6-e157-44c0-92e0-583c4185333c" providerId="ADAL" clId="{E87D9E30-422E-4426-8EB0-6E43AD9F3760}" dt="2021-11-12T11:32:05.340" v="49" actId="6549"/>
          <ac:spMkLst>
            <pc:docMk/>
            <pc:sldMk cId="1093595921" sldId="653"/>
            <ac:spMk id="46" creationId="{F54F07ED-8B66-4FB3-B9ED-20C6A6FEE49C}"/>
          </ac:spMkLst>
        </pc:spChg>
      </pc:sldChg>
      <pc:sldChg chg="modSp mod">
        <pc:chgData name="Steve McCormack" userId="a36034f6-e157-44c0-92e0-583c4185333c" providerId="ADAL" clId="{E87D9E30-422E-4426-8EB0-6E43AD9F3760}" dt="2021-11-12T11:32:23.148" v="51" actId="6549"/>
        <pc:sldMkLst>
          <pc:docMk/>
          <pc:sldMk cId="1010426801" sldId="654"/>
        </pc:sldMkLst>
        <pc:spChg chg="mod">
          <ac:chgData name="Steve McCormack" userId="a36034f6-e157-44c0-92e0-583c4185333c" providerId="ADAL" clId="{E87D9E30-422E-4426-8EB0-6E43AD9F3760}" dt="2021-11-12T11:32:23.148" v="51" actId="6549"/>
          <ac:spMkLst>
            <pc:docMk/>
            <pc:sldMk cId="1010426801" sldId="654"/>
            <ac:spMk id="46" creationId="{F54F07ED-8B66-4FB3-B9ED-20C6A6FEE49C}"/>
          </ac:spMkLst>
        </pc:spChg>
      </pc:sldChg>
      <pc:sldChg chg="modSp mod">
        <pc:chgData name="Steve McCormack" userId="a36034f6-e157-44c0-92e0-583c4185333c" providerId="ADAL" clId="{E87D9E30-422E-4426-8EB0-6E43AD9F3760}" dt="2021-11-12T11:32:46.937" v="54" actId="6549"/>
        <pc:sldMkLst>
          <pc:docMk/>
          <pc:sldMk cId="1338647657" sldId="656"/>
        </pc:sldMkLst>
        <pc:spChg chg="mod">
          <ac:chgData name="Steve McCormack" userId="a36034f6-e157-44c0-92e0-583c4185333c" providerId="ADAL" clId="{E87D9E30-422E-4426-8EB0-6E43AD9F3760}" dt="2021-11-12T11:32:46.937" v="54" actId="6549"/>
          <ac:spMkLst>
            <pc:docMk/>
            <pc:sldMk cId="1338647657" sldId="656"/>
            <ac:spMk id="46" creationId="{F54F07ED-8B66-4FB3-B9ED-20C6A6FEE49C}"/>
          </ac:spMkLst>
        </pc:spChg>
      </pc:sldChg>
      <pc:sldChg chg="modSp mod">
        <pc:chgData name="Steve McCormack" userId="a36034f6-e157-44c0-92e0-583c4185333c" providerId="ADAL" clId="{E87D9E30-422E-4426-8EB0-6E43AD9F3760}" dt="2021-11-12T11:33:01.129" v="56" actId="6549"/>
        <pc:sldMkLst>
          <pc:docMk/>
          <pc:sldMk cId="611800283" sldId="657"/>
        </pc:sldMkLst>
        <pc:spChg chg="mod">
          <ac:chgData name="Steve McCormack" userId="a36034f6-e157-44c0-92e0-583c4185333c" providerId="ADAL" clId="{E87D9E30-422E-4426-8EB0-6E43AD9F3760}" dt="2021-11-12T11:33:01.129" v="56" actId="6549"/>
          <ac:spMkLst>
            <pc:docMk/>
            <pc:sldMk cId="611800283" sldId="657"/>
            <ac:spMk id="46" creationId="{F54F07ED-8B66-4FB3-B9ED-20C6A6FEE49C}"/>
          </ac:spMkLst>
        </pc:spChg>
      </pc:sldChg>
      <pc:sldChg chg="modSp mod">
        <pc:chgData name="Steve McCormack" userId="a36034f6-e157-44c0-92e0-583c4185333c" providerId="ADAL" clId="{E87D9E30-422E-4426-8EB0-6E43AD9F3760}" dt="2021-11-12T11:33:37.473" v="66" actId="6549"/>
        <pc:sldMkLst>
          <pc:docMk/>
          <pc:sldMk cId="330985942" sldId="658"/>
        </pc:sldMkLst>
        <pc:spChg chg="mod">
          <ac:chgData name="Steve McCormack" userId="a36034f6-e157-44c0-92e0-583c4185333c" providerId="ADAL" clId="{E87D9E30-422E-4426-8EB0-6E43AD9F3760}" dt="2021-11-12T11:33:37.473" v="66" actId="6549"/>
          <ac:spMkLst>
            <pc:docMk/>
            <pc:sldMk cId="330985942" sldId="658"/>
            <ac:spMk id="2" creationId="{2FC8153A-3089-4481-8DDB-FCA2DBF5BD26}"/>
          </ac:spMkLst>
        </pc:spChg>
      </pc:sldChg>
      <pc:sldChg chg="modSp mod">
        <pc:chgData name="Steve McCormack" userId="a36034f6-e157-44c0-92e0-583c4185333c" providerId="ADAL" clId="{E87D9E30-422E-4426-8EB0-6E43AD9F3760}" dt="2021-11-12T11:33:33.418" v="64" actId="20577"/>
        <pc:sldMkLst>
          <pc:docMk/>
          <pc:sldMk cId="2755038121" sldId="659"/>
        </pc:sldMkLst>
        <pc:spChg chg="mod">
          <ac:chgData name="Steve McCormack" userId="a36034f6-e157-44c0-92e0-583c4185333c" providerId="ADAL" clId="{E87D9E30-422E-4426-8EB0-6E43AD9F3760}" dt="2021-11-12T11:33:33.418" v="64" actId="20577"/>
          <ac:spMkLst>
            <pc:docMk/>
            <pc:sldMk cId="2755038121" sldId="659"/>
            <ac:spMk id="2" creationId="{468AD34D-48AC-4C34-99A5-DF560A5DFC10}"/>
          </ac:spMkLst>
        </pc:spChg>
      </pc:sldChg>
      <pc:sldChg chg="modSp mod">
        <pc:chgData name="Steve McCormack" userId="a36034f6-e157-44c0-92e0-583c4185333c" providerId="ADAL" clId="{E87D9E30-422E-4426-8EB0-6E43AD9F3760}" dt="2021-11-12T11:31:07.609" v="43" actId="6549"/>
        <pc:sldMkLst>
          <pc:docMk/>
          <pc:sldMk cId="2850616782" sldId="660"/>
        </pc:sldMkLst>
        <pc:spChg chg="mod">
          <ac:chgData name="Steve McCormack" userId="a36034f6-e157-44c0-92e0-583c4185333c" providerId="ADAL" clId="{E87D9E30-422E-4426-8EB0-6E43AD9F3760}" dt="2021-11-12T11:31:07.609" v="43" actId="6549"/>
          <ac:spMkLst>
            <pc:docMk/>
            <pc:sldMk cId="2850616782" sldId="660"/>
            <ac:spMk id="46" creationId="{F54F07ED-8B66-4FB3-B9ED-20C6A6FEE4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12/11/2021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1200" b="0" dirty="0">
                <a:solidFill>
                  <a:srgbClr val="008080"/>
                </a:solidFill>
                <a:latin typeface="Myriad Pro"/>
              </a:rPr>
              <a:t>What has stayed the same? What has changed?</a:t>
            </a:r>
          </a:p>
          <a:p>
            <a:r>
              <a:rPr lang="en-GB" sz="1200" b="0" dirty="0">
                <a:solidFill>
                  <a:srgbClr val="008080"/>
                </a:solidFill>
                <a:latin typeface="Myriad Pro"/>
              </a:rPr>
              <a:t>Which points haven’t moved under this rotation?</a:t>
            </a:r>
          </a:p>
          <a:p>
            <a:r>
              <a:rPr lang="en-GB" sz="1200" b="0" dirty="0">
                <a:solidFill>
                  <a:srgbClr val="008080"/>
                </a:solidFill>
                <a:latin typeface="Myriad Pro"/>
              </a:rPr>
              <a:t>How do you know if you have turned CW or ACW? Does it matter?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2</a:t>
            </a:r>
            <a:r>
              <a:rPr lang="en-GB" sz="1800" dirty="0">
                <a:effectLst/>
                <a:latin typeface="Myriad Pro"/>
                <a:ea typeface="Calibri" panose="020F0502020204030204" pitchFamily="34" charset="0"/>
                <a:cs typeface="Times New Roman" panose="02020603050405020304" pitchFamily="18" charset="0"/>
              </a:rPr>
              <a:t>, students are encouraged to think about each of the key pieces of information needed to specify a rotation.</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788808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has stayed the same? What has changed?</a:t>
            </a:r>
          </a:p>
          <a:p>
            <a:r>
              <a:rPr lang="en-GB" sz="2000" b="0" dirty="0">
                <a:solidFill>
                  <a:srgbClr val="008080"/>
                </a:solidFill>
                <a:latin typeface="Myriad Pro"/>
              </a:rPr>
              <a:t>Which points haven’t moved under this rotation?</a:t>
            </a:r>
          </a:p>
          <a:p>
            <a:r>
              <a:rPr lang="en-GB" sz="2000" b="0" dirty="0">
                <a:solidFill>
                  <a:srgbClr val="008080"/>
                </a:solidFill>
                <a:latin typeface="Myriad Pro"/>
              </a:rPr>
              <a:t>How do you know if you have turned CW or ACW? Does it matter?</a:t>
            </a:r>
          </a:p>
          <a:p>
            <a:r>
              <a:rPr lang="en-GB" sz="2000" b="0" dirty="0">
                <a:solidFill>
                  <a:srgbClr val="008080"/>
                </a:solidFill>
                <a:latin typeface="Myriad Pro"/>
              </a:rPr>
              <a:t>What does it mean to describe a rotation? </a:t>
            </a:r>
            <a:endParaRPr lang="en-GB" sz="2000" b="1"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The ability to visualise different rotations is an important skill. </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3</a:t>
            </a:r>
            <a:r>
              <a:rPr lang="en-GB" sz="1800" dirty="0">
                <a:effectLst/>
                <a:latin typeface="Myriad Pro"/>
                <a:ea typeface="Calibri" panose="020F0502020204030204" pitchFamily="34" charset="0"/>
                <a:cs typeface="Times New Roman" panose="02020603050405020304" pitchFamily="18" charset="0"/>
              </a:rPr>
              <a:t>, students are invited to imagine rotating the object around the point D. </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Whole-class discussion may reveal that some students rotated the object clockwise, while others rotated it anticlockwise.</a:t>
            </a:r>
          </a:p>
          <a:p>
            <a:pPr>
              <a:spcBef>
                <a:spcPts val="400"/>
              </a:spcBef>
              <a:spcAft>
                <a:spcPts val="400"/>
              </a:spcAft>
            </a:pPr>
            <a:endParaRPr lang="en-GB" sz="1800" dirty="0">
              <a:effectLst/>
              <a:latin typeface="Myriad Pro"/>
              <a:ea typeface="Calibri" panose="020F0502020204030204" pitchFamily="34" charset="0"/>
              <a:cs typeface="Times New Roman" panose="02020603050405020304" pitchFamily="18" charset="0"/>
            </a:endParaRPr>
          </a:p>
          <a:p>
            <a:r>
              <a:rPr lang="en-GB" sz="1800" b="1" dirty="0">
                <a:effectLst/>
                <a:latin typeface="Myriad Pro"/>
                <a:ea typeface="Calibri" panose="020F0502020204030204" pitchFamily="34" charset="0"/>
                <a:cs typeface="Times New Roman" panose="02020603050405020304" pitchFamily="18" charset="0"/>
              </a:rPr>
              <a:t>D</a:t>
            </a:r>
            <a:r>
              <a:rPr lang="en-GB" sz="1800" dirty="0">
                <a:effectLst/>
                <a:latin typeface="Myriad Pro"/>
                <a:ea typeface="Calibri" panose="020F0502020204030204" pitchFamily="34" charset="0"/>
                <a:cs typeface="Times New Roman" panose="02020603050405020304" pitchFamily="18" charset="0"/>
              </a:rPr>
              <a:t>	You could encourage students to consider the reverse transformation. That is, how would the description of the rotation differ if the object and the image were exchanged?</a:t>
            </a:r>
            <a:endParaRPr lang="en-GB" sz="1200" b="1" dirty="0">
              <a:solidFill>
                <a:srgbClr val="008080"/>
              </a:solidFill>
              <a:latin typeface="Myriad Pro"/>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237361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These examples can be found on pages 7-9 of the 6.3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573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has stayed the same? What has changed?</a:t>
            </a:r>
          </a:p>
          <a:p>
            <a:pPr>
              <a:spcBef>
                <a:spcPts val="400"/>
              </a:spcBef>
              <a:spcAft>
                <a:spcPts val="400"/>
              </a:spcAft>
            </a:pPr>
            <a:r>
              <a:rPr lang="en-GB" sz="1200" dirty="0">
                <a:solidFill>
                  <a:srgbClr val="008080"/>
                </a:solidFill>
                <a:latin typeface="Myriad Pro"/>
              </a:rPr>
              <a:t>Which points haven’t moved under this rotation?</a:t>
            </a:r>
          </a:p>
          <a:p>
            <a:pPr>
              <a:spcBef>
                <a:spcPts val="400"/>
              </a:spcBef>
              <a:spcAft>
                <a:spcPts val="400"/>
              </a:spcAft>
            </a:pPr>
            <a:r>
              <a:rPr lang="en-GB" sz="1200" dirty="0">
                <a:solidFill>
                  <a:srgbClr val="008080"/>
                </a:solidFill>
                <a:latin typeface="Myriad Pro"/>
              </a:rPr>
              <a:t>What does it mean to describe a rotation?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Students may describe rotations as fractions of whole turns. </a:t>
            </a:r>
          </a:p>
          <a:p>
            <a:pPr>
              <a:spcBef>
                <a:spcPts val="400"/>
              </a:spcBef>
              <a:spcAft>
                <a:spcPts val="400"/>
              </a:spcAft>
            </a:pPr>
            <a:r>
              <a:rPr lang="en-GB" sz="1200" b="0" dirty="0">
                <a:solidFill>
                  <a:srgbClr val="008080"/>
                </a:solidFill>
                <a:latin typeface="Myriad Pro"/>
              </a:rPr>
              <a:t>Example 4 encourages them to make connections with their knowledge of angles measured in degrees.</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5441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These examples can be found on pages 7-9 of the 6.3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b="0" dirty="0">
                <a:solidFill>
                  <a:srgbClr val="008080"/>
                </a:solidFill>
                <a:latin typeface="Myriad Pro"/>
              </a:rPr>
              <a:t>Which point is it easiest to rotate around? Why? </a:t>
            </a:r>
          </a:p>
          <a:p>
            <a:pPr>
              <a:spcBef>
                <a:spcPts val="400"/>
              </a:spcBef>
              <a:spcAft>
                <a:spcPts val="400"/>
              </a:spcAft>
            </a:pPr>
            <a:r>
              <a:rPr lang="en-GB" sz="1200" b="0" dirty="0">
                <a:solidFill>
                  <a:srgbClr val="008080"/>
                </a:solidFill>
                <a:latin typeface="Myriad Pro"/>
              </a:rPr>
              <a:t>Which is the most difficult? Why?</a:t>
            </a:r>
          </a:p>
          <a:p>
            <a:pPr>
              <a:spcBef>
                <a:spcPts val="400"/>
              </a:spcBef>
              <a:spcAft>
                <a:spcPts val="400"/>
              </a:spcAft>
            </a:pPr>
            <a:r>
              <a:rPr lang="en-GB" sz="1200" dirty="0">
                <a:solidFill>
                  <a:srgbClr val="008080"/>
                </a:solidFill>
                <a:latin typeface="Myriad Pro"/>
              </a:rPr>
              <a:t>What would happen if the centre of rotation was a point inside the shape?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In Example 5, the centre of rotation is varied, but all other features of the rotation are the same. </a:t>
            </a:r>
          </a:p>
          <a:p>
            <a:pPr>
              <a:spcBef>
                <a:spcPts val="400"/>
              </a:spcBef>
              <a:spcAft>
                <a:spcPts val="400"/>
              </a:spcAft>
            </a:pPr>
            <a:r>
              <a:rPr lang="en-GB" sz="1200" b="0" dirty="0">
                <a:solidFill>
                  <a:srgbClr val="008080"/>
                </a:solidFill>
                <a:latin typeface="Myriad Pro"/>
              </a:rPr>
              <a:t>This should draw students’ attention to the following key points: </a:t>
            </a:r>
          </a:p>
          <a:p>
            <a:pPr marL="171450" indent="-171450">
              <a:spcBef>
                <a:spcPts val="400"/>
              </a:spcBef>
              <a:spcAft>
                <a:spcPts val="400"/>
              </a:spcAft>
              <a:buFont typeface="Arial" panose="020B0604020202020204" pitchFamily="34" charset="0"/>
              <a:buChar char="•"/>
            </a:pPr>
            <a:r>
              <a:rPr lang="en-GB" sz="1200" b="0" dirty="0">
                <a:solidFill>
                  <a:srgbClr val="008080"/>
                </a:solidFill>
                <a:latin typeface="Myriad Pro"/>
              </a:rPr>
              <a:t>The orientation of the image is the same wherever the centre of rotation is.</a:t>
            </a:r>
          </a:p>
          <a:p>
            <a:pPr marL="171450" indent="-171450">
              <a:spcBef>
                <a:spcPts val="400"/>
              </a:spcBef>
              <a:spcAft>
                <a:spcPts val="400"/>
              </a:spcAft>
              <a:buFont typeface="Arial" panose="020B0604020202020204" pitchFamily="34" charset="0"/>
              <a:buChar char="•"/>
            </a:pPr>
            <a:r>
              <a:rPr lang="en-GB" sz="1200" b="0" dirty="0">
                <a:solidFill>
                  <a:srgbClr val="008080"/>
                </a:solidFill>
                <a:latin typeface="Myriad Pro"/>
              </a:rPr>
              <a:t>Once one point and one line have been identified on the image, all other points and lines can be determined (because the object and the image are congruent).</a:t>
            </a:r>
          </a:p>
          <a:p>
            <a:pPr marL="171450" indent="-171450">
              <a:spcBef>
                <a:spcPts val="400"/>
              </a:spcBef>
              <a:spcAft>
                <a:spcPts val="400"/>
              </a:spcAft>
              <a:buFont typeface="Arial" panose="020B0604020202020204" pitchFamily="34" charset="0"/>
              <a:buChar char="•"/>
            </a:pPr>
            <a:r>
              <a:rPr lang="en-GB" sz="1200" b="0" dirty="0">
                <a:solidFill>
                  <a:srgbClr val="008080"/>
                </a:solidFill>
                <a:latin typeface="Myriad Pro"/>
              </a:rPr>
              <a:t>If the centre of rotation is a point on the shape, then that point does not move under the transformation.</a:t>
            </a:r>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1079705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9 of the 6.3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357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do you know it is a rotation and not a reflection/translation?</a:t>
            </a:r>
          </a:p>
          <a:p>
            <a:r>
              <a:rPr lang="en-GB" sz="2000" b="0" dirty="0">
                <a:solidFill>
                  <a:srgbClr val="008080"/>
                </a:solidFill>
                <a:latin typeface="Myriad Pro"/>
              </a:rPr>
              <a:t>What does it mean to describe in full?</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In Example 6, the centre and direction of rotation have been kept the same while varying the angle. This is to direct students’ attention to the size of the turn.</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77683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10 of the 6.3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3145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do you know it is a rotation and not a reflection/translation?</a:t>
            </a:r>
          </a:p>
          <a:p>
            <a:r>
              <a:rPr lang="en-GB" sz="2000" b="0" dirty="0">
                <a:solidFill>
                  <a:srgbClr val="008080"/>
                </a:solidFill>
                <a:latin typeface="Myriad Pro"/>
              </a:rPr>
              <a:t>Is the angle of rotation the same in each case?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What might students notice from keeping the size of the turn and direction of rotation constant, but varying the position of the centre of rotation?</a:t>
            </a:r>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350754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Geometry.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628360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10 of the 6.3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2415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Imagine putting the centre of rotation on each vertex, where would the image be in each case after a 90 degree anticlockwise rotation?</a:t>
            </a:r>
          </a:p>
          <a:p>
            <a:pPr>
              <a:spcBef>
                <a:spcPts val="400"/>
              </a:spcBef>
              <a:spcAft>
                <a:spcPts val="400"/>
              </a:spcAft>
            </a:pPr>
            <a:r>
              <a:rPr lang="en-GB" sz="1200" dirty="0">
                <a:solidFill>
                  <a:srgbClr val="008080"/>
                </a:solidFill>
                <a:latin typeface="Myriad Pro"/>
              </a:rPr>
              <a:t>How does this help you think about where the centre of rotation might be?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You could encourage students to vary, for themselves, the centre of rotation and explore what happens to the position of the image. Discussion could draw out the important point that the orientation of the image will be the same for different centres if the direction and size of rotation remains the same. </a:t>
            </a:r>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792079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Is the centre of rotation on the shape / inside the shape / outside the shape? </a:t>
            </a:r>
          </a:p>
          <a:p>
            <a:pPr>
              <a:spcBef>
                <a:spcPts val="400"/>
              </a:spcBef>
              <a:spcAft>
                <a:spcPts val="400"/>
              </a:spcAft>
            </a:pPr>
            <a:r>
              <a:rPr lang="en-GB" sz="1200" dirty="0">
                <a:solidFill>
                  <a:srgbClr val="008080"/>
                </a:solidFill>
                <a:latin typeface="Myriad Pro"/>
              </a:rPr>
              <a:t>How do you know?</a:t>
            </a:r>
          </a:p>
          <a:p>
            <a:pPr>
              <a:spcBef>
                <a:spcPts val="400"/>
              </a:spcBef>
              <a:spcAft>
                <a:spcPts val="400"/>
              </a:spcAft>
            </a:pPr>
            <a:r>
              <a:rPr lang="en-GB" sz="1200" dirty="0">
                <a:solidFill>
                  <a:srgbClr val="008080"/>
                </a:solidFill>
                <a:latin typeface="Myriad Pro"/>
              </a:rPr>
              <a:t>Can you predict where the centre is? How would you check?</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Example 9 provides an opportunity for students to deepen their understanding of using constructions to find the centre of rotation. By joining points on the object to corresponding points on the image, and identifying where the lines cross, the centre of rotation can be found accurately.</a:t>
            </a:r>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2424409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These examples can be found on page 11 of the 6.3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0706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stays the same under a rotation?</a:t>
            </a:r>
          </a:p>
          <a:p>
            <a:r>
              <a:rPr lang="en-GB" sz="2000" b="0" dirty="0">
                <a:solidFill>
                  <a:srgbClr val="008080"/>
                </a:solidFill>
                <a:latin typeface="Myriad Pro"/>
              </a:rPr>
              <a:t>Which image is the odd one out and why?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The first part of Example 10 draws students’ attention to what a rotation is not by the inclusion of image 4, which is a reflection of the object in the line DB. You could challenge students to create their own example collections of transformations, some of which are correct and others that are not, to swap with a desk partner to solve.</a:t>
            </a:r>
          </a:p>
          <a:p>
            <a:pPr>
              <a:spcBef>
                <a:spcPts val="400"/>
              </a:spcBef>
              <a:spcAft>
                <a:spcPts val="400"/>
              </a:spcAft>
            </a:pPr>
            <a:endParaRPr lang="en-GB" sz="1200" b="0" dirty="0">
              <a:solidFill>
                <a:srgbClr val="008080"/>
              </a:solidFill>
              <a:latin typeface="Myriad Pro"/>
            </a:endParaRPr>
          </a:p>
          <a:p>
            <a:pPr>
              <a:spcBef>
                <a:spcPts val="400"/>
              </a:spcBef>
              <a:spcAft>
                <a:spcPts val="400"/>
              </a:spcAft>
            </a:pPr>
            <a:r>
              <a:rPr lang="en-GB" sz="1200" b="0" dirty="0">
                <a:solidFill>
                  <a:srgbClr val="008080"/>
                </a:solidFill>
                <a:latin typeface="Myriad Pro"/>
              </a:rPr>
              <a:t>Encourage students to use precise language to describe a rotation. For example: ‘Object A is rotated 90 degrees anticlockwise around the point B.’</a:t>
            </a:r>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3994219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12 of the 6.3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2176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6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0570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2292573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43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87500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rotations can be found on page 6 of the 6.3 Core Concept document.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background to each key idea is also explored in more detail on the following pages:</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6.3.1 Understand and use translations – page 5</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6.3.2 Understand and use rotations – page 5</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6.3.3 Understand and use reflections – page 6</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6.3.4 Understand and use enlargements – page 6</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4: 2.17 Structures: using measures and comparison to understand scaling</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2.27 Scale factors, ratio and proportional reasoning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Geometry Theme Overview document, you can also find a broader description of students’ potential previous learning (page 3).</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NCETM Primary mastery assessment materials: Year 5, page 26</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9 of the 6.3 Core Concept document.</a:t>
            </a:r>
          </a:p>
          <a:p>
            <a:endParaRPr lang="en-GB" dirty="0"/>
          </a:p>
          <a:p>
            <a:r>
              <a:rPr lang="en-GB" dirty="0"/>
              <a:t>A rotation is arguably one of the more challenging transformations for students to visualise. You can support students in learning about rotations by giving them plenty of opportunities to experiment and become familiar with the behaviour of rotations; for example, through the use of dynamic geometry software and hands-on activities using cut-out shapes or tracing paper.</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has stayed the same? What has changed?</a:t>
            </a:r>
          </a:p>
          <a:p>
            <a:r>
              <a:rPr lang="en-GB" sz="2000" b="0" dirty="0">
                <a:solidFill>
                  <a:srgbClr val="008080"/>
                </a:solidFill>
                <a:latin typeface="Myriad Pro"/>
              </a:rPr>
              <a:t>Which points haven’t moved under this rotation?</a:t>
            </a:r>
          </a:p>
          <a:p>
            <a:r>
              <a:rPr lang="en-GB" sz="2000" b="0" dirty="0">
                <a:solidFill>
                  <a:srgbClr val="008080"/>
                </a:solidFill>
                <a:latin typeface="Myriad Pro"/>
              </a:rPr>
              <a:t>Can you describe all rotations in two different ways?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Rotations require three pieces of information to be fully described: a centre of rotation, a size of rotation and a direction of rotation. </a:t>
            </a:r>
          </a:p>
          <a:p>
            <a:pPr>
              <a:spcBef>
                <a:spcPts val="400"/>
              </a:spcBef>
              <a:spcAft>
                <a:spcPts val="400"/>
              </a:spcAft>
            </a:pPr>
            <a:r>
              <a:rPr lang="en-GB" sz="1800" i="1" dirty="0">
                <a:effectLst/>
                <a:latin typeface="Myriad Pro"/>
                <a:ea typeface="Calibri" panose="020F0502020204030204" pitchFamily="34" charset="0"/>
                <a:cs typeface="Times New Roman" panose="02020603050405020304" pitchFamily="18" charset="0"/>
              </a:rPr>
              <a:t>Example 1</a:t>
            </a:r>
            <a:r>
              <a:rPr lang="en-GB" sz="1800" dirty="0">
                <a:effectLst/>
                <a:latin typeface="Myriad Pro"/>
                <a:ea typeface="Calibri" panose="020F0502020204030204" pitchFamily="34" charset="0"/>
                <a:cs typeface="Times New Roman" panose="02020603050405020304" pitchFamily="18" charset="0"/>
              </a:rPr>
              <a:t> is designed to prompt students to think about each of these pieces of information in order to find another way of describing the rotation.</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3630015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12/11/2021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hyperlink" Target="https://www.ncetm.org.uk/media/wpga0v3p/ncetm_ks3_cc_6_3.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resources/46689" TargetMode="External"/><Relationship Id="rId5" Type="http://schemas.openxmlformats.org/officeDocument/2006/relationships/hyperlink" Target="https://www.ncetm.org.uk/media/hwfluxcs/ncetm_ks3_cc_6_1.pdf" TargetMode="External"/><Relationship Id="rId4" Type="http://schemas.openxmlformats.org/officeDocument/2006/relationships/hyperlink" Target="https://www.ncetm.org.uk/media/yn5peevc/ncetm_ks3_theme_6.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wpga0v3p/ncetm_ks3_cc_6_3.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636915"/>
            <a:ext cx="6049764" cy="648071"/>
          </a:xfrm>
        </p:spPr>
        <p:txBody>
          <a:bodyPr/>
          <a:lstStyle/>
          <a:p>
            <a:r>
              <a:rPr lang="en-GB" dirty="0"/>
              <a:t>Describing a rotation</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6.3 Transforming shapes)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a:xfrm>
            <a:off x="604763" y="1412777"/>
            <a:ext cx="7286600" cy="4536504"/>
          </a:xfrm>
        </p:spPr>
        <p:txBody>
          <a:bodyPr>
            <a:normAutofit/>
          </a:bodyPr>
          <a:lstStyle/>
          <a:p>
            <a:pPr marL="0" indent="0">
              <a:buNone/>
            </a:pPr>
            <a:r>
              <a:rPr lang="en-GB" dirty="0">
                <a:solidFill>
                  <a:srgbClr val="00628C"/>
                </a:solidFill>
              </a:rPr>
              <a:t>a) </a:t>
            </a:r>
            <a:r>
              <a:rPr lang="en-GB" dirty="0"/>
              <a:t>In the questions below, all of Harry’s movement is in a clockwise direction. </a:t>
            </a:r>
          </a:p>
          <a:p>
            <a:pPr>
              <a:buClr>
                <a:srgbClr val="00628C"/>
              </a:buClr>
            </a:pPr>
            <a:r>
              <a:rPr lang="en-GB" dirty="0"/>
              <a:t>If Harry is facing North and turns through 180 degrees, in which direction will he be facing? </a:t>
            </a:r>
          </a:p>
          <a:p>
            <a:pPr>
              <a:buClr>
                <a:srgbClr val="00628C"/>
              </a:buClr>
            </a:pPr>
            <a:r>
              <a:rPr lang="en-GB" dirty="0"/>
              <a:t>If Harry is facing South and turns through 180 degrees, in which direction will he be facing? </a:t>
            </a:r>
          </a:p>
          <a:p>
            <a:pPr>
              <a:buClr>
                <a:srgbClr val="00628C"/>
              </a:buClr>
            </a:pPr>
            <a:r>
              <a:rPr lang="en-GB" dirty="0"/>
              <a:t>What do you notice? </a:t>
            </a:r>
          </a:p>
          <a:p>
            <a:pPr>
              <a:buClr>
                <a:srgbClr val="00628C"/>
              </a:buClr>
            </a:pPr>
            <a:r>
              <a:rPr lang="en-GB" dirty="0"/>
              <a:t>If Harry is facing North and wants to face SW how many degrees must he turn? </a:t>
            </a:r>
          </a:p>
          <a:p>
            <a:pPr>
              <a:buClr>
                <a:srgbClr val="00628C"/>
              </a:buClr>
            </a:pPr>
            <a:r>
              <a:rPr lang="en-GB" dirty="0"/>
              <a:t>From this position how many degrees must he travel through to face North again?</a:t>
            </a:r>
            <a:endParaRPr lang="en-GB" dirty="0">
              <a:highlight>
                <a:srgbClr val="FFFF00"/>
              </a:highlight>
            </a:endParaRPr>
          </a:p>
        </p:txBody>
      </p:sp>
      <p:pic>
        <p:nvPicPr>
          <p:cNvPr id="5" name="Picture 4">
            <a:extLst>
              <a:ext uri="{FF2B5EF4-FFF2-40B4-BE49-F238E27FC236}">
                <a16:creationId xmlns:a16="http://schemas.microsoft.com/office/drawing/2014/main" id="{B13EF0ED-8817-4212-9ECC-A0D58982E725}"/>
              </a:ext>
            </a:extLst>
          </p:cNvPr>
          <p:cNvPicPr>
            <a:picLocks noChangeAspect="1"/>
          </p:cNvPicPr>
          <p:nvPr/>
        </p:nvPicPr>
        <p:blipFill>
          <a:blip r:embed="rId3"/>
          <a:stretch>
            <a:fillRect/>
          </a:stretch>
        </p:blipFill>
        <p:spPr>
          <a:xfrm>
            <a:off x="8256240" y="1726805"/>
            <a:ext cx="3600400" cy="3665862"/>
          </a:xfrm>
          <a:prstGeom prst="rect">
            <a:avLst/>
          </a:prstGeom>
        </p:spPr>
      </p:pic>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Describing and recording a rotation</a:t>
            </a:r>
          </a:p>
          <a:p>
            <a:pPr marL="0" indent="0" fontAlgn="auto">
              <a:spcAft>
                <a:spcPts val="0"/>
              </a:spcAft>
              <a:buClrTx/>
              <a:buNone/>
            </a:pPr>
            <a:endParaRPr lang="en-GB" dirty="0"/>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a:bodyPr>
          <a:lstStyle/>
          <a:p>
            <a:r>
              <a:rPr lang="en-GB" dirty="0"/>
              <a:t>Describing and recording a rotation can prove challenging for students, since it draws on their understanding of angle as a measure of turn. </a:t>
            </a:r>
          </a:p>
          <a:p>
            <a:r>
              <a:rPr lang="en-GB" dirty="0"/>
              <a:t>Research  suggests that this understanding of angle is not common in students in early KS3; rather, an angle is often viewed only as a static measure of the relationship between two lines (i.e. a measure of ‘pointedness’). </a:t>
            </a:r>
          </a:p>
          <a:p>
            <a:r>
              <a:rPr lang="en-GB" dirty="0"/>
              <a:t>Rotating several key points or elements of an object to obtain the image may help to establish a better understanding. The use of dynamic geometry software enables the exploration of a range of examples.</a:t>
            </a:r>
          </a:p>
        </p:txBody>
      </p:sp>
    </p:spTree>
    <p:extLst>
      <p:ext uri="{BB962C8B-B14F-4D97-AF65-F5344CB8AC3E}">
        <p14:creationId xmlns:p14="http://schemas.microsoft.com/office/powerpoint/2010/main" val="244516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three pieces of information are required to fully describe a rotation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1</a:t>
            </a:r>
            <a:endParaRPr lang="en-GB" dirty="0"/>
          </a:p>
        </p:txBody>
      </p:sp>
      <p:sp>
        <p:nvSpPr>
          <p:cNvPr id="7" name="TextBox 6">
            <a:extLst>
              <a:ext uri="{FF2B5EF4-FFF2-40B4-BE49-F238E27FC236}">
                <a16:creationId xmlns:a16="http://schemas.microsoft.com/office/drawing/2014/main" id="{3494F7B1-F0E5-419F-9776-333B57A60BB7}"/>
              </a:ext>
            </a:extLst>
          </p:cNvPr>
          <p:cNvSpPr txBox="1"/>
          <p:nvPr/>
        </p:nvSpPr>
        <p:spPr>
          <a:xfrm>
            <a:off x="1343472" y="2243499"/>
            <a:ext cx="4392488" cy="2410916"/>
          </a:xfrm>
          <a:prstGeom prst="rect">
            <a:avLst/>
          </a:prstGeom>
          <a:noFill/>
        </p:spPr>
        <p:txBody>
          <a:bodyPr wrap="square">
            <a:spAutoFit/>
          </a:body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The image is a 90° anticlockwise rotation of the object about point C. </a:t>
            </a:r>
          </a:p>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Describe another rotation that also transforms the object to this image.</a:t>
            </a:r>
          </a:p>
        </p:txBody>
      </p:sp>
      <p:pic>
        <p:nvPicPr>
          <p:cNvPr id="4" name="Picture 3">
            <a:extLst>
              <a:ext uri="{FF2B5EF4-FFF2-40B4-BE49-F238E27FC236}">
                <a16:creationId xmlns:a16="http://schemas.microsoft.com/office/drawing/2014/main" id="{591CF87C-65B2-4216-BBB0-1E005E40B2A8}"/>
              </a:ext>
            </a:extLst>
          </p:cNvPr>
          <p:cNvPicPr>
            <a:picLocks noChangeAspect="1"/>
          </p:cNvPicPr>
          <p:nvPr/>
        </p:nvPicPr>
        <p:blipFill>
          <a:blip r:embed="rId3"/>
          <a:stretch>
            <a:fillRect/>
          </a:stretch>
        </p:blipFill>
        <p:spPr>
          <a:xfrm>
            <a:off x="5447928" y="1769588"/>
            <a:ext cx="6859716" cy="4348452"/>
          </a:xfrm>
          <a:prstGeom prst="rect">
            <a:avLst/>
          </a:prstGeom>
        </p:spPr>
      </p:pic>
    </p:spTree>
    <p:extLst>
      <p:ext uri="{BB962C8B-B14F-4D97-AF65-F5344CB8AC3E}">
        <p14:creationId xmlns:p14="http://schemas.microsoft.com/office/powerpoint/2010/main" val="71725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three pieces of information are required to fully describe a rotation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7" name="TextBox 6">
            <a:extLst>
              <a:ext uri="{FF2B5EF4-FFF2-40B4-BE49-F238E27FC236}">
                <a16:creationId xmlns:a16="http://schemas.microsoft.com/office/drawing/2014/main" id="{3494F7B1-F0E5-419F-9776-333B57A60BB7}"/>
              </a:ext>
            </a:extLst>
          </p:cNvPr>
          <p:cNvSpPr txBox="1"/>
          <p:nvPr/>
        </p:nvSpPr>
        <p:spPr>
          <a:xfrm>
            <a:off x="1847528" y="2408207"/>
            <a:ext cx="3888432" cy="2041585"/>
          </a:xfrm>
          <a:prstGeom prst="rect">
            <a:avLst/>
          </a:prstGeom>
          <a:noFill/>
        </p:spPr>
        <p:txBody>
          <a:bodyPr wrap="square">
            <a:spAutoFit/>
          </a:body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The image is a rotation of the object about point A. </a:t>
            </a:r>
          </a:p>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What other information is required to fully describe this rotation? </a:t>
            </a:r>
          </a:p>
        </p:txBody>
      </p:sp>
      <p:pic>
        <p:nvPicPr>
          <p:cNvPr id="3" name="Picture 2">
            <a:extLst>
              <a:ext uri="{FF2B5EF4-FFF2-40B4-BE49-F238E27FC236}">
                <a16:creationId xmlns:a16="http://schemas.microsoft.com/office/drawing/2014/main" id="{FCF0428F-8E80-4CA1-83DE-85A17D9DFD77}"/>
              </a:ext>
            </a:extLst>
          </p:cNvPr>
          <p:cNvPicPr>
            <a:picLocks noChangeAspect="1"/>
          </p:cNvPicPr>
          <p:nvPr/>
        </p:nvPicPr>
        <p:blipFill>
          <a:blip r:embed="rId3"/>
          <a:stretch>
            <a:fillRect/>
          </a:stretch>
        </p:blipFill>
        <p:spPr>
          <a:xfrm>
            <a:off x="5015880" y="1518603"/>
            <a:ext cx="5224362" cy="4358669"/>
          </a:xfrm>
          <a:prstGeom prst="rect">
            <a:avLst/>
          </a:prstGeom>
        </p:spPr>
      </p:pic>
    </p:spTree>
    <p:extLst>
      <p:ext uri="{BB962C8B-B14F-4D97-AF65-F5344CB8AC3E}">
        <p14:creationId xmlns:p14="http://schemas.microsoft.com/office/powerpoint/2010/main" val="2255945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three pieces of information are required to fully describe a rotation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7" name="TextBox 6">
            <a:extLst>
              <a:ext uri="{FF2B5EF4-FFF2-40B4-BE49-F238E27FC236}">
                <a16:creationId xmlns:a16="http://schemas.microsoft.com/office/drawing/2014/main" id="{3494F7B1-F0E5-419F-9776-333B57A60BB7}"/>
              </a:ext>
            </a:extLst>
          </p:cNvPr>
          <p:cNvSpPr txBox="1"/>
          <p:nvPr/>
        </p:nvSpPr>
        <p:spPr>
          <a:xfrm>
            <a:off x="1487488" y="2582199"/>
            <a:ext cx="4248472" cy="2041585"/>
          </a:xfrm>
          <a:prstGeom prst="rect">
            <a:avLst/>
          </a:prstGeom>
          <a:noFill/>
        </p:spPr>
        <p:txBody>
          <a:bodyPr wrap="square">
            <a:spAutoFit/>
          </a:body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The image is a rotation of the object. </a:t>
            </a:r>
          </a:p>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Describe two possible rotations that transform the object to this image.</a:t>
            </a:r>
          </a:p>
        </p:txBody>
      </p:sp>
      <p:pic>
        <p:nvPicPr>
          <p:cNvPr id="4" name="Picture 3">
            <a:extLst>
              <a:ext uri="{FF2B5EF4-FFF2-40B4-BE49-F238E27FC236}">
                <a16:creationId xmlns:a16="http://schemas.microsoft.com/office/drawing/2014/main" id="{3C34D9E2-6DED-41EB-9301-A37755E81444}"/>
              </a:ext>
            </a:extLst>
          </p:cNvPr>
          <p:cNvPicPr>
            <a:picLocks noChangeAspect="1"/>
          </p:cNvPicPr>
          <p:nvPr/>
        </p:nvPicPr>
        <p:blipFill>
          <a:blip r:embed="rId3"/>
          <a:stretch>
            <a:fillRect/>
          </a:stretch>
        </p:blipFill>
        <p:spPr>
          <a:xfrm>
            <a:off x="5087888" y="1916832"/>
            <a:ext cx="6095396" cy="3699517"/>
          </a:xfrm>
          <a:prstGeom prst="rect">
            <a:avLst/>
          </a:prstGeom>
        </p:spPr>
      </p:pic>
    </p:spTree>
    <p:extLst>
      <p:ext uri="{BB962C8B-B14F-4D97-AF65-F5344CB8AC3E}">
        <p14:creationId xmlns:p14="http://schemas.microsoft.com/office/powerpoint/2010/main" val="162090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three pieces of information are required to fully describe a rotation</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73745" y="1097739"/>
            <a:ext cx="1800200"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13" name="Content Placeholder 2">
            <a:extLst>
              <a:ext uri="{FF2B5EF4-FFF2-40B4-BE49-F238E27FC236}">
                <a16:creationId xmlns:a16="http://schemas.microsoft.com/office/drawing/2014/main" id="{0670F27B-00D1-48E5-9D5D-A69978586E1A}"/>
              </a:ext>
            </a:extLst>
          </p:cNvPr>
          <p:cNvSpPr txBox="1">
            <a:spLocks/>
          </p:cNvSpPr>
          <p:nvPr/>
        </p:nvSpPr>
        <p:spPr>
          <a:xfrm>
            <a:off x="119336" y="4653136"/>
            <a:ext cx="11521280" cy="1175645"/>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mathematical language would you expect students to use when describing rotations? </a:t>
            </a:r>
          </a:p>
          <a:p>
            <a:pPr marL="360000" lvl="1" fontAlgn="auto">
              <a:lnSpc>
                <a:spcPct val="100000"/>
              </a:lnSpc>
              <a:spcBef>
                <a:spcPts val="0"/>
              </a:spcBef>
              <a:spcAft>
                <a:spcPts val="1200"/>
              </a:spcAft>
              <a:buClrTx/>
            </a:pPr>
            <a:r>
              <a:rPr lang="en-GB" sz="2400" dirty="0"/>
              <a:t>What features would you draw attention to when designing a follow up task?</a:t>
            </a:r>
          </a:p>
        </p:txBody>
      </p:sp>
      <p:grpSp>
        <p:nvGrpSpPr>
          <p:cNvPr id="2" name="Group 1">
            <a:extLst>
              <a:ext uri="{FF2B5EF4-FFF2-40B4-BE49-F238E27FC236}">
                <a16:creationId xmlns:a16="http://schemas.microsoft.com/office/drawing/2014/main" id="{FF726DC0-3E0A-4C22-BD12-C77A15241B2B}"/>
              </a:ext>
            </a:extLst>
          </p:cNvPr>
          <p:cNvGrpSpPr/>
          <p:nvPr/>
        </p:nvGrpSpPr>
        <p:grpSpPr>
          <a:xfrm>
            <a:off x="8204237" y="1556792"/>
            <a:ext cx="4351312" cy="2902092"/>
            <a:chOff x="8085384" y="1573058"/>
            <a:chExt cx="4351312" cy="2902092"/>
          </a:xfrm>
        </p:grpSpPr>
        <p:sp>
          <p:nvSpPr>
            <p:cNvPr id="15" name="Content Placeholder 2">
              <a:extLst>
                <a:ext uri="{FF2B5EF4-FFF2-40B4-BE49-F238E27FC236}">
                  <a16:creationId xmlns:a16="http://schemas.microsoft.com/office/drawing/2014/main" id="{489ED15B-94D7-4EC0-BAA5-E1561F4F797E}"/>
                </a:ext>
              </a:extLst>
            </p:cNvPr>
            <p:cNvSpPr txBox="1">
              <a:spLocks/>
            </p:cNvSpPr>
            <p:nvPr/>
          </p:nvSpPr>
          <p:spPr>
            <a:xfrm>
              <a:off x="8085384" y="1573058"/>
              <a:ext cx="3744000" cy="290209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58E4AFB-3D78-44C3-BBD1-C6D8004CDACD}"/>
                </a:ext>
              </a:extLst>
            </p:cNvPr>
            <p:cNvPicPr>
              <a:picLocks noChangeAspect="1"/>
            </p:cNvPicPr>
            <p:nvPr/>
          </p:nvPicPr>
          <p:blipFill>
            <a:blip r:embed="rId4"/>
            <a:stretch>
              <a:fillRect/>
            </a:stretch>
          </p:blipFill>
          <p:spPr>
            <a:xfrm>
              <a:off x="9466144" y="2172348"/>
              <a:ext cx="2970552" cy="1804224"/>
            </a:xfrm>
            <a:prstGeom prst="rect">
              <a:avLst/>
            </a:prstGeom>
          </p:spPr>
        </p:pic>
        <p:sp>
          <p:nvSpPr>
            <p:cNvPr id="14" name="TextBox 13">
              <a:extLst>
                <a:ext uri="{FF2B5EF4-FFF2-40B4-BE49-F238E27FC236}">
                  <a16:creationId xmlns:a16="http://schemas.microsoft.com/office/drawing/2014/main" id="{5814BAC9-E064-4F3F-B5B1-FBD25DE03AA8}"/>
                </a:ext>
              </a:extLst>
            </p:cNvPr>
            <p:cNvSpPr txBox="1"/>
            <p:nvPr/>
          </p:nvSpPr>
          <p:spPr>
            <a:xfrm>
              <a:off x="8116434" y="1889827"/>
              <a:ext cx="1943602" cy="2308324"/>
            </a:xfrm>
            <a:prstGeom prst="rect">
              <a:avLst/>
            </a:prstGeom>
            <a:noFill/>
          </p:spPr>
          <p:txBody>
            <a:bodyPr wrap="square">
              <a:spAutoFit/>
            </a:bodyPr>
            <a:lstStyle/>
            <a:p>
              <a:pPr marL="0" indent="0" algn="ctr" fontAlgn="auto">
                <a:lnSpc>
                  <a:spcPct val="100000"/>
                </a:lnSpc>
                <a:spcBef>
                  <a:spcPts val="600"/>
                </a:spcBef>
                <a:spcAft>
                  <a:spcPts val="600"/>
                </a:spcAft>
                <a:buClrTx/>
                <a:buNone/>
              </a:pPr>
              <a:r>
                <a:rPr lang="en-GB" sz="1800" dirty="0">
                  <a:latin typeface="+mj-lt"/>
                  <a:ea typeface="Calibri" panose="020F0502020204030204" pitchFamily="34" charset="0"/>
                  <a:cs typeface="Times New Roman" panose="02020603050405020304" pitchFamily="18" charset="0"/>
                </a:rPr>
                <a:t>The image is a rotation of the object. Describe two possible rotations that transform the object to this image.</a:t>
              </a:r>
            </a:p>
          </p:txBody>
        </p:sp>
      </p:grpSp>
      <p:grpSp>
        <p:nvGrpSpPr>
          <p:cNvPr id="7" name="Group 6">
            <a:extLst>
              <a:ext uri="{FF2B5EF4-FFF2-40B4-BE49-F238E27FC236}">
                <a16:creationId xmlns:a16="http://schemas.microsoft.com/office/drawing/2014/main" id="{16D1DAFB-98D3-404D-BB81-7F7337A3A13B}"/>
              </a:ext>
            </a:extLst>
          </p:cNvPr>
          <p:cNvGrpSpPr/>
          <p:nvPr/>
        </p:nvGrpSpPr>
        <p:grpSpPr>
          <a:xfrm>
            <a:off x="372443" y="1556792"/>
            <a:ext cx="4118494" cy="2918358"/>
            <a:chOff x="372443" y="1556792"/>
            <a:chExt cx="4118494" cy="2918358"/>
          </a:xfrm>
        </p:grpSpPr>
        <p:sp>
          <p:nvSpPr>
            <p:cNvPr id="12" name="Content Placeholder 2">
              <a:extLst>
                <a:ext uri="{FF2B5EF4-FFF2-40B4-BE49-F238E27FC236}">
                  <a16:creationId xmlns:a16="http://schemas.microsoft.com/office/drawing/2014/main" id="{968AC8D7-995F-4E47-879A-69EBF73F751A}"/>
                </a:ext>
              </a:extLst>
            </p:cNvPr>
            <p:cNvSpPr txBox="1">
              <a:spLocks/>
            </p:cNvSpPr>
            <p:nvPr/>
          </p:nvSpPr>
          <p:spPr>
            <a:xfrm>
              <a:off x="372443" y="1556792"/>
              <a:ext cx="3744000" cy="291835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600"/>
                </a:spcBef>
                <a:spcAft>
                  <a:spcPts val="600"/>
                </a:spcAft>
                <a:buClrTx/>
                <a:buNone/>
              </a:pPr>
              <a:r>
                <a:rPr lang="en-GB" sz="1800" dirty="0">
                  <a:latin typeface="+mj-lt"/>
                  <a:ea typeface="Calibri" panose="020F0502020204030204" pitchFamily="34" charset="0"/>
                  <a:cs typeface="Times New Roman" panose="02020603050405020304" pitchFamily="18" charset="0"/>
                </a:rPr>
                <a:t>.</a:t>
              </a:r>
            </a:p>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a:p>
              <a:pPr marL="0" indent="0" fontAlgn="auto">
                <a:lnSpc>
                  <a:spcPct val="100000"/>
                </a:lnSpc>
                <a:spcBef>
                  <a:spcPts val="600"/>
                </a:spcBef>
                <a:spcAft>
                  <a:spcPts val="600"/>
                </a:spcAft>
                <a:buClrTx/>
                <a:buNone/>
              </a:pPr>
              <a:endParaRPr lang="en-GB" dirty="0">
                <a:highlight>
                  <a:srgbClr val="FFFF00"/>
                </a:highlight>
                <a:latin typeface="+mj-lt"/>
                <a:ea typeface="Calibri" panose="020F0502020204030204" pitchFamily="34" charset="0"/>
                <a:cs typeface="Times New Roman" panose="02020603050405020304" pitchFamily="18" charset="0"/>
              </a:endParaRPr>
            </a:p>
            <a:p>
              <a:pPr marL="0" indent="0" fontAlgn="auto">
                <a:lnSpc>
                  <a:spcPct val="100000"/>
                </a:lnSpc>
                <a:spcBef>
                  <a:spcPts val="600"/>
                </a:spcBef>
                <a:spcAft>
                  <a:spcPts val="600"/>
                </a:spcAft>
                <a:buClrTx/>
                <a:buNone/>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77346D50-AA7F-4CC8-9F73-4B987F1505EB}"/>
                </a:ext>
              </a:extLst>
            </p:cNvPr>
            <p:cNvPicPr>
              <a:picLocks noChangeAspect="1"/>
            </p:cNvPicPr>
            <p:nvPr/>
          </p:nvPicPr>
          <p:blipFill>
            <a:blip r:embed="rId5"/>
            <a:stretch>
              <a:fillRect/>
            </a:stretch>
          </p:blipFill>
          <p:spPr>
            <a:xfrm>
              <a:off x="1973083" y="2268464"/>
              <a:ext cx="2517854" cy="1592584"/>
            </a:xfrm>
            <a:prstGeom prst="rect">
              <a:avLst/>
            </a:prstGeom>
          </p:spPr>
        </p:pic>
        <p:sp>
          <p:nvSpPr>
            <p:cNvPr id="17" name="TextBox 16">
              <a:extLst>
                <a:ext uri="{FF2B5EF4-FFF2-40B4-BE49-F238E27FC236}">
                  <a16:creationId xmlns:a16="http://schemas.microsoft.com/office/drawing/2014/main" id="{299AFB46-6FDF-4F8E-85F6-222C8FB2F915}"/>
                </a:ext>
              </a:extLst>
            </p:cNvPr>
            <p:cNvSpPr txBox="1"/>
            <p:nvPr/>
          </p:nvSpPr>
          <p:spPr>
            <a:xfrm>
              <a:off x="384000" y="1612828"/>
              <a:ext cx="2068463" cy="2862322"/>
            </a:xfrm>
            <a:prstGeom prst="rect">
              <a:avLst/>
            </a:prstGeom>
            <a:noFill/>
          </p:spPr>
          <p:txBody>
            <a:bodyPr wrap="square">
              <a:spAutoFit/>
            </a:bodyPr>
            <a:lstStyle/>
            <a:p>
              <a:pPr algn="ctr">
                <a:buNone/>
              </a:pPr>
              <a:r>
                <a:rPr lang="en-GB" sz="1800" dirty="0">
                  <a:latin typeface="+mj-lt"/>
                  <a:ea typeface="Calibri" panose="020F0502020204030204" pitchFamily="34" charset="0"/>
                  <a:cs typeface="Times New Roman" panose="02020603050405020304" pitchFamily="18" charset="0"/>
                </a:rPr>
                <a:t>The image is a 90° anticlockwise rotation of the object about point C. Describe another rotation that also transforms the object to this image</a:t>
              </a:r>
              <a:endParaRPr lang="en-GB" sz="1800" dirty="0"/>
            </a:p>
          </p:txBody>
        </p:sp>
      </p:grpSp>
      <p:sp>
        <p:nvSpPr>
          <p:cNvPr id="18" name="TextBox 17">
            <a:extLst>
              <a:ext uri="{FF2B5EF4-FFF2-40B4-BE49-F238E27FC236}">
                <a16:creationId xmlns:a16="http://schemas.microsoft.com/office/drawing/2014/main" id="{1CD3B534-354D-4053-B93C-71425ED9FB19}"/>
              </a:ext>
            </a:extLst>
          </p:cNvPr>
          <p:cNvSpPr txBox="1"/>
          <p:nvPr/>
        </p:nvSpPr>
        <p:spPr>
          <a:xfrm>
            <a:off x="4215141" y="1097739"/>
            <a:ext cx="1800200"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19" name="TextBox 18">
            <a:extLst>
              <a:ext uri="{FF2B5EF4-FFF2-40B4-BE49-F238E27FC236}">
                <a16:creationId xmlns:a16="http://schemas.microsoft.com/office/drawing/2014/main" id="{E6F73105-71B6-4CEF-9A13-5CEA75AB30C9}"/>
              </a:ext>
            </a:extLst>
          </p:cNvPr>
          <p:cNvSpPr txBox="1"/>
          <p:nvPr/>
        </p:nvSpPr>
        <p:spPr>
          <a:xfrm>
            <a:off x="8085384" y="1097739"/>
            <a:ext cx="1800200"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grpSp>
        <p:nvGrpSpPr>
          <p:cNvPr id="8" name="Group 7">
            <a:extLst>
              <a:ext uri="{FF2B5EF4-FFF2-40B4-BE49-F238E27FC236}">
                <a16:creationId xmlns:a16="http://schemas.microsoft.com/office/drawing/2014/main" id="{160AB2CC-B858-4497-8AA8-7EBA73556C3C}"/>
              </a:ext>
            </a:extLst>
          </p:cNvPr>
          <p:cNvGrpSpPr/>
          <p:nvPr/>
        </p:nvGrpSpPr>
        <p:grpSpPr>
          <a:xfrm>
            <a:off x="4225825" y="1564925"/>
            <a:ext cx="4225231" cy="2902092"/>
            <a:chOff x="4225825" y="1564925"/>
            <a:chExt cx="4225231" cy="2902092"/>
          </a:xfrm>
        </p:grpSpPr>
        <p:grpSp>
          <p:nvGrpSpPr>
            <p:cNvPr id="3" name="Group 2">
              <a:extLst>
                <a:ext uri="{FF2B5EF4-FFF2-40B4-BE49-F238E27FC236}">
                  <a16:creationId xmlns:a16="http://schemas.microsoft.com/office/drawing/2014/main" id="{A241715F-F413-4958-8BF2-5F41200DB2B8}"/>
                </a:ext>
              </a:extLst>
            </p:cNvPr>
            <p:cNvGrpSpPr/>
            <p:nvPr/>
          </p:nvGrpSpPr>
          <p:grpSpPr>
            <a:xfrm>
              <a:off x="4225825" y="1564925"/>
              <a:ext cx="3806515" cy="2902092"/>
              <a:chOff x="4180171" y="1573058"/>
              <a:chExt cx="3806515" cy="2902092"/>
            </a:xfrm>
          </p:grpSpPr>
          <p:sp>
            <p:nvSpPr>
              <p:cNvPr id="9" name="Content Placeholder 2">
                <a:extLst>
                  <a:ext uri="{FF2B5EF4-FFF2-40B4-BE49-F238E27FC236}">
                    <a16:creationId xmlns:a16="http://schemas.microsoft.com/office/drawing/2014/main" id="{D0E3F443-8D25-4D75-B03D-992F45638790}"/>
                  </a:ext>
                </a:extLst>
              </p:cNvPr>
              <p:cNvSpPr txBox="1">
                <a:spLocks/>
              </p:cNvSpPr>
              <p:nvPr/>
            </p:nvSpPr>
            <p:spPr>
              <a:xfrm>
                <a:off x="4242686" y="1573058"/>
                <a:ext cx="3744000" cy="290209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9F0832F-CB71-41A1-8FB7-473282FE964B}"/>
                  </a:ext>
                </a:extLst>
              </p:cNvPr>
              <p:cNvSpPr txBox="1"/>
              <p:nvPr/>
            </p:nvSpPr>
            <p:spPr>
              <a:xfrm>
                <a:off x="4180171" y="1889827"/>
                <a:ext cx="2203861" cy="2308324"/>
              </a:xfrm>
              <a:prstGeom prst="rect">
                <a:avLst/>
              </a:prstGeom>
              <a:noFill/>
            </p:spPr>
            <p:txBody>
              <a:bodyPr wrap="square">
                <a:spAutoFit/>
              </a:bodyPr>
              <a:lstStyle/>
              <a:p>
                <a:pPr marL="0" indent="0" algn="ctr" fontAlgn="auto">
                  <a:lnSpc>
                    <a:spcPct val="100000"/>
                  </a:lnSpc>
                  <a:spcBef>
                    <a:spcPts val="600"/>
                  </a:spcBef>
                  <a:spcAft>
                    <a:spcPts val="600"/>
                  </a:spcAft>
                  <a:buClrTx/>
                  <a:buNone/>
                </a:pPr>
                <a:r>
                  <a:rPr lang="en-GB" sz="1800" dirty="0">
                    <a:latin typeface="+mj-lt"/>
                    <a:ea typeface="Calibri" panose="020F0502020204030204" pitchFamily="34" charset="0"/>
                    <a:cs typeface="Times New Roman" panose="02020603050405020304" pitchFamily="18" charset="0"/>
                  </a:rPr>
                  <a:t>The image is a rotation of the object about point A. What other information is required to fully describe this rotation? </a:t>
                </a:r>
              </a:p>
            </p:txBody>
          </p:sp>
        </p:grpSp>
        <p:pic>
          <p:nvPicPr>
            <p:cNvPr id="5" name="Picture 4">
              <a:extLst>
                <a:ext uri="{FF2B5EF4-FFF2-40B4-BE49-F238E27FC236}">
                  <a16:creationId xmlns:a16="http://schemas.microsoft.com/office/drawing/2014/main" id="{DE3F3BF2-03E8-4F64-A458-5BF0743C9C02}"/>
                </a:ext>
              </a:extLst>
            </p:cNvPr>
            <p:cNvPicPr>
              <a:picLocks noChangeAspect="1"/>
            </p:cNvPicPr>
            <p:nvPr/>
          </p:nvPicPr>
          <p:blipFill>
            <a:blip r:embed="rId6"/>
            <a:stretch>
              <a:fillRect/>
            </a:stretch>
          </p:blipFill>
          <p:spPr>
            <a:xfrm>
              <a:off x="5663952" y="1780039"/>
              <a:ext cx="2787104" cy="2319589"/>
            </a:xfrm>
            <a:prstGeom prst="rect">
              <a:avLst/>
            </a:prstGeom>
          </p:spPr>
        </p:pic>
      </p:grpSp>
    </p:spTree>
    <p:custDataLst>
      <p:tags r:id="rId1"/>
    </p:custDataLst>
    <p:extLst>
      <p:ext uri="{BB962C8B-B14F-4D97-AF65-F5344CB8AC3E}">
        <p14:creationId xmlns:p14="http://schemas.microsoft.com/office/powerpoint/2010/main" val="285061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1091719" cy="426170"/>
          </a:xfrm>
        </p:spPr>
        <p:txBody>
          <a:bodyPr>
            <a:normAutofit fontScale="90000"/>
          </a:bodyPr>
          <a:lstStyle/>
          <a:p>
            <a:r>
              <a:rPr lang="en-GB" sz="2000" b="1" dirty="0"/>
              <a:t>Use geometrical reasoning and/or equipment, such as angle measurers, to fully describe a rotation </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7" name="TextBox 6">
            <a:extLst>
              <a:ext uri="{FF2B5EF4-FFF2-40B4-BE49-F238E27FC236}">
                <a16:creationId xmlns:a16="http://schemas.microsoft.com/office/drawing/2014/main" id="{3494F7B1-F0E5-419F-9776-333B57A60BB7}"/>
              </a:ext>
            </a:extLst>
          </p:cNvPr>
          <p:cNvSpPr txBox="1"/>
          <p:nvPr/>
        </p:nvSpPr>
        <p:spPr>
          <a:xfrm>
            <a:off x="1775520" y="2348880"/>
            <a:ext cx="3960440" cy="1938992"/>
          </a:xfrm>
          <a:prstGeom prst="rect">
            <a:avLst/>
          </a:prstGeom>
          <a:noFill/>
        </p:spPr>
        <p:txBody>
          <a:bodyPr wrap="square">
            <a:spAutoFit/>
          </a:body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Describe two possible rotations (specifying the number of degrees turned) that transform the object to the image.</a:t>
            </a:r>
          </a:p>
        </p:txBody>
      </p:sp>
      <p:pic>
        <p:nvPicPr>
          <p:cNvPr id="4" name="Picture 3">
            <a:extLst>
              <a:ext uri="{FF2B5EF4-FFF2-40B4-BE49-F238E27FC236}">
                <a16:creationId xmlns:a16="http://schemas.microsoft.com/office/drawing/2014/main" id="{4B55A01A-D72C-4893-AA5B-5FDD41E113E7}"/>
              </a:ext>
            </a:extLst>
          </p:cNvPr>
          <p:cNvPicPr>
            <a:picLocks noChangeAspect="1"/>
          </p:cNvPicPr>
          <p:nvPr/>
        </p:nvPicPr>
        <p:blipFill>
          <a:blip r:embed="rId3"/>
          <a:stretch>
            <a:fillRect/>
          </a:stretch>
        </p:blipFill>
        <p:spPr>
          <a:xfrm>
            <a:off x="4964001" y="1361613"/>
            <a:ext cx="6153819" cy="4470115"/>
          </a:xfrm>
          <a:prstGeom prst="rect">
            <a:avLst/>
          </a:prstGeom>
        </p:spPr>
      </p:pic>
    </p:spTree>
    <p:extLst>
      <p:ext uri="{BB962C8B-B14F-4D97-AF65-F5344CB8AC3E}">
        <p14:creationId xmlns:p14="http://schemas.microsoft.com/office/powerpoint/2010/main" val="4219233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Use geometrical reasoning and/or equipment, such as angle measurers, to fully describe a rotation </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14" name="Content Placeholder 2">
            <a:extLst>
              <a:ext uri="{FF2B5EF4-FFF2-40B4-BE49-F238E27FC236}">
                <a16:creationId xmlns:a16="http://schemas.microsoft.com/office/drawing/2014/main" id="{1F0A90FE-F6C5-4B73-B82D-C1C55FB27975}"/>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When would you expect pupils to use an angle measurer to describe a rotation?</a:t>
            </a:r>
          </a:p>
          <a:p>
            <a:pPr marL="360000" lvl="1" fontAlgn="auto">
              <a:lnSpc>
                <a:spcPct val="100000"/>
              </a:lnSpc>
              <a:spcBef>
                <a:spcPts val="0"/>
              </a:spcBef>
              <a:spcAft>
                <a:spcPts val="1200"/>
              </a:spcAft>
              <a:buClrTx/>
            </a:pPr>
            <a:r>
              <a:rPr lang="en-GB" sz="2400" dirty="0"/>
              <a:t>What mistakes do students make using protractors?</a:t>
            </a:r>
          </a:p>
          <a:p>
            <a:pPr marL="360000" lvl="1" fontAlgn="auto">
              <a:lnSpc>
                <a:spcPct val="100000"/>
              </a:lnSpc>
              <a:spcBef>
                <a:spcPts val="0"/>
              </a:spcBef>
              <a:spcAft>
                <a:spcPts val="1200"/>
              </a:spcAft>
              <a:buClrTx/>
            </a:pPr>
            <a:r>
              <a:rPr lang="en-GB" sz="2400" dirty="0"/>
              <a:t>How can you support students to overcome these challenges?</a:t>
            </a:r>
          </a:p>
        </p:txBody>
      </p:sp>
      <p:grpSp>
        <p:nvGrpSpPr>
          <p:cNvPr id="3" name="Group 2">
            <a:extLst>
              <a:ext uri="{FF2B5EF4-FFF2-40B4-BE49-F238E27FC236}">
                <a16:creationId xmlns:a16="http://schemas.microsoft.com/office/drawing/2014/main" id="{7C886C3F-4B2B-43D3-9F0E-A117214DEB49}"/>
              </a:ext>
            </a:extLst>
          </p:cNvPr>
          <p:cNvGrpSpPr/>
          <p:nvPr/>
        </p:nvGrpSpPr>
        <p:grpSpPr>
          <a:xfrm>
            <a:off x="479376" y="1628798"/>
            <a:ext cx="6759975" cy="3960442"/>
            <a:chOff x="479376" y="1628798"/>
            <a:chExt cx="6759975" cy="3960442"/>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6" y="1628798"/>
              <a:ext cx="6094324" cy="396044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600"/>
                </a:spcBef>
                <a:spcAft>
                  <a:spcPts val="600"/>
                </a:spcAft>
                <a:buClrTx/>
                <a:buNone/>
              </a:pPr>
              <a:endParaRPr lang="en-GB" sz="1800"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9524AF23-0483-4377-9009-23A4539829FE}"/>
                </a:ext>
              </a:extLst>
            </p:cNvPr>
            <p:cNvPicPr>
              <a:picLocks noChangeAspect="1"/>
            </p:cNvPicPr>
            <p:nvPr/>
          </p:nvPicPr>
          <p:blipFill>
            <a:blip r:embed="rId4"/>
            <a:stretch>
              <a:fillRect/>
            </a:stretch>
          </p:blipFill>
          <p:spPr>
            <a:xfrm>
              <a:off x="2348033" y="1790941"/>
              <a:ext cx="4891318" cy="3549698"/>
            </a:xfrm>
            <a:prstGeom prst="rect">
              <a:avLst/>
            </a:prstGeom>
          </p:spPr>
        </p:pic>
        <p:sp>
          <p:nvSpPr>
            <p:cNvPr id="8" name="TextBox 7">
              <a:extLst>
                <a:ext uri="{FF2B5EF4-FFF2-40B4-BE49-F238E27FC236}">
                  <a16:creationId xmlns:a16="http://schemas.microsoft.com/office/drawing/2014/main" id="{5AC87EF0-50B4-4F3F-8A7A-B0ECC507B2B1}"/>
                </a:ext>
              </a:extLst>
            </p:cNvPr>
            <p:cNvSpPr txBox="1"/>
            <p:nvPr/>
          </p:nvSpPr>
          <p:spPr>
            <a:xfrm>
              <a:off x="767409" y="2466679"/>
              <a:ext cx="2520280" cy="2246769"/>
            </a:xfrm>
            <a:prstGeom prst="rect">
              <a:avLst/>
            </a:prstGeom>
            <a:noFill/>
          </p:spPr>
          <p:txBody>
            <a:bodyPr wrap="square">
              <a:spAutoFit/>
            </a:bodyPr>
            <a:lstStyle/>
            <a:p>
              <a:pPr marL="0" indent="0" algn="ctr" fontAlgn="auto">
                <a:lnSpc>
                  <a:spcPct val="100000"/>
                </a:lnSpc>
                <a:spcBef>
                  <a:spcPts val="600"/>
                </a:spcBef>
                <a:spcAft>
                  <a:spcPts val="600"/>
                </a:spcAft>
                <a:buClrTx/>
                <a:buNone/>
              </a:pPr>
              <a:r>
                <a:rPr lang="en-GB" sz="2000" dirty="0">
                  <a:latin typeface="+mj-lt"/>
                  <a:ea typeface="Calibri" panose="020F0502020204030204" pitchFamily="34" charset="0"/>
                  <a:cs typeface="Times New Roman" panose="02020603050405020304" pitchFamily="18" charset="0"/>
                </a:rPr>
                <a:t>Describe two possible rotations (specifying the number of degrees turned) that transform the object to the image.</a:t>
              </a:r>
            </a:p>
          </p:txBody>
        </p:sp>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1091719" cy="426170"/>
          </a:xfrm>
        </p:spPr>
        <p:txBody>
          <a:bodyPr>
            <a:normAutofit fontScale="90000"/>
          </a:bodyPr>
          <a:lstStyle/>
          <a:p>
            <a:r>
              <a:rPr lang="en-GB" sz="2000" b="1" dirty="0"/>
              <a:t>Understand that the position of the centre of rotation has an effect on the image’s position relative to the object</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7" name="TextBox 6">
            <a:extLst>
              <a:ext uri="{FF2B5EF4-FFF2-40B4-BE49-F238E27FC236}">
                <a16:creationId xmlns:a16="http://schemas.microsoft.com/office/drawing/2014/main" id="{3494F7B1-F0E5-419F-9776-333B57A60BB7}"/>
              </a:ext>
            </a:extLst>
          </p:cNvPr>
          <p:cNvSpPr txBox="1"/>
          <p:nvPr/>
        </p:nvSpPr>
        <p:spPr>
          <a:xfrm>
            <a:off x="240072" y="1772816"/>
            <a:ext cx="4271751" cy="3724096"/>
          </a:xfrm>
          <a:prstGeom prst="rect">
            <a:avLst/>
          </a:prstGeom>
          <a:noFill/>
        </p:spPr>
        <p:txBody>
          <a:bodyPr wrap="square">
            <a:spAutoFit/>
          </a:bodyPr>
          <a:lstStyle/>
          <a:p>
            <a:pPr>
              <a:spcBef>
                <a:spcPts val="400"/>
              </a:spcBef>
              <a:spcAft>
                <a:spcPts val="400"/>
              </a:spcAft>
              <a:buNone/>
            </a:pPr>
            <a:r>
              <a:rPr lang="en-GB" sz="2400" dirty="0">
                <a:solidFill>
                  <a:srgbClr val="00628C"/>
                </a:solidFill>
                <a:effectLst/>
                <a:latin typeface="+mn-lt"/>
                <a:ea typeface="Calibri" panose="020F0502020204030204" pitchFamily="34" charset="0"/>
                <a:cs typeface="Times New Roman" panose="02020603050405020304" pitchFamily="18" charset="0"/>
              </a:rPr>
              <a:t>a) </a:t>
            </a:r>
            <a:r>
              <a:rPr lang="en-GB" sz="2400" dirty="0">
                <a:effectLst/>
                <a:latin typeface="+mn-lt"/>
                <a:ea typeface="Calibri" panose="020F0502020204030204" pitchFamily="34" charset="0"/>
                <a:cs typeface="Times New Roman" panose="02020603050405020304" pitchFamily="18" charset="0"/>
              </a:rPr>
              <a:t>Using tracing paper, find the position of the image if this object is rotated 90° clockwise about: </a:t>
            </a:r>
          </a:p>
          <a:p>
            <a:pPr>
              <a:spcBef>
                <a:spcPts val="400"/>
              </a:spcBef>
              <a:spcAft>
                <a:spcPts val="400"/>
              </a:spcAft>
              <a:buNone/>
            </a:pPr>
            <a:r>
              <a:rPr lang="en-GB" sz="2400" dirty="0">
                <a:solidFill>
                  <a:srgbClr val="00628C"/>
                </a:solidFill>
                <a:effectLst/>
                <a:latin typeface="+mn-lt"/>
                <a:ea typeface="Calibri" panose="020F0502020204030204" pitchFamily="34" charset="0"/>
                <a:cs typeface="Times New Roman" panose="02020603050405020304" pitchFamily="18" charset="0"/>
              </a:rPr>
              <a:t>(</a:t>
            </a:r>
            <a:r>
              <a:rPr lang="en-GB" sz="2400" dirty="0" err="1">
                <a:solidFill>
                  <a:srgbClr val="00628C"/>
                </a:solidFill>
                <a:effectLst/>
                <a:latin typeface="+mn-lt"/>
                <a:ea typeface="Calibri" panose="020F0502020204030204" pitchFamily="34" charset="0"/>
                <a:cs typeface="Times New Roman" panose="02020603050405020304" pitchFamily="18" charset="0"/>
              </a:rPr>
              <a:t>i</a:t>
            </a:r>
            <a:r>
              <a:rPr lang="en-GB" sz="2400" dirty="0">
                <a:solidFill>
                  <a:srgbClr val="00628C"/>
                </a:solidFill>
                <a:effectLst/>
                <a:latin typeface="+mn-lt"/>
                <a:ea typeface="Calibri" panose="020F0502020204030204" pitchFamily="34" charset="0"/>
                <a:cs typeface="Times New Roman" panose="02020603050405020304" pitchFamily="18" charset="0"/>
              </a:rPr>
              <a:t>) </a:t>
            </a:r>
            <a:r>
              <a:rPr lang="en-GB" sz="2400" dirty="0">
                <a:effectLst/>
                <a:latin typeface="+mn-lt"/>
                <a:ea typeface="Calibri" panose="020F0502020204030204" pitchFamily="34" charset="0"/>
                <a:cs typeface="Times New Roman" panose="02020603050405020304" pitchFamily="18" charset="0"/>
              </a:rPr>
              <a:t>A	</a:t>
            </a:r>
            <a:r>
              <a:rPr lang="en-GB" sz="2400" dirty="0">
                <a:solidFill>
                  <a:srgbClr val="00628C"/>
                </a:solidFill>
                <a:effectLst/>
                <a:latin typeface="+mn-lt"/>
                <a:ea typeface="Calibri" panose="020F0502020204030204" pitchFamily="34" charset="0"/>
                <a:cs typeface="Times New Roman" panose="02020603050405020304" pitchFamily="18" charset="0"/>
              </a:rPr>
              <a:t>(ii) </a:t>
            </a:r>
            <a:r>
              <a:rPr lang="en-GB" sz="2400" dirty="0">
                <a:effectLst/>
                <a:latin typeface="+mn-lt"/>
                <a:ea typeface="Calibri" panose="020F0502020204030204" pitchFamily="34" charset="0"/>
                <a:cs typeface="Times New Roman" panose="02020603050405020304" pitchFamily="18" charset="0"/>
              </a:rPr>
              <a:t>D 	</a:t>
            </a:r>
            <a:r>
              <a:rPr lang="en-GB" sz="2400" dirty="0">
                <a:solidFill>
                  <a:srgbClr val="00628C"/>
                </a:solidFill>
                <a:effectLst/>
                <a:latin typeface="+mn-lt"/>
                <a:ea typeface="Calibri" panose="020F0502020204030204" pitchFamily="34" charset="0"/>
                <a:cs typeface="Times New Roman" panose="02020603050405020304" pitchFamily="18" charset="0"/>
              </a:rPr>
              <a:t>(iii) </a:t>
            </a:r>
            <a:r>
              <a:rPr lang="en-GB" sz="2400" dirty="0">
                <a:effectLst/>
                <a:latin typeface="+mn-lt"/>
                <a:ea typeface="Calibri" panose="020F0502020204030204" pitchFamily="34" charset="0"/>
                <a:cs typeface="Times New Roman" panose="02020603050405020304" pitchFamily="18" charset="0"/>
              </a:rPr>
              <a:t>F 	</a:t>
            </a:r>
            <a:r>
              <a:rPr lang="en-GB" sz="2400" dirty="0">
                <a:solidFill>
                  <a:srgbClr val="00628C"/>
                </a:solidFill>
                <a:effectLst/>
                <a:latin typeface="+mn-lt"/>
                <a:ea typeface="Calibri" panose="020F0502020204030204" pitchFamily="34" charset="0"/>
                <a:cs typeface="Times New Roman" panose="02020603050405020304" pitchFamily="18" charset="0"/>
              </a:rPr>
              <a:t>(iv) </a:t>
            </a:r>
            <a:r>
              <a:rPr lang="en-GB" sz="2400" dirty="0">
                <a:effectLst/>
                <a:latin typeface="+mn-lt"/>
                <a:ea typeface="Calibri" panose="020F0502020204030204" pitchFamily="34" charset="0"/>
                <a:cs typeface="Times New Roman" panose="02020603050405020304" pitchFamily="18" charset="0"/>
              </a:rPr>
              <a:t>G</a:t>
            </a:r>
          </a:p>
          <a:p>
            <a:pPr>
              <a:spcBef>
                <a:spcPts val="400"/>
              </a:spcBef>
              <a:spcAft>
                <a:spcPts val="400"/>
              </a:spcAft>
              <a:buNone/>
            </a:pPr>
            <a:endParaRPr lang="en-GB" sz="2400" dirty="0">
              <a:effectLst/>
              <a:latin typeface="+mn-lt"/>
              <a:ea typeface="Calibri" panose="020F0502020204030204" pitchFamily="34" charset="0"/>
              <a:cs typeface="Times New Roman" panose="02020603050405020304" pitchFamily="18" charset="0"/>
            </a:endParaRPr>
          </a:p>
          <a:p>
            <a:pPr>
              <a:spcBef>
                <a:spcPts val="400"/>
              </a:spcBef>
              <a:spcAft>
                <a:spcPts val="400"/>
              </a:spcAft>
              <a:buNone/>
            </a:pPr>
            <a:r>
              <a:rPr lang="en-GB" sz="2400" dirty="0">
                <a:solidFill>
                  <a:srgbClr val="00628C"/>
                </a:solidFill>
                <a:effectLst/>
                <a:latin typeface="+mn-lt"/>
                <a:ea typeface="Calibri" panose="020F0502020204030204" pitchFamily="34" charset="0"/>
                <a:cs typeface="Times New Roman" panose="02020603050405020304" pitchFamily="18" charset="0"/>
              </a:rPr>
              <a:t>b) </a:t>
            </a:r>
            <a:r>
              <a:rPr lang="en-GB" sz="2400" dirty="0">
                <a:effectLst/>
                <a:latin typeface="+mn-lt"/>
                <a:ea typeface="Calibri" panose="020F0502020204030204" pitchFamily="34" charset="0"/>
                <a:cs typeface="Times New Roman" panose="02020603050405020304" pitchFamily="18" charset="0"/>
              </a:rPr>
              <a:t>What’s the same and what’s different about these four images?</a:t>
            </a:r>
          </a:p>
        </p:txBody>
      </p:sp>
      <p:pic>
        <p:nvPicPr>
          <p:cNvPr id="3" name="Picture 2">
            <a:extLst>
              <a:ext uri="{FF2B5EF4-FFF2-40B4-BE49-F238E27FC236}">
                <a16:creationId xmlns:a16="http://schemas.microsoft.com/office/drawing/2014/main" id="{2CB54181-C6D6-402B-B6CC-5890A95CBC84}"/>
              </a:ext>
            </a:extLst>
          </p:cNvPr>
          <p:cNvPicPr>
            <a:picLocks noChangeAspect="1"/>
          </p:cNvPicPr>
          <p:nvPr/>
        </p:nvPicPr>
        <p:blipFill>
          <a:blip r:embed="rId3"/>
          <a:stretch>
            <a:fillRect/>
          </a:stretch>
        </p:blipFill>
        <p:spPr>
          <a:xfrm>
            <a:off x="5519936" y="1484784"/>
            <a:ext cx="3578184" cy="2592288"/>
          </a:xfrm>
          <a:prstGeom prst="rect">
            <a:avLst/>
          </a:prstGeom>
        </p:spPr>
      </p:pic>
    </p:spTree>
    <p:extLst>
      <p:ext uri="{BB962C8B-B14F-4D97-AF65-F5344CB8AC3E}">
        <p14:creationId xmlns:p14="http://schemas.microsoft.com/office/powerpoint/2010/main" val="306972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052736"/>
            <a:ext cx="10972800" cy="4032448"/>
          </a:xfrm>
        </p:spPr>
        <p:txBody>
          <a:bodyPr>
            <a:noAutofit/>
          </a:bodyPr>
          <a:lstStyle/>
          <a:p>
            <a:r>
              <a:rPr lang="en-GB" dirty="0"/>
              <a:t>These slides are designed to complement the </a:t>
            </a:r>
            <a:r>
              <a:rPr lang="en-GB" dirty="0">
                <a:hlinkClick r:id="rId2"/>
              </a:rPr>
              <a:t>6.3 Transforming shapes</a:t>
            </a:r>
            <a:r>
              <a:rPr lang="en-GB" dirty="0"/>
              <a:t> Core Concept document and its associated Theme Overview document </a:t>
            </a:r>
            <a:r>
              <a:rPr lang="en-GB" dirty="0">
                <a:hlinkClick r:id="rId3"/>
              </a:rPr>
              <a:t>6 Geometry</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49744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the position of the centre of rotation has an effect on the image’s position relative to the object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can you encourage students to perform the transformation if the scaffold of using tracing paper is removed?</a:t>
            </a:r>
          </a:p>
          <a:p>
            <a:pPr marL="360000" lvl="1" fontAlgn="auto">
              <a:lnSpc>
                <a:spcPct val="100000"/>
              </a:lnSpc>
              <a:spcBef>
                <a:spcPts val="0"/>
              </a:spcBef>
              <a:spcAft>
                <a:spcPts val="1200"/>
              </a:spcAft>
              <a:buClrTx/>
            </a:pPr>
            <a:r>
              <a:rPr lang="en-GB" sz="2400" dirty="0"/>
              <a:t>How does this activity support the bigger idea of invariance? </a:t>
            </a:r>
          </a:p>
        </p:txBody>
      </p:sp>
      <p:grpSp>
        <p:nvGrpSpPr>
          <p:cNvPr id="3" name="Group 2">
            <a:extLst>
              <a:ext uri="{FF2B5EF4-FFF2-40B4-BE49-F238E27FC236}">
                <a16:creationId xmlns:a16="http://schemas.microsoft.com/office/drawing/2014/main" id="{4ED3511A-030D-417B-ABD0-58BA39AFCF58}"/>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sz="2000" dirty="0">
                  <a:solidFill>
                    <a:srgbClr val="00628C"/>
                  </a:solidFill>
                  <a:latin typeface="+mj-lt"/>
                  <a:ea typeface="Calibri" panose="020F0502020204030204" pitchFamily="34" charset="0"/>
                  <a:cs typeface="Times New Roman" panose="02020603050405020304" pitchFamily="18" charset="0"/>
                </a:rPr>
                <a:t>a) </a:t>
              </a:r>
              <a:r>
                <a:rPr lang="en-GB" sz="2000" dirty="0">
                  <a:latin typeface="+mj-lt"/>
                  <a:ea typeface="Calibri" panose="020F0502020204030204" pitchFamily="34" charset="0"/>
                  <a:cs typeface="Times New Roman" panose="02020603050405020304" pitchFamily="18" charset="0"/>
                </a:rPr>
                <a:t>Using tracing paper, find the position of the image if this object is rotated 90° clockwise about: </a:t>
              </a:r>
            </a:p>
            <a:p>
              <a:pPr marL="0" indent="0" fontAlgn="auto">
                <a:lnSpc>
                  <a:spcPct val="100000"/>
                </a:lnSpc>
                <a:spcBef>
                  <a:spcPts val="600"/>
                </a:spcBef>
                <a:spcAft>
                  <a:spcPts val="600"/>
                </a:spcAft>
                <a:buClrTx/>
                <a:buNone/>
              </a:pPr>
              <a:r>
                <a:rPr lang="en-GB" sz="2000" dirty="0">
                  <a:solidFill>
                    <a:srgbClr val="00628C"/>
                  </a:solidFill>
                  <a:latin typeface="+mj-lt"/>
                  <a:ea typeface="Calibri" panose="020F0502020204030204" pitchFamily="34" charset="0"/>
                  <a:cs typeface="Times New Roman" panose="02020603050405020304" pitchFamily="18" charset="0"/>
                </a:rPr>
                <a:t>(</a:t>
              </a:r>
              <a:r>
                <a:rPr lang="en-GB" sz="2000" dirty="0" err="1">
                  <a:solidFill>
                    <a:srgbClr val="00628C"/>
                  </a:solidFill>
                  <a:latin typeface="+mj-lt"/>
                  <a:ea typeface="Calibri" panose="020F0502020204030204" pitchFamily="34" charset="0"/>
                  <a:cs typeface="Times New Roman" panose="02020603050405020304" pitchFamily="18" charset="0"/>
                </a:rPr>
                <a:t>i</a:t>
              </a:r>
              <a:r>
                <a:rPr lang="en-GB" sz="2000" dirty="0">
                  <a:solidFill>
                    <a:srgbClr val="00628C"/>
                  </a:solidFill>
                  <a:latin typeface="+mj-lt"/>
                  <a:ea typeface="Calibri" panose="020F0502020204030204" pitchFamily="34" charset="0"/>
                  <a:cs typeface="Times New Roman" panose="02020603050405020304" pitchFamily="18" charset="0"/>
                </a:rPr>
                <a:t>) </a:t>
              </a:r>
              <a:r>
                <a:rPr lang="en-GB" sz="2000" dirty="0">
                  <a:latin typeface="+mj-lt"/>
                  <a:ea typeface="Calibri" panose="020F0502020204030204" pitchFamily="34" charset="0"/>
                  <a:cs typeface="Times New Roman" panose="02020603050405020304" pitchFamily="18" charset="0"/>
                </a:rPr>
                <a:t>A	</a:t>
              </a:r>
              <a:r>
                <a:rPr lang="en-GB" sz="2000" dirty="0">
                  <a:solidFill>
                    <a:srgbClr val="00628C"/>
                  </a:solidFill>
                  <a:latin typeface="+mj-lt"/>
                  <a:ea typeface="Calibri" panose="020F0502020204030204" pitchFamily="34" charset="0"/>
                  <a:cs typeface="Times New Roman" panose="02020603050405020304" pitchFamily="18" charset="0"/>
                </a:rPr>
                <a:t>(ii) </a:t>
              </a:r>
              <a:r>
                <a:rPr lang="en-GB" sz="2000" dirty="0">
                  <a:latin typeface="+mj-lt"/>
                  <a:ea typeface="Calibri" panose="020F0502020204030204" pitchFamily="34" charset="0"/>
                  <a:cs typeface="Times New Roman" panose="02020603050405020304" pitchFamily="18" charset="0"/>
                </a:rPr>
                <a:t>D 	</a:t>
              </a:r>
              <a:r>
                <a:rPr lang="en-GB" sz="2000" dirty="0">
                  <a:solidFill>
                    <a:srgbClr val="00628C"/>
                  </a:solidFill>
                  <a:latin typeface="+mj-lt"/>
                  <a:ea typeface="Calibri" panose="020F0502020204030204" pitchFamily="34" charset="0"/>
                  <a:cs typeface="Times New Roman" panose="02020603050405020304" pitchFamily="18" charset="0"/>
                </a:rPr>
                <a:t>(iii) </a:t>
              </a:r>
              <a:r>
                <a:rPr lang="en-GB" sz="2000" dirty="0">
                  <a:latin typeface="+mj-lt"/>
                  <a:ea typeface="Calibri" panose="020F0502020204030204" pitchFamily="34" charset="0"/>
                  <a:cs typeface="Times New Roman" panose="02020603050405020304" pitchFamily="18" charset="0"/>
                </a:rPr>
                <a:t>F 	</a:t>
              </a:r>
              <a:r>
                <a:rPr lang="en-GB" sz="2000" dirty="0">
                  <a:solidFill>
                    <a:srgbClr val="00628C"/>
                  </a:solidFill>
                  <a:latin typeface="+mj-lt"/>
                  <a:ea typeface="Calibri" panose="020F0502020204030204" pitchFamily="34" charset="0"/>
                  <a:cs typeface="Times New Roman" panose="02020603050405020304" pitchFamily="18" charset="0"/>
                </a:rPr>
                <a:t>(iv) </a:t>
              </a:r>
              <a:r>
                <a:rPr lang="en-GB" sz="2000" dirty="0">
                  <a:latin typeface="+mj-lt"/>
                  <a:ea typeface="Calibri" panose="020F0502020204030204" pitchFamily="34" charset="0"/>
                  <a:cs typeface="Times New Roman" panose="02020603050405020304" pitchFamily="18" charset="0"/>
                </a:rPr>
                <a:t>G</a:t>
              </a:r>
            </a:p>
            <a:p>
              <a:pPr marL="0" indent="0" fontAlgn="auto">
                <a:lnSpc>
                  <a:spcPct val="100000"/>
                </a:lnSpc>
                <a:spcBef>
                  <a:spcPts val="600"/>
                </a:spcBef>
                <a:spcAft>
                  <a:spcPts val="600"/>
                </a:spcAft>
                <a:buClrTx/>
                <a:buNone/>
              </a:pPr>
              <a:endParaRPr lang="en-GB" sz="2000" dirty="0">
                <a:latin typeface="+mj-lt"/>
                <a:ea typeface="Calibri" panose="020F0502020204030204" pitchFamily="34" charset="0"/>
                <a:cs typeface="Times New Roman" panose="02020603050405020304" pitchFamily="18" charset="0"/>
              </a:endParaRPr>
            </a:p>
            <a:p>
              <a:pPr marL="0" indent="0" fontAlgn="auto">
                <a:lnSpc>
                  <a:spcPct val="100000"/>
                </a:lnSpc>
                <a:spcBef>
                  <a:spcPts val="600"/>
                </a:spcBef>
                <a:spcAft>
                  <a:spcPts val="600"/>
                </a:spcAft>
                <a:buClrTx/>
                <a:buNone/>
              </a:pPr>
              <a:endParaRPr lang="en-GB" sz="2000" dirty="0">
                <a:latin typeface="+mj-lt"/>
                <a:ea typeface="Calibri" panose="020F0502020204030204" pitchFamily="34" charset="0"/>
                <a:cs typeface="Times New Roman" panose="02020603050405020304" pitchFamily="18" charset="0"/>
              </a:endParaRPr>
            </a:p>
            <a:p>
              <a:pPr marL="0" indent="0" fontAlgn="auto">
                <a:lnSpc>
                  <a:spcPct val="100000"/>
                </a:lnSpc>
                <a:spcBef>
                  <a:spcPts val="600"/>
                </a:spcBef>
                <a:spcAft>
                  <a:spcPts val="600"/>
                </a:spcAft>
                <a:buClrTx/>
                <a:buNone/>
              </a:pPr>
              <a:endParaRPr lang="en-GB" sz="2000" dirty="0">
                <a:latin typeface="+mj-lt"/>
                <a:ea typeface="Calibri" panose="020F0502020204030204" pitchFamily="34" charset="0"/>
                <a:cs typeface="Times New Roman" panose="02020603050405020304" pitchFamily="18" charset="0"/>
              </a:endParaRPr>
            </a:p>
            <a:p>
              <a:pPr marL="0" indent="0" fontAlgn="auto">
                <a:lnSpc>
                  <a:spcPct val="100000"/>
                </a:lnSpc>
                <a:spcBef>
                  <a:spcPts val="600"/>
                </a:spcBef>
                <a:spcAft>
                  <a:spcPts val="600"/>
                </a:spcAft>
                <a:buClrTx/>
                <a:buNone/>
              </a:pPr>
              <a:endParaRPr lang="en-GB" sz="2000" dirty="0">
                <a:latin typeface="+mj-lt"/>
                <a:ea typeface="Calibri" panose="020F0502020204030204" pitchFamily="34" charset="0"/>
                <a:cs typeface="Times New Roman" panose="02020603050405020304" pitchFamily="18" charset="0"/>
              </a:endParaRPr>
            </a:p>
            <a:p>
              <a:pPr marL="0" indent="0" fontAlgn="auto">
                <a:lnSpc>
                  <a:spcPct val="100000"/>
                </a:lnSpc>
                <a:spcBef>
                  <a:spcPts val="600"/>
                </a:spcBef>
                <a:spcAft>
                  <a:spcPts val="600"/>
                </a:spcAft>
                <a:buClrTx/>
                <a:buNone/>
              </a:pPr>
              <a:r>
                <a:rPr lang="en-GB" sz="2000" dirty="0">
                  <a:solidFill>
                    <a:srgbClr val="00628C"/>
                  </a:solidFill>
                  <a:latin typeface="+mj-lt"/>
                  <a:ea typeface="Calibri" panose="020F0502020204030204" pitchFamily="34" charset="0"/>
                  <a:cs typeface="Times New Roman" panose="02020603050405020304" pitchFamily="18" charset="0"/>
                </a:rPr>
                <a:t>b) </a:t>
              </a:r>
              <a:r>
                <a:rPr lang="en-GB" sz="2000" dirty="0">
                  <a:latin typeface="+mj-lt"/>
                  <a:ea typeface="Calibri" panose="020F0502020204030204" pitchFamily="34" charset="0"/>
                  <a:cs typeface="Times New Roman" panose="02020603050405020304" pitchFamily="18" charset="0"/>
                </a:rPr>
                <a:t>What’s the same and what’s different about these four images?</a:t>
              </a:r>
            </a:p>
          </p:txBody>
        </p:sp>
        <p:pic>
          <p:nvPicPr>
            <p:cNvPr id="2" name="Picture 1">
              <a:extLst>
                <a:ext uri="{FF2B5EF4-FFF2-40B4-BE49-F238E27FC236}">
                  <a16:creationId xmlns:a16="http://schemas.microsoft.com/office/drawing/2014/main" id="{B8C6DCE4-E230-4CC1-BF13-6EF0F661E874}"/>
                </a:ext>
              </a:extLst>
            </p:cNvPr>
            <p:cNvPicPr>
              <a:picLocks noChangeAspect="1"/>
            </p:cNvPicPr>
            <p:nvPr/>
          </p:nvPicPr>
          <p:blipFill>
            <a:blip r:embed="rId4"/>
            <a:stretch>
              <a:fillRect/>
            </a:stretch>
          </p:blipFill>
          <p:spPr>
            <a:xfrm>
              <a:off x="2437780" y="3068960"/>
              <a:ext cx="2606441" cy="1886817"/>
            </a:xfrm>
            <a:prstGeom prst="rect">
              <a:avLst/>
            </a:prstGeom>
          </p:spPr>
        </p:pic>
      </p:grpSp>
    </p:spTree>
    <p:custDataLst>
      <p:tags r:id="rId1"/>
    </p:custDataLst>
    <p:extLst>
      <p:ext uri="{BB962C8B-B14F-4D97-AF65-F5344CB8AC3E}">
        <p14:creationId xmlns:p14="http://schemas.microsoft.com/office/powerpoint/2010/main" val="901173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1091719" cy="426170"/>
          </a:xfrm>
        </p:spPr>
        <p:txBody>
          <a:bodyPr>
            <a:normAutofit fontScale="90000"/>
          </a:bodyPr>
          <a:lstStyle/>
          <a:p>
            <a:r>
              <a:rPr lang="en-GB" sz="2000" b="1" dirty="0"/>
              <a:t>Understand that the position of the centre of rotation has an effect on the image’s position relative to the object</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7" name="TextBox 6">
            <a:extLst>
              <a:ext uri="{FF2B5EF4-FFF2-40B4-BE49-F238E27FC236}">
                <a16:creationId xmlns:a16="http://schemas.microsoft.com/office/drawing/2014/main" id="{3494F7B1-F0E5-419F-9776-333B57A60BB7}"/>
              </a:ext>
            </a:extLst>
          </p:cNvPr>
          <p:cNvSpPr txBox="1"/>
          <p:nvPr/>
        </p:nvSpPr>
        <p:spPr>
          <a:xfrm>
            <a:off x="407368" y="2029627"/>
            <a:ext cx="3960440" cy="3149580"/>
          </a:xfrm>
          <a:prstGeom prst="rect">
            <a:avLst/>
          </a:prstGeom>
          <a:noFill/>
        </p:spPr>
        <p:txBody>
          <a:bodyPr wrap="square">
            <a:spAutoFit/>
          </a:bodyPr>
          <a:lstStyle/>
          <a:p>
            <a:pPr marL="457200" indent="-457200">
              <a:spcBef>
                <a:spcPts val="400"/>
              </a:spcBef>
              <a:spcAft>
                <a:spcPts val="400"/>
              </a:spcAft>
              <a:buAutoNum type="alphaLcParenR"/>
            </a:pPr>
            <a:r>
              <a:rPr lang="en-GB" sz="2400" dirty="0">
                <a:effectLst/>
                <a:latin typeface="+mn-lt"/>
                <a:ea typeface="Calibri" panose="020F0502020204030204" pitchFamily="34" charset="0"/>
                <a:cs typeface="Times New Roman" panose="02020603050405020304" pitchFamily="18" charset="0"/>
              </a:rPr>
              <a:t>What’s the same and what’s different about the three rotations which transform the object to images 1, 2 and 3?</a:t>
            </a:r>
          </a:p>
          <a:p>
            <a:pPr marL="457200" indent="-457200">
              <a:spcBef>
                <a:spcPts val="400"/>
              </a:spcBef>
              <a:spcAft>
                <a:spcPts val="400"/>
              </a:spcAft>
              <a:buAutoNum type="alphaLcParenR"/>
            </a:pPr>
            <a:r>
              <a:rPr lang="en-GB" sz="2400" dirty="0">
                <a:effectLst/>
                <a:latin typeface="+mn-lt"/>
                <a:ea typeface="Calibri" panose="020F0502020204030204" pitchFamily="34" charset="0"/>
                <a:cs typeface="Times New Roman" panose="02020603050405020304" pitchFamily="18" charset="0"/>
              </a:rPr>
              <a:t>Describe in full each of the rotations.</a:t>
            </a:r>
          </a:p>
        </p:txBody>
      </p:sp>
      <p:pic>
        <p:nvPicPr>
          <p:cNvPr id="4" name="Picture 3">
            <a:extLst>
              <a:ext uri="{FF2B5EF4-FFF2-40B4-BE49-F238E27FC236}">
                <a16:creationId xmlns:a16="http://schemas.microsoft.com/office/drawing/2014/main" id="{FE6403ED-E565-463E-8FEF-636F861D20C3}"/>
              </a:ext>
            </a:extLst>
          </p:cNvPr>
          <p:cNvPicPr>
            <a:picLocks noChangeAspect="1"/>
          </p:cNvPicPr>
          <p:nvPr/>
        </p:nvPicPr>
        <p:blipFill>
          <a:blip r:embed="rId3"/>
          <a:stretch>
            <a:fillRect/>
          </a:stretch>
        </p:blipFill>
        <p:spPr>
          <a:xfrm>
            <a:off x="4944936" y="1484784"/>
            <a:ext cx="6328196" cy="4072480"/>
          </a:xfrm>
          <a:prstGeom prst="rect">
            <a:avLst/>
          </a:prstGeom>
        </p:spPr>
      </p:pic>
    </p:spTree>
    <p:extLst>
      <p:ext uri="{BB962C8B-B14F-4D97-AF65-F5344CB8AC3E}">
        <p14:creationId xmlns:p14="http://schemas.microsoft.com/office/powerpoint/2010/main" val="3630905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the position of the centre of rotation has an effect on the image’s position relative to the object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could you demonstrate the locus of each vertex when rotating a full </a:t>
            </a:r>
            <a:r>
              <a:rPr lang="en-GB" sz="2400" dirty="0">
                <a:latin typeface="+mj-lt"/>
                <a:cs typeface="Times New Roman" panose="02020603050405020304" pitchFamily="18" charset="0"/>
              </a:rPr>
              <a:t>360</a:t>
            </a:r>
            <a:r>
              <a:rPr lang="en-GB" sz="2400" dirty="0">
                <a:latin typeface="+mj-lt"/>
                <a:ea typeface="Calibri" panose="020F0502020204030204" pitchFamily="34" charset="0"/>
                <a:cs typeface="Times New Roman" panose="02020603050405020304" pitchFamily="18" charset="0"/>
              </a:rPr>
              <a:t>°</a:t>
            </a:r>
            <a:r>
              <a:rPr lang="en-GB" sz="2400" dirty="0"/>
              <a:t> degrees? </a:t>
            </a:r>
          </a:p>
          <a:p>
            <a:pPr marL="360000" lvl="1" fontAlgn="auto">
              <a:lnSpc>
                <a:spcPct val="100000"/>
              </a:lnSpc>
              <a:spcBef>
                <a:spcPts val="0"/>
              </a:spcBef>
              <a:spcAft>
                <a:spcPts val="1200"/>
              </a:spcAft>
              <a:buClrTx/>
            </a:pPr>
            <a:r>
              <a:rPr lang="en-GB" sz="2400" dirty="0"/>
              <a:t>Why might you do this?</a:t>
            </a:r>
          </a:p>
          <a:p>
            <a:pPr marL="360000" lvl="1" fontAlgn="auto">
              <a:lnSpc>
                <a:spcPct val="100000"/>
              </a:lnSpc>
              <a:spcBef>
                <a:spcPts val="0"/>
              </a:spcBef>
              <a:spcAft>
                <a:spcPts val="1200"/>
              </a:spcAft>
              <a:buClrTx/>
            </a:pPr>
            <a:endParaRPr lang="en-GB" sz="2400" dirty="0">
              <a:highlight>
                <a:srgbClr val="FFFF00"/>
              </a:highlight>
            </a:endParaRPr>
          </a:p>
        </p:txBody>
      </p:sp>
      <p:grpSp>
        <p:nvGrpSpPr>
          <p:cNvPr id="3" name="Group 2">
            <a:extLst>
              <a:ext uri="{FF2B5EF4-FFF2-40B4-BE49-F238E27FC236}">
                <a16:creationId xmlns:a16="http://schemas.microsoft.com/office/drawing/2014/main" id="{4FC07C71-24A6-44CB-97BB-0F9310872EB3}"/>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lnSpc>
                  <a:spcPct val="100000"/>
                </a:lnSpc>
                <a:spcBef>
                  <a:spcPts val="600"/>
                </a:spcBef>
                <a:spcAft>
                  <a:spcPts val="600"/>
                </a:spcAft>
                <a:buFont typeface="+mj-lt"/>
                <a:buAutoNum type="alphaLcParenR"/>
              </a:pPr>
              <a:r>
                <a:rPr lang="en-GB" sz="2000" dirty="0">
                  <a:latin typeface="+mj-lt"/>
                  <a:ea typeface="Calibri" panose="020F0502020204030204" pitchFamily="34" charset="0"/>
                  <a:cs typeface="Times New Roman" panose="02020603050405020304" pitchFamily="18" charset="0"/>
                </a:rPr>
                <a:t>What’s the same and what’s different about the three rotations which transform the object to images 1, 2 and 3?</a:t>
              </a:r>
            </a:p>
            <a:p>
              <a:pPr marL="457200" indent="-457200" fontAlgn="auto">
                <a:lnSpc>
                  <a:spcPct val="100000"/>
                </a:lnSpc>
                <a:spcBef>
                  <a:spcPts val="600"/>
                </a:spcBef>
                <a:spcAft>
                  <a:spcPts val="600"/>
                </a:spcAft>
                <a:buFont typeface="+mj-lt"/>
                <a:buAutoNum type="alphaLcParenR"/>
              </a:pPr>
              <a:r>
                <a:rPr lang="en-GB" sz="2000" dirty="0">
                  <a:latin typeface="+mj-lt"/>
                  <a:ea typeface="Calibri" panose="020F0502020204030204" pitchFamily="34" charset="0"/>
                  <a:cs typeface="Times New Roman" panose="02020603050405020304" pitchFamily="18" charset="0"/>
                </a:rPr>
                <a:t>Describe in full each of the rotations.</a:t>
              </a: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F6B5723-7E56-4FAC-9AF5-FF15E06914D6}"/>
                </a:ext>
              </a:extLst>
            </p:cNvPr>
            <p:cNvPicPr>
              <a:picLocks noChangeAspect="1"/>
            </p:cNvPicPr>
            <p:nvPr/>
          </p:nvPicPr>
          <p:blipFill>
            <a:blip r:embed="rId4"/>
            <a:stretch>
              <a:fillRect/>
            </a:stretch>
          </p:blipFill>
          <p:spPr>
            <a:xfrm>
              <a:off x="1952085" y="3429000"/>
              <a:ext cx="3173062" cy="2038979"/>
            </a:xfrm>
            <a:prstGeom prst="rect">
              <a:avLst/>
            </a:prstGeom>
          </p:spPr>
        </p:pic>
      </p:grpSp>
    </p:spTree>
    <p:custDataLst>
      <p:tags r:id="rId1"/>
    </p:custDataLst>
    <p:extLst>
      <p:ext uri="{BB962C8B-B14F-4D97-AF65-F5344CB8AC3E}">
        <p14:creationId xmlns:p14="http://schemas.microsoft.com/office/powerpoint/2010/main" val="1093595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1091719" cy="426170"/>
          </a:xfrm>
        </p:spPr>
        <p:txBody>
          <a:bodyPr>
            <a:normAutofit fontScale="90000"/>
          </a:bodyPr>
          <a:lstStyle/>
          <a:p>
            <a:r>
              <a:rPr lang="en-GB" sz="2000" b="1" dirty="0"/>
              <a:t>Understand that the position of the centre of rotation has an effect on the image’s position relative to the object</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7" name="TextBox 6">
            <a:extLst>
              <a:ext uri="{FF2B5EF4-FFF2-40B4-BE49-F238E27FC236}">
                <a16:creationId xmlns:a16="http://schemas.microsoft.com/office/drawing/2014/main" id="{3494F7B1-F0E5-419F-9776-333B57A60BB7}"/>
              </a:ext>
            </a:extLst>
          </p:cNvPr>
          <p:cNvSpPr txBox="1"/>
          <p:nvPr/>
        </p:nvSpPr>
        <p:spPr>
          <a:xfrm>
            <a:off x="551384" y="2132856"/>
            <a:ext cx="4896544" cy="2410916"/>
          </a:xfrm>
          <a:prstGeom prst="rect">
            <a:avLst/>
          </a:prstGeom>
          <a:noFill/>
        </p:spPr>
        <p:txBody>
          <a:bodyPr wrap="square">
            <a:spAutoFit/>
          </a:bodyPr>
          <a:lstStyle/>
          <a:p>
            <a:pPr marL="457200" indent="-457200">
              <a:spcBef>
                <a:spcPts val="400"/>
              </a:spcBef>
              <a:spcAft>
                <a:spcPts val="400"/>
              </a:spcAft>
              <a:buAutoNum type="alphaLcParenR"/>
            </a:pPr>
            <a:r>
              <a:rPr lang="en-GB" sz="2400" dirty="0">
                <a:effectLst/>
                <a:latin typeface="+mn-lt"/>
                <a:ea typeface="Calibri" panose="020F0502020204030204" pitchFamily="34" charset="0"/>
                <a:cs typeface="Times New Roman" panose="02020603050405020304" pitchFamily="18" charset="0"/>
              </a:rPr>
              <a:t>What’s the same and what’s different about the three rotations which transform the object to images 1, 2 and 3?</a:t>
            </a:r>
          </a:p>
          <a:p>
            <a:pPr marL="457200" indent="-457200">
              <a:spcBef>
                <a:spcPts val="400"/>
              </a:spcBef>
              <a:spcAft>
                <a:spcPts val="400"/>
              </a:spcAft>
              <a:buAutoNum type="alphaLcParenR"/>
            </a:pPr>
            <a:r>
              <a:rPr lang="en-GB" sz="2400" dirty="0">
                <a:effectLst/>
                <a:latin typeface="+mn-lt"/>
                <a:ea typeface="Calibri" panose="020F0502020204030204" pitchFamily="34" charset="0"/>
                <a:cs typeface="Times New Roman" panose="02020603050405020304" pitchFamily="18" charset="0"/>
              </a:rPr>
              <a:t>Describe in full each of the rotations.</a:t>
            </a:r>
          </a:p>
        </p:txBody>
      </p:sp>
      <p:pic>
        <p:nvPicPr>
          <p:cNvPr id="3" name="Picture 2">
            <a:extLst>
              <a:ext uri="{FF2B5EF4-FFF2-40B4-BE49-F238E27FC236}">
                <a16:creationId xmlns:a16="http://schemas.microsoft.com/office/drawing/2014/main" id="{B335A172-0E4E-462A-A88F-4E45272AAD90}"/>
              </a:ext>
            </a:extLst>
          </p:cNvPr>
          <p:cNvPicPr>
            <a:picLocks noChangeAspect="1"/>
          </p:cNvPicPr>
          <p:nvPr/>
        </p:nvPicPr>
        <p:blipFill>
          <a:blip r:embed="rId3"/>
          <a:stretch>
            <a:fillRect/>
          </a:stretch>
        </p:blipFill>
        <p:spPr>
          <a:xfrm>
            <a:off x="5303912" y="1412776"/>
            <a:ext cx="6505049" cy="3672408"/>
          </a:xfrm>
          <a:prstGeom prst="rect">
            <a:avLst/>
          </a:prstGeom>
        </p:spPr>
      </p:pic>
    </p:spTree>
    <p:extLst>
      <p:ext uri="{BB962C8B-B14F-4D97-AF65-F5344CB8AC3E}">
        <p14:creationId xmlns:p14="http://schemas.microsoft.com/office/powerpoint/2010/main" val="1016208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the position of the centre of rotation has an effect on the image’s position relative to the object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might students notice from keeping the size of the turn and direction of rotation constant, but varying the position of the centre of rotation?</a:t>
            </a:r>
          </a:p>
          <a:p>
            <a:pPr marL="360000" lvl="1" fontAlgn="auto">
              <a:lnSpc>
                <a:spcPct val="100000"/>
              </a:lnSpc>
              <a:spcBef>
                <a:spcPts val="0"/>
              </a:spcBef>
              <a:spcAft>
                <a:spcPts val="1200"/>
              </a:spcAft>
              <a:buClrTx/>
            </a:pPr>
            <a:r>
              <a:rPr lang="en-GB" sz="2400" dirty="0"/>
              <a:t>Students will be required to use their knowledge of coordinates to describe transformations. What foundations can be built to support this later learning?</a:t>
            </a:r>
          </a:p>
        </p:txBody>
      </p:sp>
      <p:grpSp>
        <p:nvGrpSpPr>
          <p:cNvPr id="3" name="Group 2">
            <a:extLst>
              <a:ext uri="{FF2B5EF4-FFF2-40B4-BE49-F238E27FC236}">
                <a16:creationId xmlns:a16="http://schemas.microsoft.com/office/drawing/2014/main" id="{82C26B37-CC87-460D-91D0-6421AFA19077}"/>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lnSpc>
                  <a:spcPct val="100000"/>
                </a:lnSpc>
                <a:spcBef>
                  <a:spcPts val="600"/>
                </a:spcBef>
                <a:spcAft>
                  <a:spcPts val="600"/>
                </a:spcAft>
                <a:buFont typeface="+mj-lt"/>
                <a:buAutoNum type="alphaLcParenR"/>
              </a:pPr>
              <a:r>
                <a:rPr lang="en-GB" sz="2000" dirty="0">
                  <a:latin typeface="+mj-lt"/>
                  <a:ea typeface="Calibri" panose="020F0502020204030204" pitchFamily="34" charset="0"/>
                  <a:cs typeface="Times New Roman" panose="02020603050405020304" pitchFamily="18" charset="0"/>
                </a:rPr>
                <a:t>What’s the same and what’s different about the three rotations which transform the object to images 1, 2 and 3?</a:t>
              </a:r>
            </a:p>
            <a:p>
              <a:pPr marL="457200" indent="-457200" fontAlgn="auto">
                <a:lnSpc>
                  <a:spcPct val="100000"/>
                </a:lnSpc>
                <a:spcBef>
                  <a:spcPts val="600"/>
                </a:spcBef>
                <a:spcAft>
                  <a:spcPts val="600"/>
                </a:spcAft>
                <a:buFont typeface="+mj-lt"/>
                <a:buAutoNum type="alphaLcParenR"/>
              </a:pPr>
              <a:r>
                <a:rPr lang="en-GB" sz="2000" dirty="0">
                  <a:latin typeface="+mj-lt"/>
                  <a:ea typeface="Calibri" panose="020F0502020204030204" pitchFamily="34" charset="0"/>
                  <a:cs typeface="Times New Roman" panose="02020603050405020304" pitchFamily="18" charset="0"/>
                </a:rPr>
                <a:t>Describe in full each of the rotations.</a:t>
              </a: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E1BA744-27B3-4AAD-8AFD-B5655CC9EFEC}"/>
                </a:ext>
              </a:extLst>
            </p:cNvPr>
            <p:cNvPicPr>
              <a:picLocks noChangeAspect="1"/>
            </p:cNvPicPr>
            <p:nvPr/>
          </p:nvPicPr>
          <p:blipFill>
            <a:blip r:embed="rId4"/>
            <a:stretch>
              <a:fillRect/>
            </a:stretch>
          </p:blipFill>
          <p:spPr>
            <a:xfrm>
              <a:off x="1985255" y="3425730"/>
              <a:ext cx="3507344" cy="1981761"/>
            </a:xfrm>
            <a:prstGeom prst="rect">
              <a:avLst/>
            </a:prstGeom>
          </p:spPr>
        </p:pic>
      </p:grpSp>
    </p:spTree>
    <p:custDataLst>
      <p:tags r:id="rId1"/>
    </p:custDataLst>
    <p:extLst>
      <p:ext uri="{BB962C8B-B14F-4D97-AF65-F5344CB8AC3E}">
        <p14:creationId xmlns:p14="http://schemas.microsoft.com/office/powerpoint/2010/main" val="1010426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1091719" cy="426170"/>
          </a:xfrm>
        </p:spPr>
        <p:txBody>
          <a:bodyPr>
            <a:normAutofit fontScale="90000"/>
          </a:bodyPr>
          <a:lstStyle/>
          <a:p>
            <a:r>
              <a:rPr lang="en-GB" sz="2000" b="1" dirty="0"/>
              <a:t>Understand that the position of the centre of rotation has an effect on the image’s position relative to the object</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7" name="TextBox 6">
            <a:extLst>
              <a:ext uri="{FF2B5EF4-FFF2-40B4-BE49-F238E27FC236}">
                <a16:creationId xmlns:a16="http://schemas.microsoft.com/office/drawing/2014/main" id="{3494F7B1-F0E5-419F-9776-333B57A60BB7}"/>
              </a:ext>
            </a:extLst>
          </p:cNvPr>
          <p:cNvSpPr txBox="1"/>
          <p:nvPr/>
        </p:nvSpPr>
        <p:spPr>
          <a:xfrm>
            <a:off x="911424" y="2276872"/>
            <a:ext cx="3816424" cy="1672253"/>
          </a:xfrm>
          <a:prstGeom prst="rect">
            <a:avLst/>
          </a:prstGeom>
          <a:noFill/>
        </p:spPr>
        <p:txBody>
          <a:bodyPr wrap="square">
            <a:spAutoFit/>
          </a:body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The object has been rotated 90° anticlockwise. </a:t>
            </a:r>
          </a:p>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Where is the centre of rotation?</a:t>
            </a:r>
          </a:p>
        </p:txBody>
      </p:sp>
      <p:pic>
        <p:nvPicPr>
          <p:cNvPr id="5" name="Picture 4">
            <a:extLst>
              <a:ext uri="{FF2B5EF4-FFF2-40B4-BE49-F238E27FC236}">
                <a16:creationId xmlns:a16="http://schemas.microsoft.com/office/drawing/2014/main" id="{89EE4D5B-CBDE-4716-9B1A-1E934085ABCE}"/>
              </a:ext>
            </a:extLst>
          </p:cNvPr>
          <p:cNvPicPr>
            <a:picLocks noChangeAspect="1"/>
          </p:cNvPicPr>
          <p:nvPr/>
        </p:nvPicPr>
        <p:blipFill>
          <a:blip r:embed="rId3"/>
          <a:stretch>
            <a:fillRect/>
          </a:stretch>
        </p:blipFill>
        <p:spPr>
          <a:xfrm>
            <a:off x="4007767" y="1556792"/>
            <a:ext cx="7423847" cy="4211606"/>
          </a:xfrm>
          <a:prstGeom prst="rect">
            <a:avLst/>
          </a:prstGeom>
        </p:spPr>
      </p:pic>
    </p:spTree>
    <p:extLst>
      <p:ext uri="{BB962C8B-B14F-4D97-AF65-F5344CB8AC3E}">
        <p14:creationId xmlns:p14="http://schemas.microsoft.com/office/powerpoint/2010/main" val="3967973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1091719" cy="426170"/>
          </a:xfrm>
        </p:spPr>
        <p:txBody>
          <a:bodyPr>
            <a:normAutofit fontScale="90000"/>
          </a:bodyPr>
          <a:lstStyle/>
          <a:p>
            <a:r>
              <a:rPr lang="en-GB" sz="2000" b="1" dirty="0"/>
              <a:t>Understand that the position of the centre of rotation has an effect on the image’s position relative to the object</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9</a:t>
            </a:r>
            <a:endParaRPr lang="en-GB" dirty="0"/>
          </a:p>
        </p:txBody>
      </p:sp>
      <p:sp>
        <p:nvSpPr>
          <p:cNvPr id="7" name="TextBox 6">
            <a:extLst>
              <a:ext uri="{FF2B5EF4-FFF2-40B4-BE49-F238E27FC236}">
                <a16:creationId xmlns:a16="http://schemas.microsoft.com/office/drawing/2014/main" id="{3494F7B1-F0E5-419F-9776-333B57A60BB7}"/>
              </a:ext>
            </a:extLst>
          </p:cNvPr>
          <p:cNvSpPr txBox="1"/>
          <p:nvPr/>
        </p:nvSpPr>
        <p:spPr>
          <a:xfrm>
            <a:off x="692614" y="2492896"/>
            <a:ext cx="3966013" cy="1672253"/>
          </a:xfrm>
          <a:prstGeom prst="rect">
            <a:avLst/>
          </a:prstGeom>
          <a:noFill/>
        </p:spPr>
        <p:txBody>
          <a:bodyPr wrap="square">
            <a:spAutoFit/>
          </a:body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The object has been rotated by 180°. </a:t>
            </a:r>
          </a:p>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Where is the centre of rotation? </a:t>
            </a:r>
          </a:p>
        </p:txBody>
      </p:sp>
      <p:pic>
        <p:nvPicPr>
          <p:cNvPr id="4" name="Picture 3">
            <a:extLst>
              <a:ext uri="{FF2B5EF4-FFF2-40B4-BE49-F238E27FC236}">
                <a16:creationId xmlns:a16="http://schemas.microsoft.com/office/drawing/2014/main" id="{F7F0A79D-FDD1-45B3-8060-143EBB2664D0}"/>
              </a:ext>
            </a:extLst>
          </p:cNvPr>
          <p:cNvPicPr>
            <a:picLocks noChangeAspect="1"/>
          </p:cNvPicPr>
          <p:nvPr/>
        </p:nvPicPr>
        <p:blipFill>
          <a:blip r:embed="rId3"/>
          <a:stretch>
            <a:fillRect/>
          </a:stretch>
        </p:blipFill>
        <p:spPr>
          <a:xfrm>
            <a:off x="5087888" y="1325958"/>
            <a:ext cx="6736572" cy="4335289"/>
          </a:xfrm>
          <a:prstGeom prst="rect">
            <a:avLst/>
          </a:prstGeom>
        </p:spPr>
      </p:pic>
    </p:spTree>
    <p:extLst>
      <p:ext uri="{BB962C8B-B14F-4D97-AF65-F5344CB8AC3E}">
        <p14:creationId xmlns:p14="http://schemas.microsoft.com/office/powerpoint/2010/main" val="3584362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the position of the centre of rotation has an effect on the image’s position relative to the object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2160240"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Which of these questions do you think students will find the most challenging? Why?</a:t>
            </a:r>
          </a:p>
          <a:p>
            <a:pPr marL="360000" lvl="1" fontAlgn="auto">
              <a:lnSpc>
                <a:spcPct val="100000"/>
              </a:lnSpc>
              <a:spcBef>
                <a:spcPts val="0"/>
              </a:spcBef>
              <a:spcAft>
                <a:spcPts val="1200"/>
              </a:spcAft>
              <a:buClrTx/>
            </a:pPr>
            <a:r>
              <a:rPr lang="en-GB" sz="2400" dirty="0"/>
              <a:t>In Example 9 students can find the centre by joining points on the object to corresponding points on the image, and identifying where the lines cross. Does this strategy work for all angles of rotation?</a:t>
            </a:r>
          </a:p>
        </p:txBody>
      </p:sp>
      <p:grpSp>
        <p:nvGrpSpPr>
          <p:cNvPr id="5" name="Group 4">
            <a:extLst>
              <a:ext uri="{FF2B5EF4-FFF2-40B4-BE49-F238E27FC236}">
                <a16:creationId xmlns:a16="http://schemas.microsoft.com/office/drawing/2014/main" id="{B3280650-8CDB-473A-9A5C-E8ADD058A00B}"/>
              </a:ext>
            </a:extLst>
          </p:cNvPr>
          <p:cNvGrpSpPr/>
          <p:nvPr/>
        </p:nvGrpSpPr>
        <p:grpSpPr>
          <a:xfrm>
            <a:off x="3542329" y="1741531"/>
            <a:ext cx="3101177" cy="3847708"/>
            <a:chOff x="3542329" y="1741531"/>
            <a:chExt cx="3101177"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542329" y="1741531"/>
              <a:ext cx="3101177"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600"/>
                </a:spcBef>
                <a:spcAft>
                  <a:spcPts val="600"/>
                </a:spcAft>
                <a:buClrTx/>
                <a:buNone/>
              </a:pPr>
              <a:r>
                <a:rPr lang="en-GB" sz="1800" dirty="0">
                  <a:latin typeface="+mj-lt"/>
                  <a:ea typeface="Calibri" panose="020F0502020204030204" pitchFamily="34" charset="0"/>
                  <a:cs typeface="Times New Roman" panose="02020603050405020304" pitchFamily="18" charset="0"/>
                </a:rPr>
                <a:t>The object has been rotated by 180°. </a:t>
              </a:r>
            </a:p>
            <a:p>
              <a:pPr marL="0" indent="0" algn="ctr" fontAlgn="auto">
                <a:lnSpc>
                  <a:spcPct val="100000"/>
                </a:lnSpc>
                <a:spcBef>
                  <a:spcPts val="600"/>
                </a:spcBef>
                <a:spcAft>
                  <a:spcPts val="600"/>
                </a:spcAft>
                <a:buClrTx/>
                <a:buNone/>
              </a:pPr>
              <a:r>
                <a:rPr lang="en-GB" sz="1800" dirty="0">
                  <a:latin typeface="+mj-lt"/>
                  <a:ea typeface="Calibri" panose="020F0502020204030204" pitchFamily="34" charset="0"/>
                  <a:cs typeface="Times New Roman" panose="02020603050405020304" pitchFamily="18" charset="0"/>
                </a:rPr>
                <a:t>Where is the centre of rotation? </a:t>
              </a: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549F809-729C-4AB5-9178-D546696F93A0}"/>
                </a:ext>
              </a:extLst>
            </p:cNvPr>
            <p:cNvPicPr>
              <a:picLocks noChangeAspect="1"/>
            </p:cNvPicPr>
            <p:nvPr/>
          </p:nvPicPr>
          <p:blipFill>
            <a:blip r:embed="rId4"/>
            <a:stretch>
              <a:fillRect/>
            </a:stretch>
          </p:blipFill>
          <p:spPr>
            <a:xfrm>
              <a:off x="3890455" y="3665384"/>
              <a:ext cx="2467966" cy="1587377"/>
            </a:xfrm>
            <a:prstGeom prst="rect">
              <a:avLst/>
            </a:prstGeom>
          </p:spPr>
        </p:pic>
      </p:grpSp>
      <p:grpSp>
        <p:nvGrpSpPr>
          <p:cNvPr id="4" name="Group 3">
            <a:extLst>
              <a:ext uri="{FF2B5EF4-FFF2-40B4-BE49-F238E27FC236}">
                <a16:creationId xmlns:a16="http://schemas.microsoft.com/office/drawing/2014/main" id="{254A91C6-33F3-4367-A0FF-CDC6A66DD005}"/>
              </a:ext>
            </a:extLst>
          </p:cNvPr>
          <p:cNvGrpSpPr/>
          <p:nvPr/>
        </p:nvGrpSpPr>
        <p:grpSpPr>
          <a:xfrm>
            <a:off x="263352" y="1741531"/>
            <a:ext cx="3101177" cy="3847708"/>
            <a:chOff x="263352" y="1741531"/>
            <a:chExt cx="3101177" cy="3847708"/>
          </a:xfrm>
        </p:grpSpPr>
        <p:sp>
          <p:nvSpPr>
            <p:cNvPr id="7" name="Content Placeholder 2">
              <a:extLst>
                <a:ext uri="{FF2B5EF4-FFF2-40B4-BE49-F238E27FC236}">
                  <a16:creationId xmlns:a16="http://schemas.microsoft.com/office/drawing/2014/main" id="{BA381586-E14E-4208-BFA4-75EA7182958B}"/>
                </a:ext>
              </a:extLst>
            </p:cNvPr>
            <p:cNvSpPr txBox="1">
              <a:spLocks/>
            </p:cNvSpPr>
            <p:nvPr/>
          </p:nvSpPr>
          <p:spPr>
            <a:xfrm>
              <a:off x="263352" y="1741531"/>
              <a:ext cx="3101177"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600"/>
                </a:spcBef>
                <a:spcAft>
                  <a:spcPts val="600"/>
                </a:spcAft>
                <a:buClrTx/>
                <a:buNone/>
              </a:pPr>
              <a:r>
                <a:rPr lang="en-GB" sz="1800" dirty="0">
                  <a:latin typeface="+mj-lt"/>
                  <a:ea typeface="Calibri" panose="020F0502020204030204" pitchFamily="34" charset="0"/>
                  <a:cs typeface="Times New Roman" panose="02020603050405020304" pitchFamily="18" charset="0"/>
                </a:rPr>
                <a:t>The object has been rotated 90° anticlockwise. </a:t>
              </a:r>
            </a:p>
            <a:p>
              <a:pPr marL="0" indent="0" algn="ctr" fontAlgn="auto">
                <a:lnSpc>
                  <a:spcPct val="100000"/>
                </a:lnSpc>
                <a:spcBef>
                  <a:spcPts val="600"/>
                </a:spcBef>
                <a:spcAft>
                  <a:spcPts val="600"/>
                </a:spcAft>
                <a:buClrTx/>
                <a:buNone/>
              </a:pPr>
              <a:r>
                <a:rPr lang="en-GB" sz="1800" dirty="0">
                  <a:latin typeface="+mj-lt"/>
                  <a:ea typeface="Calibri" panose="020F0502020204030204" pitchFamily="34" charset="0"/>
                  <a:cs typeface="Times New Roman" panose="02020603050405020304" pitchFamily="18" charset="0"/>
                </a:rPr>
                <a:t>Where is the centre of rotation?</a:t>
              </a: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3F85C43-A423-4135-8D29-3363B47D6793}"/>
                </a:ext>
              </a:extLst>
            </p:cNvPr>
            <p:cNvPicPr>
              <a:picLocks noChangeAspect="1"/>
            </p:cNvPicPr>
            <p:nvPr/>
          </p:nvPicPr>
          <p:blipFill>
            <a:blip r:embed="rId5"/>
            <a:stretch>
              <a:fillRect/>
            </a:stretch>
          </p:blipFill>
          <p:spPr>
            <a:xfrm>
              <a:off x="431984" y="3683666"/>
              <a:ext cx="2763912" cy="1569096"/>
            </a:xfrm>
            <a:prstGeom prst="rect">
              <a:avLst/>
            </a:prstGeom>
          </p:spPr>
        </p:pic>
      </p:grpSp>
      <p:sp>
        <p:nvSpPr>
          <p:cNvPr id="9" name="TextBox 8">
            <a:extLst>
              <a:ext uri="{FF2B5EF4-FFF2-40B4-BE49-F238E27FC236}">
                <a16:creationId xmlns:a16="http://schemas.microsoft.com/office/drawing/2014/main" id="{33D3EAD4-1B5A-411B-AE5B-17AD5BAFD5C5}"/>
              </a:ext>
            </a:extLst>
          </p:cNvPr>
          <p:cNvSpPr txBox="1"/>
          <p:nvPr/>
        </p:nvSpPr>
        <p:spPr>
          <a:xfrm>
            <a:off x="3548147" y="1095127"/>
            <a:ext cx="2160240"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Tree>
    <p:custDataLst>
      <p:tags r:id="rId1"/>
    </p:custDataLst>
    <p:extLst>
      <p:ext uri="{BB962C8B-B14F-4D97-AF65-F5344CB8AC3E}">
        <p14:creationId xmlns:p14="http://schemas.microsoft.com/office/powerpoint/2010/main" val="1338647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1091719" cy="426170"/>
          </a:xfrm>
        </p:spPr>
        <p:txBody>
          <a:bodyPr>
            <a:normAutofit/>
          </a:bodyPr>
          <a:lstStyle/>
          <a:p>
            <a:r>
              <a:rPr lang="en-GB" sz="2000" b="1" dirty="0"/>
              <a:t>Recognise and fully describe a given rotation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dirty="0"/>
          </a:p>
        </p:txBody>
      </p:sp>
      <p:sp>
        <p:nvSpPr>
          <p:cNvPr id="7" name="TextBox 6">
            <a:extLst>
              <a:ext uri="{FF2B5EF4-FFF2-40B4-BE49-F238E27FC236}">
                <a16:creationId xmlns:a16="http://schemas.microsoft.com/office/drawing/2014/main" id="{3494F7B1-F0E5-419F-9776-333B57A60BB7}"/>
              </a:ext>
            </a:extLst>
          </p:cNvPr>
          <p:cNvSpPr txBox="1"/>
          <p:nvPr/>
        </p:nvSpPr>
        <p:spPr>
          <a:xfrm>
            <a:off x="983432" y="1613118"/>
            <a:ext cx="10081120" cy="4708981"/>
          </a:xfrm>
          <a:prstGeom prst="rect">
            <a:avLst/>
          </a:prstGeom>
          <a:noFill/>
        </p:spPr>
        <p:txBody>
          <a:bodyPr wrap="square">
            <a:spAutoFit/>
          </a:body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Four transformations of the blue object are shown here.</a:t>
            </a:r>
          </a:p>
          <a:p>
            <a:pPr algn="ctr">
              <a:spcBef>
                <a:spcPts val="400"/>
              </a:spcBef>
              <a:spcAft>
                <a:spcPts val="400"/>
              </a:spcAft>
              <a:buNone/>
            </a:pPr>
            <a:endParaRPr lang="en-GB" sz="2400" dirty="0">
              <a:latin typeface="+mn-lt"/>
              <a:ea typeface="Calibri" panose="020F0502020204030204" pitchFamily="34" charset="0"/>
              <a:cs typeface="Times New Roman" panose="02020603050405020304" pitchFamily="18" charset="0"/>
            </a:endParaRPr>
          </a:p>
          <a:p>
            <a:pPr algn="ctr">
              <a:spcBef>
                <a:spcPts val="400"/>
              </a:spcBef>
              <a:spcAft>
                <a:spcPts val="400"/>
              </a:spcAft>
              <a:buNone/>
            </a:pPr>
            <a:endParaRPr lang="en-GB" sz="2400" dirty="0">
              <a:effectLst/>
              <a:latin typeface="+mn-lt"/>
              <a:ea typeface="Calibri" panose="020F0502020204030204" pitchFamily="34" charset="0"/>
              <a:cs typeface="Times New Roman" panose="02020603050405020304" pitchFamily="18" charset="0"/>
            </a:endParaRPr>
          </a:p>
          <a:p>
            <a:pPr algn="ctr">
              <a:spcBef>
                <a:spcPts val="400"/>
              </a:spcBef>
              <a:spcAft>
                <a:spcPts val="400"/>
              </a:spcAft>
              <a:buNone/>
            </a:pPr>
            <a:endParaRPr lang="en-GB" sz="2400" dirty="0">
              <a:latin typeface="+mn-lt"/>
              <a:ea typeface="Calibri" panose="020F0502020204030204" pitchFamily="34" charset="0"/>
              <a:cs typeface="Times New Roman" panose="02020603050405020304" pitchFamily="18" charset="0"/>
            </a:endParaRPr>
          </a:p>
          <a:p>
            <a:pPr algn="ctr">
              <a:spcBef>
                <a:spcPts val="400"/>
              </a:spcBef>
              <a:spcAft>
                <a:spcPts val="400"/>
              </a:spcAft>
              <a:buNone/>
            </a:pPr>
            <a:endParaRPr lang="en-GB" sz="2400" dirty="0">
              <a:effectLst/>
              <a:latin typeface="+mn-lt"/>
              <a:ea typeface="Calibri" panose="020F0502020204030204" pitchFamily="34" charset="0"/>
              <a:cs typeface="Times New Roman" panose="02020603050405020304" pitchFamily="18" charset="0"/>
            </a:endParaRPr>
          </a:p>
          <a:p>
            <a:pPr algn="ctr">
              <a:spcBef>
                <a:spcPts val="400"/>
              </a:spcBef>
              <a:spcAft>
                <a:spcPts val="400"/>
              </a:spcAft>
              <a:buNone/>
            </a:pPr>
            <a:endParaRPr lang="en-GB" sz="2400" dirty="0">
              <a:latin typeface="+mn-lt"/>
              <a:ea typeface="Calibri" panose="020F0502020204030204" pitchFamily="34" charset="0"/>
              <a:cs typeface="Times New Roman" panose="02020603050405020304" pitchFamily="18" charset="0"/>
            </a:endParaRPr>
          </a:p>
          <a:p>
            <a:pPr algn="ctr">
              <a:spcBef>
                <a:spcPts val="400"/>
              </a:spcBef>
              <a:spcAft>
                <a:spcPts val="400"/>
              </a:spcAft>
              <a:buNone/>
            </a:pPr>
            <a:endParaRPr lang="en-GB" sz="2400" dirty="0">
              <a:latin typeface="+mn-lt"/>
              <a:ea typeface="Calibri" panose="020F0502020204030204" pitchFamily="34" charset="0"/>
              <a:cs typeface="Times New Roman" panose="02020603050405020304" pitchFamily="18" charset="0"/>
            </a:endParaRPr>
          </a:p>
          <a:p>
            <a:pPr algn="ctr">
              <a:spcBef>
                <a:spcPts val="400"/>
              </a:spcBef>
              <a:spcAft>
                <a:spcPts val="400"/>
              </a:spcAft>
              <a:buNone/>
            </a:pPr>
            <a:r>
              <a:rPr lang="en-GB" sz="2400" dirty="0">
                <a:solidFill>
                  <a:srgbClr val="00628C"/>
                </a:solidFill>
                <a:effectLst/>
                <a:latin typeface="+mn-lt"/>
                <a:ea typeface="Calibri" panose="020F0502020204030204" pitchFamily="34" charset="0"/>
                <a:cs typeface="Times New Roman" panose="02020603050405020304" pitchFamily="18" charset="0"/>
              </a:rPr>
              <a:t>a)</a:t>
            </a:r>
            <a:r>
              <a:rPr lang="en-GB" sz="2400" dirty="0">
                <a:solidFill>
                  <a:srgbClr val="00628C"/>
                </a:solidFill>
                <a:latin typeface="+mn-lt"/>
                <a:ea typeface="Calibri" panose="020F0502020204030204" pitchFamily="34" charset="0"/>
                <a:cs typeface="Times New Roman" panose="02020603050405020304" pitchFamily="18" charset="0"/>
              </a:rPr>
              <a:t>  </a:t>
            </a:r>
            <a:r>
              <a:rPr lang="en-GB" sz="2400" dirty="0">
                <a:effectLst/>
                <a:latin typeface="+mn-lt"/>
                <a:ea typeface="Calibri" panose="020F0502020204030204" pitchFamily="34" charset="0"/>
                <a:cs typeface="Times New Roman" panose="02020603050405020304" pitchFamily="18" charset="0"/>
              </a:rPr>
              <a:t>Which image is not a rotation of the object? </a:t>
            </a:r>
          </a:p>
          <a:p>
            <a:pPr algn="ctr">
              <a:spcBef>
                <a:spcPts val="400"/>
              </a:spcBef>
              <a:spcAft>
                <a:spcPts val="400"/>
              </a:spcAft>
              <a:buNone/>
            </a:pPr>
            <a:r>
              <a:rPr lang="en-GB" sz="2400" dirty="0">
                <a:solidFill>
                  <a:srgbClr val="00628C"/>
                </a:solidFill>
                <a:effectLst/>
                <a:latin typeface="+mn-lt"/>
                <a:ea typeface="Calibri" panose="020F0502020204030204" pitchFamily="34" charset="0"/>
                <a:cs typeface="Times New Roman" panose="02020603050405020304" pitchFamily="18" charset="0"/>
              </a:rPr>
              <a:t>b)</a:t>
            </a:r>
            <a:r>
              <a:rPr lang="en-GB" sz="2400" dirty="0">
                <a:solidFill>
                  <a:srgbClr val="00628C"/>
                </a:solidFill>
                <a:latin typeface="+mn-lt"/>
                <a:ea typeface="Calibri" panose="020F0502020204030204" pitchFamily="34" charset="0"/>
                <a:cs typeface="Times New Roman" panose="02020603050405020304" pitchFamily="18" charset="0"/>
              </a:rPr>
              <a:t>  </a:t>
            </a:r>
            <a:r>
              <a:rPr lang="en-GB" sz="2400" dirty="0">
                <a:effectLst/>
                <a:latin typeface="+mn-lt"/>
                <a:ea typeface="Calibri" panose="020F0502020204030204" pitchFamily="34" charset="0"/>
                <a:cs typeface="Times New Roman" panose="02020603050405020304" pitchFamily="18" charset="0"/>
              </a:rPr>
              <a:t>Fully describe the transformation of the object to each image.</a:t>
            </a:r>
          </a:p>
          <a:p>
            <a:pPr algn="ctr">
              <a:spcBef>
                <a:spcPts val="400"/>
              </a:spcBef>
              <a:spcAft>
                <a:spcPts val="400"/>
              </a:spcAft>
              <a:buNone/>
            </a:pPr>
            <a:endParaRPr lang="en-GB" sz="2400" dirty="0">
              <a:effectLst/>
              <a:latin typeface="+mn-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B22A44A-369C-476C-A346-BD18E17C9B83}"/>
              </a:ext>
            </a:extLst>
          </p:cNvPr>
          <p:cNvPicPr>
            <a:picLocks noChangeAspect="1"/>
          </p:cNvPicPr>
          <p:nvPr/>
        </p:nvPicPr>
        <p:blipFill>
          <a:blip r:embed="rId3"/>
          <a:stretch>
            <a:fillRect/>
          </a:stretch>
        </p:blipFill>
        <p:spPr>
          <a:xfrm>
            <a:off x="3999299" y="2132856"/>
            <a:ext cx="4193402" cy="2795602"/>
          </a:xfrm>
          <a:prstGeom prst="rect">
            <a:avLst/>
          </a:prstGeom>
        </p:spPr>
      </p:pic>
    </p:spTree>
    <p:extLst>
      <p:ext uri="{BB962C8B-B14F-4D97-AF65-F5344CB8AC3E}">
        <p14:creationId xmlns:p14="http://schemas.microsoft.com/office/powerpoint/2010/main" val="3548433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Recognise and fully describe a given rotation</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By having a question about which image is not a rotation, what properties is it drawing attention to?</a:t>
            </a:r>
          </a:p>
          <a:p>
            <a:pPr marL="360000" lvl="1" fontAlgn="auto">
              <a:lnSpc>
                <a:spcPct val="100000"/>
              </a:lnSpc>
              <a:spcBef>
                <a:spcPts val="0"/>
              </a:spcBef>
              <a:spcAft>
                <a:spcPts val="1200"/>
              </a:spcAft>
              <a:buClrTx/>
            </a:pPr>
            <a:r>
              <a:rPr lang="en-GB" sz="2400" dirty="0"/>
              <a:t>What strategies do you think students will use to identify which centre has been used for each image? </a:t>
            </a:r>
          </a:p>
        </p:txBody>
      </p:sp>
      <p:grpSp>
        <p:nvGrpSpPr>
          <p:cNvPr id="3" name="Group 2">
            <a:extLst>
              <a:ext uri="{FF2B5EF4-FFF2-40B4-BE49-F238E27FC236}">
                <a16:creationId xmlns:a16="http://schemas.microsoft.com/office/drawing/2014/main" id="{11360536-226B-46FE-9BDA-B181990BF7D0}"/>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600"/>
                </a:spcBef>
                <a:spcAft>
                  <a:spcPts val="600"/>
                </a:spcAft>
                <a:buClrTx/>
                <a:buNone/>
              </a:pPr>
              <a:r>
                <a:rPr lang="en-GB" sz="2000" dirty="0">
                  <a:latin typeface="+mj-lt"/>
                  <a:ea typeface="Calibri" panose="020F0502020204030204" pitchFamily="34" charset="0"/>
                  <a:cs typeface="Times New Roman" panose="02020603050405020304" pitchFamily="18" charset="0"/>
                </a:rPr>
                <a:t>Four transformations of the blue object are shown here.</a:t>
              </a:r>
            </a:p>
            <a:p>
              <a:pPr fontAlgn="auto">
                <a:lnSpc>
                  <a:spcPct val="100000"/>
                </a:lnSpc>
                <a:spcBef>
                  <a:spcPts val="600"/>
                </a:spcBef>
                <a:spcAft>
                  <a:spcPts val="600"/>
                </a:spcAft>
                <a:buClrTx/>
              </a:pPr>
              <a:endParaRPr lang="en-GB" sz="2000"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sz="2000"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sz="2000"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sz="2000" dirty="0">
                <a:latin typeface="+mj-lt"/>
                <a:ea typeface="Calibri" panose="020F0502020204030204" pitchFamily="34" charset="0"/>
                <a:cs typeface="Times New Roman" panose="02020603050405020304" pitchFamily="18" charset="0"/>
              </a:endParaRPr>
            </a:p>
            <a:p>
              <a:pPr marL="0" indent="0" fontAlgn="auto">
                <a:lnSpc>
                  <a:spcPct val="100000"/>
                </a:lnSpc>
                <a:spcBef>
                  <a:spcPts val="600"/>
                </a:spcBef>
                <a:spcAft>
                  <a:spcPts val="600"/>
                </a:spcAft>
                <a:buClrTx/>
                <a:buNone/>
              </a:pPr>
              <a:r>
                <a:rPr lang="en-GB" sz="2000" dirty="0">
                  <a:solidFill>
                    <a:srgbClr val="00628C"/>
                  </a:solidFill>
                  <a:latin typeface="+mj-lt"/>
                  <a:ea typeface="Calibri" panose="020F0502020204030204" pitchFamily="34" charset="0"/>
                  <a:cs typeface="Times New Roman" panose="02020603050405020304" pitchFamily="18" charset="0"/>
                </a:rPr>
                <a:t>a) </a:t>
              </a:r>
              <a:r>
                <a:rPr lang="en-GB" sz="2000" dirty="0">
                  <a:latin typeface="+mj-lt"/>
                  <a:ea typeface="Calibri" panose="020F0502020204030204" pitchFamily="34" charset="0"/>
                  <a:cs typeface="Times New Roman" panose="02020603050405020304" pitchFamily="18" charset="0"/>
                </a:rPr>
                <a:t>Which image is not a rotation of the object? </a:t>
              </a:r>
            </a:p>
            <a:p>
              <a:pPr marL="0" indent="0" fontAlgn="auto">
                <a:lnSpc>
                  <a:spcPct val="100000"/>
                </a:lnSpc>
                <a:spcBef>
                  <a:spcPts val="600"/>
                </a:spcBef>
                <a:spcAft>
                  <a:spcPts val="600"/>
                </a:spcAft>
                <a:buClrTx/>
                <a:buNone/>
              </a:pPr>
              <a:r>
                <a:rPr lang="en-GB" sz="2000" dirty="0">
                  <a:solidFill>
                    <a:srgbClr val="00628C"/>
                  </a:solidFill>
                  <a:latin typeface="+mj-lt"/>
                  <a:ea typeface="Calibri" panose="020F0502020204030204" pitchFamily="34" charset="0"/>
                  <a:cs typeface="Times New Roman" panose="02020603050405020304" pitchFamily="18" charset="0"/>
                </a:rPr>
                <a:t>b) </a:t>
              </a:r>
              <a:r>
                <a:rPr lang="en-GB" sz="2000" dirty="0">
                  <a:latin typeface="+mj-lt"/>
                  <a:ea typeface="Calibri" panose="020F0502020204030204" pitchFamily="34" charset="0"/>
                  <a:cs typeface="Times New Roman" panose="02020603050405020304" pitchFamily="18" charset="0"/>
                </a:rPr>
                <a:t>Fully describe the transformation of the object to each image.</a:t>
              </a:r>
            </a:p>
          </p:txBody>
        </p:sp>
        <p:pic>
          <p:nvPicPr>
            <p:cNvPr id="2" name="Picture 1">
              <a:extLst>
                <a:ext uri="{FF2B5EF4-FFF2-40B4-BE49-F238E27FC236}">
                  <a16:creationId xmlns:a16="http://schemas.microsoft.com/office/drawing/2014/main" id="{D3983E9E-5458-4399-AE22-6148003A941F}"/>
                </a:ext>
              </a:extLst>
            </p:cNvPr>
            <p:cNvPicPr>
              <a:picLocks noChangeAspect="1"/>
            </p:cNvPicPr>
            <p:nvPr/>
          </p:nvPicPr>
          <p:blipFill>
            <a:blip r:embed="rId4"/>
            <a:stretch>
              <a:fillRect/>
            </a:stretch>
          </p:blipFill>
          <p:spPr>
            <a:xfrm>
              <a:off x="2135560" y="2437346"/>
              <a:ext cx="2961302" cy="1971332"/>
            </a:xfrm>
            <a:prstGeom prst="rect">
              <a:avLst/>
            </a:prstGeom>
          </p:spPr>
        </p:pic>
      </p:grpSp>
    </p:spTree>
    <p:custDataLst>
      <p:tags r:id="rId1"/>
    </p:custDataLst>
    <p:extLst>
      <p:ext uri="{BB962C8B-B14F-4D97-AF65-F5344CB8AC3E}">
        <p14:creationId xmlns:p14="http://schemas.microsoft.com/office/powerpoint/2010/main" val="61180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4098410658"/>
              </p:ext>
            </p:extLst>
          </p:nvPr>
        </p:nvGraphicFramePr>
        <p:xfrm>
          <a:off x="579413" y="1401995"/>
          <a:ext cx="11011552" cy="320548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centre of rotation</a:t>
                      </a:r>
                    </a:p>
                  </a:txBody>
                  <a:tcPr/>
                </a:tc>
                <a:tc>
                  <a:txBody>
                    <a:bodyPr/>
                    <a:lstStyle/>
                    <a:p>
                      <a:r>
                        <a:rPr lang="en-GB" dirty="0"/>
                        <a:t>Mentioned in definition for rotation: in 2-dimensions, a transformation of the whole plane, which maps each point to another by rotating it by a specified angle (the angle of rotation) about a fixed point (the centre of rotation).</a:t>
                      </a:r>
                    </a:p>
                  </a:txBody>
                  <a:tcPr/>
                </a:tc>
                <a:extLst>
                  <a:ext uri="{0D108BD9-81ED-4DB2-BD59-A6C34878D82A}">
                    <a16:rowId xmlns:a16="http://schemas.microsoft.com/office/drawing/2014/main" val="2719448778"/>
                  </a:ext>
                </a:extLst>
              </a:tr>
              <a:tr h="370840">
                <a:tc>
                  <a:txBody>
                    <a:bodyPr/>
                    <a:lstStyle/>
                    <a:p>
                      <a:r>
                        <a:rPr lang="en-GB" dirty="0"/>
                        <a:t>congruent (figures)</a:t>
                      </a:r>
                    </a:p>
                  </a:txBody>
                  <a:tcPr/>
                </a:tc>
                <a:tc>
                  <a:txBody>
                    <a:bodyPr/>
                    <a:lstStyle/>
                    <a:p>
                      <a:r>
                        <a:rPr lang="en-GB" dirty="0"/>
                        <a:t>Two or more geometric figures are said to be congruent when they are the same in every way except their position in space.</a:t>
                      </a:r>
                    </a:p>
                  </a:txBody>
                  <a:tcPr/>
                </a:tc>
                <a:extLst>
                  <a:ext uri="{0D108BD9-81ED-4DB2-BD59-A6C34878D82A}">
                    <a16:rowId xmlns:a16="http://schemas.microsoft.com/office/drawing/2014/main" val="78949882"/>
                  </a:ext>
                </a:extLst>
              </a:tr>
              <a:tr h="370840">
                <a:tc>
                  <a:txBody>
                    <a:bodyPr/>
                    <a:lstStyle/>
                    <a:p>
                      <a:r>
                        <a:rPr lang="en-GB" dirty="0"/>
                        <a:t>image</a:t>
                      </a:r>
                    </a:p>
                  </a:txBody>
                  <a:tcPr/>
                </a:tc>
                <a:tc>
                  <a:txBody>
                    <a:bodyPr/>
                    <a:lstStyle/>
                    <a:p>
                      <a:r>
                        <a:rPr lang="en-GB" dirty="0"/>
                        <a:t>When a transformation is applied to a shape, the transformed shape is called the ‘image’. The original shape is called the ‘object’.</a:t>
                      </a:r>
                    </a:p>
                  </a:txBody>
                  <a:tcPr/>
                </a:tc>
                <a:extLst>
                  <a:ext uri="{0D108BD9-81ED-4DB2-BD59-A6C34878D82A}">
                    <a16:rowId xmlns:a16="http://schemas.microsoft.com/office/drawing/2014/main" val="404107335"/>
                  </a:ext>
                </a:extLst>
              </a:tr>
              <a:tr h="370840">
                <a:tc>
                  <a:txBody>
                    <a:bodyPr/>
                    <a:lstStyle/>
                    <a:p>
                      <a:r>
                        <a:rPr lang="en-GB" dirty="0"/>
                        <a:t>object</a:t>
                      </a:r>
                    </a:p>
                  </a:txBody>
                  <a:tcPr/>
                </a:tc>
                <a:tc>
                  <a:txBody>
                    <a:bodyPr/>
                    <a:lstStyle/>
                    <a:p>
                      <a:r>
                        <a:rPr lang="en-GB" dirty="0"/>
                        <a:t>When a transformation is applied to a shape, the original shape is called the ‘object’. The transformed shape is called the ‘image’.</a:t>
                      </a:r>
                    </a:p>
                  </a:txBody>
                  <a:tcPr/>
                </a:tc>
                <a:extLst>
                  <a:ext uri="{0D108BD9-81ED-4DB2-BD59-A6C34878D82A}">
                    <a16:rowId xmlns:a16="http://schemas.microsoft.com/office/drawing/2014/main" val="831816032"/>
                  </a:ext>
                </a:extLst>
              </a:tr>
            </a:tbl>
          </a:graphicData>
        </a:graphic>
      </p:graphicFrame>
    </p:spTree>
    <p:extLst>
      <p:ext uri="{BB962C8B-B14F-4D97-AF65-F5344CB8AC3E}">
        <p14:creationId xmlns:p14="http://schemas.microsoft.com/office/powerpoint/2010/main" val="1792976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normAutofit/>
          </a:bodyPr>
          <a:lstStyle/>
          <a:p>
            <a:r>
              <a:rPr lang="en-GB" dirty="0">
                <a:latin typeface="+mj-lt"/>
              </a:rPr>
              <a:t>There are a number of different representations that you may wish to use to support students’ understanding of this key idea. These might include:</a:t>
            </a:r>
          </a:p>
          <a:p>
            <a:r>
              <a:rPr lang="en-GB" b="1" dirty="0">
                <a:effectLst/>
                <a:latin typeface="+mj-lt"/>
                <a:ea typeface="Calibri" panose="020F0502020204030204" pitchFamily="34" charset="0"/>
                <a:cs typeface="Times New Roman" panose="02020603050405020304" pitchFamily="18" charset="0"/>
              </a:rPr>
              <a:t>Dynamic geometry software</a:t>
            </a:r>
          </a:p>
          <a:p>
            <a:pPr lvl="1"/>
            <a:r>
              <a:rPr lang="en-GB" dirty="0">
                <a:effectLst/>
                <a:latin typeface="+mj-lt"/>
                <a:ea typeface="Calibri" panose="020F0502020204030204" pitchFamily="34" charset="0"/>
                <a:cs typeface="Times New Roman" panose="02020603050405020304" pitchFamily="18" charset="0"/>
              </a:rPr>
              <a:t>The guided use of dynamic geometry software can provide an environment in which students are able to make and test conjectures. By dragging and changing features, they are able to identify variant and invariant properties, leading to a deeper understanding of generalisations. </a:t>
            </a:r>
          </a:p>
          <a:p>
            <a:r>
              <a:rPr lang="en-GB" b="1" dirty="0">
                <a:latin typeface="+mj-lt"/>
              </a:rPr>
              <a:t>Mental imagery</a:t>
            </a:r>
          </a:p>
          <a:p>
            <a:pPr lvl="1"/>
            <a:r>
              <a:rPr lang="en-GB" dirty="0">
                <a:effectLst/>
                <a:latin typeface="+mj-lt"/>
                <a:ea typeface="Calibri" panose="020F0502020204030204" pitchFamily="34" charset="0"/>
                <a:cs typeface="Times New Roman" panose="02020603050405020304" pitchFamily="18" charset="0"/>
              </a:rPr>
              <a:t>All concrete and pictorial representations have their limitations in the way they are able to represent the abstract world of mathematics. The ultimate purpose of all representations is to support students’ mental construct of an idea or concept. Students do not use the representation to do the mathematics; rather, the representation supports the student in making a mental representation of the idea.</a:t>
            </a:r>
          </a:p>
          <a:p>
            <a:endParaRPr lang="en-GB" dirty="0"/>
          </a:p>
          <a:p>
            <a:endParaRPr lang="en-GB" dirty="0"/>
          </a:p>
        </p:txBody>
      </p:sp>
    </p:spTree>
    <p:extLst>
      <p:ext uri="{BB962C8B-B14F-4D97-AF65-F5344CB8AC3E}">
        <p14:creationId xmlns:p14="http://schemas.microsoft.com/office/powerpoint/2010/main" val="2268037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rmAutofit/>
          </a:bodyPr>
          <a:lstStyle/>
          <a:p>
            <a:pPr marL="0" indent="0">
              <a:buNone/>
            </a:pPr>
            <a:r>
              <a:rPr lang="en-GB" sz="2000" dirty="0"/>
              <a:t>From Upper Key Stage 2, students will bring experience of:</a:t>
            </a:r>
          </a:p>
          <a:p>
            <a:r>
              <a:rPr lang="en-GB" sz="1800" dirty="0"/>
              <a:t>drawing 2D shapes using given dimensions and angles</a:t>
            </a:r>
          </a:p>
          <a:p>
            <a:r>
              <a:rPr lang="en-GB" sz="1800" dirty="0"/>
              <a:t>recognising, describing and building simple 3D shapes, including making nets</a:t>
            </a:r>
          </a:p>
          <a:p>
            <a:r>
              <a:rPr lang="en-GB" sz="1800" dirty="0"/>
              <a:t>comparing and classifying geometric shapes based on their properties and sizes, and finding unknown angles in any triangles, quadrilaterals and regular polygons</a:t>
            </a:r>
          </a:p>
          <a:p>
            <a:r>
              <a:rPr lang="en-GB" sz="1800" dirty="0"/>
              <a:t>illustrating and naming parts of circles, including radius, diameter and circumference, and knowing that the diameter is twice the radius</a:t>
            </a:r>
          </a:p>
          <a:p>
            <a:r>
              <a:rPr lang="en-GB" sz="1800" dirty="0"/>
              <a:t>recognising angles where they meet at a point, are on a straight line or are vertically opposite, and finding missing angles</a:t>
            </a:r>
          </a:p>
          <a:p>
            <a:r>
              <a:rPr lang="en-GB" sz="1800" dirty="0"/>
              <a:t>drawing and translating simple shapes on the coordinate plane and reflecting them in the axes.</a:t>
            </a:r>
          </a:p>
          <a:p>
            <a:endParaRPr lang="en-GB" dirty="0"/>
          </a:p>
        </p:txBody>
      </p:sp>
    </p:spTree>
    <p:extLst>
      <p:ext uri="{BB962C8B-B14F-4D97-AF65-F5344CB8AC3E}">
        <p14:creationId xmlns:p14="http://schemas.microsoft.com/office/powerpoint/2010/main" val="1552671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In KS4, students will build on the core concepts in this mathematical theme to:</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fractional {and negative} scale factors for enlargements</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the changes and invariance achieved by combinations of rotations, reflections and translations}</a:t>
            </a:r>
          </a:p>
          <a:p>
            <a:pPr marL="285750" indent="-285750">
              <a:buFont typeface="Arial" panose="020B0604020202020204" pitchFamily="34" charset="0"/>
              <a:buChar char="•"/>
            </a:pPr>
            <a:r>
              <a:rPr lang="en-GB" sz="1800" dirty="0">
                <a:solidFill>
                  <a:srgbClr val="585858"/>
                </a:solidFill>
                <a:highlight>
                  <a:srgbClr val="FCFEFE"/>
                </a:highlight>
                <a:latin typeface="+mn-lt"/>
              </a:rPr>
              <a:t>identify and apply circle definitions and properties, including: centre, radius, chord, diameter, circumference, tangent, arc, sector and segment</a:t>
            </a:r>
          </a:p>
          <a:p>
            <a:pPr marL="285750" indent="-285750">
              <a:buFont typeface="Arial" panose="020B0604020202020204" pitchFamily="34" charset="0"/>
              <a:buChar char="•"/>
            </a:pPr>
            <a:r>
              <a:rPr lang="en-GB" sz="1800" dirty="0">
                <a:solidFill>
                  <a:srgbClr val="585858"/>
                </a:solidFill>
                <a:highlight>
                  <a:srgbClr val="FCFEFE"/>
                </a:highlight>
                <a:latin typeface="+mn-lt"/>
              </a:rPr>
              <a:t>{apply and prove the standard circle theorems concerning angles, radii, tangents and chords, and use them to prove related results}</a:t>
            </a:r>
          </a:p>
          <a:p>
            <a:pPr marL="285750" indent="-285750">
              <a:buFont typeface="Arial" panose="020B0604020202020204" pitchFamily="34" charset="0"/>
              <a:buChar char="•"/>
            </a:pPr>
            <a:r>
              <a:rPr lang="en-GB" sz="1800" dirty="0">
                <a:solidFill>
                  <a:srgbClr val="585858"/>
                </a:solidFill>
                <a:highlight>
                  <a:srgbClr val="FCFEFE"/>
                </a:highlight>
                <a:latin typeface="+mn-lt"/>
              </a:rPr>
              <a:t>construct and interpret plans and elevations of 3D shapes</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bearings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arc lengths, angles and areas of sectors of circles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surface areas and volumes of spheres, pyramids, cones and composite solids</a:t>
            </a:r>
          </a:p>
          <a:p>
            <a:pPr marL="0" indent="0">
              <a:buNone/>
            </a:pPr>
            <a:r>
              <a:rPr lang="en-GB" sz="1800" dirty="0">
                <a:solidFill>
                  <a:srgbClr val="585858"/>
                </a:solidFill>
                <a:highlight>
                  <a:srgbClr val="FCFEFE"/>
                </a:highlight>
                <a:latin typeface="+mn-lt"/>
              </a:rPr>
              <a:t>Please note: Braces { } indicate additional mathematical content to be taught to more highly attaining students.</a:t>
            </a: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endParaRPr lang="en-GB" dirty="0"/>
          </a:p>
        </p:txBody>
      </p:sp>
    </p:spTree>
    <p:extLst>
      <p:ext uri="{BB962C8B-B14F-4D97-AF65-F5344CB8AC3E}">
        <p14:creationId xmlns:p14="http://schemas.microsoft.com/office/powerpoint/2010/main" val="898930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4" y="1196752"/>
                <a:ext cx="11238475" cy="3888432"/>
              </a:xfrm>
            </p:spPr>
            <p:txBody>
              <a:bodyPr>
                <a:noAutofit/>
              </a:bodyPr>
              <a:lstStyle/>
              <a:p>
                <a:pPr marL="0" indent="0">
                  <a:buNone/>
                </a:pPr>
                <a:r>
                  <a:rPr lang="en-GB" sz="2000" dirty="0"/>
                  <a:t>In KS4, students will build on the core concepts in this mathematical theme to:</a:t>
                </a:r>
              </a:p>
              <a:p>
                <a:pPr marL="285750" indent="-285750"/>
                <a:r>
                  <a:rPr lang="en-GB" sz="1800" dirty="0">
                    <a:solidFill>
                      <a:srgbClr val="585858"/>
                    </a:solidFill>
                    <a:highlight>
                      <a:srgbClr val="FCFEFE"/>
                    </a:highlight>
                    <a:latin typeface="+mn-lt"/>
                  </a:rPr>
                  <a:t>apply the concepts of congruence and similarity, including the relationships between lengths, {areas and volumes} in similar figures</a:t>
                </a:r>
              </a:p>
              <a:p>
                <a:pPr marL="285750" indent="-285750">
                  <a:buFont typeface="Arial" panose="020B0604020202020204" pitchFamily="34" charset="0"/>
                  <a:buChar char="•"/>
                </a:pPr>
                <a:r>
                  <a:rPr lang="en-GB" sz="1800" dirty="0">
                    <a:solidFill>
                      <a:srgbClr val="585858"/>
                    </a:solidFill>
                    <a:highlight>
                      <a:srgbClr val="FCFEFE"/>
                    </a:highlight>
                    <a:latin typeface="+mn-lt"/>
                  </a:rPr>
                  <a:t>apply Pythagoras’ theorem and trigonometric ratios to find angles and lengths in right-angled triangles {and, where possible, general triangles} in two {and three} dimensional figures</a:t>
                </a:r>
              </a:p>
              <a:p>
                <a:pPr marL="285750" indent="-285750">
                  <a:buFont typeface="Arial" panose="020B0604020202020204" pitchFamily="34" charset="0"/>
                  <a:buChar char="•"/>
                </a:pPr>
                <a:r>
                  <a:rPr lang="en-GB" sz="1800" dirty="0">
                    <a:solidFill>
                      <a:srgbClr val="585858"/>
                    </a:solidFill>
                    <a:highlight>
                      <a:srgbClr val="FCFEFE"/>
                    </a:highlight>
                    <a:latin typeface="+mn-lt"/>
                  </a:rPr>
                  <a:t>know the exact values of sin θ and cos θ for θ = 30°, 45°, 60° and 90°; know the exact value of tan θ for θ = 30°, 45°, 60°</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the sine rule, </a:t>
                </a:r>
                <a14:m>
                  <m:oMath xmlns:m="http://schemas.openxmlformats.org/officeDocument/2006/math">
                    <m:r>
                      <a:rPr lang="en-GB" sz="1800" b="0" i="1" smtClean="0">
                        <a:solidFill>
                          <a:srgbClr val="585858"/>
                        </a:solidFill>
                        <a:highlight>
                          <a:srgbClr val="FCFEFE"/>
                        </a:highlight>
                        <a:latin typeface="Cambria Math" panose="02040503050406030204" pitchFamily="18" charset="0"/>
                      </a:rPr>
                      <m:t> </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𝑎</m:t>
                        </m:r>
                      </m:num>
                      <m:den>
                        <m:r>
                          <a:rPr lang="en-GB" sz="1800" b="0" i="1" smtClean="0">
                            <a:solidFill>
                              <a:srgbClr val="585858"/>
                            </a:solidFill>
                            <a:highlight>
                              <a:srgbClr val="FCFEFE"/>
                            </a:highlight>
                            <a:latin typeface="Cambria Math" panose="02040503050406030204" pitchFamily="18" charset="0"/>
                          </a:rPr>
                          <m:t>𝑆𝑖𝑛𝐴</m:t>
                        </m:r>
                      </m:den>
                    </m:f>
                    <m:r>
                      <a:rPr lang="en-GB" sz="1800" b="0" i="1" smtClean="0">
                        <a:solidFill>
                          <a:srgbClr val="585858"/>
                        </a:solidFill>
                        <a:highlight>
                          <a:srgbClr val="FCFEFE"/>
                        </a:highlight>
                        <a:latin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𝑏</m:t>
                        </m:r>
                      </m:num>
                      <m:den>
                        <m:r>
                          <a:rPr lang="en-GB" sz="1800" b="0" i="1" smtClean="0">
                            <a:solidFill>
                              <a:srgbClr val="585858"/>
                            </a:solidFill>
                            <a:highlight>
                              <a:srgbClr val="FCFEFE"/>
                            </a:highlight>
                            <a:latin typeface="Cambria Math" panose="02040503050406030204" pitchFamily="18" charset="0"/>
                          </a:rPr>
                          <m:t>𝑆𝑖𝑛𝐵</m:t>
                        </m:r>
                      </m:den>
                    </m:f>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𝑐</m:t>
                        </m:r>
                      </m:num>
                      <m:den>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𝑆𝑖𝑛𝐶</m:t>
                        </m:r>
                      </m:den>
                    </m:f>
                  </m:oMath>
                </a14:m>
                <a:r>
                  <a:rPr lang="en-GB" sz="1800" dirty="0">
                    <a:solidFill>
                      <a:srgbClr val="585858"/>
                    </a:solidFill>
                    <a:highlight>
                      <a:srgbClr val="FCFEFE"/>
                    </a:highlight>
                    <a:latin typeface="+mn-lt"/>
                  </a:rPr>
                  <a:t>  , and cosine rule, </a:t>
                </a:r>
                <a14:m>
                  <m:oMath xmlns:m="http://schemas.openxmlformats.org/officeDocument/2006/math">
                    <m:sSup>
                      <m:sSupPr>
                        <m:ctrlPr>
                          <a:rPr lang="en-GB" sz="180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𝑎</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𝑏</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𝑐</m:t>
                        </m:r>
                      </m:e>
                      <m:sup>
                        <m:r>
                          <a:rPr lang="en-GB" sz="1800" b="0" i="1" dirty="0" smtClean="0">
                            <a:solidFill>
                              <a:srgbClr val="585858"/>
                            </a:solidFill>
                            <a:highlight>
                              <a:srgbClr val="FCFEFE"/>
                            </a:highlight>
                            <a:latin typeface="Cambria Math" panose="02040503050406030204" pitchFamily="18" charset="0"/>
                          </a:rPr>
                          <m:t>2</m:t>
                        </m:r>
                      </m:sup>
                    </m:sSup>
                    <m:r>
                      <a:rPr lang="en-GB" sz="1800" i="1" dirty="0" smtClean="0">
                        <a:solidFill>
                          <a:srgbClr val="585858"/>
                        </a:solidFill>
                        <a:highlight>
                          <a:srgbClr val="FCFEFE"/>
                        </a:highlight>
                        <a:latin typeface="Cambria Math" panose="02040503050406030204" pitchFamily="18" charset="0"/>
                      </a:rPr>
                      <m:t>– 2</m:t>
                    </m:r>
                    <m:r>
                      <a:rPr lang="en-GB" sz="1800" i="1" dirty="0" smtClean="0">
                        <a:solidFill>
                          <a:srgbClr val="585858"/>
                        </a:solidFill>
                        <a:highlight>
                          <a:srgbClr val="FCFEFE"/>
                        </a:highlight>
                        <a:latin typeface="Cambria Math" panose="02040503050406030204" pitchFamily="18" charset="0"/>
                      </a:rPr>
                      <m:t>𝑏𝑐</m:t>
                    </m:r>
                    <m:r>
                      <a:rPr lang="en-GB" sz="1800" i="1" dirty="0" smtClean="0">
                        <a:solidFill>
                          <a:srgbClr val="585858"/>
                        </a:solidFill>
                        <a:highlight>
                          <a:srgbClr val="FCFEFE"/>
                        </a:highlight>
                        <a:latin typeface="Cambria Math" panose="02040503050406030204" pitchFamily="18" charset="0"/>
                      </a:rPr>
                      <m:t> </m:t>
                    </m:r>
                    <m:r>
                      <m:rPr>
                        <m:sty m:val="p"/>
                      </m:rPr>
                      <a:rPr lang="en-GB" sz="1800" i="1" dirty="0" smtClean="0">
                        <a:solidFill>
                          <a:srgbClr val="585858"/>
                        </a:solidFill>
                        <a:highlight>
                          <a:srgbClr val="FCFEFE"/>
                        </a:highlight>
                        <a:latin typeface="Cambria Math" panose="02040503050406030204" pitchFamily="18" charset="0"/>
                      </a:rPr>
                      <m:t>cos</m:t>
                    </m:r>
                    <m:r>
                      <a:rPr lang="en-GB" sz="1800" i="1" dirty="0" smtClean="0">
                        <a:solidFill>
                          <a:srgbClr val="585858"/>
                        </a:solidFill>
                        <a:highlight>
                          <a:srgbClr val="FCFEFE"/>
                        </a:highlight>
                        <a:latin typeface="Cambria Math" panose="02040503050406030204" pitchFamily="18" charset="0"/>
                      </a:rPr>
                      <m:t>⁡</m:t>
                    </m:r>
                    <m:r>
                      <a:rPr lang="en-GB" sz="1800" i="1" dirty="0" smtClean="0">
                        <a:solidFill>
                          <a:srgbClr val="585858"/>
                        </a:solidFill>
                        <a:highlight>
                          <a:srgbClr val="FCFEFE"/>
                        </a:highlight>
                        <a:latin typeface="Cambria Math" panose="02040503050406030204" pitchFamily="18" charset="0"/>
                      </a:rPr>
                      <m:t>𝐴</m:t>
                    </m:r>
                  </m:oMath>
                </a14:m>
                <a:r>
                  <a:rPr lang="en-GB" sz="1800" dirty="0">
                    <a:solidFill>
                      <a:srgbClr val="585858"/>
                    </a:solidFill>
                    <a:highlight>
                      <a:srgbClr val="FCFEFE"/>
                    </a:highlight>
                    <a:latin typeface="+mn-lt"/>
                  </a:rPr>
                  <a:t>, to find unknown lengths and angles}</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Area =</a:t>
                </a:r>
                <a14:m>
                  <m:oMath xmlns:m="http://schemas.openxmlformats.org/officeDocument/2006/math">
                    <m:f>
                      <m:fPr>
                        <m:ctrlPr>
                          <a:rPr lang="en-GB" sz="180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1</m:t>
                        </m:r>
                      </m:num>
                      <m:den>
                        <m:r>
                          <a:rPr lang="en-GB" sz="1800" b="0" i="1" smtClean="0">
                            <a:solidFill>
                              <a:srgbClr val="585858"/>
                            </a:solidFill>
                            <a:highlight>
                              <a:srgbClr val="FCFEFE"/>
                            </a:highlight>
                            <a:latin typeface="Cambria Math" panose="02040503050406030204" pitchFamily="18" charset="0"/>
                          </a:rPr>
                          <m:t>2</m:t>
                        </m:r>
                      </m:den>
                    </m:f>
                    <m:r>
                      <a:rPr lang="en-GB" sz="1800" b="0" i="1" smtClean="0">
                        <a:solidFill>
                          <a:srgbClr val="585858"/>
                        </a:solidFill>
                        <a:highlight>
                          <a:srgbClr val="FCFEFE"/>
                        </a:highlight>
                        <a:latin typeface="Cambria Math" panose="02040503050406030204" pitchFamily="18" charset="0"/>
                      </a:rPr>
                      <m:t>𝑎𝑏</m:t>
                    </m:r>
                    <m:func>
                      <m:funcPr>
                        <m:ctrlPr>
                          <a:rPr lang="en-GB" sz="1800" b="0" i="1" smtClean="0">
                            <a:solidFill>
                              <a:srgbClr val="585858"/>
                            </a:solidFill>
                            <a:highlight>
                              <a:srgbClr val="FCFEFE"/>
                            </a:highlight>
                            <a:latin typeface="Cambria Math" panose="02040503050406030204" pitchFamily="18" charset="0"/>
                          </a:rPr>
                        </m:ctrlPr>
                      </m:funcPr>
                      <m:fName>
                        <m:r>
                          <m:rPr>
                            <m:sty m:val="p"/>
                          </m:rPr>
                          <a:rPr lang="en-GB" sz="1800" b="0" i="0" smtClean="0">
                            <a:solidFill>
                              <a:srgbClr val="585858"/>
                            </a:solidFill>
                            <a:highlight>
                              <a:srgbClr val="FCFEFE"/>
                            </a:highlight>
                            <a:latin typeface="Cambria Math" panose="02040503050406030204" pitchFamily="18" charset="0"/>
                          </a:rPr>
                          <m:t>sin</m:t>
                        </m:r>
                      </m:fName>
                      <m:e>
                        <m:r>
                          <a:rPr lang="en-GB" sz="1800" b="0" i="1" smtClean="0">
                            <a:solidFill>
                              <a:srgbClr val="585858"/>
                            </a:solidFill>
                            <a:highlight>
                              <a:srgbClr val="FCFEFE"/>
                            </a:highlight>
                            <a:latin typeface="Cambria Math" panose="02040503050406030204" pitchFamily="18" charset="0"/>
                          </a:rPr>
                          <m:t>𝐶</m:t>
                        </m:r>
                      </m:e>
                    </m:func>
                  </m:oMath>
                </a14:m>
                <a:r>
                  <a:rPr lang="en-GB" sz="1800" dirty="0">
                    <a:solidFill>
                      <a:srgbClr val="585858"/>
                    </a:solidFill>
                    <a:highlight>
                      <a:srgbClr val="FCFEFE"/>
                    </a:highlight>
                    <a:latin typeface="+mn-lt"/>
                  </a:rPr>
                  <a:t>  to calculate the area, sides or angles of any triangle}</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translations as 2D vectors</a:t>
                </a:r>
              </a:p>
              <a:p>
                <a:pPr marL="285750" indent="-285750">
                  <a:buFont typeface="Arial" panose="020B0604020202020204" pitchFamily="34" charset="0"/>
                  <a:buChar char="•"/>
                </a:pPr>
                <a:r>
                  <a:rPr lang="en-GB" sz="1800" dirty="0">
                    <a:solidFill>
                      <a:srgbClr val="585858"/>
                    </a:solidFill>
                    <a:highlight>
                      <a:srgbClr val="FCFEFE"/>
                    </a:highlight>
                    <a:latin typeface="+mn-lt"/>
                  </a:rPr>
                  <a:t>apply addition and subtraction of vectors, multiplication of vectors by a scalar, and diagrammatic and column representations of vectors; {use vectors to construct geometric arguments and proofs}.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4" y="1196752"/>
                <a:ext cx="11238475" cy="3888432"/>
              </a:xfrm>
              <a:blipFill>
                <a:blip r:embed="rId3"/>
                <a:stretch>
                  <a:fillRect l="-542" t="-1411" b="-16458"/>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558557E7-77F1-4F55-B82F-517C90D647C1}"/>
              </a:ext>
            </a:extLst>
          </p:cNvPr>
          <p:cNvSpPr txBox="1"/>
          <p:nvPr/>
        </p:nvSpPr>
        <p:spPr>
          <a:xfrm>
            <a:off x="585482" y="5589240"/>
            <a:ext cx="8606861" cy="646331"/>
          </a:xfrm>
          <a:prstGeom prst="rect">
            <a:avLst/>
          </a:prstGeom>
          <a:noFill/>
        </p:spPr>
        <p:txBody>
          <a:bodyPr wrap="square">
            <a:spAutoFit/>
          </a:bodyPr>
          <a:lstStyle/>
          <a:p>
            <a:pPr marL="5715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Please note: Braces { } indicate additional mathematical content to be taught to more highly attaining students.</a:t>
            </a:r>
          </a:p>
        </p:txBody>
      </p:sp>
    </p:spTree>
    <p:extLst>
      <p:ext uri="{BB962C8B-B14F-4D97-AF65-F5344CB8AC3E}">
        <p14:creationId xmlns:p14="http://schemas.microsoft.com/office/powerpoint/2010/main" val="2755038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p:txBody>
          <a:bodyPr>
            <a:normAutofit/>
          </a:bodyPr>
          <a:lstStyle/>
          <a:p>
            <a:r>
              <a:rPr lang="en-GB" dirty="0"/>
              <a:t>The following resources from the NCETM website have been referred to within this slide deck:</a:t>
            </a:r>
          </a:p>
          <a:p>
            <a:pPr lvl="1">
              <a:defRPr/>
            </a:pPr>
            <a:r>
              <a:rPr lang="en-GB" b="0" i="0" u="sng" dirty="0">
                <a:solidFill>
                  <a:srgbClr val="1B6AC9"/>
                </a:solidFill>
                <a:effectLst/>
                <a:hlinkClick r:id="rId2"/>
              </a:rPr>
              <a:t>NCETM Secondary Mastery Professional Development</a:t>
            </a:r>
            <a:endParaRPr lang="en-GB" dirty="0">
              <a:hlinkClick r:id="rId3"/>
            </a:endParaRPr>
          </a:p>
          <a:p>
            <a:pPr lvl="2" indent="-285750">
              <a:defRPr/>
            </a:pPr>
            <a:r>
              <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4"/>
              </a:rPr>
              <a:t>6 Geometry Theme Overview Document</a:t>
            </a:r>
            <a:endPar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lvl="2" indent="-285750">
              <a:defRPr/>
            </a:pPr>
            <a:r>
              <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5"/>
              </a:rPr>
              <a:t>6.1 Geometrical properties Core Concept Document</a:t>
            </a:r>
            <a:endPar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lvl="1"/>
            <a:r>
              <a:rPr lang="en-GB" dirty="0">
                <a:hlinkClick r:id="rId6"/>
              </a:rPr>
              <a:t>NCETM primary mastery professional development materials</a:t>
            </a:r>
          </a:p>
          <a:p>
            <a:pPr lvl="1"/>
            <a:r>
              <a:rPr lang="en-GB" dirty="0">
                <a:hlinkClick r:id="rId6"/>
              </a:rPr>
              <a:t>NCETM primary assessment materials</a:t>
            </a:r>
            <a:endParaRPr lang="en-GB" dirty="0"/>
          </a:p>
          <a:p>
            <a:pPr lvl="1"/>
            <a:endParaRPr lang="en-GB" dirty="0"/>
          </a:p>
          <a:p>
            <a:pPr marL="0" indent="0">
              <a:buNone/>
            </a:pPr>
            <a:endParaRPr lang="en-GB" dirty="0"/>
          </a:p>
        </p:txBody>
      </p:sp>
    </p:spTree>
    <p:extLst>
      <p:ext uri="{BB962C8B-B14F-4D97-AF65-F5344CB8AC3E}">
        <p14:creationId xmlns:p14="http://schemas.microsoft.com/office/powerpoint/2010/main" val="330985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sixth of these themes is </a:t>
            </a:r>
            <a:r>
              <a:rPr lang="en-GB" dirty="0">
                <a:hlinkClick r:id="rId3"/>
              </a:rPr>
              <a:t>Geometry</a:t>
            </a:r>
            <a:r>
              <a:rPr lang="en-GB" dirty="0"/>
              <a:t>, which covers the following interconnected core concepts:</a:t>
            </a:r>
          </a:p>
          <a:p>
            <a:pPr marL="0" indent="0">
              <a:buNone/>
            </a:pPr>
            <a:r>
              <a:rPr lang="en-GB" dirty="0"/>
              <a:t>	</a:t>
            </a:r>
            <a:r>
              <a:rPr lang="en-GB" i="1" dirty="0"/>
              <a:t>6.1	Geometrical properties</a:t>
            </a:r>
          </a:p>
          <a:p>
            <a:pPr marL="0" indent="0">
              <a:buNone/>
            </a:pPr>
            <a:r>
              <a:rPr lang="en-GB" i="1" dirty="0"/>
              <a:t>	6.2	Perimeter, area and volume</a:t>
            </a:r>
          </a:p>
          <a:p>
            <a:pPr marL="0" indent="0">
              <a:buNone/>
            </a:pPr>
            <a:r>
              <a:rPr lang="en-GB" i="1" dirty="0"/>
              <a:t>	6.3	Transforming shapes</a:t>
            </a:r>
          </a:p>
          <a:p>
            <a:pPr marL="0" indent="0">
              <a:buNone/>
            </a:pPr>
            <a:r>
              <a:rPr lang="en-GB" i="1" dirty="0"/>
              <a:t>	6.4	Constructions</a:t>
            </a:r>
          </a:p>
          <a:p>
            <a:endParaRPr lang="en-GB" dirty="0"/>
          </a:p>
        </p:txBody>
      </p:sp>
    </p:spTree>
    <p:extLst>
      <p:ext uri="{BB962C8B-B14F-4D97-AF65-F5344CB8AC3E}">
        <p14:creationId xmlns:p14="http://schemas.microsoft.com/office/powerpoint/2010/main" val="298342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0F1AE8-B7AA-4712-A9D5-A1D862EAD4E2}"/>
              </a:ext>
            </a:extLst>
          </p:cNvPr>
          <p:cNvPicPr>
            <a:picLocks noChangeAspect="1"/>
          </p:cNvPicPr>
          <p:nvPr/>
        </p:nvPicPr>
        <p:blipFill>
          <a:blip r:embed="rId3"/>
          <a:stretch>
            <a:fillRect/>
          </a:stretch>
        </p:blipFill>
        <p:spPr>
          <a:xfrm>
            <a:off x="255526" y="1196752"/>
            <a:ext cx="11680948" cy="2682472"/>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6.3 Transforming shapes</a:t>
            </a:r>
            <a:r>
              <a:rPr lang="en-GB" sz="1500" dirty="0"/>
              <a:t>, there are four statements of knowledge, skills and understanding. </a:t>
            </a:r>
          </a:p>
          <a:p>
            <a:pPr>
              <a:spcBef>
                <a:spcPts val="600"/>
              </a:spcBef>
            </a:pPr>
            <a:r>
              <a:rPr lang="en-GB" sz="1500" dirty="0"/>
              <a:t>These, in turn, are broken down into twelve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32458" y="2320637"/>
            <a:ext cx="7112014"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382944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160612" cy="467912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6.3.2.2 Understand the minimum information required to describe a rotation (centre of rotation, size and direction of rotation)</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that three pieces of information are required to fully describe a rotation.</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Use geometrical reasoning and/or equipment, such as angle measurers, to fully describe a rotation. </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that the position of the centre of rotation has an effect on the image’s position relative to the object.</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Recognise and fully describe a given rotation</a:t>
            </a:r>
          </a:p>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p:txBody>
          <a:bodyPr>
            <a:normAutofit lnSpcReduction="10000"/>
          </a:bodyPr>
          <a:lstStyle/>
          <a:p>
            <a:r>
              <a:rPr lang="en-GB" dirty="0"/>
              <a:t>Geometry is a central part of mathematics. Geometrical thinking is a fundamental and often intuitive and accessible way to engage students in mathematical activity. The study of geometry helps to develop students’ spatial awareness, intuition and visualisation</a:t>
            </a:r>
          </a:p>
          <a:p>
            <a:r>
              <a:rPr lang="en-GB" dirty="0"/>
              <a:t>Encouraging students to draw diagrams and to see problems in a visual and geometrical form can help them gain insights and hence solve many types of problems. </a:t>
            </a:r>
          </a:p>
          <a:p>
            <a:r>
              <a:rPr lang="en-GB" dirty="0"/>
              <a:t>Transformations allow students to explore the key mathematical ideas of variance and invariance, considering what’s the same and what’s different when looking at objects and their images. This also allows for discussion about congruence and similarity.</a:t>
            </a:r>
          </a:p>
          <a:p>
            <a:pPr marL="0" indent="0">
              <a:buNone/>
            </a:pPr>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2051275933"/>
              </p:ext>
            </p:extLst>
          </p:nvPr>
        </p:nvGraphicFramePr>
        <p:xfrm>
          <a:off x="660693" y="1411380"/>
          <a:ext cx="6160612" cy="3110026"/>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Identify, describe and represent the position of a shape following a reflection or translation, using the appropriate language, and know that the shape has not changed</a:t>
                      </a:r>
                      <a:endParaRPr lang="en-GB" dirty="0">
                        <a:highlight>
                          <a:srgbClr val="FFFF00"/>
                        </a:highlight>
                      </a:endParaRPr>
                    </a:p>
                  </a:txBody>
                  <a:tcP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Draw and translate simple shapes on the coordinate plane, and reflect them in the axes</a:t>
                      </a:r>
                    </a:p>
                  </a:txBody>
                  <a:tcP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dirty="0"/>
                        <a:t>Solve problems involving similar shapes where the scale factor is known or can be found</a:t>
                      </a:r>
                    </a:p>
                  </a:txBody>
                  <a:tcP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293D4581-0D85-4180-9218-10508B37FB8E}" vid="{743806E8-AF73-4DEE-A86F-03300568B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473</TotalTime>
  <Words>4706</Words>
  <Application>Microsoft Office PowerPoint</Application>
  <PresentationFormat>Widescreen</PresentationFormat>
  <Paragraphs>420</Paragraphs>
  <Slides>38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Cambria Math</vt:lpstr>
      <vt:lpstr>Myriad Pro</vt:lpstr>
      <vt:lpstr>Symbol</vt:lpstr>
      <vt:lpstr>Custom Design</vt:lpstr>
      <vt:lpstr>Describing a rotation</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vt:lpstr>
      <vt:lpstr>Common difficulties and misconceptions</vt:lpstr>
      <vt:lpstr>Common difficulties and misconceptions (1)</vt:lpstr>
      <vt:lpstr>Understand that three pieces of information are required to fully describe a rotation</vt:lpstr>
      <vt:lpstr>Understand that three pieces of information are required to fully describe a rotation</vt:lpstr>
      <vt:lpstr>Understand that three pieces of information are required to fully describe a rotation</vt:lpstr>
      <vt:lpstr>PowerPoint Presentation</vt:lpstr>
      <vt:lpstr>Use geometrical reasoning and/or equipment, such as angle measurers, to fully describe a rotation </vt:lpstr>
      <vt:lpstr>PowerPoint Presentation</vt:lpstr>
      <vt:lpstr>Understand that the position of the centre of rotation has an effect on the image’s position relative to the object</vt:lpstr>
      <vt:lpstr>PowerPoint Presentation</vt:lpstr>
      <vt:lpstr>Understand that the position of the centre of rotation has an effect on the image’s position relative to the object</vt:lpstr>
      <vt:lpstr>PowerPoint Presentation</vt:lpstr>
      <vt:lpstr>Understand that the position of the centre of rotation has an effect on the image’s position relative to the object</vt:lpstr>
      <vt:lpstr>PowerPoint Presentation</vt:lpstr>
      <vt:lpstr>Understand that the position of the centre of rotation has an effect on the image’s position relative to the object</vt:lpstr>
      <vt:lpstr>Understand that the position of the centre of rotation has an effect on the image’s position relative to the object</vt:lpstr>
      <vt:lpstr>PowerPoint Presentation</vt:lpstr>
      <vt:lpstr>Recognise and fully describe a given rotation</vt:lpstr>
      <vt:lpstr>PowerPoint Presentation</vt:lpstr>
      <vt:lpstr>Reflection questions</vt:lpstr>
      <vt:lpstr>PowerPoint Presentation</vt:lpstr>
      <vt:lpstr>Appendices</vt:lpstr>
      <vt:lpstr>Key vocabulary </vt:lpstr>
      <vt:lpstr>Representations and structure</vt:lpstr>
      <vt:lpstr>Previous learning</vt:lpstr>
      <vt:lpstr>Future learning (1)</vt:lpstr>
      <vt:lpstr>Future learning (2)</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a rotation</dc:title>
  <dc:creator>Rebecca Donaldson</dc:creator>
  <cp:lastModifiedBy>Steve McCormack</cp:lastModifiedBy>
  <cp:revision>4</cp:revision>
  <dcterms:created xsi:type="dcterms:W3CDTF">2021-04-22T10:33:45Z</dcterms:created>
  <dcterms:modified xsi:type="dcterms:W3CDTF">2021-11-12T11:33:41Z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