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53"/>
  </p:notesMasterIdLst>
  <p:sldIdLst>
    <p:sldId id="257" r:id="rId5"/>
    <p:sldId id="508" r:id="rId6"/>
    <p:sldId id="506" r:id="rId7"/>
    <p:sldId id="544" r:id="rId8"/>
    <p:sldId id="507" r:id="rId9"/>
    <p:sldId id="481" r:id="rId10"/>
    <p:sldId id="267" r:id="rId11"/>
    <p:sldId id="268" r:id="rId12"/>
    <p:sldId id="269" r:id="rId13"/>
    <p:sldId id="509" r:id="rId14"/>
    <p:sldId id="510" r:id="rId15"/>
    <p:sldId id="274" r:id="rId16"/>
    <p:sldId id="275" r:id="rId17"/>
    <p:sldId id="276" r:id="rId18"/>
    <p:sldId id="278" r:id="rId19"/>
    <p:sldId id="279" r:id="rId20"/>
    <p:sldId id="511" r:id="rId21"/>
    <p:sldId id="512" r:id="rId22"/>
    <p:sldId id="539" r:id="rId23"/>
    <p:sldId id="540" r:id="rId24"/>
    <p:sldId id="513" r:id="rId25"/>
    <p:sldId id="514" r:id="rId26"/>
    <p:sldId id="515" r:id="rId27"/>
    <p:sldId id="516" r:id="rId28"/>
    <p:sldId id="296" r:id="rId29"/>
    <p:sldId id="517" r:id="rId30"/>
    <p:sldId id="518" r:id="rId31"/>
    <p:sldId id="297" r:id="rId32"/>
    <p:sldId id="298" r:id="rId33"/>
    <p:sldId id="294" r:id="rId34"/>
    <p:sldId id="541" r:id="rId35"/>
    <p:sldId id="519" r:id="rId36"/>
    <p:sldId id="520" r:id="rId37"/>
    <p:sldId id="521" r:id="rId38"/>
    <p:sldId id="522" r:id="rId39"/>
    <p:sldId id="284" r:id="rId40"/>
    <p:sldId id="542" r:id="rId41"/>
    <p:sldId id="543" r:id="rId42"/>
    <p:sldId id="523" r:id="rId43"/>
    <p:sldId id="524" r:id="rId44"/>
    <p:sldId id="498" r:id="rId45"/>
    <p:sldId id="299" r:id="rId46"/>
    <p:sldId id="300" r:id="rId47"/>
    <p:sldId id="301" r:id="rId48"/>
    <p:sldId id="484" r:id="rId49"/>
    <p:sldId id="525" r:id="rId50"/>
    <p:sldId id="526" r:id="rId51"/>
    <p:sldId id="477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52135D-AE1F-46BC-8709-C991EDBD8336}">
          <p14:sldIdLst>
            <p14:sldId id="257"/>
            <p14:sldId id="508"/>
            <p14:sldId id="506"/>
            <p14:sldId id="544"/>
            <p14:sldId id="507"/>
            <p14:sldId id="481"/>
            <p14:sldId id="267"/>
            <p14:sldId id="268"/>
            <p14:sldId id="269"/>
            <p14:sldId id="509"/>
            <p14:sldId id="510"/>
            <p14:sldId id="274"/>
            <p14:sldId id="275"/>
            <p14:sldId id="276"/>
            <p14:sldId id="278"/>
            <p14:sldId id="279"/>
            <p14:sldId id="511"/>
            <p14:sldId id="512"/>
            <p14:sldId id="539"/>
            <p14:sldId id="540"/>
            <p14:sldId id="513"/>
            <p14:sldId id="514"/>
            <p14:sldId id="515"/>
            <p14:sldId id="516"/>
            <p14:sldId id="296"/>
            <p14:sldId id="517"/>
            <p14:sldId id="518"/>
            <p14:sldId id="297"/>
            <p14:sldId id="298"/>
            <p14:sldId id="294"/>
            <p14:sldId id="541"/>
            <p14:sldId id="519"/>
            <p14:sldId id="520"/>
            <p14:sldId id="521"/>
            <p14:sldId id="522"/>
            <p14:sldId id="284"/>
            <p14:sldId id="542"/>
            <p14:sldId id="543"/>
            <p14:sldId id="523"/>
            <p14:sldId id="524"/>
            <p14:sldId id="498"/>
            <p14:sldId id="299"/>
            <p14:sldId id="300"/>
            <p14:sldId id="301"/>
            <p14:sldId id="484"/>
            <p14:sldId id="525"/>
            <p14:sldId id="526"/>
            <p14:sldId id="4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na Cole" initials="DC" lastIdx="27" clrIdx="0">
    <p:extLst>
      <p:ext uri="{19B8F6BF-5375-455C-9EA6-DF929625EA0E}">
        <p15:presenceInfo xmlns:p15="http://schemas.microsoft.com/office/powerpoint/2012/main" userId="S::donna.cole@ncetm.org.uk::36e63e46-7f0e-4c72-a341-f5fc518a0358" providerId="AD"/>
      </p:ext>
    </p:extLst>
  </p:cmAuthor>
  <p:cmAuthor id="2" name="Elizabeth Lambert" initials="EL" lastIdx="1" clrIdx="1">
    <p:extLst>
      <p:ext uri="{19B8F6BF-5375-455C-9EA6-DF929625EA0E}">
        <p15:presenceInfo xmlns:p15="http://schemas.microsoft.com/office/powerpoint/2012/main" userId="S::Elizabeth.Lambert@ncetm.org.uk::84516f71-0698-4f46-9863-2dab06370415" providerId="AD"/>
      </p:ext>
    </p:extLst>
  </p:cmAuthor>
  <p:cmAuthor id="3" name="Jonathan East" initials="JE" lastIdx="16" clrIdx="2">
    <p:extLst>
      <p:ext uri="{19B8F6BF-5375-455C-9EA6-DF929625EA0E}">
        <p15:presenceInfo xmlns:p15="http://schemas.microsoft.com/office/powerpoint/2012/main" userId="S-1-5-21-3922863414-4013517082-2598851602-1227" providerId="AD"/>
      </p:ext>
    </p:extLst>
  </p:cmAuthor>
  <p:cmAuthor id="4" name="Gwen Tresidder" initials="GT" lastIdx="29" clrIdx="3">
    <p:extLst>
      <p:ext uri="{19B8F6BF-5375-455C-9EA6-DF929625EA0E}">
        <p15:presenceInfo xmlns:p15="http://schemas.microsoft.com/office/powerpoint/2012/main" userId="S::Gwen.Tresidder@ncetm.org.uk::b74a9380-12d1-408f-ae76-78178213c8e6" providerId="AD"/>
      </p:ext>
    </p:extLst>
  </p:cmAuthor>
  <p:cmAuthor id="5" name="Andrew Young" initials="AY" lastIdx="3" clrIdx="4">
    <p:extLst>
      <p:ext uri="{19B8F6BF-5375-455C-9EA6-DF929625EA0E}">
        <p15:presenceInfo xmlns:p15="http://schemas.microsoft.com/office/powerpoint/2012/main" userId="S::andrew.young@tribalgroup.com::3d7dab09-352b-4858-b937-4a4f8b94e613" providerId="AD"/>
      </p:ext>
    </p:extLst>
  </p:cmAuthor>
  <p:cmAuthor id="6" name="Kate Mole" initials="KM" lastIdx="13" clrIdx="5">
    <p:extLst>
      <p:ext uri="{19B8F6BF-5375-455C-9EA6-DF929625EA0E}">
        <p15:presenceInfo xmlns:p15="http://schemas.microsoft.com/office/powerpoint/2012/main" userId="S::K.Mole@glfschools.org::95e52408-e14f-4208-8c30-1655db3d14b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5D4"/>
    <a:srgbClr val="327473"/>
    <a:srgbClr val="E5F3F2"/>
    <a:srgbClr val="CDE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010105-16E7-4DAC-BB59-083BC95D29B8}" v="5" dt="2021-10-07T08:43:01.1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5887" autoAdjust="0"/>
  </p:normalViewPr>
  <p:slideViewPr>
    <p:cSldViewPr snapToGrid="0" showGuides="1">
      <p:cViewPr varScale="1">
        <p:scale>
          <a:sx n="86" d="100"/>
          <a:sy n="86" d="100"/>
        </p:scale>
        <p:origin x="33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Young" userId="3d7dab09-352b-4858-b937-4a4f8b94e613" providerId="ADAL" clId="{30010105-16E7-4DAC-BB59-083BC95D29B8}"/>
    <pc:docChg chg="modSld">
      <pc:chgData name="Andrew Young" userId="3d7dab09-352b-4858-b937-4a4f8b94e613" providerId="ADAL" clId="{30010105-16E7-4DAC-BB59-083BC95D29B8}" dt="2021-10-07T08:43:01.124" v="20"/>
      <pc:docMkLst>
        <pc:docMk/>
      </pc:docMkLst>
      <pc:sldChg chg="modSp mod">
        <pc:chgData name="Andrew Young" userId="3d7dab09-352b-4858-b937-4a4f8b94e613" providerId="ADAL" clId="{30010105-16E7-4DAC-BB59-083BC95D29B8}" dt="2021-10-07T08:40:55.206" v="1" actId="6549"/>
        <pc:sldMkLst>
          <pc:docMk/>
          <pc:sldMk cId="680955767" sldId="481"/>
        </pc:sldMkLst>
        <pc:graphicFrameChg chg="modGraphic">
          <ac:chgData name="Andrew Young" userId="3d7dab09-352b-4858-b937-4a4f8b94e613" providerId="ADAL" clId="{30010105-16E7-4DAC-BB59-083BC95D29B8}" dt="2021-10-07T08:40:55.206" v="1" actId="6549"/>
          <ac:graphicFrameMkLst>
            <pc:docMk/>
            <pc:sldMk cId="680955767" sldId="481"/>
            <ac:graphicFrameMk id="3" creationId="{A51A6EEA-CF4A-4608-9CE1-A42F1F524328}"/>
          </ac:graphicFrameMkLst>
        </pc:graphicFrameChg>
      </pc:sldChg>
      <pc:sldChg chg="modSp mod">
        <pc:chgData name="Andrew Young" userId="3d7dab09-352b-4858-b937-4a4f8b94e613" providerId="ADAL" clId="{30010105-16E7-4DAC-BB59-083BC95D29B8}" dt="2021-10-07T08:41:31.493" v="4"/>
        <pc:sldMkLst>
          <pc:docMk/>
          <pc:sldMk cId="113729310" sldId="510"/>
        </pc:sldMkLst>
        <pc:graphicFrameChg chg="mod modGraphic">
          <ac:chgData name="Andrew Young" userId="3d7dab09-352b-4858-b937-4a4f8b94e613" providerId="ADAL" clId="{30010105-16E7-4DAC-BB59-083BC95D29B8}" dt="2021-10-07T08:41:31.493" v="4"/>
          <ac:graphicFrameMkLst>
            <pc:docMk/>
            <pc:sldMk cId="113729310" sldId="510"/>
            <ac:graphicFrameMk id="3" creationId="{A51A6EEA-CF4A-4608-9CE1-A42F1F524328}"/>
          </ac:graphicFrameMkLst>
        </pc:graphicFrameChg>
      </pc:sldChg>
      <pc:sldChg chg="modSp mod">
        <pc:chgData name="Andrew Young" userId="3d7dab09-352b-4858-b937-4a4f8b94e613" providerId="ADAL" clId="{30010105-16E7-4DAC-BB59-083BC95D29B8}" dt="2021-10-07T08:41:52.378" v="8"/>
        <pc:sldMkLst>
          <pc:docMk/>
          <pc:sldMk cId="2470990463" sldId="512"/>
        </pc:sldMkLst>
        <pc:graphicFrameChg chg="mod modGraphic">
          <ac:chgData name="Andrew Young" userId="3d7dab09-352b-4858-b937-4a4f8b94e613" providerId="ADAL" clId="{30010105-16E7-4DAC-BB59-083BC95D29B8}" dt="2021-10-07T08:41:52.378" v="8"/>
          <ac:graphicFrameMkLst>
            <pc:docMk/>
            <pc:sldMk cId="2470990463" sldId="512"/>
            <ac:graphicFrameMk id="3" creationId="{A51A6EEA-CF4A-4608-9CE1-A42F1F524328}"/>
          </ac:graphicFrameMkLst>
        </pc:graphicFrameChg>
      </pc:sldChg>
      <pc:sldChg chg="modSp mod">
        <pc:chgData name="Andrew Young" userId="3d7dab09-352b-4858-b937-4a4f8b94e613" providerId="ADAL" clId="{30010105-16E7-4DAC-BB59-083BC95D29B8}" dt="2021-10-07T08:42:25.101" v="12"/>
        <pc:sldMkLst>
          <pc:docMk/>
          <pc:sldMk cId="2762923203" sldId="518"/>
        </pc:sldMkLst>
        <pc:graphicFrameChg chg="mod modGraphic">
          <ac:chgData name="Andrew Young" userId="3d7dab09-352b-4858-b937-4a4f8b94e613" providerId="ADAL" clId="{30010105-16E7-4DAC-BB59-083BC95D29B8}" dt="2021-10-07T08:42:25.101" v="12"/>
          <ac:graphicFrameMkLst>
            <pc:docMk/>
            <pc:sldMk cId="2762923203" sldId="518"/>
            <ac:graphicFrameMk id="3" creationId="{A51A6EEA-CF4A-4608-9CE1-A42F1F524328}"/>
          </ac:graphicFrameMkLst>
        </pc:graphicFrameChg>
      </pc:sldChg>
      <pc:sldChg chg="modSp mod">
        <pc:chgData name="Andrew Young" userId="3d7dab09-352b-4858-b937-4a4f8b94e613" providerId="ADAL" clId="{30010105-16E7-4DAC-BB59-083BC95D29B8}" dt="2021-10-07T08:42:50.816" v="16"/>
        <pc:sldMkLst>
          <pc:docMk/>
          <pc:sldMk cId="463016940" sldId="522"/>
        </pc:sldMkLst>
        <pc:graphicFrameChg chg="mod modGraphic">
          <ac:chgData name="Andrew Young" userId="3d7dab09-352b-4858-b937-4a4f8b94e613" providerId="ADAL" clId="{30010105-16E7-4DAC-BB59-083BC95D29B8}" dt="2021-10-07T08:42:50.816" v="16"/>
          <ac:graphicFrameMkLst>
            <pc:docMk/>
            <pc:sldMk cId="463016940" sldId="522"/>
            <ac:graphicFrameMk id="3" creationId="{A51A6EEA-CF4A-4608-9CE1-A42F1F524328}"/>
          </ac:graphicFrameMkLst>
        </pc:graphicFrameChg>
      </pc:sldChg>
      <pc:sldChg chg="modSp mod">
        <pc:chgData name="Andrew Young" userId="3d7dab09-352b-4858-b937-4a4f8b94e613" providerId="ADAL" clId="{30010105-16E7-4DAC-BB59-083BC95D29B8}" dt="2021-10-07T08:43:01.124" v="20"/>
        <pc:sldMkLst>
          <pc:docMk/>
          <pc:sldMk cId="3850181217" sldId="524"/>
        </pc:sldMkLst>
        <pc:graphicFrameChg chg="mod modGraphic">
          <ac:chgData name="Andrew Young" userId="3d7dab09-352b-4858-b937-4a4f8b94e613" providerId="ADAL" clId="{30010105-16E7-4DAC-BB59-083BC95D29B8}" dt="2021-10-07T08:43:01.124" v="20"/>
          <ac:graphicFrameMkLst>
            <pc:docMk/>
            <pc:sldMk cId="3850181217" sldId="524"/>
            <ac:graphicFrameMk id="3" creationId="{A51A6EEA-CF4A-4608-9CE1-A42F1F524328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4EFC8-8799-4F4C-8315-F132E4ECEA7D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25CF7-397B-40E2-885F-DC75A9265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312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1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947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099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537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403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2647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828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9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3597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9410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956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808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1528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0002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9583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3736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4817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1236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6943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466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324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304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698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119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3119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6214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3295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1963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35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1939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5570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7699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5570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011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7853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40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8329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3389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7875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4502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15951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78757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4962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47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61145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862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580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891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Jamal has collected 35 stickers. He gets 12 more for his birthday. He now has 47 stickers.</a:t>
            </a:r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293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i="1" kern="1200" dirty="0">
                <a:solidFill>
                  <a:schemeClr val="tx1"/>
                </a:solidFill>
                <a:latin typeface="Myriad Pro"/>
                <a:ea typeface="+mn-ea"/>
                <a:cs typeface="+mn-cs"/>
              </a:rPr>
              <a:t>Jamal has collected 35 stickers. He gets 12 more for his birthday. He now has 47 stickers.</a:t>
            </a:r>
            <a:endParaRPr lang="en-GB" i="1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061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Jamal has collected 35 stickers. He gets 12 more for his birthday. He now has 47 stickers.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783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etm.org.uk/masterypd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345" y="-157162"/>
            <a:ext cx="12228689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A0D527-99F6-4C25-B867-E6C473316230}"/>
              </a:ext>
            </a:extLst>
          </p:cNvPr>
          <p:cNvSpPr txBox="1"/>
          <p:nvPr userDrawn="1"/>
        </p:nvSpPr>
        <p:spPr>
          <a:xfrm>
            <a:off x="609593" y="473825"/>
            <a:ext cx="5557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kern="1200" dirty="0">
                <a:solidFill>
                  <a:srgbClr val="FBF5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Prioritisation for Primary Maths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A9D4F-8E41-47F9-A6BB-0AF636DA0770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C602C34-F685-413D-92B3-920B5E843FF0}"/>
              </a:ext>
            </a:extLst>
          </p:cNvPr>
          <p:cNvSpPr txBox="1"/>
          <p:nvPr userDrawn="1"/>
        </p:nvSpPr>
        <p:spPr>
          <a:xfrm>
            <a:off x="609593" y="707820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dirty="0">
                <a:solidFill>
                  <a:srgbClr val="FBF5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term-by-term framework to support planning and teaching</a:t>
            </a:r>
            <a:endParaRPr lang="en-GB" sz="1100" b="1" dirty="0">
              <a:solidFill>
                <a:srgbClr val="FBF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031D2-8649-4B2E-BCAE-8A353FB07BDF}"/>
              </a:ext>
            </a:extLst>
          </p:cNvPr>
          <p:cNvSpPr txBox="1"/>
          <p:nvPr userDrawn="1"/>
        </p:nvSpPr>
        <p:spPr>
          <a:xfrm>
            <a:off x="699934" y="5435709"/>
            <a:ext cx="196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2021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645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</p:spTree>
    <p:extLst>
      <p:ext uri="{BB962C8B-B14F-4D97-AF65-F5344CB8AC3E}">
        <p14:creationId xmlns:p14="http://schemas.microsoft.com/office/powerpoint/2010/main" val="188294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</p:spTree>
    <p:extLst>
      <p:ext uri="{BB962C8B-B14F-4D97-AF65-F5344CB8AC3E}">
        <p14:creationId xmlns:p14="http://schemas.microsoft.com/office/powerpoint/2010/main" val="302719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8703DAC1-0D09-4FCA-8F8E-26F6D721539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06897055"/>
              </p:ext>
            </p:extLst>
          </p:nvPr>
        </p:nvGraphicFramePr>
        <p:xfrm>
          <a:off x="594008" y="1097547"/>
          <a:ext cx="11140162" cy="1978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19980">
                <a:tc>
                  <a:txBody>
                    <a:bodyPr/>
                    <a:lstStyle/>
                    <a:p>
                      <a:pPr algn="l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458182"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96C834-C60B-4D4B-9CE7-C48E02B24E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8269" y="1789113"/>
            <a:ext cx="10653944" cy="7842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32E35AE-674A-4CFB-A6EA-9851D79117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8269" y="1189038"/>
            <a:ext cx="10653944" cy="3159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53B39E-7C33-4C5E-BBB2-AE7BBB524528}"/>
              </a:ext>
            </a:extLst>
          </p:cNvPr>
          <p:cNvSpPr txBox="1"/>
          <p:nvPr userDrawn="1"/>
        </p:nvSpPr>
        <p:spPr>
          <a:xfrm>
            <a:off x="594007" y="3486800"/>
            <a:ext cx="11140161" cy="3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outcome.</a:t>
            </a:r>
            <a:endParaRPr lang="en-GB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156B4A-F0F3-4E38-A0C7-379476798F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725" y="233363"/>
            <a:ext cx="11141075" cy="3937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334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B3B952-8705-4EAE-94B9-4C0C32F57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8" y="246063"/>
            <a:ext cx="11140163" cy="42617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B5E70AC-97E0-4B9F-B2F7-C3D62444AE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4008" y="1039018"/>
            <a:ext cx="3395663" cy="4779963"/>
          </a:xfr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50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2182" y="-157162"/>
            <a:ext cx="12228689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A9D4F-8E41-47F9-A6BB-0AF636DA0770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3742DC-69C4-4F77-88B0-BC9AA167A183}"/>
              </a:ext>
            </a:extLst>
          </p:cNvPr>
          <p:cNvSpPr txBox="1"/>
          <p:nvPr userDrawn="1"/>
        </p:nvSpPr>
        <p:spPr>
          <a:xfrm>
            <a:off x="609593" y="1737534"/>
            <a:ext cx="6220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ncetm.org.uk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A1553F0-5310-40B6-862E-E108F136F4E5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C7EAB1C-AC38-4D05-ABAC-DDDBF36A7F1B}"/>
              </a:ext>
            </a:extLst>
          </p:cNvPr>
          <p:cNvSpPr txBox="1"/>
          <p:nvPr userDrawn="1"/>
        </p:nvSpPr>
        <p:spPr>
          <a:xfrm>
            <a:off x="699934" y="5435709"/>
            <a:ext cx="196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2021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B7A6AA-0784-4D20-870B-744E2DBBF2B5}"/>
              </a:ext>
            </a:extLst>
          </p:cNvPr>
          <p:cNvSpPr txBox="1"/>
          <p:nvPr userDrawn="1"/>
        </p:nvSpPr>
        <p:spPr>
          <a:xfrm>
            <a:off x="609593" y="481364"/>
            <a:ext cx="5557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kern="1200" dirty="0">
                <a:solidFill>
                  <a:srgbClr val="FBF5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Prioritisation for Primary Maths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C4B950-A61F-4437-AC63-6DD156086E7C}"/>
              </a:ext>
            </a:extLst>
          </p:cNvPr>
          <p:cNvSpPr txBox="1"/>
          <p:nvPr userDrawn="1"/>
        </p:nvSpPr>
        <p:spPr>
          <a:xfrm>
            <a:off x="609593" y="705834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dirty="0">
                <a:solidFill>
                  <a:srgbClr val="FBF5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term-by-term framework to support planning and teaching</a:t>
            </a:r>
            <a:endParaRPr lang="en-GB" sz="1100" b="1" dirty="0">
              <a:solidFill>
                <a:srgbClr val="FBF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849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511F86-0498-45AC-91EB-811F623B6D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7484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35" y="430660"/>
            <a:ext cx="10972800" cy="98211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700">
                <a:solidFill>
                  <a:srgbClr val="58585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3888432"/>
          </a:xfrm>
        </p:spPr>
        <p:txBody>
          <a:bodyPr/>
          <a:lstStyle>
            <a:lvl1pPr>
              <a:defRPr>
                <a:solidFill>
                  <a:srgbClr val="585858"/>
                </a:solidFill>
              </a:defRPr>
            </a:lvl1pPr>
            <a:lvl2pPr marL="557199" indent="-214308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2pPr>
            <a:lvl3pPr marL="857228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3pPr>
            <a:lvl4pPr marL="1200120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4pPr>
            <a:lvl5pPr marL="1543012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4B3B01-5D20-46B9-B2C9-7FD7F2BEA9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1515C61-0F49-4F5A-803B-A05DF82E1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229D3AA-4483-4C24-8D12-A45755748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B3256F-83C8-4422-BB4B-79DB90083B87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6445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016214" y="6500874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© Crown Copyright 2018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23034" y="6487841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  <a:hlinkClick r:id="rId2"/>
              </a:rPr>
              <a:t>www.ncetm.org.uk/masterypd</a:t>
            </a: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 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0"/>
            <a:ext cx="12192000" cy="630000"/>
          </a:xfrm>
          <a:solidFill>
            <a:srgbClr val="82CBDD"/>
          </a:solidFill>
        </p:spPr>
        <p:txBody>
          <a:bodyPr lIns="180000" rIns="180000" anchor="ctr" anchorCtr="0"/>
          <a:lstStyle>
            <a:lvl1pPr algn="r">
              <a:defRPr sz="2800"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pPr lvl="0"/>
            <a:r>
              <a:rPr lang="en-US" dirty="0"/>
              <a:t>Short Segment Title – Steps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221617" y="6487840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effectLst/>
                <a:latin typeface="Myriad Pro" charset="0"/>
              </a:rPr>
              <a:t>Summer 2018 pilot</a:t>
            </a:r>
          </a:p>
        </p:txBody>
      </p:sp>
    </p:spTree>
    <p:extLst>
      <p:ext uri="{BB962C8B-B14F-4D97-AF65-F5344CB8AC3E}">
        <p14:creationId xmlns:p14="http://schemas.microsoft.com/office/powerpoint/2010/main" val="674893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360000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B3B952-8705-4EAE-94B9-4C0C32F57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8" y="464400"/>
            <a:ext cx="11262632" cy="426170"/>
          </a:xfrm>
        </p:spPr>
        <p:txBody>
          <a:bodyPr/>
          <a:lstStyle>
            <a:lvl1pPr algn="l"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E643C2-77DC-49BD-8737-F5C5488BCCF7}"/>
              </a:ext>
            </a:extLst>
          </p:cNvPr>
          <p:cNvSpPr txBox="1"/>
          <p:nvPr userDrawn="1"/>
        </p:nvSpPr>
        <p:spPr>
          <a:xfrm>
            <a:off x="522000" y="6237312"/>
            <a:ext cx="1109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000" b="1" dirty="0">
                <a:solidFill>
                  <a:srgbClr val="585858"/>
                </a:solidFill>
              </a:rPr>
              <a:t>ncetm.org.uk</a:t>
            </a:r>
          </a:p>
        </p:txBody>
      </p:sp>
    </p:spTree>
    <p:extLst>
      <p:ext uri="{BB962C8B-B14F-4D97-AF65-F5344CB8AC3E}">
        <p14:creationId xmlns:p14="http://schemas.microsoft.com/office/powerpoint/2010/main" val="2676969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359243-BC76-47BD-8772-C08CAEE51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37" y="301625"/>
            <a:ext cx="10744363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1ECB2-930A-4226-90F7-B3EB6759D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37" y="1556795"/>
            <a:ext cx="10744363" cy="4497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2EAE8-1007-48BC-A80E-FDEE657EA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Curriculum Prioritisation for Primary Maths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39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75" r:id="rId3"/>
    <p:sldLayoutId id="2147483676" r:id="rId4"/>
    <p:sldLayoutId id="2147483674" r:id="rId5"/>
    <p:sldLayoutId id="2147483668" r:id="rId6"/>
    <p:sldLayoutId id="2147483663" r:id="rId7"/>
    <p:sldLayoutId id="2147483677" r:id="rId8"/>
    <p:sldLayoutId id="2147483678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rgbClr val="5858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a0ohgpky/ncetm_mm_sp1_y3_se20_teach.pdf#page=6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a0ohgpky/ncetm_mm_sp1_y3_se20_teach.pdf#page=10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teaching-mathematics-in-primary-school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ssets.publishing.service.gov.uk/government/uploads/system/uploads/attachment_data/file/897806/Maths_guidance_KS_1_and_2.pdf#page=109" TargetMode="External"/><Relationship Id="rId5" Type="http://schemas.openxmlformats.org/officeDocument/2006/relationships/hyperlink" Target="https://www.ncetm.org.uk/teaching-for-mastery/mastery-materials/primary-mastery-professional-development/" TargetMode="External"/><Relationship Id="rId4" Type="http://schemas.openxmlformats.org/officeDocument/2006/relationships/hyperlink" Target="https://www.ncetm.org.uk/classroom-resources/exemplification-of-ready-to-progress-criteria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a0ohgpky/ncetm_mm_sp1_y3_se20_teach.pdf#page=12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a0ohgpky/ncetm_mm_sp1_y3_se20_teach.pdf#page=12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a0ohgpky/ncetm_mm_sp1_y3_se20_teach.pdf#page=14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5.xml"/><Relationship Id="rId7" Type="http://schemas.openxmlformats.org/officeDocument/2006/relationships/slide" Target="slide2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2.png"/><Relationship Id="rId21" Type="http://schemas.openxmlformats.org/officeDocument/2006/relationships/image" Target="../media/image6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63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2.png"/><Relationship Id="rId21" Type="http://schemas.openxmlformats.org/officeDocument/2006/relationships/image" Target="../media/image6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63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a0ohgpky/ncetm_mm_sp1_y3_se20_teach.pdf#page=16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a0ohgpky/ncetm_mm_sp1_y3_se20_teach.pdf#page=16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26.xml"/><Relationship Id="rId7" Type="http://schemas.openxmlformats.org/officeDocument/2006/relationships/slide" Target="slide4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slide" Target="slide34.xml"/><Relationship Id="rId4" Type="http://schemas.openxmlformats.org/officeDocument/2006/relationships/slide" Target="slide3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a0ohgpky/ncetm_mm_sp1_y3_se20_teach.pdf#page=18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image" Target="../media/image64.png"/><Relationship Id="rId21" Type="http://schemas.openxmlformats.org/officeDocument/2006/relationships/image" Target="../media/image82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notesSlide" Target="../notesSlides/notesSlide42.xml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Relationship Id="rId22" Type="http://schemas.openxmlformats.org/officeDocument/2006/relationships/image" Target="../media/image8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notesSlide" Target="../notesSlides/notesSlide43.xml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18" Type="http://schemas.openxmlformats.org/officeDocument/2006/relationships/image" Target="../media/image113.png"/><Relationship Id="rId3" Type="http://schemas.openxmlformats.org/officeDocument/2006/relationships/image" Target="../media/image98.png"/><Relationship Id="rId21" Type="http://schemas.openxmlformats.org/officeDocument/2006/relationships/image" Target="../media/image116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" Type="http://schemas.openxmlformats.org/officeDocument/2006/relationships/notesSlide" Target="../notesSlides/notesSlide44.xml"/><Relationship Id="rId16" Type="http://schemas.openxmlformats.org/officeDocument/2006/relationships/image" Target="../media/image111.png"/><Relationship Id="rId20" Type="http://schemas.openxmlformats.org/officeDocument/2006/relationships/image" Target="../media/image1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24" Type="http://schemas.openxmlformats.org/officeDocument/2006/relationships/image" Target="../media/image118.pn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23" Type="http://schemas.openxmlformats.org/officeDocument/2006/relationships/image" Target="../media/image97.png"/><Relationship Id="rId10" Type="http://schemas.openxmlformats.org/officeDocument/2006/relationships/image" Target="../media/image105.png"/><Relationship Id="rId19" Type="http://schemas.openxmlformats.org/officeDocument/2006/relationships/image" Target="../media/image114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Relationship Id="rId22" Type="http://schemas.openxmlformats.org/officeDocument/2006/relationships/image" Target="../media/image11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image" Target="../media/image64.png"/><Relationship Id="rId21" Type="http://schemas.openxmlformats.org/officeDocument/2006/relationships/image" Target="../media/image82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notesSlide" Target="../notesSlides/notesSlide45.xml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Relationship Id="rId22" Type="http://schemas.openxmlformats.org/officeDocument/2006/relationships/image" Target="../media/image8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a0ohgpky/ncetm_mm_sp1_y3_se20_teach.pdf#page=20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a0ohgpky/ncetm_mm_sp1_y3_se20_teach.pdf#page=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34064D4-6FBE-4131-9182-7C4479EBDE7B}"/>
              </a:ext>
            </a:extLst>
          </p:cNvPr>
          <p:cNvSpPr txBox="1"/>
          <p:nvPr/>
        </p:nvSpPr>
        <p:spPr>
          <a:xfrm>
            <a:off x="604946" y="1732195"/>
            <a:ext cx="5148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3, Unit 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2662B8-F764-4A66-9D96-917843E5F642}"/>
              </a:ext>
            </a:extLst>
          </p:cNvPr>
          <p:cNvSpPr txBox="1"/>
          <p:nvPr/>
        </p:nvSpPr>
        <p:spPr>
          <a:xfrm>
            <a:off x="604946" y="2434709"/>
            <a:ext cx="47957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 addition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5, Learning Outcome 2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119696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use their knowledge of place value to correctly lay out column addition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24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5, Learning Outcome 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259B5948-98FA-49AB-89BE-76C74C0AA96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1.20 Algorithms: column addition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156130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2:1-2:4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2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ock, window, building, shoji&#10;&#10;Description generated with very high confidence">
            <a:extLst>
              <a:ext uri="{FF2B5EF4-FFF2-40B4-BE49-F238E27FC236}">
                <a16:creationId xmlns:a16="http://schemas.microsoft.com/office/drawing/2014/main" id="{D547B26B-0339-41F4-833E-4461A37EA0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47"/>
          <a:stretch/>
        </p:blipFill>
        <p:spPr>
          <a:xfrm>
            <a:off x="3780435" y="1124745"/>
            <a:ext cx="1527189" cy="122413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1.20 Column addition – step 2:1</a:t>
            </a:r>
          </a:p>
        </p:txBody>
      </p:sp>
      <p:pic>
        <p:nvPicPr>
          <p:cNvPr id="6" name="Picture 2" descr="C:\Users\Liam\Documents\Design\NCETM\04 Images for B1 PPTs\Final PNG files\ncetm_mm_sp1_se19_aw00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906" y="2564905"/>
            <a:ext cx="221809" cy="576704"/>
          </a:xfrm>
          <a:prstGeom prst="rect">
            <a:avLst/>
          </a:prstGeom>
          <a:noFill/>
        </p:spPr>
      </p:pic>
      <p:pic>
        <p:nvPicPr>
          <p:cNvPr id="8" name="Picture 2" descr="C:\Users\Liam\Documents\Design\NCETM\04 Images for B1 PPTs\Final PNG files\ncetm_mm_sp1_se19_aw00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122" y="1628800"/>
            <a:ext cx="331256" cy="331263"/>
          </a:xfrm>
          <a:prstGeom prst="rect">
            <a:avLst/>
          </a:prstGeom>
          <a:noFill/>
        </p:spPr>
      </p:pic>
      <p:pic>
        <p:nvPicPr>
          <p:cNvPr id="15" name="Picture 14" descr="A picture containing clock, window, building, shoji&#10;&#10;Description generated with very high confidence">
            <a:extLst>
              <a:ext uri="{FF2B5EF4-FFF2-40B4-BE49-F238E27FC236}">
                <a16:creationId xmlns:a16="http://schemas.microsoft.com/office/drawing/2014/main" id="{13D42900-E0D3-465A-8819-BBC97E3AAB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9023"/>
          <a:stretch/>
        </p:blipFill>
        <p:spPr>
          <a:xfrm>
            <a:off x="7057200" y="1124744"/>
            <a:ext cx="99069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7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0.15703 0.3368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0.07656 0.5481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" y="2740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4.07407E-6 L -0.13142 0.5530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0" y="2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1.20 Column addition – step 2:1</a:t>
            </a:r>
          </a:p>
        </p:txBody>
      </p:sp>
      <p:pic>
        <p:nvPicPr>
          <p:cNvPr id="3074" name="Picture 2" descr="C:\Users\Liam\Documents\Design\NCETM\04 Images for B1 PPTs\Final PNG files\ncetm_mm_sp1_se19_aw0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2636912"/>
            <a:ext cx="1944216" cy="792088"/>
          </a:xfrm>
          <a:prstGeom prst="rect">
            <a:avLst/>
          </a:prstGeom>
          <a:noFill/>
        </p:spPr>
      </p:pic>
      <p:pic>
        <p:nvPicPr>
          <p:cNvPr id="4" name="Picture 2" descr="C:\Users\Liam\Documents\Design\NCETM\04 Images for B1 PPTs\Final PNG files\ncetm_mm_sp1_se19_aw0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665"/>
          <a:stretch>
            <a:fillRect/>
          </a:stretch>
        </p:blipFill>
        <p:spPr bwMode="auto">
          <a:xfrm>
            <a:off x="4502614" y="3563704"/>
            <a:ext cx="2004211" cy="864096"/>
          </a:xfrm>
          <a:prstGeom prst="rect">
            <a:avLst/>
          </a:prstGeom>
          <a:noFill/>
        </p:spPr>
      </p:pic>
      <p:pic>
        <p:nvPicPr>
          <p:cNvPr id="11" name="Picture 2" descr="C:\Users\Liam\Documents\Design\NCETM\04 Images for B1 PPTs\Final PNG files\ncetm_mm_sp1_se19_aw0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640"/>
          <a:stretch>
            <a:fillRect/>
          </a:stretch>
        </p:blipFill>
        <p:spPr bwMode="auto">
          <a:xfrm>
            <a:off x="6600056" y="2636912"/>
            <a:ext cx="1368152" cy="792088"/>
          </a:xfrm>
          <a:prstGeom prst="rect">
            <a:avLst/>
          </a:prstGeom>
          <a:noFill/>
        </p:spPr>
      </p:pic>
      <p:pic>
        <p:nvPicPr>
          <p:cNvPr id="12" name="Picture 2" descr="C:\Users\Liam\Documents\Design\NCETM\04 Images for B1 PPTs\Final PNG files\ncetm_mm_sp1_se19_aw00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638" b="-4665"/>
          <a:stretch>
            <a:fillRect/>
          </a:stretch>
        </p:blipFill>
        <p:spPr bwMode="auto">
          <a:xfrm>
            <a:off x="6600056" y="3563704"/>
            <a:ext cx="1368152" cy="864096"/>
          </a:xfrm>
          <a:prstGeom prst="rect">
            <a:avLst/>
          </a:prstGeom>
          <a:noFill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9CBFE05-AE66-4734-BC40-FBF037B0C279}"/>
              </a:ext>
            </a:extLst>
          </p:cNvPr>
          <p:cNvSpPr txBox="1"/>
          <p:nvPr/>
        </p:nvSpPr>
        <p:spPr bwMode="auto">
          <a:xfrm>
            <a:off x="3915845" y="3255368"/>
            <a:ext cx="5401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Clr>
                <a:srgbClr val="82CBDD"/>
              </a:buClr>
            </a:pPr>
            <a:r>
              <a:rPr lang="en-GB" sz="2400" dirty="0">
                <a:latin typeface="Myriad Pro" panose="020B0503030403020204"/>
                <a:ea typeface="Myriad Pro Semibold" charset="0"/>
                <a:cs typeface="Myriad Pro Semibold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60152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-0.1211 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-0.12019 0.000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1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1.20 Column addition – step 2:2</a:t>
            </a:r>
          </a:p>
        </p:txBody>
      </p:sp>
      <p:pic>
        <p:nvPicPr>
          <p:cNvPr id="4" name="Picture 3" descr="A screenshot of a computer&#10;&#10;Description generated with high confidence">
            <a:extLst>
              <a:ext uri="{FF2B5EF4-FFF2-40B4-BE49-F238E27FC236}">
                <a16:creationId xmlns:a16="http://schemas.microsoft.com/office/drawing/2014/main" id="{62B6DDBF-F7E3-46C0-9054-5D1235B6B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33" y="1065516"/>
            <a:ext cx="6157534" cy="502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2BC5BB7F-A00F-4FAF-B0A9-6F687F148624}"/>
              </a:ext>
            </a:extLst>
          </p:cNvPr>
          <p:cNvGraphicFramePr>
            <a:graphicFrameLocks noGrp="1"/>
          </p:cNvGraphicFramePr>
          <p:nvPr/>
        </p:nvGraphicFramePr>
        <p:xfrm>
          <a:off x="3691200" y="1821476"/>
          <a:ext cx="4233600" cy="1751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200">
                  <a:extLst>
                    <a:ext uri="{9D8B030D-6E8A-4147-A177-3AD203B41FA5}">
                      <a16:colId xmlns:a16="http://schemas.microsoft.com/office/drawing/2014/main" val="1381558999"/>
                    </a:ext>
                  </a:extLst>
                </a:gridCol>
                <a:gridCol w="1411200">
                  <a:extLst>
                    <a:ext uri="{9D8B030D-6E8A-4147-A177-3AD203B41FA5}">
                      <a16:colId xmlns:a16="http://schemas.microsoft.com/office/drawing/2014/main" val="2504133960"/>
                    </a:ext>
                  </a:extLst>
                </a:gridCol>
                <a:gridCol w="1411200">
                  <a:extLst>
                    <a:ext uri="{9D8B030D-6E8A-4147-A177-3AD203B41FA5}">
                      <a16:colId xmlns:a16="http://schemas.microsoft.com/office/drawing/2014/main" val="2064331815"/>
                    </a:ext>
                  </a:extLst>
                </a:gridCol>
              </a:tblGrid>
              <a:tr h="50620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100s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645214"/>
                  </a:ext>
                </a:extLst>
              </a:tr>
              <a:tr h="124533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223166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FFF60052-F9E8-4C95-A38C-2EB6A48F54A0}"/>
              </a:ext>
            </a:extLst>
          </p:cNvPr>
          <p:cNvGraphicFramePr>
            <a:graphicFrameLocks noGrp="1"/>
          </p:cNvGraphicFramePr>
          <p:nvPr/>
        </p:nvGraphicFramePr>
        <p:xfrm>
          <a:off x="3691200" y="4092451"/>
          <a:ext cx="4233600" cy="1751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200">
                  <a:extLst>
                    <a:ext uri="{9D8B030D-6E8A-4147-A177-3AD203B41FA5}">
                      <a16:colId xmlns:a16="http://schemas.microsoft.com/office/drawing/2014/main" val="1381558999"/>
                    </a:ext>
                  </a:extLst>
                </a:gridCol>
                <a:gridCol w="1411200">
                  <a:extLst>
                    <a:ext uri="{9D8B030D-6E8A-4147-A177-3AD203B41FA5}">
                      <a16:colId xmlns:a16="http://schemas.microsoft.com/office/drawing/2014/main" val="2504133960"/>
                    </a:ext>
                  </a:extLst>
                </a:gridCol>
                <a:gridCol w="1411200">
                  <a:extLst>
                    <a:ext uri="{9D8B030D-6E8A-4147-A177-3AD203B41FA5}">
                      <a16:colId xmlns:a16="http://schemas.microsoft.com/office/drawing/2014/main" val="2064331815"/>
                    </a:ext>
                  </a:extLst>
                </a:gridCol>
              </a:tblGrid>
              <a:tr h="50620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100s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645214"/>
                  </a:ext>
                </a:extLst>
              </a:tr>
              <a:tr h="124533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223166"/>
                  </a:ext>
                </a:extLst>
              </a:tr>
            </a:tbl>
          </a:graphicData>
        </a:graphic>
      </p:graphicFrame>
      <p:pic>
        <p:nvPicPr>
          <p:cNvPr id="11" name="Picture 10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0216" y="3104250"/>
            <a:ext cx="576064" cy="306105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1.20 Column addition – step 2:4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1703512" y="951112"/>
            <a:ext cx="8784976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/>
              </a:rPr>
              <a:t>Which place-value chart correctly shows thirty-five plus twelve?</a:t>
            </a:r>
            <a:endParaRPr lang="en-GB" sz="2400" dirty="0">
              <a:latin typeface="Myriad Pro"/>
              <a:ea typeface="Myriad Pro Semibold" charset="0"/>
              <a:cs typeface="Myriad Pro Semibold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742F06-2680-4E46-92E8-62A2B46BA310}"/>
              </a:ext>
            </a:extLst>
          </p:cNvPr>
          <p:cNvSpPr txBox="1"/>
          <p:nvPr/>
        </p:nvSpPr>
        <p:spPr bwMode="auto">
          <a:xfrm>
            <a:off x="5268000" y="2973601"/>
            <a:ext cx="1080120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6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626EAD-28F9-467E-9458-8712E4E2C3AF}"/>
              </a:ext>
            </a:extLst>
          </p:cNvPr>
          <p:cNvSpPr txBox="1"/>
          <p:nvPr/>
        </p:nvSpPr>
        <p:spPr bwMode="auto">
          <a:xfrm>
            <a:off x="3863752" y="2430001"/>
            <a:ext cx="1080120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6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ABA56E-4D39-459C-9B37-FF02873FEDEC}"/>
              </a:ext>
            </a:extLst>
          </p:cNvPr>
          <p:cNvSpPr txBox="1"/>
          <p:nvPr/>
        </p:nvSpPr>
        <p:spPr bwMode="auto">
          <a:xfrm>
            <a:off x="5283037" y="2430001"/>
            <a:ext cx="1080120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600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92C479-8143-428C-B600-F839BF453A33}"/>
              </a:ext>
            </a:extLst>
          </p:cNvPr>
          <p:cNvSpPr txBox="1"/>
          <p:nvPr/>
        </p:nvSpPr>
        <p:spPr bwMode="auto">
          <a:xfrm>
            <a:off x="6681858" y="2430001"/>
            <a:ext cx="1080120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600" dirty="0"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903A4B-7849-4C14-BC5E-93D8308B8F5B}"/>
              </a:ext>
            </a:extLst>
          </p:cNvPr>
          <p:cNvSpPr txBox="1"/>
          <p:nvPr/>
        </p:nvSpPr>
        <p:spPr bwMode="auto">
          <a:xfrm>
            <a:off x="3859940" y="2973601"/>
            <a:ext cx="1080120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6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888866-58D9-4882-8EA8-E33E19691246}"/>
              </a:ext>
            </a:extLst>
          </p:cNvPr>
          <p:cNvSpPr txBox="1"/>
          <p:nvPr/>
        </p:nvSpPr>
        <p:spPr bwMode="auto">
          <a:xfrm>
            <a:off x="6672064" y="5312822"/>
            <a:ext cx="1080120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6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F42B84-6246-4BD1-960C-8F8B9230F9A4}"/>
              </a:ext>
            </a:extLst>
          </p:cNvPr>
          <p:cNvSpPr txBox="1"/>
          <p:nvPr/>
        </p:nvSpPr>
        <p:spPr bwMode="auto">
          <a:xfrm>
            <a:off x="5245055" y="5254597"/>
            <a:ext cx="1080120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6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DAF1C8-FB6F-4A5D-B0D7-ED3DF03767C6}"/>
              </a:ext>
            </a:extLst>
          </p:cNvPr>
          <p:cNvSpPr txBox="1"/>
          <p:nvPr/>
        </p:nvSpPr>
        <p:spPr bwMode="auto">
          <a:xfrm>
            <a:off x="5260092" y="4707353"/>
            <a:ext cx="1080120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600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10A9AC-58E2-4E66-B30B-E6034C40CF95}"/>
              </a:ext>
            </a:extLst>
          </p:cNvPr>
          <p:cNvSpPr txBox="1"/>
          <p:nvPr/>
        </p:nvSpPr>
        <p:spPr bwMode="auto">
          <a:xfrm>
            <a:off x="6658913" y="4713160"/>
            <a:ext cx="1080120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600" dirty="0"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9522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5F1758EA-CD46-4EC0-92FA-21511E5E03AA}"/>
              </a:ext>
            </a:extLst>
          </p:cNvPr>
          <p:cNvGraphicFramePr>
            <a:graphicFrameLocks noGrp="1"/>
          </p:cNvGraphicFramePr>
          <p:nvPr/>
        </p:nvGraphicFramePr>
        <p:xfrm>
          <a:off x="3691200" y="1821476"/>
          <a:ext cx="4233600" cy="1751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200">
                  <a:extLst>
                    <a:ext uri="{9D8B030D-6E8A-4147-A177-3AD203B41FA5}">
                      <a16:colId xmlns:a16="http://schemas.microsoft.com/office/drawing/2014/main" val="1381558999"/>
                    </a:ext>
                  </a:extLst>
                </a:gridCol>
                <a:gridCol w="1411200">
                  <a:extLst>
                    <a:ext uri="{9D8B030D-6E8A-4147-A177-3AD203B41FA5}">
                      <a16:colId xmlns:a16="http://schemas.microsoft.com/office/drawing/2014/main" val="2504133960"/>
                    </a:ext>
                  </a:extLst>
                </a:gridCol>
                <a:gridCol w="1411200">
                  <a:extLst>
                    <a:ext uri="{9D8B030D-6E8A-4147-A177-3AD203B41FA5}">
                      <a16:colId xmlns:a16="http://schemas.microsoft.com/office/drawing/2014/main" val="2064331815"/>
                    </a:ext>
                  </a:extLst>
                </a:gridCol>
              </a:tblGrid>
              <a:tr h="50620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100s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645214"/>
                  </a:ext>
                </a:extLst>
              </a:tr>
              <a:tr h="124533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223166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8ADCDE39-6F73-49EC-9B96-0B500AAF7D5B}"/>
              </a:ext>
            </a:extLst>
          </p:cNvPr>
          <p:cNvGraphicFramePr>
            <a:graphicFrameLocks noGrp="1"/>
          </p:cNvGraphicFramePr>
          <p:nvPr/>
        </p:nvGraphicFramePr>
        <p:xfrm>
          <a:off x="3691200" y="4092451"/>
          <a:ext cx="4233600" cy="1751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200">
                  <a:extLst>
                    <a:ext uri="{9D8B030D-6E8A-4147-A177-3AD203B41FA5}">
                      <a16:colId xmlns:a16="http://schemas.microsoft.com/office/drawing/2014/main" val="1381558999"/>
                    </a:ext>
                  </a:extLst>
                </a:gridCol>
                <a:gridCol w="1411200">
                  <a:extLst>
                    <a:ext uri="{9D8B030D-6E8A-4147-A177-3AD203B41FA5}">
                      <a16:colId xmlns:a16="http://schemas.microsoft.com/office/drawing/2014/main" val="2504133960"/>
                    </a:ext>
                  </a:extLst>
                </a:gridCol>
                <a:gridCol w="1411200">
                  <a:extLst>
                    <a:ext uri="{9D8B030D-6E8A-4147-A177-3AD203B41FA5}">
                      <a16:colId xmlns:a16="http://schemas.microsoft.com/office/drawing/2014/main" val="2064331815"/>
                    </a:ext>
                  </a:extLst>
                </a:gridCol>
              </a:tblGrid>
              <a:tr h="50620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100s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645214"/>
                  </a:ext>
                </a:extLst>
              </a:tr>
              <a:tr h="124533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223166"/>
                  </a:ext>
                </a:extLst>
              </a:tr>
            </a:tbl>
          </a:graphicData>
        </a:graphic>
      </p:graphicFrame>
      <p:pic>
        <p:nvPicPr>
          <p:cNvPr id="11" name="Picture 10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0216" y="3104250"/>
            <a:ext cx="576064" cy="3061055"/>
          </a:xfrm>
          <a:prstGeom prst="rect">
            <a:avLst/>
          </a:prstGeom>
          <a:ln>
            <a:noFill/>
          </a:ln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1.20 Column addition – step 2:4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5268000" y="2973601"/>
            <a:ext cx="1080120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600" dirty="0">
                <a:latin typeface="Myriad Pro Semibold" charset="0"/>
                <a:ea typeface="Myriad Pro Semibold" charset="0"/>
                <a:cs typeface="Myriad Pro Semibold" charset="0"/>
              </a:rPr>
              <a:t>40</a:t>
            </a:r>
          </a:p>
        </p:txBody>
      </p:sp>
      <p:sp>
        <p:nvSpPr>
          <p:cNvPr id="28" name="TextBox 27"/>
          <p:cNvSpPr txBox="1"/>
          <p:nvPr/>
        </p:nvSpPr>
        <p:spPr bwMode="auto">
          <a:xfrm>
            <a:off x="6672064" y="5312822"/>
            <a:ext cx="1080120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6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29" name="TextBox 28"/>
          <p:cNvSpPr txBox="1"/>
          <p:nvPr/>
        </p:nvSpPr>
        <p:spPr bwMode="auto">
          <a:xfrm>
            <a:off x="5303912" y="5264490"/>
            <a:ext cx="1080120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endParaRPr lang="en-GB" sz="26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3791744" y="2960234"/>
            <a:ext cx="1080120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endParaRPr lang="en-GB" sz="26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1703512" y="766446"/>
            <a:ext cx="8712968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/>
              </a:rPr>
              <a:t>Which place-value chart correctly shows </a:t>
            </a:r>
            <a:br>
              <a:rPr lang="en-GB" sz="2400" dirty="0">
                <a:latin typeface="Myriad Pro"/>
              </a:rPr>
            </a:br>
            <a:r>
              <a:rPr lang="en-GB" sz="2400" dirty="0">
                <a:latin typeface="Myriad Pro"/>
              </a:rPr>
              <a:t>three hundred and five plus forty?</a:t>
            </a:r>
            <a:endParaRPr lang="en-GB" sz="2400" dirty="0">
              <a:latin typeface="Myriad Pro"/>
              <a:ea typeface="Myriad Pro Semibold" charset="0"/>
              <a:cs typeface="Myriad Pro Semibold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611419-3EEB-4016-B760-E3EF86D8E1E1}"/>
              </a:ext>
            </a:extLst>
          </p:cNvPr>
          <p:cNvSpPr txBox="1"/>
          <p:nvPr/>
        </p:nvSpPr>
        <p:spPr bwMode="auto">
          <a:xfrm>
            <a:off x="3863752" y="2430001"/>
            <a:ext cx="1080120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600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DF9BA4-4E5D-455C-871D-220A6466555A}"/>
              </a:ext>
            </a:extLst>
          </p:cNvPr>
          <p:cNvSpPr txBox="1"/>
          <p:nvPr/>
        </p:nvSpPr>
        <p:spPr bwMode="auto">
          <a:xfrm>
            <a:off x="5283037" y="2430001"/>
            <a:ext cx="1080120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6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489715-6080-4CB2-8C0E-310E90F05839}"/>
              </a:ext>
            </a:extLst>
          </p:cNvPr>
          <p:cNvSpPr txBox="1"/>
          <p:nvPr/>
        </p:nvSpPr>
        <p:spPr bwMode="auto">
          <a:xfrm>
            <a:off x="6681858" y="2430001"/>
            <a:ext cx="1080120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600" dirty="0"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36971A-28C3-4D0C-AED0-5F1DF52803E0}"/>
              </a:ext>
            </a:extLst>
          </p:cNvPr>
          <p:cNvSpPr txBox="1"/>
          <p:nvPr/>
        </p:nvSpPr>
        <p:spPr bwMode="auto">
          <a:xfrm>
            <a:off x="5245055" y="5254597"/>
            <a:ext cx="1080120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600" dirty="0">
                <a:latin typeface="Myriad Pro Semibold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E58BC9-474B-48DA-A236-8EE627DD12C4}"/>
              </a:ext>
            </a:extLst>
          </p:cNvPr>
          <p:cNvSpPr txBox="1"/>
          <p:nvPr/>
        </p:nvSpPr>
        <p:spPr bwMode="auto">
          <a:xfrm>
            <a:off x="3840807" y="4703639"/>
            <a:ext cx="1080120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600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EB6F6B-7E6F-4E25-8B78-F9AC978199EF}"/>
              </a:ext>
            </a:extLst>
          </p:cNvPr>
          <p:cNvSpPr txBox="1"/>
          <p:nvPr/>
        </p:nvSpPr>
        <p:spPr bwMode="auto">
          <a:xfrm>
            <a:off x="5260092" y="4707353"/>
            <a:ext cx="1080120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6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4226F92-396D-4A3D-8EFC-C3A05B1A7580}"/>
              </a:ext>
            </a:extLst>
          </p:cNvPr>
          <p:cNvSpPr txBox="1"/>
          <p:nvPr/>
        </p:nvSpPr>
        <p:spPr bwMode="auto">
          <a:xfrm>
            <a:off x="6658913" y="4713160"/>
            <a:ext cx="1080120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600" dirty="0"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5172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5, Learning Outcome 3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113936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3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add a pair of 2-digit numbers using column addition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77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5, Learning Outcome 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259B5948-98FA-49AB-89BE-76C74C0AA96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1.20 Algorithms: column addition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492260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3:1-3:3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9-11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99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5C9EB7B3-A4EC-4806-8EB1-C616D584ECC5}"/>
              </a:ext>
            </a:extLst>
          </p:cNvPr>
          <p:cNvGraphicFramePr>
            <a:graphicFrameLocks noGrp="1"/>
          </p:cNvGraphicFramePr>
          <p:nvPr/>
        </p:nvGraphicFramePr>
        <p:xfrm>
          <a:off x="3881119" y="2618859"/>
          <a:ext cx="2174400" cy="1630800"/>
        </p:xfrm>
        <a:graphic>
          <a:graphicData uri="http://schemas.openxmlformats.org/drawingml/2006/table">
            <a:tbl>
              <a:tblPr/>
              <a:tblGrid>
                <a:gridCol w="54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3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Myriad Pro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"/>
                        </a:rPr>
                        <a:t>+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"/>
                        </a:rPr>
                        <a:t>5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592164F6-2BA1-4DCC-8F69-90D832BEB6C7}"/>
              </a:ext>
            </a:extLst>
          </p:cNvPr>
          <p:cNvGraphicFramePr>
            <a:graphicFrameLocks noGrp="1"/>
          </p:cNvGraphicFramePr>
          <p:nvPr/>
        </p:nvGraphicFramePr>
        <p:xfrm>
          <a:off x="3881119" y="2613600"/>
          <a:ext cx="2174400" cy="1630800"/>
        </p:xfrm>
        <a:graphic>
          <a:graphicData uri="http://schemas.openxmlformats.org/drawingml/2006/table">
            <a:tbl>
              <a:tblPr/>
              <a:tblGrid>
                <a:gridCol w="54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3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Myriad Pro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Myriad Pro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Myriad Pro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Myriad Pro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Myriad Pr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Myriad Pro"/>
                      </a:endParaRP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6CF1998C-80AE-4D37-BB98-AB2374B95997}"/>
              </a:ext>
            </a:extLst>
          </p:cNvPr>
          <p:cNvGraphicFramePr>
            <a:graphicFrameLocks noGrp="1"/>
          </p:cNvGraphicFramePr>
          <p:nvPr/>
        </p:nvGraphicFramePr>
        <p:xfrm>
          <a:off x="3881119" y="2613600"/>
          <a:ext cx="2174400" cy="1630800"/>
        </p:xfrm>
        <a:graphic>
          <a:graphicData uri="http://schemas.openxmlformats.org/drawingml/2006/table">
            <a:tbl>
              <a:tblPr/>
              <a:tblGrid>
                <a:gridCol w="54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3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Myriad Pro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FF0000"/>
                        </a:solidFill>
                        <a:latin typeface="Myriad Pro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FF0000"/>
                        </a:solidFill>
                        <a:latin typeface="Myriad Pro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Myriad Pro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Myriad Pro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Myriad Pro"/>
                        </a:rPr>
                        <a:t>5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098" name="Picture 2" descr="C:\Users\Liam\Documents\Design\NCETM\04 Images for B1 PPTs\Final PNG files\ncetm_mm_sp1_se19_aw0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37" y="1112986"/>
            <a:ext cx="3758366" cy="3384376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 bwMode="auto">
          <a:xfrm>
            <a:off x="554604" y="3057202"/>
            <a:ext cx="1512168" cy="13681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822856" y="3057202"/>
            <a:ext cx="1512168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714844" y="1401018"/>
            <a:ext cx="1512168" cy="13681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70628" y="1401018"/>
            <a:ext cx="1512168" cy="13681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E109F6F-5C0F-4DFC-AC6F-F307999D3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3AS-2 Columnar addition and subtraction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418700" y="1184994"/>
            <a:ext cx="216024" cy="1440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362916" y="1184994"/>
            <a:ext cx="216024" cy="1440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418700" y="2841178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362916" y="2841178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Picture 2" descr="C:\Users\Liam\Documents\Design\NCETM\04 Images for B1 PPTs\Final PNG files\ncetm_mm_sp1_se19_aw00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854"/>
          <a:stretch>
            <a:fillRect/>
          </a:stretch>
        </p:blipFill>
        <p:spPr bwMode="auto">
          <a:xfrm>
            <a:off x="619620" y="4497362"/>
            <a:ext cx="3758366" cy="18002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 bwMode="auto">
          <a:xfrm>
            <a:off x="770628" y="4785394"/>
            <a:ext cx="1656184" cy="13681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606820" y="4785394"/>
            <a:ext cx="1656184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788111" y="4596173"/>
            <a:ext cx="1791816" cy="2277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626612" y="4569370"/>
            <a:ext cx="1791816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9" name="Picture 28" descr="A window in a dark room&#10;&#10;Description generated with high confidence">
            <a:extLst>
              <a:ext uri="{FF2B5EF4-FFF2-40B4-BE49-F238E27FC236}">
                <a16:creationId xmlns:a16="http://schemas.microsoft.com/office/drawing/2014/main" id="{765733CE-2DED-4E8C-9CA8-B4B68A2B9A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554"/>
                    </a14:imgEffect>
                    <a14:imgEffect>
                      <a14:saturation sat="200000"/>
                    </a14:imgEffect>
                    <a14:imgEffect>
                      <a14:brightnessContrast bright="-27000" contras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668" y="1401019"/>
            <a:ext cx="864096" cy="1368152"/>
          </a:xfrm>
          <a:prstGeom prst="rect">
            <a:avLst/>
          </a:prstGeom>
        </p:spPr>
      </p:pic>
      <p:pic>
        <p:nvPicPr>
          <p:cNvPr id="31" name="Picture 30" descr="A window in a dark room&#10;&#10;Description generated with high confidence">
            <a:extLst>
              <a:ext uri="{FF2B5EF4-FFF2-40B4-BE49-F238E27FC236}">
                <a16:creationId xmlns:a16="http://schemas.microsoft.com/office/drawing/2014/main" id="{791FB6A0-5941-47E0-8F67-BF7442D06C0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554"/>
                    </a14:imgEffect>
                    <a14:imgEffect>
                      <a14:saturation sat="200000"/>
                    </a14:imgEffect>
                    <a14:imgEffect>
                      <a14:brightnessContrast bright="-27000" contras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220" y="3057202"/>
            <a:ext cx="864096" cy="13681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E5DF29-D89E-4489-A500-229C11B6AA6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4055" y="1225599"/>
            <a:ext cx="1224137" cy="31683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7E025E3-D3FD-4C92-88AE-A7003856D89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2459" y="1406635"/>
            <a:ext cx="170979" cy="73777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5AAA543-7256-4110-9C9C-1F71F838E9D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2785" y="3075885"/>
            <a:ext cx="286679" cy="114311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AA9A632-A530-473A-B858-92939C810D9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443" y="1251510"/>
            <a:ext cx="1327345" cy="31683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778C4F2-25FB-411C-B0BD-B276622BF8B1}"/>
              </a:ext>
            </a:extLst>
          </p:cNvPr>
          <p:cNvSpPr/>
          <p:nvPr/>
        </p:nvSpPr>
        <p:spPr bwMode="auto">
          <a:xfrm>
            <a:off x="4781868" y="4884976"/>
            <a:ext cx="1404157" cy="7075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778C4F2-25FB-411C-B0BD-B276622BF8B1}"/>
              </a:ext>
            </a:extLst>
          </p:cNvPr>
          <p:cNvSpPr/>
          <p:nvPr/>
        </p:nvSpPr>
        <p:spPr bwMode="auto">
          <a:xfrm>
            <a:off x="5478231" y="3747570"/>
            <a:ext cx="491121" cy="4015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778C4F2-25FB-411C-B0BD-B276622BF8B1}"/>
              </a:ext>
            </a:extLst>
          </p:cNvPr>
          <p:cNvSpPr/>
          <p:nvPr/>
        </p:nvSpPr>
        <p:spPr bwMode="auto">
          <a:xfrm>
            <a:off x="4971192" y="3735861"/>
            <a:ext cx="491121" cy="4015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0F10BB9-C18F-4076-A417-AE773E20BB6B}"/>
              </a:ext>
            </a:extLst>
          </p:cNvPr>
          <p:cNvSpPr txBox="1">
            <a:spLocks/>
          </p:cNvSpPr>
          <p:nvPr/>
        </p:nvSpPr>
        <p:spPr>
          <a:xfrm>
            <a:off x="6186025" y="1136811"/>
            <a:ext cx="5821604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Write the two numbers as shown ready for column addition. Is it important that the 5 ones is written underneath the 3 ones?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add like values together, so tens with tens and ones with ones. 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 Dienes to model the calculation.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does the digit 3 represent?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does the digit 2 represent?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column addition, we start at the right-hand side.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5899F5B7-0EFF-47E5-A330-387EBB1092E5}"/>
              </a:ext>
            </a:extLst>
          </p:cNvPr>
          <p:cNvSpPr txBox="1"/>
          <p:nvPr/>
        </p:nvSpPr>
        <p:spPr>
          <a:xfrm>
            <a:off x="5623420" y="5058652"/>
            <a:ext cx="6233220" cy="701731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 add the ones.3 ones plus 5 ones is equal to 8 ones.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 add the tens.</a:t>
            </a:r>
            <a:r>
              <a:rPr kumimoji="0" lang="en-GB" sz="1800" b="0" i="1" u="none" strike="noStrike" kern="1200" cap="none" spc="0" normalizeH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 tens plus 2 tens is equal to 6 tens.</a:t>
            </a:r>
          </a:p>
        </p:txBody>
      </p:sp>
    </p:spTree>
    <p:extLst>
      <p:ext uri="{BB962C8B-B14F-4D97-AF65-F5344CB8AC3E}">
        <p14:creationId xmlns:p14="http://schemas.microsoft.com/office/powerpoint/2010/main" val="9899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79167E-6 -1.48148E-6 L -0.01132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125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7 -4.81481E-6 L 0.01576 0.4935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2467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5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1.11111E-6 L 0.05417 0.2469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1233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5E-6 0.00024 L -0.02435 0.4937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" y="2467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750"/>
                            </p:stCondLst>
                            <p:childTnLst>
                              <p:par>
                                <p:cTn id="8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  <p:bldP spid="3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35EED2-6700-47F9-AF8C-BD779EDCB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117ADD-FE8D-49F8-A8F6-14017A4C1B29}"/>
              </a:ext>
            </a:extLst>
          </p:cNvPr>
          <p:cNvSpPr txBox="1"/>
          <p:nvPr/>
        </p:nvSpPr>
        <p:spPr>
          <a:xfrm>
            <a:off x="594008" y="1202211"/>
            <a:ext cx="11262632" cy="4024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These materials heavily reflect the prioritisation approach of the ready-to-progress criteria in the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DfE Primary Mathematics Guidance 2020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on the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PPTs that exemplify them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the NCETM website. They also include other relevant National Curriculum content. Related sections of the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NCETM Primary Mastery Professional Development Materials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provide small-step teaching guidance.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Ready-to-progress criteria addressed by this unit</a:t>
            </a: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Teaching of this unit supports the following criteria from the ‘DfE Mathematics Guidance: key stages 1 &amp; 2’ (the 335-page document available as a download)</a:t>
            </a: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3AS-2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 Page 109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tabLst>
                <a:tab pos="228600" algn="l"/>
                <a:tab pos="457200" algn="l"/>
              </a:tabLst>
            </a:pP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tabLst>
                <a:tab pos="228600" algn="l"/>
                <a:tab pos="457200" algn="l"/>
              </a:tabLst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learning </a:t>
            </a:r>
          </a:p>
          <a:p>
            <a:pPr lvl="0">
              <a:tabLst>
                <a:tab pos="228600" algn="l"/>
                <a:tab pos="4572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no specific ready-to-progress criteria supporting the prior learning for this unit.</a:t>
            </a:r>
          </a:p>
          <a:p>
            <a:pPr lvl="0">
              <a:tabLst>
                <a:tab pos="228600" algn="l"/>
                <a:tab pos="457200" algn="l"/>
              </a:tabLst>
            </a:pP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8D72010-6BB7-4450-87EA-D90CA78A311D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5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59154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generated with high confidence">
            <a:extLst>
              <a:ext uri="{FF2B5EF4-FFF2-40B4-BE49-F238E27FC236}">
                <a16:creationId xmlns:a16="http://schemas.microsoft.com/office/drawing/2014/main" id="{B3D9BC1F-7E93-429A-829F-99BBACA84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26" y="1478897"/>
            <a:ext cx="5447274" cy="445041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041DDE7-D05F-4D58-A44B-3AC4B0C52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3AS-2 Columnar addition and subtraction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30BF325-BB5D-4EDC-B4B2-C359BDD9D76A}"/>
              </a:ext>
            </a:extLst>
          </p:cNvPr>
          <p:cNvSpPr txBox="1">
            <a:spLocks/>
          </p:cNvSpPr>
          <p:nvPr/>
        </p:nvSpPr>
        <p:spPr>
          <a:xfrm>
            <a:off x="6192012" y="1557338"/>
            <a:ext cx="5828192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 in pairs. Child A writes the calculation to solve as column addition. Child B uses Dienes to model the calculation. See if you get the same answer.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 the language focus box to help you explain what is happening.  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Solve the following calculations: 51 + 24; </a:t>
            </a:r>
            <a:r>
              <a:rPr lang="en-GB" sz="2000" dirty="0">
                <a:latin typeface="Arial"/>
              </a:rPr>
              <a:t>      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62 + 27; 72 + </a:t>
            </a:r>
            <a:r>
              <a:rPr lang="en-GB" sz="2000" dirty="0"/>
              <a:t>15. Swap over roles each time.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B1222C60-BA66-4C06-A4C1-B3F5E6A0798D}"/>
              </a:ext>
            </a:extLst>
          </p:cNvPr>
          <p:cNvSpPr txBox="1"/>
          <p:nvPr/>
        </p:nvSpPr>
        <p:spPr>
          <a:xfrm>
            <a:off x="6469039" y="4941073"/>
            <a:ext cx="4387383" cy="1384995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 add the ones. 3 ones plus 5 ones is equal to 8 ones.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 add the tens. 4 tens plus 2 tens is equal to 6 tens.</a:t>
            </a:r>
          </a:p>
        </p:txBody>
      </p:sp>
    </p:spTree>
    <p:extLst>
      <p:ext uri="{BB962C8B-B14F-4D97-AF65-F5344CB8AC3E}">
        <p14:creationId xmlns:p14="http://schemas.microsoft.com/office/powerpoint/2010/main" val="1417776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 supports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5, Learning Outcome 4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566394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4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add using column addition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22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5, Learning Outcome 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259B5948-98FA-49AB-89BE-76C74C0AA96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1.20 Algorithms: column addition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875421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4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5, Learning Outcome 5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365824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5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use their knowledge of column addition to solve problems </a:t>
                      </a:r>
                    </a:p>
                    <a:p>
                      <a:br>
                        <a:rPr lang="en-GB" sz="2400" dirty="0"/>
                      </a:br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34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5, Learning Outcome 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259B5948-98FA-49AB-89BE-76C74C0AA96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1.20 Algorithms: column addition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716931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11-12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70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630000"/>
          </a:xfrm>
        </p:spPr>
        <p:txBody>
          <a:bodyPr/>
          <a:lstStyle/>
          <a:p>
            <a:r>
              <a:rPr lang="en-GB" dirty="0"/>
              <a:t>1.20 Column addition – step 3:5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EC77E1-6BC1-4C4F-B14D-46BB1145C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348" y="1916833"/>
            <a:ext cx="7965307" cy="22854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F1EEAE-5596-4D72-861F-8C57F10E74E4}"/>
              </a:ext>
            </a:extLst>
          </p:cNvPr>
          <p:cNvSpPr txBox="1"/>
          <p:nvPr/>
        </p:nvSpPr>
        <p:spPr bwMode="auto">
          <a:xfrm>
            <a:off x="3107668" y="980729"/>
            <a:ext cx="59766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</a:rPr>
              <a:t>Write these as column addition calculations.</a:t>
            </a:r>
            <a:endParaRPr lang="en-GB" sz="2400" b="1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2FF6A8-9754-4C87-A333-45C94A425B80}"/>
              </a:ext>
            </a:extLst>
          </p:cNvPr>
          <p:cNvSpPr txBox="1"/>
          <p:nvPr/>
        </p:nvSpPr>
        <p:spPr bwMode="auto">
          <a:xfrm>
            <a:off x="3107668" y="4709384"/>
            <a:ext cx="59766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</a:rPr>
              <a:t>635 + 24</a:t>
            </a:r>
            <a:endParaRPr lang="en-GB" sz="2400" b="1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3F0E9D-631C-4DC5-985B-079956E566CE}"/>
              </a:ext>
            </a:extLst>
          </p:cNvPr>
          <p:cNvSpPr/>
          <p:nvPr/>
        </p:nvSpPr>
        <p:spPr>
          <a:xfrm>
            <a:off x="4982554" y="5242516"/>
            <a:ext cx="2444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</a:rPr>
              <a:t>326 + 441 + 210</a:t>
            </a:r>
            <a:endParaRPr lang="en-GB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E904ED-8B92-4973-AB2A-6D454357D30E}"/>
              </a:ext>
            </a:extLst>
          </p:cNvPr>
          <p:cNvSpPr/>
          <p:nvPr/>
        </p:nvSpPr>
        <p:spPr>
          <a:xfrm>
            <a:off x="5061101" y="5775648"/>
            <a:ext cx="2278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</a:rPr>
              <a:t>532 + 43 + 114</a:t>
            </a:r>
            <a:endParaRPr lang="en-GB" sz="24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6240016" y="1700808"/>
            <a:ext cx="3240360" cy="25922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3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5, Learning Outcome 6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964579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6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add a pair of 2-digit numbers using column addition with regrouping in the ones column</a:t>
                      </a:r>
                    </a:p>
                    <a:p>
                      <a:br>
                        <a:rPr lang="en-GB" sz="2400" dirty="0"/>
                      </a:br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5, Learning Outcome 6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259B5948-98FA-49AB-89BE-76C74C0AA96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1.20 Algorithms: column addition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94427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3411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4:1</a:t>
                      </a:r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GB" sz="2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4:3 and 4:7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13-14 and 16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9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67A7E41-A5F1-4F72-A931-263C14BDF8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2289" y="3593052"/>
            <a:ext cx="385255" cy="3763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3BDEA8-DA0B-4A86-AEAD-75062705FF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2513" y="2916000"/>
            <a:ext cx="385255" cy="3763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D947EE-2916-433A-8BF8-76B598A49B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2513" y="2239200"/>
            <a:ext cx="385255" cy="3763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FD9251-5C80-4A94-B859-8A50CC5C73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2514" y="1900548"/>
            <a:ext cx="385255" cy="3763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E90486-6365-4624-98C8-0AD88E968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2514" y="2577600"/>
            <a:ext cx="385255" cy="3763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4AC9C7-1819-4704-92C1-A0E98D0036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2290" y="3254400"/>
            <a:ext cx="385255" cy="3763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0F772A-98F4-405D-A81E-99B6FC53A2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2290" y="3934800"/>
            <a:ext cx="385255" cy="3763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002C8BA-65C3-4A80-B41D-61ADE37FA5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2289" y="4273200"/>
            <a:ext cx="385255" cy="3763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8D28A64-B330-4C85-AF66-D0D9BB30EA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2289" y="4600800"/>
            <a:ext cx="385255" cy="3763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013864-4F47-4F3D-AE5B-A540D562F4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2288" y="4939200"/>
            <a:ext cx="385255" cy="37632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144000" cy="630000"/>
          </a:xfrm>
        </p:spPr>
        <p:txBody>
          <a:bodyPr/>
          <a:lstStyle/>
          <a:p>
            <a:r>
              <a:rPr lang="en-GB" dirty="0"/>
              <a:t>1.20 Column addition – step 4:1</a:t>
            </a:r>
          </a:p>
        </p:txBody>
      </p:sp>
    </p:spTree>
    <p:extLst>
      <p:ext uri="{BB962C8B-B14F-4D97-AF65-F5344CB8AC3E}">
        <p14:creationId xmlns:p14="http://schemas.microsoft.com/office/powerpoint/2010/main" val="75102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50139 0.038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9" y="18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0.43854 -0.0113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27" y="-5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50139 0.027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9" y="13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43854 -0.0208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27" y="-104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50139 0.018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9" y="90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43854 -0.031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27" y="-157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50139 0.00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9" y="20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43854 -0.044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27" y="-224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43854 0.000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27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50139 -0.0490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9" y="-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139 0.03819 L 3.33333E-6 -2.96296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8" y="-210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854 -0.01135 L -2.77778E-6 7.40741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67" y="50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139 0.02755 L -2.77778E-6 2.59259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9" y="-180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854 -0.02084 L -2.77778E-6 -1.85185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67" y="131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139 0.01806 L -2.77778E-6 -3.03577E-1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9" y="-99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854 -0.03125 L 3.33333E-6 3.7037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66" y="162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139 0.0044 L 4.72222E-6 -2.59259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10" y="-2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854 -0.0449 L -2.77778E-6 3.33333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67" y="273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139 0.00023 L -2.77778E-6 2.96296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9" y="4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854 -0.04907 L -2.77778E-6 -7.40741E-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67" y="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144000" cy="630000"/>
          </a:xfrm>
        </p:spPr>
        <p:txBody>
          <a:bodyPr/>
          <a:lstStyle/>
          <a:p>
            <a:r>
              <a:rPr lang="en-GB" dirty="0"/>
              <a:t>1.20 Column addition – step 4:2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142283-FB8D-4B8F-B8E3-EE483A8B9A08}"/>
              </a:ext>
            </a:extLst>
          </p:cNvPr>
          <p:cNvSpPr txBox="1"/>
          <p:nvPr/>
        </p:nvSpPr>
        <p:spPr bwMode="auto">
          <a:xfrm>
            <a:off x="4579023" y="950145"/>
            <a:ext cx="351378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/>
              </a:rPr>
              <a:t>5</a:t>
            </a:r>
            <a:endParaRPr lang="en-GB" sz="2400" dirty="0">
              <a:latin typeface="Myriad Pro"/>
              <a:ea typeface="Myriad Pro Semibold" charset="0"/>
              <a:cs typeface="Myriad Pro Semibold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A6CCA4-D8ED-4381-80D9-1432BBE34519}"/>
              </a:ext>
            </a:extLst>
          </p:cNvPr>
          <p:cNvSpPr txBox="1"/>
          <p:nvPr/>
        </p:nvSpPr>
        <p:spPr bwMode="auto">
          <a:xfrm>
            <a:off x="4832590" y="950144"/>
            <a:ext cx="394660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/>
              </a:rPr>
              <a:t>+</a:t>
            </a:r>
            <a:endParaRPr lang="en-GB" sz="2400" dirty="0">
              <a:latin typeface="Myriad Pro"/>
              <a:ea typeface="Myriad Pro Semibold" charset="0"/>
              <a:cs typeface="Myriad Pro Semibol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F0CAFE-B2BD-4E9A-B4CB-B6F4343F7D13}"/>
              </a:ext>
            </a:extLst>
          </p:cNvPr>
          <p:cNvSpPr txBox="1"/>
          <p:nvPr/>
        </p:nvSpPr>
        <p:spPr bwMode="auto">
          <a:xfrm>
            <a:off x="5155087" y="950144"/>
            <a:ext cx="351378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/>
                <a:ea typeface="Myriad Pro Semibold" charset="0"/>
                <a:cs typeface="Myriad Pro Semibold" charset="0"/>
              </a:rPr>
              <a:t>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BB08C-8BD2-4319-8D12-2EEDC46C2B20}"/>
              </a:ext>
            </a:extLst>
          </p:cNvPr>
          <p:cNvSpPr txBox="1"/>
          <p:nvPr/>
        </p:nvSpPr>
        <p:spPr bwMode="auto">
          <a:xfrm>
            <a:off x="5410804" y="950144"/>
            <a:ext cx="394660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/>
                <a:ea typeface="Myriad Pro Semibold" charset="0"/>
                <a:cs typeface="Myriad Pro Semibold" charset="0"/>
              </a:rPr>
              <a:t>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3E996D-7225-4E3B-A317-3ACCE0FC5685}"/>
              </a:ext>
            </a:extLst>
          </p:cNvPr>
          <p:cNvSpPr txBox="1"/>
          <p:nvPr/>
        </p:nvSpPr>
        <p:spPr bwMode="auto">
          <a:xfrm>
            <a:off x="5713264" y="950144"/>
            <a:ext cx="518091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/>
              </a:rPr>
              <a:t>12</a:t>
            </a:r>
            <a:endParaRPr lang="en-GB" sz="2400" dirty="0">
              <a:latin typeface="Myriad Pro"/>
              <a:ea typeface="Myriad Pro Semibold" charset="0"/>
              <a:cs typeface="Myriad Pro Semibold" charset="0"/>
            </a:endParaRPr>
          </a:p>
        </p:txBody>
      </p:sp>
      <p:pic>
        <p:nvPicPr>
          <p:cNvPr id="23" name="Picture 22" descr="A picture containing clock, object, dark&#10;&#10;Description generated with high confidence">
            <a:extLst>
              <a:ext uri="{FF2B5EF4-FFF2-40B4-BE49-F238E27FC236}">
                <a16:creationId xmlns:a16="http://schemas.microsoft.com/office/drawing/2014/main" id="{4EC67473-1D3B-45CC-BE92-FBAABD8E54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5842" y="1516430"/>
            <a:ext cx="768973" cy="2518868"/>
          </a:xfrm>
          <a:prstGeom prst="rect">
            <a:avLst/>
          </a:prstGeom>
        </p:spPr>
      </p:pic>
      <p:pic>
        <p:nvPicPr>
          <p:cNvPr id="24" name="Picture 23" descr="A picture containing clock, object, dark&#10;&#10;Description generated with high confidence">
            <a:extLst>
              <a:ext uri="{FF2B5EF4-FFF2-40B4-BE49-F238E27FC236}">
                <a16:creationId xmlns:a16="http://schemas.microsoft.com/office/drawing/2014/main" id="{3AF1F3A5-CB3C-4679-94EA-708E0CE715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0001" y="1516430"/>
            <a:ext cx="555287" cy="2518868"/>
          </a:xfrm>
          <a:prstGeom prst="rect">
            <a:avLst/>
          </a:prstGeom>
        </p:spPr>
      </p:pic>
      <p:pic>
        <p:nvPicPr>
          <p:cNvPr id="25" name="Picture 24" descr="A picture containing clock, object, dark&#10;&#10;Description generated with high confidence">
            <a:extLst>
              <a:ext uri="{FF2B5EF4-FFF2-40B4-BE49-F238E27FC236}">
                <a16:creationId xmlns:a16="http://schemas.microsoft.com/office/drawing/2014/main" id="{F1CC48CC-E145-4B98-A09D-2CBEAC432C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4402" y="1516432"/>
            <a:ext cx="555287" cy="1113097"/>
          </a:xfrm>
          <a:prstGeom prst="rect">
            <a:avLst/>
          </a:prstGeom>
        </p:spPr>
      </p:pic>
      <p:pic>
        <p:nvPicPr>
          <p:cNvPr id="27" name="Picture 26" descr="A picture containing clock, object, dark&#10;&#10;Description generated with high confidence">
            <a:extLst>
              <a:ext uri="{FF2B5EF4-FFF2-40B4-BE49-F238E27FC236}">
                <a16:creationId xmlns:a16="http://schemas.microsoft.com/office/drawing/2014/main" id="{F1BEF8AF-1B54-4E63-986A-24E4A3C372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7477" y="1432002"/>
            <a:ext cx="768973" cy="298291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59B95C8-7058-4A80-AE9A-5B1441FC184E}"/>
              </a:ext>
            </a:extLst>
          </p:cNvPr>
          <p:cNvSpPr txBox="1"/>
          <p:nvPr/>
        </p:nvSpPr>
        <p:spPr bwMode="auto">
          <a:xfrm>
            <a:off x="6128734" y="950144"/>
            <a:ext cx="394660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/>
                <a:ea typeface="Myriad Pro Semibold" charset="0"/>
                <a:cs typeface="Myriad Pro Semibold" charset="0"/>
              </a:rPr>
              <a:t>=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8C6D148-BA83-432F-937E-D24F4BC8BCCA}"/>
              </a:ext>
            </a:extLst>
          </p:cNvPr>
          <p:cNvSpPr txBox="1"/>
          <p:nvPr/>
        </p:nvSpPr>
        <p:spPr bwMode="auto">
          <a:xfrm>
            <a:off x="6408402" y="950144"/>
            <a:ext cx="518091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/>
                <a:ea typeface="Myriad Pro Semibold" charset="0"/>
                <a:cs typeface="Myriad Pro Semibold" charset="0"/>
              </a:rPr>
              <a:t>10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AF62F6-EC30-4350-9B69-7EA9278E6113}"/>
              </a:ext>
            </a:extLst>
          </p:cNvPr>
          <p:cNvSpPr txBox="1"/>
          <p:nvPr/>
        </p:nvSpPr>
        <p:spPr bwMode="auto">
          <a:xfrm>
            <a:off x="6834290" y="950144"/>
            <a:ext cx="394660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 panose="020B0503030403020204" pitchFamily="34" charset="0"/>
              </a:rPr>
              <a:t>+</a:t>
            </a:r>
            <a:endParaRPr lang="en-GB" sz="2400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9FB988-4189-4C69-8268-1366D76F7F22}"/>
              </a:ext>
            </a:extLst>
          </p:cNvPr>
          <p:cNvSpPr txBox="1"/>
          <p:nvPr/>
        </p:nvSpPr>
        <p:spPr bwMode="auto">
          <a:xfrm>
            <a:off x="7013825" y="950144"/>
            <a:ext cx="686321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 panose="020B0503030403020204" pitchFamily="34" charset="0"/>
              </a:rPr>
              <a:t>2</a:t>
            </a:r>
            <a:endParaRPr lang="en-GB" sz="2400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29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0.03246 3.7037E-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L -0.03906 -1.11111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33333E-6 L -0.05781 -3.33333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3.7037E-7 L -0.07526 0.3488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879478"/>
              </p:ext>
            </p:extLst>
          </p:nvPr>
        </p:nvGraphicFramePr>
        <p:xfrm>
          <a:off x="594008" y="1535029"/>
          <a:ext cx="10712127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 action="ppaction://hlinksldjump"/>
                        </a:rPr>
                        <a:t>Pupils identify the addends and the sum in column addition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 action="ppaction://hlinksldjump"/>
                        </a:rPr>
                        <a:t>Pupils use their knowledge of place value to correctly lay out column addition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 action="ppaction://hlinksldjump"/>
                        </a:rPr>
                        <a:t>Pupils add a pair of 2-digit numbers using column addition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 action="ppaction://hlinksldjump"/>
                        </a:rPr>
                        <a:t>Pupils add using column addition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7" action="ppaction://hlinksldjump"/>
                        </a:rPr>
                        <a:t>Pupils use their knowledge of column addition to solve problems 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594006" y="4105039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954005" y="4054207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9735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1.20 Column addition – steps 4:3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8868120" y="3645024"/>
            <a:ext cx="1008112" cy="792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10380288" y="3212976"/>
            <a:ext cx="72008" cy="1440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6488" y="836712"/>
            <a:ext cx="2723688" cy="3657776"/>
          </a:xfrm>
          <a:prstGeom prst="rect">
            <a:avLst/>
          </a:prstGeom>
        </p:spPr>
      </p:pic>
      <p:pic>
        <p:nvPicPr>
          <p:cNvPr id="85" name="Picture 3" descr="C:\Users\Liam\Documents\Design\NCETM\04 Images for B1 PPTs\Final PNG files\ncetm_mm_sp1_se19_aw010_line_extend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600" y="4459920"/>
            <a:ext cx="2646484" cy="910891"/>
          </a:xfrm>
          <a:prstGeom prst="rect">
            <a:avLst/>
          </a:prstGeom>
          <a:noFill/>
        </p:spPr>
      </p:pic>
      <p:pic>
        <p:nvPicPr>
          <p:cNvPr id="93" name="Picture 2" descr="C:\Users\Liam\Documents\Design\NCETM\04 Images for B1 PPTs\Final PNG files\ncetm_mm_sp1_se19_aw01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16000" y="3381554"/>
            <a:ext cx="252008" cy="189056"/>
          </a:xfrm>
          <a:prstGeom prst="rect">
            <a:avLst/>
          </a:prstGeom>
          <a:noFill/>
        </p:spPr>
      </p:pic>
      <p:pic>
        <p:nvPicPr>
          <p:cNvPr id="95" name="Picture 2" descr="C:\Users\Liam\Documents\Design\NCETM\04 Images for B1 PPTs\Final PNG files\ncetm_mm_sp1_se19_aw01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68008" y="3426594"/>
            <a:ext cx="216024" cy="144016"/>
          </a:xfrm>
          <a:prstGeom prst="rect">
            <a:avLst/>
          </a:prstGeom>
          <a:noFill/>
        </p:spPr>
      </p:pic>
      <p:pic>
        <p:nvPicPr>
          <p:cNvPr id="97" name="Picture 2" descr="C:\Users\Liam\Documents\Design\NCETM\04 Images for B1 PPTs\Final PNG files\ncetm_mm_sp1_se19_aw01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000" y="3570610"/>
            <a:ext cx="252008" cy="224408"/>
          </a:xfrm>
          <a:prstGeom prst="rect">
            <a:avLst/>
          </a:prstGeom>
          <a:noFill/>
        </p:spPr>
      </p:pic>
      <p:pic>
        <p:nvPicPr>
          <p:cNvPr id="98" name="Picture 2" descr="C:\Users\Liam\Documents\Design\NCETM\04 Images for B1 PPTs\Final PNG files\ncetm_mm_sp1_se19_aw01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3570610"/>
            <a:ext cx="216024" cy="216024"/>
          </a:xfrm>
          <a:prstGeom prst="rect">
            <a:avLst/>
          </a:prstGeom>
          <a:noFill/>
        </p:spPr>
      </p:pic>
      <p:pic>
        <p:nvPicPr>
          <p:cNvPr id="101" name="Picture 2" descr="C:\Users\Liam\Documents\Design\NCETM\04 Images for B1 PPTs\Final PNG files\ncetm_mm_sp1_se19_aw010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51984" y="3786634"/>
            <a:ext cx="216024" cy="144016"/>
          </a:xfrm>
          <a:prstGeom prst="rect">
            <a:avLst/>
          </a:prstGeom>
          <a:noFill/>
        </p:spPr>
      </p:pic>
      <p:pic>
        <p:nvPicPr>
          <p:cNvPr id="102" name="Picture 2" descr="C:\Users\Liam\Documents\Design\NCETM\04 Images for B1 PPTs\Final PNG files\ncetm_mm_sp1_se19_aw01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3714626"/>
            <a:ext cx="216024" cy="216024"/>
          </a:xfrm>
          <a:prstGeom prst="rect">
            <a:avLst/>
          </a:prstGeom>
          <a:noFill/>
        </p:spPr>
      </p:pic>
      <p:pic>
        <p:nvPicPr>
          <p:cNvPr id="103" name="Picture 2" descr="C:\Users\Liam\Documents\Design\NCETM\04 Images for B1 PPTs\Final PNG files\ncetm_mm_sp1_se19_aw01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4074666"/>
            <a:ext cx="216024" cy="144016"/>
          </a:xfrm>
          <a:prstGeom prst="rect">
            <a:avLst/>
          </a:prstGeom>
          <a:noFill/>
        </p:spPr>
      </p:pic>
      <p:pic>
        <p:nvPicPr>
          <p:cNvPr id="104" name="Picture 2" descr="C:\Users\Liam\Documents\Design\NCETM\04 Images for B1 PPTs\Final PNG files\ncetm_mm_sp1_se19_aw01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3930650"/>
            <a:ext cx="216024" cy="144016"/>
          </a:xfrm>
          <a:prstGeom prst="rect">
            <a:avLst/>
          </a:prstGeom>
          <a:noFill/>
        </p:spPr>
      </p:pic>
      <p:pic>
        <p:nvPicPr>
          <p:cNvPr id="105" name="Picture 2" descr="C:\Users\Liam\Documents\Design\NCETM\04 Images for B1 PPTs\Final PNG files\ncetm_mm_sp1_se19_aw01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3426594"/>
            <a:ext cx="144016" cy="144016"/>
          </a:xfrm>
          <a:prstGeom prst="rect">
            <a:avLst/>
          </a:prstGeom>
          <a:noFill/>
        </p:spPr>
      </p:pic>
      <p:pic>
        <p:nvPicPr>
          <p:cNvPr id="106" name="Picture 2" descr="C:\Users\Liam\Documents\Design\NCETM\04 Images for B1 PPTs\Final PNG files\ncetm_mm_sp1_se19_aw010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1" y="3568755"/>
            <a:ext cx="222539" cy="148385"/>
          </a:xfrm>
          <a:prstGeom prst="rect">
            <a:avLst/>
          </a:prstGeom>
          <a:noFill/>
        </p:spPr>
      </p:pic>
      <p:pic>
        <p:nvPicPr>
          <p:cNvPr id="107" name="Picture 2" descr="C:\Users\Liam\Documents\Design\NCETM\04 Images for B1 PPTs\Final PNG files\ncetm_mm_sp1_se19_aw010.png"/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800" y="3570612"/>
            <a:ext cx="180000" cy="144063"/>
          </a:xfrm>
          <a:prstGeom prst="rect">
            <a:avLst/>
          </a:prstGeom>
          <a:noFill/>
        </p:spPr>
      </p:pic>
      <p:pic>
        <p:nvPicPr>
          <p:cNvPr id="108" name="Picture 2" descr="C:\Users\Liam\Documents\Design\NCETM\04 Images for B1 PPTs\Final PNG files\ncetm_mm_sp1_se19_aw010.png"/>
          <p:cNvPicPr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3426594"/>
            <a:ext cx="144016" cy="144016"/>
          </a:xfrm>
          <a:prstGeom prst="rect">
            <a:avLst/>
          </a:prstGeom>
          <a:noFill/>
        </p:spPr>
      </p:pic>
      <p:pic>
        <p:nvPicPr>
          <p:cNvPr id="109" name="Picture 2" descr="C:\Users\Liam\Documents\Design\NCETM\04 Images for B1 PPTs\Final PNG files\ncetm_mm_sp1_se19_aw010.png"/>
          <p:cNvPicPr>
            <a:picLocks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000" y="3714626"/>
            <a:ext cx="216024" cy="216024"/>
          </a:xfrm>
          <a:prstGeom prst="rect">
            <a:avLst/>
          </a:prstGeom>
          <a:noFill/>
        </p:spPr>
      </p:pic>
      <p:sp>
        <p:nvSpPr>
          <p:cNvPr id="110" name="Rectangle 109"/>
          <p:cNvSpPr/>
          <p:nvPr/>
        </p:nvSpPr>
        <p:spPr bwMode="auto">
          <a:xfrm>
            <a:off x="5951984" y="3426594"/>
            <a:ext cx="432048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6456040" y="3354586"/>
            <a:ext cx="432048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/>
          </a:p>
        </p:txBody>
      </p:sp>
      <p:sp>
        <p:nvSpPr>
          <p:cNvPr id="112" name="Rectangle 111"/>
          <p:cNvSpPr/>
          <p:nvPr/>
        </p:nvSpPr>
        <p:spPr bwMode="auto">
          <a:xfrm>
            <a:off x="6960096" y="2562498"/>
            <a:ext cx="72008" cy="1440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17" name="TextBox 116"/>
          <p:cNvSpPr txBox="1"/>
          <p:nvPr/>
        </p:nvSpPr>
        <p:spPr bwMode="auto">
          <a:xfrm>
            <a:off x="7435200" y="3057554"/>
            <a:ext cx="21602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Clr>
                <a:srgbClr val="82CBDD"/>
              </a:buClr>
            </a:pPr>
            <a:r>
              <a:rPr lang="en-GB" sz="8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118" name="TextBox 117"/>
          <p:cNvSpPr txBox="1"/>
          <p:nvPr/>
        </p:nvSpPr>
        <p:spPr bwMode="auto">
          <a:xfrm>
            <a:off x="7618800" y="2809155"/>
            <a:ext cx="2160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Clr>
                <a:srgbClr val="82CBDD"/>
              </a:buClr>
            </a:pP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</p:txBody>
      </p:sp>
      <p:sp>
        <p:nvSpPr>
          <p:cNvPr id="119" name="TextBox 118"/>
          <p:cNvSpPr txBox="1"/>
          <p:nvPr/>
        </p:nvSpPr>
        <p:spPr bwMode="auto">
          <a:xfrm>
            <a:off x="7424400" y="2809155"/>
            <a:ext cx="2160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Clr>
                <a:srgbClr val="82CBDD"/>
              </a:buClr>
            </a:pP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7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5916000" y="971054"/>
            <a:ext cx="477848" cy="590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Rectangle 125"/>
          <p:cNvSpPr/>
          <p:nvPr/>
        </p:nvSpPr>
        <p:spPr>
          <a:xfrm>
            <a:off x="5915216" y="2188606"/>
            <a:ext cx="477848" cy="624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pic>
        <p:nvPicPr>
          <p:cNvPr id="134" name="Picture 133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8275" y="4614384"/>
            <a:ext cx="128588" cy="952500"/>
          </a:xfrm>
          <a:prstGeom prst="rect">
            <a:avLst/>
          </a:prstGeom>
        </p:spPr>
      </p:pic>
      <p:sp>
        <p:nvSpPr>
          <p:cNvPr id="135" name="Rectangle 134"/>
          <p:cNvSpPr/>
          <p:nvPr/>
        </p:nvSpPr>
        <p:spPr>
          <a:xfrm>
            <a:off x="4673221" y="2108250"/>
            <a:ext cx="766762" cy="1052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6" name="Picture 13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7739" y="2209304"/>
            <a:ext cx="109537" cy="952500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3796" y="2209304"/>
            <a:ext cx="109537" cy="952500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0485" y="2209296"/>
            <a:ext cx="109537" cy="952500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7174" y="2204531"/>
            <a:ext cx="109537" cy="952500"/>
          </a:xfrm>
          <a:prstGeom prst="rect">
            <a:avLst/>
          </a:prstGeom>
        </p:spPr>
      </p:pic>
      <p:sp>
        <p:nvSpPr>
          <p:cNvPr id="140" name="Rectangle 139"/>
          <p:cNvSpPr/>
          <p:nvPr/>
        </p:nvSpPr>
        <p:spPr>
          <a:xfrm>
            <a:off x="4747316" y="931621"/>
            <a:ext cx="766762" cy="1052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1" name="Picture 14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3795" y="1025029"/>
            <a:ext cx="109537" cy="952500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0532" y="1023074"/>
            <a:ext cx="109537" cy="952500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9904" y="2228400"/>
            <a:ext cx="554288" cy="876300"/>
          </a:xfrm>
          <a:prstGeom prst="rect">
            <a:avLst/>
          </a:prstGeom>
        </p:spPr>
      </p:pic>
      <p:cxnSp>
        <p:nvCxnSpPr>
          <p:cNvPr id="68" name="Straight Connector 67"/>
          <p:cNvCxnSpPr/>
          <p:nvPr/>
        </p:nvCxnSpPr>
        <p:spPr bwMode="auto">
          <a:xfrm>
            <a:off x="7460400" y="3075554"/>
            <a:ext cx="360040" cy="0"/>
          </a:xfrm>
          <a:prstGeom prst="line">
            <a:avLst/>
          </a:prstGeom>
          <a:ln w="6350"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 bwMode="auto">
          <a:xfrm>
            <a:off x="7460400" y="2816354"/>
            <a:ext cx="360040" cy="0"/>
          </a:xfrm>
          <a:prstGeom prst="line">
            <a:avLst/>
          </a:prstGeom>
          <a:ln w="6350"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6" name="Picture 145" descr="../../07%20Final%20B1%20PNG%20files/ncetm_mm_sp1_se19_aw011.png"/>
          <p:cNvPicPr/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441"/>
          <a:stretch/>
        </p:blipFill>
        <p:spPr bwMode="auto">
          <a:xfrm>
            <a:off x="7625878" y="2693955"/>
            <a:ext cx="414338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Freeform 146"/>
          <p:cNvSpPr/>
          <p:nvPr/>
        </p:nvSpPr>
        <p:spPr bwMode="auto">
          <a:xfrm>
            <a:off x="7764186" y="2742258"/>
            <a:ext cx="221733" cy="179985"/>
          </a:xfrm>
          <a:custGeom>
            <a:avLst/>
            <a:gdLst>
              <a:gd name="connsiteX0" fmla="*/ 50283 w 221733"/>
              <a:gd name="connsiteY0" fmla="*/ 397 h 179985"/>
              <a:gd name="connsiteX1" fmla="*/ 38377 w 221733"/>
              <a:gd name="connsiteY1" fmla="*/ 2778 h 179985"/>
              <a:gd name="connsiteX2" fmla="*/ 28852 w 221733"/>
              <a:gd name="connsiteY2" fmla="*/ 17066 h 179985"/>
              <a:gd name="connsiteX3" fmla="*/ 24089 w 221733"/>
              <a:gd name="connsiteY3" fmla="*/ 26591 h 179985"/>
              <a:gd name="connsiteX4" fmla="*/ 16946 w 221733"/>
              <a:gd name="connsiteY4" fmla="*/ 33734 h 179985"/>
              <a:gd name="connsiteX5" fmla="*/ 7421 w 221733"/>
              <a:gd name="connsiteY5" fmla="*/ 48022 h 179985"/>
              <a:gd name="connsiteX6" fmla="*/ 2658 w 221733"/>
              <a:gd name="connsiteY6" fmla="*/ 55166 h 179985"/>
              <a:gd name="connsiteX7" fmla="*/ 277 w 221733"/>
              <a:gd name="connsiteY7" fmla="*/ 62309 h 179985"/>
              <a:gd name="connsiteX8" fmla="*/ 24089 w 221733"/>
              <a:gd name="connsiteY8" fmla="*/ 124222 h 179985"/>
              <a:gd name="connsiteX9" fmla="*/ 35996 w 221733"/>
              <a:gd name="connsiteY9" fmla="*/ 148034 h 179985"/>
              <a:gd name="connsiteX10" fmla="*/ 52664 w 221733"/>
              <a:gd name="connsiteY10" fmla="*/ 178991 h 179985"/>
              <a:gd name="connsiteX11" fmla="*/ 78858 w 221733"/>
              <a:gd name="connsiteY11" fmla="*/ 176609 h 179985"/>
              <a:gd name="connsiteX12" fmla="*/ 93146 w 221733"/>
              <a:gd name="connsiteY12" fmla="*/ 171847 h 179985"/>
              <a:gd name="connsiteX13" fmla="*/ 171727 w 221733"/>
              <a:gd name="connsiteY13" fmla="*/ 174228 h 179985"/>
              <a:gd name="connsiteX14" fmla="*/ 193158 w 221733"/>
              <a:gd name="connsiteY14" fmla="*/ 169466 h 179985"/>
              <a:gd name="connsiteX15" fmla="*/ 202683 w 221733"/>
              <a:gd name="connsiteY15" fmla="*/ 164703 h 179985"/>
              <a:gd name="connsiteX16" fmla="*/ 212208 w 221733"/>
              <a:gd name="connsiteY16" fmla="*/ 143272 h 179985"/>
              <a:gd name="connsiteX17" fmla="*/ 214589 w 221733"/>
              <a:gd name="connsiteY17" fmla="*/ 136128 h 179985"/>
              <a:gd name="connsiteX18" fmla="*/ 216971 w 221733"/>
              <a:gd name="connsiteY18" fmla="*/ 128984 h 179985"/>
              <a:gd name="connsiteX19" fmla="*/ 221733 w 221733"/>
              <a:gd name="connsiteY19" fmla="*/ 78978 h 179985"/>
              <a:gd name="connsiteX20" fmla="*/ 219352 w 221733"/>
              <a:gd name="connsiteY20" fmla="*/ 69453 h 179985"/>
              <a:gd name="connsiteX21" fmla="*/ 214589 w 221733"/>
              <a:gd name="connsiteY21" fmla="*/ 62309 h 179985"/>
              <a:gd name="connsiteX22" fmla="*/ 212208 w 221733"/>
              <a:gd name="connsiteY22" fmla="*/ 52784 h 179985"/>
              <a:gd name="connsiteX23" fmla="*/ 209827 w 221733"/>
              <a:gd name="connsiteY23" fmla="*/ 45641 h 179985"/>
              <a:gd name="connsiteX24" fmla="*/ 162202 w 221733"/>
              <a:gd name="connsiteY24" fmla="*/ 36116 h 179985"/>
              <a:gd name="connsiteX25" fmla="*/ 145533 w 221733"/>
              <a:gd name="connsiteY25" fmla="*/ 33734 h 179985"/>
              <a:gd name="connsiteX26" fmla="*/ 128864 w 221733"/>
              <a:gd name="connsiteY26" fmla="*/ 28972 h 179985"/>
              <a:gd name="connsiteX27" fmla="*/ 105052 w 221733"/>
              <a:gd name="connsiteY27" fmla="*/ 9922 h 179985"/>
              <a:gd name="connsiteX28" fmla="*/ 97908 w 221733"/>
              <a:gd name="connsiteY28" fmla="*/ 5159 h 179985"/>
              <a:gd name="connsiteX29" fmla="*/ 76477 w 221733"/>
              <a:gd name="connsiteY29" fmla="*/ 2778 h 179985"/>
              <a:gd name="connsiteX30" fmla="*/ 57427 w 221733"/>
              <a:gd name="connsiteY30" fmla="*/ 397 h 179985"/>
              <a:gd name="connsiteX31" fmla="*/ 50283 w 221733"/>
              <a:gd name="connsiteY31" fmla="*/ 397 h 179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1733" h="179985">
                <a:moveTo>
                  <a:pt x="50283" y="397"/>
                </a:moveTo>
                <a:cubicBezTo>
                  <a:pt x="47108" y="794"/>
                  <a:pt x="41997" y="968"/>
                  <a:pt x="38377" y="2778"/>
                </a:cubicBezTo>
                <a:cubicBezTo>
                  <a:pt x="30208" y="6862"/>
                  <a:pt x="31739" y="10330"/>
                  <a:pt x="28852" y="17066"/>
                </a:cubicBezTo>
                <a:cubicBezTo>
                  <a:pt x="27454" y="20329"/>
                  <a:pt x="26152" y="23702"/>
                  <a:pt x="24089" y="26591"/>
                </a:cubicBezTo>
                <a:cubicBezTo>
                  <a:pt x="22132" y="29331"/>
                  <a:pt x="19013" y="31076"/>
                  <a:pt x="16946" y="33734"/>
                </a:cubicBezTo>
                <a:cubicBezTo>
                  <a:pt x="13432" y="38252"/>
                  <a:pt x="10596" y="43259"/>
                  <a:pt x="7421" y="48022"/>
                </a:cubicBezTo>
                <a:lnTo>
                  <a:pt x="2658" y="55166"/>
                </a:lnTo>
                <a:cubicBezTo>
                  <a:pt x="1864" y="57547"/>
                  <a:pt x="0" y="59815"/>
                  <a:pt x="277" y="62309"/>
                </a:cubicBezTo>
                <a:cubicBezTo>
                  <a:pt x="5060" y="105347"/>
                  <a:pt x="4645" y="90195"/>
                  <a:pt x="24089" y="124222"/>
                </a:cubicBezTo>
                <a:cubicBezTo>
                  <a:pt x="28492" y="131927"/>
                  <a:pt x="31719" y="140258"/>
                  <a:pt x="35996" y="148034"/>
                </a:cubicBezTo>
                <a:cubicBezTo>
                  <a:pt x="53569" y="179985"/>
                  <a:pt x="46815" y="161442"/>
                  <a:pt x="52664" y="178991"/>
                </a:cubicBezTo>
                <a:cubicBezTo>
                  <a:pt x="61395" y="178197"/>
                  <a:pt x="70224" y="178133"/>
                  <a:pt x="78858" y="176609"/>
                </a:cubicBezTo>
                <a:cubicBezTo>
                  <a:pt x="83802" y="175737"/>
                  <a:pt x="93146" y="171847"/>
                  <a:pt x="93146" y="171847"/>
                </a:cubicBezTo>
                <a:cubicBezTo>
                  <a:pt x="119340" y="172641"/>
                  <a:pt x="145521" y="174228"/>
                  <a:pt x="171727" y="174228"/>
                </a:cubicBezTo>
                <a:cubicBezTo>
                  <a:pt x="174750" y="174228"/>
                  <a:pt x="189485" y="170384"/>
                  <a:pt x="193158" y="169466"/>
                </a:cubicBezTo>
                <a:cubicBezTo>
                  <a:pt x="196333" y="167878"/>
                  <a:pt x="199956" y="166976"/>
                  <a:pt x="202683" y="164703"/>
                </a:cubicBezTo>
                <a:cubicBezTo>
                  <a:pt x="207909" y="160348"/>
                  <a:pt x="210613" y="148057"/>
                  <a:pt x="212208" y="143272"/>
                </a:cubicBezTo>
                <a:lnTo>
                  <a:pt x="214589" y="136128"/>
                </a:lnTo>
                <a:lnTo>
                  <a:pt x="216971" y="128984"/>
                </a:lnTo>
                <a:cubicBezTo>
                  <a:pt x="220220" y="109487"/>
                  <a:pt x="221733" y="103300"/>
                  <a:pt x="221733" y="78978"/>
                </a:cubicBezTo>
                <a:cubicBezTo>
                  <a:pt x="221733" y="75705"/>
                  <a:pt x="220641" y="72461"/>
                  <a:pt x="219352" y="69453"/>
                </a:cubicBezTo>
                <a:cubicBezTo>
                  <a:pt x="218225" y="66822"/>
                  <a:pt x="216177" y="64690"/>
                  <a:pt x="214589" y="62309"/>
                </a:cubicBezTo>
                <a:cubicBezTo>
                  <a:pt x="213795" y="59134"/>
                  <a:pt x="213107" y="55931"/>
                  <a:pt x="212208" y="52784"/>
                </a:cubicBezTo>
                <a:cubicBezTo>
                  <a:pt x="211519" y="50371"/>
                  <a:pt x="211869" y="47100"/>
                  <a:pt x="209827" y="45641"/>
                </a:cubicBezTo>
                <a:cubicBezTo>
                  <a:pt x="201513" y="39703"/>
                  <a:pt x="163341" y="36279"/>
                  <a:pt x="162202" y="36116"/>
                </a:cubicBezTo>
                <a:cubicBezTo>
                  <a:pt x="156646" y="35322"/>
                  <a:pt x="150978" y="35095"/>
                  <a:pt x="145533" y="33734"/>
                </a:cubicBezTo>
                <a:cubicBezTo>
                  <a:pt x="133573" y="30744"/>
                  <a:pt x="139113" y="32388"/>
                  <a:pt x="128864" y="28972"/>
                </a:cubicBezTo>
                <a:cubicBezTo>
                  <a:pt x="115291" y="15399"/>
                  <a:pt x="123075" y="21938"/>
                  <a:pt x="105052" y="9922"/>
                </a:cubicBezTo>
                <a:cubicBezTo>
                  <a:pt x="102671" y="8334"/>
                  <a:pt x="100753" y="5475"/>
                  <a:pt x="97908" y="5159"/>
                </a:cubicBezTo>
                <a:lnTo>
                  <a:pt x="76477" y="2778"/>
                </a:lnTo>
                <a:cubicBezTo>
                  <a:pt x="70121" y="2030"/>
                  <a:pt x="63804" y="928"/>
                  <a:pt x="57427" y="397"/>
                </a:cubicBezTo>
                <a:cubicBezTo>
                  <a:pt x="54263" y="133"/>
                  <a:pt x="53458" y="0"/>
                  <a:pt x="50283" y="397"/>
                </a:cubicBezTo>
                <a:close/>
              </a:path>
            </a:pathLst>
          </a:custGeom>
          <a:solidFill>
            <a:srgbClr val="BAE6FB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</a:pPr>
            <a:endParaRPr lang="en-GB" dirty="0"/>
          </a:p>
        </p:txBody>
      </p:sp>
      <p:sp>
        <p:nvSpPr>
          <p:cNvPr id="148" name="TextBox 147"/>
          <p:cNvSpPr txBox="1"/>
          <p:nvPr/>
        </p:nvSpPr>
        <p:spPr bwMode="auto">
          <a:xfrm>
            <a:off x="7708800" y="2714401"/>
            <a:ext cx="1321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Clr>
                <a:srgbClr val="82CBDD"/>
              </a:buClr>
            </a:pPr>
            <a:r>
              <a:rPr lang="en-GB" sz="10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149" name="TextBox 148"/>
          <p:cNvSpPr txBox="1"/>
          <p:nvPr/>
        </p:nvSpPr>
        <p:spPr bwMode="auto">
          <a:xfrm>
            <a:off x="7784400" y="2714401"/>
            <a:ext cx="1642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Clr>
                <a:srgbClr val="82CBDD"/>
              </a:buClr>
            </a:pPr>
            <a:r>
              <a:rPr lang="en-GB" sz="10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9979AE-5049-403C-8569-17FE4D321ABC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2091" y="998067"/>
            <a:ext cx="159910" cy="84435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4B68662-0188-4247-AEA4-AF00529C8C6A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8837" y="2188606"/>
            <a:ext cx="159911" cy="92474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2735AC3E-06A0-44DD-974C-24C2597E4FA2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8049" y="2188605"/>
            <a:ext cx="150531" cy="3271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54DC22-5CC2-4E16-BFA6-4DEFDB03FD80}"/>
              </a:ext>
            </a:extLst>
          </p:cNvPr>
          <p:cNvSpPr/>
          <p:nvPr/>
        </p:nvSpPr>
        <p:spPr>
          <a:xfrm>
            <a:off x="5915216" y="2693955"/>
            <a:ext cx="207597" cy="302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65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L -0.01979 0.3601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0.00087 0.1865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932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-1.94444E-6 0.1877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79 0.36018 L -0.1191 0.6495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5" y="1446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18658 L -0.11961 0.3518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4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-0.14167 0.1585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7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-0.2717 0.516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4" y="2581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fill="hold"/>
                                        <p:tgtEl>
                                          <p:spTgt spid="14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-0.0158 0.17384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" y="8681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-0.0158 0.17384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" y="868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-0.01528 0.1738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8681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L -0.01528 0.17408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8704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L 0.03871 0.3460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1729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0.03837 0.34629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8" grpId="0"/>
      <p:bldP spid="119" grpId="0"/>
      <p:bldP spid="147" grpId="0" animBg="1"/>
      <p:bldP spid="147" grpId="1" animBg="1"/>
      <p:bldP spid="148" grpId="0"/>
      <p:bldP spid="148" grpId="1"/>
      <p:bldP spid="148" grpId="2"/>
      <p:bldP spid="148" grpId="3"/>
      <p:bldP spid="149" grpId="0"/>
      <p:bldP spid="149" grpId="1"/>
      <p:bldP spid="149" grpId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D1362F-6AA7-4AFD-9AE7-05EE2EC53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3AS-2 Columnar addition and subtraction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9704" y="1125201"/>
            <a:ext cx="2723688" cy="3657776"/>
          </a:xfrm>
          <a:prstGeom prst="rect">
            <a:avLst/>
          </a:prstGeom>
        </p:spPr>
      </p:pic>
      <p:pic>
        <p:nvPicPr>
          <p:cNvPr id="85" name="Picture 3" descr="C:\Users\Liam\Documents\Design\NCETM\04 Images for B1 PPTs\Final PNG files\ncetm_mm_sp1_se19_aw010_line_extend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816" y="4748409"/>
            <a:ext cx="2646484" cy="910891"/>
          </a:xfrm>
          <a:prstGeom prst="rect">
            <a:avLst/>
          </a:prstGeom>
          <a:noFill/>
        </p:spPr>
      </p:pic>
      <p:pic>
        <p:nvPicPr>
          <p:cNvPr id="93" name="Picture 2" descr="C:\Users\Liam\Documents\Design\NCETM\04 Images for B1 PPTs\Final PNG files\ncetm_mm_sp1_se19_aw01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89216" y="3670043"/>
            <a:ext cx="252008" cy="189056"/>
          </a:xfrm>
          <a:prstGeom prst="rect">
            <a:avLst/>
          </a:prstGeom>
          <a:noFill/>
        </p:spPr>
      </p:pic>
      <p:pic>
        <p:nvPicPr>
          <p:cNvPr id="95" name="Picture 2" descr="C:\Users\Liam\Documents\Design\NCETM\04 Images for B1 PPTs\Final PNG files\ncetm_mm_sp1_se19_aw01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1224" y="3715083"/>
            <a:ext cx="216024" cy="144016"/>
          </a:xfrm>
          <a:prstGeom prst="rect">
            <a:avLst/>
          </a:prstGeom>
          <a:noFill/>
        </p:spPr>
      </p:pic>
      <p:pic>
        <p:nvPicPr>
          <p:cNvPr id="97" name="Picture 2" descr="C:\Users\Liam\Documents\Design\NCETM\04 Images for B1 PPTs\Final PNG files\ncetm_mm_sp1_se19_aw01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216" y="3859099"/>
            <a:ext cx="252008" cy="224408"/>
          </a:xfrm>
          <a:prstGeom prst="rect">
            <a:avLst/>
          </a:prstGeom>
          <a:noFill/>
        </p:spPr>
      </p:pic>
      <p:pic>
        <p:nvPicPr>
          <p:cNvPr id="98" name="Picture 2" descr="C:\Users\Liam\Documents\Design\NCETM\04 Images for B1 PPTs\Final PNG files\ncetm_mm_sp1_se19_aw01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24" y="3859099"/>
            <a:ext cx="216024" cy="216024"/>
          </a:xfrm>
          <a:prstGeom prst="rect">
            <a:avLst/>
          </a:prstGeom>
          <a:noFill/>
        </p:spPr>
      </p:pic>
      <p:pic>
        <p:nvPicPr>
          <p:cNvPr id="101" name="Picture 2" descr="C:\Users\Liam\Documents\Design\NCETM\04 Images for B1 PPTs\Final PNG files\ncetm_mm_sp1_se19_aw010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25200" y="4075123"/>
            <a:ext cx="216024" cy="144016"/>
          </a:xfrm>
          <a:prstGeom prst="rect">
            <a:avLst/>
          </a:prstGeom>
          <a:noFill/>
        </p:spPr>
      </p:pic>
      <p:pic>
        <p:nvPicPr>
          <p:cNvPr id="102" name="Picture 2" descr="C:\Users\Liam\Documents\Design\NCETM\04 Images for B1 PPTs\Final PNG files\ncetm_mm_sp1_se19_aw01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24" y="4003115"/>
            <a:ext cx="216024" cy="216024"/>
          </a:xfrm>
          <a:prstGeom prst="rect">
            <a:avLst/>
          </a:prstGeom>
          <a:noFill/>
        </p:spPr>
      </p:pic>
      <p:pic>
        <p:nvPicPr>
          <p:cNvPr id="103" name="Picture 2" descr="C:\Users\Liam\Documents\Design\NCETM\04 Images for B1 PPTs\Final PNG files\ncetm_mm_sp1_se19_aw01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24" y="4363155"/>
            <a:ext cx="216024" cy="144016"/>
          </a:xfrm>
          <a:prstGeom prst="rect">
            <a:avLst/>
          </a:prstGeom>
          <a:noFill/>
        </p:spPr>
      </p:pic>
      <p:pic>
        <p:nvPicPr>
          <p:cNvPr id="104" name="Picture 2" descr="C:\Users\Liam\Documents\Design\NCETM\04 Images for B1 PPTs\Final PNG files\ncetm_mm_sp1_se19_aw01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200" y="4219139"/>
            <a:ext cx="216024" cy="144016"/>
          </a:xfrm>
          <a:prstGeom prst="rect">
            <a:avLst/>
          </a:prstGeom>
          <a:noFill/>
        </p:spPr>
      </p:pic>
      <p:pic>
        <p:nvPicPr>
          <p:cNvPr id="105" name="Picture 2" descr="C:\Users\Liam\Documents\Design\NCETM\04 Images for B1 PPTs\Final PNG files\ncetm_mm_sp1_se19_aw01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264" y="3715083"/>
            <a:ext cx="144016" cy="144016"/>
          </a:xfrm>
          <a:prstGeom prst="rect">
            <a:avLst/>
          </a:prstGeom>
          <a:noFill/>
        </p:spPr>
      </p:pic>
      <p:pic>
        <p:nvPicPr>
          <p:cNvPr id="106" name="Picture 2" descr="C:\Users\Liam\Documents\Design\NCETM\04 Images for B1 PPTs\Final PNG files\ncetm_mm_sp1_se19_aw010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257" y="3857244"/>
            <a:ext cx="222539" cy="148385"/>
          </a:xfrm>
          <a:prstGeom prst="rect">
            <a:avLst/>
          </a:prstGeom>
          <a:noFill/>
        </p:spPr>
      </p:pic>
      <p:pic>
        <p:nvPicPr>
          <p:cNvPr id="107" name="Picture 2" descr="C:\Users\Liam\Documents\Design\NCETM\04 Images for B1 PPTs\Final PNG files\ncetm_mm_sp1_se19_aw010.png"/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016" y="3859101"/>
            <a:ext cx="180000" cy="144063"/>
          </a:xfrm>
          <a:prstGeom prst="rect">
            <a:avLst/>
          </a:prstGeom>
          <a:noFill/>
        </p:spPr>
      </p:pic>
      <p:pic>
        <p:nvPicPr>
          <p:cNvPr id="108" name="Picture 2" descr="C:\Users\Liam\Documents\Design\NCETM\04 Images for B1 PPTs\Final PNG files\ncetm_mm_sp1_se19_aw010.png"/>
          <p:cNvPicPr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280" y="3715083"/>
            <a:ext cx="144016" cy="144016"/>
          </a:xfrm>
          <a:prstGeom prst="rect">
            <a:avLst/>
          </a:prstGeom>
          <a:noFill/>
        </p:spPr>
      </p:pic>
      <p:pic>
        <p:nvPicPr>
          <p:cNvPr id="109" name="Picture 2" descr="C:\Users\Liam\Documents\Design\NCETM\04 Images for B1 PPTs\Final PNG files\ncetm_mm_sp1_se19_aw010.png"/>
          <p:cNvPicPr>
            <a:picLocks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216" y="4003115"/>
            <a:ext cx="216024" cy="216024"/>
          </a:xfrm>
          <a:prstGeom prst="rect">
            <a:avLst/>
          </a:prstGeom>
          <a:noFill/>
        </p:spPr>
      </p:pic>
      <p:sp>
        <p:nvSpPr>
          <p:cNvPr id="110" name="Rectangle 109"/>
          <p:cNvSpPr/>
          <p:nvPr/>
        </p:nvSpPr>
        <p:spPr bwMode="auto">
          <a:xfrm>
            <a:off x="3325200" y="3715083"/>
            <a:ext cx="432048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3829256" y="3643075"/>
            <a:ext cx="432048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4333312" y="2850987"/>
            <a:ext cx="72008" cy="1440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7" name="TextBox 116"/>
          <p:cNvSpPr txBox="1"/>
          <p:nvPr/>
        </p:nvSpPr>
        <p:spPr bwMode="auto">
          <a:xfrm>
            <a:off x="4808416" y="3346043"/>
            <a:ext cx="21602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118" name="TextBox 117"/>
          <p:cNvSpPr txBox="1"/>
          <p:nvPr/>
        </p:nvSpPr>
        <p:spPr bwMode="auto">
          <a:xfrm>
            <a:off x="4992016" y="3097644"/>
            <a:ext cx="2160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</p:txBody>
      </p:sp>
      <p:sp>
        <p:nvSpPr>
          <p:cNvPr id="119" name="TextBox 118"/>
          <p:cNvSpPr txBox="1"/>
          <p:nvPr/>
        </p:nvSpPr>
        <p:spPr bwMode="auto">
          <a:xfrm>
            <a:off x="4797616" y="3097644"/>
            <a:ext cx="2160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7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3289216" y="1259543"/>
            <a:ext cx="477848" cy="590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3288432" y="2477095"/>
            <a:ext cx="477848" cy="924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4" name="Picture 133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1491" y="4902873"/>
            <a:ext cx="128588" cy="952500"/>
          </a:xfrm>
          <a:prstGeom prst="rect">
            <a:avLst/>
          </a:prstGeom>
        </p:spPr>
      </p:pic>
      <p:sp>
        <p:nvSpPr>
          <p:cNvPr id="135" name="Rectangle 134"/>
          <p:cNvSpPr/>
          <p:nvPr/>
        </p:nvSpPr>
        <p:spPr>
          <a:xfrm>
            <a:off x="2046437" y="2396739"/>
            <a:ext cx="766762" cy="1052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6" name="Picture 13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0955" y="2497793"/>
            <a:ext cx="109537" cy="952500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7012" y="2497793"/>
            <a:ext cx="109537" cy="952500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3701" y="2497785"/>
            <a:ext cx="109537" cy="952500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0390" y="2493020"/>
            <a:ext cx="109537" cy="952500"/>
          </a:xfrm>
          <a:prstGeom prst="rect">
            <a:avLst/>
          </a:prstGeom>
        </p:spPr>
      </p:pic>
      <p:sp>
        <p:nvSpPr>
          <p:cNvPr id="140" name="Rectangle 139"/>
          <p:cNvSpPr/>
          <p:nvPr/>
        </p:nvSpPr>
        <p:spPr>
          <a:xfrm>
            <a:off x="2120532" y="1220110"/>
            <a:ext cx="766762" cy="1052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1" name="Picture 14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7011" y="1313518"/>
            <a:ext cx="109537" cy="952500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3748" y="1311563"/>
            <a:ext cx="109537" cy="952500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120" y="2516889"/>
            <a:ext cx="554288" cy="876300"/>
          </a:xfrm>
          <a:prstGeom prst="rect">
            <a:avLst/>
          </a:prstGeom>
        </p:spPr>
      </p:pic>
      <p:cxnSp>
        <p:nvCxnSpPr>
          <p:cNvPr id="68" name="Straight Connector 67"/>
          <p:cNvCxnSpPr/>
          <p:nvPr/>
        </p:nvCxnSpPr>
        <p:spPr bwMode="auto">
          <a:xfrm>
            <a:off x="4833616" y="3364043"/>
            <a:ext cx="360040" cy="0"/>
          </a:xfrm>
          <a:prstGeom prst="line">
            <a:avLst/>
          </a:prstGeom>
          <a:ln w="6350"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 bwMode="auto">
          <a:xfrm>
            <a:off x="4833616" y="3104843"/>
            <a:ext cx="360040" cy="0"/>
          </a:xfrm>
          <a:prstGeom prst="line">
            <a:avLst/>
          </a:prstGeom>
          <a:ln w="6350"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6" name="Picture 145" descr="../../07%20Final%20B1%20PNG%20files/ncetm_mm_sp1_se19_aw011.png"/>
          <p:cNvPicPr/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441"/>
          <a:stretch/>
        </p:blipFill>
        <p:spPr bwMode="auto">
          <a:xfrm>
            <a:off x="4999094" y="2982444"/>
            <a:ext cx="414338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Freeform 146"/>
          <p:cNvSpPr/>
          <p:nvPr/>
        </p:nvSpPr>
        <p:spPr bwMode="auto">
          <a:xfrm>
            <a:off x="5137402" y="3030747"/>
            <a:ext cx="221733" cy="179985"/>
          </a:xfrm>
          <a:custGeom>
            <a:avLst/>
            <a:gdLst>
              <a:gd name="connsiteX0" fmla="*/ 50283 w 221733"/>
              <a:gd name="connsiteY0" fmla="*/ 397 h 179985"/>
              <a:gd name="connsiteX1" fmla="*/ 38377 w 221733"/>
              <a:gd name="connsiteY1" fmla="*/ 2778 h 179985"/>
              <a:gd name="connsiteX2" fmla="*/ 28852 w 221733"/>
              <a:gd name="connsiteY2" fmla="*/ 17066 h 179985"/>
              <a:gd name="connsiteX3" fmla="*/ 24089 w 221733"/>
              <a:gd name="connsiteY3" fmla="*/ 26591 h 179985"/>
              <a:gd name="connsiteX4" fmla="*/ 16946 w 221733"/>
              <a:gd name="connsiteY4" fmla="*/ 33734 h 179985"/>
              <a:gd name="connsiteX5" fmla="*/ 7421 w 221733"/>
              <a:gd name="connsiteY5" fmla="*/ 48022 h 179985"/>
              <a:gd name="connsiteX6" fmla="*/ 2658 w 221733"/>
              <a:gd name="connsiteY6" fmla="*/ 55166 h 179985"/>
              <a:gd name="connsiteX7" fmla="*/ 277 w 221733"/>
              <a:gd name="connsiteY7" fmla="*/ 62309 h 179985"/>
              <a:gd name="connsiteX8" fmla="*/ 24089 w 221733"/>
              <a:gd name="connsiteY8" fmla="*/ 124222 h 179985"/>
              <a:gd name="connsiteX9" fmla="*/ 35996 w 221733"/>
              <a:gd name="connsiteY9" fmla="*/ 148034 h 179985"/>
              <a:gd name="connsiteX10" fmla="*/ 52664 w 221733"/>
              <a:gd name="connsiteY10" fmla="*/ 178991 h 179985"/>
              <a:gd name="connsiteX11" fmla="*/ 78858 w 221733"/>
              <a:gd name="connsiteY11" fmla="*/ 176609 h 179985"/>
              <a:gd name="connsiteX12" fmla="*/ 93146 w 221733"/>
              <a:gd name="connsiteY12" fmla="*/ 171847 h 179985"/>
              <a:gd name="connsiteX13" fmla="*/ 171727 w 221733"/>
              <a:gd name="connsiteY13" fmla="*/ 174228 h 179985"/>
              <a:gd name="connsiteX14" fmla="*/ 193158 w 221733"/>
              <a:gd name="connsiteY14" fmla="*/ 169466 h 179985"/>
              <a:gd name="connsiteX15" fmla="*/ 202683 w 221733"/>
              <a:gd name="connsiteY15" fmla="*/ 164703 h 179985"/>
              <a:gd name="connsiteX16" fmla="*/ 212208 w 221733"/>
              <a:gd name="connsiteY16" fmla="*/ 143272 h 179985"/>
              <a:gd name="connsiteX17" fmla="*/ 214589 w 221733"/>
              <a:gd name="connsiteY17" fmla="*/ 136128 h 179985"/>
              <a:gd name="connsiteX18" fmla="*/ 216971 w 221733"/>
              <a:gd name="connsiteY18" fmla="*/ 128984 h 179985"/>
              <a:gd name="connsiteX19" fmla="*/ 221733 w 221733"/>
              <a:gd name="connsiteY19" fmla="*/ 78978 h 179985"/>
              <a:gd name="connsiteX20" fmla="*/ 219352 w 221733"/>
              <a:gd name="connsiteY20" fmla="*/ 69453 h 179985"/>
              <a:gd name="connsiteX21" fmla="*/ 214589 w 221733"/>
              <a:gd name="connsiteY21" fmla="*/ 62309 h 179985"/>
              <a:gd name="connsiteX22" fmla="*/ 212208 w 221733"/>
              <a:gd name="connsiteY22" fmla="*/ 52784 h 179985"/>
              <a:gd name="connsiteX23" fmla="*/ 209827 w 221733"/>
              <a:gd name="connsiteY23" fmla="*/ 45641 h 179985"/>
              <a:gd name="connsiteX24" fmla="*/ 162202 w 221733"/>
              <a:gd name="connsiteY24" fmla="*/ 36116 h 179985"/>
              <a:gd name="connsiteX25" fmla="*/ 145533 w 221733"/>
              <a:gd name="connsiteY25" fmla="*/ 33734 h 179985"/>
              <a:gd name="connsiteX26" fmla="*/ 128864 w 221733"/>
              <a:gd name="connsiteY26" fmla="*/ 28972 h 179985"/>
              <a:gd name="connsiteX27" fmla="*/ 105052 w 221733"/>
              <a:gd name="connsiteY27" fmla="*/ 9922 h 179985"/>
              <a:gd name="connsiteX28" fmla="*/ 97908 w 221733"/>
              <a:gd name="connsiteY28" fmla="*/ 5159 h 179985"/>
              <a:gd name="connsiteX29" fmla="*/ 76477 w 221733"/>
              <a:gd name="connsiteY29" fmla="*/ 2778 h 179985"/>
              <a:gd name="connsiteX30" fmla="*/ 57427 w 221733"/>
              <a:gd name="connsiteY30" fmla="*/ 397 h 179985"/>
              <a:gd name="connsiteX31" fmla="*/ 50283 w 221733"/>
              <a:gd name="connsiteY31" fmla="*/ 397 h 179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1733" h="179985">
                <a:moveTo>
                  <a:pt x="50283" y="397"/>
                </a:moveTo>
                <a:cubicBezTo>
                  <a:pt x="47108" y="794"/>
                  <a:pt x="41997" y="968"/>
                  <a:pt x="38377" y="2778"/>
                </a:cubicBezTo>
                <a:cubicBezTo>
                  <a:pt x="30208" y="6862"/>
                  <a:pt x="31739" y="10330"/>
                  <a:pt x="28852" y="17066"/>
                </a:cubicBezTo>
                <a:cubicBezTo>
                  <a:pt x="27454" y="20329"/>
                  <a:pt x="26152" y="23702"/>
                  <a:pt x="24089" y="26591"/>
                </a:cubicBezTo>
                <a:cubicBezTo>
                  <a:pt x="22132" y="29331"/>
                  <a:pt x="19013" y="31076"/>
                  <a:pt x="16946" y="33734"/>
                </a:cubicBezTo>
                <a:cubicBezTo>
                  <a:pt x="13432" y="38252"/>
                  <a:pt x="10596" y="43259"/>
                  <a:pt x="7421" y="48022"/>
                </a:cubicBezTo>
                <a:lnTo>
                  <a:pt x="2658" y="55166"/>
                </a:lnTo>
                <a:cubicBezTo>
                  <a:pt x="1864" y="57547"/>
                  <a:pt x="0" y="59815"/>
                  <a:pt x="277" y="62309"/>
                </a:cubicBezTo>
                <a:cubicBezTo>
                  <a:pt x="5060" y="105347"/>
                  <a:pt x="4645" y="90195"/>
                  <a:pt x="24089" y="124222"/>
                </a:cubicBezTo>
                <a:cubicBezTo>
                  <a:pt x="28492" y="131927"/>
                  <a:pt x="31719" y="140258"/>
                  <a:pt x="35996" y="148034"/>
                </a:cubicBezTo>
                <a:cubicBezTo>
                  <a:pt x="53569" y="179985"/>
                  <a:pt x="46815" y="161442"/>
                  <a:pt x="52664" y="178991"/>
                </a:cubicBezTo>
                <a:cubicBezTo>
                  <a:pt x="61395" y="178197"/>
                  <a:pt x="70224" y="178133"/>
                  <a:pt x="78858" y="176609"/>
                </a:cubicBezTo>
                <a:cubicBezTo>
                  <a:pt x="83802" y="175737"/>
                  <a:pt x="93146" y="171847"/>
                  <a:pt x="93146" y="171847"/>
                </a:cubicBezTo>
                <a:cubicBezTo>
                  <a:pt x="119340" y="172641"/>
                  <a:pt x="145521" y="174228"/>
                  <a:pt x="171727" y="174228"/>
                </a:cubicBezTo>
                <a:cubicBezTo>
                  <a:pt x="174750" y="174228"/>
                  <a:pt x="189485" y="170384"/>
                  <a:pt x="193158" y="169466"/>
                </a:cubicBezTo>
                <a:cubicBezTo>
                  <a:pt x="196333" y="167878"/>
                  <a:pt x="199956" y="166976"/>
                  <a:pt x="202683" y="164703"/>
                </a:cubicBezTo>
                <a:cubicBezTo>
                  <a:pt x="207909" y="160348"/>
                  <a:pt x="210613" y="148057"/>
                  <a:pt x="212208" y="143272"/>
                </a:cubicBezTo>
                <a:lnTo>
                  <a:pt x="214589" y="136128"/>
                </a:lnTo>
                <a:lnTo>
                  <a:pt x="216971" y="128984"/>
                </a:lnTo>
                <a:cubicBezTo>
                  <a:pt x="220220" y="109487"/>
                  <a:pt x="221733" y="103300"/>
                  <a:pt x="221733" y="78978"/>
                </a:cubicBezTo>
                <a:cubicBezTo>
                  <a:pt x="221733" y="75705"/>
                  <a:pt x="220641" y="72461"/>
                  <a:pt x="219352" y="69453"/>
                </a:cubicBezTo>
                <a:cubicBezTo>
                  <a:pt x="218225" y="66822"/>
                  <a:pt x="216177" y="64690"/>
                  <a:pt x="214589" y="62309"/>
                </a:cubicBezTo>
                <a:cubicBezTo>
                  <a:pt x="213795" y="59134"/>
                  <a:pt x="213107" y="55931"/>
                  <a:pt x="212208" y="52784"/>
                </a:cubicBezTo>
                <a:cubicBezTo>
                  <a:pt x="211519" y="50371"/>
                  <a:pt x="211869" y="47100"/>
                  <a:pt x="209827" y="45641"/>
                </a:cubicBezTo>
                <a:cubicBezTo>
                  <a:pt x="201513" y="39703"/>
                  <a:pt x="163341" y="36279"/>
                  <a:pt x="162202" y="36116"/>
                </a:cubicBezTo>
                <a:cubicBezTo>
                  <a:pt x="156646" y="35322"/>
                  <a:pt x="150978" y="35095"/>
                  <a:pt x="145533" y="33734"/>
                </a:cubicBezTo>
                <a:cubicBezTo>
                  <a:pt x="133573" y="30744"/>
                  <a:pt x="139113" y="32388"/>
                  <a:pt x="128864" y="28972"/>
                </a:cubicBezTo>
                <a:cubicBezTo>
                  <a:pt x="115291" y="15399"/>
                  <a:pt x="123075" y="21938"/>
                  <a:pt x="105052" y="9922"/>
                </a:cubicBezTo>
                <a:cubicBezTo>
                  <a:pt x="102671" y="8334"/>
                  <a:pt x="100753" y="5475"/>
                  <a:pt x="97908" y="5159"/>
                </a:cubicBezTo>
                <a:lnTo>
                  <a:pt x="76477" y="2778"/>
                </a:lnTo>
                <a:cubicBezTo>
                  <a:pt x="70121" y="2030"/>
                  <a:pt x="63804" y="928"/>
                  <a:pt x="57427" y="397"/>
                </a:cubicBezTo>
                <a:cubicBezTo>
                  <a:pt x="54263" y="133"/>
                  <a:pt x="53458" y="0"/>
                  <a:pt x="50283" y="397"/>
                </a:cubicBezTo>
                <a:close/>
              </a:path>
            </a:pathLst>
          </a:custGeom>
          <a:solidFill>
            <a:srgbClr val="BAE6FB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8" name="TextBox 147"/>
          <p:cNvSpPr txBox="1"/>
          <p:nvPr/>
        </p:nvSpPr>
        <p:spPr bwMode="auto">
          <a:xfrm>
            <a:off x="5082016" y="3002890"/>
            <a:ext cx="1321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149" name="TextBox 148"/>
          <p:cNvSpPr txBox="1"/>
          <p:nvPr/>
        </p:nvSpPr>
        <p:spPr bwMode="auto">
          <a:xfrm>
            <a:off x="5157616" y="3002890"/>
            <a:ext cx="1642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9979AE-5049-403C-8569-17FE4D321ABC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5307" y="1286556"/>
            <a:ext cx="159910" cy="84435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4B68662-0188-4247-AEA4-AF00529C8C6A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2053" y="2477095"/>
            <a:ext cx="159911" cy="92474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2735AC3E-06A0-44DD-974C-24C2597E4FA2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1265" y="2477094"/>
            <a:ext cx="150531" cy="3271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4E36365-F940-4639-9883-94F67EF75631}"/>
              </a:ext>
            </a:extLst>
          </p:cNvPr>
          <p:cNvSpPr txBox="1">
            <a:spLocks/>
          </p:cNvSpPr>
          <p:nvPr/>
        </p:nvSpPr>
        <p:spPr>
          <a:xfrm>
            <a:off x="5855832" y="951909"/>
            <a:ext cx="5821013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Run this slide a few times to secure the idea.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numbers are represented by the Dienes?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800" dirty="0">
              <a:latin typeface="Arial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First we need to add the ones.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you see where this total of twelve is on each of the representations shown?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Then we add the tens.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85161D00-A590-402B-9C3A-B59601AE7048}"/>
              </a:ext>
            </a:extLst>
          </p:cNvPr>
          <p:cNvSpPr txBox="1"/>
          <p:nvPr/>
        </p:nvSpPr>
        <p:spPr>
          <a:xfrm>
            <a:off x="6153281" y="1912066"/>
            <a:ext cx="5019544" cy="92333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800" i="1" dirty="0">
                <a:solidFill>
                  <a:srgbClr val="585858"/>
                </a:solidFill>
              </a:rPr>
              <a:t>5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ones plus </a:t>
            </a:r>
            <a:r>
              <a:rPr lang="en-GB" sz="1800" i="1" dirty="0">
                <a:solidFill>
                  <a:srgbClr val="585858"/>
                </a:solidFill>
              </a:rPr>
              <a:t>7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ones is equal to </a:t>
            </a:r>
            <a:r>
              <a:rPr lang="en-GB" sz="1800" i="1" dirty="0">
                <a:solidFill>
                  <a:srgbClr val="585858"/>
                </a:solidFill>
              </a:rPr>
              <a:t>12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ones. I can regroup </a:t>
            </a:r>
            <a:r>
              <a:rPr lang="en-GB" sz="1800" i="1" dirty="0">
                <a:solidFill>
                  <a:srgbClr val="585858"/>
                </a:solidFill>
              </a:rPr>
              <a:t>12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ones. </a:t>
            </a:r>
            <a:r>
              <a:rPr lang="en-GB" sz="1800" i="1" dirty="0">
                <a:solidFill>
                  <a:srgbClr val="585858"/>
                </a:solidFill>
              </a:rPr>
              <a:t>12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ones is equal to </a:t>
            </a:r>
            <a:r>
              <a:rPr lang="en-GB" sz="1800" i="1" dirty="0">
                <a:solidFill>
                  <a:srgbClr val="585858"/>
                </a:solidFill>
              </a:rPr>
              <a:t>1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ten and 2 ones.</a:t>
            </a:r>
          </a:p>
        </p:txBody>
      </p:sp>
      <p:sp>
        <p:nvSpPr>
          <p:cNvPr id="47" name="TextBox 19">
            <a:extLst>
              <a:ext uri="{FF2B5EF4-FFF2-40B4-BE49-F238E27FC236}">
                <a16:creationId xmlns:a16="http://schemas.microsoft.com/office/drawing/2014/main" id="{D79D3ADB-7313-4C54-873C-B56E94930DC4}"/>
              </a:ext>
            </a:extLst>
          </p:cNvPr>
          <p:cNvSpPr txBox="1"/>
          <p:nvPr/>
        </p:nvSpPr>
        <p:spPr>
          <a:xfrm>
            <a:off x="3829256" y="5904302"/>
            <a:ext cx="6896663" cy="701731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If a column group is equal to ten or more we must regroup.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 ones is equivalent to 1 ten. 10 tens is equivalent to 1 hundred.</a:t>
            </a:r>
          </a:p>
        </p:txBody>
      </p:sp>
      <p:sp>
        <p:nvSpPr>
          <p:cNvPr id="48" name="TextBox 19">
            <a:extLst>
              <a:ext uri="{FF2B5EF4-FFF2-40B4-BE49-F238E27FC236}">
                <a16:creationId xmlns:a16="http://schemas.microsoft.com/office/drawing/2014/main" id="{B61BBAE5-39B8-4B51-9A85-BFFC0A3509D3}"/>
              </a:ext>
            </a:extLst>
          </p:cNvPr>
          <p:cNvSpPr txBox="1"/>
          <p:nvPr/>
        </p:nvSpPr>
        <p:spPr>
          <a:xfrm>
            <a:off x="6153282" y="4653545"/>
            <a:ext cx="5019543" cy="92333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800" i="1" dirty="0">
                <a:solidFill>
                  <a:srgbClr val="585858"/>
                </a:solidFill>
              </a:rPr>
              <a:t>2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tens plus 4 tens is </a:t>
            </a:r>
            <a:r>
              <a:rPr lang="en-GB" sz="1800" i="1" dirty="0">
                <a:solidFill>
                  <a:srgbClr val="585858"/>
                </a:solidFill>
              </a:rPr>
              <a:t>6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tens. We also need to add </a:t>
            </a:r>
            <a:r>
              <a:rPr lang="en-GB" sz="1800" i="1" dirty="0">
                <a:solidFill>
                  <a:srgbClr val="585858"/>
                </a:solidFill>
              </a:rPr>
              <a:t>1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ten from the regrouping. There are </a:t>
            </a:r>
            <a:r>
              <a:rPr lang="en-GB" sz="1800" i="1" dirty="0">
                <a:solidFill>
                  <a:srgbClr val="585858"/>
                </a:solidFill>
              </a:rPr>
              <a:t>7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tens altogether.</a:t>
            </a:r>
          </a:p>
        </p:txBody>
      </p:sp>
    </p:spTree>
    <p:extLst>
      <p:ext uri="{BB962C8B-B14F-4D97-AF65-F5344CB8AC3E}">
        <p14:creationId xmlns:p14="http://schemas.microsoft.com/office/powerpoint/2010/main" val="292208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01979 0.3601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00091 0.1865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932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0.1877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79 0.36019 L -0.11914 0.6495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74" y="1446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18658 L -0.11966 0.3518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9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08321 0.1474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-0.20118 0.3527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65" y="1763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fill="hold"/>
                                        <p:tgtEl>
                                          <p:spTgt spid="14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0.01576 0.1738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8681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01576 0.1738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868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81481E-6 L -0.01523 0.1738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8681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-0.01523 0.1740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8704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0.03867 0.3460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1729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0.03841 0.34629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-0.00078 -0.1768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8" grpId="0"/>
      <p:bldP spid="119" grpId="0"/>
      <p:bldP spid="147" grpId="0" animBg="1"/>
      <p:bldP spid="147" grpId="1" animBg="1"/>
      <p:bldP spid="148" grpId="0"/>
      <p:bldP spid="148" grpId="1"/>
      <p:bldP spid="148" grpId="2"/>
      <p:bldP spid="148" grpId="3"/>
      <p:bldP spid="149" grpId="0"/>
      <p:bldP spid="149" grpId="1"/>
      <p:bldP spid="149" grpId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 supports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5, Learning Outcome 7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362198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7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add a pair of 2-digit numbers using column addition with regrouping in the tens column</a:t>
                      </a:r>
                      <a:br>
                        <a:rPr lang="en-GB" sz="2400" dirty="0"/>
                      </a:br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84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5, Learning Outcome 7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259B5948-98FA-49AB-89BE-76C74C0AA96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1.20 Algorithms: column addition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880256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3411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4:4 and 4:7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and 16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04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5, Learning Outcome 8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455945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8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add using column addition with regrouping</a:t>
                      </a:r>
                    </a:p>
                    <a:p>
                      <a:b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09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5, Learning Outcome 8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259B5948-98FA-49AB-89BE-76C74C0AA96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1.20 Algorithms: column addition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448945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3411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4:5</a:t>
                      </a:r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GB" sz="2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4:7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15-16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01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144000" cy="630000"/>
          </a:xfrm>
        </p:spPr>
        <p:txBody>
          <a:bodyPr/>
          <a:lstStyle/>
          <a:p>
            <a:r>
              <a:rPr lang="en-GB" dirty="0"/>
              <a:t>1.20 Column addition – step 4:6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10380288" y="3212976"/>
            <a:ext cx="72008" cy="1440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65" name="TextBox 64"/>
          <p:cNvSpPr txBox="1"/>
          <p:nvPr/>
        </p:nvSpPr>
        <p:spPr bwMode="auto">
          <a:xfrm>
            <a:off x="1847528" y="908721"/>
            <a:ext cx="84969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 algn="ctr">
              <a:buNone/>
            </a:pPr>
            <a:r>
              <a:rPr lang="en-GB" sz="2400" dirty="0">
                <a:latin typeface="Myriad Pro"/>
              </a:rPr>
              <a:t>Which calculations require regrouping?</a:t>
            </a:r>
          </a:p>
        </p:txBody>
      </p:sp>
      <p:sp>
        <p:nvSpPr>
          <p:cNvPr id="69" name="TextBox 68"/>
          <p:cNvSpPr txBox="1"/>
          <p:nvPr/>
        </p:nvSpPr>
        <p:spPr bwMode="auto">
          <a:xfrm>
            <a:off x="1847528" y="908721"/>
            <a:ext cx="8496944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 algn="ctr">
              <a:buNone/>
            </a:pPr>
            <a:r>
              <a:rPr lang="en-GB" sz="2400" dirty="0">
                <a:latin typeface="Myriad Pro"/>
              </a:rPr>
              <a:t>Which calculations require regrouping only once?</a:t>
            </a:r>
            <a:endParaRPr lang="en-GB" b="1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5087888" y="1628800"/>
            <a:ext cx="2232248" cy="2232248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</a:pPr>
            <a:endParaRPr lang="en-GB" sz="2800" dirty="0">
              <a:latin typeface="Arial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7824192" y="1628800"/>
            <a:ext cx="2232248" cy="2232248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</a:pPr>
            <a:endParaRPr lang="en-GB" sz="2800" dirty="0">
              <a:latin typeface="Arial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7824192" y="4005064"/>
            <a:ext cx="2232248" cy="2232248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</a:pPr>
            <a:endParaRPr lang="en-GB" sz="2800" dirty="0">
              <a:latin typeface="Arial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5087888" y="4005064"/>
            <a:ext cx="2232248" cy="2232248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</a:pPr>
            <a:endParaRPr lang="en-GB" sz="2800" dirty="0">
              <a:latin typeface="Arial" charset="0"/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2351584" y="4005064"/>
            <a:ext cx="2232248" cy="2232248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</a:pPr>
            <a:endParaRPr lang="en-GB" sz="2800" dirty="0">
              <a:latin typeface="Arial" charset="0"/>
            </a:endParaRPr>
          </a:p>
        </p:txBody>
      </p:sp>
      <p:sp>
        <p:nvSpPr>
          <p:cNvPr id="107" name="TextBox 106"/>
          <p:cNvSpPr txBox="1"/>
          <p:nvPr/>
        </p:nvSpPr>
        <p:spPr bwMode="auto">
          <a:xfrm>
            <a:off x="1847528" y="908721"/>
            <a:ext cx="8496944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 algn="ctr">
              <a:buNone/>
            </a:pPr>
            <a:r>
              <a:rPr lang="en-GB" sz="2400" dirty="0">
                <a:latin typeface="Myriad Pro"/>
              </a:rPr>
              <a:t>Which calculations require regrouping twice?</a:t>
            </a:r>
            <a:endParaRPr lang="en-GB" b="1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2322984" y="2060848"/>
          <a:ext cx="1828800" cy="13716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5059288" y="2060848"/>
          <a:ext cx="1828800" cy="13716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824192" y="2060848"/>
          <a:ext cx="1828800" cy="13716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322984" y="4433664"/>
          <a:ext cx="1828800" cy="13716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5059288" y="4437112"/>
          <a:ext cx="1828800" cy="13716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7824192" y="4433664"/>
          <a:ext cx="1828800" cy="13716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067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9" grpId="0" animBg="1"/>
      <p:bldP spid="69" grpId="1" animBg="1"/>
      <p:bldP spid="75" grpId="0" animBg="1"/>
      <p:bldP spid="75" grpId="1" animBg="1"/>
      <p:bldP spid="75" grpId="2" animBg="1"/>
      <p:bldP spid="75" grpId="3" animBg="1"/>
      <p:bldP spid="81" grpId="0" animBg="1"/>
      <p:bldP spid="81" grpId="1" animBg="1"/>
      <p:bldP spid="81" grpId="2" animBg="1"/>
      <p:bldP spid="82" grpId="0" animBg="1"/>
      <p:bldP spid="82" grpId="1" animBg="1"/>
      <p:bldP spid="82" grpId="2" animBg="1"/>
      <p:bldP spid="93" grpId="0" animBg="1"/>
      <p:bldP spid="93" grpId="1" animBg="1"/>
      <p:bldP spid="93" grpId="2" animBg="1"/>
      <p:bldP spid="93" grpId="3" animBg="1"/>
      <p:bldP spid="95" grpId="0" animBg="1"/>
      <p:bldP spid="95" grpId="1" animBg="1"/>
      <p:bldP spid="95" grpId="2" animBg="1"/>
      <p:bldP spid="10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6EB681-7982-4489-8067-DAB4BE2A5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3AS-2 Columnar addition and subtraction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878783" y="2037471"/>
            <a:ext cx="15121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45 + 28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3788420" y="2092469"/>
            <a:ext cx="1728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37 + 56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3860428" y="2884557"/>
            <a:ext cx="1584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£46 + £35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878782" y="2901567"/>
            <a:ext cx="2248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79km + 14km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4CC32FF-FDDF-4801-89CE-CD0B74E0F4A4}"/>
              </a:ext>
            </a:extLst>
          </p:cNvPr>
          <p:cNvSpPr txBox="1">
            <a:spLocks/>
          </p:cNvSpPr>
          <p:nvPr/>
        </p:nvSpPr>
        <p:spPr>
          <a:xfrm>
            <a:off x="6225237" y="1378019"/>
            <a:ext cx="5776263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Practise adding the two 2-digit numbers together from Set A. You could work in pairs again. Child A could write the calculation as a column addition and child B could model the calculation using Dienes. 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See if you can explain to your partner how you got your answer.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Why do all these calculations involve regrouping   the ones?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When you are more confident you won’t need to use the Dienes to see why column addition works.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Now try working out the answers to the expressions in Set B. What do you notice?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46704C-0C29-4BBC-96AA-55AE8539593D}"/>
              </a:ext>
            </a:extLst>
          </p:cNvPr>
          <p:cNvSpPr txBox="1"/>
          <p:nvPr/>
        </p:nvSpPr>
        <p:spPr bwMode="auto">
          <a:xfrm>
            <a:off x="758228" y="4475871"/>
            <a:ext cx="1889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345 + 171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8DB8F7-ECCC-4DD4-820A-62A31B4D3E4A}"/>
              </a:ext>
            </a:extLst>
          </p:cNvPr>
          <p:cNvSpPr txBox="1"/>
          <p:nvPr/>
        </p:nvSpPr>
        <p:spPr bwMode="auto">
          <a:xfrm>
            <a:off x="3594827" y="4475870"/>
            <a:ext cx="1728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537 + 284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184CAB-6165-49C0-97C9-5886315421F9}"/>
              </a:ext>
            </a:extLst>
          </p:cNvPr>
          <p:cNvSpPr txBox="1"/>
          <p:nvPr/>
        </p:nvSpPr>
        <p:spPr bwMode="auto">
          <a:xfrm>
            <a:off x="3739873" y="5322957"/>
            <a:ext cx="19239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£637 + £182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26549E-CCAF-4260-823D-53A380D3D3B9}"/>
              </a:ext>
            </a:extLst>
          </p:cNvPr>
          <p:cNvSpPr txBox="1"/>
          <p:nvPr/>
        </p:nvSpPr>
        <p:spPr bwMode="auto">
          <a:xfrm>
            <a:off x="758227" y="5339967"/>
            <a:ext cx="23690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472kg + 469kg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AC1389-0272-4EAE-A77B-DDF155125756}"/>
              </a:ext>
            </a:extLst>
          </p:cNvPr>
          <p:cNvSpPr txBox="1"/>
          <p:nvPr/>
        </p:nvSpPr>
        <p:spPr bwMode="auto">
          <a:xfrm>
            <a:off x="878783" y="1434403"/>
            <a:ext cx="15121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SET 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20CD10-04F0-4DD9-AC05-54193A74BD56}"/>
              </a:ext>
            </a:extLst>
          </p:cNvPr>
          <p:cNvSpPr txBox="1"/>
          <p:nvPr/>
        </p:nvSpPr>
        <p:spPr bwMode="auto">
          <a:xfrm>
            <a:off x="701362" y="3872803"/>
            <a:ext cx="15121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SET B</a:t>
            </a:r>
          </a:p>
        </p:txBody>
      </p:sp>
    </p:spTree>
    <p:extLst>
      <p:ext uri="{BB962C8B-B14F-4D97-AF65-F5344CB8AC3E}">
        <p14:creationId xmlns:p14="http://schemas.microsoft.com/office/powerpoint/2010/main" val="25482204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6806B8-D45C-4AB5-81CD-F9F71E3D9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3AS-2 Columnar addition and subtraction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8291603" y="3141514"/>
            <a:ext cx="72008" cy="1440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3107213" y="1420936"/>
            <a:ext cx="2232248" cy="2232248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5735507" y="1420936"/>
            <a:ext cx="2232248" cy="2232248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5735507" y="3797200"/>
            <a:ext cx="2232248" cy="2232248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3107213" y="3797200"/>
            <a:ext cx="2232248" cy="2232248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558147" y="3797200"/>
            <a:ext cx="2232248" cy="2232248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529547" y="1852984"/>
          <a:ext cx="1828800" cy="13716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3078613" y="1852984"/>
          <a:ext cx="1828800" cy="13716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5735507" y="1852984"/>
          <a:ext cx="1828800" cy="13716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529547" y="4225800"/>
          <a:ext cx="1828800" cy="13716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3078613" y="4229248"/>
          <a:ext cx="1828800" cy="13716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5735507" y="4225800"/>
          <a:ext cx="1828800" cy="13716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19">
            <a:extLst>
              <a:ext uri="{FF2B5EF4-FFF2-40B4-BE49-F238E27FC236}">
                <a16:creationId xmlns:a16="http://schemas.microsoft.com/office/drawing/2014/main" id="{FE55ACD7-544F-4A76-9D7F-39FEFA4D5F21}"/>
              </a:ext>
            </a:extLst>
          </p:cNvPr>
          <p:cNvSpPr txBox="1"/>
          <p:nvPr/>
        </p:nvSpPr>
        <p:spPr>
          <a:xfrm>
            <a:off x="8291603" y="4700325"/>
            <a:ext cx="3679974" cy="646331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If the column sum is equal to ten or more, we must regroup.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F90F5D-E7D9-4849-96D0-1EFEE23F32E8}"/>
              </a:ext>
            </a:extLst>
          </p:cNvPr>
          <p:cNvSpPr txBox="1">
            <a:spLocks/>
          </p:cNvSpPr>
          <p:nvPr/>
        </p:nvSpPr>
        <p:spPr>
          <a:xfrm>
            <a:off x="8104658" y="1403553"/>
            <a:ext cx="3751982" cy="3154160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Which calculations require regrouping?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Which require regrouping only once?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Which require regrouping twice?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you answer these questions without having to solve the calculations?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59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5" grpId="2" animBg="1"/>
      <p:bldP spid="75" grpId="3" animBg="1"/>
      <p:bldP spid="81" grpId="0" animBg="1"/>
      <p:bldP spid="81" grpId="1" animBg="1"/>
      <p:bldP spid="81" grpId="2" animBg="1"/>
      <p:bldP spid="82" grpId="0" animBg="1"/>
      <p:bldP spid="82" grpId="1" animBg="1"/>
      <p:bldP spid="82" grpId="2" animBg="1"/>
      <p:bldP spid="93" grpId="0" animBg="1"/>
      <p:bldP spid="93" grpId="1" animBg="1"/>
      <p:bldP spid="93" grpId="2" animBg="1"/>
      <p:bldP spid="93" grpId="3" animBg="1"/>
      <p:bldP spid="95" grpId="0" animBg="1"/>
      <p:bldP spid="95" grpId="1" animBg="1"/>
      <p:bldP spid="95" grpId="2" animBg="1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5, Learning Outcome 9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189084"/>
              </p:ext>
            </p:extLst>
          </p:nvPr>
        </p:nvGraphicFramePr>
        <p:xfrm>
          <a:off x="594008" y="1097546"/>
          <a:ext cx="11140162" cy="2056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306121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9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60208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use known facts and strategies to accurately and efficiently calculate and check column addition</a:t>
                      </a:r>
                    </a:p>
                    <a:p>
                      <a:b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76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459879"/>
              </p:ext>
            </p:extLst>
          </p:nvPr>
        </p:nvGraphicFramePr>
        <p:xfrm>
          <a:off x="594008" y="1535029"/>
          <a:ext cx="10712127" cy="2983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 action="ppaction://hlinksldjump"/>
                        </a:rPr>
                        <a:t>Pupils add a pair of 2-digit numbers using column addition with regrouping in the ones column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 action="ppaction://hlinksldjump"/>
                        </a:rPr>
                        <a:t>Pupils add a pair of 2-digit numbers using column addition with regrouping in the tens column</a:t>
                      </a:r>
                      <a:endParaRPr lang="en-GB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 action="ppaction://hlinksldjump"/>
                        </a:rPr>
                        <a:t>Pupils add using column addition with regrouping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 action="ppaction://hlinksldjump"/>
                        </a:rPr>
                        <a:t>Pupils use known facts and strategies to accurately and efficiently calculate and check column addition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7" action="ppaction://hlinksldjump"/>
                        </a:rPr>
                        <a:t>Pupils use their knowledge of column addition to solve problems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628023" y="4822964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988023" y="4788275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33426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5, Learning Outcome 9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259B5948-98FA-49AB-89BE-76C74C0AA96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1.20 Algorithms: column addition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277678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3411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5:1</a:t>
                      </a:r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GB" sz="2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5:4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17-18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18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69475" y="3235124"/>
          <a:ext cx="5184576" cy="2353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6319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Myriad Pro"/>
                        </a:rPr>
                        <a:t>Use column addition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Myriad Pro"/>
                        </a:rPr>
                        <a:t>Use mental strategies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091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CB6EB681-7982-4489-8067-DAB4BE2A5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3AS-2 Columnar addition and subtraction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1103972" y="1566623"/>
            <a:ext cx="15121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475 + 25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4013609" y="1621621"/>
            <a:ext cx="1728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237 + 156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4085617" y="2413709"/>
            <a:ext cx="1584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120 + 130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1103972" y="2430719"/>
            <a:ext cx="15121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349 + 84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4CC32FF-FDDF-4801-89CE-CD0B74E0F4A4}"/>
              </a:ext>
            </a:extLst>
          </p:cNvPr>
          <p:cNvSpPr txBox="1">
            <a:spLocks/>
          </p:cNvSpPr>
          <p:nvPr/>
        </p:nvSpPr>
        <p:spPr>
          <a:xfrm>
            <a:off x="6450201" y="1608607"/>
            <a:ext cx="5390389" cy="2463331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 at these expressions carefully.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you solve any of them without using column addition? Sort them into </a:t>
            </a:r>
            <a:r>
              <a:rPr lang="en-GB" sz="2000" dirty="0">
                <a:latin typeface="Arial"/>
              </a:rPr>
              <a:t>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table like the one shown.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 your thinking.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7585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D142283-FB8D-4B8F-B8E3-EE483A8B9A08}"/>
              </a:ext>
            </a:extLst>
          </p:cNvPr>
          <p:cNvSpPr txBox="1"/>
          <p:nvPr/>
        </p:nvSpPr>
        <p:spPr bwMode="auto">
          <a:xfrm>
            <a:off x="4497396" y="951112"/>
            <a:ext cx="684804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/>
              </a:rPr>
              <a:t>416</a:t>
            </a:r>
            <a:endParaRPr lang="en-GB" sz="2400" dirty="0">
              <a:latin typeface="Myriad Pro"/>
              <a:ea typeface="Myriad Pro Semibold" charset="0"/>
              <a:cs typeface="Myriad Pro Semibold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A6CCA4-D8ED-4381-80D9-1432BBE34519}"/>
              </a:ext>
            </a:extLst>
          </p:cNvPr>
          <p:cNvSpPr txBox="1"/>
          <p:nvPr/>
        </p:nvSpPr>
        <p:spPr bwMode="auto">
          <a:xfrm>
            <a:off x="5074771" y="951111"/>
            <a:ext cx="394660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/>
              </a:rPr>
              <a:t>+</a:t>
            </a:r>
            <a:endParaRPr lang="en-GB" sz="2400" dirty="0">
              <a:latin typeface="Myriad Pro"/>
              <a:ea typeface="Myriad Pro Semibold" charset="0"/>
              <a:cs typeface="Myriad Pro Semibol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F0CAFE-B2BD-4E9A-B4CB-B6F4343F7D13}"/>
              </a:ext>
            </a:extLst>
          </p:cNvPr>
          <p:cNvSpPr txBox="1"/>
          <p:nvPr/>
        </p:nvSpPr>
        <p:spPr bwMode="auto">
          <a:xfrm>
            <a:off x="5369370" y="951111"/>
            <a:ext cx="684804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/>
                <a:ea typeface="Myriad Pro Semibold" charset="0"/>
                <a:cs typeface="Myriad Pro Semibold" charset="0"/>
              </a:rPr>
              <a:t>223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BB08C-8BD2-4319-8D12-2EEDC46C2B20}"/>
              </a:ext>
            </a:extLst>
          </p:cNvPr>
          <p:cNvSpPr txBox="1"/>
          <p:nvPr/>
        </p:nvSpPr>
        <p:spPr bwMode="auto">
          <a:xfrm>
            <a:off x="5946235" y="951111"/>
            <a:ext cx="394660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/>
                <a:ea typeface="Myriad Pro Semibold" charset="0"/>
                <a:cs typeface="Myriad Pro Semibold" charset="0"/>
              </a:rPr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3E996D-7225-4E3B-A317-3ACCE0FC5685}"/>
              </a:ext>
            </a:extLst>
          </p:cNvPr>
          <p:cNvSpPr txBox="1"/>
          <p:nvPr/>
        </p:nvSpPr>
        <p:spPr bwMode="auto">
          <a:xfrm>
            <a:off x="6225588" y="951111"/>
            <a:ext cx="684804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/>
              </a:rPr>
              <a:t>184</a:t>
            </a:r>
            <a:endParaRPr lang="en-GB" sz="2400" dirty="0">
              <a:latin typeface="Myriad Pro"/>
              <a:ea typeface="Myriad Pro Semibold" charset="0"/>
              <a:cs typeface="Myriad Pro Semibold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BA0A33C-6D7C-4A84-B03D-2641DB6350E7}"/>
              </a:ext>
            </a:extLst>
          </p:cNvPr>
          <p:cNvSpPr txBox="1"/>
          <p:nvPr/>
        </p:nvSpPr>
        <p:spPr bwMode="auto">
          <a:xfrm>
            <a:off x="6802453" y="951111"/>
            <a:ext cx="394660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/>
                <a:ea typeface="Myriad Pro Semibold" charset="0"/>
                <a:cs typeface="Myriad Pro Semibold" charset="0"/>
              </a:rPr>
              <a:t>=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C5E09A2-6760-4B56-82BB-CEEA9C3C33DB}"/>
              </a:ext>
            </a:extLst>
          </p:cNvPr>
          <p:cNvSpPr txBox="1"/>
          <p:nvPr/>
        </p:nvSpPr>
        <p:spPr bwMode="auto">
          <a:xfrm>
            <a:off x="7081807" y="951111"/>
            <a:ext cx="684804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/>
              </a:rPr>
              <a:t>823</a:t>
            </a:r>
            <a:endParaRPr lang="en-GB" sz="2400" dirty="0">
              <a:latin typeface="Myriad Pro"/>
              <a:ea typeface="Myriad Pro Semibold" charset="0"/>
              <a:cs typeface="Myriad Pro Semibold" charset="0"/>
            </a:endParaRPr>
          </a:p>
        </p:txBody>
      </p:sp>
      <p:pic>
        <p:nvPicPr>
          <p:cNvPr id="45" name="Picture 44" descr="A close up of a logo&#10;&#10;Description generated with high confidence">
            <a:extLst>
              <a:ext uri="{FF2B5EF4-FFF2-40B4-BE49-F238E27FC236}">
                <a16:creationId xmlns:a16="http://schemas.microsoft.com/office/drawing/2014/main" id="{A2317765-0F1A-46D7-AA41-4D8AD694AB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929"/>
          <a:stretch/>
        </p:blipFill>
        <p:spPr>
          <a:xfrm>
            <a:off x="3647730" y="1997392"/>
            <a:ext cx="2307937" cy="1800201"/>
          </a:xfrm>
          <a:prstGeom prst="rect">
            <a:avLst/>
          </a:prstGeom>
        </p:spPr>
      </p:pic>
      <p:pic>
        <p:nvPicPr>
          <p:cNvPr id="19" name="Picture 18" descr="A close up of a logo&#10;&#10;Description generated with high confidence">
            <a:extLst>
              <a:ext uri="{FF2B5EF4-FFF2-40B4-BE49-F238E27FC236}">
                <a16:creationId xmlns:a16="http://schemas.microsoft.com/office/drawing/2014/main" id="{DB5CAD1E-0D97-4031-ACD8-0C89CE1EFA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929"/>
          <a:stretch/>
        </p:blipFill>
        <p:spPr>
          <a:xfrm>
            <a:off x="5914139" y="1988840"/>
            <a:ext cx="367408" cy="1800201"/>
          </a:xfrm>
          <a:prstGeom prst="rect">
            <a:avLst/>
          </a:prstGeom>
        </p:spPr>
      </p:pic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AB9D013-1899-4998-B8C9-AF3055D45D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406"/>
          <a:stretch/>
        </p:blipFill>
        <p:spPr>
          <a:xfrm>
            <a:off x="6304657" y="1916833"/>
            <a:ext cx="367408" cy="2476491"/>
          </a:xfrm>
          <a:prstGeom prst="rect">
            <a:avLst/>
          </a:prstGeom>
        </p:spPr>
      </p:pic>
      <p:pic>
        <p:nvPicPr>
          <p:cNvPr id="35" name="Picture 3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6581F46-7196-4CE4-AA84-2D38CD4EAC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2027" y="2636664"/>
            <a:ext cx="288029" cy="360040"/>
          </a:xfrm>
          <a:prstGeom prst="rect">
            <a:avLst/>
          </a:prstGeom>
        </p:spPr>
      </p:pic>
      <p:pic>
        <p:nvPicPr>
          <p:cNvPr id="36" name="Picture 3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90B0FBC-E8BF-4116-9FC9-EB108BC48AB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4033" y="2996704"/>
            <a:ext cx="216023" cy="360288"/>
          </a:xfrm>
          <a:prstGeom prst="rect">
            <a:avLst/>
          </a:prstGeom>
        </p:spPr>
      </p:pic>
      <p:pic>
        <p:nvPicPr>
          <p:cNvPr id="41" name="Picture 4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B0FE44E-9E25-4BA9-B809-5F63C4DB1A3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2021" y="3386614"/>
            <a:ext cx="288034" cy="329288"/>
          </a:xfrm>
          <a:prstGeom prst="rect">
            <a:avLst/>
          </a:prstGeom>
        </p:spPr>
      </p:pic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13DFA5F-7676-406F-808A-B2946A8FCC3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1905" y="3429000"/>
            <a:ext cx="288033" cy="36004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630000"/>
          </a:xfrm>
        </p:spPr>
        <p:txBody>
          <a:bodyPr/>
          <a:lstStyle/>
          <a:p>
            <a:r>
              <a:rPr lang="en-GB" dirty="0"/>
              <a:t>1.20 Column addition – step 5:2</a:t>
            </a:r>
          </a:p>
        </p:txBody>
      </p:sp>
      <p:pic>
        <p:nvPicPr>
          <p:cNvPr id="32" name="Picture 3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646FB71-2410-40D9-A90F-581AF9A64B6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065" y="2464677"/>
            <a:ext cx="1872207" cy="1928646"/>
          </a:xfrm>
          <a:prstGeom prst="rect">
            <a:avLst/>
          </a:prstGeom>
        </p:spPr>
      </p:pic>
      <p:pic>
        <p:nvPicPr>
          <p:cNvPr id="33" name="Picture 3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75B93C6-CDDD-4A2C-B832-6EE317CD964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9938" y="2636912"/>
            <a:ext cx="360039" cy="360040"/>
          </a:xfrm>
          <a:prstGeom prst="rect">
            <a:avLst/>
          </a:prstGeom>
        </p:spPr>
      </p:pic>
      <p:pic>
        <p:nvPicPr>
          <p:cNvPr id="34" name="Picture 3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B3D29EC-490F-41E1-B854-D9E4578734B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1984" y="2636913"/>
            <a:ext cx="216024" cy="322509"/>
          </a:xfrm>
          <a:prstGeom prst="rect">
            <a:avLst/>
          </a:prstGeom>
        </p:spPr>
      </p:pic>
      <p:pic>
        <p:nvPicPr>
          <p:cNvPr id="37" name="Picture 3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99CEFFE-D86F-4143-8B1E-897FE0B3693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1985" y="3026326"/>
            <a:ext cx="360039" cy="322509"/>
          </a:xfrm>
          <a:prstGeom prst="rect">
            <a:avLst/>
          </a:prstGeom>
        </p:spPr>
      </p:pic>
      <p:pic>
        <p:nvPicPr>
          <p:cNvPr id="38" name="Picture 3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0A20C15-8950-481E-8DB4-9FD70B16386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3953" y="3026326"/>
            <a:ext cx="216022" cy="322509"/>
          </a:xfrm>
          <a:prstGeom prst="rect">
            <a:avLst/>
          </a:prstGeom>
        </p:spPr>
      </p:pic>
      <p:pic>
        <p:nvPicPr>
          <p:cNvPr id="39" name="Picture 3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3DAA1A1-79F8-4054-9A49-DE700E167AE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0269" y="3394524"/>
            <a:ext cx="288033" cy="322509"/>
          </a:xfrm>
          <a:prstGeom prst="rect">
            <a:avLst/>
          </a:prstGeom>
        </p:spPr>
      </p:pic>
      <p:pic>
        <p:nvPicPr>
          <p:cNvPr id="40" name="Picture 3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A611EF5-8B25-42AE-8465-34A9F3AE70B7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5667" y="3393393"/>
            <a:ext cx="288034" cy="322509"/>
          </a:xfrm>
          <a:prstGeom prst="rect">
            <a:avLst/>
          </a:prstGeom>
        </p:spPr>
      </p:pic>
      <p:pic>
        <p:nvPicPr>
          <p:cNvPr id="42" name="Picture 4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8EA4E01-E740-4E70-ACD4-D10425B2A213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9938" y="3715901"/>
            <a:ext cx="1292459" cy="433179"/>
          </a:xfrm>
          <a:prstGeom prst="rect">
            <a:avLst/>
          </a:prstGeom>
        </p:spPr>
      </p:pic>
      <p:pic>
        <p:nvPicPr>
          <p:cNvPr id="43" name="Picture 4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7A5B833-5F22-4FDC-A517-DBDAAC101F4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9375" y="4221089"/>
            <a:ext cx="138632" cy="206968"/>
          </a:xfrm>
          <a:prstGeom prst="rect">
            <a:avLst/>
          </a:prstGeom>
        </p:spPr>
      </p:pic>
      <p:pic>
        <p:nvPicPr>
          <p:cNvPr id="44" name="Picture 4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F56C989-383B-44FE-9049-EC2C526063E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8197" y="3741558"/>
            <a:ext cx="216023" cy="360288"/>
          </a:xfrm>
          <a:prstGeom prst="rect">
            <a:avLst/>
          </a:prstGeom>
        </p:spPr>
      </p:pic>
      <p:pic>
        <p:nvPicPr>
          <p:cNvPr id="46" name="Picture 4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336B57C-9E7E-4335-9493-6C370F33149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71552" y="4224396"/>
            <a:ext cx="136416" cy="203660"/>
          </a:xfrm>
          <a:prstGeom prst="rect">
            <a:avLst/>
          </a:prstGeom>
        </p:spPr>
      </p:pic>
      <p:pic>
        <p:nvPicPr>
          <p:cNvPr id="47" name="Picture 4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E0D1E65-3D62-4784-B0E9-930E533E6D0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8809" y="3785480"/>
            <a:ext cx="360039" cy="322509"/>
          </a:xfrm>
          <a:prstGeom prst="rect">
            <a:avLst/>
          </a:prstGeom>
        </p:spPr>
      </p:pic>
      <p:pic>
        <p:nvPicPr>
          <p:cNvPr id="48" name="Picture 4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EA3630A-77A3-49F2-830B-B078604A7226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0000" y="3791797"/>
            <a:ext cx="288034" cy="322509"/>
          </a:xfrm>
          <a:prstGeom prst="rect">
            <a:avLst/>
          </a:prstGeom>
        </p:spPr>
      </p:pic>
      <p:pic>
        <p:nvPicPr>
          <p:cNvPr id="4" name="Picture 3" descr="A close up of a clock&#10;&#10;Description generated with high confidence">
            <a:extLst>
              <a:ext uri="{FF2B5EF4-FFF2-40B4-BE49-F238E27FC236}">
                <a16:creationId xmlns:a16="http://schemas.microsoft.com/office/drawing/2014/main" id="{99980713-4486-4E35-B6CC-E509CB7F426B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0001" y="3063608"/>
            <a:ext cx="216023" cy="275774"/>
          </a:xfrm>
          <a:prstGeom prst="rect">
            <a:avLst/>
          </a:prstGeom>
        </p:spPr>
      </p:pic>
      <p:pic>
        <p:nvPicPr>
          <p:cNvPr id="51" name="Picture 50" descr="A close up of a clock&#10;&#10;Description generated with high confidence">
            <a:extLst>
              <a:ext uri="{FF2B5EF4-FFF2-40B4-BE49-F238E27FC236}">
                <a16:creationId xmlns:a16="http://schemas.microsoft.com/office/drawing/2014/main" id="{A5B3D9D3-411C-4220-B0BA-279C81140E05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4467" y="2699863"/>
            <a:ext cx="125097" cy="275774"/>
          </a:xfrm>
          <a:prstGeom prst="rect">
            <a:avLst/>
          </a:prstGeom>
        </p:spPr>
      </p:pic>
      <p:pic>
        <p:nvPicPr>
          <p:cNvPr id="52" name="Picture 51" descr="A close up of a clock&#10;&#10;Description generated with high confidence">
            <a:extLst>
              <a:ext uri="{FF2B5EF4-FFF2-40B4-BE49-F238E27FC236}">
                <a16:creationId xmlns:a16="http://schemas.microsoft.com/office/drawing/2014/main" id="{6859DF8F-5F42-4E81-B3BA-C73B12DC800C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6732" y="2699863"/>
            <a:ext cx="185541" cy="245902"/>
          </a:xfrm>
          <a:prstGeom prst="rect">
            <a:avLst/>
          </a:prstGeom>
        </p:spPr>
      </p:pic>
      <p:pic>
        <p:nvPicPr>
          <p:cNvPr id="53" name="Picture 52" descr="A close up of a clock&#10;&#10;Description generated with high confidence">
            <a:extLst>
              <a:ext uri="{FF2B5EF4-FFF2-40B4-BE49-F238E27FC236}">
                <a16:creationId xmlns:a16="http://schemas.microsoft.com/office/drawing/2014/main" id="{14CDFAD4-40E6-4181-BBCB-AF6C3EF97044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4625" y="3056273"/>
            <a:ext cx="185541" cy="262612"/>
          </a:xfrm>
          <a:prstGeom prst="rect">
            <a:avLst/>
          </a:prstGeom>
        </p:spPr>
      </p:pic>
      <p:pic>
        <p:nvPicPr>
          <p:cNvPr id="54" name="Picture 53" descr="A close up of a clock&#10;&#10;Description generated with high confidence">
            <a:extLst>
              <a:ext uri="{FF2B5EF4-FFF2-40B4-BE49-F238E27FC236}">
                <a16:creationId xmlns:a16="http://schemas.microsoft.com/office/drawing/2014/main" id="{6E2416AF-752A-45CD-9F3E-20A7FFAD8F14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9586" y="3432886"/>
            <a:ext cx="185541" cy="258592"/>
          </a:xfrm>
          <a:prstGeom prst="rect">
            <a:avLst/>
          </a:prstGeom>
        </p:spPr>
      </p:pic>
      <p:pic>
        <p:nvPicPr>
          <p:cNvPr id="57" name="Picture 56" descr="A close up of a clock&#10;&#10;Description generated with high confidence">
            <a:extLst>
              <a:ext uri="{FF2B5EF4-FFF2-40B4-BE49-F238E27FC236}">
                <a16:creationId xmlns:a16="http://schemas.microsoft.com/office/drawing/2014/main" id="{6C121257-1D0F-43BA-94DE-C1207299AB25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4260136"/>
            <a:ext cx="80280" cy="176976"/>
          </a:xfrm>
          <a:prstGeom prst="rect">
            <a:avLst/>
          </a:prstGeom>
        </p:spPr>
      </p:pic>
      <p:pic>
        <p:nvPicPr>
          <p:cNvPr id="59" name="Picture 58" descr="A close up of a clock&#10;&#10;Description generated with high confidence">
            <a:extLst>
              <a:ext uri="{FF2B5EF4-FFF2-40B4-BE49-F238E27FC236}">
                <a16:creationId xmlns:a16="http://schemas.microsoft.com/office/drawing/2014/main" id="{832849FC-F230-4549-A715-AEEC884C6603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6000" y="4262400"/>
            <a:ext cx="80280" cy="17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5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5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25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generated with high confidence">
            <a:extLst>
              <a:ext uri="{FF2B5EF4-FFF2-40B4-BE49-F238E27FC236}">
                <a16:creationId xmlns:a16="http://schemas.microsoft.com/office/drawing/2014/main" id="{86B63F0A-E1C9-4651-83DA-BADF82E171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493"/>
          <a:stretch/>
        </p:blipFill>
        <p:spPr>
          <a:xfrm>
            <a:off x="5885178" y="2060848"/>
            <a:ext cx="498855" cy="172819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630000"/>
          </a:xfrm>
        </p:spPr>
        <p:txBody>
          <a:bodyPr/>
          <a:lstStyle/>
          <a:p>
            <a:r>
              <a:rPr lang="en-GB" dirty="0"/>
              <a:t>1.20 Column addition – step 5:2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142283-FB8D-4B8F-B8E3-EE483A8B9A08}"/>
              </a:ext>
            </a:extLst>
          </p:cNvPr>
          <p:cNvSpPr txBox="1"/>
          <p:nvPr/>
        </p:nvSpPr>
        <p:spPr bwMode="auto">
          <a:xfrm>
            <a:off x="4790239" y="950401"/>
            <a:ext cx="518091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/>
              </a:rPr>
              <a:t>15</a:t>
            </a:r>
            <a:endParaRPr lang="en-GB" sz="2400" dirty="0">
              <a:latin typeface="Myriad Pro"/>
              <a:ea typeface="Myriad Pro Semibold" charset="0"/>
              <a:cs typeface="Myriad Pro Semibold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A6CCA4-D8ED-4381-80D9-1432BBE34519}"/>
              </a:ext>
            </a:extLst>
          </p:cNvPr>
          <p:cNvSpPr txBox="1"/>
          <p:nvPr/>
        </p:nvSpPr>
        <p:spPr bwMode="auto">
          <a:xfrm>
            <a:off x="5218787" y="950401"/>
            <a:ext cx="394660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/>
              </a:rPr>
              <a:t>+</a:t>
            </a:r>
            <a:endParaRPr lang="en-GB" sz="2400" dirty="0">
              <a:latin typeface="Myriad Pro"/>
              <a:ea typeface="Myriad Pro Semibold" charset="0"/>
              <a:cs typeface="Myriad Pro Semibol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F0CAFE-B2BD-4E9A-B4CB-B6F4343F7D13}"/>
              </a:ext>
            </a:extLst>
          </p:cNvPr>
          <p:cNvSpPr txBox="1"/>
          <p:nvPr/>
        </p:nvSpPr>
        <p:spPr bwMode="auto">
          <a:xfrm>
            <a:off x="5510319" y="950401"/>
            <a:ext cx="518091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/>
                <a:ea typeface="Myriad Pro Semibold" charset="0"/>
                <a:cs typeface="Myriad Pro Semibold" charset="0"/>
              </a:rPr>
              <a:t>57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BB08C-8BD2-4319-8D12-2EEDC46C2B20}"/>
              </a:ext>
            </a:extLst>
          </p:cNvPr>
          <p:cNvSpPr txBox="1"/>
          <p:nvPr/>
        </p:nvSpPr>
        <p:spPr bwMode="auto">
          <a:xfrm>
            <a:off x="5938358" y="950401"/>
            <a:ext cx="394660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/>
                <a:ea typeface="Myriad Pro Semibold" charset="0"/>
                <a:cs typeface="Myriad Pro Semibold" charset="0"/>
              </a:rPr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3E996D-7225-4E3B-A317-3ACCE0FC5685}"/>
              </a:ext>
            </a:extLst>
          </p:cNvPr>
          <p:cNvSpPr txBox="1"/>
          <p:nvPr/>
        </p:nvSpPr>
        <p:spPr bwMode="auto">
          <a:xfrm>
            <a:off x="6230399" y="950401"/>
            <a:ext cx="518091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/>
              </a:rPr>
              <a:t>27</a:t>
            </a:r>
            <a:endParaRPr lang="en-GB" sz="2400" dirty="0">
              <a:latin typeface="Myriad Pro"/>
              <a:ea typeface="Myriad Pro Semibold" charset="0"/>
              <a:cs typeface="Myriad Pro Semibold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BA0A33C-6D7C-4A84-B03D-2641DB6350E7}"/>
              </a:ext>
            </a:extLst>
          </p:cNvPr>
          <p:cNvSpPr txBox="1"/>
          <p:nvPr/>
        </p:nvSpPr>
        <p:spPr bwMode="auto">
          <a:xfrm>
            <a:off x="6581228" y="950401"/>
            <a:ext cx="394660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/>
                <a:ea typeface="Myriad Pro Semibold" charset="0"/>
                <a:cs typeface="Myriad Pro Semibold" charset="0"/>
              </a:rPr>
              <a:t>=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C5E09A2-6760-4B56-82BB-CEEA9C3C33DB}"/>
              </a:ext>
            </a:extLst>
          </p:cNvPr>
          <p:cNvSpPr txBox="1"/>
          <p:nvPr/>
        </p:nvSpPr>
        <p:spPr bwMode="auto">
          <a:xfrm>
            <a:off x="6837158" y="950401"/>
            <a:ext cx="518091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/>
              </a:rPr>
              <a:t>99</a:t>
            </a:r>
            <a:endParaRPr lang="en-GB" sz="2400" dirty="0">
              <a:latin typeface="Myriad Pro"/>
              <a:ea typeface="Myriad Pro Semibold" charset="0"/>
              <a:cs typeface="Myriad Pro Semibold" charset="0"/>
            </a:endParaRPr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C1704C6-A54B-44C1-BE4B-EE3130D5AE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7769" y="2636912"/>
            <a:ext cx="367408" cy="3600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4298591-787D-49AE-9373-3507F906041B}"/>
              </a:ext>
            </a:extLst>
          </p:cNvPr>
          <p:cNvSpPr/>
          <p:nvPr/>
        </p:nvSpPr>
        <p:spPr bwMode="auto">
          <a:xfrm>
            <a:off x="6348001" y="2636912"/>
            <a:ext cx="77209" cy="1008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51" name="Picture 50" descr="A close up of a logo&#10;&#10;Description generated with high confidence">
            <a:extLst>
              <a:ext uri="{FF2B5EF4-FFF2-40B4-BE49-F238E27FC236}">
                <a16:creationId xmlns:a16="http://schemas.microsoft.com/office/drawing/2014/main" id="{9FFD31DC-B334-4372-ADA8-28CBD35F4D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920"/>
          <a:stretch/>
        </p:blipFill>
        <p:spPr>
          <a:xfrm>
            <a:off x="6348000" y="2060846"/>
            <a:ext cx="2124264" cy="1800202"/>
          </a:xfrm>
          <a:prstGeom prst="rect">
            <a:avLst/>
          </a:prstGeom>
        </p:spPr>
      </p:pic>
      <p:pic>
        <p:nvPicPr>
          <p:cNvPr id="52" name="Picture 5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FD8224B-606F-4B48-A099-0F75C85BE05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3992" y="2636911"/>
            <a:ext cx="282831" cy="360040"/>
          </a:xfrm>
          <a:prstGeom prst="rect">
            <a:avLst/>
          </a:prstGeom>
        </p:spPr>
      </p:pic>
      <p:pic>
        <p:nvPicPr>
          <p:cNvPr id="53" name="Picture 5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C21A915-6062-4922-A7FB-212E80AF90E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3953" y="3068961"/>
            <a:ext cx="221225" cy="288031"/>
          </a:xfrm>
          <a:prstGeom prst="rect">
            <a:avLst/>
          </a:prstGeom>
        </p:spPr>
      </p:pic>
      <p:pic>
        <p:nvPicPr>
          <p:cNvPr id="54" name="Picture 5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E0BE499-7334-4DBD-BE96-DCE12FE4478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5597" y="3068960"/>
            <a:ext cx="221225" cy="288031"/>
          </a:xfrm>
          <a:prstGeom prst="rect">
            <a:avLst/>
          </a:prstGeom>
        </p:spPr>
      </p:pic>
      <p:pic>
        <p:nvPicPr>
          <p:cNvPr id="55" name="Picture 5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9565C76-B6C1-4C0C-A77D-C0D68F1F8D1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3953" y="3434401"/>
            <a:ext cx="221225" cy="288033"/>
          </a:xfrm>
          <a:prstGeom prst="rect">
            <a:avLst/>
          </a:prstGeom>
        </p:spPr>
      </p:pic>
      <p:pic>
        <p:nvPicPr>
          <p:cNvPr id="56" name="Picture 5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BD00AC-FC26-4E10-97B8-7F3F3EA3ABE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8791" y="3428998"/>
            <a:ext cx="221225" cy="288033"/>
          </a:xfrm>
          <a:prstGeom prst="rect">
            <a:avLst/>
          </a:prstGeom>
        </p:spPr>
      </p:pic>
      <p:pic>
        <p:nvPicPr>
          <p:cNvPr id="57" name="Picture 5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9B97C52-6680-44E8-B3C1-68562FA0455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5921" y="3427911"/>
            <a:ext cx="180046" cy="288033"/>
          </a:xfrm>
          <a:prstGeom prst="rect">
            <a:avLst/>
          </a:prstGeom>
        </p:spPr>
      </p:pic>
      <p:pic>
        <p:nvPicPr>
          <p:cNvPr id="58" name="Picture 5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ECA610E-2DEC-4799-AE8D-B88A2AE8177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3639" y="3715943"/>
            <a:ext cx="894361" cy="433137"/>
          </a:xfrm>
          <a:prstGeom prst="rect">
            <a:avLst/>
          </a:prstGeom>
        </p:spPr>
      </p:pic>
      <p:pic>
        <p:nvPicPr>
          <p:cNvPr id="59" name="Picture 5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29331D5-3EEC-42E3-9B0C-1FCEB83748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8000" y="4221088"/>
            <a:ext cx="233670" cy="228984"/>
          </a:xfrm>
          <a:prstGeom prst="rect">
            <a:avLst/>
          </a:prstGeom>
        </p:spPr>
      </p:pic>
      <p:pic>
        <p:nvPicPr>
          <p:cNvPr id="18" name="Picture 1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CB355F7-6B7B-4569-82F5-052E2779104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7507" y="3744000"/>
            <a:ext cx="360493" cy="360040"/>
          </a:xfrm>
          <a:prstGeom prst="rect">
            <a:avLst/>
          </a:prstGeom>
        </p:spPr>
      </p:pic>
      <p:pic>
        <p:nvPicPr>
          <p:cNvPr id="60" name="Picture 5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0DCC01-C516-4F8D-AC89-ACAF4EBEA8E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1179" y="3743999"/>
            <a:ext cx="360493" cy="360040"/>
          </a:xfrm>
          <a:prstGeom prst="rect">
            <a:avLst/>
          </a:prstGeom>
        </p:spPr>
      </p:pic>
      <p:pic>
        <p:nvPicPr>
          <p:cNvPr id="10" name="Picture 9" descr="A close up of a clock&#10;&#10;Description generated with high confidence">
            <a:extLst>
              <a:ext uri="{FF2B5EF4-FFF2-40B4-BE49-F238E27FC236}">
                <a16:creationId xmlns:a16="http://schemas.microsoft.com/office/drawing/2014/main" id="{F3185A17-0611-40E3-8BFC-A781509F27B8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3993" y="2636912"/>
            <a:ext cx="228593" cy="357862"/>
          </a:xfrm>
          <a:prstGeom prst="rect">
            <a:avLst/>
          </a:prstGeom>
        </p:spPr>
      </p:pic>
      <p:pic>
        <p:nvPicPr>
          <p:cNvPr id="27" name="Picture 26" descr="A close up of a clock&#10;&#10;Description generated with high confidence">
            <a:extLst>
              <a:ext uri="{FF2B5EF4-FFF2-40B4-BE49-F238E27FC236}">
                <a16:creationId xmlns:a16="http://schemas.microsoft.com/office/drawing/2014/main" id="{A9722E90-2754-4786-9CE6-F625594CEFD3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4999" y="2636911"/>
            <a:ext cx="180045" cy="1072824"/>
          </a:xfrm>
          <a:prstGeom prst="rect">
            <a:avLst/>
          </a:prstGeom>
        </p:spPr>
      </p:pic>
      <p:pic>
        <p:nvPicPr>
          <p:cNvPr id="29" name="Picture 28" descr="A picture containing object, clock&#10;&#10;Description generated with very high confidence">
            <a:extLst>
              <a:ext uri="{FF2B5EF4-FFF2-40B4-BE49-F238E27FC236}">
                <a16:creationId xmlns:a16="http://schemas.microsoft.com/office/drawing/2014/main" id="{79AB4547-0058-425B-BCD5-548AE859BB9E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4836" y="4243821"/>
            <a:ext cx="106133" cy="18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9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25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 descr="A close up of a logo&#10;&#10;Description generated with high confidence">
            <a:extLst>
              <a:ext uri="{FF2B5EF4-FFF2-40B4-BE49-F238E27FC236}">
                <a16:creationId xmlns:a16="http://schemas.microsoft.com/office/drawing/2014/main" id="{C820A43F-0C40-4625-9047-E87247C257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108"/>
          <a:stretch/>
        </p:blipFill>
        <p:spPr>
          <a:xfrm>
            <a:off x="3431705" y="1817486"/>
            <a:ext cx="2324702" cy="1869518"/>
          </a:xfrm>
          <a:prstGeom prst="rect">
            <a:avLst/>
          </a:prstGeom>
        </p:spPr>
      </p:pic>
      <p:pic>
        <p:nvPicPr>
          <p:cNvPr id="23" name="Picture 22" descr="A close up of a logo&#10;&#10;Description generated with high confidence">
            <a:extLst>
              <a:ext uri="{FF2B5EF4-FFF2-40B4-BE49-F238E27FC236}">
                <a16:creationId xmlns:a16="http://schemas.microsoft.com/office/drawing/2014/main" id="{4E1EB417-4586-4C39-AB5A-CB0E2F8F3A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108"/>
          <a:stretch/>
        </p:blipFill>
        <p:spPr>
          <a:xfrm>
            <a:off x="5710309" y="1817897"/>
            <a:ext cx="411340" cy="1869518"/>
          </a:xfrm>
          <a:prstGeom prst="rect">
            <a:avLst/>
          </a:prstGeom>
        </p:spPr>
      </p:pic>
      <p:pic>
        <p:nvPicPr>
          <p:cNvPr id="34" name="Picture 3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C1B3EE9-0930-404C-AEFB-8970366022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345"/>
          <a:stretch/>
        </p:blipFill>
        <p:spPr>
          <a:xfrm>
            <a:off x="5091708" y="4005065"/>
            <a:ext cx="1441544" cy="461665"/>
          </a:xfrm>
          <a:prstGeom prst="rect">
            <a:avLst/>
          </a:prstGeom>
        </p:spPr>
      </p:pic>
      <p:pic>
        <p:nvPicPr>
          <p:cNvPr id="31" name="Picture 3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E40BDFB-1625-402C-848A-47EC35DEDD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5961" y="3645024"/>
            <a:ext cx="282830" cy="360040"/>
          </a:xfrm>
          <a:prstGeom prst="rect">
            <a:avLst/>
          </a:prstGeom>
        </p:spPr>
      </p:pic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CFBDB9E-C386-4344-B359-69995C607C7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4104000"/>
            <a:ext cx="334390" cy="288032"/>
          </a:xfrm>
          <a:prstGeom prst="rect">
            <a:avLst/>
          </a:prstGeom>
        </p:spPr>
      </p:pic>
      <p:pic>
        <p:nvPicPr>
          <p:cNvPr id="16" name="Picture 1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95DDE75-02C5-4326-AC86-E9BCB95DAD0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095"/>
          <a:stretch/>
        </p:blipFill>
        <p:spPr>
          <a:xfrm>
            <a:off x="6037074" y="1700808"/>
            <a:ext cx="470529" cy="2448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0CF29D-E1AB-4BDB-9902-AFE2779A212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042"/>
          <a:stretch/>
        </p:blipFill>
        <p:spPr>
          <a:xfrm>
            <a:off x="6088632" y="2060849"/>
            <a:ext cx="367408" cy="194421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630000"/>
          </a:xfrm>
        </p:spPr>
        <p:txBody>
          <a:bodyPr/>
          <a:lstStyle/>
          <a:p>
            <a:r>
              <a:rPr lang="en-GB" dirty="0"/>
              <a:t>1.20 Column addition – step 5:2</a:t>
            </a:r>
          </a:p>
        </p:txBody>
      </p:sp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9AE2EDD-2FB5-49E9-AEDD-9E82562161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5919" y="2924944"/>
            <a:ext cx="223903" cy="288032"/>
          </a:xfrm>
          <a:prstGeom prst="rect">
            <a:avLst/>
          </a:prstGeom>
        </p:spPr>
      </p:pic>
      <p:pic>
        <p:nvPicPr>
          <p:cNvPr id="26" name="Picture 2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7E58932-1EA9-4321-8F08-D5027625332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7969" y="2924944"/>
            <a:ext cx="210823" cy="288032"/>
          </a:xfrm>
          <a:prstGeom prst="rect">
            <a:avLst/>
          </a:prstGeom>
        </p:spPr>
      </p:pic>
      <p:pic>
        <p:nvPicPr>
          <p:cNvPr id="27" name="Picture 2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3577592-2165-424E-80B6-C0F3814FD11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3212" y="2924944"/>
            <a:ext cx="282829" cy="288032"/>
          </a:xfrm>
          <a:prstGeom prst="rect">
            <a:avLst/>
          </a:prstGeom>
        </p:spPr>
      </p:pic>
      <p:pic>
        <p:nvPicPr>
          <p:cNvPr id="28" name="Picture 2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F755702-C39F-48FA-AA9A-4D65B9CE3F7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3212" y="3284984"/>
            <a:ext cx="282829" cy="360040"/>
          </a:xfrm>
          <a:prstGeom prst="rect">
            <a:avLst/>
          </a:prstGeom>
        </p:spPr>
      </p:pic>
      <p:pic>
        <p:nvPicPr>
          <p:cNvPr id="29" name="Picture 2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DB1A8B5-7266-45F7-A639-7DAE235CA44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3212" y="3717032"/>
            <a:ext cx="282829" cy="288032"/>
          </a:xfrm>
          <a:prstGeom prst="rect">
            <a:avLst/>
          </a:prstGeom>
        </p:spPr>
      </p:pic>
      <p:pic>
        <p:nvPicPr>
          <p:cNvPr id="30" name="Picture 2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E63358D-13A1-42BD-8D27-5203D3BF381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5961" y="3284984"/>
            <a:ext cx="282830" cy="360040"/>
          </a:xfrm>
          <a:prstGeom prst="rect">
            <a:avLst/>
          </a:prstGeom>
        </p:spPr>
      </p:pic>
      <p:pic>
        <p:nvPicPr>
          <p:cNvPr id="32" name="Picture 3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66F29D6-7FC2-4EAF-A970-1B47C452F26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3200" y="3284984"/>
            <a:ext cx="282830" cy="360040"/>
          </a:xfrm>
          <a:prstGeom prst="rect">
            <a:avLst/>
          </a:prstGeom>
        </p:spPr>
      </p:pic>
      <p:pic>
        <p:nvPicPr>
          <p:cNvPr id="33" name="Picture 3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8C2F7BD-7BFD-4FC9-936A-4BBA68A10863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7889" y="3645024"/>
            <a:ext cx="210821" cy="36004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38240C6-B5A3-4318-8288-25BBBC8BEF9D}"/>
              </a:ext>
            </a:extLst>
          </p:cNvPr>
          <p:cNvSpPr txBox="1"/>
          <p:nvPr/>
        </p:nvSpPr>
        <p:spPr bwMode="auto">
          <a:xfrm>
            <a:off x="4353381" y="950401"/>
            <a:ext cx="684804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/>
              </a:rPr>
              <a:t>172</a:t>
            </a:r>
            <a:endParaRPr lang="en-GB" sz="2400" dirty="0">
              <a:latin typeface="Myriad Pro"/>
              <a:ea typeface="Myriad Pro Semibold" charset="0"/>
              <a:cs typeface="Myriad Pro Semibold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2EFA05-96B3-48CE-9142-DDD71F50A33D}"/>
              </a:ext>
            </a:extLst>
          </p:cNvPr>
          <p:cNvSpPr txBox="1"/>
          <p:nvPr/>
        </p:nvSpPr>
        <p:spPr bwMode="auto">
          <a:xfrm>
            <a:off x="4930756" y="950401"/>
            <a:ext cx="394660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/>
              </a:rPr>
              <a:t>+</a:t>
            </a:r>
            <a:endParaRPr lang="en-GB" sz="2400" dirty="0">
              <a:latin typeface="Myriad Pro"/>
              <a:ea typeface="Myriad Pro Semibold" charset="0"/>
              <a:cs typeface="Myriad Pro Semibold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049AEBF-33E2-471E-B4EF-CF610EA8EB54}"/>
              </a:ext>
            </a:extLst>
          </p:cNvPr>
          <p:cNvSpPr txBox="1"/>
          <p:nvPr/>
        </p:nvSpPr>
        <p:spPr bwMode="auto">
          <a:xfrm>
            <a:off x="5225355" y="950401"/>
            <a:ext cx="684804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/>
                <a:ea typeface="Myriad Pro Semibold" charset="0"/>
                <a:cs typeface="Myriad Pro Semibold" charset="0"/>
              </a:rPr>
              <a:t>234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3DD4A06-5BD3-4805-A159-F7E26A5372F2}"/>
              </a:ext>
            </a:extLst>
          </p:cNvPr>
          <p:cNvSpPr txBox="1"/>
          <p:nvPr/>
        </p:nvSpPr>
        <p:spPr bwMode="auto">
          <a:xfrm>
            <a:off x="5802220" y="950401"/>
            <a:ext cx="394660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/>
                <a:ea typeface="Myriad Pro Semibold" charset="0"/>
                <a:cs typeface="Myriad Pro Semibold" charset="0"/>
              </a:rPr>
              <a:t>+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DD8C28A-3AB0-4FCB-87B8-3C2A42292DB4}"/>
              </a:ext>
            </a:extLst>
          </p:cNvPr>
          <p:cNvSpPr txBox="1"/>
          <p:nvPr/>
        </p:nvSpPr>
        <p:spPr bwMode="auto">
          <a:xfrm>
            <a:off x="6086384" y="950401"/>
            <a:ext cx="518091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/>
              </a:rPr>
              <a:t>54</a:t>
            </a:r>
            <a:endParaRPr lang="en-GB" sz="2400" dirty="0">
              <a:latin typeface="Myriad Pro"/>
              <a:ea typeface="Myriad Pro Semibold" charset="0"/>
              <a:cs typeface="Myriad Pro Semibold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29FC8AA-9AEC-4891-A692-4CCCA5A3DBE9}"/>
              </a:ext>
            </a:extLst>
          </p:cNvPr>
          <p:cNvSpPr txBox="1"/>
          <p:nvPr/>
        </p:nvSpPr>
        <p:spPr bwMode="auto">
          <a:xfrm>
            <a:off x="6514423" y="950401"/>
            <a:ext cx="394660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/>
                <a:ea typeface="Myriad Pro Semibold" charset="0"/>
                <a:cs typeface="Myriad Pro Semibold" charset="0"/>
              </a:rPr>
              <a:t>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C707673-D295-42B0-9C66-54AD23218841}"/>
              </a:ext>
            </a:extLst>
          </p:cNvPr>
          <p:cNvSpPr txBox="1"/>
          <p:nvPr/>
        </p:nvSpPr>
        <p:spPr bwMode="auto">
          <a:xfrm>
            <a:off x="6793777" y="950401"/>
            <a:ext cx="684804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/>
                <a:ea typeface="Myriad Pro Semibold" charset="0"/>
                <a:cs typeface="Myriad Pro Semibold" charset="0"/>
              </a:rPr>
              <a:t>460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0219E283-7862-4233-B627-1384E30BD3DD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7602" y="2708920"/>
            <a:ext cx="2108678" cy="1296144"/>
          </a:xfrm>
          <a:prstGeom prst="rect">
            <a:avLst/>
          </a:prstGeom>
        </p:spPr>
      </p:pic>
      <p:pic>
        <p:nvPicPr>
          <p:cNvPr id="47" name="Picture 4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A410579-8028-4187-BF5D-464DF599CBEC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778"/>
          <a:stretch/>
        </p:blipFill>
        <p:spPr>
          <a:xfrm>
            <a:off x="6525884" y="1772816"/>
            <a:ext cx="2378428" cy="1482551"/>
          </a:xfrm>
          <a:prstGeom prst="rect">
            <a:avLst/>
          </a:prstGeom>
        </p:spPr>
      </p:pic>
      <p:pic>
        <p:nvPicPr>
          <p:cNvPr id="48" name="Picture 4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50B65F7-7BF4-4129-BB81-0D13FC8B1759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4806" y="4581128"/>
            <a:ext cx="98517" cy="186816"/>
          </a:xfrm>
          <a:prstGeom prst="rect">
            <a:avLst/>
          </a:prstGeom>
        </p:spPr>
      </p:pic>
      <p:pic>
        <p:nvPicPr>
          <p:cNvPr id="62" name="Picture 6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18A94F5-FBD6-4732-A841-15B42A9B099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4599" y="4581128"/>
            <a:ext cx="145222" cy="186816"/>
          </a:xfrm>
          <a:prstGeom prst="rect">
            <a:avLst/>
          </a:prstGeom>
        </p:spPr>
      </p:pic>
      <p:pic>
        <p:nvPicPr>
          <p:cNvPr id="25" name="Picture 2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0283405-7991-4FE3-A5CA-EC623E3370FB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0309" y="4047454"/>
            <a:ext cx="326764" cy="389248"/>
          </a:xfrm>
          <a:prstGeom prst="rect">
            <a:avLst/>
          </a:prstGeom>
        </p:spPr>
      </p:pic>
      <p:pic>
        <p:nvPicPr>
          <p:cNvPr id="63" name="Picture 6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45C75E7-3755-4F9C-A018-6B1B5838C665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9974" y="4148671"/>
            <a:ext cx="282829" cy="288032"/>
          </a:xfrm>
          <a:prstGeom prst="rect">
            <a:avLst/>
          </a:prstGeom>
        </p:spPr>
      </p:pic>
      <p:pic>
        <p:nvPicPr>
          <p:cNvPr id="6" name="Picture 5" descr="A picture containing object, clock&#10;&#10;Description generated with very high confidence">
            <a:extLst>
              <a:ext uri="{FF2B5EF4-FFF2-40B4-BE49-F238E27FC236}">
                <a16:creationId xmlns:a16="http://schemas.microsoft.com/office/drawing/2014/main" id="{99F5099F-391F-4EAB-9FB9-BCD7BFFF5462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7969" y="3700800"/>
            <a:ext cx="221227" cy="288032"/>
          </a:xfrm>
          <a:prstGeom prst="rect">
            <a:avLst/>
          </a:prstGeom>
        </p:spPr>
      </p:pic>
      <p:pic>
        <p:nvPicPr>
          <p:cNvPr id="42" name="Picture 41" descr="A picture containing object, clock&#10;&#10;Description generated with very high confidence">
            <a:extLst>
              <a:ext uri="{FF2B5EF4-FFF2-40B4-BE49-F238E27FC236}">
                <a16:creationId xmlns:a16="http://schemas.microsoft.com/office/drawing/2014/main" id="{F8DB2E1F-3959-4510-8E65-FE43CFA4121D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8401" y="4584724"/>
            <a:ext cx="106133" cy="183518"/>
          </a:xfrm>
          <a:prstGeom prst="rect">
            <a:avLst/>
          </a:prstGeom>
        </p:spPr>
      </p:pic>
      <p:pic>
        <p:nvPicPr>
          <p:cNvPr id="45" name="Picture 44" descr="A picture containing object, clock&#10;&#10;Description generated with very high confidence">
            <a:extLst>
              <a:ext uri="{FF2B5EF4-FFF2-40B4-BE49-F238E27FC236}">
                <a16:creationId xmlns:a16="http://schemas.microsoft.com/office/drawing/2014/main" id="{1116E4AE-079B-4543-BE31-B4783F25CEF3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7774" y="2910955"/>
            <a:ext cx="197742" cy="719261"/>
          </a:xfrm>
          <a:prstGeom prst="rect">
            <a:avLst/>
          </a:prstGeom>
        </p:spPr>
      </p:pic>
      <p:pic>
        <p:nvPicPr>
          <p:cNvPr id="46" name="Picture 45" descr="A picture containing object, clock&#10;&#10;Description generated with very high confidence">
            <a:extLst>
              <a:ext uri="{FF2B5EF4-FFF2-40B4-BE49-F238E27FC236}">
                <a16:creationId xmlns:a16="http://schemas.microsoft.com/office/drawing/2014/main" id="{2569FC5A-6CC0-48D8-A093-8CC30E682B04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5601" y="4584724"/>
            <a:ext cx="106133" cy="18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6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25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25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D142283-FB8D-4B8F-B8E3-EE483A8B9A08}"/>
              </a:ext>
            </a:extLst>
          </p:cNvPr>
          <p:cNvSpPr txBox="1"/>
          <p:nvPr/>
        </p:nvSpPr>
        <p:spPr bwMode="auto">
          <a:xfrm>
            <a:off x="1713051" y="2157363"/>
            <a:ext cx="655950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416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/>
              <a:ea typeface="Myriad Pro Semibold" charset="0"/>
              <a:cs typeface="Myriad Pro Semibold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A6CCA4-D8ED-4381-80D9-1432BBE34519}"/>
              </a:ext>
            </a:extLst>
          </p:cNvPr>
          <p:cNvSpPr txBox="1"/>
          <p:nvPr/>
        </p:nvSpPr>
        <p:spPr bwMode="auto">
          <a:xfrm>
            <a:off x="2289625" y="2157362"/>
            <a:ext cx="367408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+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/>
              <a:ea typeface="Myriad Pro Semibold" charset="0"/>
              <a:cs typeface="Myriad Pro Semibol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F0CAFE-B2BD-4E9A-B4CB-B6F4343F7D13}"/>
              </a:ext>
            </a:extLst>
          </p:cNvPr>
          <p:cNvSpPr txBox="1"/>
          <p:nvPr/>
        </p:nvSpPr>
        <p:spPr bwMode="auto">
          <a:xfrm>
            <a:off x="2585025" y="2157362"/>
            <a:ext cx="655950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Myriad Pro Semibold" charset="0"/>
                <a:cs typeface="Myriad Pro Semibold" charset="0"/>
              </a:rPr>
              <a:t>223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BB08C-8BD2-4319-8D12-2EEDC46C2B20}"/>
              </a:ext>
            </a:extLst>
          </p:cNvPr>
          <p:cNvSpPr txBox="1"/>
          <p:nvPr/>
        </p:nvSpPr>
        <p:spPr bwMode="auto">
          <a:xfrm>
            <a:off x="3161089" y="2157362"/>
            <a:ext cx="367408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Myriad Pro Semibold" charset="0"/>
                <a:cs typeface="Myriad Pro Semibold" charset="0"/>
              </a:rPr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3E996D-7225-4E3B-A317-3ACCE0FC5685}"/>
              </a:ext>
            </a:extLst>
          </p:cNvPr>
          <p:cNvSpPr txBox="1"/>
          <p:nvPr/>
        </p:nvSpPr>
        <p:spPr bwMode="auto">
          <a:xfrm>
            <a:off x="3441243" y="2157362"/>
            <a:ext cx="655950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184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/>
              <a:ea typeface="Myriad Pro Semibold" charset="0"/>
              <a:cs typeface="Myriad Pro Semibold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BA0A33C-6D7C-4A84-B03D-2641DB6350E7}"/>
              </a:ext>
            </a:extLst>
          </p:cNvPr>
          <p:cNvSpPr txBox="1"/>
          <p:nvPr/>
        </p:nvSpPr>
        <p:spPr bwMode="auto">
          <a:xfrm>
            <a:off x="4017307" y="2157362"/>
            <a:ext cx="367408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Myriad Pro Semibold" charset="0"/>
                <a:cs typeface="Myriad Pro Semibold" charset="0"/>
              </a:rPr>
              <a:t>=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C5E09A2-6760-4B56-82BB-CEEA9C3C33DB}"/>
              </a:ext>
            </a:extLst>
          </p:cNvPr>
          <p:cNvSpPr txBox="1"/>
          <p:nvPr/>
        </p:nvSpPr>
        <p:spPr bwMode="auto">
          <a:xfrm>
            <a:off x="4297462" y="2157362"/>
            <a:ext cx="655950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823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/>
              <a:ea typeface="Myriad Pro Semibold" charset="0"/>
              <a:cs typeface="Myriad Pro Semibold" charset="0"/>
            </a:endParaRPr>
          </a:p>
        </p:txBody>
      </p:sp>
      <p:pic>
        <p:nvPicPr>
          <p:cNvPr id="45" name="Picture 44" descr="A close up of a logo&#10;&#10;Description generated with high confidence">
            <a:extLst>
              <a:ext uri="{FF2B5EF4-FFF2-40B4-BE49-F238E27FC236}">
                <a16:creationId xmlns:a16="http://schemas.microsoft.com/office/drawing/2014/main" id="{A2317765-0F1A-46D7-AA41-4D8AD694AB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929"/>
          <a:stretch/>
        </p:blipFill>
        <p:spPr>
          <a:xfrm>
            <a:off x="848958" y="2961715"/>
            <a:ext cx="2307937" cy="1800201"/>
          </a:xfrm>
          <a:prstGeom prst="rect">
            <a:avLst/>
          </a:prstGeom>
        </p:spPr>
      </p:pic>
      <p:pic>
        <p:nvPicPr>
          <p:cNvPr id="19" name="Picture 18" descr="A close up of a logo&#10;&#10;Description generated with high confidence">
            <a:extLst>
              <a:ext uri="{FF2B5EF4-FFF2-40B4-BE49-F238E27FC236}">
                <a16:creationId xmlns:a16="http://schemas.microsoft.com/office/drawing/2014/main" id="{DB5CAD1E-0D97-4031-ACD8-0C89CE1EFA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929"/>
          <a:stretch/>
        </p:blipFill>
        <p:spPr>
          <a:xfrm>
            <a:off x="3115367" y="2953163"/>
            <a:ext cx="367408" cy="1800201"/>
          </a:xfrm>
          <a:prstGeom prst="rect">
            <a:avLst/>
          </a:prstGeom>
        </p:spPr>
      </p:pic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AB9D013-1899-4998-B8C9-AF3055D45D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406"/>
          <a:stretch/>
        </p:blipFill>
        <p:spPr>
          <a:xfrm>
            <a:off x="3505885" y="2881156"/>
            <a:ext cx="367408" cy="2476491"/>
          </a:xfrm>
          <a:prstGeom prst="rect">
            <a:avLst/>
          </a:prstGeom>
        </p:spPr>
      </p:pic>
      <p:pic>
        <p:nvPicPr>
          <p:cNvPr id="35" name="Picture 3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6581F46-7196-4CE4-AA84-2D38CD4EAC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3255" y="3600987"/>
            <a:ext cx="288029" cy="360040"/>
          </a:xfrm>
          <a:prstGeom prst="rect">
            <a:avLst/>
          </a:prstGeom>
        </p:spPr>
      </p:pic>
      <p:pic>
        <p:nvPicPr>
          <p:cNvPr id="36" name="Picture 3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90B0FBC-E8BF-4116-9FC9-EB108BC48AB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5261" y="3961027"/>
            <a:ext cx="216023" cy="360288"/>
          </a:xfrm>
          <a:prstGeom prst="rect">
            <a:avLst/>
          </a:prstGeom>
        </p:spPr>
      </p:pic>
      <p:pic>
        <p:nvPicPr>
          <p:cNvPr id="41" name="Picture 4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B0FE44E-9E25-4BA9-B809-5F63C4DB1A3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3249" y="4350937"/>
            <a:ext cx="288034" cy="329288"/>
          </a:xfrm>
          <a:prstGeom prst="rect">
            <a:avLst/>
          </a:prstGeom>
        </p:spPr>
      </p:pic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13DFA5F-7676-406F-808A-B2946A8FCC3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3133" y="4393323"/>
            <a:ext cx="288033" cy="36004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4F7FB1E-342B-4A82-90BA-EE329149F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3AS-2 Columnar addition and subtraction</a:t>
            </a:r>
          </a:p>
        </p:txBody>
      </p:sp>
      <p:pic>
        <p:nvPicPr>
          <p:cNvPr id="32" name="Picture 3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646FB71-2410-40D9-A90F-581AF9A64B6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3293" y="3429000"/>
            <a:ext cx="1872207" cy="1928646"/>
          </a:xfrm>
          <a:prstGeom prst="rect">
            <a:avLst/>
          </a:prstGeom>
        </p:spPr>
      </p:pic>
      <p:pic>
        <p:nvPicPr>
          <p:cNvPr id="33" name="Picture 3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75B93C6-CDDD-4A2C-B832-6EE317CD964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1166" y="3601235"/>
            <a:ext cx="360039" cy="360040"/>
          </a:xfrm>
          <a:prstGeom prst="rect">
            <a:avLst/>
          </a:prstGeom>
        </p:spPr>
      </p:pic>
      <p:pic>
        <p:nvPicPr>
          <p:cNvPr id="34" name="Picture 3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B3D29EC-490F-41E1-B854-D9E4578734B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3212" y="3601236"/>
            <a:ext cx="216024" cy="322509"/>
          </a:xfrm>
          <a:prstGeom prst="rect">
            <a:avLst/>
          </a:prstGeom>
        </p:spPr>
      </p:pic>
      <p:pic>
        <p:nvPicPr>
          <p:cNvPr id="37" name="Picture 3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99CEFFE-D86F-4143-8B1E-897FE0B3693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3213" y="3990649"/>
            <a:ext cx="360039" cy="322509"/>
          </a:xfrm>
          <a:prstGeom prst="rect">
            <a:avLst/>
          </a:prstGeom>
        </p:spPr>
      </p:pic>
      <p:pic>
        <p:nvPicPr>
          <p:cNvPr id="38" name="Picture 3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0A20C15-8950-481E-8DB4-9FD70B16386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5181" y="3990649"/>
            <a:ext cx="216022" cy="322509"/>
          </a:xfrm>
          <a:prstGeom prst="rect">
            <a:avLst/>
          </a:prstGeom>
        </p:spPr>
      </p:pic>
      <p:pic>
        <p:nvPicPr>
          <p:cNvPr id="39" name="Picture 3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3DAA1A1-79F8-4054-9A49-DE700E167AE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1497" y="4358847"/>
            <a:ext cx="288033" cy="322509"/>
          </a:xfrm>
          <a:prstGeom prst="rect">
            <a:avLst/>
          </a:prstGeom>
        </p:spPr>
      </p:pic>
      <p:pic>
        <p:nvPicPr>
          <p:cNvPr id="40" name="Picture 3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A611EF5-8B25-42AE-8465-34A9F3AE70B7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6895" y="4357716"/>
            <a:ext cx="288034" cy="322509"/>
          </a:xfrm>
          <a:prstGeom prst="rect">
            <a:avLst/>
          </a:prstGeom>
        </p:spPr>
      </p:pic>
      <p:pic>
        <p:nvPicPr>
          <p:cNvPr id="42" name="Picture 4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8EA4E01-E740-4E70-ACD4-D10425B2A213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1166" y="4680224"/>
            <a:ext cx="1292459" cy="433179"/>
          </a:xfrm>
          <a:prstGeom prst="rect">
            <a:avLst/>
          </a:prstGeom>
        </p:spPr>
      </p:pic>
      <p:pic>
        <p:nvPicPr>
          <p:cNvPr id="43" name="Picture 4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7A5B833-5F22-4FDC-A517-DBDAAC101F4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0603" y="5185412"/>
            <a:ext cx="138632" cy="206968"/>
          </a:xfrm>
          <a:prstGeom prst="rect">
            <a:avLst/>
          </a:prstGeom>
        </p:spPr>
      </p:pic>
      <p:pic>
        <p:nvPicPr>
          <p:cNvPr id="44" name="Picture 4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F56C989-383B-44FE-9049-EC2C526063E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9425" y="4705881"/>
            <a:ext cx="216023" cy="360288"/>
          </a:xfrm>
          <a:prstGeom prst="rect">
            <a:avLst/>
          </a:prstGeom>
        </p:spPr>
      </p:pic>
      <p:pic>
        <p:nvPicPr>
          <p:cNvPr id="46" name="Picture 4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336B57C-9E7E-4335-9493-6C370F33149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780" y="5188719"/>
            <a:ext cx="136416" cy="203660"/>
          </a:xfrm>
          <a:prstGeom prst="rect">
            <a:avLst/>
          </a:prstGeom>
        </p:spPr>
      </p:pic>
      <p:pic>
        <p:nvPicPr>
          <p:cNvPr id="47" name="Picture 4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E0D1E65-3D62-4784-B0E9-930E533E6D0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0037" y="4749803"/>
            <a:ext cx="360039" cy="322509"/>
          </a:xfrm>
          <a:prstGeom prst="rect">
            <a:avLst/>
          </a:prstGeom>
        </p:spPr>
      </p:pic>
      <p:pic>
        <p:nvPicPr>
          <p:cNvPr id="48" name="Picture 4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EA3630A-77A3-49F2-830B-B078604A7226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1228" y="4756120"/>
            <a:ext cx="288034" cy="322509"/>
          </a:xfrm>
          <a:prstGeom prst="rect">
            <a:avLst/>
          </a:prstGeom>
        </p:spPr>
      </p:pic>
      <p:pic>
        <p:nvPicPr>
          <p:cNvPr id="4" name="Picture 3" descr="A close up of a clock&#10;&#10;Description generated with high confidence">
            <a:extLst>
              <a:ext uri="{FF2B5EF4-FFF2-40B4-BE49-F238E27FC236}">
                <a16:creationId xmlns:a16="http://schemas.microsoft.com/office/drawing/2014/main" id="{99980713-4486-4E35-B6CC-E509CB7F426B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1229" y="4027931"/>
            <a:ext cx="216023" cy="275774"/>
          </a:xfrm>
          <a:prstGeom prst="rect">
            <a:avLst/>
          </a:prstGeom>
        </p:spPr>
      </p:pic>
      <p:pic>
        <p:nvPicPr>
          <p:cNvPr id="51" name="Picture 50" descr="A close up of a clock&#10;&#10;Description generated with high confidence">
            <a:extLst>
              <a:ext uri="{FF2B5EF4-FFF2-40B4-BE49-F238E27FC236}">
                <a16:creationId xmlns:a16="http://schemas.microsoft.com/office/drawing/2014/main" id="{A5B3D9D3-411C-4220-B0BA-279C81140E05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5695" y="3664186"/>
            <a:ext cx="125097" cy="275774"/>
          </a:xfrm>
          <a:prstGeom prst="rect">
            <a:avLst/>
          </a:prstGeom>
        </p:spPr>
      </p:pic>
      <p:pic>
        <p:nvPicPr>
          <p:cNvPr id="52" name="Picture 51" descr="A close up of a clock&#10;&#10;Description generated with high confidence">
            <a:extLst>
              <a:ext uri="{FF2B5EF4-FFF2-40B4-BE49-F238E27FC236}">
                <a16:creationId xmlns:a16="http://schemas.microsoft.com/office/drawing/2014/main" id="{6859DF8F-5F42-4E81-B3BA-C73B12DC800C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960" y="3664186"/>
            <a:ext cx="185541" cy="245902"/>
          </a:xfrm>
          <a:prstGeom prst="rect">
            <a:avLst/>
          </a:prstGeom>
        </p:spPr>
      </p:pic>
      <p:pic>
        <p:nvPicPr>
          <p:cNvPr id="53" name="Picture 52" descr="A close up of a clock&#10;&#10;Description generated with high confidence">
            <a:extLst>
              <a:ext uri="{FF2B5EF4-FFF2-40B4-BE49-F238E27FC236}">
                <a16:creationId xmlns:a16="http://schemas.microsoft.com/office/drawing/2014/main" id="{14CDFAD4-40E6-4181-BBCB-AF6C3EF97044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5853" y="4020596"/>
            <a:ext cx="185541" cy="262612"/>
          </a:xfrm>
          <a:prstGeom prst="rect">
            <a:avLst/>
          </a:prstGeom>
        </p:spPr>
      </p:pic>
      <p:pic>
        <p:nvPicPr>
          <p:cNvPr id="54" name="Picture 53" descr="A close up of a clock&#10;&#10;Description generated with high confidence">
            <a:extLst>
              <a:ext uri="{FF2B5EF4-FFF2-40B4-BE49-F238E27FC236}">
                <a16:creationId xmlns:a16="http://schemas.microsoft.com/office/drawing/2014/main" id="{6E2416AF-752A-45CD-9F3E-20A7FFAD8F14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0814" y="4397209"/>
            <a:ext cx="185541" cy="258592"/>
          </a:xfrm>
          <a:prstGeom prst="rect">
            <a:avLst/>
          </a:prstGeom>
        </p:spPr>
      </p:pic>
      <p:pic>
        <p:nvPicPr>
          <p:cNvPr id="57" name="Picture 56" descr="A close up of a clock&#10;&#10;Description generated with high confidence">
            <a:extLst>
              <a:ext uri="{FF2B5EF4-FFF2-40B4-BE49-F238E27FC236}">
                <a16:creationId xmlns:a16="http://schemas.microsoft.com/office/drawing/2014/main" id="{6C121257-1D0F-43BA-94DE-C1207299AB25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7228" y="5224459"/>
            <a:ext cx="80280" cy="176976"/>
          </a:xfrm>
          <a:prstGeom prst="rect">
            <a:avLst/>
          </a:prstGeom>
        </p:spPr>
      </p:pic>
      <p:pic>
        <p:nvPicPr>
          <p:cNvPr id="59" name="Picture 58" descr="A close up of a clock&#10;&#10;Description generated with high confidence">
            <a:extLst>
              <a:ext uri="{FF2B5EF4-FFF2-40B4-BE49-F238E27FC236}">
                <a16:creationId xmlns:a16="http://schemas.microsoft.com/office/drawing/2014/main" id="{832849FC-F230-4549-A715-AEEC884C6603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7228" y="5226723"/>
            <a:ext cx="80280" cy="176976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0F04E50-6A55-475A-92F8-19A5E0AE6B3F}"/>
              </a:ext>
            </a:extLst>
          </p:cNvPr>
          <p:cNvSpPr txBox="1">
            <a:spLocks/>
          </p:cNvSpPr>
          <p:nvPr/>
        </p:nvSpPr>
        <p:spPr>
          <a:xfrm>
            <a:off x="6219208" y="1969615"/>
            <a:ext cx="5390389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can also use column addition to find the sum of three numbers.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 carefully at numbers in each column.  Look for numbers which are easy to add together. 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62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5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5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25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 supports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5, Learning Outcome 10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768258"/>
              </p:ext>
            </p:extLst>
          </p:nvPr>
        </p:nvGraphicFramePr>
        <p:xfrm>
          <a:off x="594008" y="1097546"/>
          <a:ext cx="11140162" cy="2416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495953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10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61765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use their knowledge of column addition to solve problems</a:t>
                      </a:r>
                    </a:p>
                    <a:p>
                      <a:b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b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76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5, Learning Outcome 10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259B5948-98FA-49AB-89BE-76C74C0AA96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1.20 Algorithms: column addition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900913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3411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08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84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5, Learning Outcome 1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760363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identify the addends and the sum in column addition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32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5, Learning Outcome 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259B5948-98FA-49AB-89BE-76C74C0AA96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1.20 Algorithms: column addition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52184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1:1-1:3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5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4943872" y="3301006"/>
            <a:ext cx="2304256" cy="1089104"/>
            <a:chOff x="2699792" y="3348008"/>
            <a:chExt cx="2304256" cy="1089104"/>
          </a:xfrm>
        </p:grpSpPr>
        <p:pic>
          <p:nvPicPr>
            <p:cNvPr id="21507" name="Picture 3" descr="C:\Users\Liam\Documents\Design\NCETM\04 Images for B1 PPTs\Final PNG files\ncetm_mm_sp1_se19_aw00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3573016"/>
              <a:ext cx="2304256" cy="864096"/>
            </a:xfrm>
            <a:prstGeom prst="rect">
              <a:avLst/>
            </a:prstGeom>
            <a:noFill/>
          </p:spPr>
        </p:pic>
        <p:sp>
          <p:nvSpPr>
            <p:cNvPr id="17" name="Oval 16"/>
            <p:cNvSpPr/>
            <p:nvPr/>
          </p:nvSpPr>
          <p:spPr bwMode="auto">
            <a:xfrm>
              <a:off x="3131840" y="3348008"/>
              <a:ext cx="576064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 dirty="0">
                <a:latin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3959920" y="3384008"/>
              <a:ext cx="576064" cy="25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 dirty="0">
                <a:latin typeface="Arial" charset="0"/>
              </a:endParaRPr>
            </a:p>
          </p:txBody>
        </p:sp>
      </p:grpSp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4943872" y="2301878"/>
            <a:ext cx="2304256" cy="2088232"/>
            <a:chOff x="2699792" y="2348880"/>
            <a:chExt cx="2304256" cy="2088232"/>
          </a:xfrm>
        </p:grpSpPr>
        <p:pic>
          <p:nvPicPr>
            <p:cNvPr id="20" name="Picture 3" descr="C:\Users\Liam\Documents\Design\NCETM\04 Images for B1 PPTs\Final PNG files\ncetm_mm_sp1_se19_aw0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2348880"/>
              <a:ext cx="2304256" cy="2088232"/>
            </a:xfrm>
            <a:prstGeom prst="rect">
              <a:avLst/>
            </a:prstGeom>
            <a:noFill/>
          </p:spPr>
        </p:pic>
        <p:sp>
          <p:nvSpPr>
            <p:cNvPr id="40" name="Oval 39"/>
            <p:cNvSpPr/>
            <p:nvPr/>
          </p:nvSpPr>
          <p:spPr bwMode="auto">
            <a:xfrm>
              <a:off x="3635896" y="2636912"/>
              <a:ext cx="504056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 dirty="0">
                <a:latin typeface="Arial" charset="0"/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1.20 Column addition – step 1:2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5879976" y="2636912"/>
            <a:ext cx="504056" cy="45705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pic>
        <p:nvPicPr>
          <p:cNvPr id="34" name="Picture 3" descr="C:\Users\Liam\Documents\Design\NCETM\04 Images for B1 PPTs\Final PNG files\ncetm_mm_sp1_se19_aw0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2589910"/>
            <a:ext cx="432048" cy="432048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F29BFC-7FFC-4BE7-B745-69F3F5F32F9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9976" y="2656800"/>
            <a:ext cx="504057" cy="45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Liam\Documents\Design\NCETM\04 Images for B1 PPTs\Final PNG files\ncetm_mm_sp1_se19_aw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064" y="3382838"/>
            <a:ext cx="7936377" cy="910259"/>
          </a:xfrm>
          <a:prstGeom prst="rect">
            <a:avLst/>
          </a:prstGeom>
          <a:noFill/>
        </p:spPr>
      </p:pic>
      <p:pic>
        <p:nvPicPr>
          <p:cNvPr id="29" name="Picture 2" descr="C:\Users\Liam\Documents\Design\NCETM\04 Images for B1 PPTs\Final PNG files\ncetm_mm_sp1_se19_aw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001"/>
          <a:stretch>
            <a:fillRect/>
          </a:stretch>
        </p:blipFill>
        <p:spPr bwMode="auto">
          <a:xfrm>
            <a:off x="2120064" y="2302717"/>
            <a:ext cx="7936377" cy="1080120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 bwMode="auto">
          <a:xfrm>
            <a:off x="5720463" y="2780928"/>
            <a:ext cx="720080" cy="360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pic>
        <p:nvPicPr>
          <p:cNvPr id="32" name="Picture 3" descr="C:\Users\Liam\Documents\Design\NCETM\04 Images for B1 PPTs\Final PNG files\ncetm_mm_sp1_se19_aw0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479" y="2708920"/>
            <a:ext cx="432048" cy="432048"/>
          </a:xfrm>
          <a:prstGeom prst="rect">
            <a:avLst/>
          </a:prstGeom>
          <a:noFill/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1.20 Column addition – step 1:2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87A1B-2D69-408C-AD87-A1B3BD5142A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9976" y="2775600"/>
            <a:ext cx="504057" cy="45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2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building, shoji&#10;&#10;Description generated with high confidence">
            <a:extLst>
              <a:ext uri="{FF2B5EF4-FFF2-40B4-BE49-F238E27FC236}">
                <a16:creationId xmlns:a16="http://schemas.microsoft.com/office/drawing/2014/main" id="{2CE294A1-5DA2-4DE8-90FF-697CDDB334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87" r="-36526"/>
          <a:stretch/>
        </p:blipFill>
        <p:spPr>
          <a:xfrm>
            <a:off x="6590856" y="932400"/>
            <a:ext cx="441248" cy="1102360"/>
          </a:xfrm>
          <a:prstGeom prst="rect">
            <a:avLst/>
          </a:prstGeom>
        </p:spPr>
      </p:pic>
      <p:pic>
        <p:nvPicPr>
          <p:cNvPr id="14" name="Picture 13" descr="A picture containing building, shoji&#10;&#10;Description generated with high confidence">
            <a:extLst>
              <a:ext uri="{FF2B5EF4-FFF2-40B4-BE49-F238E27FC236}">
                <a16:creationId xmlns:a16="http://schemas.microsoft.com/office/drawing/2014/main" id="{EB030DEA-0C9D-4A2F-98BD-ECA22A5A57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39"/>
          <a:stretch/>
        </p:blipFill>
        <p:spPr>
          <a:xfrm>
            <a:off x="3647729" y="908721"/>
            <a:ext cx="720080" cy="201622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630000"/>
          </a:xfrm>
        </p:spPr>
        <p:txBody>
          <a:bodyPr/>
          <a:lstStyle/>
          <a:p>
            <a:r>
              <a:rPr lang="en-GB" dirty="0"/>
              <a:t>1.20 Column addition – step 1:2</a:t>
            </a:r>
          </a:p>
        </p:txBody>
      </p:sp>
      <p:pic>
        <p:nvPicPr>
          <p:cNvPr id="1026" name="Picture 2" descr="C:\Users\Liam\Documents\Design\NCETM\04 Images for B1 PPTs\Final PNG files\ncetm_mm_sp1_se19_aw0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972000"/>
            <a:ext cx="1008112" cy="2016224"/>
          </a:xfrm>
          <a:prstGeom prst="rect">
            <a:avLst/>
          </a:prstGeom>
          <a:noFill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248128" y="1772817"/>
          <a:ext cx="2335456" cy="1110615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248128" y="1772817"/>
          <a:ext cx="2335456" cy="1110615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2" descr="C:\Users\Liam\Documents\Design\NCETM\04 Images for B1 PPTs\Final PNG files\ncetm_mm_sp1_se19_aw00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3140968"/>
            <a:ext cx="432048" cy="864096"/>
          </a:xfrm>
          <a:prstGeom prst="rect">
            <a:avLst/>
          </a:prstGeom>
          <a:noFill/>
        </p:spPr>
      </p:pic>
      <p:pic>
        <p:nvPicPr>
          <p:cNvPr id="7" name="Picture 2" descr="C:\Users\Liam\Documents\Design\NCETM\04 Images for B1 PPTs\Final PNG files\ncetm_mm_sp1_se19_aw00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000" y="972000"/>
            <a:ext cx="576064" cy="2016224"/>
          </a:xfrm>
          <a:prstGeom prst="rect">
            <a:avLst/>
          </a:prstGeom>
          <a:noFill/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248128" y="1772816"/>
          <a:ext cx="2335456" cy="1102360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1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03542 0.468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2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0.17382 0.4696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0.19791 0.4638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-0.01093 0.4604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materials template" id="{9D982857-CF2B-43AA-8EDC-B9C712029F63}" vid="{D9E6F676-3E42-4DD9-87CD-93A784DD82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6C4E9411A2B847AB3A2FDDFBD5392E" ma:contentTypeVersion="12" ma:contentTypeDescription="Create a new document." ma:contentTypeScope="" ma:versionID="434d7b626fa96a0718c1193846830b32">
  <xsd:schema xmlns:xsd="http://www.w3.org/2001/XMLSchema" xmlns:xs="http://www.w3.org/2001/XMLSchema" xmlns:p="http://schemas.microsoft.com/office/2006/metadata/properties" xmlns:ns2="dc9bd944-225f-43f1-96dc-d5ee43d55d1c" xmlns:ns3="6e8f39c4-649a-4727-b531-9584b06a2d5b" targetNamespace="http://schemas.microsoft.com/office/2006/metadata/properties" ma:root="true" ma:fieldsID="3b76194d8edd212a55ab64e907a72791" ns2:_="" ns3:_="">
    <xsd:import namespace="dc9bd944-225f-43f1-96dc-d5ee43d55d1c"/>
    <xsd:import namespace="6e8f39c4-649a-4727-b531-9584b06a2d5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9bd944-225f-43f1-96dc-d5ee43d55d1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f39c4-649a-4727-b531-9584b06a2d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2668C2-08C9-4D64-8C9D-DFC75F1E31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9bd944-225f-43f1-96dc-d5ee43d55d1c"/>
    <ds:schemaRef ds:uri="6e8f39c4-649a-4727-b531-9584b06a2d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2F4355-41EF-4DA9-B998-C6511E367AD2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dc9bd944-225f-43f1-96dc-d5ee43d55d1c"/>
    <ds:schemaRef ds:uri="6e8f39c4-649a-4727-b531-9584b06a2d5b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82AB53F-2365-4221-B52E-1FAB7194DE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materials template</Template>
  <TotalTime>2045</TotalTime>
  <Words>2521</Words>
  <Application>Microsoft Office PowerPoint</Application>
  <PresentationFormat>Widescreen</PresentationFormat>
  <Paragraphs>546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Myriad Pro</vt:lpstr>
      <vt:lpstr>Myriad Pro Semibold</vt:lpstr>
      <vt:lpstr>Custom Design</vt:lpstr>
      <vt:lpstr>PowerPoint Presentation</vt:lpstr>
      <vt:lpstr>PowerPoint Presentation</vt:lpstr>
      <vt:lpstr>Contents</vt:lpstr>
      <vt:lpstr>Contents</vt:lpstr>
      <vt:lpstr>PowerPoint Presentation</vt:lpstr>
      <vt:lpstr>Year 3, Unit 5, Learning Outcome 1</vt:lpstr>
      <vt:lpstr>PowerPoint Presentation</vt:lpstr>
      <vt:lpstr>PowerPoint Presentation</vt:lpstr>
      <vt:lpstr>PowerPoint Presentation</vt:lpstr>
      <vt:lpstr>PowerPoint Presentation</vt:lpstr>
      <vt:lpstr>Year 3, Unit 5, Learning Outcome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3, Unit 5, Learning Outcome 3</vt:lpstr>
      <vt:lpstr>3AS-2 Columnar addition and subtraction</vt:lpstr>
      <vt:lpstr>3AS-2 Columnar addition and subtraction</vt:lpstr>
      <vt:lpstr>PowerPoint Presentation</vt:lpstr>
      <vt:lpstr>Year 3, Unit 5, Learning Outcome 4</vt:lpstr>
      <vt:lpstr>PowerPoint Presentation</vt:lpstr>
      <vt:lpstr>Year 3, Unit 5, Learning Outcome 5</vt:lpstr>
      <vt:lpstr>PowerPoint Presentation</vt:lpstr>
      <vt:lpstr>PowerPoint Presentation</vt:lpstr>
      <vt:lpstr>Year 3, Unit 5, Learning Outcome 6</vt:lpstr>
      <vt:lpstr>PowerPoint Presentation</vt:lpstr>
      <vt:lpstr>PowerPoint Presentation</vt:lpstr>
      <vt:lpstr>PowerPoint Presentation</vt:lpstr>
      <vt:lpstr>3AS-2 Columnar addition and subtraction</vt:lpstr>
      <vt:lpstr>PowerPoint Presentation</vt:lpstr>
      <vt:lpstr>Year 3, Unit 5, Learning Outcome 7</vt:lpstr>
      <vt:lpstr>PowerPoint Presentation</vt:lpstr>
      <vt:lpstr>Year 3, Unit 5, Learning Outcome 8</vt:lpstr>
      <vt:lpstr>PowerPoint Presentation</vt:lpstr>
      <vt:lpstr>3AS-2 Columnar addition and subtraction</vt:lpstr>
      <vt:lpstr>3AS-2 Columnar addition and subtraction</vt:lpstr>
      <vt:lpstr>PowerPoint Presentation</vt:lpstr>
      <vt:lpstr>Year 3, Unit 5, Learning Outcome 9</vt:lpstr>
      <vt:lpstr>3AS-2 Columnar addition and subtraction</vt:lpstr>
      <vt:lpstr>PowerPoint Presentation</vt:lpstr>
      <vt:lpstr>PowerPoint Presentation</vt:lpstr>
      <vt:lpstr>PowerPoint Presentation</vt:lpstr>
      <vt:lpstr>3AS-2 Columnar addition and subtraction</vt:lpstr>
      <vt:lpstr>PowerPoint Presentation</vt:lpstr>
      <vt:lpstr>Year 3, Unit 5, Learning Outcome 10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Cole</dc:creator>
  <cp:lastModifiedBy>Gwen Tresidder</cp:lastModifiedBy>
  <cp:revision>123</cp:revision>
  <dcterms:created xsi:type="dcterms:W3CDTF">2021-05-07T12:27:15Z</dcterms:created>
  <dcterms:modified xsi:type="dcterms:W3CDTF">2021-10-08T14:43:21Z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0x010100E66C4E9411A2B847AB3A2FDDFBD5392E</vt:lpwstr>
  </property>
</Properties>
</file>