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60"/>
  </p:notesMasterIdLst>
  <p:sldIdLst>
    <p:sldId id="263" r:id="rId6"/>
    <p:sldId id="588" r:id="rId7"/>
    <p:sldId id="620" r:id="rId8"/>
    <p:sldId id="589" r:id="rId9"/>
    <p:sldId id="581" r:id="rId10"/>
    <p:sldId id="590" r:id="rId11"/>
    <p:sldId id="591" r:id="rId12"/>
    <p:sldId id="592" r:id="rId13"/>
    <p:sldId id="593" r:id="rId14"/>
    <p:sldId id="594" r:id="rId15"/>
    <p:sldId id="279" r:id="rId16"/>
    <p:sldId id="596" r:id="rId17"/>
    <p:sldId id="281" r:id="rId18"/>
    <p:sldId id="282" r:id="rId19"/>
    <p:sldId id="618" r:id="rId20"/>
    <p:sldId id="266" r:id="rId21"/>
    <p:sldId id="600" r:id="rId22"/>
    <p:sldId id="268" r:id="rId23"/>
    <p:sldId id="269" r:id="rId24"/>
    <p:sldId id="601" r:id="rId25"/>
    <p:sldId id="270" r:id="rId26"/>
    <p:sldId id="271" r:id="rId27"/>
    <p:sldId id="602" r:id="rId28"/>
    <p:sldId id="603" r:id="rId29"/>
    <p:sldId id="604" r:id="rId30"/>
    <p:sldId id="626" r:id="rId31"/>
    <p:sldId id="582" r:id="rId32"/>
    <p:sldId id="583" r:id="rId33"/>
    <p:sldId id="605" r:id="rId34"/>
    <p:sldId id="585" r:id="rId35"/>
    <p:sldId id="586" r:id="rId36"/>
    <p:sldId id="606" r:id="rId37"/>
    <p:sldId id="587" r:id="rId38"/>
    <p:sldId id="286" r:id="rId39"/>
    <p:sldId id="265" r:id="rId40"/>
    <p:sldId id="287" r:id="rId41"/>
    <p:sldId id="597" r:id="rId42"/>
    <p:sldId id="584" r:id="rId43"/>
    <p:sldId id="329" r:id="rId44"/>
    <p:sldId id="621" r:id="rId45"/>
    <p:sldId id="622" r:id="rId46"/>
    <p:sldId id="625" r:id="rId47"/>
    <p:sldId id="607" r:id="rId48"/>
    <p:sldId id="608" r:id="rId49"/>
    <p:sldId id="609" r:id="rId50"/>
    <p:sldId id="610" r:id="rId51"/>
    <p:sldId id="611" r:id="rId52"/>
    <p:sldId id="612" r:id="rId53"/>
    <p:sldId id="613" r:id="rId54"/>
    <p:sldId id="614" r:id="rId55"/>
    <p:sldId id="615" r:id="rId56"/>
    <p:sldId id="616" r:id="rId57"/>
    <p:sldId id="617" r:id="rId58"/>
    <p:sldId id="599" r:id="rId59"/>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23" autoAdjust="0"/>
    <p:restoredTop sz="84505" autoAdjust="0"/>
  </p:normalViewPr>
  <p:slideViewPr>
    <p:cSldViewPr>
      <p:cViewPr varScale="1">
        <p:scale>
          <a:sx n="61" d="100"/>
          <a:sy n="61" d="100"/>
        </p:scale>
        <p:origin x="98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EFDB1C25-A653-4790-88A3-B7123BCEFCEF}"/>
    <pc:docChg chg="custSel modSld">
      <pc:chgData name="Rebecca Donaldson" userId="de1bd23b-13b3-40c7-98d3-b019b9d9da5e" providerId="ADAL" clId="{EFDB1C25-A653-4790-88A3-B7123BCEFCEF}" dt="2021-10-07T08:33:14.435" v="13"/>
      <pc:docMkLst>
        <pc:docMk/>
      </pc:docMkLst>
      <pc:sldChg chg="modSp mod">
        <pc:chgData name="Rebecca Donaldson" userId="de1bd23b-13b3-40c7-98d3-b019b9d9da5e" providerId="ADAL" clId="{EFDB1C25-A653-4790-88A3-B7123BCEFCEF}" dt="2021-10-07T08:33:01.135" v="7" actId="114"/>
        <pc:sldMkLst>
          <pc:docMk/>
          <pc:sldMk cId="2856347255" sldId="602"/>
        </pc:sldMkLst>
        <pc:spChg chg="mod">
          <ac:chgData name="Rebecca Donaldson" userId="de1bd23b-13b3-40c7-98d3-b019b9d9da5e" providerId="ADAL" clId="{EFDB1C25-A653-4790-88A3-B7123BCEFCEF}" dt="2021-10-07T08:33:01.135" v="7" actId="114"/>
          <ac:spMkLst>
            <pc:docMk/>
            <pc:sldMk cId="2856347255" sldId="602"/>
            <ac:spMk id="9" creationId="{677A9A30-B1A7-4183-A53E-EBB63A43761D}"/>
          </ac:spMkLst>
        </pc:spChg>
      </pc:sldChg>
      <pc:sldChg chg="addSp delSp modSp mod">
        <pc:chgData name="Rebecca Donaldson" userId="de1bd23b-13b3-40c7-98d3-b019b9d9da5e" providerId="ADAL" clId="{EFDB1C25-A653-4790-88A3-B7123BCEFCEF}" dt="2021-10-07T08:33:07.273" v="9"/>
        <pc:sldMkLst>
          <pc:docMk/>
          <pc:sldMk cId="1170737602" sldId="603"/>
        </pc:sldMkLst>
        <pc:spChg chg="del">
          <ac:chgData name="Rebecca Donaldson" userId="de1bd23b-13b3-40c7-98d3-b019b9d9da5e" providerId="ADAL" clId="{EFDB1C25-A653-4790-88A3-B7123BCEFCEF}" dt="2021-10-07T08:33:06.993" v="8" actId="478"/>
          <ac:spMkLst>
            <pc:docMk/>
            <pc:sldMk cId="1170737602" sldId="603"/>
            <ac:spMk id="28" creationId="{0DE45DEE-72F2-4E24-B0A8-861A387B4655}"/>
          </ac:spMkLst>
        </pc:spChg>
        <pc:spChg chg="add mod">
          <ac:chgData name="Rebecca Donaldson" userId="de1bd23b-13b3-40c7-98d3-b019b9d9da5e" providerId="ADAL" clId="{EFDB1C25-A653-4790-88A3-B7123BCEFCEF}" dt="2021-10-07T08:33:07.273" v="9"/>
          <ac:spMkLst>
            <pc:docMk/>
            <pc:sldMk cId="1170737602" sldId="603"/>
            <ac:spMk id="29" creationId="{F97DAF13-9E6C-4EB4-BDFF-F7B4D4CFEE9A}"/>
          </ac:spMkLst>
        </pc:spChg>
      </pc:sldChg>
      <pc:sldChg chg="addSp delSp modSp mod">
        <pc:chgData name="Rebecca Donaldson" userId="de1bd23b-13b3-40c7-98d3-b019b9d9da5e" providerId="ADAL" clId="{EFDB1C25-A653-4790-88A3-B7123BCEFCEF}" dt="2021-10-07T08:33:10.689" v="11"/>
        <pc:sldMkLst>
          <pc:docMk/>
          <pc:sldMk cId="3207086909" sldId="604"/>
        </pc:sldMkLst>
        <pc:spChg chg="del">
          <ac:chgData name="Rebecca Donaldson" userId="de1bd23b-13b3-40c7-98d3-b019b9d9da5e" providerId="ADAL" clId="{EFDB1C25-A653-4790-88A3-B7123BCEFCEF}" dt="2021-10-07T08:33:10.460" v="10" actId="478"/>
          <ac:spMkLst>
            <pc:docMk/>
            <pc:sldMk cId="3207086909" sldId="604"/>
            <ac:spMk id="9" creationId="{D22F9001-6CCF-44F1-97AA-CC87354DA284}"/>
          </ac:spMkLst>
        </pc:spChg>
        <pc:spChg chg="add mod">
          <ac:chgData name="Rebecca Donaldson" userId="de1bd23b-13b3-40c7-98d3-b019b9d9da5e" providerId="ADAL" clId="{EFDB1C25-A653-4790-88A3-B7123BCEFCEF}" dt="2021-10-07T08:33:10.689" v="11"/>
          <ac:spMkLst>
            <pc:docMk/>
            <pc:sldMk cId="3207086909" sldId="604"/>
            <ac:spMk id="10" creationId="{06F86C4D-AB7D-44C1-BF84-544D5511CBAD}"/>
          </ac:spMkLst>
        </pc:spChg>
      </pc:sldChg>
      <pc:sldChg chg="addSp delSp modSp mod">
        <pc:chgData name="Rebecca Donaldson" userId="de1bd23b-13b3-40c7-98d3-b019b9d9da5e" providerId="ADAL" clId="{EFDB1C25-A653-4790-88A3-B7123BCEFCEF}" dt="2021-10-07T08:33:14.435" v="13"/>
        <pc:sldMkLst>
          <pc:docMk/>
          <pc:sldMk cId="187742714" sldId="626"/>
        </pc:sldMkLst>
        <pc:spChg chg="del">
          <ac:chgData name="Rebecca Donaldson" userId="de1bd23b-13b3-40c7-98d3-b019b9d9da5e" providerId="ADAL" clId="{EFDB1C25-A653-4790-88A3-B7123BCEFCEF}" dt="2021-10-07T08:33:14.172" v="12" actId="478"/>
          <ac:spMkLst>
            <pc:docMk/>
            <pc:sldMk cId="187742714" sldId="626"/>
            <ac:spMk id="9" creationId="{D22F9001-6CCF-44F1-97AA-CC87354DA284}"/>
          </ac:spMkLst>
        </pc:spChg>
        <pc:spChg chg="add mod">
          <ac:chgData name="Rebecca Donaldson" userId="de1bd23b-13b3-40c7-98d3-b019b9d9da5e" providerId="ADAL" clId="{EFDB1C25-A653-4790-88A3-B7123BCEFCEF}" dt="2021-10-07T08:33:14.435" v="13"/>
          <ac:spMkLst>
            <pc:docMk/>
            <pc:sldMk cId="187742714" sldId="626"/>
            <ac:spMk id="10" creationId="{3C078482-20CE-4D17-8BF2-4D637E9BD3C6}"/>
          </ac:spMkLst>
        </pc:spChg>
      </pc:sldChg>
    </pc:docChg>
  </pc:docChgLst>
  <pc:docChgLst>
    <pc:chgData name="Steve McCormack" userId="a36034f6-e157-44c0-92e0-583c4185333c" providerId="ADAL" clId="{04B917FC-2748-47A8-9018-7DB44ED47F1B}"/>
    <pc:docChg chg="modSld">
      <pc:chgData name="Steve McCormack" userId="a36034f6-e157-44c0-92e0-583c4185333c" providerId="ADAL" clId="{04B917FC-2748-47A8-9018-7DB44ED47F1B}" dt="2021-10-11T08:05:00.226" v="49" actId="6549"/>
      <pc:docMkLst>
        <pc:docMk/>
      </pc:docMkLst>
      <pc:sldChg chg="modSp mod">
        <pc:chgData name="Steve McCormack" userId="a36034f6-e157-44c0-92e0-583c4185333c" providerId="ADAL" clId="{04B917FC-2748-47A8-9018-7DB44ED47F1B}" dt="2021-10-11T08:01:44.240" v="37" actId="6549"/>
        <pc:sldMkLst>
          <pc:docMk/>
          <pc:sldMk cId="387169446" sldId="281"/>
        </pc:sldMkLst>
        <pc:spChg chg="mod">
          <ac:chgData name="Steve McCormack" userId="a36034f6-e157-44c0-92e0-583c4185333c" providerId="ADAL" clId="{04B917FC-2748-47A8-9018-7DB44ED47F1B}" dt="2021-10-11T08:01:44.240" v="37" actId="6549"/>
          <ac:spMkLst>
            <pc:docMk/>
            <pc:sldMk cId="387169446" sldId="281"/>
            <ac:spMk id="3" creationId="{EC771724-309D-4EC6-8089-365C4C85F6A6}"/>
          </ac:spMkLst>
        </pc:spChg>
      </pc:sldChg>
      <pc:sldChg chg="modSp mod">
        <pc:chgData name="Steve McCormack" userId="a36034f6-e157-44c0-92e0-583c4185333c" providerId="ADAL" clId="{04B917FC-2748-47A8-9018-7DB44ED47F1B}" dt="2021-10-11T08:04:13.711" v="41" actId="6549"/>
        <pc:sldMkLst>
          <pc:docMk/>
          <pc:sldMk cId="2051987934" sldId="584"/>
        </pc:sldMkLst>
        <pc:spChg chg="mod">
          <ac:chgData name="Steve McCormack" userId="a36034f6-e157-44c0-92e0-583c4185333c" providerId="ADAL" clId="{04B917FC-2748-47A8-9018-7DB44ED47F1B}" dt="2021-10-11T08:04:13.711" v="41" actId="6549"/>
          <ac:spMkLst>
            <pc:docMk/>
            <pc:sldMk cId="2051987934" sldId="584"/>
            <ac:spMk id="2" creationId="{3D3B0D61-9420-4B06-8555-667429430C87}"/>
          </ac:spMkLst>
        </pc:spChg>
      </pc:sldChg>
      <pc:sldChg chg="modSp mod">
        <pc:chgData name="Steve McCormack" userId="a36034f6-e157-44c0-92e0-583c4185333c" providerId="ADAL" clId="{04B917FC-2748-47A8-9018-7DB44ED47F1B}" dt="2021-10-11T08:00:30.688" v="5" actId="6549"/>
        <pc:sldMkLst>
          <pc:docMk/>
          <pc:sldMk cId="0" sldId="588"/>
        </pc:sldMkLst>
        <pc:spChg chg="mod">
          <ac:chgData name="Steve McCormack" userId="a36034f6-e157-44c0-92e0-583c4185333c" providerId="ADAL" clId="{04B917FC-2748-47A8-9018-7DB44ED47F1B}" dt="2021-10-11T08:00:30.688" v="5" actId="6549"/>
          <ac:spMkLst>
            <pc:docMk/>
            <pc:sldMk cId="0" sldId="588"/>
            <ac:spMk id="5" creationId="{F3AEFA3D-6E0E-40FE-BDA2-AC1662A877CD}"/>
          </ac:spMkLst>
        </pc:spChg>
      </pc:sldChg>
      <pc:sldChg chg="modSp mod">
        <pc:chgData name="Steve McCormack" userId="a36034f6-e157-44c0-92e0-583c4185333c" providerId="ADAL" clId="{04B917FC-2748-47A8-9018-7DB44ED47F1B}" dt="2021-10-11T08:01:19.215" v="9" actId="6549"/>
        <pc:sldMkLst>
          <pc:docMk/>
          <pc:sldMk cId="2454267651" sldId="596"/>
        </pc:sldMkLst>
        <pc:spChg chg="mod">
          <ac:chgData name="Steve McCormack" userId="a36034f6-e157-44c0-92e0-583c4185333c" providerId="ADAL" clId="{04B917FC-2748-47A8-9018-7DB44ED47F1B}" dt="2021-10-11T08:01:19.215" v="9" actId="6549"/>
          <ac:spMkLst>
            <pc:docMk/>
            <pc:sldMk cId="2454267651" sldId="596"/>
            <ac:spMk id="7" creationId="{A2B4D1A4-48DB-4670-9695-920C7CE93BDB}"/>
          </ac:spMkLst>
        </pc:spChg>
      </pc:sldChg>
      <pc:sldChg chg="modSp mod">
        <pc:chgData name="Steve McCormack" userId="a36034f6-e157-44c0-92e0-583c4185333c" providerId="ADAL" clId="{04B917FC-2748-47A8-9018-7DB44ED47F1B}" dt="2021-10-11T08:04:09.683" v="39" actId="6549"/>
        <pc:sldMkLst>
          <pc:docMk/>
          <pc:sldMk cId="2039779128" sldId="597"/>
        </pc:sldMkLst>
        <pc:spChg chg="mod">
          <ac:chgData name="Steve McCormack" userId="a36034f6-e157-44c0-92e0-583c4185333c" providerId="ADAL" clId="{04B917FC-2748-47A8-9018-7DB44ED47F1B}" dt="2021-10-11T08:04:09.683" v="39" actId="6549"/>
          <ac:spMkLst>
            <pc:docMk/>
            <pc:sldMk cId="2039779128" sldId="597"/>
            <ac:spMk id="2" creationId="{3D3B0D61-9420-4B06-8555-667429430C87}"/>
          </ac:spMkLst>
        </pc:spChg>
      </pc:sldChg>
      <pc:sldChg chg="modSp mod">
        <pc:chgData name="Steve McCormack" userId="a36034f6-e157-44c0-92e0-583c4185333c" providerId="ADAL" clId="{04B917FC-2748-47A8-9018-7DB44ED47F1B}" dt="2021-10-11T08:05:00.226" v="49" actId="6549"/>
        <pc:sldMkLst>
          <pc:docMk/>
          <pc:sldMk cId="3476219346" sldId="599"/>
        </pc:sldMkLst>
        <pc:spChg chg="mod">
          <ac:chgData name="Steve McCormack" userId="a36034f6-e157-44c0-92e0-583c4185333c" providerId="ADAL" clId="{04B917FC-2748-47A8-9018-7DB44ED47F1B}" dt="2021-10-11T08:05:00.226" v="49" actId="6549"/>
          <ac:spMkLst>
            <pc:docMk/>
            <pc:sldMk cId="3476219346" sldId="599"/>
            <ac:spMk id="2" creationId="{2FC8153A-3089-4481-8DDB-FCA2DBF5BD26}"/>
          </ac:spMkLst>
        </pc:spChg>
      </pc:sldChg>
      <pc:sldChg chg="modSp mod">
        <pc:chgData name="Steve McCormack" userId="a36034f6-e157-44c0-92e0-583c4185333c" providerId="ADAL" clId="{04B917FC-2748-47A8-9018-7DB44ED47F1B}" dt="2021-10-11T08:04:19.424" v="43" actId="6549"/>
        <pc:sldMkLst>
          <pc:docMk/>
          <pc:sldMk cId="3258187742" sldId="621"/>
        </pc:sldMkLst>
        <pc:spChg chg="mod">
          <ac:chgData name="Steve McCormack" userId="a36034f6-e157-44c0-92e0-583c4185333c" providerId="ADAL" clId="{04B917FC-2748-47A8-9018-7DB44ED47F1B}" dt="2021-10-11T08:04:19.424" v="43" actId="6549"/>
          <ac:spMkLst>
            <pc:docMk/>
            <pc:sldMk cId="3258187742" sldId="621"/>
            <ac:spMk id="2" creationId="{468AD34D-48AC-4C34-99A5-DF560A5DFC10}"/>
          </ac:spMkLst>
        </pc:spChg>
      </pc:sldChg>
      <pc:sldChg chg="modSp mod">
        <pc:chgData name="Steve McCormack" userId="a36034f6-e157-44c0-92e0-583c4185333c" providerId="ADAL" clId="{04B917FC-2748-47A8-9018-7DB44ED47F1B}" dt="2021-10-11T08:04:23.151" v="45" actId="6549"/>
        <pc:sldMkLst>
          <pc:docMk/>
          <pc:sldMk cId="1375629310" sldId="622"/>
        </pc:sldMkLst>
        <pc:spChg chg="mod">
          <ac:chgData name="Steve McCormack" userId="a36034f6-e157-44c0-92e0-583c4185333c" providerId="ADAL" clId="{04B917FC-2748-47A8-9018-7DB44ED47F1B}" dt="2021-10-11T08:04:23.151" v="45" actId="6549"/>
          <ac:spMkLst>
            <pc:docMk/>
            <pc:sldMk cId="1375629310" sldId="622"/>
            <ac:spMk id="2" creationId="{468AD34D-48AC-4C34-99A5-DF560A5DFC10}"/>
          </ac:spMkLst>
        </pc:spChg>
      </pc:sldChg>
      <pc:sldChg chg="modSp mod">
        <pc:chgData name="Steve McCormack" userId="a36034f6-e157-44c0-92e0-583c4185333c" providerId="ADAL" clId="{04B917FC-2748-47A8-9018-7DB44ED47F1B}" dt="2021-10-11T08:04:29.747" v="47" actId="6549"/>
        <pc:sldMkLst>
          <pc:docMk/>
          <pc:sldMk cId="1109354515" sldId="625"/>
        </pc:sldMkLst>
        <pc:spChg chg="mod">
          <ac:chgData name="Steve McCormack" userId="a36034f6-e157-44c0-92e0-583c4185333c" providerId="ADAL" clId="{04B917FC-2748-47A8-9018-7DB44ED47F1B}" dt="2021-10-11T08:04:29.747" v="47" actId="6549"/>
          <ac:spMkLst>
            <pc:docMk/>
            <pc:sldMk cId="1109354515" sldId="625"/>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found on page 11 of the 5.2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4121918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found on page 11 of the 5.2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403374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about each city’s temperatures? What is different?</a:t>
            </a:r>
          </a:p>
          <a:p>
            <a:pPr>
              <a:spcBef>
                <a:spcPts val="400"/>
              </a:spcBef>
              <a:spcAft>
                <a:spcPts val="400"/>
              </a:spcAft>
            </a:pPr>
            <a:r>
              <a:rPr lang="en-GB" sz="1200" dirty="0">
                <a:solidFill>
                  <a:srgbClr val="008080"/>
                </a:solidFill>
                <a:latin typeface="Myriad Pro"/>
              </a:rPr>
              <a:t>What might the minimum/maximum daily temperatures be?</a:t>
            </a:r>
          </a:p>
          <a:p>
            <a:pPr>
              <a:spcBef>
                <a:spcPts val="400"/>
              </a:spcBef>
              <a:spcAft>
                <a:spcPts val="400"/>
              </a:spcAft>
            </a:pPr>
            <a:r>
              <a:rPr lang="en-GB" sz="1200" dirty="0">
                <a:solidFill>
                  <a:srgbClr val="008080"/>
                </a:solidFill>
                <a:latin typeface="Myriad Pro"/>
              </a:rPr>
              <a:t>Which city had more consistent temperatures?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800" i="1" dirty="0">
                <a:effectLst/>
                <a:latin typeface="Myriad Pro"/>
                <a:ea typeface="Calibri" panose="020F0502020204030204" pitchFamily="34" charset="0"/>
                <a:cs typeface="Times New Roman" panose="02020603050405020304" pitchFamily="18" charset="0"/>
              </a:rPr>
              <a:t>Example 1</a:t>
            </a:r>
            <a:r>
              <a:rPr lang="en-GB" sz="1800" dirty="0">
                <a:effectLst/>
                <a:latin typeface="Myriad Pro"/>
                <a:ea typeface="Calibri" panose="020F0502020204030204" pitchFamily="34" charset="0"/>
                <a:cs typeface="Times New Roman" panose="02020603050405020304" pitchFamily="18" charset="0"/>
              </a:rPr>
              <a:t> is designed to draw students’ attention to the fact that range is a basic measure of spread and not central tendency. Students should realise that the smaller the range, the more consistent the data. Students will need experience of different data sets with summary statistics. </a:t>
            </a:r>
            <a:r>
              <a:rPr lang="en-GB" sz="1200" b="0" dirty="0">
                <a:solidFill>
                  <a:srgbClr val="008080"/>
                </a:solidFill>
                <a:latin typeface="Myriad Pro"/>
              </a:rPr>
              <a:t>How might you ensure that students experience a variety of measures of central tendency, as well as data sets including outliers?</a:t>
            </a: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304550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11 of the 5.2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192758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about each city’s temperatures? What is different?</a:t>
            </a:r>
          </a:p>
          <a:p>
            <a:pPr>
              <a:spcBef>
                <a:spcPts val="400"/>
              </a:spcBef>
              <a:spcAft>
                <a:spcPts val="400"/>
              </a:spcAft>
            </a:pPr>
            <a:r>
              <a:rPr lang="en-GB" sz="1200" dirty="0">
                <a:solidFill>
                  <a:srgbClr val="008080"/>
                </a:solidFill>
                <a:latin typeface="Myriad Pro"/>
              </a:rPr>
              <a:t>What might the minimum/maximum daily temperatures be?</a:t>
            </a:r>
          </a:p>
          <a:p>
            <a:pPr>
              <a:spcBef>
                <a:spcPts val="400"/>
              </a:spcBef>
              <a:spcAft>
                <a:spcPts val="400"/>
              </a:spcAft>
            </a:pPr>
            <a:r>
              <a:rPr lang="en-GB" sz="1200" dirty="0">
                <a:solidFill>
                  <a:srgbClr val="008080"/>
                </a:solidFill>
                <a:latin typeface="Myriad Pro"/>
              </a:rPr>
              <a:t>If the range is the same, what does that mean about the possible temperatures? If the mean is different, what does that mean?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2 is designed to draw students’ attention to the fact that mean is a measure of central tendency and not the spread of the data. Students should realise that the smaller the mean, the colder the average daily temperature.</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355808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12 of the 5.2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683750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each of these examples can be found on pages 11 and 12 of the 5.2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415695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does modal mean?</a:t>
            </a:r>
          </a:p>
          <a:p>
            <a:r>
              <a:rPr lang="en-GB" sz="2000" b="0" dirty="0">
                <a:solidFill>
                  <a:srgbClr val="008080"/>
                </a:solidFill>
                <a:latin typeface="Myriad Pro"/>
              </a:rPr>
              <a:t>How can the mean be higher than the mode for one data set, but not for the other?</a:t>
            </a:r>
          </a:p>
          <a:p>
            <a:r>
              <a:rPr lang="en-GB" sz="2000" b="0" dirty="0">
                <a:solidFill>
                  <a:srgbClr val="008080"/>
                </a:solidFill>
                <a:latin typeface="Myriad Pro"/>
              </a:rPr>
              <a:t>What possible sets of values would fit these summary statistics?</a:t>
            </a:r>
          </a:p>
          <a:p>
            <a:r>
              <a:rPr lang="en-GB" sz="2000" b="0" dirty="0">
                <a:solidFill>
                  <a:srgbClr val="008080"/>
                </a:solidFill>
                <a:latin typeface="Myriad Pro"/>
              </a:rPr>
              <a:t>How does one really warm or really cold day affect the mean? How does it affect the mode?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3 draws students’ attention to the subtle differences in averages. City E has a higher mean maximum daily temperature than city F, but that could be due to one extremely warm day (an outlier). A comparison of the modes might suggest that city F enjoyed warmer days than city E. One strategy, which will encourage students to think more deeply, is to ask students to construct possible data sets for each city. A suggestion for what this might look like can be found on pages 13 and 14 of the 5.2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42507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including some suggestions for depth, can be found on page 12 of the 5.2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85359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What is different?</a:t>
            </a:r>
          </a:p>
          <a:p>
            <a:pPr>
              <a:spcBef>
                <a:spcPts val="400"/>
              </a:spcBef>
              <a:spcAft>
                <a:spcPts val="400"/>
              </a:spcAft>
            </a:pPr>
            <a:r>
              <a:rPr lang="en-GB" sz="1200" b="0" dirty="0">
                <a:solidFill>
                  <a:srgbClr val="008080"/>
                </a:solidFill>
                <a:latin typeface="Myriad Pro"/>
              </a:rPr>
              <a:t>Which summary statistic is easiest to ‘see’ on a bar chart? Which is hardest?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dirty="0">
                <a:solidFill>
                  <a:srgbClr val="008080"/>
                </a:solidFill>
                <a:latin typeface="Myriad Pro"/>
              </a:rPr>
              <a:t>Is there more than one possible solution?</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dirty="0">
                <a:solidFill>
                  <a:srgbClr val="008080"/>
                </a:solidFill>
                <a:latin typeface="Myriad Pro"/>
              </a:rPr>
              <a:t>What is the same about all of the charts with a range of 4? What is different?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0" dirty="0">
                <a:solidFill>
                  <a:srgbClr val="008080"/>
                </a:solidFill>
                <a:latin typeface="Myriad Pro"/>
              </a:rPr>
              <a:t>What is the same about all of the charts with a mode of 3? What is different?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Providing the statistical measures and asking students to match the tables with the bar charts actively encourages them to focus on the meaning of these measures and to use reasoning and problem-solving skills, thus deepening their understanding. Before using this task, you may wish to think about which features you wish to draw students’ attention to.</a:t>
            </a:r>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28940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dirty="0">
                <a:solidFill>
                  <a:srgbClr val="008080"/>
                </a:solidFill>
                <a:latin typeface="Myriad Pro"/>
              </a:rPr>
              <a:t>This slide is a slightly larger version of the previous slide for easier on-screen visibility. You may wish to print this task as a card sort – slides 44 to 53 in the appendices feature an ‘easy print’ version of this task, with printing/cutting instructions on slide 43. </a:t>
            </a: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50251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13-15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pages 13-15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835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a ‘large range’ mean? Does it mean the same as a ‘large mean/median/mode’?</a:t>
            </a:r>
          </a:p>
          <a:p>
            <a:pPr>
              <a:spcBef>
                <a:spcPts val="400"/>
              </a:spcBef>
              <a:spcAft>
                <a:spcPts val="400"/>
              </a:spcAft>
            </a:pPr>
            <a:r>
              <a:rPr lang="en-GB" sz="1200" dirty="0">
                <a:solidFill>
                  <a:srgbClr val="008080"/>
                </a:solidFill>
                <a:latin typeface="Myriad Pro"/>
              </a:rPr>
              <a:t>What could a possible maximum/minimum score be for each class?</a:t>
            </a:r>
          </a:p>
          <a:p>
            <a:pPr>
              <a:spcBef>
                <a:spcPts val="400"/>
              </a:spcBef>
              <a:spcAft>
                <a:spcPts val="400"/>
              </a:spcAft>
            </a:pPr>
            <a:r>
              <a:rPr lang="en-GB" sz="1200" dirty="0">
                <a:solidFill>
                  <a:srgbClr val="008080"/>
                </a:solidFill>
                <a:latin typeface="Myriad Pro"/>
              </a:rPr>
              <a:t>Which class is more consistent? What do we mean by the word ‘consistent’?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5 is designed to encourage students to notice that the range is a measure of spread and not a measure of central tendency. It is a good example of variation in practice: by ONLY varying one feature (the range) we draw attention to it. Students might find it easier to understand with some example data that fits these summary statistics.</a:t>
            </a:r>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94883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including some possible max/min values, can be found on page 16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783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Who has the fastest time? Who has the slowest time? Who has the fastest/slowest mean/median/mode?</a:t>
            </a:r>
          </a:p>
          <a:p>
            <a:pPr>
              <a:spcBef>
                <a:spcPts val="400"/>
              </a:spcBef>
              <a:spcAft>
                <a:spcPts val="400"/>
              </a:spcAft>
            </a:pPr>
            <a:r>
              <a:rPr lang="en-GB" sz="1200" dirty="0">
                <a:solidFill>
                  <a:srgbClr val="008080"/>
                </a:solidFill>
                <a:latin typeface="Myriad Pro"/>
              </a:rPr>
              <a:t>Who is the most consistent? What statistic can I use to show this?</a:t>
            </a:r>
          </a:p>
          <a:p>
            <a:pPr>
              <a:spcBef>
                <a:spcPts val="400"/>
              </a:spcBef>
              <a:spcAft>
                <a:spcPts val="400"/>
              </a:spcAft>
            </a:pPr>
            <a:r>
              <a:rPr lang="en-GB" sz="1200" dirty="0">
                <a:solidFill>
                  <a:srgbClr val="008080"/>
                </a:solidFill>
                <a:latin typeface="Myriad Pro"/>
              </a:rPr>
              <a:t>What evidence is there for each person to claim to be the fastest?</a:t>
            </a:r>
          </a:p>
          <a:p>
            <a:pPr>
              <a:spcBef>
                <a:spcPts val="400"/>
              </a:spcBef>
              <a:spcAft>
                <a:spcPts val="400"/>
              </a:spcAft>
            </a:pPr>
            <a:r>
              <a:rPr lang="en-GB" sz="1200" dirty="0">
                <a:solidFill>
                  <a:srgbClr val="008080"/>
                </a:solidFill>
                <a:latin typeface="Myriad Pro"/>
              </a:rPr>
              <a:t>What summary statistics might you use?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solidFill>
                  <a:srgbClr val="000000"/>
                </a:solidFill>
                <a:effectLst/>
                <a:latin typeface="Myriad Pro"/>
                <a:ea typeface="Calibri" panose="020F0502020204030204" pitchFamily="34" charset="0"/>
                <a:cs typeface="Arial" panose="020B0604020202020204" pitchFamily="34" charset="0"/>
              </a:rPr>
              <a:t>Example 6</a:t>
            </a:r>
            <a:r>
              <a:rPr lang="en-GB" sz="1800" dirty="0">
                <a:solidFill>
                  <a:srgbClr val="000000"/>
                </a:solidFill>
                <a:effectLst/>
                <a:latin typeface="Myriad Pro"/>
                <a:ea typeface="Calibri" panose="020F0502020204030204" pitchFamily="34" charset="0"/>
                <a:cs typeface="Arial" panose="020B0604020202020204" pitchFamily="34" charset="0"/>
              </a:rPr>
              <a:t> provides students with scope to make their own choices and to discuss them. In addition to using averages and range, the maximum and minimum data values might also be justifiable measures in this context. You may want to d</a:t>
            </a:r>
            <a:r>
              <a:rPr lang="en-GB" sz="1800" dirty="0">
                <a:effectLst/>
                <a:latin typeface="Myriad Pro"/>
                <a:ea typeface="Calibri" panose="020F0502020204030204" pitchFamily="34" charset="0"/>
                <a:cs typeface="Times New Roman" panose="02020603050405020304" pitchFamily="18" charset="0"/>
              </a:rPr>
              <a:t>evise other problems, in contexts suitable for your classes, where the need to use the different measures of central tendency and spread to compare two sets of data is relevant.</a:t>
            </a:r>
            <a:endParaRPr lang="en-GB" sz="1800" dirty="0">
              <a:solidFill>
                <a:srgbClr val="000000"/>
              </a:solidFill>
              <a:effectLst/>
              <a:latin typeface="Myriad Pro"/>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465436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16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1840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create a data set where this is true? Can you create a data set where this is not true?</a:t>
            </a:r>
          </a:p>
          <a:p>
            <a:pPr>
              <a:spcBef>
                <a:spcPts val="400"/>
              </a:spcBef>
              <a:spcAft>
                <a:spcPts val="400"/>
              </a:spcAft>
            </a:pPr>
            <a:r>
              <a:rPr lang="en-GB" sz="1200" dirty="0">
                <a:solidFill>
                  <a:srgbClr val="008080"/>
                </a:solidFill>
                <a:latin typeface="Myriad Pro"/>
              </a:rPr>
              <a:t>What does the measure of the spread of a data set tell you?</a:t>
            </a:r>
          </a:p>
          <a:p>
            <a:pPr>
              <a:spcBef>
                <a:spcPts val="400"/>
              </a:spcBef>
              <a:spcAft>
                <a:spcPts val="400"/>
              </a:spcAft>
            </a:pPr>
            <a:r>
              <a:rPr lang="en-GB" sz="1200" dirty="0">
                <a:solidFill>
                  <a:srgbClr val="008080"/>
                </a:solidFill>
                <a:latin typeface="Myriad Pro"/>
              </a:rPr>
              <a:t>What does a measure of the central tendency of a data set tell you?</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Students tackling this question will need to explore a range of possibilities. Constructing some possible data sets to illustrate when it is true and when it is not true can be helpful - i</a:t>
            </a:r>
            <a:r>
              <a:rPr lang="en-GB" sz="1800" dirty="0"/>
              <a:t>t will be worth spending time doing this task yourself, to have pre-prepared some examples and counter-examples</a:t>
            </a:r>
            <a:r>
              <a:rPr lang="en-GB" sz="1800" dirty="0">
                <a:effectLst/>
                <a:latin typeface="Myriad Pro"/>
                <a:ea typeface="Calibri" panose="020F0502020204030204" pitchFamily="34"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4075448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Can you create a data set where this is true? Can you create a data set where this is not true?</a:t>
            </a:r>
          </a:p>
          <a:p>
            <a:pPr>
              <a:spcBef>
                <a:spcPts val="400"/>
              </a:spcBef>
              <a:spcAft>
                <a:spcPts val="400"/>
              </a:spcAft>
            </a:pPr>
            <a:r>
              <a:rPr lang="en-GB" sz="1200" dirty="0">
                <a:solidFill>
                  <a:srgbClr val="008080"/>
                </a:solidFill>
                <a:latin typeface="Myriad Pro"/>
              </a:rPr>
              <a:t>What does the measure of the spread of a data set tell you?</a:t>
            </a:r>
          </a:p>
          <a:p>
            <a:pPr>
              <a:spcBef>
                <a:spcPts val="400"/>
              </a:spcBef>
              <a:spcAft>
                <a:spcPts val="400"/>
              </a:spcAft>
            </a:pPr>
            <a:r>
              <a:rPr lang="en-GB" sz="1200" dirty="0">
                <a:solidFill>
                  <a:srgbClr val="008080"/>
                </a:solidFill>
                <a:latin typeface="Myriad Pro"/>
              </a:rPr>
              <a:t>What does a measure of the central tendency of a data set tell you?</a:t>
            </a:r>
          </a:p>
          <a:p>
            <a:pPr>
              <a:spcBef>
                <a:spcPts val="400"/>
              </a:spcBef>
              <a:spcAft>
                <a:spcPts val="400"/>
              </a:spcAft>
            </a:pPr>
            <a:r>
              <a:rPr lang="en-GB" sz="1200" dirty="0">
                <a:solidFill>
                  <a:srgbClr val="008080"/>
                </a:solidFill>
                <a:latin typeface="Myriad Pro"/>
              </a:rPr>
              <a:t>Can you illustrate your example using a table? A bar chart? Another visualisation?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As with example 7, it will be worth spending time doing this task yourself, to have pre-prepared some examples and counter-examples. For problems such as Examples 7 and 8, students could be encouraged to present a convincing argument or proof.</a:t>
            </a: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584964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17 of the 5.2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30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3907149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ea typeface="Calibri" panose="020F0502020204030204" pitchFamily="34" charset="0"/>
              </a:rPr>
              <a:t>More information about the representations and structure involved in this key idea can be found on pages 5-8 of </a:t>
            </a:r>
            <a:r>
              <a:rPr kumimoji="0" lang="en-GB" sz="12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the Statistics and probability Theme Overview (link on final slide).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264384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41</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analysis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5.2.1 Interpret reasonably statistical measures and representations – page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5.2.2 Choose appropriately statistical measures and representations– pages 9-10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304693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analysis can be found on page 2 of the 5.3 Core Concept document. </a:t>
            </a:r>
          </a:p>
          <a:p>
            <a:endParaRPr lang="en-GB" dirty="0"/>
          </a:p>
          <a:p>
            <a:r>
              <a:rPr lang="en-GB" dirty="0"/>
              <a:t>The background to each key idea is also explored in more detail on the following pages: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5.2.1 Interpret reasonably statistical measures and representations – page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628C"/>
                </a:solidFill>
                <a:effectLst/>
                <a:latin typeface="Myriad Pro"/>
                <a:ea typeface="Times New Roman" panose="02020603050405020304" pitchFamily="18" charset="0"/>
                <a:cs typeface="Arial" panose="020B0604020202020204" pitchFamily="34" charset="0"/>
              </a:rPr>
              <a:t>5.2.2 Choose appropriately statistical measures and representations– pages 9-10</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371033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r>
              <a:rPr lang="en-GB" dirty="0"/>
              <a:t>• Year 2: 1.12 Subtraction as difference</a:t>
            </a:r>
          </a:p>
          <a:p>
            <a:r>
              <a:rPr lang="en-GB" dirty="0"/>
              <a:t>• Year 3: 1.17 Composition and calculation: 100 and bridging 100</a:t>
            </a:r>
          </a:p>
          <a:p>
            <a:r>
              <a:rPr lang="en-GB" dirty="0"/>
              <a:t>• Year 5: 1.27 Negative numbers: counting, comparing and calculating</a:t>
            </a:r>
          </a:p>
          <a:p>
            <a:r>
              <a:rPr lang="en-GB" dirty="0"/>
              <a:t>• Year 6: 2.26 Mean average and equal shares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Theme Overview document, you can also find a broader description of students’ potential previous learning (page 3),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214936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5 Statistics and probability Theme Overview document, you can also find a broader description of students’ potential previous learning (page 3), alongside further information about key underpinning knowledge (page 2).</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181793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The above activity offers a useful idea for assessment, which you can use in your classes to check whether prior understanding is secure. </a:t>
            </a:r>
          </a:p>
          <a:p>
            <a:endParaRPr lang="en-GB" dirty="0"/>
          </a:p>
          <a:p>
            <a:r>
              <a:rPr lang="en-GB" dirty="0"/>
              <a:t>References to the questions (links on final slide):</a:t>
            </a:r>
          </a:p>
          <a:p>
            <a:r>
              <a:rPr lang="en-GB" dirty="0"/>
              <a:t>a) NCETM secondary assessment materials, page 51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2018 Key Stage 2 Mathematics paper 2: reasoning, Question 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NCETM secondary assessment materials, page 51</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263351" y="43084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056721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11/10/2021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 id="2147483972" r:id="rId8"/>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hyperlink" Target="https://www.ncetm.org.uk/media/g5yf43cx/ncetm_ks3_cc_5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www.nationalarchives.gov.uk/doc/open-government-licence/version/3/"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nationalarchives.gov.uk/doc/open-government-licence/version/3/"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hyperlink" Target="http://www.nationalarchives.gov.uk/doc/open-government-licence/version/3/"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hyperlink" Target="http://www.nationalarchives.gov.uk/doc/open-government-licence/version/3/" TargetMode="External"/><Relationship Id="rId5" Type="http://schemas.openxmlformats.org/officeDocument/2006/relationships/image" Target="../media/image9.png"/><Relationship Id="rId4" Type="http://schemas.openxmlformats.org/officeDocument/2006/relationships/hyperlink" Target="https://www.ncetm.org.uk/classroom-resources/insights-from-experienced-teacher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g5yf43cx/ncetm_ks3_cc_5_2.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ncetm.org.uk/classroom-resources/secmm-using-mathematical-representations-at-ks3/"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media/aqpap5j5/ncetm_ks3_cc_5_1.pdf" TargetMode="External"/><Relationship Id="rId11" Type="http://schemas.openxmlformats.org/officeDocument/2006/relationships/hyperlink" Target="https://www.gov.uk/government/collections/national-curriculum-assessments-practice-materials#key-stage-2-past-papers" TargetMode="External"/><Relationship Id="rId5" Type="http://schemas.openxmlformats.org/officeDocument/2006/relationships/hyperlink" Target="https://www.ncetm.org.uk/media/g5yf43cx/ncetm_ks3_cc_5_2.pdf" TargetMode="External"/><Relationship Id="rId10" Type="http://schemas.openxmlformats.org/officeDocument/2006/relationships/hyperlink" Target="https://www.ncetm.org.uk/media/qgjdx5fo/secondary_assessment_materials_november_2017.pdf" TargetMode="External"/><Relationship Id="rId4" Type="http://schemas.openxmlformats.org/officeDocument/2006/relationships/hyperlink" Target="https://www.ncetm.org.uk/media/lyyj1i4x/ncetm_ks3_theme_5.pdf" TargetMode="External"/><Relationship Id="rId9" Type="http://schemas.openxmlformats.org/officeDocument/2006/relationships/hyperlink" Target="https://www.ncetm.org.uk/resources/5063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normAutofit/>
          </a:bodyPr>
          <a:lstStyle/>
          <a:p>
            <a:r>
              <a:rPr lang="en-GB" dirty="0"/>
              <a:t>Comparing two data sets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5.2 Statistical analysis)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7"/>
            <a:ext cx="4891318" cy="3475456"/>
          </a:xfrm>
        </p:spPr>
        <p:txBody>
          <a:bodyPr anchor="ctr">
            <a:normAutofit/>
          </a:bodyPr>
          <a:lstStyle/>
          <a:p>
            <a:pPr lvl="1"/>
            <a:r>
              <a:rPr lang="en-GB" sz="2400" dirty="0"/>
              <a:t>What representations might your students already be familiar with? </a:t>
            </a:r>
          </a:p>
          <a:p>
            <a:pPr lvl="1"/>
            <a:r>
              <a:rPr lang="en-GB" sz="2400" dirty="0"/>
              <a:t>What language might they use? </a:t>
            </a:r>
          </a:p>
          <a:p>
            <a:pPr lvl="1"/>
            <a:r>
              <a:rPr lang="en-GB" sz="2400" dirty="0"/>
              <a:t>How does this fit in with your curriculum progression?</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411380"/>
          <a:ext cx="6160612" cy="3062324"/>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Key Stage 3 Learning Outcome</a:t>
                      </a:r>
                    </a:p>
                  </a:txBody>
                  <a:tcPr/>
                </a:tc>
                <a:extLst>
                  <a:ext uri="{0D108BD9-81ED-4DB2-BD59-A6C34878D82A}">
                    <a16:rowId xmlns:a16="http://schemas.microsoft.com/office/drawing/2014/main" val="1564221312"/>
                  </a:ext>
                </a:extLst>
              </a:tr>
              <a:tr h="579129">
                <a:tc>
                  <a:txBody>
                    <a:bodyPr/>
                    <a:lstStyle/>
                    <a:p>
                      <a:pPr marL="285750" indent="-285750">
                        <a:buFont typeface="Arial" panose="020B0604020202020204" pitchFamily="34" charset="0"/>
                        <a:buChar char="•"/>
                      </a:pPr>
                      <a:r>
                        <a:rPr lang="en-GB" dirty="0"/>
                        <a:t>5.1.1 Understand and calculate accurately measures of central tendency and spread</a:t>
                      </a:r>
                    </a:p>
                    <a:p>
                      <a:pPr marL="285750" indent="-285750">
                        <a:buFont typeface="Arial" panose="020B0604020202020204" pitchFamily="34" charset="0"/>
                        <a:buChar char="•"/>
                      </a:pPr>
                      <a:endParaRPr lang="en-GB" dirty="0">
                        <a:highlight>
                          <a:srgbClr val="FFFF00"/>
                        </a:highlight>
                      </a:endParaRPr>
                    </a:p>
                  </a:txBody>
                  <a:tcPr/>
                </a:tc>
                <a:extLst>
                  <a:ext uri="{0D108BD9-81ED-4DB2-BD59-A6C34878D82A}">
                    <a16:rowId xmlns:a16="http://schemas.microsoft.com/office/drawing/2014/main" val="1387505252"/>
                  </a:ext>
                </a:extLst>
              </a:tr>
              <a:tr h="593444">
                <a:tc>
                  <a:txBody>
                    <a:bodyPr/>
                    <a:lstStyle/>
                    <a:p>
                      <a:pPr marL="285750" indent="-285750">
                        <a:buFont typeface="Arial" panose="020B0604020202020204" pitchFamily="34" charset="0"/>
                        <a:buChar char="•"/>
                      </a:pPr>
                      <a:r>
                        <a:rPr lang="en-GB" dirty="0"/>
                        <a:t>5.1.2 Construct accurately statistical representations</a:t>
                      </a:r>
                    </a:p>
                  </a:txBody>
                  <a:tcPr/>
                </a:tc>
                <a:extLst>
                  <a:ext uri="{0D108BD9-81ED-4DB2-BD59-A6C34878D82A}">
                    <a16:rowId xmlns:a16="http://schemas.microsoft.com/office/drawing/2014/main" val="502591801"/>
                  </a:ext>
                </a:extLst>
              </a:tr>
              <a:tr h="7777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Please note: </a:t>
                      </a:r>
                      <a:r>
                        <a:rPr lang="en-GB" dirty="0"/>
                        <a:t>Numerical codes refer to statements of knowledge, skills and understanding in the NCETM breakdown of Key Stage 3 mathematics.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310160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a:xfrm>
            <a:off x="551384" y="430660"/>
            <a:ext cx="10972800" cy="982117"/>
          </a:xfrm>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618165" y="1276805"/>
            <a:ext cx="5890705" cy="2520280"/>
          </a:xfrm>
        </p:spPr>
        <p:txBody>
          <a:bodyPr>
            <a:normAutofit/>
          </a:bodyPr>
          <a:lstStyle/>
          <a:p>
            <a:pPr marL="0" indent="0">
              <a:buNone/>
            </a:pPr>
            <a:r>
              <a:rPr lang="en-GB" sz="2000" dirty="0">
                <a:solidFill>
                  <a:srgbClr val="00628C"/>
                </a:solidFill>
              </a:rPr>
              <a:t>a) </a:t>
            </a:r>
            <a:r>
              <a:rPr lang="en-GB" sz="2000" dirty="0"/>
              <a:t>Write down five integers with a mean of 6</a:t>
            </a:r>
          </a:p>
          <a:p>
            <a:pPr lvl="1"/>
            <a:r>
              <a:rPr lang="en-GB" dirty="0"/>
              <a:t>…and a median of 4</a:t>
            </a:r>
          </a:p>
          <a:p>
            <a:pPr lvl="1"/>
            <a:r>
              <a:rPr lang="en-GB" dirty="0"/>
              <a:t>…and a mode of 2</a:t>
            </a:r>
          </a:p>
          <a:p>
            <a:pPr lvl="1"/>
            <a:r>
              <a:rPr lang="en-GB" dirty="0"/>
              <a:t>…and a range of 13</a:t>
            </a:r>
          </a:p>
          <a:p>
            <a:pPr marL="0" indent="0">
              <a:buNone/>
            </a:pPr>
            <a:r>
              <a:rPr lang="en-GB" sz="2000" dirty="0"/>
              <a:t>Justify your answers.</a:t>
            </a:r>
          </a:p>
        </p:txBody>
      </p:sp>
      <p:sp>
        <p:nvSpPr>
          <p:cNvPr id="7" name="TextBox 6">
            <a:extLst>
              <a:ext uri="{FF2B5EF4-FFF2-40B4-BE49-F238E27FC236}">
                <a16:creationId xmlns:a16="http://schemas.microsoft.com/office/drawing/2014/main" id="{A2B4D1A4-48DB-4670-9695-920C7CE93BDB}"/>
              </a:ext>
            </a:extLst>
          </p:cNvPr>
          <p:cNvSpPr txBox="1"/>
          <p:nvPr/>
        </p:nvSpPr>
        <p:spPr>
          <a:xfrm>
            <a:off x="6456183" y="1124744"/>
            <a:ext cx="5279493" cy="4278094"/>
          </a:xfrm>
          <a:prstGeom prst="rect">
            <a:avLst/>
          </a:prstGeom>
          <a:noFill/>
        </p:spPr>
        <p:txBody>
          <a:bodyPr wrap="square">
            <a:spAutoFit/>
          </a:bodyPr>
          <a:lstStyle/>
          <a:p>
            <a:pPr>
              <a:buNone/>
            </a:pPr>
            <a:r>
              <a:rPr lang="en-GB" sz="2000" dirty="0">
                <a:solidFill>
                  <a:srgbClr val="00628C"/>
                </a:solidFill>
              </a:rPr>
              <a:t>c) </a:t>
            </a:r>
            <a:r>
              <a:rPr lang="en-GB" sz="2000" dirty="0"/>
              <a:t>From 7 March 2016 to 7 March 2017 a swimming club had the same members. </a:t>
            </a:r>
          </a:p>
          <a:p>
            <a:pPr>
              <a:buNone/>
            </a:pPr>
            <a:r>
              <a:rPr lang="en-GB" sz="2000" dirty="0"/>
              <a:t>Complete the table to show the information about the members of the club. Explain your reasoning. </a:t>
            </a:r>
          </a:p>
          <a:p>
            <a:pPr>
              <a:buNone/>
            </a:pPr>
            <a:endParaRPr lang="en-GB" sz="2000" dirty="0"/>
          </a:p>
          <a:p>
            <a:pPr marL="342900" indent="-342900">
              <a:buFont typeface="+mj-lt"/>
              <a:buAutoNum type="alphaLcParenR"/>
            </a:pPr>
            <a:endParaRPr lang="en-GB" sz="2000" dirty="0"/>
          </a:p>
          <a:p>
            <a:pPr marL="342900" indent="-342900">
              <a:buFont typeface="+mj-lt"/>
              <a:buAutoNum type="alphaLcParenR"/>
            </a:pPr>
            <a:endParaRPr lang="en-GB" sz="2000" dirty="0"/>
          </a:p>
          <a:p>
            <a:pPr marL="342900" indent="-342900">
              <a:buFont typeface="+mj-lt"/>
              <a:buAutoNum type="alphaLcParenR"/>
            </a:pPr>
            <a:endParaRPr lang="en-GB" sz="2000" dirty="0"/>
          </a:p>
          <a:p>
            <a:pPr marL="342900" indent="-342900">
              <a:buFont typeface="+mj-lt"/>
              <a:buAutoNum type="alphaLcParenR"/>
            </a:pPr>
            <a:endParaRPr lang="en-GB" sz="2000" dirty="0"/>
          </a:p>
          <a:p>
            <a:pPr>
              <a:buNone/>
            </a:pPr>
            <a:endParaRPr lang="en-GB" sz="2000" dirty="0"/>
          </a:p>
          <a:p>
            <a:pPr algn="r">
              <a:buNone/>
            </a:pPr>
            <a:r>
              <a:rPr lang="en-GB" sz="2000" dirty="0"/>
              <a:t>(QCA, 2002)</a:t>
            </a:r>
          </a:p>
        </p:txBody>
      </p:sp>
      <p:graphicFrame>
        <p:nvGraphicFramePr>
          <p:cNvPr id="5" name="Table 7">
            <a:extLst>
              <a:ext uri="{FF2B5EF4-FFF2-40B4-BE49-F238E27FC236}">
                <a16:creationId xmlns:a16="http://schemas.microsoft.com/office/drawing/2014/main" id="{164D63C7-4385-4128-8E87-FB5B6CE0FD22}"/>
              </a:ext>
            </a:extLst>
          </p:cNvPr>
          <p:cNvGraphicFramePr>
            <a:graphicFrameLocks noGrp="1"/>
          </p:cNvGraphicFramePr>
          <p:nvPr/>
        </p:nvGraphicFramePr>
        <p:xfrm>
          <a:off x="6830249" y="2915394"/>
          <a:ext cx="4531360" cy="1854200"/>
        </p:xfrm>
        <a:graphic>
          <a:graphicData uri="http://schemas.openxmlformats.org/drawingml/2006/table">
            <a:tbl>
              <a:tblPr firstRow="1" bandRow="1">
                <a:tableStyleId>{912C8C85-51F0-491E-9774-3900AFEF0FD7}</a:tableStyleId>
              </a:tblPr>
              <a:tblGrid>
                <a:gridCol w="2405380">
                  <a:extLst>
                    <a:ext uri="{9D8B030D-6E8A-4147-A177-3AD203B41FA5}">
                      <a16:colId xmlns:a16="http://schemas.microsoft.com/office/drawing/2014/main" val="2622349185"/>
                    </a:ext>
                  </a:extLst>
                </a:gridCol>
                <a:gridCol w="2125980">
                  <a:extLst>
                    <a:ext uri="{9D8B030D-6E8A-4147-A177-3AD203B41FA5}">
                      <a16:colId xmlns:a16="http://schemas.microsoft.com/office/drawing/2014/main" val="403513790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Age of member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Age of member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3779679"/>
                  </a:ext>
                </a:extLst>
              </a:tr>
              <a:tr h="370840">
                <a:tc>
                  <a:txBody>
                    <a:bodyPr/>
                    <a:lstStyle/>
                    <a:p>
                      <a:r>
                        <a:rPr lang="en-GB" dirty="0"/>
                        <a:t>Mean (March 2016)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14 years 7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081191"/>
                  </a:ext>
                </a:extLst>
              </a:tr>
              <a:tr h="370840">
                <a:tc>
                  <a:txBody>
                    <a:bodyPr/>
                    <a:lstStyle/>
                    <a:p>
                      <a:r>
                        <a:rPr lang="en-GB" dirty="0"/>
                        <a:t>Range (March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4 years 2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5675111"/>
                  </a:ext>
                </a:extLst>
              </a:tr>
              <a:tr h="370840">
                <a:tc>
                  <a:txBody>
                    <a:bodyPr/>
                    <a:lstStyle/>
                    <a:p>
                      <a:r>
                        <a:rPr lang="en-GB" dirty="0"/>
                        <a:t>Mean (March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148193"/>
                  </a:ext>
                </a:extLst>
              </a:tr>
              <a:tr h="370840">
                <a:tc>
                  <a:txBody>
                    <a:bodyPr/>
                    <a:lstStyle/>
                    <a:p>
                      <a:r>
                        <a:rPr lang="en-GB" dirty="0"/>
                        <a:t>Range (March 2017)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98557"/>
                  </a:ext>
                </a:extLst>
              </a:tr>
            </a:tbl>
          </a:graphicData>
        </a:graphic>
      </p:graphicFrame>
      <p:sp>
        <p:nvSpPr>
          <p:cNvPr id="8" name="Content Placeholder 3">
            <a:extLst>
              <a:ext uri="{FF2B5EF4-FFF2-40B4-BE49-F238E27FC236}">
                <a16:creationId xmlns:a16="http://schemas.microsoft.com/office/drawing/2014/main" id="{BBA70E26-D43F-4BDE-8C0D-5DF59ECD233A}"/>
              </a:ext>
            </a:extLst>
          </p:cNvPr>
          <p:cNvSpPr txBox="1">
            <a:spLocks/>
          </p:cNvSpPr>
          <p:nvPr/>
        </p:nvSpPr>
        <p:spPr>
          <a:xfrm>
            <a:off x="638405" y="3398836"/>
            <a:ext cx="5890705" cy="2867591"/>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Font typeface="Arial" panose="020B0604020202020204" pitchFamily="34" charset="0"/>
              <a:buNone/>
            </a:pPr>
            <a:r>
              <a:rPr lang="en-GB" sz="2000" dirty="0">
                <a:solidFill>
                  <a:srgbClr val="00628C"/>
                </a:solidFill>
              </a:rPr>
              <a:t>b) </a:t>
            </a:r>
            <a:r>
              <a:rPr lang="en-GB" sz="2000" dirty="0"/>
              <a:t>Last year, Jacob went to four concerts.</a:t>
            </a:r>
          </a:p>
          <a:p>
            <a:pPr marL="0" indent="0" fontAlgn="auto">
              <a:spcAft>
                <a:spcPts val="0"/>
              </a:spcAft>
              <a:buClrTx/>
              <a:buFont typeface="Arial" panose="020B0604020202020204" pitchFamily="34" charset="0"/>
              <a:buNone/>
            </a:pPr>
            <a:r>
              <a:rPr lang="en-GB" sz="2000" dirty="0"/>
              <a:t>Three of his tickets cost £5 each.</a:t>
            </a:r>
          </a:p>
          <a:p>
            <a:pPr marL="0" indent="0" fontAlgn="auto">
              <a:spcAft>
                <a:spcPts val="0"/>
              </a:spcAft>
              <a:buClrTx/>
              <a:buFont typeface="Arial" panose="020B0604020202020204" pitchFamily="34" charset="0"/>
              <a:buNone/>
            </a:pPr>
            <a:endParaRPr lang="en-GB" sz="2000" dirty="0"/>
          </a:p>
          <a:p>
            <a:pPr marL="0" indent="0" fontAlgn="auto">
              <a:spcAft>
                <a:spcPts val="0"/>
              </a:spcAft>
              <a:buClrTx/>
              <a:buFont typeface="Arial" panose="020B0604020202020204" pitchFamily="34" charset="0"/>
              <a:buNone/>
            </a:pPr>
            <a:r>
              <a:rPr lang="en-GB" sz="2000" dirty="0"/>
              <a:t>The other ticket cost £7.</a:t>
            </a:r>
          </a:p>
          <a:p>
            <a:pPr marL="0" indent="0" fontAlgn="auto">
              <a:spcAft>
                <a:spcPts val="0"/>
              </a:spcAft>
              <a:buClrTx/>
              <a:buFont typeface="Arial" panose="020B0604020202020204" pitchFamily="34" charset="0"/>
              <a:buNone/>
            </a:pPr>
            <a:endParaRPr lang="en-GB" sz="2000" dirty="0"/>
          </a:p>
          <a:p>
            <a:pPr marL="0" indent="0" fontAlgn="auto">
              <a:spcAft>
                <a:spcPts val="0"/>
              </a:spcAft>
              <a:buClrTx/>
              <a:buFont typeface="Arial" panose="020B0604020202020204" pitchFamily="34" charset="0"/>
              <a:buNone/>
            </a:pPr>
            <a:r>
              <a:rPr lang="en-GB" sz="2000" dirty="0"/>
              <a:t>What was the mean cost of the tickets?</a:t>
            </a:r>
          </a:p>
          <a:p>
            <a:pPr marL="0" indent="0" fontAlgn="auto">
              <a:spcAft>
                <a:spcPts val="0"/>
              </a:spcAft>
              <a:buClrTx/>
              <a:buFont typeface="Arial" panose="020B0604020202020204" pitchFamily="34" charset="0"/>
              <a:buNone/>
            </a:pPr>
            <a:r>
              <a:rPr lang="en-GB" sz="2000" dirty="0"/>
              <a:t>Show your method.</a:t>
            </a:r>
          </a:p>
          <a:p>
            <a:pPr fontAlgn="auto">
              <a:spcAft>
                <a:spcPts val="0"/>
              </a:spcAft>
              <a:buClrTx/>
            </a:pPr>
            <a:endParaRPr lang="en-GB" sz="2000" dirty="0"/>
          </a:p>
          <a:p>
            <a:pPr fontAlgn="auto">
              <a:spcAft>
                <a:spcPts val="0"/>
              </a:spcAft>
              <a:buClrTx/>
            </a:pPr>
            <a:endParaRPr lang="en-GB" sz="2000" dirty="0"/>
          </a:p>
        </p:txBody>
      </p:sp>
      <p:pic>
        <p:nvPicPr>
          <p:cNvPr id="9" name="Picture 8">
            <a:extLst>
              <a:ext uri="{FF2B5EF4-FFF2-40B4-BE49-F238E27FC236}">
                <a16:creationId xmlns:a16="http://schemas.microsoft.com/office/drawing/2014/main" id="{6B2C252E-C357-4050-BB88-DD49CF45BE75}"/>
              </a:ext>
            </a:extLst>
          </p:cNvPr>
          <p:cNvPicPr>
            <a:picLocks noChangeAspect="1"/>
          </p:cNvPicPr>
          <p:nvPr/>
        </p:nvPicPr>
        <p:blipFill rotWithShape="1">
          <a:blip r:embed="rId3"/>
          <a:srcRect l="26327" r="28518"/>
          <a:stretch/>
        </p:blipFill>
        <p:spPr>
          <a:xfrm>
            <a:off x="4598939" y="3818536"/>
            <a:ext cx="1368153" cy="951058"/>
          </a:xfrm>
          <a:prstGeom prst="rect">
            <a:avLst/>
          </a:prstGeom>
        </p:spPr>
      </p:pic>
      <p:pic>
        <p:nvPicPr>
          <p:cNvPr id="10" name="Picture 9">
            <a:extLst>
              <a:ext uri="{FF2B5EF4-FFF2-40B4-BE49-F238E27FC236}">
                <a16:creationId xmlns:a16="http://schemas.microsoft.com/office/drawing/2014/main" id="{6AFB9398-4BD9-4735-9727-AE45C499D385}"/>
              </a:ext>
            </a:extLst>
          </p:cNvPr>
          <p:cNvPicPr/>
          <p:nvPr/>
        </p:nvPicPr>
        <p:blipFill rotWithShape="1">
          <a:blip r:embed="rId4" cstate="print">
            <a:extLst>
              <a:ext uri="{28A0092B-C50C-407E-A947-70E740481C1C}">
                <a14:useLocalDpi xmlns:a14="http://schemas.microsoft.com/office/drawing/2010/main" val="0"/>
              </a:ext>
            </a:extLst>
          </a:blip>
          <a:srcRect l="26635" r="28167"/>
          <a:stretch/>
        </p:blipFill>
        <p:spPr>
          <a:xfrm>
            <a:off x="3525772" y="4618741"/>
            <a:ext cx="1368153" cy="741045"/>
          </a:xfrm>
          <a:prstGeom prst="rect">
            <a:avLst/>
          </a:prstGeom>
        </p:spPr>
      </p:pic>
    </p:spTree>
    <p:extLst>
      <p:ext uri="{BB962C8B-B14F-4D97-AF65-F5344CB8AC3E}">
        <p14:creationId xmlns:p14="http://schemas.microsoft.com/office/powerpoint/2010/main" val="245426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EFD97D83-4AA4-4D79-91B0-C3C5A234495C}"/>
              </a:ext>
            </a:extLst>
          </p:cNvPr>
          <p:cNvSpPr txBox="1">
            <a:spLocks/>
          </p:cNvSpPr>
          <p:nvPr/>
        </p:nvSpPr>
        <p:spPr>
          <a:xfrm>
            <a:off x="609600" y="2852936"/>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Understanding that range is NOT a measure of central tendency</a:t>
            </a:r>
          </a:p>
          <a:p>
            <a:pPr marL="457200" indent="-457200" fontAlgn="auto">
              <a:spcAft>
                <a:spcPts val="0"/>
              </a:spcAft>
              <a:buClrTx/>
              <a:buFont typeface="+mj-lt"/>
              <a:buAutoNum type="arabicParenR"/>
            </a:pPr>
            <a:r>
              <a:rPr lang="en-GB" dirty="0"/>
              <a:t>Interpreting, and not just calculating, summary values</a:t>
            </a:r>
          </a:p>
          <a:p>
            <a:pPr marL="457200" indent="-457200" fontAlgn="auto">
              <a:spcAft>
                <a:spcPts val="0"/>
              </a:spcAft>
              <a:buClrTx/>
              <a:buFont typeface="+mj-lt"/>
              <a:buAutoNum type="arabicParenR"/>
            </a:pPr>
            <a:endParaRPr lang="en-GB" dirty="0"/>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Students often learn to calculate the range alongside the different averages and do not always understand the distinction between the range as a measure of spread and the averages as a measure of central tendency.</a:t>
            </a:r>
          </a:p>
          <a:p>
            <a:r>
              <a:rPr lang="en-GB" dirty="0"/>
              <a:t>Representing the data as points on a number line can help students to have a visual sense of the range and so more easily distinguish it from a measure of central tendency</a:t>
            </a:r>
          </a:p>
          <a:p>
            <a:r>
              <a:rPr lang="en-GB" dirty="0"/>
              <a:t>Many of the examples in this slide deck provide opportunities to talk explicitly about the range and how it differs from the mean, median and mode – such as example 5, where the range is the only value that is varied whilst the other values stay </a:t>
            </a:r>
            <a:r>
              <a:rPr lang="en-GB"/>
              <a:t>the same.  </a:t>
            </a:r>
            <a:endParaRPr lang="en-GB" dirty="0"/>
          </a:p>
          <a:p>
            <a:endParaRPr lang="en-GB" dirty="0"/>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Students should be encouraged to interpret summary values and draw conclusions from them rather than just being able to mechanically calculate them. Reversing the process and asking students to construct a data set to match a set of summary statistics gives students a much deeper understanding of the summary values.</a:t>
            </a:r>
          </a:p>
          <a:p>
            <a:r>
              <a:rPr lang="en-GB" dirty="0"/>
              <a:t>Asking students to match a data set, the summary data and an associated graphical representation can be a powerful activity to support students with making connections and going beyond mechanically calculating measures of central tendency. This is exemplified further in example 4 (slide 23).</a:t>
            </a:r>
          </a:p>
        </p:txBody>
      </p:sp>
    </p:spTree>
    <p:extLst>
      <p:ext uri="{BB962C8B-B14F-4D97-AF65-F5344CB8AC3E}">
        <p14:creationId xmlns:p14="http://schemas.microsoft.com/office/powerpoint/2010/main" val="210906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D908E-40BB-4504-96E2-4DE02E653DEE}"/>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2" name="Table 1">
            <a:extLst>
              <a:ext uri="{FF2B5EF4-FFF2-40B4-BE49-F238E27FC236}">
                <a16:creationId xmlns:a16="http://schemas.microsoft.com/office/drawing/2014/main" id="{2B2A139A-64C5-4D88-90F0-3D442AFCAA13}"/>
              </a:ext>
            </a:extLst>
          </p:cNvPr>
          <p:cNvGraphicFramePr>
            <a:graphicFrameLocks noGrp="1"/>
          </p:cNvGraphicFramePr>
          <p:nvPr/>
        </p:nvGraphicFramePr>
        <p:xfrm>
          <a:off x="2531605" y="2538910"/>
          <a:ext cx="7128791" cy="1912390"/>
        </p:xfrm>
        <a:graphic>
          <a:graphicData uri="http://schemas.openxmlformats.org/drawingml/2006/table">
            <a:tbl>
              <a:tblPr firstRow="1" firstCol="1" bandRow="1">
                <a:tableStyleId>{912C8C85-51F0-491E-9774-3900AFEF0FD7}</a:tableStyleId>
              </a:tblPr>
              <a:tblGrid>
                <a:gridCol w="956177">
                  <a:extLst>
                    <a:ext uri="{9D8B030D-6E8A-4147-A177-3AD203B41FA5}">
                      <a16:colId xmlns:a16="http://schemas.microsoft.com/office/drawing/2014/main" val="3002572714"/>
                    </a:ext>
                  </a:extLst>
                </a:gridCol>
                <a:gridCol w="3086307">
                  <a:extLst>
                    <a:ext uri="{9D8B030D-6E8A-4147-A177-3AD203B41FA5}">
                      <a16:colId xmlns:a16="http://schemas.microsoft.com/office/drawing/2014/main" val="3256079845"/>
                    </a:ext>
                  </a:extLst>
                </a:gridCol>
                <a:gridCol w="3086307">
                  <a:extLst>
                    <a:ext uri="{9D8B030D-6E8A-4147-A177-3AD203B41FA5}">
                      <a16:colId xmlns:a16="http://schemas.microsoft.com/office/drawing/2014/main" val="2826295998"/>
                    </a:ext>
                  </a:extLst>
                </a:gridCol>
              </a:tblGrid>
              <a:tr h="864096">
                <a:tc>
                  <a:txBody>
                    <a:bodyPr/>
                    <a:lstStyle/>
                    <a:p>
                      <a:pPr>
                        <a:spcBef>
                          <a:spcPts val="400"/>
                        </a:spcBef>
                        <a:spcAft>
                          <a:spcPts val="400"/>
                        </a:spcAft>
                      </a:pPr>
                      <a:r>
                        <a:rPr lang="en-GB" sz="2400" dirty="0">
                          <a:effectLst/>
                        </a:rPr>
                        <a:t>City</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Mean maximum daily temperature</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Range of maximum daily temperature</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447018"/>
                  </a:ext>
                </a:extLst>
              </a:tr>
              <a:tr h="524147">
                <a:tc>
                  <a:txBody>
                    <a:bodyPr/>
                    <a:lstStyle/>
                    <a:p>
                      <a:pPr marL="0" algn="ctr" defTabSz="914400" rtl="0" eaLnBrk="1" latinLnBrk="0" hangingPunct="1">
                        <a:spcBef>
                          <a:spcPts val="400"/>
                        </a:spcBef>
                        <a:spcAft>
                          <a:spcPts val="400"/>
                        </a:spcAft>
                      </a:pPr>
                      <a:r>
                        <a:rPr lang="en-GB" sz="2400" b="0" kern="1200" dirty="0">
                          <a:solidFill>
                            <a:schemeClr val="dk1"/>
                          </a:solidFill>
                          <a:effectLst/>
                        </a:rPr>
                        <a:t>A</a:t>
                      </a:r>
                      <a:endParaRPr lang="en-GB" sz="24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22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6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0684687"/>
                  </a:ext>
                </a:extLst>
              </a:tr>
              <a:tr h="524147">
                <a:tc>
                  <a:txBody>
                    <a:bodyPr/>
                    <a:lstStyle/>
                    <a:p>
                      <a:pPr marL="0" algn="ctr" defTabSz="914400" rtl="0" eaLnBrk="1" latinLnBrk="0" hangingPunct="1">
                        <a:spcBef>
                          <a:spcPts val="400"/>
                        </a:spcBef>
                        <a:spcAft>
                          <a:spcPts val="400"/>
                        </a:spcAft>
                      </a:pPr>
                      <a:r>
                        <a:rPr lang="en-GB" sz="2400" b="0" kern="1200" dirty="0">
                          <a:solidFill>
                            <a:schemeClr val="dk1"/>
                          </a:solidFill>
                          <a:effectLst/>
                        </a:rPr>
                        <a:t>B</a:t>
                      </a:r>
                      <a:endParaRPr lang="en-GB" sz="24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22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13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3675108"/>
                  </a:ext>
                </a:extLst>
              </a:tr>
            </a:tbl>
          </a:graphicData>
        </a:graphic>
      </p:graphicFrame>
      <p:sp>
        <p:nvSpPr>
          <p:cNvPr id="5" name="TextBox 4">
            <a:extLst>
              <a:ext uri="{FF2B5EF4-FFF2-40B4-BE49-F238E27FC236}">
                <a16:creationId xmlns:a16="http://schemas.microsoft.com/office/drawing/2014/main" id="{312F445B-7D8F-4B82-AFB6-D56614FEEAB3}"/>
              </a:ext>
            </a:extLst>
          </p:cNvPr>
          <p:cNvSpPr txBox="1"/>
          <p:nvPr/>
        </p:nvSpPr>
        <p:spPr>
          <a:xfrm>
            <a:off x="1271464" y="1589891"/>
            <a:ext cx="9505056"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daily temperatures across March last year for two cities are summarised in this table.</a:t>
            </a:r>
          </a:p>
        </p:txBody>
      </p:sp>
      <p:sp>
        <p:nvSpPr>
          <p:cNvPr id="7" name="TextBox 6">
            <a:extLst>
              <a:ext uri="{FF2B5EF4-FFF2-40B4-BE49-F238E27FC236}">
                <a16:creationId xmlns:a16="http://schemas.microsoft.com/office/drawing/2014/main" id="{E12D971C-1A0F-4E86-8758-C5A6E3A90B08}"/>
              </a:ext>
            </a:extLst>
          </p:cNvPr>
          <p:cNvSpPr txBox="1"/>
          <p:nvPr/>
        </p:nvSpPr>
        <p:spPr>
          <a:xfrm>
            <a:off x="2423592" y="4551781"/>
            <a:ext cx="7344816" cy="1325491"/>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Which city should you choose to visit if you want to enjoy high temperatures?</a:t>
            </a:r>
          </a:p>
          <a:p>
            <a:pPr algn="ctr">
              <a:buNone/>
            </a:pPr>
            <a:r>
              <a:rPr lang="en-GB" sz="2400" dirty="0">
                <a:effectLst/>
                <a:latin typeface="+mj-lt"/>
                <a:ea typeface="Calibri" panose="020F0502020204030204" pitchFamily="34" charset="0"/>
                <a:cs typeface="Times New Roman" panose="02020603050405020304" pitchFamily="18" charset="0"/>
              </a:rPr>
              <a:t>Justify your answer.</a:t>
            </a:r>
            <a:endParaRPr lang="en-GB" sz="2400" dirty="0">
              <a:latin typeface="+mj-lt"/>
            </a:endParaRPr>
          </a:p>
        </p:txBody>
      </p:sp>
      <p:sp>
        <p:nvSpPr>
          <p:cNvPr id="6" name="TextBox 5">
            <a:extLst>
              <a:ext uri="{FF2B5EF4-FFF2-40B4-BE49-F238E27FC236}">
                <a16:creationId xmlns:a16="http://schemas.microsoft.com/office/drawing/2014/main" id="{C8E10D7C-CBB5-45F3-B737-1EC20C2BF6F4}"/>
              </a:ext>
            </a:extLst>
          </p:cNvPr>
          <p:cNvSpPr txBox="1"/>
          <p:nvPr/>
        </p:nvSpPr>
        <p:spPr>
          <a:xfrm>
            <a:off x="144016" y="1076991"/>
            <a:ext cx="6096000" cy="461665"/>
          </a:xfrm>
          <a:prstGeom prst="rect">
            <a:avLst/>
          </a:prstGeom>
          <a:noFill/>
        </p:spPr>
        <p:txBody>
          <a:bodyPr wrap="square">
            <a:spAutoFit/>
          </a:bodyPr>
          <a:lstStyle/>
          <a:p>
            <a:pPr>
              <a:buNone/>
            </a:pPr>
            <a:r>
              <a:rPr lang="en-GB" sz="2400" b="1" dirty="0"/>
              <a:t>Example 1:</a:t>
            </a:r>
          </a:p>
        </p:txBody>
      </p:sp>
    </p:spTree>
    <p:extLst>
      <p:ext uri="{BB962C8B-B14F-4D97-AF65-F5344CB8AC3E}">
        <p14:creationId xmlns:p14="http://schemas.microsoft.com/office/powerpoint/2010/main" val="41030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DF9721D-18DE-452D-975C-C3E4F0FC7190}"/>
              </a:ext>
            </a:extLst>
          </p:cNvPr>
          <p:cNvGrpSpPr/>
          <p:nvPr/>
        </p:nvGrpSpPr>
        <p:grpSpPr>
          <a:xfrm>
            <a:off x="335360" y="1700808"/>
            <a:ext cx="6696744" cy="4320479"/>
            <a:chOff x="335360" y="1700808"/>
            <a:chExt cx="6696744" cy="4320479"/>
          </a:xfrm>
        </p:grpSpPr>
        <p:sp>
          <p:nvSpPr>
            <p:cNvPr id="9" name="Content Placeholder 2">
              <a:extLst>
                <a:ext uri="{FF2B5EF4-FFF2-40B4-BE49-F238E27FC236}">
                  <a16:creationId xmlns:a16="http://schemas.microsoft.com/office/drawing/2014/main" id="{6ACC8030-B4D4-426C-8724-00439917FF6A}"/>
                </a:ext>
              </a:extLst>
            </p:cNvPr>
            <p:cNvSpPr txBox="1">
              <a:spLocks/>
            </p:cNvSpPr>
            <p:nvPr/>
          </p:nvSpPr>
          <p:spPr>
            <a:xfrm>
              <a:off x="335360" y="1700808"/>
              <a:ext cx="6696744" cy="432047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12F445B-7D8F-4B82-AFB6-D56614FEEAB3}"/>
                </a:ext>
              </a:extLst>
            </p:cNvPr>
            <p:cNvSpPr txBox="1"/>
            <p:nvPr/>
          </p:nvSpPr>
          <p:spPr>
            <a:xfrm>
              <a:off x="751329" y="1852258"/>
              <a:ext cx="5760640" cy="646331"/>
            </a:xfrm>
            <a:prstGeom prst="rect">
              <a:avLst/>
            </a:prstGeom>
            <a:noFill/>
          </p:spPr>
          <p:txBody>
            <a:bodyPr wrap="square">
              <a:spAutoFit/>
            </a:bodyPr>
            <a:lstStyle/>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The daily temperatures across March last year for two cities are summarised in this table.</a:t>
              </a:r>
            </a:p>
          </p:txBody>
        </p:sp>
        <p:sp>
          <p:nvSpPr>
            <p:cNvPr id="7" name="TextBox 6">
              <a:extLst>
                <a:ext uri="{FF2B5EF4-FFF2-40B4-BE49-F238E27FC236}">
                  <a16:creationId xmlns:a16="http://schemas.microsoft.com/office/drawing/2014/main" id="{E12D971C-1A0F-4E86-8758-C5A6E3A90B08}"/>
                </a:ext>
              </a:extLst>
            </p:cNvPr>
            <p:cNvSpPr txBox="1"/>
            <p:nvPr/>
          </p:nvSpPr>
          <p:spPr>
            <a:xfrm>
              <a:off x="823337" y="4847246"/>
              <a:ext cx="5704711" cy="1030026"/>
            </a:xfrm>
            <a:prstGeom prst="rect">
              <a:avLst/>
            </a:prstGeom>
            <a:noFill/>
          </p:spPr>
          <p:txBody>
            <a:bodyPr wrap="square">
              <a:spAutoFit/>
            </a:bodyPr>
            <a:lstStyle/>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Which city should you choose to visit if you want to enjoy high temperatures?</a:t>
              </a:r>
            </a:p>
            <a:p>
              <a:pPr algn="ctr">
                <a:buNone/>
              </a:pPr>
              <a:r>
                <a:rPr lang="en-GB" sz="1800" dirty="0">
                  <a:effectLst/>
                  <a:latin typeface="+mj-lt"/>
                  <a:ea typeface="Calibri" panose="020F0502020204030204" pitchFamily="34" charset="0"/>
                  <a:cs typeface="Times New Roman" panose="02020603050405020304" pitchFamily="18" charset="0"/>
                </a:rPr>
                <a:t>Justify your answer.</a:t>
              </a:r>
              <a:endParaRPr lang="en-GB" sz="1800" dirty="0">
                <a:latin typeface="+mj-lt"/>
              </a:endParaRPr>
            </a:p>
          </p:txBody>
        </p:sp>
      </p:grpSp>
      <p:sp>
        <p:nvSpPr>
          <p:cNvPr id="4" name="Title 3">
            <a:extLst>
              <a:ext uri="{FF2B5EF4-FFF2-40B4-BE49-F238E27FC236}">
                <a16:creationId xmlns:a16="http://schemas.microsoft.com/office/drawing/2014/main" id="{AD2D908E-40BB-4504-96E2-4DE02E653DEE}"/>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2" name="Table 1">
            <a:extLst>
              <a:ext uri="{FF2B5EF4-FFF2-40B4-BE49-F238E27FC236}">
                <a16:creationId xmlns:a16="http://schemas.microsoft.com/office/drawing/2014/main" id="{2B2A139A-64C5-4D88-90F0-3D442AFCAA13}"/>
              </a:ext>
            </a:extLst>
          </p:cNvPr>
          <p:cNvGraphicFramePr>
            <a:graphicFrameLocks noGrp="1"/>
          </p:cNvGraphicFramePr>
          <p:nvPr/>
        </p:nvGraphicFramePr>
        <p:xfrm>
          <a:off x="931350" y="2834375"/>
          <a:ext cx="5536926" cy="1722360"/>
        </p:xfrm>
        <a:graphic>
          <a:graphicData uri="http://schemas.openxmlformats.org/drawingml/2006/table">
            <a:tbl>
              <a:tblPr firstRow="1" firstCol="1" bandRow="1">
                <a:tableStyleId>{912C8C85-51F0-491E-9774-3900AFEF0FD7}</a:tableStyleId>
              </a:tblPr>
              <a:tblGrid>
                <a:gridCol w="742662">
                  <a:extLst>
                    <a:ext uri="{9D8B030D-6E8A-4147-A177-3AD203B41FA5}">
                      <a16:colId xmlns:a16="http://schemas.microsoft.com/office/drawing/2014/main" val="3002572714"/>
                    </a:ext>
                  </a:extLst>
                </a:gridCol>
                <a:gridCol w="2397132">
                  <a:extLst>
                    <a:ext uri="{9D8B030D-6E8A-4147-A177-3AD203B41FA5}">
                      <a16:colId xmlns:a16="http://schemas.microsoft.com/office/drawing/2014/main" val="3256079845"/>
                    </a:ext>
                  </a:extLst>
                </a:gridCol>
                <a:gridCol w="2397132">
                  <a:extLst>
                    <a:ext uri="{9D8B030D-6E8A-4147-A177-3AD203B41FA5}">
                      <a16:colId xmlns:a16="http://schemas.microsoft.com/office/drawing/2014/main" val="2826295998"/>
                    </a:ext>
                  </a:extLst>
                </a:gridCol>
              </a:tblGrid>
              <a:tr h="674066">
                <a:tc>
                  <a:txBody>
                    <a:bodyPr/>
                    <a:lstStyle/>
                    <a:p>
                      <a:pPr>
                        <a:spcBef>
                          <a:spcPts val="400"/>
                        </a:spcBef>
                        <a:spcAft>
                          <a:spcPts val="400"/>
                        </a:spcAft>
                      </a:pPr>
                      <a:r>
                        <a:rPr lang="en-GB" sz="1800" dirty="0">
                          <a:effectLst/>
                        </a:rPr>
                        <a:t>City</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Mean maximum daily temperature</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Range of maximum daily temperature</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47018"/>
                  </a:ext>
                </a:extLst>
              </a:tr>
              <a:tr h="524147">
                <a:tc>
                  <a:txBody>
                    <a:bodyPr/>
                    <a:lstStyle/>
                    <a:p>
                      <a:pPr marL="0" algn="ctr" defTabSz="914400" rtl="0" eaLnBrk="1" latinLnBrk="0" hangingPunct="1">
                        <a:spcBef>
                          <a:spcPts val="400"/>
                        </a:spcBef>
                        <a:spcAft>
                          <a:spcPts val="400"/>
                        </a:spcAft>
                      </a:pPr>
                      <a:r>
                        <a:rPr lang="en-GB" sz="1800" b="0" kern="1200" dirty="0">
                          <a:solidFill>
                            <a:schemeClr val="dk1"/>
                          </a:solidFill>
                          <a:effectLst/>
                        </a:rPr>
                        <a:t>A</a:t>
                      </a:r>
                      <a:endParaRPr lang="en-GB"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22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6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684687"/>
                  </a:ext>
                </a:extLst>
              </a:tr>
              <a:tr h="524147">
                <a:tc>
                  <a:txBody>
                    <a:bodyPr/>
                    <a:lstStyle/>
                    <a:p>
                      <a:pPr marL="0" algn="ctr" defTabSz="914400" rtl="0" eaLnBrk="1" latinLnBrk="0" hangingPunct="1">
                        <a:spcBef>
                          <a:spcPts val="400"/>
                        </a:spcBef>
                        <a:spcAft>
                          <a:spcPts val="400"/>
                        </a:spcAft>
                      </a:pPr>
                      <a:r>
                        <a:rPr lang="en-GB" sz="1800" b="0" kern="1200" dirty="0">
                          <a:solidFill>
                            <a:schemeClr val="dk1"/>
                          </a:solidFill>
                          <a:effectLst/>
                        </a:rPr>
                        <a:t>B</a:t>
                      </a:r>
                      <a:endParaRPr lang="en-GB"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22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13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675108"/>
                  </a:ext>
                </a:extLst>
              </a:tr>
            </a:tbl>
          </a:graphicData>
        </a:graphic>
      </p:graphicFrame>
      <p:sp>
        <p:nvSpPr>
          <p:cNvPr id="8" name="TextBox 7">
            <a:extLst>
              <a:ext uri="{FF2B5EF4-FFF2-40B4-BE49-F238E27FC236}">
                <a16:creationId xmlns:a16="http://schemas.microsoft.com/office/drawing/2014/main" id="{59F05532-22F0-43F2-A0BC-BCEF3A4CFCA1}"/>
              </a:ext>
            </a:extLst>
          </p:cNvPr>
          <p:cNvSpPr txBox="1"/>
          <p:nvPr/>
        </p:nvSpPr>
        <p:spPr>
          <a:xfrm>
            <a:off x="144016" y="1076991"/>
            <a:ext cx="6096000" cy="461665"/>
          </a:xfrm>
          <a:prstGeom prst="rect">
            <a:avLst/>
          </a:prstGeom>
          <a:noFill/>
        </p:spPr>
        <p:txBody>
          <a:bodyPr wrap="square">
            <a:spAutoFit/>
          </a:bodyPr>
          <a:lstStyle/>
          <a:p>
            <a:pPr>
              <a:buNone/>
            </a:pPr>
            <a:r>
              <a:rPr lang="en-GB" sz="2400" b="1" dirty="0"/>
              <a:t>Example 1:</a:t>
            </a:r>
          </a:p>
        </p:txBody>
      </p:sp>
      <p:sp>
        <p:nvSpPr>
          <p:cNvPr id="11" name="Content Placeholder 2">
            <a:extLst>
              <a:ext uri="{FF2B5EF4-FFF2-40B4-BE49-F238E27FC236}">
                <a16:creationId xmlns:a16="http://schemas.microsoft.com/office/drawing/2014/main" id="{69DC6874-7D11-47BD-AD4A-51CA24F1CF30}"/>
              </a:ext>
            </a:extLst>
          </p:cNvPr>
          <p:cNvSpPr txBox="1">
            <a:spLocks/>
          </p:cNvSpPr>
          <p:nvPr/>
        </p:nvSpPr>
        <p:spPr>
          <a:xfrm>
            <a:off x="7107959" y="1700808"/>
            <a:ext cx="4820689"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language might you want students to use to describe these data sets?</a:t>
            </a:r>
          </a:p>
          <a:p>
            <a:pPr lvl="1" fontAlgn="auto">
              <a:lnSpc>
                <a:spcPct val="100000"/>
              </a:lnSpc>
              <a:spcBef>
                <a:spcPts val="0"/>
              </a:spcBef>
              <a:spcAft>
                <a:spcPts val="1200"/>
              </a:spcAft>
              <a:buClrTx/>
            </a:pPr>
            <a:r>
              <a:rPr lang="en-GB" sz="2400" dirty="0"/>
              <a:t>What examples of data sets with summary statistics do students currently experience? </a:t>
            </a:r>
          </a:p>
          <a:p>
            <a:pPr lvl="1" fontAlgn="auto">
              <a:lnSpc>
                <a:spcPct val="100000"/>
              </a:lnSpc>
              <a:spcBef>
                <a:spcPts val="0"/>
              </a:spcBef>
              <a:spcAft>
                <a:spcPts val="1200"/>
              </a:spcAft>
              <a:buClrTx/>
            </a:pPr>
            <a:r>
              <a:rPr lang="en-GB" sz="2400" dirty="0"/>
              <a:t>How can you broaden this experience?</a:t>
            </a:r>
          </a:p>
        </p:txBody>
      </p:sp>
    </p:spTree>
    <p:extLst>
      <p:ext uri="{BB962C8B-B14F-4D97-AF65-F5344CB8AC3E}">
        <p14:creationId xmlns:p14="http://schemas.microsoft.com/office/powerpoint/2010/main" val="351847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D3741DB-AD09-4C2A-9EA3-BE9AB7970FDB}"/>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4" name="Table 3">
            <a:extLst>
              <a:ext uri="{FF2B5EF4-FFF2-40B4-BE49-F238E27FC236}">
                <a16:creationId xmlns:a16="http://schemas.microsoft.com/office/drawing/2014/main" id="{35051FD3-C8DA-4E9B-8210-3C1AA20EA6CA}"/>
              </a:ext>
            </a:extLst>
          </p:cNvPr>
          <p:cNvGraphicFramePr>
            <a:graphicFrameLocks noGrp="1"/>
          </p:cNvGraphicFramePr>
          <p:nvPr>
            <p:extLst>
              <p:ext uri="{D42A27DB-BD31-4B8C-83A1-F6EECF244321}">
                <p14:modId xmlns:p14="http://schemas.microsoft.com/office/powerpoint/2010/main" val="740193806"/>
              </p:ext>
            </p:extLst>
          </p:nvPr>
        </p:nvGraphicFramePr>
        <p:xfrm>
          <a:off x="2387588" y="2475566"/>
          <a:ext cx="7416824" cy="1944000"/>
        </p:xfrm>
        <a:graphic>
          <a:graphicData uri="http://schemas.openxmlformats.org/drawingml/2006/table">
            <a:tbl>
              <a:tblPr firstRow="1" firstCol="1" bandRow="1">
                <a:tableStyleId>{912C8C85-51F0-491E-9774-3900AFEF0FD7}</a:tableStyleId>
              </a:tblPr>
              <a:tblGrid>
                <a:gridCol w="1421852">
                  <a:extLst>
                    <a:ext uri="{9D8B030D-6E8A-4147-A177-3AD203B41FA5}">
                      <a16:colId xmlns:a16="http://schemas.microsoft.com/office/drawing/2014/main" val="2915523145"/>
                    </a:ext>
                  </a:extLst>
                </a:gridCol>
                <a:gridCol w="2996645">
                  <a:extLst>
                    <a:ext uri="{9D8B030D-6E8A-4147-A177-3AD203B41FA5}">
                      <a16:colId xmlns:a16="http://schemas.microsoft.com/office/drawing/2014/main" val="511066208"/>
                    </a:ext>
                  </a:extLst>
                </a:gridCol>
                <a:gridCol w="2998327">
                  <a:extLst>
                    <a:ext uri="{9D8B030D-6E8A-4147-A177-3AD203B41FA5}">
                      <a16:colId xmlns:a16="http://schemas.microsoft.com/office/drawing/2014/main" val="1519552217"/>
                    </a:ext>
                  </a:extLst>
                </a:gridCol>
              </a:tblGrid>
              <a:tr h="864000">
                <a:tc>
                  <a:txBody>
                    <a:bodyPr/>
                    <a:lstStyle/>
                    <a:p>
                      <a:pPr marL="0" algn="ctr" defTabSz="914400" rtl="0" eaLnBrk="1" latinLnBrk="0" hangingPunct="1">
                        <a:spcBef>
                          <a:spcPts val="400"/>
                        </a:spcBef>
                        <a:spcAft>
                          <a:spcPts val="400"/>
                        </a:spcAft>
                      </a:pPr>
                      <a:r>
                        <a:rPr lang="en-GB" sz="2400" b="1" kern="1200" dirty="0">
                          <a:solidFill>
                            <a:schemeClr val="bg1"/>
                          </a:solidFill>
                          <a:effectLst/>
                        </a:rPr>
                        <a:t>City</a:t>
                      </a:r>
                      <a:endParaRPr lang="en-GB" sz="24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2400" b="1" kern="1200" dirty="0">
                          <a:solidFill>
                            <a:schemeClr val="bg1"/>
                          </a:solidFill>
                          <a:effectLst/>
                        </a:rPr>
                        <a:t>Mean maximum daily temperature</a:t>
                      </a:r>
                      <a:endParaRPr lang="en-GB" sz="24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2400" b="1" kern="1200" dirty="0">
                          <a:solidFill>
                            <a:schemeClr val="bg1"/>
                          </a:solidFill>
                          <a:effectLst/>
                        </a:rPr>
                        <a:t>Range of maximum daily temperature</a:t>
                      </a:r>
                      <a:endParaRPr lang="en-GB" sz="24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200093"/>
                  </a:ext>
                </a:extLst>
              </a:tr>
              <a:tr h="540000">
                <a:tc>
                  <a:txBody>
                    <a:bodyPr/>
                    <a:lstStyle/>
                    <a:p>
                      <a:pPr marL="0" algn="ctr" defTabSz="914400" rtl="0" eaLnBrk="1" latinLnBrk="0" hangingPunct="1">
                        <a:spcBef>
                          <a:spcPts val="400"/>
                        </a:spcBef>
                        <a:spcAft>
                          <a:spcPts val="400"/>
                        </a:spcAft>
                      </a:pPr>
                      <a:r>
                        <a:rPr lang="en-GB" sz="2400" b="0" kern="1200" dirty="0">
                          <a:solidFill>
                            <a:schemeClr val="tx1"/>
                          </a:solidFill>
                          <a:effectLst/>
                        </a:rPr>
                        <a:t>C</a:t>
                      </a:r>
                      <a:endParaRPr lang="en-GB"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2400" b="0" kern="1200" dirty="0">
                          <a:solidFill>
                            <a:schemeClr val="tx1"/>
                          </a:solidFill>
                          <a:effectLst/>
                        </a:rPr>
                        <a:t>12 °C</a:t>
                      </a:r>
                      <a:endParaRPr lang="en-GB"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2400" b="0" kern="1200" dirty="0">
                          <a:solidFill>
                            <a:schemeClr val="tx1"/>
                          </a:solidFill>
                          <a:effectLst/>
                        </a:rPr>
                        <a:t>8 °C</a:t>
                      </a:r>
                      <a:endParaRPr lang="en-GB"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757462"/>
                  </a:ext>
                </a:extLst>
              </a:tr>
              <a:tr h="540000">
                <a:tc>
                  <a:txBody>
                    <a:bodyPr/>
                    <a:lstStyle/>
                    <a:p>
                      <a:pPr marL="0" algn="ctr" defTabSz="914400" rtl="0" eaLnBrk="1" latinLnBrk="0" hangingPunct="1">
                        <a:spcBef>
                          <a:spcPts val="400"/>
                        </a:spcBef>
                        <a:spcAft>
                          <a:spcPts val="400"/>
                        </a:spcAft>
                      </a:pPr>
                      <a:r>
                        <a:rPr lang="en-GB" sz="2400" b="0" kern="1200" dirty="0">
                          <a:solidFill>
                            <a:schemeClr val="tx1"/>
                          </a:solidFill>
                          <a:effectLst/>
                        </a:rPr>
                        <a:t>D</a:t>
                      </a:r>
                      <a:endParaRPr lang="en-GB"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2400" b="0" kern="1200" dirty="0">
                          <a:solidFill>
                            <a:schemeClr val="tx1"/>
                          </a:solidFill>
                          <a:effectLst/>
                        </a:rPr>
                        <a:t>21 °C</a:t>
                      </a:r>
                      <a:endParaRPr lang="en-GB"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2400" b="0" kern="1200" dirty="0">
                          <a:solidFill>
                            <a:schemeClr val="tx1"/>
                          </a:solidFill>
                          <a:effectLst/>
                        </a:rPr>
                        <a:t>8 °C</a:t>
                      </a:r>
                      <a:endParaRPr lang="en-GB" sz="24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18038"/>
                  </a:ext>
                </a:extLst>
              </a:tr>
            </a:tbl>
          </a:graphicData>
        </a:graphic>
      </p:graphicFrame>
      <p:sp>
        <p:nvSpPr>
          <p:cNvPr id="5" name="Rectangle 1">
            <a:extLst>
              <a:ext uri="{FF2B5EF4-FFF2-40B4-BE49-F238E27FC236}">
                <a16:creationId xmlns:a16="http://schemas.microsoft.com/office/drawing/2014/main" id="{6D2AF937-4C3E-4F1F-85A1-2AE4B56A45A0}"/>
              </a:ext>
            </a:extLst>
          </p:cNvPr>
          <p:cNvSpPr>
            <a:spLocks noChangeArrowheads="1"/>
          </p:cNvSpPr>
          <p:nvPr/>
        </p:nvSpPr>
        <p:spPr bwMode="auto">
          <a:xfrm>
            <a:off x="2387588" y="1553019"/>
            <a:ext cx="7416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daily temperatures across March last year for two cities are summarised in this table.</a:t>
            </a:r>
            <a:endParaRPr kumimoji="0" lang="en-GB" altLang="en-US" sz="2400" b="0" u="none" strike="noStrike" cap="none" normalizeH="0" baseline="0" dirty="0">
              <a:ln>
                <a:noFill/>
              </a:ln>
              <a:solidFill>
                <a:schemeClr val="tx1"/>
              </a:solidFill>
              <a:effectLst/>
              <a:latin typeface="+mn-lt"/>
            </a:endParaRPr>
          </a:p>
        </p:txBody>
      </p:sp>
      <p:sp>
        <p:nvSpPr>
          <p:cNvPr id="8" name="TextBox 7">
            <a:extLst>
              <a:ext uri="{FF2B5EF4-FFF2-40B4-BE49-F238E27FC236}">
                <a16:creationId xmlns:a16="http://schemas.microsoft.com/office/drawing/2014/main" id="{AB27A11C-4D24-42D6-BEDF-B6128ABC50F4}"/>
              </a:ext>
            </a:extLst>
          </p:cNvPr>
          <p:cNvSpPr txBox="1"/>
          <p:nvPr/>
        </p:nvSpPr>
        <p:spPr>
          <a:xfrm>
            <a:off x="695400" y="4465275"/>
            <a:ext cx="10801200" cy="9079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2400" b="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Which city should you choose to visit if you want to enjoy high temperatures?</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2400" b="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Justify your answer.</a:t>
            </a:r>
            <a:r>
              <a:rPr kumimoji="0" lang="en-GB" altLang="en-US" sz="2400" b="0" u="none" strike="noStrike" cap="none" normalizeH="0" baseline="0" dirty="0">
                <a:ln>
                  <a:noFill/>
                </a:ln>
                <a:solidFill>
                  <a:schemeClr val="tx1"/>
                </a:solidFill>
                <a:effectLst/>
                <a:latin typeface="+mn-lt"/>
              </a:rPr>
              <a:t> </a:t>
            </a:r>
          </a:p>
        </p:txBody>
      </p:sp>
      <p:sp>
        <p:nvSpPr>
          <p:cNvPr id="9" name="TextBox 8">
            <a:extLst>
              <a:ext uri="{FF2B5EF4-FFF2-40B4-BE49-F238E27FC236}">
                <a16:creationId xmlns:a16="http://schemas.microsoft.com/office/drawing/2014/main" id="{29600EA0-D252-4713-B680-FF30C27B4043}"/>
              </a:ext>
            </a:extLst>
          </p:cNvPr>
          <p:cNvSpPr txBox="1"/>
          <p:nvPr/>
        </p:nvSpPr>
        <p:spPr>
          <a:xfrm>
            <a:off x="216024" y="1095127"/>
            <a:ext cx="6096000" cy="461665"/>
          </a:xfrm>
          <a:prstGeom prst="rect">
            <a:avLst/>
          </a:prstGeom>
          <a:noFill/>
        </p:spPr>
        <p:txBody>
          <a:bodyPr wrap="square">
            <a:spAutoFit/>
          </a:bodyPr>
          <a:lstStyle/>
          <a:p>
            <a:pPr>
              <a:buNone/>
            </a:pPr>
            <a:r>
              <a:rPr lang="en-GB" sz="2400" b="1" dirty="0"/>
              <a:t>Example 2:</a:t>
            </a:r>
          </a:p>
        </p:txBody>
      </p:sp>
    </p:spTree>
    <p:extLst>
      <p:ext uri="{BB962C8B-B14F-4D97-AF65-F5344CB8AC3E}">
        <p14:creationId xmlns:p14="http://schemas.microsoft.com/office/powerpoint/2010/main" val="363641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5B2859-446D-49EA-89EF-58784C10DCEB}"/>
              </a:ext>
            </a:extLst>
          </p:cNvPr>
          <p:cNvGrpSpPr/>
          <p:nvPr/>
        </p:nvGrpSpPr>
        <p:grpSpPr>
          <a:xfrm>
            <a:off x="335360" y="1700808"/>
            <a:ext cx="6696744" cy="4320479"/>
            <a:chOff x="335360" y="1700808"/>
            <a:chExt cx="6696744" cy="4320479"/>
          </a:xfrm>
        </p:grpSpPr>
        <p:sp>
          <p:nvSpPr>
            <p:cNvPr id="12" name="Content Placeholder 2">
              <a:extLst>
                <a:ext uri="{FF2B5EF4-FFF2-40B4-BE49-F238E27FC236}">
                  <a16:creationId xmlns:a16="http://schemas.microsoft.com/office/drawing/2014/main" id="{236B53D3-ED62-4304-8B3F-FD40D4AB3A0B}"/>
                </a:ext>
              </a:extLst>
            </p:cNvPr>
            <p:cNvSpPr txBox="1">
              <a:spLocks/>
            </p:cNvSpPr>
            <p:nvPr/>
          </p:nvSpPr>
          <p:spPr>
            <a:xfrm>
              <a:off x="335360" y="1700808"/>
              <a:ext cx="6696744" cy="432047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6D2AF937-4C3E-4F1F-85A1-2AE4B56A45A0}"/>
                </a:ext>
              </a:extLst>
            </p:cNvPr>
            <p:cNvSpPr>
              <a:spLocks noChangeArrowheads="1"/>
            </p:cNvSpPr>
            <p:nvPr/>
          </p:nvSpPr>
          <p:spPr bwMode="auto">
            <a:xfrm>
              <a:off x="1055440" y="1841050"/>
              <a:ext cx="52565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800" b="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The daily temperatures across March last year for two cities are summarised in this table.</a:t>
              </a:r>
              <a:endParaRPr kumimoji="0" lang="en-GB" altLang="en-US" sz="1800" b="0" u="none" strike="noStrike" cap="none" normalizeH="0" baseline="0" dirty="0">
                <a:ln>
                  <a:noFill/>
                </a:ln>
                <a:solidFill>
                  <a:schemeClr val="tx1"/>
                </a:solidFill>
                <a:effectLst/>
                <a:latin typeface="+mn-lt"/>
              </a:endParaRPr>
            </a:p>
          </p:txBody>
        </p:sp>
        <p:sp>
          <p:nvSpPr>
            <p:cNvPr id="8" name="TextBox 7">
              <a:extLst>
                <a:ext uri="{FF2B5EF4-FFF2-40B4-BE49-F238E27FC236}">
                  <a16:creationId xmlns:a16="http://schemas.microsoft.com/office/drawing/2014/main" id="{AB27A11C-4D24-42D6-BEDF-B6128ABC50F4}"/>
                </a:ext>
              </a:extLst>
            </p:cNvPr>
            <p:cNvSpPr txBox="1"/>
            <p:nvPr/>
          </p:nvSpPr>
          <p:spPr>
            <a:xfrm>
              <a:off x="1055440" y="4660974"/>
              <a:ext cx="5256584" cy="100027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1800" b="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Which city should you choose to visit if you want to enjoy high temperatures?</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GB" altLang="en-US" sz="1800" b="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Justify your answer.</a:t>
              </a:r>
              <a:r>
                <a:rPr kumimoji="0" lang="en-GB" altLang="en-US" sz="1800" b="0" u="none" strike="noStrike" cap="none" normalizeH="0" baseline="0" dirty="0">
                  <a:ln>
                    <a:noFill/>
                  </a:ln>
                  <a:solidFill>
                    <a:schemeClr val="tx1"/>
                  </a:solidFill>
                  <a:effectLst/>
                  <a:latin typeface="+mn-lt"/>
                </a:rPr>
                <a:t> </a:t>
              </a:r>
            </a:p>
          </p:txBody>
        </p:sp>
      </p:grpSp>
      <p:sp>
        <p:nvSpPr>
          <p:cNvPr id="3" name="Title 3">
            <a:extLst>
              <a:ext uri="{FF2B5EF4-FFF2-40B4-BE49-F238E27FC236}">
                <a16:creationId xmlns:a16="http://schemas.microsoft.com/office/drawing/2014/main" id="{8D3741DB-AD09-4C2A-9EA3-BE9AB7970FDB}"/>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4" name="Table 3">
            <a:extLst>
              <a:ext uri="{FF2B5EF4-FFF2-40B4-BE49-F238E27FC236}">
                <a16:creationId xmlns:a16="http://schemas.microsoft.com/office/drawing/2014/main" id="{35051FD3-C8DA-4E9B-8210-3C1AA20EA6CA}"/>
              </a:ext>
            </a:extLst>
          </p:cNvPr>
          <p:cNvGraphicFramePr>
            <a:graphicFrameLocks noGrp="1"/>
          </p:cNvGraphicFramePr>
          <p:nvPr>
            <p:extLst>
              <p:ext uri="{D42A27DB-BD31-4B8C-83A1-F6EECF244321}">
                <p14:modId xmlns:p14="http://schemas.microsoft.com/office/powerpoint/2010/main" val="240752511"/>
              </p:ext>
            </p:extLst>
          </p:nvPr>
        </p:nvGraphicFramePr>
        <p:xfrm>
          <a:off x="839416" y="2671265"/>
          <a:ext cx="5688633" cy="1754694"/>
        </p:xfrm>
        <a:graphic>
          <a:graphicData uri="http://schemas.openxmlformats.org/drawingml/2006/table">
            <a:tbl>
              <a:tblPr firstRow="1" firstCol="1" bandRow="1">
                <a:tableStyleId>{912C8C85-51F0-491E-9774-3900AFEF0FD7}</a:tableStyleId>
              </a:tblPr>
              <a:tblGrid>
                <a:gridCol w="1090547">
                  <a:extLst>
                    <a:ext uri="{9D8B030D-6E8A-4147-A177-3AD203B41FA5}">
                      <a16:colId xmlns:a16="http://schemas.microsoft.com/office/drawing/2014/main" val="2915523145"/>
                    </a:ext>
                  </a:extLst>
                </a:gridCol>
                <a:gridCol w="2298398">
                  <a:extLst>
                    <a:ext uri="{9D8B030D-6E8A-4147-A177-3AD203B41FA5}">
                      <a16:colId xmlns:a16="http://schemas.microsoft.com/office/drawing/2014/main" val="511066208"/>
                    </a:ext>
                  </a:extLst>
                </a:gridCol>
                <a:gridCol w="2299688">
                  <a:extLst>
                    <a:ext uri="{9D8B030D-6E8A-4147-A177-3AD203B41FA5}">
                      <a16:colId xmlns:a16="http://schemas.microsoft.com/office/drawing/2014/main" val="1519552217"/>
                    </a:ext>
                  </a:extLst>
                </a:gridCol>
              </a:tblGrid>
              <a:tr h="674694">
                <a:tc>
                  <a:txBody>
                    <a:bodyPr/>
                    <a:lstStyle/>
                    <a:p>
                      <a:pPr marL="0" algn="ctr" defTabSz="914400" rtl="0" eaLnBrk="1" latinLnBrk="0" hangingPunct="1">
                        <a:spcBef>
                          <a:spcPts val="400"/>
                        </a:spcBef>
                        <a:spcAft>
                          <a:spcPts val="400"/>
                        </a:spcAft>
                      </a:pPr>
                      <a:r>
                        <a:rPr lang="en-GB" sz="1800" b="1" kern="1200" dirty="0">
                          <a:solidFill>
                            <a:schemeClr val="bg1"/>
                          </a:solidFill>
                          <a:effectLst/>
                        </a:rPr>
                        <a:t>City</a:t>
                      </a:r>
                      <a:endParaRPr lang="en-GB"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1" kern="1200" dirty="0">
                          <a:solidFill>
                            <a:schemeClr val="bg1"/>
                          </a:solidFill>
                          <a:effectLst/>
                        </a:rPr>
                        <a:t>Mean maximum daily temperature</a:t>
                      </a:r>
                      <a:endParaRPr lang="en-GB"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1" kern="1200" dirty="0">
                          <a:solidFill>
                            <a:schemeClr val="bg1"/>
                          </a:solidFill>
                          <a:effectLst/>
                        </a:rPr>
                        <a:t>Range of maximum daily temperature</a:t>
                      </a:r>
                      <a:endParaRPr lang="en-GB"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200093"/>
                  </a:ext>
                </a:extLst>
              </a:tr>
              <a:tr h="540000">
                <a:tc>
                  <a:txBody>
                    <a:bodyPr/>
                    <a:lstStyle/>
                    <a:p>
                      <a:pPr marL="0" algn="ctr" defTabSz="914400" rtl="0" eaLnBrk="1" latinLnBrk="0" hangingPunct="1">
                        <a:spcBef>
                          <a:spcPts val="400"/>
                        </a:spcBef>
                        <a:spcAft>
                          <a:spcPts val="400"/>
                        </a:spcAft>
                      </a:pPr>
                      <a:r>
                        <a:rPr lang="en-GB" sz="1800" b="0" kern="1200" dirty="0">
                          <a:solidFill>
                            <a:schemeClr val="tx1"/>
                          </a:solidFill>
                          <a:effectLst/>
                        </a:rPr>
                        <a:t>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12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8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757462"/>
                  </a:ext>
                </a:extLst>
              </a:tr>
              <a:tr h="540000">
                <a:tc>
                  <a:txBody>
                    <a:bodyPr/>
                    <a:lstStyle/>
                    <a:p>
                      <a:pPr marL="0" algn="ctr" defTabSz="914400" rtl="0" eaLnBrk="1" latinLnBrk="0" hangingPunct="1">
                        <a:spcBef>
                          <a:spcPts val="400"/>
                        </a:spcBef>
                        <a:spcAft>
                          <a:spcPts val="400"/>
                        </a:spcAft>
                      </a:pPr>
                      <a:r>
                        <a:rPr lang="en-GB" sz="1800" b="0" kern="1200" dirty="0">
                          <a:solidFill>
                            <a:schemeClr val="tx1"/>
                          </a:solidFill>
                          <a:effectLst/>
                        </a:rPr>
                        <a:t>D</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21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8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18038"/>
                  </a:ext>
                </a:extLst>
              </a:tr>
            </a:tbl>
          </a:graphicData>
        </a:graphic>
      </p:graphicFrame>
      <p:sp>
        <p:nvSpPr>
          <p:cNvPr id="6" name="Content Placeholder 2">
            <a:extLst>
              <a:ext uri="{FF2B5EF4-FFF2-40B4-BE49-F238E27FC236}">
                <a16:creationId xmlns:a16="http://schemas.microsoft.com/office/drawing/2014/main" id="{37CE784C-3DF0-4F15-A183-8D29E9B07EB6}"/>
              </a:ext>
            </a:extLst>
          </p:cNvPr>
          <p:cNvSpPr txBox="1">
            <a:spLocks/>
          </p:cNvSpPr>
          <p:nvPr/>
        </p:nvSpPr>
        <p:spPr>
          <a:xfrm>
            <a:off x="7032105" y="1700808"/>
            <a:ext cx="4320480"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language might you want students to use to describe these data sets?</a:t>
            </a:r>
          </a:p>
          <a:p>
            <a:pPr lvl="1" fontAlgn="auto">
              <a:lnSpc>
                <a:spcPct val="100000"/>
              </a:lnSpc>
              <a:spcBef>
                <a:spcPts val="0"/>
              </a:spcBef>
              <a:spcAft>
                <a:spcPts val="1200"/>
              </a:spcAft>
              <a:buClrTx/>
            </a:pPr>
            <a:r>
              <a:rPr lang="en-GB" sz="2400" dirty="0"/>
              <a:t>What questions might you ask to ensure that students understand the difference between what range and mean measure?</a:t>
            </a:r>
          </a:p>
        </p:txBody>
      </p:sp>
      <p:sp>
        <p:nvSpPr>
          <p:cNvPr id="11" name="TextBox 10">
            <a:extLst>
              <a:ext uri="{FF2B5EF4-FFF2-40B4-BE49-F238E27FC236}">
                <a16:creationId xmlns:a16="http://schemas.microsoft.com/office/drawing/2014/main" id="{411BF880-9859-4CDC-8482-21476FA7899F}"/>
              </a:ext>
            </a:extLst>
          </p:cNvPr>
          <p:cNvSpPr txBox="1"/>
          <p:nvPr/>
        </p:nvSpPr>
        <p:spPr>
          <a:xfrm>
            <a:off x="216024" y="1095127"/>
            <a:ext cx="6096000" cy="461665"/>
          </a:xfrm>
          <a:prstGeom prst="rect">
            <a:avLst/>
          </a:prstGeom>
          <a:noFill/>
        </p:spPr>
        <p:txBody>
          <a:bodyPr wrap="square">
            <a:spAutoFit/>
          </a:bodyPr>
          <a:lstStyle/>
          <a:p>
            <a:pPr>
              <a:buNone/>
            </a:pPr>
            <a:r>
              <a:rPr lang="en-GB" sz="2400" b="1" dirty="0"/>
              <a:t>Example 2:</a:t>
            </a:r>
          </a:p>
        </p:txBody>
      </p:sp>
    </p:spTree>
    <p:extLst>
      <p:ext uri="{BB962C8B-B14F-4D97-AF65-F5344CB8AC3E}">
        <p14:creationId xmlns:p14="http://schemas.microsoft.com/office/powerpoint/2010/main" val="396331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4608512"/>
          </a:xfrm>
        </p:spPr>
        <p:txBody>
          <a:bodyPr>
            <a:normAutofit lnSpcReduction="10000"/>
          </a:bodyPr>
          <a:lstStyle/>
          <a:p>
            <a:r>
              <a:rPr lang="en-GB" dirty="0"/>
              <a:t>These slides are designed to complement the </a:t>
            </a:r>
            <a:r>
              <a:rPr lang="en-GB" dirty="0">
                <a:hlinkClick r:id="rId2"/>
              </a:rPr>
              <a:t>5.2 Statistical analysis</a:t>
            </a:r>
            <a:r>
              <a:rPr lang="en-GB" dirty="0"/>
              <a:t> Core Concept document and its associated Theme Overview document </a:t>
            </a:r>
            <a:r>
              <a:rPr lang="en-GB" dirty="0">
                <a:hlinkClick r:id="rId3"/>
              </a:rPr>
              <a:t>5 Statistics and probability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236B53D3-ED62-4304-8B3F-FD40D4AB3A0B}"/>
              </a:ext>
            </a:extLst>
          </p:cNvPr>
          <p:cNvSpPr txBox="1">
            <a:spLocks/>
          </p:cNvSpPr>
          <p:nvPr/>
        </p:nvSpPr>
        <p:spPr>
          <a:xfrm>
            <a:off x="335360" y="4149080"/>
            <a:ext cx="6696744" cy="187220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3" name="Title 3">
            <a:extLst>
              <a:ext uri="{FF2B5EF4-FFF2-40B4-BE49-F238E27FC236}">
                <a16:creationId xmlns:a16="http://schemas.microsoft.com/office/drawing/2014/main" id="{8D3741DB-AD09-4C2A-9EA3-BE9AB7970FDB}"/>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4" name="Table 3">
            <a:extLst>
              <a:ext uri="{FF2B5EF4-FFF2-40B4-BE49-F238E27FC236}">
                <a16:creationId xmlns:a16="http://schemas.microsoft.com/office/drawing/2014/main" id="{35051FD3-C8DA-4E9B-8210-3C1AA20EA6CA}"/>
              </a:ext>
            </a:extLst>
          </p:cNvPr>
          <p:cNvGraphicFramePr>
            <a:graphicFrameLocks noGrp="1"/>
          </p:cNvGraphicFramePr>
          <p:nvPr/>
        </p:nvGraphicFramePr>
        <p:xfrm>
          <a:off x="839416" y="4536624"/>
          <a:ext cx="5688633" cy="1268640"/>
        </p:xfrm>
        <a:graphic>
          <a:graphicData uri="http://schemas.openxmlformats.org/drawingml/2006/table">
            <a:tbl>
              <a:tblPr firstRow="1" firstCol="1" bandRow="1">
                <a:tableStyleId>{912C8C85-51F0-491E-9774-3900AFEF0FD7}</a:tableStyleId>
              </a:tblPr>
              <a:tblGrid>
                <a:gridCol w="1090547">
                  <a:extLst>
                    <a:ext uri="{9D8B030D-6E8A-4147-A177-3AD203B41FA5}">
                      <a16:colId xmlns:a16="http://schemas.microsoft.com/office/drawing/2014/main" val="2915523145"/>
                    </a:ext>
                  </a:extLst>
                </a:gridCol>
                <a:gridCol w="2298398">
                  <a:extLst>
                    <a:ext uri="{9D8B030D-6E8A-4147-A177-3AD203B41FA5}">
                      <a16:colId xmlns:a16="http://schemas.microsoft.com/office/drawing/2014/main" val="511066208"/>
                    </a:ext>
                  </a:extLst>
                </a:gridCol>
                <a:gridCol w="2299688">
                  <a:extLst>
                    <a:ext uri="{9D8B030D-6E8A-4147-A177-3AD203B41FA5}">
                      <a16:colId xmlns:a16="http://schemas.microsoft.com/office/drawing/2014/main" val="1519552217"/>
                    </a:ext>
                  </a:extLst>
                </a:gridCol>
              </a:tblGrid>
              <a:tr h="526186">
                <a:tc>
                  <a:txBody>
                    <a:bodyPr/>
                    <a:lstStyle/>
                    <a:p>
                      <a:pPr marL="0" algn="ctr" defTabSz="914400" rtl="0" eaLnBrk="1" latinLnBrk="0" hangingPunct="1">
                        <a:spcBef>
                          <a:spcPts val="400"/>
                        </a:spcBef>
                        <a:spcAft>
                          <a:spcPts val="400"/>
                        </a:spcAft>
                      </a:pPr>
                      <a:r>
                        <a:rPr lang="en-GB" sz="1800" b="1" kern="1200" dirty="0">
                          <a:solidFill>
                            <a:schemeClr val="bg1"/>
                          </a:solidFill>
                          <a:effectLst/>
                        </a:rPr>
                        <a:t>City</a:t>
                      </a:r>
                      <a:endParaRPr lang="en-GB"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1" kern="1200" dirty="0">
                          <a:solidFill>
                            <a:schemeClr val="bg1"/>
                          </a:solidFill>
                          <a:effectLst/>
                        </a:rPr>
                        <a:t>Mean maximum daily temperature</a:t>
                      </a:r>
                      <a:endParaRPr lang="en-GB"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1" kern="1200" dirty="0">
                          <a:solidFill>
                            <a:schemeClr val="bg1"/>
                          </a:solidFill>
                          <a:effectLst/>
                        </a:rPr>
                        <a:t>Range of maximum daily temperature</a:t>
                      </a:r>
                      <a:endParaRPr lang="en-GB" sz="1800" b="1" kern="1200" dirty="0">
                        <a:solidFill>
                          <a:schemeClr val="bg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200093"/>
                  </a:ext>
                </a:extLst>
              </a:tr>
              <a:tr h="360000">
                <a:tc>
                  <a:txBody>
                    <a:bodyPr/>
                    <a:lstStyle/>
                    <a:p>
                      <a:pPr marL="0" algn="ctr" defTabSz="914400" rtl="0" eaLnBrk="1" latinLnBrk="0" hangingPunct="1">
                        <a:spcBef>
                          <a:spcPts val="400"/>
                        </a:spcBef>
                        <a:spcAft>
                          <a:spcPts val="400"/>
                        </a:spcAft>
                      </a:pPr>
                      <a:r>
                        <a:rPr lang="en-GB" sz="1800" b="0" kern="1200" dirty="0">
                          <a:solidFill>
                            <a:schemeClr val="tx1"/>
                          </a:solidFill>
                          <a:effectLst/>
                        </a:rPr>
                        <a:t>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12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8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757462"/>
                  </a:ext>
                </a:extLst>
              </a:tr>
              <a:tr h="360000">
                <a:tc>
                  <a:txBody>
                    <a:bodyPr/>
                    <a:lstStyle/>
                    <a:p>
                      <a:pPr marL="0" algn="ctr" defTabSz="914400" rtl="0" eaLnBrk="1" latinLnBrk="0" hangingPunct="1">
                        <a:spcBef>
                          <a:spcPts val="400"/>
                        </a:spcBef>
                        <a:spcAft>
                          <a:spcPts val="400"/>
                        </a:spcAft>
                      </a:pPr>
                      <a:r>
                        <a:rPr lang="en-GB" sz="1800" b="0" kern="1200" dirty="0">
                          <a:solidFill>
                            <a:schemeClr val="tx1"/>
                          </a:solidFill>
                          <a:effectLst/>
                        </a:rPr>
                        <a:t>D</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21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400"/>
                        </a:spcBef>
                        <a:spcAft>
                          <a:spcPts val="400"/>
                        </a:spcAft>
                      </a:pPr>
                      <a:r>
                        <a:rPr lang="en-GB" sz="1800" b="0" kern="1200" dirty="0">
                          <a:solidFill>
                            <a:schemeClr val="tx1"/>
                          </a:solidFill>
                          <a:effectLst/>
                        </a:rPr>
                        <a:t>8 °C</a:t>
                      </a:r>
                      <a:endParaRPr lang="en-GB" sz="1800" b="0"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818038"/>
                  </a:ext>
                </a:extLst>
              </a:tr>
            </a:tbl>
          </a:graphicData>
        </a:graphic>
      </p:graphicFrame>
      <p:sp>
        <p:nvSpPr>
          <p:cNvPr id="6" name="Content Placeholder 2">
            <a:extLst>
              <a:ext uri="{FF2B5EF4-FFF2-40B4-BE49-F238E27FC236}">
                <a16:creationId xmlns:a16="http://schemas.microsoft.com/office/drawing/2014/main" id="{37CE784C-3DF0-4F15-A183-8D29E9B07EB6}"/>
              </a:ext>
            </a:extLst>
          </p:cNvPr>
          <p:cNvSpPr txBox="1">
            <a:spLocks/>
          </p:cNvSpPr>
          <p:nvPr/>
        </p:nvSpPr>
        <p:spPr>
          <a:xfrm>
            <a:off x="7032104" y="1700808"/>
            <a:ext cx="4943872"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1200"/>
              </a:spcBef>
              <a:spcAft>
                <a:spcPts val="0"/>
              </a:spcAft>
              <a:buClrTx/>
            </a:pPr>
            <a:r>
              <a:rPr lang="en-GB" sz="2400" dirty="0"/>
              <a:t>What is the same/different about these data sets?</a:t>
            </a:r>
          </a:p>
          <a:p>
            <a:pPr lvl="1" fontAlgn="auto">
              <a:lnSpc>
                <a:spcPct val="100000"/>
              </a:lnSpc>
              <a:spcBef>
                <a:spcPts val="1200"/>
              </a:spcBef>
              <a:spcAft>
                <a:spcPts val="0"/>
              </a:spcAft>
              <a:buClrTx/>
            </a:pPr>
            <a:r>
              <a:rPr lang="en-GB" sz="2400" dirty="0"/>
              <a:t>What are they designed to draw students’ attention to?</a:t>
            </a:r>
          </a:p>
          <a:p>
            <a:pPr lvl="1" fontAlgn="auto">
              <a:lnSpc>
                <a:spcPct val="100000"/>
              </a:lnSpc>
              <a:spcBef>
                <a:spcPts val="1200"/>
              </a:spcBef>
              <a:spcAft>
                <a:spcPts val="0"/>
              </a:spcAft>
              <a:buClrTx/>
            </a:pPr>
            <a:r>
              <a:rPr lang="en-GB" sz="2400" dirty="0"/>
              <a:t>What language might you support pupils to use to describe these data sets?</a:t>
            </a:r>
          </a:p>
        </p:txBody>
      </p:sp>
      <p:sp>
        <p:nvSpPr>
          <p:cNvPr id="11" name="TextBox 10">
            <a:extLst>
              <a:ext uri="{FF2B5EF4-FFF2-40B4-BE49-F238E27FC236}">
                <a16:creationId xmlns:a16="http://schemas.microsoft.com/office/drawing/2014/main" id="{411BF880-9859-4CDC-8482-21476FA7899F}"/>
              </a:ext>
            </a:extLst>
          </p:cNvPr>
          <p:cNvSpPr txBox="1"/>
          <p:nvPr/>
        </p:nvSpPr>
        <p:spPr>
          <a:xfrm>
            <a:off x="216024" y="3687415"/>
            <a:ext cx="6096000" cy="461665"/>
          </a:xfrm>
          <a:prstGeom prst="rect">
            <a:avLst/>
          </a:prstGeom>
          <a:noFill/>
        </p:spPr>
        <p:txBody>
          <a:bodyPr wrap="square">
            <a:spAutoFit/>
          </a:bodyPr>
          <a:lstStyle/>
          <a:p>
            <a:pPr>
              <a:buNone/>
            </a:pPr>
            <a:r>
              <a:rPr lang="en-GB" sz="2400" b="1" dirty="0"/>
              <a:t>Example 2:</a:t>
            </a:r>
          </a:p>
        </p:txBody>
      </p:sp>
      <p:sp>
        <p:nvSpPr>
          <p:cNvPr id="10" name="Content Placeholder 2">
            <a:extLst>
              <a:ext uri="{FF2B5EF4-FFF2-40B4-BE49-F238E27FC236}">
                <a16:creationId xmlns:a16="http://schemas.microsoft.com/office/drawing/2014/main" id="{ADE5C88D-04E8-4741-A1BD-420E351041DE}"/>
              </a:ext>
            </a:extLst>
          </p:cNvPr>
          <p:cNvSpPr txBox="1">
            <a:spLocks/>
          </p:cNvSpPr>
          <p:nvPr/>
        </p:nvSpPr>
        <p:spPr>
          <a:xfrm>
            <a:off x="335360" y="1556792"/>
            <a:ext cx="6696744" cy="187220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600" dirty="0">
              <a:highlight>
                <a:srgbClr val="FFFF00"/>
              </a:highlight>
              <a:latin typeface="+mj-lt"/>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C74F1A0E-4920-437D-9EF2-2F21C9469AB8}"/>
              </a:ext>
            </a:extLst>
          </p:cNvPr>
          <p:cNvGraphicFramePr>
            <a:graphicFrameLocks noGrp="1"/>
          </p:cNvGraphicFramePr>
          <p:nvPr/>
        </p:nvGraphicFramePr>
        <p:xfrm>
          <a:off x="839417" y="1850087"/>
          <a:ext cx="5688632" cy="1301798"/>
        </p:xfrm>
        <a:graphic>
          <a:graphicData uri="http://schemas.openxmlformats.org/drawingml/2006/table">
            <a:tbl>
              <a:tblPr firstRow="1" firstCol="1" bandRow="1">
                <a:tableStyleId>{912C8C85-51F0-491E-9774-3900AFEF0FD7}</a:tableStyleId>
              </a:tblPr>
              <a:tblGrid>
                <a:gridCol w="763010">
                  <a:extLst>
                    <a:ext uri="{9D8B030D-6E8A-4147-A177-3AD203B41FA5}">
                      <a16:colId xmlns:a16="http://schemas.microsoft.com/office/drawing/2014/main" val="3002572714"/>
                    </a:ext>
                  </a:extLst>
                </a:gridCol>
                <a:gridCol w="2462811">
                  <a:extLst>
                    <a:ext uri="{9D8B030D-6E8A-4147-A177-3AD203B41FA5}">
                      <a16:colId xmlns:a16="http://schemas.microsoft.com/office/drawing/2014/main" val="3256079845"/>
                    </a:ext>
                  </a:extLst>
                </a:gridCol>
                <a:gridCol w="2462811">
                  <a:extLst>
                    <a:ext uri="{9D8B030D-6E8A-4147-A177-3AD203B41FA5}">
                      <a16:colId xmlns:a16="http://schemas.microsoft.com/office/drawing/2014/main" val="2826295998"/>
                    </a:ext>
                  </a:extLst>
                </a:gridCol>
              </a:tblGrid>
              <a:tr h="581798">
                <a:tc>
                  <a:txBody>
                    <a:bodyPr/>
                    <a:lstStyle/>
                    <a:p>
                      <a:pPr>
                        <a:spcBef>
                          <a:spcPts val="400"/>
                        </a:spcBef>
                        <a:spcAft>
                          <a:spcPts val="400"/>
                        </a:spcAft>
                      </a:pPr>
                      <a:r>
                        <a:rPr lang="en-GB" sz="1800" dirty="0">
                          <a:effectLst/>
                        </a:rPr>
                        <a:t>City</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Mean maximum daily temperature</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Range of maximum daily temperature</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47018"/>
                  </a:ext>
                </a:extLst>
              </a:tr>
              <a:tr h="360000">
                <a:tc>
                  <a:txBody>
                    <a:bodyPr/>
                    <a:lstStyle/>
                    <a:p>
                      <a:pPr marL="0" algn="ctr" defTabSz="914400" rtl="0" eaLnBrk="1" latinLnBrk="0" hangingPunct="1">
                        <a:spcBef>
                          <a:spcPts val="400"/>
                        </a:spcBef>
                        <a:spcAft>
                          <a:spcPts val="400"/>
                        </a:spcAft>
                      </a:pPr>
                      <a:r>
                        <a:rPr lang="en-GB" sz="1800" b="0" kern="1200" dirty="0">
                          <a:solidFill>
                            <a:schemeClr val="dk1"/>
                          </a:solidFill>
                          <a:effectLst/>
                        </a:rPr>
                        <a:t>A</a:t>
                      </a:r>
                      <a:endParaRPr lang="en-GB"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22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6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684687"/>
                  </a:ext>
                </a:extLst>
              </a:tr>
              <a:tr h="360000">
                <a:tc>
                  <a:txBody>
                    <a:bodyPr/>
                    <a:lstStyle/>
                    <a:p>
                      <a:pPr marL="0" algn="ctr" defTabSz="914400" rtl="0" eaLnBrk="1" latinLnBrk="0" hangingPunct="1">
                        <a:spcBef>
                          <a:spcPts val="400"/>
                        </a:spcBef>
                        <a:spcAft>
                          <a:spcPts val="400"/>
                        </a:spcAft>
                      </a:pPr>
                      <a:r>
                        <a:rPr lang="en-GB" sz="1800" b="0" kern="1200" dirty="0">
                          <a:solidFill>
                            <a:schemeClr val="dk1"/>
                          </a:solidFill>
                          <a:effectLst/>
                        </a:rPr>
                        <a:t>B</a:t>
                      </a:r>
                      <a:endParaRPr lang="en-GB"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22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13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675108"/>
                  </a:ext>
                </a:extLst>
              </a:tr>
            </a:tbl>
          </a:graphicData>
        </a:graphic>
      </p:graphicFrame>
      <p:sp>
        <p:nvSpPr>
          <p:cNvPr id="16" name="TextBox 15">
            <a:extLst>
              <a:ext uri="{FF2B5EF4-FFF2-40B4-BE49-F238E27FC236}">
                <a16:creationId xmlns:a16="http://schemas.microsoft.com/office/drawing/2014/main" id="{987A046A-CBBE-4B5E-83E8-5F2E2EA8E8C3}"/>
              </a:ext>
            </a:extLst>
          </p:cNvPr>
          <p:cNvSpPr txBox="1"/>
          <p:nvPr/>
        </p:nvSpPr>
        <p:spPr>
          <a:xfrm>
            <a:off x="144016" y="1076991"/>
            <a:ext cx="6096000" cy="461665"/>
          </a:xfrm>
          <a:prstGeom prst="rect">
            <a:avLst/>
          </a:prstGeom>
          <a:noFill/>
        </p:spPr>
        <p:txBody>
          <a:bodyPr wrap="square">
            <a:spAutoFit/>
          </a:bodyPr>
          <a:lstStyle/>
          <a:p>
            <a:pPr>
              <a:buNone/>
            </a:pPr>
            <a:r>
              <a:rPr lang="en-GB" sz="2400" b="1" dirty="0"/>
              <a:t>Example 1:</a:t>
            </a:r>
          </a:p>
        </p:txBody>
      </p:sp>
    </p:spTree>
    <p:extLst>
      <p:ext uri="{BB962C8B-B14F-4D97-AF65-F5344CB8AC3E}">
        <p14:creationId xmlns:p14="http://schemas.microsoft.com/office/powerpoint/2010/main" val="934979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D908E-40BB-4504-96E2-4DE02E653DEE}"/>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2" name="Table 1">
            <a:extLst>
              <a:ext uri="{FF2B5EF4-FFF2-40B4-BE49-F238E27FC236}">
                <a16:creationId xmlns:a16="http://schemas.microsoft.com/office/drawing/2014/main" id="{2B2A139A-64C5-4D88-90F0-3D442AFCAA13}"/>
              </a:ext>
            </a:extLst>
          </p:cNvPr>
          <p:cNvGraphicFramePr>
            <a:graphicFrameLocks noGrp="1"/>
          </p:cNvGraphicFramePr>
          <p:nvPr/>
        </p:nvGraphicFramePr>
        <p:xfrm>
          <a:off x="2531605" y="2394894"/>
          <a:ext cx="7128791" cy="1918293"/>
        </p:xfrm>
        <a:graphic>
          <a:graphicData uri="http://schemas.openxmlformats.org/drawingml/2006/table">
            <a:tbl>
              <a:tblPr firstRow="1" firstCol="1" bandRow="1">
                <a:tableStyleId>{912C8C85-51F0-491E-9774-3900AFEF0FD7}</a:tableStyleId>
              </a:tblPr>
              <a:tblGrid>
                <a:gridCol w="956177">
                  <a:extLst>
                    <a:ext uri="{9D8B030D-6E8A-4147-A177-3AD203B41FA5}">
                      <a16:colId xmlns:a16="http://schemas.microsoft.com/office/drawing/2014/main" val="3002572714"/>
                    </a:ext>
                  </a:extLst>
                </a:gridCol>
                <a:gridCol w="3086307">
                  <a:extLst>
                    <a:ext uri="{9D8B030D-6E8A-4147-A177-3AD203B41FA5}">
                      <a16:colId xmlns:a16="http://schemas.microsoft.com/office/drawing/2014/main" val="3256079845"/>
                    </a:ext>
                  </a:extLst>
                </a:gridCol>
                <a:gridCol w="3086307">
                  <a:extLst>
                    <a:ext uri="{9D8B030D-6E8A-4147-A177-3AD203B41FA5}">
                      <a16:colId xmlns:a16="http://schemas.microsoft.com/office/drawing/2014/main" val="2826295998"/>
                    </a:ext>
                  </a:extLst>
                </a:gridCol>
              </a:tblGrid>
              <a:tr h="864096">
                <a:tc>
                  <a:txBody>
                    <a:bodyPr/>
                    <a:lstStyle/>
                    <a:p>
                      <a:pPr>
                        <a:spcBef>
                          <a:spcPts val="400"/>
                        </a:spcBef>
                        <a:spcAft>
                          <a:spcPts val="400"/>
                        </a:spcAft>
                      </a:pPr>
                      <a:r>
                        <a:rPr lang="en-GB" sz="2400" b="1" dirty="0">
                          <a:effectLst/>
                        </a:rPr>
                        <a:t>City</a:t>
                      </a:r>
                      <a:endParaRPr lang="en-GB" sz="2400" b="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Mean maximum daily temperature</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Modal maximum daily temperature</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47018"/>
                  </a:ext>
                </a:extLst>
              </a:tr>
              <a:tr h="530050">
                <a:tc>
                  <a:txBody>
                    <a:bodyPr/>
                    <a:lstStyle/>
                    <a:p>
                      <a:pPr marL="0" algn="ctr" defTabSz="914400" rtl="0" eaLnBrk="1" latinLnBrk="0" hangingPunct="1">
                        <a:spcBef>
                          <a:spcPts val="400"/>
                        </a:spcBef>
                        <a:spcAft>
                          <a:spcPts val="400"/>
                        </a:spcAft>
                      </a:pPr>
                      <a:r>
                        <a:rPr lang="en-GB" sz="2400" b="0" kern="1200" dirty="0">
                          <a:solidFill>
                            <a:schemeClr val="dk1"/>
                          </a:solidFill>
                          <a:effectLst/>
                        </a:rPr>
                        <a:t>E</a:t>
                      </a:r>
                      <a:endParaRPr lang="en-GB" sz="24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24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18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684687"/>
                  </a:ext>
                </a:extLst>
              </a:tr>
              <a:tr h="524147">
                <a:tc>
                  <a:txBody>
                    <a:bodyPr/>
                    <a:lstStyle/>
                    <a:p>
                      <a:pPr marL="0" algn="ctr" defTabSz="914400" rtl="0" eaLnBrk="1" latinLnBrk="0" hangingPunct="1">
                        <a:spcBef>
                          <a:spcPts val="400"/>
                        </a:spcBef>
                        <a:spcAft>
                          <a:spcPts val="400"/>
                        </a:spcAft>
                      </a:pPr>
                      <a:r>
                        <a:rPr lang="en-GB" sz="2400" b="0" kern="1200" dirty="0">
                          <a:solidFill>
                            <a:schemeClr val="dk1"/>
                          </a:solidFill>
                          <a:effectLst/>
                        </a:rPr>
                        <a:t>F</a:t>
                      </a:r>
                      <a:endParaRPr lang="en-GB" sz="24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20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23 °C</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675108"/>
                  </a:ext>
                </a:extLst>
              </a:tr>
            </a:tbl>
          </a:graphicData>
        </a:graphic>
      </p:graphicFrame>
      <p:sp>
        <p:nvSpPr>
          <p:cNvPr id="5" name="TextBox 4">
            <a:extLst>
              <a:ext uri="{FF2B5EF4-FFF2-40B4-BE49-F238E27FC236}">
                <a16:creationId xmlns:a16="http://schemas.microsoft.com/office/drawing/2014/main" id="{312F445B-7D8F-4B82-AFB6-D56614FEEAB3}"/>
              </a:ext>
            </a:extLst>
          </p:cNvPr>
          <p:cNvSpPr txBox="1"/>
          <p:nvPr/>
        </p:nvSpPr>
        <p:spPr>
          <a:xfrm>
            <a:off x="2351584" y="1412777"/>
            <a:ext cx="7416824"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The daily temperatures last week for two other cities are summarised in this table.</a:t>
            </a:r>
          </a:p>
        </p:txBody>
      </p:sp>
      <p:sp>
        <p:nvSpPr>
          <p:cNvPr id="7" name="TextBox 6">
            <a:extLst>
              <a:ext uri="{FF2B5EF4-FFF2-40B4-BE49-F238E27FC236}">
                <a16:creationId xmlns:a16="http://schemas.microsoft.com/office/drawing/2014/main" id="{E12D971C-1A0F-4E86-8758-C5A6E3A90B08}"/>
              </a:ext>
            </a:extLst>
          </p:cNvPr>
          <p:cNvSpPr txBox="1"/>
          <p:nvPr/>
        </p:nvSpPr>
        <p:spPr>
          <a:xfrm>
            <a:off x="263352" y="4439627"/>
            <a:ext cx="11953328" cy="933589"/>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How would you argue that city E enjoyed warmer days last week? </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How could you argue that city F did?</a:t>
            </a:r>
            <a:endParaRPr lang="en-GB" sz="2400" dirty="0">
              <a:latin typeface="+mj-lt"/>
            </a:endParaRPr>
          </a:p>
        </p:txBody>
      </p:sp>
      <p:sp>
        <p:nvSpPr>
          <p:cNvPr id="8" name="TextBox 7">
            <a:extLst>
              <a:ext uri="{FF2B5EF4-FFF2-40B4-BE49-F238E27FC236}">
                <a16:creationId xmlns:a16="http://schemas.microsoft.com/office/drawing/2014/main" id="{6A6A3759-B015-4410-A238-D8B7D5F12F32}"/>
              </a:ext>
            </a:extLst>
          </p:cNvPr>
          <p:cNvSpPr txBox="1"/>
          <p:nvPr/>
        </p:nvSpPr>
        <p:spPr>
          <a:xfrm>
            <a:off x="294013" y="1040313"/>
            <a:ext cx="6109854" cy="461665"/>
          </a:xfrm>
          <a:prstGeom prst="rect">
            <a:avLst/>
          </a:prstGeom>
          <a:noFill/>
        </p:spPr>
        <p:txBody>
          <a:bodyPr wrap="square">
            <a:spAutoFit/>
          </a:bodyPr>
          <a:lstStyle/>
          <a:p>
            <a:pPr>
              <a:buNone/>
            </a:pPr>
            <a:r>
              <a:rPr lang="en-GB" sz="2400" b="1" dirty="0"/>
              <a:t>Example 3:</a:t>
            </a:r>
          </a:p>
        </p:txBody>
      </p:sp>
    </p:spTree>
    <p:extLst>
      <p:ext uri="{BB962C8B-B14F-4D97-AF65-F5344CB8AC3E}">
        <p14:creationId xmlns:p14="http://schemas.microsoft.com/office/powerpoint/2010/main" val="1864152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647F0E-4F50-4F6D-82B1-5FAA71E42204}"/>
              </a:ext>
            </a:extLst>
          </p:cNvPr>
          <p:cNvGrpSpPr/>
          <p:nvPr/>
        </p:nvGrpSpPr>
        <p:grpSpPr>
          <a:xfrm>
            <a:off x="335360" y="1628800"/>
            <a:ext cx="6696744" cy="4392487"/>
            <a:chOff x="335360" y="1628800"/>
            <a:chExt cx="6696744" cy="4392487"/>
          </a:xfrm>
        </p:grpSpPr>
        <p:sp>
          <p:nvSpPr>
            <p:cNvPr id="6" name="Content Placeholder 2">
              <a:extLst>
                <a:ext uri="{FF2B5EF4-FFF2-40B4-BE49-F238E27FC236}">
                  <a16:creationId xmlns:a16="http://schemas.microsoft.com/office/drawing/2014/main" id="{5DB3C61C-7C20-481C-9BE9-F2C107F6730E}"/>
                </a:ext>
              </a:extLst>
            </p:cNvPr>
            <p:cNvSpPr txBox="1">
              <a:spLocks/>
            </p:cNvSpPr>
            <p:nvPr/>
          </p:nvSpPr>
          <p:spPr>
            <a:xfrm>
              <a:off x="335360" y="1628800"/>
              <a:ext cx="6696744" cy="4392487"/>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12F445B-7D8F-4B82-AFB6-D56614FEEAB3}"/>
                </a:ext>
              </a:extLst>
            </p:cNvPr>
            <p:cNvSpPr txBox="1"/>
            <p:nvPr/>
          </p:nvSpPr>
          <p:spPr>
            <a:xfrm>
              <a:off x="839416" y="1899023"/>
              <a:ext cx="5431512" cy="646331"/>
            </a:xfrm>
            <a:prstGeom prst="rect">
              <a:avLst/>
            </a:prstGeom>
            <a:noFill/>
          </p:spPr>
          <p:txBody>
            <a:bodyPr wrap="square">
              <a:spAutoFit/>
            </a:bodyPr>
            <a:lstStyle/>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The daily temperatures last week for two other cities are summarised in this table.</a:t>
              </a:r>
            </a:p>
          </p:txBody>
        </p:sp>
        <p:sp>
          <p:nvSpPr>
            <p:cNvPr id="7" name="TextBox 6">
              <a:extLst>
                <a:ext uri="{FF2B5EF4-FFF2-40B4-BE49-F238E27FC236}">
                  <a16:creationId xmlns:a16="http://schemas.microsoft.com/office/drawing/2014/main" id="{E12D971C-1A0F-4E86-8758-C5A6E3A90B08}"/>
                </a:ext>
              </a:extLst>
            </p:cNvPr>
            <p:cNvSpPr txBox="1"/>
            <p:nvPr/>
          </p:nvSpPr>
          <p:spPr>
            <a:xfrm>
              <a:off x="911424" y="4779342"/>
              <a:ext cx="5378779" cy="1025922"/>
            </a:xfrm>
            <a:prstGeom prst="rect">
              <a:avLst/>
            </a:prstGeom>
            <a:noFill/>
          </p:spPr>
          <p:txBody>
            <a:bodyPr wrap="square">
              <a:spAutoFit/>
            </a:bodyPr>
            <a:lstStyle/>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How would you argue that city E enjoyed warmer days last week? </a:t>
              </a:r>
            </a:p>
            <a:p>
              <a:pPr algn="ct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How could you argue that city F did?</a:t>
              </a:r>
              <a:endParaRPr lang="en-GB" sz="1800" dirty="0">
                <a:latin typeface="+mj-lt"/>
              </a:endParaRPr>
            </a:p>
          </p:txBody>
        </p:sp>
      </p:grpSp>
      <p:sp>
        <p:nvSpPr>
          <p:cNvPr id="4" name="Title 3">
            <a:extLst>
              <a:ext uri="{FF2B5EF4-FFF2-40B4-BE49-F238E27FC236}">
                <a16:creationId xmlns:a16="http://schemas.microsoft.com/office/drawing/2014/main" id="{AD2D908E-40BB-4504-96E2-4DE02E653DEE}"/>
              </a:ext>
            </a:extLst>
          </p:cNvPr>
          <p:cNvSpPr>
            <a:spLocks noGrp="1"/>
          </p:cNvSpPr>
          <p:nvPr>
            <p:ph type="title"/>
          </p:nvPr>
        </p:nvSpPr>
        <p:spPr/>
        <p:txBody>
          <a:bodyPr>
            <a:normAutofit/>
          </a:bodyPr>
          <a:lstStyle/>
          <a:p>
            <a:r>
              <a:rPr lang="en-GB" sz="2400" b="1" dirty="0"/>
              <a:t>Accurately compare two data sets using one or more summary statistic</a:t>
            </a:r>
          </a:p>
        </p:txBody>
      </p:sp>
      <p:graphicFrame>
        <p:nvGraphicFramePr>
          <p:cNvPr id="2" name="Table 1">
            <a:extLst>
              <a:ext uri="{FF2B5EF4-FFF2-40B4-BE49-F238E27FC236}">
                <a16:creationId xmlns:a16="http://schemas.microsoft.com/office/drawing/2014/main" id="{2B2A139A-64C5-4D88-90F0-3D442AFCAA13}"/>
              </a:ext>
            </a:extLst>
          </p:cNvPr>
          <p:cNvGraphicFramePr>
            <a:graphicFrameLocks noGrp="1"/>
          </p:cNvGraphicFramePr>
          <p:nvPr/>
        </p:nvGraphicFramePr>
        <p:xfrm>
          <a:off x="1019437" y="2881140"/>
          <a:ext cx="5220579" cy="1722360"/>
        </p:xfrm>
        <a:graphic>
          <a:graphicData uri="http://schemas.openxmlformats.org/drawingml/2006/table">
            <a:tbl>
              <a:tblPr firstRow="1" firstCol="1" bandRow="1">
                <a:tableStyleId>{912C8C85-51F0-491E-9774-3900AFEF0FD7}</a:tableStyleId>
              </a:tblPr>
              <a:tblGrid>
                <a:gridCol w="700231">
                  <a:extLst>
                    <a:ext uri="{9D8B030D-6E8A-4147-A177-3AD203B41FA5}">
                      <a16:colId xmlns:a16="http://schemas.microsoft.com/office/drawing/2014/main" val="3002572714"/>
                    </a:ext>
                  </a:extLst>
                </a:gridCol>
                <a:gridCol w="2260174">
                  <a:extLst>
                    <a:ext uri="{9D8B030D-6E8A-4147-A177-3AD203B41FA5}">
                      <a16:colId xmlns:a16="http://schemas.microsoft.com/office/drawing/2014/main" val="3256079845"/>
                    </a:ext>
                  </a:extLst>
                </a:gridCol>
                <a:gridCol w="2260174">
                  <a:extLst>
                    <a:ext uri="{9D8B030D-6E8A-4147-A177-3AD203B41FA5}">
                      <a16:colId xmlns:a16="http://schemas.microsoft.com/office/drawing/2014/main" val="2826295998"/>
                    </a:ext>
                  </a:extLst>
                </a:gridCol>
              </a:tblGrid>
              <a:tr h="674066">
                <a:tc>
                  <a:txBody>
                    <a:bodyPr/>
                    <a:lstStyle/>
                    <a:p>
                      <a:pPr>
                        <a:spcBef>
                          <a:spcPts val="400"/>
                        </a:spcBef>
                        <a:spcAft>
                          <a:spcPts val="400"/>
                        </a:spcAft>
                      </a:pPr>
                      <a:r>
                        <a:rPr lang="en-GB" sz="1800" dirty="0">
                          <a:effectLst/>
                        </a:rPr>
                        <a:t>City</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Mean maximum daily temperature</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Modal maximum daily temperature</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47018"/>
                  </a:ext>
                </a:extLst>
              </a:tr>
              <a:tr h="524147">
                <a:tc>
                  <a:txBody>
                    <a:bodyPr/>
                    <a:lstStyle/>
                    <a:p>
                      <a:pPr marL="0" algn="ctr" defTabSz="914400" rtl="0" eaLnBrk="1" latinLnBrk="0" hangingPunct="1">
                        <a:spcBef>
                          <a:spcPts val="400"/>
                        </a:spcBef>
                        <a:spcAft>
                          <a:spcPts val="400"/>
                        </a:spcAft>
                      </a:pPr>
                      <a:r>
                        <a:rPr lang="en-GB" sz="1800" b="0" kern="1200" dirty="0">
                          <a:solidFill>
                            <a:schemeClr val="dk1"/>
                          </a:solidFill>
                          <a:effectLst/>
                        </a:rPr>
                        <a:t>E</a:t>
                      </a:r>
                      <a:endParaRPr lang="en-GB"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24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18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0684687"/>
                  </a:ext>
                </a:extLst>
              </a:tr>
              <a:tr h="524147">
                <a:tc>
                  <a:txBody>
                    <a:bodyPr/>
                    <a:lstStyle/>
                    <a:p>
                      <a:pPr marL="0" algn="ctr" defTabSz="914400" rtl="0" eaLnBrk="1" latinLnBrk="0" hangingPunct="1">
                        <a:spcBef>
                          <a:spcPts val="400"/>
                        </a:spcBef>
                        <a:spcAft>
                          <a:spcPts val="400"/>
                        </a:spcAft>
                      </a:pPr>
                      <a:r>
                        <a:rPr lang="en-GB" sz="1800" b="0" kern="1200" dirty="0">
                          <a:solidFill>
                            <a:schemeClr val="dk1"/>
                          </a:solidFill>
                          <a:effectLst/>
                        </a:rPr>
                        <a:t>F</a:t>
                      </a:r>
                      <a:endParaRPr lang="en-GB" sz="1800" b="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20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23 °C</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3675108"/>
                  </a:ext>
                </a:extLst>
              </a:tr>
            </a:tbl>
          </a:graphicData>
        </a:graphic>
      </p:graphicFrame>
      <p:sp>
        <p:nvSpPr>
          <p:cNvPr id="8" name="TextBox 7">
            <a:extLst>
              <a:ext uri="{FF2B5EF4-FFF2-40B4-BE49-F238E27FC236}">
                <a16:creationId xmlns:a16="http://schemas.microsoft.com/office/drawing/2014/main" id="{2BE961AB-67C7-45E8-8059-94B021BC68C1}"/>
              </a:ext>
            </a:extLst>
          </p:cNvPr>
          <p:cNvSpPr txBox="1"/>
          <p:nvPr/>
        </p:nvSpPr>
        <p:spPr>
          <a:xfrm>
            <a:off x="301010" y="1032023"/>
            <a:ext cx="6096000"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9" name="Content Placeholder 2">
            <a:extLst>
              <a:ext uri="{FF2B5EF4-FFF2-40B4-BE49-F238E27FC236}">
                <a16:creationId xmlns:a16="http://schemas.microsoft.com/office/drawing/2014/main" id="{5F1B2009-5F1F-4E92-9B82-290F12FF1B66}"/>
              </a:ext>
            </a:extLst>
          </p:cNvPr>
          <p:cNvSpPr txBox="1">
            <a:spLocks/>
          </p:cNvSpPr>
          <p:nvPr/>
        </p:nvSpPr>
        <p:spPr>
          <a:xfrm>
            <a:off x="7081087" y="1772816"/>
            <a:ext cx="4631537" cy="348766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can your questioning support students to understand subtle differences in averages?</a:t>
            </a:r>
          </a:p>
          <a:p>
            <a:pPr lvl="1" fontAlgn="auto">
              <a:lnSpc>
                <a:spcPct val="100000"/>
              </a:lnSpc>
              <a:spcBef>
                <a:spcPts val="0"/>
              </a:spcBef>
              <a:spcAft>
                <a:spcPts val="1200"/>
              </a:spcAft>
              <a:buClrTx/>
            </a:pPr>
            <a:r>
              <a:rPr lang="en-GB" sz="2400" dirty="0"/>
              <a:t>What is the benefit of asking students to argue two different conclusions from the same data set?</a:t>
            </a:r>
          </a:p>
        </p:txBody>
      </p:sp>
    </p:spTree>
    <p:extLst>
      <p:ext uri="{BB962C8B-B14F-4D97-AF65-F5344CB8AC3E}">
        <p14:creationId xmlns:p14="http://schemas.microsoft.com/office/powerpoint/2010/main" val="1542971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data sets can have the same measures of central tendency but a different measure of spread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967905"/>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53659773-4687-4F94-9CE9-2A2E3E795C3C}"/>
              </a:ext>
            </a:extLst>
          </p:cNvPr>
          <p:cNvSpPr txBox="1"/>
          <p:nvPr/>
        </p:nvSpPr>
        <p:spPr>
          <a:xfrm>
            <a:off x="288899" y="1381702"/>
            <a:ext cx="10945216" cy="769441"/>
          </a:xfrm>
          <a:prstGeom prst="rect">
            <a:avLst/>
          </a:prstGeom>
          <a:noFill/>
        </p:spPr>
        <p:txBody>
          <a:bodyPr wrap="square">
            <a:spAutoFit/>
          </a:bodyPr>
          <a:lstStyle/>
          <a:p>
            <a:pPr marL="457200" indent="-457200">
              <a:buFont typeface="+mj-lt"/>
              <a:buAutoNum type="alphaLcParenR"/>
            </a:pPr>
            <a:r>
              <a:rPr lang="en-GB" sz="2000" dirty="0"/>
              <a:t>Match the charts with the correct measures of central tendency and spread.</a:t>
            </a:r>
          </a:p>
          <a:p>
            <a:pPr marL="457200" indent="-457200">
              <a:buFont typeface="+mj-lt"/>
              <a:buAutoNum type="alphaLcParenR"/>
            </a:pPr>
            <a:r>
              <a:rPr lang="en-GB" sz="2000" dirty="0"/>
              <a:t>Find the missing values.</a:t>
            </a:r>
          </a:p>
        </p:txBody>
      </p:sp>
      <p:pic>
        <p:nvPicPr>
          <p:cNvPr id="4" name="Picture 3">
            <a:extLst>
              <a:ext uri="{FF2B5EF4-FFF2-40B4-BE49-F238E27FC236}">
                <a16:creationId xmlns:a16="http://schemas.microsoft.com/office/drawing/2014/main" id="{74F9EC32-3918-4A84-B5AE-1DEAC2E071BE}"/>
              </a:ext>
            </a:extLst>
          </p:cNvPr>
          <p:cNvPicPr>
            <a:picLocks noChangeAspect="1"/>
          </p:cNvPicPr>
          <p:nvPr/>
        </p:nvPicPr>
        <p:blipFill>
          <a:blip r:embed="rId3"/>
          <a:stretch>
            <a:fillRect/>
          </a:stretch>
        </p:blipFill>
        <p:spPr>
          <a:xfrm>
            <a:off x="1292730" y="2276872"/>
            <a:ext cx="9606540" cy="3523372"/>
          </a:xfrm>
          <a:prstGeom prst="rect">
            <a:avLst/>
          </a:prstGeom>
        </p:spPr>
      </p:pic>
      <p:sp>
        <p:nvSpPr>
          <p:cNvPr id="9" name="TextBox 8">
            <a:extLst>
              <a:ext uri="{FF2B5EF4-FFF2-40B4-BE49-F238E27FC236}">
                <a16:creationId xmlns:a16="http://schemas.microsoft.com/office/drawing/2014/main" id="{677A9A30-B1A7-4183-A53E-EBB63A43761D}"/>
              </a:ext>
            </a:extLst>
          </p:cNvPr>
          <p:cNvSpPr txBox="1"/>
          <p:nvPr/>
        </p:nvSpPr>
        <p:spPr>
          <a:xfrm>
            <a:off x="1919536" y="6219406"/>
            <a:ext cx="8640960" cy="415498"/>
          </a:xfrm>
          <a:prstGeom prst="rect">
            <a:avLst/>
          </a:prstGeom>
          <a:noFill/>
        </p:spPr>
        <p:txBody>
          <a:bodyPr wrap="square">
            <a:spAutoFit/>
          </a:bodyPr>
          <a:lstStyle/>
          <a:p>
            <a:pPr algn="ctr">
              <a:buNone/>
            </a:pPr>
            <a:r>
              <a:rPr lang="en-GB" sz="1050" dirty="0">
                <a:solidFill>
                  <a:srgbClr val="808080"/>
                </a:solidFill>
                <a:effectLst/>
                <a:latin typeface="+mj-lt"/>
                <a:ea typeface="Calibri" panose="020F0502020204030204" pitchFamily="34" charset="0"/>
                <a:cs typeface="Times New Roman" panose="02020603050405020304" pitchFamily="18" charset="0"/>
              </a:rPr>
              <a:t>Source: Adapted from </a:t>
            </a:r>
            <a:r>
              <a:rPr lang="en-GB" sz="1050" i="1" dirty="0">
                <a:solidFill>
                  <a:srgbClr val="808080"/>
                </a:solidFill>
                <a:effectLst/>
                <a:latin typeface="+mj-lt"/>
                <a:ea typeface="Calibri" panose="020F0502020204030204" pitchFamily="34" charset="0"/>
                <a:cs typeface="Times New Roman" panose="02020603050405020304" pitchFamily="18" charset="0"/>
              </a:rPr>
              <a:t>Improving Learning in Mathematics (The Standards Unit box) − S4 Understanding mean, median, mode and range</a:t>
            </a:r>
            <a:br>
              <a:rPr lang="en-GB" sz="1050" u="sng" dirty="0">
                <a:solidFill>
                  <a:srgbClr val="808080"/>
                </a:solidFill>
                <a:effectLst/>
                <a:latin typeface="+mj-lt"/>
                <a:ea typeface="Calibri" panose="020F0502020204030204" pitchFamily="34" charset="0"/>
                <a:cs typeface="Times New Roman" panose="02020603050405020304" pitchFamily="18" charset="0"/>
              </a:rPr>
            </a:br>
            <a:r>
              <a:rPr lang="en-GB" sz="1050" u="sng" dirty="0">
                <a:solidFill>
                  <a:srgbClr val="808080"/>
                </a:solidFill>
                <a:effectLst/>
                <a:latin typeface="+mj-lt"/>
                <a:ea typeface="Calibri" panose="020F0502020204030204" pitchFamily="34" charset="0"/>
                <a:cs typeface="Times New Roman" panose="02020603050405020304" pitchFamily="18" charset="0"/>
              </a:rPr>
              <a:t>DfES Standards Unit</a:t>
            </a:r>
            <a:r>
              <a:rPr lang="en-GB" sz="1050" dirty="0">
                <a:solidFill>
                  <a:srgbClr val="808080"/>
                </a:solidFill>
                <a:effectLst/>
                <a:latin typeface="+mj-lt"/>
                <a:ea typeface="Calibri" panose="020F0502020204030204" pitchFamily="34" charset="0"/>
                <a:cs typeface="Times New Roman" panose="02020603050405020304" pitchFamily="18" charset="0"/>
              </a:rPr>
              <a:t> Public sector information licensed under the </a:t>
            </a:r>
            <a:r>
              <a:rPr lang="en-GB" sz="105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050" dirty="0">
              <a:latin typeface="+mj-lt"/>
            </a:endParaRPr>
          </a:p>
        </p:txBody>
      </p:sp>
    </p:spTree>
    <p:extLst>
      <p:ext uri="{BB962C8B-B14F-4D97-AF65-F5344CB8AC3E}">
        <p14:creationId xmlns:p14="http://schemas.microsoft.com/office/powerpoint/2010/main" val="2856347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A5CA4F9-9106-41BA-9059-8593A3BAF9A3}"/>
              </a:ext>
            </a:extLst>
          </p:cNvPr>
          <p:cNvGraphicFramePr>
            <a:graphicFrameLocks noGrp="1"/>
          </p:cNvGraphicFramePr>
          <p:nvPr/>
        </p:nvGraphicFramePr>
        <p:xfrm>
          <a:off x="0" y="1460930"/>
          <a:ext cx="12192000" cy="441634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573254659"/>
                    </a:ext>
                  </a:extLst>
                </a:gridCol>
                <a:gridCol w="2438400">
                  <a:extLst>
                    <a:ext uri="{9D8B030D-6E8A-4147-A177-3AD203B41FA5}">
                      <a16:colId xmlns:a16="http://schemas.microsoft.com/office/drawing/2014/main" val="491524869"/>
                    </a:ext>
                  </a:extLst>
                </a:gridCol>
                <a:gridCol w="2438400">
                  <a:extLst>
                    <a:ext uri="{9D8B030D-6E8A-4147-A177-3AD203B41FA5}">
                      <a16:colId xmlns:a16="http://schemas.microsoft.com/office/drawing/2014/main" val="887303890"/>
                    </a:ext>
                  </a:extLst>
                </a:gridCol>
                <a:gridCol w="2438400">
                  <a:extLst>
                    <a:ext uri="{9D8B030D-6E8A-4147-A177-3AD203B41FA5}">
                      <a16:colId xmlns:a16="http://schemas.microsoft.com/office/drawing/2014/main" val="849133989"/>
                    </a:ext>
                  </a:extLst>
                </a:gridCol>
                <a:gridCol w="2438400">
                  <a:extLst>
                    <a:ext uri="{9D8B030D-6E8A-4147-A177-3AD203B41FA5}">
                      <a16:colId xmlns:a16="http://schemas.microsoft.com/office/drawing/2014/main" val="1284269604"/>
                    </a:ext>
                  </a:extLst>
                </a:gridCol>
              </a:tblGrid>
              <a:tr h="2208171">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9738370"/>
                  </a:ext>
                </a:extLst>
              </a:tr>
              <a:tr h="2208171">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3919448"/>
                  </a:ext>
                </a:extLst>
              </a:tr>
            </a:tbl>
          </a:graphicData>
        </a:graphic>
      </p:graphicFrame>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Understand that data sets can have the same measures of central tendency but a different measure of spread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980728"/>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pic>
        <p:nvPicPr>
          <p:cNvPr id="8" name="Picture 7" descr="A close up of a logo&#10;&#10;Description automatically generated">
            <a:extLst>
              <a:ext uri="{FF2B5EF4-FFF2-40B4-BE49-F238E27FC236}">
                <a16:creationId xmlns:a16="http://schemas.microsoft.com/office/drawing/2014/main" id="{21E4E99A-7916-43BC-88C8-67308EAA2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00" y="1791353"/>
            <a:ext cx="2340000" cy="1910195"/>
          </a:xfrm>
          <a:prstGeom prst="rect">
            <a:avLst/>
          </a:prstGeom>
        </p:spPr>
      </p:pic>
      <p:pic>
        <p:nvPicPr>
          <p:cNvPr id="9" name="Picture 8">
            <a:extLst>
              <a:ext uri="{FF2B5EF4-FFF2-40B4-BE49-F238E27FC236}">
                <a16:creationId xmlns:a16="http://schemas.microsoft.com/office/drawing/2014/main" id="{5D82AF12-073D-47DA-BD62-0437B7572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000" y="1791353"/>
            <a:ext cx="2340000" cy="1900810"/>
          </a:xfrm>
          <a:prstGeom prst="rect">
            <a:avLst/>
          </a:prstGeom>
        </p:spPr>
      </p:pic>
      <p:pic>
        <p:nvPicPr>
          <p:cNvPr id="10" name="Picture 9">
            <a:extLst>
              <a:ext uri="{FF2B5EF4-FFF2-40B4-BE49-F238E27FC236}">
                <a16:creationId xmlns:a16="http://schemas.microsoft.com/office/drawing/2014/main" id="{0E323F55-3DCE-4E4F-B81B-10337A5FB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000" y="1791353"/>
            <a:ext cx="2340000" cy="1925679"/>
          </a:xfrm>
          <a:prstGeom prst="rect">
            <a:avLst/>
          </a:prstGeom>
        </p:spPr>
      </p:pic>
      <p:pic>
        <p:nvPicPr>
          <p:cNvPr id="11" name="Picture 10" descr="A close up of a logo&#10;&#10;Description automatically generated">
            <a:extLst>
              <a:ext uri="{FF2B5EF4-FFF2-40B4-BE49-F238E27FC236}">
                <a16:creationId xmlns:a16="http://schemas.microsoft.com/office/drawing/2014/main" id="{30C88EB6-FCF4-4195-8B08-FAFEABF86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8000" y="1791353"/>
            <a:ext cx="2340000" cy="1888610"/>
          </a:xfrm>
          <a:prstGeom prst="rect">
            <a:avLst/>
          </a:prstGeom>
        </p:spPr>
      </p:pic>
      <p:pic>
        <p:nvPicPr>
          <p:cNvPr id="12" name="Picture 11">
            <a:extLst>
              <a:ext uri="{FF2B5EF4-FFF2-40B4-BE49-F238E27FC236}">
                <a16:creationId xmlns:a16="http://schemas.microsoft.com/office/drawing/2014/main" id="{912C491E-731C-4CD0-A9AB-A1BED9D17C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0000" y="1791353"/>
            <a:ext cx="2340000" cy="1897994"/>
          </a:xfrm>
          <a:prstGeom prst="rect">
            <a:avLst/>
          </a:prstGeom>
        </p:spPr>
      </p:pic>
      <p:sp>
        <p:nvSpPr>
          <p:cNvPr id="13" name="TextBox 12">
            <a:extLst>
              <a:ext uri="{FF2B5EF4-FFF2-40B4-BE49-F238E27FC236}">
                <a16:creationId xmlns:a16="http://schemas.microsoft.com/office/drawing/2014/main" id="{FA356D93-0F71-4318-A540-D120532E475D}"/>
              </a:ext>
            </a:extLst>
          </p:cNvPr>
          <p:cNvSpPr txBox="1"/>
          <p:nvPr/>
        </p:nvSpPr>
        <p:spPr>
          <a:xfrm>
            <a:off x="551384" y="146503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sp>
        <p:nvSpPr>
          <p:cNvPr id="14" name="TextBox 13">
            <a:extLst>
              <a:ext uri="{FF2B5EF4-FFF2-40B4-BE49-F238E27FC236}">
                <a16:creationId xmlns:a16="http://schemas.microsoft.com/office/drawing/2014/main" id="{4CCEA3A9-3797-4872-B174-78D2548F52E1}"/>
              </a:ext>
            </a:extLst>
          </p:cNvPr>
          <p:cNvSpPr txBox="1"/>
          <p:nvPr/>
        </p:nvSpPr>
        <p:spPr>
          <a:xfrm>
            <a:off x="2906504" y="146503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sp>
        <p:nvSpPr>
          <p:cNvPr id="16" name="TextBox 15">
            <a:extLst>
              <a:ext uri="{FF2B5EF4-FFF2-40B4-BE49-F238E27FC236}">
                <a16:creationId xmlns:a16="http://schemas.microsoft.com/office/drawing/2014/main" id="{2CCBC1A5-6C05-4C62-B786-39DFFB848AB5}"/>
              </a:ext>
            </a:extLst>
          </p:cNvPr>
          <p:cNvSpPr txBox="1"/>
          <p:nvPr/>
        </p:nvSpPr>
        <p:spPr>
          <a:xfrm>
            <a:off x="5545126" y="1465039"/>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sp>
        <p:nvSpPr>
          <p:cNvPr id="17" name="TextBox 16">
            <a:extLst>
              <a:ext uri="{FF2B5EF4-FFF2-40B4-BE49-F238E27FC236}">
                <a16:creationId xmlns:a16="http://schemas.microsoft.com/office/drawing/2014/main" id="{1BD60EDD-82A2-4986-9B8A-8DB137E5B20F}"/>
              </a:ext>
            </a:extLst>
          </p:cNvPr>
          <p:cNvSpPr txBox="1"/>
          <p:nvPr/>
        </p:nvSpPr>
        <p:spPr>
          <a:xfrm>
            <a:off x="7775593" y="146503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sp>
        <p:nvSpPr>
          <p:cNvPr id="18" name="TextBox 17">
            <a:extLst>
              <a:ext uri="{FF2B5EF4-FFF2-40B4-BE49-F238E27FC236}">
                <a16:creationId xmlns:a16="http://schemas.microsoft.com/office/drawing/2014/main" id="{445E660C-4E7D-46C4-A630-A32B7B3ED397}"/>
              </a:ext>
            </a:extLst>
          </p:cNvPr>
          <p:cNvSpPr txBox="1"/>
          <p:nvPr/>
        </p:nvSpPr>
        <p:spPr>
          <a:xfrm>
            <a:off x="10272464" y="146503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sp>
        <p:nvSpPr>
          <p:cNvPr id="19" name="TextBox 18">
            <a:extLst>
              <a:ext uri="{FF2B5EF4-FFF2-40B4-BE49-F238E27FC236}">
                <a16:creationId xmlns:a16="http://schemas.microsoft.com/office/drawing/2014/main" id="{9F7859FB-DF91-4F2C-8748-C316D32E0F90}"/>
              </a:ext>
            </a:extLst>
          </p:cNvPr>
          <p:cNvSpPr txBox="1"/>
          <p:nvPr/>
        </p:nvSpPr>
        <p:spPr>
          <a:xfrm>
            <a:off x="484504" y="383883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sp>
        <p:nvSpPr>
          <p:cNvPr id="20" name="TextBox 19">
            <a:extLst>
              <a:ext uri="{FF2B5EF4-FFF2-40B4-BE49-F238E27FC236}">
                <a16:creationId xmlns:a16="http://schemas.microsoft.com/office/drawing/2014/main" id="{A8144467-DB57-451B-A637-35AAC3F88760}"/>
              </a:ext>
            </a:extLst>
          </p:cNvPr>
          <p:cNvSpPr txBox="1"/>
          <p:nvPr/>
        </p:nvSpPr>
        <p:spPr>
          <a:xfrm>
            <a:off x="2916151" y="383883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sp>
        <p:nvSpPr>
          <p:cNvPr id="21" name="TextBox 20">
            <a:extLst>
              <a:ext uri="{FF2B5EF4-FFF2-40B4-BE49-F238E27FC236}">
                <a16:creationId xmlns:a16="http://schemas.microsoft.com/office/drawing/2014/main" id="{C2DEEDA1-364A-45B4-A651-0C5AA9EFBD32}"/>
              </a:ext>
            </a:extLst>
          </p:cNvPr>
          <p:cNvSpPr txBox="1"/>
          <p:nvPr/>
        </p:nvSpPr>
        <p:spPr>
          <a:xfrm>
            <a:off x="5481000" y="3838836"/>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sp>
        <p:nvSpPr>
          <p:cNvPr id="22" name="TextBox 21">
            <a:extLst>
              <a:ext uri="{FF2B5EF4-FFF2-40B4-BE49-F238E27FC236}">
                <a16:creationId xmlns:a16="http://schemas.microsoft.com/office/drawing/2014/main" id="{568AE834-76E1-4360-BFD4-022BB6C903FD}"/>
              </a:ext>
            </a:extLst>
          </p:cNvPr>
          <p:cNvSpPr txBox="1"/>
          <p:nvPr/>
        </p:nvSpPr>
        <p:spPr>
          <a:xfrm>
            <a:off x="7779445" y="383883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sp>
        <p:nvSpPr>
          <p:cNvPr id="23" name="TextBox 22">
            <a:extLst>
              <a:ext uri="{FF2B5EF4-FFF2-40B4-BE49-F238E27FC236}">
                <a16:creationId xmlns:a16="http://schemas.microsoft.com/office/drawing/2014/main" id="{FB144E1B-D8B2-4917-B7A3-1531F574E6C3}"/>
              </a:ext>
            </a:extLst>
          </p:cNvPr>
          <p:cNvSpPr txBox="1"/>
          <p:nvPr/>
        </p:nvSpPr>
        <p:spPr>
          <a:xfrm>
            <a:off x="10211094" y="383883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3" name="Table 2">
            <a:extLst>
              <a:ext uri="{FF2B5EF4-FFF2-40B4-BE49-F238E27FC236}">
                <a16:creationId xmlns:a16="http://schemas.microsoft.com/office/drawing/2014/main" id="{F7F4E33C-E48F-4D4B-A79C-F7F328D3D0FA}"/>
              </a:ext>
            </a:extLst>
          </p:cNvPr>
          <p:cNvGraphicFramePr>
            <a:graphicFrameLocks noGrp="1"/>
          </p:cNvGraphicFramePr>
          <p:nvPr/>
        </p:nvGraphicFramePr>
        <p:xfrm>
          <a:off x="297082" y="422108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graphicFrame>
        <p:nvGraphicFramePr>
          <p:cNvPr id="24" name="Table 23">
            <a:extLst>
              <a:ext uri="{FF2B5EF4-FFF2-40B4-BE49-F238E27FC236}">
                <a16:creationId xmlns:a16="http://schemas.microsoft.com/office/drawing/2014/main" id="{C7DA77B4-53A3-46ED-9A89-BDDECC82E1E4}"/>
              </a:ext>
            </a:extLst>
          </p:cNvPr>
          <p:cNvGraphicFramePr>
            <a:graphicFrameLocks noGrp="1"/>
          </p:cNvGraphicFramePr>
          <p:nvPr/>
        </p:nvGraphicFramePr>
        <p:xfrm>
          <a:off x="2728729" y="422108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graphicFrame>
        <p:nvGraphicFramePr>
          <p:cNvPr id="25" name="Table 24">
            <a:extLst>
              <a:ext uri="{FF2B5EF4-FFF2-40B4-BE49-F238E27FC236}">
                <a16:creationId xmlns:a16="http://schemas.microsoft.com/office/drawing/2014/main" id="{A9D42FE3-FEE7-4F3C-8D12-74D8E869D7AE}"/>
              </a:ext>
            </a:extLst>
          </p:cNvPr>
          <p:cNvGraphicFramePr>
            <a:graphicFrameLocks noGrp="1"/>
          </p:cNvGraphicFramePr>
          <p:nvPr/>
        </p:nvGraphicFramePr>
        <p:xfrm>
          <a:off x="5160376" y="422108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graphicFrame>
        <p:nvGraphicFramePr>
          <p:cNvPr id="26" name="Table 25">
            <a:extLst>
              <a:ext uri="{FF2B5EF4-FFF2-40B4-BE49-F238E27FC236}">
                <a16:creationId xmlns:a16="http://schemas.microsoft.com/office/drawing/2014/main" id="{062711A5-3C07-4C39-A9B7-BA90211F4E0A}"/>
              </a:ext>
            </a:extLst>
          </p:cNvPr>
          <p:cNvGraphicFramePr>
            <a:graphicFrameLocks noGrp="1"/>
          </p:cNvGraphicFramePr>
          <p:nvPr/>
        </p:nvGraphicFramePr>
        <p:xfrm>
          <a:off x="10023672" y="422108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graphicFrame>
        <p:nvGraphicFramePr>
          <p:cNvPr id="27" name="Table 26">
            <a:extLst>
              <a:ext uri="{FF2B5EF4-FFF2-40B4-BE49-F238E27FC236}">
                <a16:creationId xmlns:a16="http://schemas.microsoft.com/office/drawing/2014/main" id="{FA18045A-B26B-46C9-9955-9F953899A792}"/>
              </a:ext>
            </a:extLst>
          </p:cNvPr>
          <p:cNvGraphicFramePr>
            <a:graphicFrameLocks noGrp="1"/>
          </p:cNvGraphicFramePr>
          <p:nvPr/>
        </p:nvGraphicFramePr>
        <p:xfrm>
          <a:off x="7592023" y="422108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9" name="TextBox 28">
            <a:extLst>
              <a:ext uri="{FF2B5EF4-FFF2-40B4-BE49-F238E27FC236}">
                <a16:creationId xmlns:a16="http://schemas.microsoft.com/office/drawing/2014/main" id="{F97DAF13-9E6C-4EB4-BDFF-F7B4D4CFEE9A}"/>
              </a:ext>
            </a:extLst>
          </p:cNvPr>
          <p:cNvSpPr txBox="1"/>
          <p:nvPr/>
        </p:nvSpPr>
        <p:spPr>
          <a:xfrm>
            <a:off x="1919536" y="6219406"/>
            <a:ext cx="8640960" cy="415498"/>
          </a:xfrm>
          <a:prstGeom prst="rect">
            <a:avLst/>
          </a:prstGeom>
          <a:noFill/>
        </p:spPr>
        <p:txBody>
          <a:bodyPr wrap="square">
            <a:spAutoFit/>
          </a:bodyPr>
          <a:lstStyle/>
          <a:p>
            <a:pPr algn="ctr">
              <a:buNone/>
            </a:pPr>
            <a:r>
              <a:rPr lang="en-GB" sz="1050" dirty="0">
                <a:solidFill>
                  <a:srgbClr val="808080"/>
                </a:solidFill>
                <a:effectLst/>
                <a:latin typeface="+mj-lt"/>
                <a:ea typeface="Calibri" panose="020F0502020204030204" pitchFamily="34" charset="0"/>
                <a:cs typeface="Times New Roman" panose="02020603050405020304" pitchFamily="18" charset="0"/>
              </a:rPr>
              <a:t>Source: Adapted from </a:t>
            </a:r>
            <a:r>
              <a:rPr lang="en-GB" sz="1050" i="1" dirty="0">
                <a:solidFill>
                  <a:srgbClr val="808080"/>
                </a:solidFill>
                <a:effectLst/>
                <a:latin typeface="+mj-lt"/>
                <a:ea typeface="Calibri" panose="020F0502020204030204" pitchFamily="34" charset="0"/>
                <a:cs typeface="Times New Roman" panose="02020603050405020304" pitchFamily="18" charset="0"/>
              </a:rPr>
              <a:t>Improving Learning in Mathematics (The Standards Unit box) − S4 Understanding mean, median, mode and range</a:t>
            </a:r>
            <a:br>
              <a:rPr lang="en-GB" sz="1050" u="sng" dirty="0">
                <a:solidFill>
                  <a:srgbClr val="808080"/>
                </a:solidFill>
                <a:effectLst/>
                <a:latin typeface="+mj-lt"/>
                <a:ea typeface="Calibri" panose="020F0502020204030204" pitchFamily="34" charset="0"/>
                <a:cs typeface="Times New Roman" panose="02020603050405020304" pitchFamily="18" charset="0"/>
              </a:rPr>
            </a:br>
            <a:r>
              <a:rPr lang="en-GB" sz="1050" u="sng" dirty="0">
                <a:solidFill>
                  <a:srgbClr val="808080"/>
                </a:solidFill>
                <a:effectLst/>
                <a:latin typeface="+mj-lt"/>
                <a:ea typeface="Calibri" panose="020F0502020204030204" pitchFamily="34" charset="0"/>
                <a:cs typeface="Times New Roman" panose="02020603050405020304" pitchFamily="18" charset="0"/>
              </a:rPr>
              <a:t>DfES Standards Unit</a:t>
            </a:r>
            <a:r>
              <a:rPr lang="en-GB" sz="1050" dirty="0">
                <a:solidFill>
                  <a:srgbClr val="808080"/>
                </a:solidFill>
                <a:effectLst/>
                <a:latin typeface="+mj-lt"/>
                <a:ea typeface="Calibri" panose="020F0502020204030204" pitchFamily="34" charset="0"/>
                <a:cs typeface="Times New Roman" panose="02020603050405020304" pitchFamily="18" charset="0"/>
              </a:rPr>
              <a:t> Public sector information licensed under the </a:t>
            </a:r>
            <a:r>
              <a:rPr lang="en-GB" sz="1050" u="sng" dirty="0">
                <a:solidFill>
                  <a:srgbClr val="808080"/>
                </a:solidFill>
                <a:effectLst/>
                <a:latin typeface="+mj-lt"/>
                <a:ea typeface="Calibri" panose="020F0502020204030204" pitchFamily="34" charset="0"/>
                <a:cs typeface="Times New Roman" panose="02020603050405020304" pitchFamily="18" charset="0"/>
                <a:hlinkClick r:id="rId8"/>
              </a:rPr>
              <a:t>Open Government Licence v3.0</a:t>
            </a:r>
            <a:endParaRPr lang="en-GB" sz="1050" dirty="0">
              <a:latin typeface="+mj-lt"/>
            </a:endParaRPr>
          </a:p>
        </p:txBody>
      </p:sp>
    </p:spTree>
    <p:extLst>
      <p:ext uri="{BB962C8B-B14F-4D97-AF65-F5344CB8AC3E}">
        <p14:creationId xmlns:p14="http://schemas.microsoft.com/office/powerpoint/2010/main" val="117073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Understand that data sets can have the same measures of central tendency but a different measure of spread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23119"/>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8112223" y="1597515"/>
            <a:ext cx="3933282" cy="421476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strategies would you expect students to use? </a:t>
            </a:r>
          </a:p>
          <a:p>
            <a:pPr lvl="1" fontAlgn="auto">
              <a:lnSpc>
                <a:spcPct val="100000"/>
              </a:lnSpc>
              <a:spcBef>
                <a:spcPts val="0"/>
              </a:spcBef>
              <a:spcAft>
                <a:spcPts val="1200"/>
              </a:spcAft>
              <a:buClrTx/>
            </a:pPr>
            <a:r>
              <a:rPr lang="en-GB" sz="2400" dirty="0"/>
              <a:t>What is the effect of the variation in this example?</a:t>
            </a:r>
          </a:p>
          <a:p>
            <a:pPr lvl="1" fontAlgn="auto">
              <a:lnSpc>
                <a:spcPct val="100000"/>
              </a:lnSpc>
              <a:spcBef>
                <a:spcPts val="0"/>
              </a:spcBef>
              <a:spcAft>
                <a:spcPts val="1200"/>
              </a:spcAft>
              <a:buClrTx/>
            </a:pPr>
            <a:r>
              <a:rPr lang="en-GB" sz="2400" dirty="0"/>
              <a:t>What features might you want to draw students’ attention to in your questioning?</a:t>
            </a:r>
          </a:p>
          <a:p>
            <a:pPr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59" y="1597515"/>
            <a:ext cx="7776863" cy="421476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lphaLcParenR"/>
            </a:pPr>
            <a:r>
              <a:rPr lang="en-GB" sz="1600" dirty="0"/>
              <a:t>Match the charts with the correct measures of central tendency and spread.</a:t>
            </a:r>
          </a:p>
          <a:p>
            <a:pPr marL="457200" indent="-457200">
              <a:lnSpc>
                <a:spcPct val="100000"/>
              </a:lnSpc>
              <a:spcBef>
                <a:spcPts val="0"/>
              </a:spcBef>
              <a:buFont typeface="+mj-lt"/>
              <a:buAutoNum type="alphaLcParenR"/>
            </a:pPr>
            <a:r>
              <a:rPr lang="en-GB" sz="1600" dirty="0"/>
              <a:t>Find the missing values</a:t>
            </a:r>
            <a:endParaRPr lang="en-GB" sz="1600" dirty="0">
              <a:highlight>
                <a:srgbClr val="FFFF00"/>
              </a:highligh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D90F568-C01C-42A9-81C9-9D0CF20D2329}"/>
              </a:ext>
            </a:extLst>
          </p:cNvPr>
          <p:cNvPicPr>
            <a:picLocks noChangeAspect="1"/>
          </p:cNvPicPr>
          <p:nvPr/>
        </p:nvPicPr>
        <p:blipFill>
          <a:blip r:embed="rId4"/>
          <a:stretch>
            <a:fillRect/>
          </a:stretch>
        </p:blipFill>
        <p:spPr>
          <a:xfrm>
            <a:off x="399166" y="2428439"/>
            <a:ext cx="7569042" cy="2776083"/>
          </a:xfrm>
          <a:prstGeom prst="rect">
            <a:avLst/>
          </a:prstGeom>
        </p:spPr>
      </p:pic>
      <p:sp>
        <p:nvSpPr>
          <p:cNvPr id="10" name="TextBox 9">
            <a:extLst>
              <a:ext uri="{FF2B5EF4-FFF2-40B4-BE49-F238E27FC236}">
                <a16:creationId xmlns:a16="http://schemas.microsoft.com/office/drawing/2014/main" id="{06F86C4D-AB7D-44C1-BF84-544D5511CBAD}"/>
              </a:ext>
            </a:extLst>
          </p:cNvPr>
          <p:cNvSpPr txBox="1"/>
          <p:nvPr/>
        </p:nvSpPr>
        <p:spPr>
          <a:xfrm>
            <a:off x="1919536" y="6219406"/>
            <a:ext cx="8640960" cy="415498"/>
          </a:xfrm>
          <a:prstGeom prst="rect">
            <a:avLst/>
          </a:prstGeom>
          <a:noFill/>
        </p:spPr>
        <p:txBody>
          <a:bodyPr wrap="square">
            <a:spAutoFit/>
          </a:bodyPr>
          <a:lstStyle/>
          <a:p>
            <a:pPr algn="ctr">
              <a:buNone/>
            </a:pPr>
            <a:r>
              <a:rPr lang="en-GB" sz="1050" dirty="0">
                <a:solidFill>
                  <a:srgbClr val="808080"/>
                </a:solidFill>
                <a:effectLst/>
                <a:latin typeface="+mj-lt"/>
                <a:ea typeface="Calibri" panose="020F0502020204030204" pitchFamily="34" charset="0"/>
                <a:cs typeface="Times New Roman" panose="02020603050405020304" pitchFamily="18" charset="0"/>
              </a:rPr>
              <a:t>Source: Adapted from </a:t>
            </a:r>
            <a:r>
              <a:rPr lang="en-GB" sz="1050" i="1" dirty="0">
                <a:solidFill>
                  <a:srgbClr val="808080"/>
                </a:solidFill>
                <a:effectLst/>
                <a:latin typeface="+mj-lt"/>
                <a:ea typeface="Calibri" panose="020F0502020204030204" pitchFamily="34" charset="0"/>
                <a:cs typeface="Times New Roman" panose="02020603050405020304" pitchFamily="18" charset="0"/>
              </a:rPr>
              <a:t>Improving Learning in Mathematics (The Standards Unit box) − S4 Understanding mean, median, mode and range</a:t>
            </a:r>
            <a:br>
              <a:rPr lang="en-GB" sz="1050" u="sng" dirty="0">
                <a:solidFill>
                  <a:srgbClr val="808080"/>
                </a:solidFill>
                <a:effectLst/>
                <a:latin typeface="+mj-lt"/>
                <a:ea typeface="Calibri" panose="020F0502020204030204" pitchFamily="34" charset="0"/>
                <a:cs typeface="Times New Roman" panose="02020603050405020304" pitchFamily="18" charset="0"/>
              </a:rPr>
            </a:br>
            <a:r>
              <a:rPr lang="en-GB" sz="1050" u="sng" dirty="0">
                <a:solidFill>
                  <a:srgbClr val="808080"/>
                </a:solidFill>
                <a:effectLst/>
                <a:latin typeface="+mj-lt"/>
                <a:ea typeface="Calibri" panose="020F0502020204030204" pitchFamily="34" charset="0"/>
                <a:cs typeface="Times New Roman" panose="02020603050405020304" pitchFamily="18" charset="0"/>
              </a:rPr>
              <a:t>DfES Standards Unit</a:t>
            </a:r>
            <a:r>
              <a:rPr lang="en-GB" sz="1050" dirty="0">
                <a:solidFill>
                  <a:srgbClr val="808080"/>
                </a:solidFill>
                <a:effectLst/>
                <a:latin typeface="+mj-lt"/>
                <a:ea typeface="Calibri" panose="020F0502020204030204" pitchFamily="34" charset="0"/>
                <a:cs typeface="Times New Roman" panose="02020603050405020304" pitchFamily="18" charset="0"/>
              </a:rPr>
              <a:t> Public sector information licensed under the </a:t>
            </a:r>
            <a:r>
              <a:rPr lang="en-GB" sz="1050" u="sng" dirty="0">
                <a:solidFill>
                  <a:srgbClr val="808080"/>
                </a:solidFill>
                <a:effectLst/>
                <a:latin typeface="+mj-lt"/>
                <a:ea typeface="Calibri" panose="020F0502020204030204" pitchFamily="34" charset="0"/>
                <a:cs typeface="Times New Roman" panose="02020603050405020304" pitchFamily="18" charset="0"/>
                <a:hlinkClick r:id="rId5"/>
              </a:rPr>
              <a:t>Open Government Licence v3.0</a:t>
            </a:r>
            <a:endParaRPr lang="en-GB" sz="1050" dirty="0">
              <a:latin typeface="+mj-lt"/>
            </a:endParaRPr>
          </a:p>
        </p:txBody>
      </p:sp>
    </p:spTree>
    <p:custDataLst>
      <p:tags r:id="rId1"/>
    </p:custDataLst>
    <p:extLst>
      <p:ext uri="{BB962C8B-B14F-4D97-AF65-F5344CB8AC3E}">
        <p14:creationId xmlns:p14="http://schemas.microsoft.com/office/powerpoint/2010/main" val="320708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Understand that data sets can have the same measures of central tendency but a different measure of spread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23119"/>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 (cont.)</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8112223" y="1234644"/>
            <a:ext cx="3933282" cy="4577639"/>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000" lvl="1" fontAlgn="auto">
              <a:lnSpc>
                <a:spcPct val="100000"/>
              </a:lnSpc>
              <a:spcBef>
                <a:spcPts val="0"/>
              </a:spcBef>
              <a:spcAft>
                <a:spcPts val="1200"/>
              </a:spcAft>
              <a:buClrTx/>
            </a:pPr>
            <a:r>
              <a:rPr lang="en-GB" sz="2400" dirty="0"/>
              <a:t>Watch video 2 of </a:t>
            </a:r>
            <a:r>
              <a:rPr lang="en-GB" sz="2400" dirty="0">
                <a:hlinkClick r:id="rId4"/>
              </a:rPr>
              <a:t>Insights from experienced teachers | NCETM</a:t>
            </a:r>
            <a:r>
              <a:rPr lang="en-GB" sz="2400" dirty="0"/>
              <a:t>. These materials are discussed </a:t>
            </a:r>
            <a:r>
              <a:rPr lang="en-GB" sz="2400"/>
              <a:t>from 8:00.</a:t>
            </a:r>
          </a:p>
          <a:p>
            <a:pPr marL="468000" lvl="1" fontAlgn="auto">
              <a:lnSpc>
                <a:spcPct val="100000"/>
              </a:lnSpc>
              <a:spcBef>
                <a:spcPts val="0"/>
              </a:spcBef>
              <a:spcAft>
                <a:spcPts val="1200"/>
              </a:spcAft>
              <a:buClrTx/>
            </a:pPr>
            <a:r>
              <a:rPr lang="en-GB" sz="2400"/>
              <a:t>Do </a:t>
            </a:r>
            <a:r>
              <a:rPr lang="en-GB" sz="2400" dirty="0"/>
              <a:t>you agree with the teachers’ reflections on this task?</a:t>
            </a:r>
          </a:p>
          <a:p>
            <a:pPr marL="468000" lvl="1" fontAlgn="auto">
              <a:lnSpc>
                <a:spcPct val="100000"/>
              </a:lnSpc>
              <a:spcBef>
                <a:spcPts val="0"/>
              </a:spcBef>
              <a:spcAft>
                <a:spcPts val="1200"/>
              </a:spcAft>
              <a:buClrTx/>
            </a:pPr>
            <a:r>
              <a:rPr lang="en-GB" sz="2400" dirty="0"/>
              <a:t>How do you ensure students know the difference between measures of central tendency and spread?</a:t>
            </a:r>
          </a:p>
          <a:p>
            <a:pPr marL="468000" lvl="1" fontAlgn="auto">
              <a:lnSpc>
                <a:spcPct val="100000"/>
              </a:lnSpc>
              <a:spcBef>
                <a:spcPts val="0"/>
              </a:spcBef>
              <a:spcAft>
                <a:spcPts val="1200"/>
              </a:spcAft>
              <a:buClrTx/>
            </a:pPr>
            <a:endParaRPr lang="en-GB" sz="2400" dirty="0"/>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59" y="1597515"/>
            <a:ext cx="7776863" cy="421476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lphaLcParenR"/>
            </a:pPr>
            <a:r>
              <a:rPr lang="en-GB" sz="1600" i="1" dirty="0"/>
              <a:t>Match the charts with the correct measures of central tendency and spread.</a:t>
            </a:r>
          </a:p>
          <a:p>
            <a:pPr marL="457200" indent="-457200">
              <a:lnSpc>
                <a:spcPct val="100000"/>
              </a:lnSpc>
              <a:spcBef>
                <a:spcPts val="0"/>
              </a:spcBef>
              <a:buFont typeface="+mj-lt"/>
              <a:buAutoNum type="alphaLcParenR"/>
            </a:pPr>
            <a:r>
              <a:rPr lang="en-GB" sz="1600" i="1" dirty="0"/>
              <a:t>Find the missing values</a:t>
            </a:r>
            <a:endParaRPr lang="en-GB" sz="1600" dirty="0">
              <a:highlight>
                <a:srgbClr val="FFFF00"/>
              </a:highligh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D90F568-C01C-42A9-81C9-9D0CF20D2329}"/>
              </a:ext>
            </a:extLst>
          </p:cNvPr>
          <p:cNvPicPr>
            <a:picLocks noChangeAspect="1"/>
          </p:cNvPicPr>
          <p:nvPr/>
        </p:nvPicPr>
        <p:blipFill>
          <a:blip r:embed="rId5"/>
          <a:stretch>
            <a:fillRect/>
          </a:stretch>
        </p:blipFill>
        <p:spPr>
          <a:xfrm>
            <a:off x="399166" y="2428439"/>
            <a:ext cx="7569042" cy="2776083"/>
          </a:xfrm>
          <a:prstGeom prst="rect">
            <a:avLst/>
          </a:prstGeom>
        </p:spPr>
      </p:pic>
      <p:sp>
        <p:nvSpPr>
          <p:cNvPr id="10" name="TextBox 9">
            <a:extLst>
              <a:ext uri="{FF2B5EF4-FFF2-40B4-BE49-F238E27FC236}">
                <a16:creationId xmlns:a16="http://schemas.microsoft.com/office/drawing/2014/main" id="{3C078482-20CE-4D17-8BF2-4D637E9BD3C6}"/>
              </a:ext>
            </a:extLst>
          </p:cNvPr>
          <p:cNvSpPr txBox="1"/>
          <p:nvPr/>
        </p:nvSpPr>
        <p:spPr>
          <a:xfrm>
            <a:off x="1919536" y="6219406"/>
            <a:ext cx="8640960" cy="415498"/>
          </a:xfrm>
          <a:prstGeom prst="rect">
            <a:avLst/>
          </a:prstGeom>
          <a:noFill/>
        </p:spPr>
        <p:txBody>
          <a:bodyPr wrap="square">
            <a:spAutoFit/>
          </a:bodyPr>
          <a:lstStyle/>
          <a:p>
            <a:pPr algn="ctr">
              <a:buNone/>
            </a:pPr>
            <a:r>
              <a:rPr lang="en-GB" sz="1050" dirty="0">
                <a:solidFill>
                  <a:srgbClr val="808080"/>
                </a:solidFill>
                <a:effectLst/>
                <a:latin typeface="+mj-lt"/>
                <a:ea typeface="Calibri" panose="020F0502020204030204" pitchFamily="34" charset="0"/>
                <a:cs typeface="Times New Roman" panose="02020603050405020304" pitchFamily="18" charset="0"/>
              </a:rPr>
              <a:t>Source: Adapted from </a:t>
            </a:r>
            <a:r>
              <a:rPr lang="en-GB" sz="1050" i="1" dirty="0">
                <a:solidFill>
                  <a:srgbClr val="808080"/>
                </a:solidFill>
                <a:effectLst/>
                <a:latin typeface="+mj-lt"/>
                <a:ea typeface="Calibri" panose="020F0502020204030204" pitchFamily="34" charset="0"/>
                <a:cs typeface="Times New Roman" panose="02020603050405020304" pitchFamily="18" charset="0"/>
              </a:rPr>
              <a:t>Improving Learning in Mathematics (The Standards Unit box) − S4 Understanding mean, median, mode and range</a:t>
            </a:r>
            <a:br>
              <a:rPr lang="en-GB" sz="1050" u="sng" dirty="0">
                <a:solidFill>
                  <a:srgbClr val="808080"/>
                </a:solidFill>
                <a:effectLst/>
                <a:latin typeface="+mj-lt"/>
                <a:ea typeface="Calibri" panose="020F0502020204030204" pitchFamily="34" charset="0"/>
                <a:cs typeface="Times New Roman" panose="02020603050405020304" pitchFamily="18" charset="0"/>
              </a:rPr>
            </a:br>
            <a:r>
              <a:rPr lang="en-GB" sz="1050" u="sng" dirty="0">
                <a:solidFill>
                  <a:srgbClr val="808080"/>
                </a:solidFill>
                <a:effectLst/>
                <a:latin typeface="+mj-lt"/>
                <a:ea typeface="Calibri" panose="020F0502020204030204" pitchFamily="34" charset="0"/>
                <a:cs typeface="Times New Roman" panose="02020603050405020304" pitchFamily="18" charset="0"/>
              </a:rPr>
              <a:t>DfES Standards Unit</a:t>
            </a:r>
            <a:r>
              <a:rPr lang="en-GB" sz="1050" dirty="0">
                <a:solidFill>
                  <a:srgbClr val="808080"/>
                </a:solidFill>
                <a:effectLst/>
                <a:latin typeface="+mj-lt"/>
                <a:ea typeface="Calibri" panose="020F0502020204030204" pitchFamily="34" charset="0"/>
                <a:cs typeface="Times New Roman" panose="02020603050405020304" pitchFamily="18" charset="0"/>
              </a:rPr>
              <a:t> Public sector information licensed under the </a:t>
            </a:r>
            <a:r>
              <a:rPr lang="en-GB" sz="1050" u="sng" dirty="0">
                <a:solidFill>
                  <a:srgbClr val="808080"/>
                </a:solidFill>
                <a:effectLst/>
                <a:latin typeface="+mj-lt"/>
                <a:ea typeface="Calibri" panose="020F0502020204030204" pitchFamily="34" charset="0"/>
                <a:cs typeface="Times New Roman" panose="02020603050405020304" pitchFamily="18" charset="0"/>
                <a:hlinkClick r:id="rId6"/>
              </a:rPr>
              <a:t>Open Government Licence v3.0</a:t>
            </a:r>
            <a:endParaRPr lang="en-GB" sz="1050" dirty="0">
              <a:latin typeface="+mj-lt"/>
            </a:endParaRPr>
          </a:p>
        </p:txBody>
      </p:sp>
    </p:spTree>
    <p:custDataLst>
      <p:tags r:id="rId1"/>
    </p:custDataLst>
    <p:extLst>
      <p:ext uri="{BB962C8B-B14F-4D97-AF65-F5344CB8AC3E}">
        <p14:creationId xmlns:p14="http://schemas.microsoft.com/office/powerpoint/2010/main" val="18774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Understand range is a measure of spread and not a measure of central tendency</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08619" y="102075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29" name="TextBox 28">
            <a:extLst>
              <a:ext uri="{FF2B5EF4-FFF2-40B4-BE49-F238E27FC236}">
                <a16:creationId xmlns:a16="http://schemas.microsoft.com/office/drawing/2014/main" id="{3A68EB40-51BA-4FFE-A53D-15F256D7BCF0}"/>
              </a:ext>
            </a:extLst>
          </p:cNvPr>
          <p:cNvSpPr txBox="1"/>
          <p:nvPr/>
        </p:nvSpPr>
        <p:spPr>
          <a:xfrm>
            <a:off x="1770092" y="1637404"/>
            <a:ext cx="8640960" cy="461665"/>
          </a:xfrm>
          <a:prstGeom prst="rect">
            <a:avLst/>
          </a:prstGeom>
          <a:noFill/>
        </p:spPr>
        <p:txBody>
          <a:bodyPr wrap="square">
            <a:spAutoFit/>
          </a:bodyPr>
          <a:lstStyle/>
          <a:p>
            <a:pPr algn="ctr">
              <a:buNone/>
            </a:pPr>
            <a:r>
              <a:rPr lang="en-GB" sz="2400" dirty="0"/>
              <a:t>The test scores for two classes are summarised in this table.</a:t>
            </a:r>
          </a:p>
        </p:txBody>
      </p:sp>
      <p:graphicFrame>
        <p:nvGraphicFramePr>
          <p:cNvPr id="5" name="Table 4">
            <a:extLst>
              <a:ext uri="{FF2B5EF4-FFF2-40B4-BE49-F238E27FC236}">
                <a16:creationId xmlns:a16="http://schemas.microsoft.com/office/drawing/2014/main" id="{8921E74E-C66E-4D3E-B3C8-89BB3C00987C}"/>
              </a:ext>
            </a:extLst>
          </p:cNvPr>
          <p:cNvGraphicFramePr>
            <a:graphicFrameLocks noGrp="1"/>
          </p:cNvGraphicFramePr>
          <p:nvPr/>
        </p:nvGraphicFramePr>
        <p:xfrm>
          <a:off x="4074348" y="2244051"/>
          <a:ext cx="4032447" cy="1825879"/>
        </p:xfrm>
        <a:graphic>
          <a:graphicData uri="http://schemas.openxmlformats.org/drawingml/2006/table">
            <a:tbl>
              <a:tblPr firstRow="1" firstCol="1" bandRow="1">
                <a:tableStyleId>{912C8C85-51F0-491E-9774-3900AFEF0FD7}</a:tableStyleId>
              </a:tblPr>
              <a:tblGrid>
                <a:gridCol w="1424297">
                  <a:extLst>
                    <a:ext uri="{9D8B030D-6E8A-4147-A177-3AD203B41FA5}">
                      <a16:colId xmlns:a16="http://schemas.microsoft.com/office/drawing/2014/main" val="4095927365"/>
                    </a:ext>
                  </a:extLst>
                </a:gridCol>
                <a:gridCol w="1304075">
                  <a:extLst>
                    <a:ext uri="{9D8B030D-6E8A-4147-A177-3AD203B41FA5}">
                      <a16:colId xmlns:a16="http://schemas.microsoft.com/office/drawing/2014/main" val="2330649995"/>
                    </a:ext>
                  </a:extLst>
                </a:gridCol>
                <a:gridCol w="1304075">
                  <a:extLst>
                    <a:ext uri="{9D8B030D-6E8A-4147-A177-3AD203B41FA5}">
                      <a16:colId xmlns:a16="http://schemas.microsoft.com/office/drawing/2014/main" val="1958896696"/>
                    </a:ext>
                  </a:extLst>
                </a:gridCol>
              </a:tblGrid>
              <a:tr h="323850">
                <a:tc>
                  <a:txBody>
                    <a:bodyPr/>
                    <a:lstStyle/>
                    <a:p>
                      <a:pPr>
                        <a:lnSpc>
                          <a:spcPct val="107000"/>
                        </a:lnSpc>
                        <a:spcAft>
                          <a:spcPts val="800"/>
                        </a:spcAft>
                      </a:pPr>
                      <a:r>
                        <a:rPr lang="en-GB" sz="2400" dirty="0">
                          <a:effectLst/>
                        </a:rPr>
                        <a:t> </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2400" dirty="0">
                          <a:effectLst/>
                        </a:rPr>
                        <a:t>Class A</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2400">
                          <a:effectLst/>
                        </a:rPr>
                        <a:t>Class B</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954441"/>
                  </a:ext>
                </a:extLst>
              </a:tr>
              <a:tr h="323850">
                <a:tc>
                  <a:txBody>
                    <a:bodyPr/>
                    <a:lstStyle/>
                    <a:p>
                      <a:pPr>
                        <a:spcBef>
                          <a:spcPts val="400"/>
                        </a:spcBef>
                        <a:spcAft>
                          <a:spcPts val="400"/>
                        </a:spcAft>
                      </a:pPr>
                      <a:r>
                        <a:rPr lang="en-GB" sz="2400">
                          <a:effectLst/>
                        </a:rPr>
                        <a:t>Mean</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70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70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398648"/>
                  </a:ext>
                </a:extLst>
              </a:tr>
              <a:tr h="323850">
                <a:tc>
                  <a:txBody>
                    <a:bodyPr/>
                    <a:lstStyle/>
                    <a:p>
                      <a:pPr>
                        <a:spcBef>
                          <a:spcPts val="400"/>
                        </a:spcBef>
                        <a:spcAft>
                          <a:spcPts val="400"/>
                        </a:spcAft>
                      </a:pPr>
                      <a:r>
                        <a:rPr lang="en-GB" sz="2400">
                          <a:effectLst/>
                        </a:rPr>
                        <a:t>Mode</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70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70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810822"/>
                  </a:ext>
                </a:extLst>
              </a:tr>
              <a:tr h="323850">
                <a:tc>
                  <a:txBody>
                    <a:bodyPr/>
                    <a:lstStyle/>
                    <a:p>
                      <a:pPr>
                        <a:spcBef>
                          <a:spcPts val="400"/>
                        </a:spcBef>
                        <a:spcAft>
                          <a:spcPts val="400"/>
                        </a:spcAft>
                      </a:pPr>
                      <a:r>
                        <a:rPr lang="en-GB" sz="2400">
                          <a:effectLst/>
                        </a:rPr>
                        <a:t>Median</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a:effectLst/>
                        </a:rPr>
                        <a:t>70</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70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59421"/>
                  </a:ext>
                </a:extLst>
              </a:tr>
              <a:tr h="323850">
                <a:tc>
                  <a:txBody>
                    <a:bodyPr/>
                    <a:lstStyle/>
                    <a:p>
                      <a:pPr>
                        <a:spcBef>
                          <a:spcPts val="400"/>
                        </a:spcBef>
                        <a:spcAft>
                          <a:spcPts val="400"/>
                        </a:spcAft>
                      </a:pPr>
                      <a:r>
                        <a:rPr lang="en-GB" sz="2400">
                          <a:effectLst/>
                        </a:rPr>
                        <a:t>Range</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a:effectLst/>
                        </a:rPr>
                        <a:t>15</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2400" dirty="0">
                          <a:effectLst/>
                        </a:rPr>
                        <a:t>10</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821235"/>
                  </a:ext>
                </a:extLst>
              </a:tr>
            </a:tbl>
          </a:graphicData>
        </a:graphic>
      </p:graphicFrame>
      <p:sp>
        <p:nvSpPr>
          <p:cNvPr id="30" name="TextBox 29">
            <a:extLst>
              <a:ext uri="{FF2B5EF4-FFF2-40B4-BE49-F238E27FC236}">
                <a16:creationId xmlns:a16="http://schemas.microsoft.com/office/drawing/2014/main" id="{5D453719-BE0A-48BB-8225-F2016E5EE6AF}"/>
              </a:ext>
            </a:extLst>
          </p:cNvPr>
          <p:cNvSpPr txBox="1"/>
          <p:nvPr/>
        </p:nvSpPr>
        <p:spPr>
          <a:xfrm>
            <a:off x="1770092" y="4263749"/>
            <a:ext cx="8640960" cy="1325491"/>
          </a:xfrm>
          <a:prstGeom prst="rect">
            <a:avLst/>
          </a:prstGeom>
          <a:noFill/>
        </p:spPr>
        <p:txBody>
          <a:bodyPr wrap="square">
            <a:spAutoFit/>
          </a:bodyPr>
          <a:lstStyle/>
          <a:p>
            <a:pPr algn="ctr">
              <a:spcBef>
                <a:spcPts val="400"/>
              </a:spcBef>
              <a:spcAft>
                <a:spcPts val="400"/>
              </a:spcAft>
              <a:buNone/>
            </a:pPr>
            <a:r>
              <a:rPr lang="en-GB" sz="2400" dirty="0">
                <a:effectLst/>
                <a:ea typeface="Calibri" panose="020F0502020204030204" pitchFamily="34" charset="0"/>
                <a:cs typeface="Arial" panose="020B0604020202020204" pitchFamily="34" charset="0"/>
              </a:rPr>
              <a:t>Archie thinks some students in class A have scored higher than class B because it has a larger range.</a:t>
            </a:r>
          </a:p>
          <a:p>
            <a:pPr algn="ctr">
              <a:buNone/>
            </a:pPr>
            <a:r>
              <a:rPr lang="en-GB" sz="2400" dirty="0">
                <a:effectLst/>
                <a:ea typeface="Calibri" panose="020F0502020204030204" pitchFamily="34" charset="0"/>
                <a:cs typeface="Arial" panose="020B0604020202020204" pitchFamily="34" charset="0"/>
              </a:rPr>
              <a:t>Do you agree? Explain your answer.</a:t>
            </a:r>
            <a:endParaRPr lang="en-GB" sz="2400" dirty="0">
              <a:cs typeface="Arial" panose="020B0604020202020204" pitchFamily="34" charset="0"/>
            </a:endParaRPr>
          </a:p>
        </p:txBody>
      </p:sp>
    </p:spTree>
    <p:extLst>
      <p:ext uri="{BB962C8B-B14F-4D97-AF65-F5344CB8AC3E}">
        <p14:creationId xmlns:p14="http://schemas.microsoft.com/office/powerpoint/2010/main" val="214406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8530AB-9196-4370-92F2-7D004C89E92A}"/>
              </a:ext>
            </a:extLst>
          </p:cNvPr>
          <p:cNvGrpSpPr/>
          <p:nvPr/>
        </p:nvGrpSpPr>
        <p:grpSpPr>
          <a:xfrm>
            <a:off x="551384" y="1710370"/>
            <a:ext cx="5544617" cy="4214768"/>
            <a:chOff x="551384" y="1710370"/>
            <a:chExt cx="5544617" cy="421476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1385" y="1710370"/>
              <a:ext cx="5544616" cy="421476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lphaLcParenR"/>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2869723-A490-4228-A2CB-1B2EB786A374}"/>
                </a:ext>
              </a:extLst>
            </p:cNvPr>
            <p:cNvSpPr txBox="1"/>
            <p:nvPr/>
          </p:nvSpPr>
          <p:spPr>
            <a:xfrm>
              <a:off x="551384" y="1802265"/>
              <a:ext cx="5544615" cy="707886"/>
            </a:xfrm>
            <a:prstGeom prst="rect">
              <a:avLst/>
            </a:prstGeom>
            <a:noFill/>
          </p:spPr>
          <p:txBody>
            <a:bodyPr wrap="square">
              <a:spAutoFit/>
            </a:bodyPr>
            <a:lstStyle/>
            <a:p>
              <a:pPr algn="ctr">
                <a:buNone/>
              </a:pPr>
              <a:r>
                <a:rPr lang="en-GB" sz="2000" dirty="0"/>
                <a:t>The test scores for two classes are summarised in this table.</a:t>
              </a:r>
            </a:p>
          </p:txBody>
        </p:sp>
        <p:sp>
          <p:nvSpPr>
            <p:cNvPr id="11" name="TextBox 10">
              <a:extLst>
                <a:ext uri="{FF2B5EF4-FFF2-40B4-BE49-F238E27FC236}">
                  <a16:creationId xmlns:a16="http://schemas.microsoft.com/office/drawing/2014/main" id="{6E23B7A7-10F8-4528-96B7-9F23E0ED2751}"/>
                </a:ext>
              </a:extLst>
            </p:cNvPr>
            <p:cNvSpPr txBox="1"/>
            <p:nvPr/>
          </p:nvSpPr>
          <p:spPr>
            <a:xfrm>
              <a:off x="551385" y="4429484"/>
              <a:ext cx="5544615" cy="1436291"/>
            </a:xfrm>
            <a:prstGeom prst="rect">
              <a:avLst/>
            </a:prstGeom>
            <a:noFill/>
          </p:spPr>
          <p:txBody>
            <a:bodyPr wrap="square">
              <a:spAutoFit/>
            </a:bodyPr>
            <a:lstStyle/>
            <a:p>
              <a:pPr algn="ctr">
                <a:spcBef>
                  <a:spcPts val="400"/>
                </a:spcBef>
                <a:spcAft>
                  <a:spcPts val="400"/>
                </a:spcAft>
                <a:buNone/>
              </a:pPr>
              <a:r>
                <a:rPr lang="en-GB" sz="2000" dirty="0">
                  <a:effectLst/>
                  <a:ea typeface="Calibri" panose="020F0502020204030204" pitchFamily="34" charset="0"/>
                  <a:cs typeface="Arial" panose="020B0604020202020204" pitchFamily="34" charset="0"/>
                </a:rPr>
                <a:t>Archie thinks some students in class A have scored higher than class B because it has a larger range.</a:t>
              </a:r>
            </a:p>
            <a:p>
              <a:pPr algn="ctr">
                <a:buNone/>
              </a:pPr>
              <a:r>
                <a:rPr lang="en-GB" sz="2000" dirty="0">
                  <a:effectLst/>
                  <a:ea typeface="Calibri" panose="020F0502020204030204" pitchFamily="34" charset="0"/>
                  <a:cs typeface="Arial" panose="020B0604020202020204" pitchFamily="34" charset="0"/>
                </a:rPr>
                <a:t>Do you agree? Explain your answer.</a:t>
              </a:r>
              <a:endParaRPr lang="en-GB" sz="2000" dirty="0">
                <a:cs typeface="Arial" panose="020B0604020202020204" pitchFamily="34" charset="0"/>
              </a:endParaRPr>
            </a:p>
          </p:txBody>
        </p:sp>
      </p:grpSp>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Understand range is a measure of spread and not a measure of central tendency</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5</a:t>
            </a:r>
            <a:endPar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75440" y="1844824"/>
            <a:ext cx="526517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How would you support students who were struggling with this question?</a:t>
            </a:r>
          </a:p>
          <a:p>
            <a:pPr lvl="1" fontAlgn="auto">
              <a:lnSpc>
                <a:spcPct val="100000"/>
              </a:lnSpc>
              <a:spcBef>
                <a:spcPts val="0"/>
              </a:spcBef>
              <a:spcAft>
                <a:spcPts val="1200"/>
              </a:spcAft>
              <a:buClrTx/>
            </a:pPr>
            <a:r>
              <a:rPr lang="en-GB" sz="2400" dirty="0"/>
              <a:t>What language might you encourage students to use in their explanations? </a:t>
            </a:r>
          </a:p>
        </p:txBody>
      </p:sp>
      <p:graphicFrame>
        <p:nvGraphicFramePr>
          <p:cNvPr id="10" name="Table 9">
            <a:extLst>
              <a:ext uri="{FF2B5EF4-FFF2-40B4-BE49-F238E27FC236}">
                <a16:creationId xmlns:a16="http://schemas.microsoft.com/office/drawing/2014/main" id="{F3F61D98-10BE-41F7-80F7-79C753526E08}"/>
              </a:ext>
            </a:extLst>
          </p:cNvPr>
          <p:cNvGraphicFramePr>
            <a:graphicFrameLocks noGrp="1"/>
          </p:cNvGraphicFramePr>
          <p:nvPr/>
        </p:nvGraphicFramePr>
        <p:xfrm>
          <a:off x="1199456" y="2673846"/>
          <a:ext cx="4032447" cy="1619250"/>
        </p:xfrm>
        <a:graphic>
          <a:graphicData uri="http://schemas.openxmlformats.org/drawingml/2006/table">
            <a:tbl>
              <a:tblPr firstRow="1" firstCol="1" bandRow="1">
                <a:tableStyleId>{912C8C85-51F0-491E-9774-3900AFEF0FD7}</a:tableStyleId>
              </a:tblPr>
              <a:tblGrid>
                <a:gridCol w="1424297">
                  <a:extLst>
                    <a:ext uri="{9D8B030D-6E8A-4147-A177-3AD203B41FA5}">
                      <a16:colId xmlns:a16="http://schemas.microsoft.com/office/drawing/2014/main" val="4095927365"/>
                    </a:ext>
                  </a:extLst>
                </a:gridCol>
                <a:gridCol w="1304075">
                  <a:extLst>
                    <a:ext uri="{9D8B030D-6E8A-4147-A177-3AD203B41FA5}">
                      <a16:colId xmlns:a16="http://schemas.microsoft.com/office/drawing/2014/main" val="2330649995"/>
                    </a:ext>
                  </a:extLst>
                </a:gridCol>
                <a:gridCol w="1304075">
                  <a:extLst>
                    <a:ext uri="{9D8B030D-6E8A-4147-A177-3AD203B41FA5}">
                      <a16:colId xmlns:a16="http://schemas.microsoft.com/office/drawing/2014/main" val="1958896696"/>
                    </a:ext>
                  </a:extLst>
                </a:gridCol>
              </a:tblGrid>
              <a:tr h="323850">
                <a:tc>
                  <a:txBody>
                    <a:bodyPr/>
                    <a:lstStyle/>
                    <a:p>
                      <a:pPr>
                        <a:lnSpc>
                          <a:spcPct val="107000"/>
                        </a:lnSpc>
                        <a:spcAft>
                          <a:spcPts val="800"/>
                        </a:spcAf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800" dirty="0">
                          <a:effectLst/>
                        </a:rPr>
                        <a:t>Class A</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800">
                          <a:effectLst/>
                        </a:rPr>
                        <a:t>Class B</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1954441"/>
                  </a:ext>
                </a:extLst>
              </a:tr>
              <a:tr h="323850">
                <a:tc>
                  <a:txBody>
                    <a:bodyPr/>
                    <a:lstStyle/>
                    <a:p>
                      <a:pPr>
                        <a:spcBef>
                          <a:spcPts val="400"/>
                        </a:spcBef>
                        <a:spcAft>
                          <a:spcPts val="400"/>
                        </a:spcAft>
                      </a:pPr>
                      <a:r>
                        <a:rPr lang="en-GB" sz="1800">
                          <a:effectLst/>
                        </a:rPr>
                        <a:t>Mean</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70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70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0398648"/>
                  </a:ext>
                </a:extLst>
              </a:tr>
              <a:tr h="323850">
                <a:tc>
                  <a:txBody>
                    <a:bodyPr/>
                    <a:lstStyle/>
                    <a:p>
                      <a:pPr>
                        <a:spcBef>
                          <a:spcPts val="400"/>
                        </a:spcBef>
                        <a:spcAft>
                          <a:spcPts val="400"/>
                        </a:spcAft>
                      </a:pPr>
                      <a:r>
                        <a:rPr lang="en-GB" sz="1800">
                          <a:effectLst/>
                        </a:rPr>
                        <a:t>Mode</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70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70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810822"/>
                  </a:ext>
                </a:extLst>
              </a:tr>
              <a:tr h="323850">
                <a:tc>
                  <a:txBody>
                    <a:bodyPr/>
                    <a:lstStyle/>
                    <a:p>
                      <a:pPr>
                        <a:spcBef>
                          <a:spcPts val="400"/>
                        </a:spcBef>
                        <a:spcAft>
                          <a:spcPts val="400"/>
                        </a:spcAft>
                      </a:pPr>
                      <a:r>
                        <a:rPr lang="en-GB" sz="1800">
                          <a:effectLst/>
                        </a:rPr>
                        <a:t>Median</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70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70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2459421"/>
                  </a:ext>
                </a:extLst>
              </a:tr>
              <a:tr h="323850">
                <a:tc>
                  <a:txBody>
                    <a:bodyPr/>
                    <a:lstStyle/>
                    <a:p>
                      <a:pPr>
                        <a:spcBef>
                          <a:spcPts val="400"/>
                        </a:spcBef>
                        <a:spcAft>
                          <a:spcPts val="400"/>
                        </a:spcAft>
                      </a:pPr>
                      <a:r>
                        <a:rPr lang="en-GB" sz="1800">
                          <a:effectLst/>
                        </a:rPr>
                        <a:t>Range</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a:effectLst/>
                        </a:rPr>
                        <a:t>15</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0"/>
                        </a:spcBef>
                        <a:spcAft>
                          <a:spcPts val="400"/>
                        </a:spcAft>
                      </a:pPr>
                      <a:r>
                        <a:rPr lang="en-GB" sz="1800" dirty="0">
                          <a:effectLst/>
                        </a:rPr>
                        <a:t>10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821235"/>
                  </a:ext>
                </a:extLst>
              </a:tr>
            </a:tbl>
          </a:graphicData>
        </a:graphic>
      </p:graphicFrame>
    </p:spTree>
    <p:custDataLst>
      <p:tags r:id="rId1"/>
    </p:custDataLst>
    <p:extLst>
      <p:ext uri="{BB962C8B-B14F-4D97-AF65-F5344CB8AC3E}">
        <p14:creationId xmlns:p14="http://schemas.microsoft.com/office/powerpoint/2010/main" val="206713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Solve familiar and unfamiliar problems, including real-life applications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08619" y="102075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29" name="TextBox 28">
            <a:extLst>
              <a:ext uri="{FF2B5EF4-FFF2-40B4-BE49-F238E27FC236}">
                <a16:creationId xmlns:a16="http://schemas.microsoft.com/office/drawing/2014/main" id="{3A68EB40-51BA-4FFE-A53D-15F256D7BCF0}"/>
              </a:ext>
            </a:extLst>
          </p:cNvPr>
          <p:cNvSpPr txBox="1"/>
          <p:nvPr/>
        </p:nvSpPr>
        <p:spPr>
          <a:xfrm>
            <a:off x="1055440" y="1445399"/>
            <a:ext cx="10081120" cy="830997"/>
          </a:xfrm>
          <a:prstGeom prst="rect">
            <a:avLst/>
          </a:prstGeom>
          <a:noFill/>
        </p:spPr>
        <p:txBody>
          <a:bodyPr wrap="square">
            <a:spAutoFit/>
          </a:bodyPr>
          <a:lstStyle/>
          <a:p>
            <a:pPr algn="ctr">
              <a:buNone/>
            </a:pPr>
            <a:r>
              <a:rPr lang="en-GB" sz="2400" dirty="0"/>
              <a:t>Three students each run five speed trials. These are the times (in seconds) for their five runs.</a:t>
            </a:r>
          </a:p>
        </p:txBody>
      </p:sp>
      <p:sp>
        <p:nvSpPr>
          <p:cNvPr id="30" name="TextBox 29">
            <a:extLst>
              <a:ext uri="{FF2B5EF4-FFF2-40B4-BE49-F238E27FC236}">
                <a16:creationId xmlns:a16="http://schemas.microsoft.com/office/drawing/2014/main" id="{5D453719-BE0A-48BB-8225-F2016E5EE6AF}"/>
              </a:ext>
            </a:extLst>
          </p:cNvPr>
          <p:cNvSpPr txBox="1"/>
          <p:nvPr/>
        </p:nvSpPr>
        <p:spPr>
          <a:xfrm>
            <a:off x="1770092" y="4574351"/>
            <a:ext cx="8640960" cy="1302921"/>
          </a:xfrm>
          <a:prstGeom prst="rect">
            <a:avLst/>
          </a:prstGeom>
          <a:noFill/>
        </p:spPr>
        <p:txBody>
          <a:bodyPr wrap="square">
            <a:spAutoFit/>
          </a:bodyPr>
          <a:lstStyle/>
          <a:p>
            <a:pPr algn="ctr">
              <a:spcBef>
                <a:spcPts val="400"/>
              </a:spcBef>
              <a:spcAft>
                <a:spcPts val="400"/>
              </a:spcAft>
              <a:buNone/>
            </a:pPr>
            <a:r>
              <a:rPr lang="en-GB" sz="2400" dirty="0">
                <a:effectLst/>
                <a:ea typeface="Calibri" panose="020F0502020204030204" pitchFamily="34" charset="0"/>
                <a:cs typeface="Arial" panose="020B0604020202020204" pitchFamily="34" charset="0"/>
              </a:rPr>
              <a:t>Who is the fastest runner?</a:t>
            </a:r>
          </a:p>
          <a:p>
            <a:pPr algn="ctr">
              <a:spcBef>
                <a:spcPts val="400"/>
              </a:spcBef>
              <a:spcAft>
                <a:spcPts val="400"/>
              </a:spcAft>
              <a:buNone/>
            </a:pPr>
            <a:r>
              <a:rPr lang="en-GB" sz="2400" dirty="0">
                <a:effectLst/>
                <a:ea typeface="Calibri" panose="020F0502020204030204" pitchFamily="34" charset="0"/>
                <a:cs typeface="Arial" panose="020B0604020202020204" pitchFamily="34" charset="0"/>
              </a:rPr>
              <a:t>Can you provide reasons (with evidence) for why each student might be the fastest?</a:t>
            </a:r>
            <a:endParaRPr lang="en-GB" sz="2400" dirty="0">
              <a:cs typeface="Arial" panose="020B0604020202020204" pitchFamily="34" charset="0"/>
            </a:endParaRPr>
          </a:p>
        </p:txBody>
      </p:sp>
      <p:graphicFrame>
        <p:nvGraphicFramePr>
          <p:cNvPr id="7" name="Table 6">
            <a:extLst>
              <a:ext uri="{FF2B5EF4-FFF2-40B4-BE49-F238E27FC236}">
                <a16:creationId xmlns:a16="http://schemas.microsoft.com/office/drawing/2014/main" id="{0DB57F51-B6BE-4B24-94EA-24E21087D8D6}"/>
              </a:ext>
            </a:extLst>
          </p:cNvPr>
          <p:cNvGraphicFramePr>
            <a:graphicFrameLocks noGrp="1"/>
          </p:cNvGraphicFramePr>
          <p:nvPr/>
        </p:nvGraphicFramePr>
        <p:xfrm>
          <a:off x="4110351" y="2331720"/>
          <a:ext cx="3960441" cy="2194560"/>
        </p:xfrm>
        <a:graphic>
          <a:graphicData uri="http://schemas.openxmlformats.org/drawingml/2006/table">
            <a:tbl>
              <a:tblPr firstRow="1" firstCol="1" bandRow="1">
                <a:tableStyleId>{912C8C85-51F0-491E-9774-3900AFEF0FD7}</a:tableStyleId>
              </a:tblPr>
              <a:tblGrid>
                <a:gridCol w="1320147">
                  <a:extLst>
                    <a:ext uri="{9D8B030D-6E8A-4147-A177-3AD203B41FA5}">
                      <a16:colId xmlns:a16="http://schemas.microsoft.com/office/drawing/2014/main" val="1410745865"/>
                    </a:ext>
                  </a:extLst>
                </a:gridCol>
                <a:gridCol w="1320147">
                  <a:extLst>
                    <a:ext uri="{9D8B030D-6E8A-4147-A177-3AD203B41FA5}">
                      <a16:colId xmlns:a16="http://schemas.microsoft.com/office/drawing/2014/main" val="1236541177"/>
                    </a:ext>
                  </a:extLst>
                </a:gridCol>
                <a:gridCol w="1320147">
                  <a:extLst>
                    <a:ext uri="{9D8B030D-6E8A-4147-A177-3AD203B41FA5}">
                      <a16:colId xmlns:a16="http://schemas.microsoft.com/office/drawing/2014/main" val="3893627525"/>
                    </a:ext>
                  </a:extLst>
                </a:gridCol>
              </a:tblGrid>
              <a:tr h="323850">
                <a:tc>
                  <a:txBody>
                    <a:bodyPr/>
                    <a:lstStyle/>
                    <a:p>
                      <a:pPr algn="ctr">
                        <a:spcBef>
                          <a:spcPts val="400"/>
                        </a:spcBef>
                        <a:spcAft>
                          <a:spcPts val="400"/>
                        </a:spcAft>
                      </a:pPr>
                      <a:r>
                        <a:rPr lang="en-GB" sz="2400">
                          <a:effectLst/>
                        </a:rPr>
                        <a:t>Abdul</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Beattie</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Chris</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471230"/>
                  </a:ext>
                </a:extLst>
              </a:tr>
              <a:tr h="323850">
                <a:tc>
                  <a:txBody>
                    <a:bodyPr/>
                    <a:lstStyle/>
                    <a:p>
                      <a:pPr algn="ctr">
                        <a:spcBef>
                          <a:spcPts val="400"/>
                        </a:spcBef>
                        <a:spcAft>
                          <a:spcPts val="400"/>
                        </a:spcAft>
                      </a:pPr>
                      <a:r>
                        <a:rPr lang="en-GB" sz="2400" b="0" dirty="0">
                          <a:effectLst/>
                        </a:rPr>
                        <a:t>92</a:t>
                      </a:r>
                      <a:endParaRPr lang="en-GB" sz="2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99</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84</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089945"/>
                  </a:ext>
                </a:extLst>
              </a:tr>
              <a:tr h="323850">
                <a:tc>
                  <a:txBody>
                    <a:bodyPr/>
                    <a:lstStyle/>
                    <a:p>
                      <a:pPr algn="ctr">
                        <a:spcBef>
                          <a:spcPts val="400"/>
                        </a:spcBef>
                        <a:spcAft>
                          <a:spcPts val="400"/>
                        </a:spcAft>
                      </a:pPr>
                      <a:r>
                        <a:rPr lang="en-GB" sz="2400" b="0" dirty="0">
                          <a:effectLst/>
                        </a:rPr>
                        <a:t>86</a:t>
                      </a:r>
                      <a:endParaRPr lang="en-GB" sz="2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79</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92</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197884"/>
                  </a:ext>
                </a:extLst>
              </a:tr>
              <a:tr h="323850">
                <a:tc>
                  <a:txBody>
                    <a:bodyPr/>
                    <a:lstStyle/>
                    <a:p>
                      <a:pPr algn="ctr">
                        <a:spcBef>
                          <a:spcPts val="400"/>
                        </a:spcBef>
                        <a:spcAft>
                          <a:spcPts val="400"/>
                        </a:spcAft>
                      </a:pPr>
                      <a:r>
                        <a:rPr lang="en-GB" sz="2400" b="0" dirty="0">
                          <a:effectLst/>
                        </a:rPr>
                        <a:t>89</a:t>
                      </a:r>
                      <a:endParaRPr lang="en-GB" sz="2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80</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90</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072145"/>
                  </a:ext>
                </a:extLst>
              </a:tr>
              <a:tr h="323850">
                <a:tc>
                  <a:txBody>
                    <a:bodyPr/>
                    <a:lstStyle/>
                    <a:p>
                      <a:pPr algn="ctr">
                        <a:spcBef>
                          <a:spcPts val="400"/>
                        </a:spcBef>
                        <a:spcAft>
                          <a:spcPts val="400"/>
                        </a:spcAft>
                      </a:pPr>
                      <a:r>
                        <a:rPr lang="en-GB" sz="2400" b="0" dirty="0">
                          <a:effectLst/>
                        </a:rPr>
                        <a:t>87</a:t>
                      </a:r>
                      <a:endParaRPr lang="en-GB" sz="2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96</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92</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727043"/>
                  </a:ext>
                </a:extLst>
              </a:tr>
              <a:tr h="323850">
                <a:tc>
                  <a:txBody>
                    <a:bodyPr/>
                    <a:lstStyle/>
                    <a:p>
                      <a:pPr algn="ctr">
                        <a:spcBef>
                          <a:spcPts val="400"/>
                        </a:spcBef>
                        <a:spcAft>
                          <a:spcPts val="400"/>
                        </a:spcAft>
                      </a:pPr>
                      <a:r>
                        <a:rPr lang="en-GB" sz="2400" b="0" dirty="0">
                          <a:effectLst/>
                        </a:rPr>
                        <a:t>91</a:t>
                      </a:r>
                      <a:endParaRPr lang="en-GB" sz="24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a:effectLst/>
                        </a:rPr>
                        <a:t>96</a:t>
                      </a:r>
                      <a:endParaRPr lang="en-GB" sz="24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400" dirty="0">
                          <a:effectLst/>
                        </a:rPr>
                        <a:t>97</a:t>
                      </a:r>
                      <a:endParaRPr lang="en-GB" sz="24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261827"/>
                  </a:ext>
                </a:extLst>
              </a:tr>
            </a:tbl>
          </a:graphicData>
        </a:graphic>
      </p:graphicFrame>
    </p:spTree>
    <p:extLst>
      <p:ext uri="{BB962C8B-B14F-4D97-AF65-F5344CB8AC3E}">
        <p14:creationId xmlns:p14="http://schemas.microsoft.com/office/powerpoint/2010/main" val="14659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307714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Solve familiar and unfamiliar problems, including real-life applications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6</a:t>
            </a:r>
            <a:endPar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75440" y="1844824"/>
            <a:ext cx="526517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support might students need to get started on this task?</a:t>
            </a:r>
          </a:p>
          <a:p>
            <a:pPr lvl="1" fontAlgn="auto">
              <a:lnSpc>
                <a:spcPct val="100000"/>
              </a:lnSpc>
              <a:spcBef>
                <a:spcPts val="0"/>
              </a:spcBef>
              <a:spcAft>
                <a:spcPts val="1200"/>
              </a:spcAft>
              <a:buClrTx/>
            </a:pPr>
            <a:r>
              <a:rPr lang="en-GB" sz="2400" dirty="0"/>
              <a:t>What other problems could you devise, in contexts suitable for your classes?</a:t>
            </a:r>
          </a:p>
        </p:txBody>
      </p:sp>
      <p:grpSp>
        <p:nvGrpSpPr>
          <p:cNvPr id="3" name="Group 2">
            <a:extLst>
              <a:ext uri="{FF2B5EF4-FFF2-40B4-BE49-F238E27FC236}">
                <a16:creationId xmlns:a16="http://schemas.microsoft.com/office/drawing/2014/main" id="{469D04FE-9551-4B22-85E4-02EDCF3597CE}"/>
              </a:ext>
            </a:extLst>
          </p:cNvPr>
          <p:cNvGrpSpPr/>
          <p:nvPr/>
        </p:nvGrpSpPr>
        <p:grpSpPr>
          <a:xfrm>
            <a:off x="532645" y="1710370"/>
            <a:ext cx="5616624" cy="4214768"/>
            <a:chOff x="532645" y="1710370"/>
            <a:chExt cx="5616624" cy="421476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1385" y="1710370"/>
              <a:ext cx="5544616" cy="421476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lphaLcParenR"/>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33F5E85-6A2F-4984-8D9F-B616EC35F86B}"/>
                </a:ext>
              </a:extLst>
            </p:cNvPr>
            <p:cNvSpPr txBox="1"/>
            <p:nvPr/>
          </p:nvSpPr>
          <p:spPr>
            <a:xfrm>
              <a:off x="532645" y="1790941"/>
              <a:ext cx="5616624" cy="707886"/>
            </a:xfrm>
            <a:prstGeom prst="rect">
              <a:avLst/>
            </a:prstGeom>
            <a:noFill/>
          </p:spPr>
          <p:txBody>
            <a:bodyPr wrap="square">
              <a:spAutoFit/>
            </a:bodyPr>
            <a:lstStyle/>
            <a:p>
              <a:pPr algn="ctr">
                <a:buNone/>
              </a:pPr>
              <a:r>
                <a:rPr lang="en-GB" sz="2000" dirty="0"/>
                <a:t>Three students each run five speed trials. These are the times (in seconds) for their five runs.</a:t>
              </a:r>
            </a:p>
          </p:txBody>
        </p:sp>
        <p:sp>
          <p:nvSpPr>
            <p:cNvPr id="13" name="TextBox 12">
              <a:extLst>
                <a:ext uri="{FF2B5EF4-FFF2-40B4-BE49-F238E27FC236}">
                  <a16:creationId xmlns:a16="http://schemas.microsoft.com/office/drawing/2014/main" id="{82D67AF9-18A7-4287-970F-C86673D4B2C6}"/>
                </a:ext>
              </a:extLst>
            </p:cNvPr>
            <p:cNvSpPr txBox="1"/>
            <p:nvPr/>
          </p:nvSpPr>
          <p:spPr>
            <a:xfrm>
              <a:off x="575553" y="4788274"/>
              <a:ext cx="5467179" cy="1118255"/>
            </a:xfrm>
            <a:prstGeom prst="rect">
              <a:avLst/>
            </a:prstGeom>
            <a:noFill/>
          </p:spPr>
          <p:txBody>
            <a:bodyPr wrap="square">
              <a:spAutoFit/>
            </a:bodyPr>
            <a:lstStyle/>
            <a:p>
              <a:pPr algn="ctr">
                <a:spcBef>
                  <a:spcPts val="400"/>
                </a:spcBef>
                <a:spcAft>
                  <a:spcPts val="400"/>
                </a:spcAft>
                <a:buNone/>
              </a:pPr>
              <a:r>
                <a:rPr lang="en-GB" sz="2000" dirty="0">
                  <a:effectLst/>
                  <a:ea typeface="Calibri" panose="020F0502020204030204" pitchFamily="34" charset="0"/>
                  <a:cs typeface="Arial" panose="020B0604020202020204" pitchFamily="34" charset="0"/>
                </a:rPr>
                <a:t>Who is the fastest runner?</a:t>
              </a:r>
            </a:p>
            <a:p>
              <a:pPr algn="ctr">
                <a:spcBef>
                  <a:spcPts val="400"/>
                </a:spcBef>
                <a:spcAft>
                  <a:spcPts val="400"/>
                </a:spcAft>
                <a:buNone/>
              </a:pPr>
              <a:r>
                <a:rPr lang="en-GB" sz="2000" dirty="0">
                  <a:effectLst/>
                  <a:ea typeface="Calibri" panose="020F0502020204030204" pitchFamily="34" charset="0"/>
                  <a:cs typeface="Arial" panose="020B0604020202020204" pitchFamily="34" charset="0"/>
                </a:rPr>
                <a:t>Can you provide reasons (with evidence) for why each student might be the fastest?</a:t>
              </a:r>
              <a:endParaRPr lang="en-GB" sz="2000" dirty="0">
                <a:cs typeface="Arial" panose="020B0604020202020204" pitchFamily="34" charset="0"/>
              </a:endParaRPr>
            </a:p>
          </p:txBody>
        </p:sp>
      </p:grpSp>
      <p:graphicFrame>
        <p:nvGraphicFramePr>
          <p:cNvPr id="14" name="Table 13">
            <a:extLst>
              <a:ext uri="{FF2B5EF4-FFF2-40B4-BE49-F238E27FC236}">
                <a16:creationId xmlns:a16="http://schemas.microsoft.com/office/drawing/2014/main" id="{A901D695-F92B-4360-A9E7-7A30613EDEA2}"/>
              </a:ext>
            </a:extLst>
          </p:cNvPr>
          <p:cNvGraphicFramePr>
            <a:graphicFrameLocks noGrp="1"/>
          </p:cNvGraphicFramePr>
          <p:nvPr/>
        </p:nvGraphicFramePr>
        <p:xfrm>
          <a:off x="1342008" y="2636912"/>
          <a:ext cx="3937011" cy="1943100"/>
        </p:xfrm>
        <a:graphic>
          <a:graphicData uri="http://schemas.openxmlformats.org/drawingml/2006/table">
            <a:tbl>
              <a:tblPr firstRow="1" firstCol="1" bandRow="1">
                <a:tableStyleId>{912C8C85-51F0-491E-9774-3900AFEF0FD7}</a:tableStyleId>
              </a:tblPr>
              <a:tblGrid>
                <a:gridCol w="1312337">
                  <a:extLst>
                    <a:ext uri="{9D8B030D-6E8A-4147-A177-3AD203B41FA5}">
                      <a16:colId xmlns:a16="http://schemas.microsoft.com/office/drawing/2014/main" val="1410745865"/>
                    </a:ext>
                  </a:extLst>
                </a:gridCol>
                <a:gridCol w="1312337">
                  <a:extLst>
                    <a:ext uri="{9D8B030D-6E8A-4147-A177-3AD203B41FA5}">
                      <a16:colId xmlns:a16="http://schemas.microsoft.com/office/drawing/2014/main" val="1236541177"/>
                    </a:ext>
                  </a:extLst>
                </a:gridCol>
                <a:gridCol w="1312337">
                  <a:extLst>
                    <a:ext uri="{9D8B030D-6E8A-4147-A177-3AD203B41FA5}">
                      <a16:colId xmlns:a16="http://schemas.microsoft.com/office/drawing/2014/main" val="3893627525"/>
                    </a:ext>
                  </a:extLst>
                </a:gridCol>
              </a:tblGrid>
              <a:tr h="323850">
                <a:tc>
                  <a:txBody>
                    <a:bodyPr/>
                    <a:lstStyle/>
                    <a:p>
                      <a:pPr algn="ctr">
                        <a:spcBef>
                          <a:spcPts val="400"/>
                        </a:spcBef>
                        <a:spcAft>
                          <a:spcPts val="400"/>
                        </a:spcAft>
                      </a:pPr>
                      <a:r>
                        <a:rPr lang="en-GB" sz="1800">
                          <a:effectLst/>
                        </a:rPr>
                        <a:t>Abdul</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Beattie</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Chris</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471230"/>
                  </a:ext>
                </a:extLst>
              </a:tr>
              <a:tr h="323850">
                <a:tc>
                  <a:txBody>
                    <a:bodyPr/>
                    <a:lstStyle/>
                    <a:p>
                      <a:pPr algn="ctr">
                        <a:spcBef>
                          <a:spcPts val="400"/>
                        </a:spcBef>
                        <a:spcAft>
                          <a:spcPts val="400"/>
                        </a:spcAft>
                      </a:pPr>
                      <a:r>
                        <a:rPr lang="en-GB" sz="1800" b="0" dirty="0">
                          <a:effectLst/>
                        </a:rPr>
                        <a:t>92</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99</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84</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089945"/>
                  </a:ext>
                </a:extLst>
              </a:tr>
              <a:tr h="323850">
                <a:tc>
                  <a:txBody>
                    <a:bodyPr/>
                    <a:lstStyle/>
                    <a:p>
                      <a:pPr algn="ctr">
                        <a:spcBef>
                          <a:spcPts val="400"/>
                        </a:spcBef>
                        <a:spcAft>
                          <a:spcPts val="400"/>
                        </a:spcAft>
                      </a:pPr>
                      <a:r>
                        <a:rPr lang="en-GB" sz="1800" b="0" dirty="0">
                          <a:effectLst/>
                        </a:rPr>
                        <a:t>86</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79</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92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197884"/>
                  </a:ext>
                </a:extLst>
              </a:tr>
              <a:tr h="323850">
                <a:tc>
                  <a:txBody>
                    <a:bodyPr/>
                    <a:lstStyle/>
                    <a:p>
                      <a:pPr algn="ctr">
                        <a:spcBef>
                          <a:spcPts val="400"/>
                        </a:spcBef>
                        <a:spcAft>
                          <a:spcPts val="400"/>
                        </a:spcAft>
                      </a:pPr>
                      <a:r>
                        <a:rPr lang="en-GB" sz="1800" b="0" dirty="0">
                          <a:effectLst/>
                        </a:rPr>
                        <a:t>89</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80</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90</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072145"/>
                  </a:ext>
                </a:extLst>
              </a:tr>
              <a:tr h="323850">
                <a:tc>
                  <a:txBody>
                    <a:bodyPr/>
                    <a:lstStyle/>
                    <a:p>
                      <a:pPr algn="ctr">
                        <a:spcBef>
                          <a:spcPts val="400"/>
                        </a:spcBef>
                        <a:spcAft>
                          <a:spcPts val="400"/>
                        </a:spcAft>
                      </a:pPr>
                      <a:r>
                        <a:rPr lang="en-GB" sz="1800" b="0" dirty="0">
                          <a:effectLst/>
                        </a:rPr>
                        <a:t>87</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96</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92</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727043"/>
                  </a:ext>
                </a:extLst>
              </a:tr>
              <a:tr h="323850">
                <a:tc>
                  <a:txBody>
                    <a:bodyPr/>
                    <a:lstStyle/>
                    <a:p>
                      <a:pPr algn="ctr">
                        <a:spcBef>
                          <a:spcPts val="400"/>
                        </a:spcBef>
                        <a:spcAft>
                          <a:spcPts val="400"/>
                        </a:spcAft>
                      </a:pPr>
                      <a:r>
                        <a:rPr lang="en-GB" sz="1800" b="0" dirty="0">
                          <a:effectLst/>
                        </a:rPr>
                        <a:t>91</a:t>
                      </a:r>
                      <a:endParaRPr lang="en-GB" sz="1800" b="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a:effectLst/>
                        </a:rPr>
                        <a:t>96</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800" dirty="0">
                          <a:effectLst/>
                        </a:rPr>
                        <a:t>97</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261827"/>
                  </a:ext>
                </a:extLst>
              </a:tr>
            </a:tbl>
          </a:graphicData>
        </a:graphic>
      </p:graphicFrame>
    </p:spTree>
    <p:custDataLst>
      <p:tags r:id="rId1"/>
    </p:custDataLst>
    <p:extLst>
      <p:ext uri="{BB962C8B-B14F-4D97-AF65-F5344CB8AC3E}">
        <p14:creationId xmlns:p14="http://schemas.microsoft.com/office/powerpoint/2010/main" val="3839165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where there are elements of experimentation, investigation, checking, reasoning, proof, etc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08619" y="102075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29" name="TextBox 28">
            <a:extLst>
              <a:ext uri="{FF2B5EF4-FFF2-40B4-BE49-F238E27FC236}">
                <a16:creationId xmlns:a16="http://schemas.microsoft.com/office/drawing/2014/main" id="{3A68EB40-51BA-4FFE-A53D-15F256D7BCF0}"/>
              </a:ext>
            </a:extLst>
          </p:cNvPr>
          <p:cNvSpPr txBox="1"/>
          <p:nvPr/>
        </p:nvSpPr>
        <p:spPr>
          <a:xfrm>
            <a:off x="1055440" y="2060848"/>
            <a:ext cx="10081120" cy="1988237"/>
          </a:xfrm>
          <a:prstGeom prst="rect">
            <a:avLst/>
          </a:prstGeom>
          <a:noFill/>
        </p:spPr>
        <p:txBody>
          <a:bodyPr wrap="square">
            <a:spAutoFit/>
          </a:bodyPr>
          <a:lstStyle/>
          <a:p>
            <a:pPr algn="ctr">
              <a:buNone/>
            </a:pPr>
            <a:r>
              <a:rPr lang="en-GB" dirty="0"/>
              <a:t>Is this statement always, sometimes or never true?</a:t>
            </a:r>
          </a:p>
          <a:p>
            <a:pPr algn="ctr">
              <a:buNone/>
            </a:pPr>
            <a:r>
              <a:rPr lang="en-GB" dirty="0"/>
              <a:t>‘The measure of spread of a data set is greater than any of the measures of central tendency of the data set.’</a:t>
            </a:r>
          </a:p>
          <a:p>
            <a:pPr algn="ctr">
              <a:buNone/>
            </a:pPr>
            <a:r>
              <a:rPr lang="en-GB" dirty="0"/>
              <a:t>Explain your answer.</a:t>
            </a:r>
          </a:p>
        </p:txBody>
      </p:sp>
    </p:spTree>
    <p:extLst>
      <p:ext uri="{BB962C8B-B14F-4D97-AF65-F5344CB8AC3E}">
        <p14:creationId xmlns:p14="http://schemas.microsoft.com/office/powerpoint/2010/main" val="3763038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Solve problems where there is more than one answer and where there are elements of experimentation, investigation, checking, reasoning, proof, etc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108619" y="1020750"/>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29" name="TextBox 28">
            <a:extLst>
              <a:ext uri="{FF2B5EF4-FFF2-40B4-BE49-F238E27FC236}">
                <a16:creationId xmlns:a16="http://schemas.microsoft.com/office/drawing/2014/main" id="{3A68EB40-51BA-4FFE-A53D-15F256D7BCF0}"/>
              </a:ext>
            </a:extLst>
          </p:cNvPr>
          <p:cNvSpPr txBox="1"/>
          <p:nvPr/>
        </p:nvSpPr>
        <p:spPr>
          <a:xfrm>
            <a:off x="1055440" y="2060848"/>
            <a:ext cx="10081120" cy="2419124"/>
          </a:xfrm>
          <a:prstGeom prst="rect">
            <a:avLst/>
          </a:prstGeom>
          <a:noFill/>
        </p:spPr>
        <p:txBody>
          <a:bodyPr wrap="square">
            <a:spAutoFit/>
          </a:bodyPr>
          <a:lstStyle/>
          <a:p>
            <a:pPr algn="ctr">
              <a:buNone/>
            </a:pPr>
            <a:r>
              <a:rPr lang="en-GB" dirty="0"/>
              <a:t>Is this statement always, sometimes or never true?</a:t>
            </a:r>
          </a:p>
          <a:p>
            <a:pPr algn="ctr">
              <a:buNone/>
            </a:pPr>
            <a:r>
              <a:rPr lang="en-GB" dirty="0"/>
              <a:t>‘Two data sets with the same measure of spread and measures of central tendency have the same maximum and minimum values.’</a:t>
            </a:r>
          </a:p>
          <a:p>
            <a:pPr algn="ctr">
              <a:buNone/>
            </a:pPr>
            <a:r>
              <a:rPr lang="en-GB" dirty="0"/>
              <a:t>Explain your answer.</a:t>
            </a:r>
          </a:p>
        </p:txBody>
      </p:sp>
    </p:spTree>
    <p:extLst>
      <p:ext uri="{BB962C8B-B14F-4D97-AF65-F5344CB8AC3E}">
        <p14:creationId xmlns:p14="http://schemas.microsoft.com/office/powerpoint/2010/main" val="1754725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04664"/>
            <a:ext cx="11262632" cy="527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Solve problems where there is more than one answer and where there are elements of experimentation, investigation, checking, reasoning, proof, etc</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7</a:t>
            </a:r>
            <a:endPar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375440" y="1844824"/>
            <a:ext cx="526517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Bef>
                <a:spcPts val="0"/>
              </a:spcBef>
              <a:spcAft>
                <a:spcPts val="1200"/>
              </a:spcAft>
              <a:buClrTx/>
            </a:pPr>
            <a:r>
              <a:rPr lang="en-GB" sz="2400" dirty="0"/>
              <a:t>What misconceptions or assumptions might </a:t>
            </a:r>
            <a:r>
              <a:rPr lang="en-GB" sz="2400"/>
              <a:t>these statements expose?</a:t>
            </a:r>
            <a:endParaRPr lang="en-GB" sz="2400" dirty="0"/>
          </a:p>
          <a:p>
            <a:pPr lvl="1" fontAlgn="auto">
              <a:lnSpc>
                <a:spcPct val="100000"/>
              </a:lnSpc>
              <a:spcBef>
                <a:spcPts val="0"/>
              </a:spcBef>
              <a:spcAft>
                <a:spcPts val="1200"/>
              </a:spcAft>
              <a:buClrTx/>
            </a:pPr>
            <a:r>
              <a:rPr lang="en-GB" sz="2400" dirty="0"/>
              <a:t>Can you create your own always, sometimes or never statement to further explore the structure of measures of spread/central tendency?</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1385" y="1710370"/>
            <a:ext cx="5544616" cy="179063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lphaLcParenR"/>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44B03D6-2304-44E8-BDA2-B7A8CC061770}"/>
              </a:ext>
            </a:extLst>
          </p:cNvPr>
          <p:cNvSpPr txBox="1"/>
          <p:nvPr/>
        </p:nvSpPr>
        <p:spPr>
          <a:xfrm>
            <a:off x="293795" y="376867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8</a:t>
            </a:r>
            <a:endPar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endParaRPr>
          </a:p>
        </p:txBody>
      </p:sp>
      <p:sp>
        <p:nvSpPr>
          <p:cNvPr id="11" name="Content Placeholder 2">
            <a:extLst>
              <a:ext uri="{FF2B5EF4-FFF2-40B4-BE49-F238E27FC236}">
                <a16:creationId xmlns:a16="http://schemas.microsoft.com/office/drawing/2014/main" id="{E744A2C6-9D3E-42C8-B53D-1FF53B357024}"/>
              </a:ext>
            </a:extLst>
          </p:cNvPr>
          <p:cNvSpPr txBox="1">
            <a:spLocks/>
          </p:cNvSpPr>
          <p:nvPr/>
        </p:nvSpPr>
        <p:spPr>
          <a:xfrm>
            <a:off x="531644" y="4363559"/>
            <a:ext cx="5544616" cy="179063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lphaLcParenR"/>
            </a:pPr>
            <a:endParaRPr lang="en-GB" sz="1600" dirty="0">
              <a:highlight>
                <a:srgbClr val="FFFF00"/>
              </a:highlight>
              <a:latin typeface="+mj-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5F9551D-0239-4DA2-AFCE-382E86E04426}"/>
              </a:ext>
            </a:extLst>
          </p:cNvPr>
          <p:cNvSpPr txBox="1"/>
          <p:nvPr/>
        </p:nvSpPr>
        <p:spPr>
          <a:xfrm>
            <a:off x="551385" y="1840873"/>
            <a:ext cx="5544615" cy="1588127"/>
          </a:xfrm>
          <a:prstGeom prst="rect">
            <a:avLst/>
          </a:prstGeom>
          <a:noFill/>
        </p:spPr>
        <p:txBody>
          <a:bodyPr wrap="square">
            <a:spAutoFit/>
          </a:bodyPr>
          <a:lstStyle/>
          <a:p>
            <a:pPr algn="ctr">
              <a:buNone/>
            </a:pPr>
            <a:r>
              <a:rPr lang="en-GB" sz="1800" dirty="0"/>
              <a:t>Is this statement always, sometimes or never true?</a:t>
            </a:r>
          </a:p>
          <a:p>
            <a:pPr algn="ctr">
              <a:buNone/>
            </a:pPr>
            <a:r>
              <a:rPr lang="en-GB" sz="1800" dirty="0"/>
              <a:t>‘The measure of spread of a data set is greater than any of the measures of central tendency of the data set.’</a:t>
            </a:r>
          </a:p>
          <a:p>
            <a:pPr algn="ctr">
              <a:buNone/>
            </a:pPr>
            <a:r>
              <a:rPr lang="en-GB" sz="1800" dirty="0"/>
              <a:t>Explain your answer.</a:t>
            </a:r>
          </a:p>
        </p:txBody>
      </p:sp>
      <p:sp>
        <p:nvSpPr>
          <p:cNvPr id="16" name="TextBox 15">
            <a:extLst>
              <a:ext uri="{FF2B5EF4-FFF2-40B4-BE49-F238E27FC236}">
                <a16:creationId xmlns:a16="http://schemas.microsoft.com/office/drawing/2014/main" id="{0E74FC05-58E9-4E65-9774-6FCF697361BC}"/>
              </a:ext>
            </a:extLst>
          </p:cNvPr>
          <p:cNvSpPr txBox="1"/>
          <p:nvPr/>
        </p:nvSpPr>
        <p:spPr>
          <a:xfrm>
            <a:off x="551384" y="4505169"/>
            <a:ext cx="5524875" cy="1588127"/>
          </a:xfrm>
          <a:prstGeom prst="rect">
            <a:avLst/>
          </a:prstGeom>
          <a:noFill/>
        </p:spPr>
        <p:txBody>
          <a:bodyPr wrap="square">
            <a:spAutoFit/>
          </a:bodyPr>
          <a:lstStyle/>
          <a:p>
            <a:pPr algn="ctr">
              <a:buNone/>
            </a:pPr>
            <a:r>
              <a:rPr lang="en-GB" sz="1800" dirty="0"/>
              <a:t>Is this statement always, sometimes or never true?</a:t>
            </a:r>
          </a:p>
          <a:p>
            <a:pPr algn="ctr">
              <a:buNone/>
            </a:pPr>
            <a:r>
              <a:rPr lang="en-GB" sz="1800" dirty="0"/>
              <a:t>‘Two data sets with the same measure of spread and measures of central tendency have the same maximum and minimum values.’</a:t>
            </a:r>
          </a:p>
          <a:p>
            <a:pPr algn="ctr">
              <a:buNone/>
            </a:pPr>
            <a:r>
              <a:rPr lang="en-GB" sz="1800" dirty="0"/>
              <a:t>Explain your answer.</a:t>
            </a:r>
          </a:p>
        </p:txBody>
      </p:sp>
    </p:spTree>
    <p:custDataLst>
      <p:tags r:id="rId1"/>
    </p:custDataLst>
    <p:extLst>
      <p:ext uri="{BB962C8B-B14F-4D97-AF65-F5344CB8AC3E}">
        <p14:creationId xmlns:p14="http://schemas.microsoft.com/office/powerpoint/2010/main" val="300298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‘Quick prepare’ card sort for Example 4</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469981"/>
            <a:ext cx="10972800" cy="982117"/>
          </a:xfrm>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456038" y="1196752"/>
          <a:ext cx="11256585" cy="3383280"/>
        </p:xfrm>
        <a:graphic>
          <a:graphicData uri="http://schemas.openxmlformats.org/drawingml/2006/table">
            <a:tbl>
              <a:tblPr firstRow="1" bandRow="1">
                <a:tableStyleId>{E8B1032C-EA38-4F05-BA0D-38AFFFC7BED3}</a:tableStyleId>
              </a:tblPr>
              <a:tblGrid>
                <a:gridCol w="1319482">
                  <a:extLst>
                    <a:ext uri="{9D8B030D-6E8A-4147-A177-3AD203B41FA5}">
                      <a16:colId xmlns:a16="http://schemas.microsoft.com/office/drawing/2014/main" val="2438572298"/>
                    </a:ext>
                  </a:extLst>
                </a:gridCol>
                <a:gridCol w="9937103">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(arithmetic) mean</a:t>
                      </a:r>
                    </a:p>
                  </a:txBody>
                  <a:tcPr marL="68580" marR="68580" marT="0" marB="0"/>
                </a:tc>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The sum of a set of numbers, or quantities, divided by the number of terms in the set.</a:t>
                      </a:r>
                    </a:p>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Example: The arithmetic mean of 5, 6, 14, 15 and 45 is (5 + 6 + 14 + 15 + 45) ÷ 5 i.e. 17.</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bivariate</a:t>
                      </a:r>
                    </a:p>
                  </a:txBody>
                  <a:tcPr marL="68580" marR="68580" marT="0" marB="0"/>
                </a:tc>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Involving two random variables; used in statistics as a bivariate distribution.</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dispersion</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Dispersion (also called ‘variability’, ‘scatter’ or ‘spread’) is the extent to which the data in a distribution is spread out. A simple measure of spread is the range. Other common measures are the variance, standard deviation and interquartile range.</a:t>
                      </a:r>
                    </a:p>
                  </a:txBody>
                  <a:tcPr marL="68580" marR="68580" marT="0" marB="0"/>
                </a:tc>
                <a:extLst>
                  <a:ext uri="{0D108BD9-81ED-4DB2-BD59-A6C34878D82A}">
                    <a16:rowId xmlns:a16="http://schemas.microsoft.com/office/drawing/2014/main" val="404107335"/>
                  </a:ext>
                </a:extLst>
              </a:tr>
              <a:tr h="370840">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measure of central tendency</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In statistics, a measure of how the values of a particular variable are located in terms of the values collected for a particular sample, or for the relevant population as a whole.</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In school mathematics up to Key Stage 4, there are three important measures of central tendency: the arithmetic mean, the median and the mode. These are all statistical averages and often one is more useful than another, depending on the spread of the values under consideration.</a:t>
                      </a:r>
                    </a:p>
                  </a:txBody>
                  <a:tcPr marL="68580" marR="68580" marT="0" marB="0"/>
                </a:tc>
                <a:extLst>
                  <a:ext uri="{0D108BD9-81ED-4DB2-BD59-A6C34878D82A}">
                    <a16:rowId xmlns:a16="http://schemas.microsoft.com/office/drawing/2014/main" val="2274887194"/>
                  </a:ext>
                </a:extLst>
              </a:tr>
            </a:tbl>
          </a:graphicData>
        </a:graphic>
      </p:graphicFrame>
    </p:spTree>
    <p:extLst>
      <p:ext uri="{BB962C8B-B14F-4D97-AF65-F5344CB8AC3E}">
        <p14:creationId xmlns:p14="http://schemas.microsoft.com/office/powerpoint/2010/main" val="2039779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a:xfrm>
            <a:off x="335360" y="469981"/>
            <a:ext cx="10972800" cy="982117"/>
          </a:xfrm>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467707" y="1059180"/>
          <a:ext cx="11256585" cy="4739640"/>
        </p:xfrm>
        <a:graphic>
          <a:graphicData uri="http://schemas.openxmlformats.org/drawingml/2006/table">
            <a:tbl>
              <a:tblPr firstRow="1" bandRow="1">
                <a:tableStyleId>{E8B1032C-EA38-4F05-BA0D-38AFFFC7BED3}</a:tableStyleId>
              </a:tblPr>
              <a:tblGrid>
                <a:gridCol w="1224136">
                  <a:extLst>
                    <a:ext uri="{9D8B030D-6E8A-4147-A177-3AD203B41FA5}">
                      <a16:colId xmlns:a16="http://schemas.microsoft.com/office/drawing/2014/main" val="2438572298"/>
                    </a:ext>
                  </a:extLst>
                </a:gridCol>
                <a:gridCol w="10032449">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median</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The middle number or value when all values in a set of data are arranged in ascending order.</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The median of 5, 6, 14, 15 and 45 is 14.</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When there is an even number of values, the arithmetic mean of the two middle values is calculated.</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The median of 5, 6, 7, 8, 14 and 45 is (7 + 8) ÷ 2, i.e. 7.5</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The median is one example of an average.</a:t>
                      </a:r>
                    </a:p>
                  </a:txBody>
                  <a:tcPr marL="68580" marR="68580" marT="0" marB="0"/>
                </a:tc>
                <a:extLst>
                  <a:ext uri="{0D108BD9-81ED-4DB2-BD59-A6C34878D82A}">
                    <a16:rowId xmlns:a16="http://schemas.microsoft.com/office/drawing/2014/main" val="1521738940"/>
                  </a:ext>
                </a:extLst>
              </a:tr>
              <a:tr h="370840">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mode</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The most commonly occurring value or class with the largest frequency.</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The mode of this set of data: 2, 3, 3, 3, 4, 4, 5, 5, 6, 7, 8 is 3.</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Some sets of data may have more than one mode.</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outlier</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In statistical samples, an outlier is an exceptional trial result that lies beyond where most of the results are clustered.</a:t>
                      </a:r>
                    </a:p>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Example: Six people have the following salaries: £20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£25</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600, £2</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£19</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£30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£160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The salary of £160</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is clearly out of line with the others and is an outlier. At the other end, £2</a:t>
                      </a:r>
                      <a:r>
                        <a:rPr lang="en-GB" sz="1600" baseline="30000" dirty="0">
                          <a:solidFill>
                            <a:srgbClr val="585858"/>
                          </a:solidFill>
                          <a:effectLst/>
                          <a:latin typeface="+mn-lt"/>
                          <a:ea typeface="Calibri" panose="020F0502020204030204" pitchFamily="34" charset="0"/>
                          <a:cs typeface="Times New Roman" panose="02020603050405020304" pitchFamily="18" charset="0"/>
                        </a:rPr>
                        <a:t> </a:t>
                      </a:r>
                      <a:r>
                        <a:rPr lang="en-GB" sz="1600" dirty="0">
                          <a:solidFill>
                            <a:srgbClr val="585858"/>
                          </a:solidFill>
                          <a:effectLst/>
                          <a:latin typeface="+mn-lt"/>
                          <a:ea typeface="Calibri" panose="020F0502020204030204" pitchFamily="34" charset="0"/>
                          <a:cs typeface="Times New Roman" panose="02020603050405020304" pitchFamily="18" charset="0"/>
                        </a:rPr>
                        <a:t>000 is also well below the central cluster of values and so may also be considered as an outlier.</a:t>
                      </a:r>
                    </a:p>
                  </a:txBody>
                  <a:tcPr marL="68580" marR="68580" marT="0" marB="0"/>
                </a:tc>
                <a:extLst>
                  <a:ext uri="{0D108BD9-81ED-4DB2-BD59-A6C34878D82A}">
                    <a16:rowId xmlns:a16="http://schemas.microsoft.com/office/drawing/2014/main" val="404107335"/>
                  </a:ext>
                </a:extLst>
              </a:tr>
              <a:tr h="305276">
                <a:tc>
                  <a:txBody>
                    <a:bodyPr/>
                    <a:lstStyle/>
                    <a:p>
                      <a:pPr>
                        <a:spcBef>
                          <a:spcPts val="400"/>
                        </a:spcBef>
                        <a:spcAft>
                          <a:spcPts val="400"/>
                        </a:spcAft>
                      </a:pPr>
                      <a:r>
                        <a:rPr lang="en-GB" sz="1600">
                          <a:solidFill>
                            <a:srgbClr val="585858"/>
                          </a:solidFill>
                          <a:effectLst/>
                          <a:latin typeface="+mn-lt"/>
                          <a:ea typeface="Calibri" panose="020F0502020204030204" pitchFamily="34" charset="0"/>
                          <a:cs typeface="Times New Roman" panose="02020603050405020304" pitchFamily="18" charset="0"/>
                        </a:rPr>
                        <a:t>range</a:t>
                      </a:r>
                    </a:p>
                  </a:txBody>
                  <a:tcPr marL="68580" marR="68580" marT="0" marB="0"/>
                </a:tc>
                <a:tc>
                  <a:txBody>
                    <a:bodyPr/>
                    <a:lstStyle/>
                    <a:p>
                      <a:pPr>
                        <a:spcBef>
                          <a:spcPts val="400"/>
                        </a:spcBef>
                        <a:spcAft>
                          <a:spcPts val="400"/>
                        </a:spcAft>
                      </a:pPr>
                      <a:r>
                        <a:rPr lang="en-GB" sz="1600" dirty="0">
                          <a:solidFill>
                            <a:srgbClr val="585858"/>
                          </a:solidFill>
                          <a:effectLst/>
                          <a:latin typeface="+mn-lt"/>
                          <a:ea typeface="Calibri" panose="020F0502020204030204" pitchFamily="34" charset="0"/>
                          <a:cs typeface="Times New Roman" panose="02020603050405020304" pitchFamily="18" charset="0"/>
                        </a:rPr>
                        <a:t>A measure of spread in statistics. The difference between the greatest value and the least value in a set of numerical data.</a:t>
                      </a:r>
                    </a:p>
                  </a:txBody>
                  <a:tcPr marL="68580" marR="68580" marT="0" marB="0"/>
                </a:tc>
                <a:extLst>
                  <a:ext uri="{0D108BD9-81ED-4DB2-BD59-A6C34878D82A}">
                    <a16:rowId xmlns:a16="http://schemas.microsoft.com/office/drawing/2014/main" val="2274887194"/>
                  </a:ext>
                </a:extLst>
              </a:tr>
            </a:tbl>
          </a:graphicData>
        </a:graphic>
      </p:graphicFrame>
    </p:spTree>
    <p:extLst>
      <p:ext uri="{BB962C8B-B14F-4D97-AF65-F5344CB8AC3E}">
        <p14:creationId xmlns:p14="http://schemas.microsoft.com/office/powerpoint/2010/main" val="2051987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4608512"/>
          </a:xfrm>
        </p:spPr>
        <p:txBody>
          <a:bodyPr>
            <a:normAutofit fontScale="92500" lnSpcReduction="10000"/>
          </a:bodyPr>
          <a:lstStyle/>
          <a:p>
            <a:r>
              <a:rPr lang="en-GB" dirty="0"/>
              <a:t>There are a number of different statistical representations that students might encounter as part of their exploration of statistical analysis. It will be important that students understand how to identify measures of central tendency and spread, where possible, in each of these representations. </a:t>
            </a:r>
          </a:p>
          <a:p>
            <a:r>
              <a:rPr lang="en-GB" b="1" dirty="0"/>
              <a:t>Pie charts</a:t>
            </a:r>
          </a:p>
          <a:p>
            <a:pPr lvl="1"/>
            <a:r>
              <a:rPr lang="en-GB" dirty="0"/>
              <a:t>Pie charts allow for comparisons between proportions. They are particularly relevant for students when they are working with populations of different sizes, or for making multiplicative comparisons within the same population.</a:t>
            </a:r>
          </a:p>
          <a:p>
            <a:r>
              <a:rPr lang="en-GB" b="1" dirty="0"/>
              <a:t>Bar charts</a:t>
            </a:r>
          </a:p>
          <a:p>
            <a:pPr lvl="1"/>
            <a:r>
              <a:rPr lang="en-GB" dirty="0"/>
              <a:t>Bar charts can be used give students a sense of the ‘shape’ of the distribution of the data across a sample, to identify and compare frequencies. They give an opportunity for comparisons to be made using absolute values.</a:t>
            </a:r>
          </a:p>
          <a:p>
            <a:r>
              <a:rPr lang="en-GB" b="1" dirty="0"/>
              <a:t>Pictograms</a:t>
            </a:r>
          </a:p>
          <a:p>
            <a:pPr lvl="1"/>
            <a:r>
              <a:rPr lang="en-GB" dirty="0"/>
              <a:t>Pictograms are a simple way of recording frequencies, tabulating images that represent a certain frequency.</a:t>
            </a:r>
          </a:p>
          <a:p>
            <a:endParaRPr lang="en-GB" dirty="0"/>
          </a:p>
        </p:txBody>
      </p:sp>
    </p:spTree>
    <p:extLst>
      <p:ext uri="{BB962C8B-B14F-4D97-AF65-F5344CB8AC3E}">
        <p14:creationId xmlns:p14="http://schemas.microsoft.com/office/powerpoint/2010/main" val="235826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2957461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68AC-E3C4-4D14-B6BE-7563B02D51FC}"/>
              </a:ext>
            </a:extLst>
          </p:cNvPr>
          <p:cNvSpPr>
            <a:spLocks noGrp="1"/>
          </p:cNvSpPr>
          <p:nvPr>
            <p:ph type="title"/>
          </p:nvPr>
        </p:nvSpPr>
        <p:spPr/>
        <p:txBody>
          <a:bodyPr/>
          <a:lstStyle/>
          <a:p>
            <a:r>
              <a:rPr lang="en-GB" dirty="0"/>
              <a:t>Instructions for ‘quick prepare’ card sort for Example 4</a:t>
            </a:r>
          </a:p>
        </p:txBody>
      </p:sp>
      <p:sp>
        <p:nvSpPr>
          <p:cNvPr id="3" name="TextBox 2">
            <a:extLst>
              <a:ext uri="{FF2B5EF4-FFF2-40B4-BE49-F238E27FC236}">
                <a16:creationId xmlns:a16="http://schemas.microsoft.com/office/drawing/2014/main" id="{2CDDA555-616E-4AAE-BCA0-FC59160BE2CF}"/>
              </a:ext>
            </a:extLst>
          </p:cNvPr>
          <p:cNvSpPr txBox="1"/>
          <p:nvPr/>
        </p:nvSpPr>
        <p:spPr>
          <a:xfrm>
            <a:off x="594008" y="1412776"/>
            <a:ext cx="10974600" cy="4302716"/>
          </a:xfrm>
          <a:prstGeom prst="rect">
            <a:avLst/>
          </a:prstGeom>
          <a:noFill/>
        </p:spPr>
        <p:txBody>
          <a:bodyPr wrap="square" rtlCol="0">
            <a:spAutoFit/>
          </a:bodyPr>
          <a:lstStyle/>
          <a:p>
            <a:pPr>
              <a:buNone/>
            </a:pPr>
            <a:r>
              <a:rPr lang="en-GB" sz="2400" dirty="0"/>
              <a:t>Example 4 asks students/teachers to match bar charts with data sets.</a:t>
            </a:r>
          </a:p>
          <a:p>
            <a:r>
              <a:rPr lang="en-GB" sz="2400" dirty="0"/>
              <a:t>Slides 23-24 provide an on-screen version of this task.</a:t>
            </a:r>
          </a:p>
          <a:p>
            <a:r>
              <a:rPr lang="en-GB" sz="2400" dirty="0"/>
              <a:t>You may find it helpful for students/teachers to be able to physically manoeuvre each bar chart/data set as a card sort.</a:t>
            </a:r>
          </a:p>
          <a:p>
            <a:r>
              <a:rPr lang="en-GB" sz="2400" dirty="0"/>
              <a:t>Card sorts can be time consuming to prepare, but if you feel they will be beneficial to the purpose of the activity, this method should save some time:</a:t>
            </a:r>
          </a:p>
          <a:p>
            <a:pPr lvl="1"/>
            <a:r>
              <a:rPr lang="en-GB" sz="1600" dirty="0"/>
              <a:t>Print slides 44-53 (single sided, 1 slide per page)</a:t>
            </a:r>
          </a:p>
          <a:p>
            <a:pPr lvl="1"/>
            <a:r>
              <a:rPr lang="en-GB" sz="1600" dirty="0"/>
              <a:t>Stack the ten pages on top of each other.</a:t>
            </a:r>
          </a:p>
          <a:p>
            <a:pPr lvl="1"/>
            <a:r>
              <a:rPr lang="en-GB" sz="1600" dirty="0"/>
              <a:t>Place paper clips at the end of each of the three rows (to keep them together when cut).</a:t>
            </a:r>
          </a:p>
          <a:p>
            <a:pPr lvl="1"/>
            <a:r>
              <a:rPr lang="en-GB" sz="1600" dirty="0"/>
              <a:t>Use a guillotine to carefully slice into three rows.</a:t>
            </a:r>
          </a:p>
          <a:p>
            <a:pPr lvl="1"/>
            <a:r>
              <a:rPr lang="en-GB" sz="1600" dirty="0"/>
              <a:t>Place paper clips in each of the remaining four squares of each strip of paper.</a:t>
            </a:r>
          </a:p>
          <a:p>
            <a:pPr lvl="1"/>
            <a:r>
              <a:rPr lang="en-GB" sz="1600" dirty="0"/>
              <a:t>Slice the three rows into five squares – you should now have 15 sets of card sorts, without any sorting! </a:t>
            </a:r>
          </a:p>
        </p:txBody>
      </p:sp>
    </p:spTree>
    <p:extLst>
      <p:ext uri="{BB962C8B-B14F-4D97-AF65-F5344CB8AC3E}">
        <p14:creationId xmlns:p14="http://schemas.microsoft.com/office/powerpoint/2010/main" val="987264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32E3DF34-DDE4-4DC9-BFDA-FD722C5B8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344905"/>
            <a:ext cx="2340000" cy="1910195"/>
          </a:xfrm>
          <a:prstGeom prst="rect">
            <a:avLst/>
          </a:prstGeom>
        </p:spPr>
      </p:pic>
      <p:sp>
        <p:nvSpPr>
          <p:cNvPr id="4" name="TextBox 3">
            <a:extLst>
              <a:ext uri="{FF2B5EF4-FFF2-40B4-BE49-F238E27FC236}">
                <a16:creationId xmlns:a16="http://schemas.microsoft.com/office/drawing/2014/main" id="{478781B6-075C-4DD5-954F-54A543531D3D}"/>
              </a:ext>
            </a:extLst>
          </p:cNvPr>
          <p:cNvSpPr txBox="1"/>
          <p:nvPr/>
        </p:nvSpPr>
        <p:spPr>
          <a:xfrm>
            <a:off x="449832" y="185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5" name="Picture 4" descr="A close up of a logo&#10;&#10;Description automatically generated">
            <a:extLst>
              <a:ext uri="{FF2B5EF4-FFF2-40B4-BE49-F238E27FC236}">
                <a16:creationId xmlns:a16="http://schemas.microsoft.com/office/drawing/2014/main" id="{9259224D-0EF0-43F7-9D24-0D43C8484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2682834"/>
            <a:ext cx="2340000" cy="1910195"/>
          </a:xfrm>
          <a:prstGeom prst="rect">
            <a:avLst/>
          </a:prstGeom>
        </p:spPr>
      </p:pic>
      <p:sp>
        <p:nvSpPr>
          <p:cNvPr id="6" name="TextBox 5">
            <a:extLst>
              <a:ext uri="{FF2B5EF4-FFF2-40B4-BE49-F238E27FC236}">
                <a16:creationId xmlns:a16="http://schemas.microsoft.com/office/drawing/2014/main" id="{4D3D0820-3411-4A73-B5A7-A035B6FB8634}"/>
              </a:ext>
            </a:extLst>
          </p:cNvPr>
          <p:cNvSpPr txBox="1"/>
          <p:nvPr/>
        </p:nvSpPr>
        <p:spPr>
          <a:xfrm>
            <a:off x="449832" y="235652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7" name="Picture 6" descr="A close up of a logo&#10;&#10;Description automatically generated">
            <a:extLst>
              <a:ext uri="{FF2B5EF4-FFF2-40B4-BE49-F238E27FC236}">
                <a16:creationId xmlns:a16="http://schemas.microsoft.com/office/drawing/2014/main" id="{0B3A1888-4D51-414E-81C8-A8A5320B7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4947805"/>
            <a:ext cx="2340000" cy="1910195"/>
          </a:xfrm>
          <a:prstGeom prst="rect">
            <a:avLst/>
          </a:prstGeom>
        </p:spPr>
      </p:pic>
      <p:sp>
        <p:nvSpPr>
          <p:cNvPr id="8" name="TextBox 7">
            <a:extLst>
              <a:ext uri="{FF2B5EF4-FFF2-40B4-BE49-F238E27FC236}">
                <a16:creationId xmlns:a16="http://schemas.microsoft.com/office/drawing/2014/main" id="{7C889F90-D1B6-40CB-9A2C-FF76C3248EAF}"/>
              </a:ext>
            </a:extLst>
          </p:cNvPr>
          <p:cNvSpPr txBox="1"/>
          <p:nvPr/>
        </p:nvSpPr>
        <p:spPr>
          <a:xfrm>
            <a:off x="449832" y="46214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9" name="Picture 8" descr="A close up of a logo&#10;&#10;Description automatically generated">
            <a:extLst>
              <a:ext uri="{FF2B5EF4-FFF2-40B4-BE49-F238E27FC236}">
                <a16:creationId xmlns:a16="http://schemas.microsoft.com/office/drawing/2014/main" id="{850A535B-E23A-4568-8BC5-3402185D7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320" y="344905"/>
            <a:ext cx="2340000" cy="1910195"/>
          </a:xfrm>
          <a:prstGeom prst="rect">
            <a:avLst/>
          </a:prstGeom>
        </p:spPr>
      </p:pic>
      <p:sp>
        <p:nvSpPr>
          <p:cNvPr id="10" name="TextBox 9">
            <a:extLst>
              <a:ext uri="{FF2B5EF4-FFF2-40B4-BE49-F238E27FC236}">
                <a16:creationId xmlns:a16="http://schemas.microsoft.com/office/drawing/2014/main" id="{EEBC9C5D-C053-468A-A871-205F212FD475}"/>
              </a:ext>
            </a:extLst>
          </p:cNvPr>
          <p:cNvSpPr txBox="1"/>
          <p:nvPr/>
        </p:nvSpPr>
        <p:spPr>
          <a:xfrm>
            <a:off x="2890824" y="185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11" name="Picture 10" descr="A close up of a logo&#10;&#10;Description automatically generated">
            <a:extLst>
              <a:ext uri="{FF2B5EF4-FFF2-40B4-BE49-F238E27FC236}">
                <a16:creationId xmlns:a16="http://schemas.microsoft.com/office/drawing/2014/main" id="{10B631D2-4FC6-4CCC-B1DD-9FE0200A1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320" y="2682834"/>
            <a:ext cx="2340000" cy="1910195"/>
          </a:xfrm>
          <a:prstGeom prst="rect">
            <a:avLst/>
          </a:prstGeom>
        </p:spPr>
      </p:pic>
      <p:sp>
        <p:nvSpPr>
          <p:cNvPr id="12" name="TextBox 11">
            <a:extLst>
              <a:ext uri="{FF2B5EF4-FFF2-40B4-BE49-F238E27FC236}">
                <a16:creationId xmlns:a16="http://schemas.microsoft.com/office/drawing/2014/main" id="{46736AC8-AC85-4553-9601-FA806B639E62}"/>
              </a:ext>
            </a:extLst>
          </p:cNvPr>
          <p:cNvSpPr txBox="1"/>
          <p:nvPr/>
        </p:nvSpPr>
        <p:spPr>
          <a:xfrm>
            <a:off x="2890824" y="235652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13" name="Picture 12" descr="A close up of a logo&#10;&#10;Description automatically generated">
            <a:extLst>
              <a:ext uri="{FF2B5EF4-FFF2-40B4-BE49-F238E27FC236}">
                <a16:creationId xmlns:a16="http://schemas.microsoft.com/office/drawing/2014/main" id="{2FCFC0C5-4B13-4698-AD67-E315FCC9D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320" y="4947805"/>
            <a:ext cx="2340000" cy="1910195"/>
          </a:xfrm>
          <a:prstGeom prst="rect">
            <a:avLst/>
          </a:prstGeom>
        </p:spPr>
      </p:pic>
      <p:sp>
        <p:nvSpPr>
          <p:cNvPr id="14" name="TextBox 13">
            <a:extLst>
              <a:ext uri="{FF2B5EF4-FFF2-40B4-BE49-F238E27FC236}">
                <a16:creationId xmlns:a16="http://schemas.microsoft.com/office/drawing/2014/main" id="{B2D48D61-1ECF-4E7D-83A5-84445ED21E8C}"/>
              </a:ext>
            </a:extLst>
          </p:cNvPr>
          <p:cNvSpPr txBox="1"/>
          <p:nvPr/>
        </p:nvSpPr>
        <p:spPr>
          <a:xfrm>
            <a:off x="2890824" y="46214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15" name="Picture 14" descr="A close up of a logo&#10;&#10;Description automatically generated">
            <a:extLst>
              <a:ext uri="{FF2B5EF4-FFF2-40B4-BE49-F238E27FC236}">
                <a16:creationId xmlns:a16="http://schemas.microsoft.com/office/drawing/2014/main" id="{067164E8-17DB-43B7-ADD9-BD6BB055D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111" y="303177"/>
            <a:ext cx="2340000" cy="1910195"/>
          </a:xfrm>
          <a:prstGeom prst="rect">
            <a:avLst/>
          </a:prstGeom>
        </p:spPr>
      </p:pic>
      <p:sp>
        <p:nvSpPr>
          <p:cNvPr id="16" name="TextBox 15">
            <a:extLst>
              <a:ext uri="{FF2B5EF4-FFF2-40B4-BE49-F238E27FC236}">
                <a16:creationId xmlns:a16="http://schemas.microsoft.com/office/drawing/2014/main" id="{B732759C-618A-4135-A9D1-7A0E49C9DF97}"/>
              </a:ext>
            </a:extLst>
          </p:cNvPr>
          <p:cNvSpPr txBox="1"/>
          <p:nvPr/>
        </p:nvSpPr>
        <p:spPr>
          <a:xfrm>
            <a:off x="5297615" y="-23137"/>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17" name="Picture 16" descr="A close up of a logo&#10;&#10;Description automatically generated">
            <a:extLst>
              <a:ext uri="{FF2B5EF4-FFF2-40B4-BE49-F238E27FC236}">
                <a16:creationId xmlns:a16="http://schemas.microsoft.com/office/drawing/2014/main" id="{29DC92AA-A423-4484-A79B-0BEDAD821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111" y="2641106"/>
            <a:ext cx="2340000" cy="1910195"/>
          </a:xfrm>
          <a:prstGeom prst="rect">
            <a:avLst/>
          </a:prstGeom>
        </p:spPr>
      </p:pic>
      <p:sp>
        <p:nvSpPr>
          <p:cNvPr id="18" name="TextBox 17">
            <a:extLst>
              <a:ext uri="{FF2B5EF4-FFF2-40B4-BE49-F238E27FC236}">
                <a16:creationId xmlns:a16="http://schemas.microsoft.com/office/drawing/2014/main" id="{D7A9F10D-F063-4534-B414-726C0222F131}"/>
              </a:ext>
            </a:extLst>
          </p:cNvPr>
          <p:cNvSpPr txBox="1"/>
          <p:nvPr/>
        </p:nvSpPr>
        <p:spPr>
          <a:xfrm>
            <a:off x="5297615" y="231479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19" name="Picture 18" descr="A close up of a logo&#10;&#10;Description automatically generated">
            <a:extLst>
              <a:ext uri="{FF2B5EF4-FFF2-40B4-BE49-F238E27FC236}">
                <a16:creationId xmlns:a16="http://schemas.microsoft.com/office/drawing/2014/main" id="{E0D2CA6C-AFB1-4979-8F8F-2CDCA0D3A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111" y="4906077"/>
            <a:ext cx="2340000" cy="1910195"/>
          </a:xfrm>
          <a:prstGeom prst="rect">
            <a:avLst/>
          </a:prstGeom>
        </p:spPr>
      </p:pic>
      <p:sp>
        <p:nvSpPr>
          <p:cNvPr id="20" name="TextBox 19">
            <a:extLst>
              <a:ext uri="{FF2B5EF4-FFF2-40B4-BE49-F238E27FC236}">
                <a16:creationId xmlns:a16="http://schemas.microsoft.com/office/drawing/2014/main" id="{5458460E-2922-4ED4-A197-945B91FDCC79}"/>
              </a:ext>
            </a:extLst>
          </p:cNvPr>
          <p:cNvSpPr txBox="1"/>
          <p:nvPr/>
        </p:nvSpPr>
        <p:spPr>
          <a:xfrm>
            <a:off x="5297615" y="4579763"/>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21" name="Picture 20" descr="A close up of a logo&#10;&#10;Description automatically generated">
            <a:extLst>
              <a:ext uri="{FF2B5EF4-FFF2-40B4-BE49-F238E27FC236}">
                <a16:creationId xmlns:a16="http://schemas.microsoft.com/office/drawing/2014/main" id="{8087343D-8AF0-41B9-8A13-9CEB8C656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875" y="309748"/>
            <a:ext cx="2340000" cy="1910195"/>
          </a:xfrm>
          <a:prstGeom prst="rect">
            <a:avLst/>
          </a:prstGeom>
        </p:spPr>
      </p:pic>
      <p:sp>
        <p:nvSpPr>
          <p:cNvPr id="22" name="TextBox 21">
            <a:extLst>
              <a:ext uri="{FF2B5EF4-FFF2-40B4-BE49-F238E27FC236}">
                <a16:creationId xmlns:a16="http://schemas.microsoft.com/office/drawing/2014/main" id="{70AE7ADE-CC31-4EB8-A073-33191FD3BD47}"/>
              </a:ext>
            </a:extLst>
          </p:cNvPr>
          <p:cNvSpPr txBox="1"/>
          <p:nvPr/>
        </p:nvSpPr>
        <p:spPr>
          <a:xfrm>
            <a:off x="7760379" y="-1656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23" name="Picture 22" descr="A close up of a logo&#10;&#10;Description automatically generated">
            <a:extLst>
              <a:ext uri="{FF2B5EF4-FFF2-40B4-BE49-F238E27FC236}">
                <a16:creationId xmlns:a16="http://schemas.microsoft.com/office/drawing/2014/main" id="{638BF2F8-752E-4365-B621-5586215FD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875" y="2647677"/>
            <a:ext cx="2340000" cy="1910195"/>
          </a:xfrm>
          <a:prstGeom prst="rect">
            <a:avLst/>
          </a:prstGeom>
        </p:spPr>
      </p:pic>
      <p:sp>
        <p:nvSpPr>
          <p:cNvPr id="24" name="TextBox 23">
            <a:extLst>
              <a:ext uri="{FF2B5EF4-FFF2-40B4-BE49-F238E27FC236}">
                <a16:creationId xmlns:a16="http://schemas.microsoft.com/office/drawing/2014/main" id="{FCE53F87-15A5-4567-8585-F2DF1FCD8623}"/>
              </a:ext>
            </a:extLst>
          </p:cNvPr>
          <p:cNvSpPr txBox="1"/>
          <p:nvPr/>
        </p:nvSpPr>
        <p:spPr>
          <a:xfrm>
            <a:off x="7760379" y="2321363"/>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25" name="Picture 24" descr="A close up of a logo&#10;&#10;Description automatically generated">
            <a:extLst>
              <a:ext uri="{FF2B5EF4-FFF2-40B4-BE49-F238E27FC236}">
                <a16:creationId xmlns:a16="http://schemas.microsoft.com/office/drawing/2014/main" id="{CABC713A-D8A9-493F-BD48-D942D34B7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875" y="4912648"/>
            <a:ext cx="2340000" cy="1910195"/>
          </a:xfrm>
          <a:prstGeom prst="rect">
            <a:avLst/>
          </a:prstGeom>
        </p:spPr>
      </p:pic>
      <p:sp>
        <p:nvSpPr>
          <p:cNvPr id="26" name="TextBox 25">
            <a:extLst>
              <a:ext uri="{FF2B5EF4-FFF2-40B4-BE49-F238E27FC236}">
                <a16:creationId xmlns:a16="http://schemas.microsoft.com/office/drawing/2014/main" id="{F71B79CA-CD5E-4D7F-A3EC-7B35F9F4E8D4}"/>
              </a:ext>
            </a:extLst>
          </p:cNvPr>
          <p:cNvSpPr txBox="1"/>
          <p:nvPr/>
        </p:nvSpPr>
        <p:spPr>
          <a:xfrm>
            <a:off x="7760379" y="458633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27" name="Picture 26" descr="A close up of a logo&#10;&#10;Description automatically generated">
            <a:extLst>
              <a:ext uri="{FF2B5EF4-FFF2-40B4-BE49-F238E27FC236}">
                <a16:creationId xmlns:a16="http://schemas.microsoft.com/office/drawing/2014/main" id="{142A7B32-C963-44B2-9850-2978FFEC4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37" y="303177"/>
            <a:ext cx="2340000" cy="1910195"/>
          </a:xfrm>
          <a:prstGeom prst="rect">
            <a:avLst/>
          </a:prstGeom>
        </p:spPr>
      </p:pic>
      <p:sp>
        <p:nvSpPr>
          <p:cNvPr id="28" name="TextBox 27">
            <a:extLst>
              <a:ext uri="{FF2B5EF4-FFF2-40B4-BE49-F238E27FC236}">
                <a16:creationId xmlns:a16="http://schemas.microsoft.com/office/drawing/2014/main" id="{6AF784C2-2C8B-4A97-83D8-BAFA6F5C0E0A}"/>
              </a:ext>
            </a:extLst>
          </p:cNvPr>
          <p:cNvSpPr txBox="1"/>
          <p:nvPr/>
        </p:nvSpPr>
        <p:spPr>
          <a:xfrm>
            <a:off x="10177441" y="-23137"/>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29" name="Picture 28" descr="A close up of a logo&#10;&#10;Description automatically generated">
            <a:extLst>
              <a:ext uri="{FF2B5EF4-FFF2-40B4-BE49-F238E27FC236}">
                <a16:creationId xmlns:a16="http://schemas.microsoft.com/office/drawing/2014/main" id="{7A196A3E-F81F-4733-8A22-8AECF026C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37" y="2641106"/>
            <a:ext cx="2340000" cy="1910195"/>
          </a:xfrm>
          <a:prstGeom prst="rect">
            <a:avLst/>
          </a:prstGeom>
        </p:spPr>
      </p:pic>
      <p:sp>
        <p:nvSpPr>
          <p:cNvPr id="30" name="TextBox 29">
            <a:extLst>
              <a:ext uri="{FF2B5EF4-FFF2-40B4-BE49-F238E27FC236}">
                <a16:creationId xmlns:a16="http://schemas.microsoft.com/office/drawing/2014/main" id="{85D26FC7-AE56-4855-AB65-BD0759F95E20}"/>
              </a:ext>
            </a:extLst>
          </p:cNvPr>
          <p:cNvSpPr txBox="1"/>
          <p:nvPr/>
        </p:nvSpPr>
        <p:spPr>
          <a:xfrm>
            <a:off x="10177441" y="231479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pic>
        <p:nvPicPr>
          <p:cNvPr id="31" name="Picture 30" descr="A close up of a logo&#10;&#10;Description automatically generated">
            <a:extLst>
              <a:ext uri="{FF2B5EF4-FFF2-40B4-BE49-F238E27FC236}">
                <a16:creationId xmlns:a16="http://schemas.microsoft.com/office/drawing/2014/main" id="{AECFEC77-900B-4800-B8A1-19140F0AC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937" y="4906077"/>
            <a:ext cx="2340000" cy="1910195"/>
          </a:xfrm>
          <a:prstGeom prst="rect">
            <a:avLst/>
          </a:prstGeom>
        </p:spPr>
      </p:pic>
      <p:sp>
        <p:nvSpPr>
          <p:cNvPr id="32" name="TextBox 31">
            <a:extLst>
              <a:ext uri="{FF2B5EF4-FFF2-40B4-BE49-F238E27FC236}">
                <a16:creationId xmlns:a16="http://schemas.microsoft.com/office/drawing/2014/main" id="{032A9E7D-ACA3-483C-83C2-DD276143EBEC}"/>
              </a:ext>
            </a:extLst>
          </p:cNvPr>
          <p:cNvSpPr txBox="1"/>
          <p:nvPr/>
        </p:nvSpPr>
        <p:spPr>
          <a:xfrm>
            <a:off x="10177441" y="4579763"/>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A</a:t>
            </a:r>
            <a:endParaRPr lang="en-GB" sz="1600" dirty="0"/>
          </a:p>
        </p:txBody>
      </p:sp>
    </p:spTree>
    <p:extLst>
      <p:ext uri="{BB962C8B-B14F-4D97-AF65-F5344CB8AC3E}">
        <p14:creationId xmlns:p14="http://schemas.microsoft.com/office/powerpoint/2010/main" val="3545246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pic>
        <p:nvPicPr>
          <p:cNvPr id="33" name="Picture 32">
            <a:extLst>
              <a:ext uri="{FF2B5EF4-FFF2-40B4-BE49-F238E27FC236}">
                <a16:creationId xmlns:a16="http://schemas.microsoft.com/office/drawing/2014/main" id="{11F4E465-694E-4700-8E75-400ACDDF4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 y="353224"/>
            <a:ext cx="2340000" cy="1900810"/>
          </a:xfrm>
          <a:prstGeom prst="rect">
            <a:avLst/>
          </a:prstGeom>
        </p:spPr>
      </p:pic>
      <p:sp>
        <p:nvSpPr>
          <p:cNvPr id="34" name="TextBox 33">
            <a:extLst>
              <a:ext uri="{FF2B5EF4-FFF2-40B4-BE49-F238E27FC236}">
                <a16:creationId xmlns:a16="http://schemas.microsoft.com/office/drawing/2014/main" id="{691182EB-08E1-4F4D-9209-67E24EDD7CDB}"/>
              </a:ext>
            </a:extLst>
          </p:cNvPr>
          <p:cNvSpPr txBox="1"/>
          <p:nvPr/>
        </p:nvSpPr>
        <p:spPr>
          <a:xfrm>
            <a:off x="426101" y="2691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35" name="Picture 34">
            <a:extLst>
              <a:ext uri="{FF2B5EF4-FFF2-40B4-BE49-F238E27FC236}">
                <a16:creationId xmlns:a16="http://schemas.microsoft.com/office/drawing/2014/main" id="{52FB30B7-8632-42A0-B689-57F96CD0F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600" y="353224"/>
            <a:ext cx="2340000" cy="1900810"/>
          </a:xfrm>
          <a:prstGeom prst="rect">
            <a:avLst/>
          </a:prstGeom>
        </p:spPr>
      </p:pic>
      <p:sp>
        <p:nvSpPr>
          <p:cNvPr id="36" name="TextBox 35">
            <a:extLst>
              <a:ext uri="{FF2B5EF4-FFF2-40B4-BE49-F238E27FC236}">
                <a16:creationId xmlns:a16="http://schemas.microsoft.com/office/drawing/2014/main" id="{DBE6211D-D911-4F7B-BF00-17767B37DD94}"/>
              </a:ext>
            </a:extLst>
          </p:cNvPr>
          <p:cNvSpPr txBox="1"/>
          <p:nvPr/>
        </p:nvSpPr>
        <p:spPr>
          <a:xfrm>
            <a:off x="2898104" y="2691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37" name="Picture 36">
            <a:extLst>
              <a:ext uri="{FF2B5EF4-FFF2-40B4-BE49-F238E27FC236}">
                <a16:creationId xmlns:a16="http://schemas.microsoft.com/office/drawing/2014/main" id="{2C551EB1-2272-48F6-9B79-AC88837AF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091" y="365056"/>
            <a:ext cx="2340000" cy="1900810"/>
          </a:xfrm>
          <a:prstGeom prst="rect">
            <a:avLst/>
          </a:prstGeom>
        </p:spPr>
      </p:pic>
      <p:sp>
        <p:nvSpPr>
          <p:cNvPr id="38" name="TextBox 37">
            <a:extLst>
              <a:ext uri="{FF2B5EF4-FFF2-40B4-BE49-F238E27FC236}">
                <a16:creationId xmlns:a16="http://schemas.microsoft.com/office/drawing/2014/main" id="{F2EE0F0A-E5CE-4931-86F6-ABF131E27D8E}"/>
              </a:ext>
            </a:extLst>
          </p:cNvPr>
          <p:cNvSpPr txBox="1"/>
          <p:nvPr/>
        </p:nvSpPr>
        <p:spPr>
          <a:xfrm>
            <a:off x="5309595" y="387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39" name="Picture 38">
            <a:extLst>
              <a:ext uri="{FF2B5EF4-FFF2-40B4-BE49-F238E27FC236}">
                <a16:creationId xmlns:a16="http://schemas.microsoft.com/office/drawing/2014/main" id="{0BA7BA4D-B968-4410-A12E-2C1FC352B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18" y="354170"/>
            <a:ext cx="2340000" cy="1900810"/>
          </a:xfrm>
          <a:prstGeom prst="rect">
            <a:avLst/>
          </a:prstGeom>
        </p:spPr>
      </p:pic>
      <p:sp>
        <p:nvSpPr>
          <p:cNvPr id="40" name="TextBox 39">
            <a:extLst>
              <a:ext uri="{FF2B5EF4-FFF2-40B4-BE49-F238E27FC236}">
                <a16:creationId xmlns:a16="http://schemas.microsoft.com/office/drawing/2014/main" id="{66C74F21-EF34-4A57-A62B-F1BDE64D53E7}"/>
              </a:ext>
            </a:extLst>
          </p:cNvPr>
          <p:cNvSpPr txBox="1"/>
          <p:nvPr/>
        </p:nvSpPr>
        <p:spPr>
          <a:xfrm>
            <a:off x="7752322" y="2785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41" name="Picture 40">
            <a:extLst>
              <a:ext uri="{FF2B5EF4-FFF2-40B4-BE49-F238E27FC236}">
                <a16:creationId xmlns:a16="http://schemas.microsoft.com/office/drawing/2014/main" id="{31E7CB0C-FD70-4A21-BBFA-1E9CD1439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4229" y="365056"/>
            <a:ext cx="2340000" cy="1900810"/>
          </a:xfrm>
          <a:prstGeom prst="rect">
            <a:avLst/>
          </a:prstGeom>
        </p:spPr>
      </p:pic>
      <p:sp>
        <p:nvSpPr>
          <p:cNvPr id="42" name="TextBox 41">
            <a:extLst>
              <a:ext uri="{FF2B5EF4-FFF2-40B4-BE49-F238E27FC236}">
                <a16:creationId xmlns:a16="http://schemas.microsoft.com/office/drawing/2014/main" id="{1E8A7062-ED3E-4AB6-8784-EAC9839C4186}"/>
              </a:ext>
            </a:extLst>
          </p:cNvPr>
          <p:cNvSpPr txBox="1"/>
          <p:nvPr/>
        </p:nvSpPr>
        <p:spPr>
          <a:xfrm>
            <a:off x="10186733" y="387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43" name="Picture 42">
            <a:extLst>
              <a:ext uri="{FF2B5EF4-FFF2-40B4-BE49-F238E27FC236}">
                <a16:creationId xmlns:a16="http://schemas.microsoft.com/office/drawing/2014/main" id="{6C4D648A-7FD8-4DA9-986C-758F801D2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4912"/>
            <a:ext cx="2340000" cy="1900810"/>
          </a:xfrm>
          <a:prstGeom prst="rect">
            <a:avLst/>
          </a:prstGeom>
        </p:spPr>
      </p:pic>
      <p:sp>
        <p:nvSpPr>
          <p:cNvPr id="44" name="TextBox 43">
            <a:extLst>
              <a:ext uri="{FF2B5EF4-FFF2-40B4-BE49-F238E27FC236}">
                <a16:creationId xmlns:a16="http://schemas.microsoft.com/office/drawing/2014/main" id="{763CF37A-2287-4BFB-8BC4-75837472C5C4}"/>
              </a:ext>
            </a:extLst>
          </p:cNvPr>
          <p:cNvSpPr txBox="1"/>
          <p:nvPr/>
        </p:nvSpPr>
        <p:spPr>
          <a:xfrm>
            <a:off x="402504" y="230859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45" name="Picture 44">
            <a:extLst>
              <a:ext uri="{FF2B5EF4-FFF2-40B4-BE49-F238E27FC236}">
                <a16:creationId xmlns:a16="http://schemas.microsoft.com/office/drawing/2014/main" id="{A6E605A2-DF2F-456F-9EEA-848C930BD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003" y="2634912"/>
            <a:ext cx="2340000" cy="1900810"/>
          </a:xfrm>
          <a:prstGeom prst="rect">
            <a:avLst/>
          </a:prstGeom>
        </p:spPr>
      </p:pic>
      <p:sp>
        <p:nvSpPr>
          <p:cNvPr id="46" name="TextBox 45">
            <a:extLst>
              <a:ext uri="{FF2B5EF4-FFF2-40B4-BE49-F238E27FC236}">
                <a16:creationId xmlns:a16="http://schemas.microsoft.com/office/drawing/2014/main" id="{31BC93D9-31BD-47E3-B040-64E8735605E8}"/>
              </a:ext>
            </a:extLst>
          </p:cNvPr>
          <p:cNvSpPr txBox="1"/>
          <p:nvPr/>
        </p:nvSpPr>
        <p:spPr>
          <a:xfrm>
            <a:off x="2874507" y="230859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47" name="Picture 46">
            <a:extLst>
              <a:ext uri="{FF2B5EF4-FFF2-40B4-BE49-F238E27FC236}">
                <a16:creationId xmlns:a16="http://schemas.microsoft.com/office/drawing/2014/main" id="{69049F6A-C6E4-459B-8F1B-DB73E409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494" y="2646744"/>
            <a:ext cx="2340000" cy="1900810"/>
          </a:xfrm>
          <a:prstGeom prst="rect">
            <a:avLst/>
          </a:prstGeom>
        </p:spPr>
      </p:pic>
      <p:sp>
        <p:nvSpPr>
          <p:cNvPr id="48" name="TextBox 47">
            <a:extLst>
              <a:ext uri="{FF2B5EF4-FFF2-40B4-BE49-F238E27FC236}">
                <a16:creationId xmlns:a16="http://schemas.microsoft.com/office/drawing/2014/main" id="{A00D4E4D-244D-4BBB-81D5-2D8AEE0F91F5}"/>
              </a:ext>
            </a:extLst>
          </p:cNvPr>
          <p:cNvSpPr txBox="1"/>
          <p:nvPr/>
        </p:nvSpPr>
        <p:spPr>
          <a:xfrm>
            <a:off x="5285998" y="232043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49" name="Picture 48">
            <a:extLst>
              <a:ext uri="{FF2B5EF4-FFF2-40B4-BE49-F238E27FC236}">
                <a16:creationId xmlns:a16="http://schemas.microsoft.com/office/drawing/2014/main" id="{3DFD0C79-C9C2-4717-B6D2-C8E51CD05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6221" y="2635858"/>
            <a:ext cx="2340000" cy="1900810"/>
          </a:xfrm>
          <a:prstGeom prst="rect">
            <a:avLst/>
          </a:prstGeom>
        </p:spPr>
      </p:pic>
      <p:sp>
        <p:nvSpPr>
          <p:cNvPr id="50" name="TextBox 49">
            <a:extLst>
              <a:ext uri="{FF2B5EF4-FFF2-40B4-BE49-F238E27FC236}">
                <a16:creationId xmlns:a16="http://schemas.microsoft.com/office/drawing/2014/main" id="{139E42C6-F598-4D83-B513-6EB45ABB6AE1}"/>
              </a:ext>
            </a:extLst>
          </p:cNvPr>
          <p:cNvSpPr txBox="1"/>
          <p:nvPr/>
        </p:nvSpPr>
        <p:spPr>
          <a:xfrm>
            <a:off x="7728725" y="230954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51" name="Picture 50">
            <a:extLst>
              <a:ext uri="{FF2B5EF4-FFF2-40B4-BE49-F238E27FC236}">
                <a16:creationId xmlns:a16="http://schemas.microsoft.com/office/drawing/2014/main" id="{03FC1EB6-09D1-447C-BE99-96E4A761D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0632" y="2646744"/>
            <a:ext cx="2340000" cy="1900810"/>
          </a:xfrm>
          <a:prstGeom prst="rect">
            <a:avLst/>
          </a:prstGeom>
        </p:spPr>
      </p:pic>
      <p:sp>
        <p:nvSpPr>
          <p:cNvPr id="52" name="TextBox 51">
            <a:extLst>
              <a:ext uri="{FF2B5EF4-FFF2-40B4-BE49-F238E27FC236}">
                <a16:creationId xmlns:a16="http://schemas.microsoft.com/office/drawing/2014/main" id="{4605480E-9329-4E15-808A-21AF7F168EC7}"/>
              </a:ext>
            </a:extLst>
          </p:cNvPr>
          <p:cNvSpPr txBox="1"/>
          <p:nvPr/>
        </p:nvSpPr>
        <p:spPr>
          <a:xfrm>
            <a:off x="10163136" y="232043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53" name="Picture 52">
            <a:extLst>
              <a:ext uri="{FF2B5EF4-FFF2-40B4-BE49-F238E27FC236}">
                <a16:creationId xmlns:a16="http://schemas.microsoft.com/office/drawing/2014/main" id="{3407C59A-DE1C-45C7-9C4D-17F71B1E2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 y="4872101"/>
            <a:ext cx="2340000" cy="1900810"/>
          </a:xfrm>
          <a:prstGeom prst="rect">
            <a:avLst/>
          </a:prstGeom>
        </p:spPr>
      </p:pic>
      <p:sp>
        <p:nvSpPr>
          <p:cNvPr id="54" name="TextBox 53">
            <a:extLst>
              <a:ext uri="{FF2B5EF4-FFF2-40B4-BE49-F238E27FC236}">
                <a16:creationId xmlns:a16="http://schemas.microsoft.com/office/drawing/2014/main" id="{2C7C8E55-22AA-478B-ADD6-B607E80ABCBC}"/>
              </a:ext>
            </a:extLst>
          </p:cNvPr>
          <p:cNvSpPr txBox="1"/>
          <p:nvPr/>
        </p:nvSpPr>
        <p:spPr>
          <a:xfrm>
            <a:off x="410346" y="4545787"/>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55" name="Picture 54">
            <a:extLst>
              <a:ext uri="{FF2B5EF4-FFF2-40B4-BE49-F238E27FC236}">
                <a16:creationId xmlns:a16="http://schemas.microsoft.com/office/drawing/2014/main" id="{ECFC3955-47BB-4845-853E-DF07995D9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845" y="4872101"/>
            <a:ext cx="2340000" cy="1900810"/>
          </a:xfrm>
          <a:prstGeom prst="rect">
            <a:avLst/>
          </a:prstGeom>
        </p:spPr>
      </p:pic>
      <p:sp>
        <p:nvSpPr>
          <p:cNvPr id="56" name="TextBox 55">
            <a:extLst>
              <a:ext uri="{FF2B5EF4-FFF2-40B4-BE49-F238E27FC236}">
                <a16:creationId xmlns:a16="http://schemas.microsoft.com/office/drawing/2014/main" id="{72D721D8-CFEF-42B6-A239-73EC4077F1C1}"/>
              </a:ext>
            </a:extLst>
          </p:cNvPr>
          <p:cNvSpPr txBox="1"/>
          <p:nvPr/>
        </p:nvSpPr>
        <p:spPr>
          <a:xfrm>
            <a:off x="2882349" y="4545787"/>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57" name="Picture 56">
            <a:extLst>
              <a:ext uri="{FF2B5EF4-FFF2-40B4-BE49-F238E27FC236}">
                <a16:creationId xmlns:a16="http://schemas.microsoft.com/office/drawing/2014/main" id="{0A1F15B6-D74F-4943-A4FF-626FCA8A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336" y="4883933"/>
            <a:ext cx="2340000" cy="1900810"/>
          </a:xfrm>
          <a:prstGeom prst="rect">
            <a:avLst/>
          </a:prstGeom>
        </p:spPr>
      </p:pic>
      <p:sp>
        <p:nvSpPr>
          <p:cNvPr id="58" name="TextBox 57">
            <a:extLst>
              <a:ext uri="{FF2B5EF4-FFF2-40B4-BE49-F238E27FC236}">
                <a16:creationId xmlns:a16="http://schemas.microsoft.com/office/drawing/2014/main" id="{A02914C4-C4F4-4356-854F-E9D117AE479C}"/>
              </a:ext>
            </a:extLst>
          </p:cNvPr>
          <p:cNvSpPr txBox="1"/>
          <p:nvPr/>
        </p:nvSpPr>
        <p:spPr>
          <a:xfrm>
            <a:off x="5293840" y="455761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59" name="Picture 58">
            <a:extLst>
              <a:ext uri="{FF2B5EF4-FFF2-40B4-BE49-F238E27FC236}">
                <a16:creationId xmlns:a16="http://schemas.microsoft.com/office/drawing/2014/main" id="{8B26CC27-0BB6-4E1B-8CD4-A525F0112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063" y="4873047"/>
            <a:ext cx="2340000" cy="1900810"/>
          </a:xfrm>
          <a:prstGeom prst="rect">
            <a:avLst/>
          </a:prstGeom>
        </p:spPr>
      </p:pic>
      <p:sp>
        <p:nvSpPr>
          <p:cNvPr id="60" name="TextBox 59">
            <a:extLst>
              <a:ext uri="{FF2B5EF4-FFF2-40B4-BE49-F238E27FC236}">
                <a16:creationId xmlns:a16="http://schemas.microsoft.com/office/drawing/2014/main" id="{A9F0DA5F-B8F3-4C14-9ED5-E4BA1728746D}"/>
              </a:ext>
            </a:extLst>
          </p:cNvPr>
          <p:cNvSpPr txBox="1"/>
          <p:nvPr/>
        </p:nvSpPr>
        <p:spPr>
          <a:xfrm>
            <a:off x="7736567" y="4546733"/>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pic>
        <p:nvPicPr>
          <p:cNvPr id="61" name="Picture 60">
            <a:extLst>
              <a:ext uri="{FF2B5EF4-FFF2-40B4-BE49-F238E27FC236}">
                <a16:creationId xmlns:a16="http://schemas.microsoft.com/office/drawing/2014/main" id="{326B4470-3F4F-483D-A874-D15B8A9DD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474" y="4883933"/>
            <a:ext cx="2340000" cy="1900810"/>
          </a:xfrm>
          <a:prstGeom prst="rect">
            <a:avLst/>
          </a:prstGeom>
        </p:spPr>
      </p:pic>
      <p:sp>
        <p:nvSpPr>
          <p:cNvPr id="62" name="TextBox 61">
            <a:extLst>
              <a:ext uri="{FF2B5EF4-FFF2-40B4-BE49-F238E27FC236}">
                <a16:creationId xmlns:a16="http://schemas.microsoft.com/office/drawing/2014/main" id="{865D57B8-2C9A-4CAD-9D23-307B1C22F6BF}"/>
              </a:ext>
            </a:extLst>
          </p:cNvPr>
          <p:cNvSpPr txBox="1"/>
          <p:nvPr/>
        </p:nvSpPr>
        <p:spPr>
          <a:xfrm>
            <a:off x="10170978" y="455761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B</a:t>
            </a:r>
            <a:endParaRPr lang="en-GB" sz="1600" dirty="0"/>
          </a:p>
        </p:txBody>
      </p:sp>
    </p:spTree>
    <p:extLst>
      <p:ext uri="{BB962C8B-B14F-4D97-AF65-F5344CB8AC3E}">
        <p14:creationId xmlns:p14="http://schemas.microsoft.com/office/powerpoint/2010/main" val="1850611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pic>
        <p:nvPicPr>
          <p:cNvPr id="3" name="Picture 2">
            <a:extLst>
              <a:ext uri="{FF2B5EF4-FFF2-40B4-BE49-F238E27FC236}">
                <a16:creationId xmlns:a16="http://schemas.microsoft.com/office/drawing/2014/main" id="{866D0E29-4B84-464C-9FA2-EE0714C54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351193"/>
            <a:ext cx="2340000" cy="1925679"/>
          </a:xfrm>
          <a:prstGeom prst="rect">
            <a:avLst/>
          </a:prstGeom>
        </p:spPr>
      </p:pic>
      <p:sp>
        <p:nvSpPr>
          <p:cNvPr id="4" name="TextBox 3">
            <a:extLst>
              <a:ext uri="{FF2B5EF4-FFF2-40B4-BE49-F238E27FC236}">
                <a16:creationId xmlns:a16="http://schemas.microsoft.com/office/drawing/2014/main" id="{08EEF292-6460-4955-B823-EF0B37FB85A5}"/>
              </a:ext>
            </a:extLst>
          </p:cNvPr>
          <p:cNvSpPr txBox="1"/>
          <p:nvPr/>
        </p:nvSpPr>
        <p:spPr>
          <a:xfrm>
            <a:off x="666454" y="24879"/>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5" name="Picture 4">
            <a:extLst>
              <a:ext uri="{FF2B5EF4-FFF2-40B4-BE49-F238E27FC236}">
                <a16:creationId xmlns:a16="http://schemas.microsoft.com/office/drawing/2014/main" id="{571004AF-959B-4FB2-9876-C191064A3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086" y="333748"/>
            <a:ext cx="2340000" cy="1925679"/>
          </a:xfrm>
          <a:prstGeom prst="rect">
            <a:avLst/>
          </a:prstGeom>
        </p:spPr>
      </p:pic>
      <p:sp>
        <p:nvSpPr>
          <p:cNvPr id="6" name="TextBox 5">
            <a:extLst>
              <a:ext uri="{FF2B5EF4-FFF2-40B4-BE49-F238E27FC236}">
                <a16:creationId xmlns:a16="http://schemas.microsoft.com/office/drawing/2014/main" id="{E91BADAA-E1C5-47AE-A7D3-575D9D69D57E}"/>
              </a:ext>
            </a:extLst>
          </p:cNvPr>
          <p:cNvSpPr txBox="1"/>
          <p:nvPr/>
        </p:nvSpPr>
        <p:spPr>
          <a:xfrm>
            <a:off x="3108212" y="7434"/>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7" name="Picture 6">
            <a:extLst>
              <a:ext uri="{FF2B5EF4-FFF2-40B4-BE49-F238E27FC236}">
                <a16:creationId xmlns:a16="http://schemas.microsoft.com/office/drawing/2014/main" id="{FC5B9003-344A-4460-A6D9-8110155BD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557" y="326097"/>
            <a:ext cx="2340000" cy="1925679"/>
          </a:xfrm>
          <a:prstGeom prst="rect">
            <a:avLst/>
          </a:prstGeom>
        </p:spPr>
      </p:pic>
      <p:sp>
        <p:nvSpPr>
          <p:cNvPr id="8" name="TextBox 7">
            <a:extLst>
              <a:ext uri="{FF2B5EF4-FFF2-40B4-BE49-F238E27FC236}">
                <a16:creationId xmlns:a16="http://schemas.microsoft.com/office/drawing/2014/main" id="{1D0363FE-12FA-49C7-A78D-3C19F82564CB}"/>
              </a:ext>
            </a:extLst>
          </p:cNvPr>
          <p:cNvSpPr txBox="1"/>
          <p:nvPr/>
        </p:nvSpPr>
        <p:spPr>
          <a:xfrm>
            <a:off x="5539683" y="-217"/>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9" name="Picture 8">
            <a:extLst>
              <a:ext uri="{FF2B5EF4-FFF2-40B4-BE49-F238E27FC236}">
                <a16:creationId xmlns:a16="http://schemas.microsoft.com/office/drawing/2014/main" id="{D5C8E5BB-1479-4C05-861F-74510696D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315" y="351193"/>
            <a:ext cx="2340000" cy="1925679"/>
          </a:xfrm>
          <a:prstGeom prst="rect">
            <a:avLst/>
          </a:prstGeom>
        </p:spPr>
      </p:pic>
      <p:sp>
        <p:nvSpPr>
          <p:cNvPr id="10" name="TextBox 9">
            <a:extLst>
              <a:ext uri="{FF2B5EF4-FFF2-40B4-BE49-F238E27FC236}">
                <a16:creationId xmlns:a16="http://schemas.microsoft.com/office/drawing/2014/main" id="{E8BF1B75-4ED1-437F-B2CA-9DB6C2A8B438}"/>
              </a:ext>
            </a:extLst>
          </p:cNvPr>
          <p:cNvSpPr txBox="1"/>
          <p:nvPr/>
        </p:nvSpPr>
        <p:spPr>
          <a:xfrm>
            <a:off x="7981441" y="24879"/>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11" name="Picture 10">
            <a:extLst>
              <a:ext uri="{FF2B5EF4-FFF2-40B4-BE49-F238E27FC236}">
                <a16:creationId xmlns:a16="http://schemas.microsoft.com/office/drawing/2014/main" id="{23DB0D77-321A-4ADB-B06B-356C5829B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073" y="332656"/>
            <a:ext cx="2340000" cy="1925679"/>
          </a:xfrm>
          <a:prstGeom prst="rect">
            <a:avLst/>
          </a:prstGeom>
        </p:spPr>
      </p:pic>
      <p:sp>
        <p:nvSpPr>
          <p:cNvPr id="12" name="TextBox 11">
            <a:extLst>
              <a:ext uri="{FF2B5EF4-FFF2-40B4-BE49-F238E27FC236}">
                <a16:creationId xmlns:a16="http://schemas.microsoft.com/office/drawing/2014/main" id="{DC32AE2D-0BE3-4048-A209-55C0F875B8E0}"/>
              </a:ext>
            </a:extLst>
          </p:cNvPr>
          <p:cNvSpPr txBox="1"/>
          <p:nvPr/>
        </p:nvSpPr>
        <p:spPr>
          <a:xfrm>
            <a:off x="10423199" y="6342"/>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13" name="Picture 12">
            <a:extLst>
              <a:ext uri="{FF2B5EF4-FFF2-40B4-BE49-F238E27FC236}">
                <a16:creationId xmlns:a16="http://schemas.microsoft.com/office/drawing/2014/main" id="{7DC9E489-F32B-446E-AD5B-5085D59DD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5" y="2621305"/>
            <a:ext cx="2340000" cy="1925679"/>
          </a:xfrm>
          <a:prstGeom prst="rect">
            <a:avLst/>
          </a:prstGeom>
        </p:spPr>
      </p:pic>
      <p:sp>
        <p:nvSpPr>
          <p:cNvPr id="14" name="TextBox 13">
            <a:extLst>
              <a:ext uri="{FF2B5EF4-FFF2-40B4-BE49-F238E27FC236}">
                <a16:creationId xmlns:a16="http://schemas.microsoft.com/office/drawing/2014/main" id="{5092CE9D-EEEC-4FD9-B9E4-2D7C72F7C09C}"/>
              </a:ext>
            </a:extLst>
          </p:cNvPr>
          <p:cNvSpPr txBox="1"/>
          <p:nvPr/>
        </p:nvSpPr>
        <p:spPr>
          <a:xfrm>
            <a:off x="665101" y="2294991"/>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15" name="Picture 14">
            <a:extLst>
              <a:ext uri="{FF2B5EF4-FFF2-40B4-BE49-F238E27FC236}">
                <a16:creationId xmlns:a16="http://schemas.microsoft.com/office/drawing/2014/main" id="{AA37554D-588C-4140-A1E6-DB4E7ECD4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733" y="2603860"/>
            <a:ext cx="2340000" cy="1925679"/>
          </a:xfrm>
          <a:prstGeom prst="rect">
            <a:avLst/>
          </a:prstGeom>
        </p:spPr>
      </p:pic>
      <p:sp>
        <p:nvSpPr>
          <p:cNvPr id="16" name="TextBox 15">
            <a:extLst>
              <a:ext uri="{FF2B5EF4-FFF2-40B4-BE49-F238E27FC236}">
                <a16:creationId xmlns:a16="http://schemas.microsoft.com/office/drawing/2014/main" id="{FDD3370D-078E-42E3-8170-262F40FD634E}"/>
              </a:ext>
            </a:extLst>
          </p:cNvPr>
          <p:cNvSpPr txBox="1"/>
          <p:nvPr/>
        </p:nvSpPr>
        <p:spPr>
          <a:xfrm>
            <a:off x="3106859" y="2277546"/>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17" name="Picture 16">
            <a:extLst>
              <a:ext uri="{FF2B5EF4-FFF2-40B4-BE49-F238E27FC236}">
                <a16:creationId xmlns:a16="http://schemas.microsoft.com/office/drawing/2014/main" id="{D82C31AD-0B82-47C6-88EC-A95C80BB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204" y="2596209"/>
            <a:ext cx="2340000" cy="1925679"/>
          </a:xfrm>
          <a:prstGeom prst="rect">
            <a:avLst/>
          </a:prstGeom>
        </p:spPr>
      </p:pic>
      <p:sp>
        <p:nvSpPr>
          <p:cNvPr id="18" name="TextBox 17">
            <a:extLst>
              <a:ext uri="{FF2B5EF4-FFF2-40B4-BE49-F238E27FC236}">
                <a16:creationId xmlns:a16="http://schemas.microsoft.com/office/drawing/2014/main" id="{9A754962-492A-4350-89A3-FE3D23D75A9D}"/>
              </a:ext>
            </a:extLst>
          </p:cNvPr>
          <p:cNvSpPr txBox="1"/>
          <p:nvPr/>
        </p:nvSpPr>
        <p:spPr>
          <a:xfrm>
            <a:off x="5538330" y="2269895"/>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19" name="Picture 18">
            <a:extLst>
              <a:ext uri="{FF2B5EF4-FFF2-40B4-BE49-F238E27FC236}">
                <a16:creationId xmlns:a16="http://schemas.microsoft.com/office/drawing/2014/main" id="{5C04B1B7-25D7-4AB9-8FD5-5C8A86613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962" y="2621305"/>
            <a:ext cx="2340000" cy="1925679"/>
          </a:xfrm>
          <a:prstGeom prst="rect">
            <a:avLst/>
          </a:prstGeom>
        </p:spPr>
      </p:pic>
      <p:sp>
        <p:nvSpPr>
          <p:cNvPr id="20" name="TextBox 19">
            <a:extLst>
              <a:ext uri="{FF2B5EF4-FFF2-40B4-BE49-F238E27FC236}">
                <a16:creationId xmlns:a16="http://schemas.microsoft.com/office/drawing/2014/main" id="{0947EDFC-DD79-4C80-B91F-2208E27D0EE5}"/>
              </a:ext>
            </a:extLst>
          </p:cNvPr>
          <p:cNvSpPr txBox="1"/>
          <p:nvPr/>
        </p:nvSpPr>
        <p:spPr>
          <a:xfrm>
            <a:off x="7980088" y="2294991"/>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21" name="Picture 20">
            <a:extLst>
              <a:ext uri="{FF2B5EF4-FFF2-40B4-BE49-F238E27FC236}">
                <a16:creationId xmlns:a16="http://schemas.microsoft.com/office/drawing/2014/main" id="{448EFC73-F22C-43B7-BBF6-8F0A843AE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720" y="2602768"/>
            <a:ext cx="2340000" cy="1925679"/>
          </a:xfrm>
          <a:prstGeom prst="rect">
            <a:avLst/>
          </a:prstGeom>
        </p:spPr>
      </p:pic>
      <p:sp>
        <p:nvSpPr>
          <p:cNvPr id="22" name="TextBox 21">
            <a:extLst>
              <a:ext uri="{FF2B5EF4-FFF2-40B4-BE49-F238E27FC236}">
                <a16:creationId xmlns:a16="http://schemas.microsoft.com/office/drawing/2014/main" id="{4508C9F8-4AD4-41C2-8435-639EF32D43F0}"/>
              </a:ext>
            </a:extLst>
          </p:cNvPr>
          <p:cNvSpPr txBox="1"/>
          <p:nvPr/>
        </p:nvSpPr>
        <p:spPr>
          <a:xfrm>
            <a:off x="10421846" y="2276454"/>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23" name="Picture 22">
            <a:extLst>
              <a:ext uri="{FF2B5EF4-FFF2-40B4-BE49-F238E27FC236}">
                <a16:creationId xmlns:a16="http://schemas.microsoft.com/office/drawing/2014/main" id="{DD372CEC-5087-42CA-BE42-658C03132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5" y="4942653"/>
            <a:ext cx="2340000" cy="1925679"/>
          </a:xfrm>
          <a:prstGeom prst="rect">
            <a:avLst/>
          </a:prstGeom>
        </p:spPr>
      </p:pic>
      <p:sp>
        <p:nvSpPr>
          <p:cNvPr id="24" name="TextBox 23">
            <a:extLst>
              <a:ext uri="{FF2B5EF4-FFF2-40B4-BE49-F238E27FC236}">
                <a16:creationId xmlns:a16="http://schemas.microsoft.com/office/drawing/2014/main" id="{D60792FB-236E-4C15-9FA0-0A2AE5CEAE59}"/>
              </a:ext>
            </a:extLst>
          </p:cNvPr>
          <p:cNvSpPr txBox="1"/>
          <p:nvPr/>
        </p:nvSpPr>
        <p:spPr>
          <a:xfrm>
            <a:off x="665101" y="4616339"/>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25" name="Picture 24">
            <a:extLst>
              <a:ext uri="{FF2B5EF4-FFF2-40B4-BE49-F238E27FC236}">
                <a16:creationId xmlns:a16="http://schemas.microsoft.com/office/drawing/2014/main" id="{D4E54895-FC29-4AD2-9F31-E146E8E4F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733" y="4925208"/>
            <a:ext cx="2340000" cy="1925679"/>
          </a:xfrm>
          <a:prstGeom prst="rect">
            <a:avLst/>
          </a:prstGeom>
        </p:spPr>
      </p:pic>
      <p:sp>
        <p:nvSpPr>
          <p:cNvPr id="26" name="TextBox 25">
            <a:extLst>
              <a:ext uri="{FF2B5EF4-FFF2-40B4-BE49-F238E27FC236}">
                <a16:creationId xmlns:a16="http://schemas.microsoft.com/office/drawing/2014/main" id="{F5EBC228-D746-432F-9BF7-DC59833BD17E}"/>
              </a:ext>
            </a:extLst>
          </p:cNvPr>
          <p:cNvSpPr txBox="1"/>
          <p:nvPr/>
        </p:nvSpPr>
        <p:spPr>
          <a:xfrm>
            <a:off x="3106859" y="4598894"/>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27" name="Picture 26">
            <a:extLst>
              <a:ext uri="{FF2B5EF4-FFF2-40B4-BE49-F238E27FC236}">
                <a16:creationId xmlns:a16="http://schemas.microsoft.com/office/drawing/2014/main" id="{DC4D4AB4-72FA-4B20-9FAA-8FA9DBA4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204" y="4917557"/>
            <a:ext cx="2340000" cy="1925679"/>
          </a:xfrm>
          <a:prstGeom prst="rect">
            <a:avLst/>
          </a:prstGeom>
        </p:spPr>
      </p:pic>
      <p:sp>
        <p:nvSpPr>
          <p:cNvPr id="28" name="TextBox 27">
            <a:extLst>
              <a:ext uri="{FF2B5EF4-FFF2-40B4-BE49-F238E27FC236}">
                <a16:creationId xmlns:a16="http://schemas.microsoft.com/office/drawing/2014/main" id="{6C413C5E-DD40-4582-8DEE-32D904A29A47}"/>
              </a:ext>
            </a:extLst>
          </p:cNvPr>
          <p:cNvSpPr txBox="1"/>
          <p:nvPr/>
        </p:nvSpPr>
        <p:spPr>
          <a:xfrm>
            <a:off x="5538330" y="4591243"/>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29" name="Picture 28">
            <a:extLst>
              <a:ext uri="{FF2B5EF4-FFF2-40B4-BE49-F238E27FC236}">
                <a16:creationId xmlns:a16="http://schemas.microsoft.com/office/drawing/2014/main" id="{B5FBFF9C-E86F-4B94-97F3-4355189D9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962" y="4942653"/>
            <a:ext cx="2340000" cy="1925679"/>
          </a:xfrm>
          <a:prstGeom prst="rect">
            <a:avLst/>
          </a:prstGeom>
        </p:spPr>
      </p:pic>
      <p:sp>
        <p:nvSpPr>
          <p:cNvPr id="30" name="TextBox 29">
            <a:extLst>
              <a:ext uri="{FF2B5EF4-FFF2-40B4-BE49-F238E27FC236}">
                <a16:creationId xmlns:a16="http://schemas.microsoft.com/office/drawing/2014/main" id="{0019AC60-A537-4E92-92F9-09BA1CA00361}"/>
              </a:ext>
            </a:extLst>
          </p:cNvPr>
          <p:cNvSpPr txBox="1"/>
          <p:nvPr/>
        </p:nvSpPr>
        <p:spPr>
          <a:xfrm>
            <a:off x="7980088" y="4616339"/>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pic>
        <p:nvPicPr>
          <p:cNvPr id="31" name="Picture 30">
            <a:extLst>
              <a:ext uri="{FF2B5EF4-FFF2-40B4-BE49-F238E27FC236}">
                <a16:creationId xmlns:a16="http://schemas.microsoft.com/office/drawing/2014/main" id="{4FD76A36-F538-47C0-8C24-CCED31A6F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720" y="4924116"/>
            <a:ext cx="2340000" cy="1925679"/>
          </a:xfrm>
          <a:prstGeom prst="rect">
            <a:avLst/>
          </a:prstGeom>
        </p:spPr>
      </p:pic>
      <p:sp>
        <p:nvSpPr>
          <p:cNvPr id="32" name="TextBox 31">
            <a:extLst>
              <a:ext uri="{FF2B5EF4-FFF2-40B4-BE49-F238E27FC236}">
                <a16:creationId xmlns:a16="http://schemas.microsoft.com/office/drawing/2014/main" id="{03C2B305-6159-4CED-9B2A-6B320ADBDD5F}"/>
              </a:ext>
            </a:extLst>
          </p:cNvPr>
          <p:cNvSpPr txBox="1"/>
          <p:nvPr/>
        </p:nvSpPr>
        <p:spPr>
          <a:xfrm>
            <a:off x="10421846" y="4597802"/>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C</a:t>
            </a:r>
            <a:endParaRPr lang="en-GB" sz="1600" dirty="0"/>
          </a:p>
        </p:txBody>
      </p:sp>
    </p:spTree>
    <p:extLst>
      <p:ext uri="{BB962C8B-B14F-4D97-AF65-F5344CB8AC3E}">
        <p14:creationId xmlns:p14="http://schemas.microsoft.com/office/powerpoint/2010/main" val="61377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pic>
        <p:nvPicPr>
          <p:cNvPr id="3" name="Picture 2" descr="A close up of a logo&#10;&#10;Description automatically generated">
            <a:extLst>
              <a:ext uri="{FF2B5EF4-FFF2-40B4-BE49-F238E27FC236}">
                <a16:creationId xmlns:a16="http://schemas.microsoft.com/office/drawing/2014/main" id="{A841D245-4F96-4BA4-9EBC-45DF753A4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1" y="358972"/>
            <a:ext cx="2340000" cy="1888610"/>
          </a:xfrm>
          <a:prstGeom prst="rect">
            <a:avLst/>
          </a:prstGeom>
        </p:spPr>
      </p:pic>
      <p:sp>
        <p:nvSpPr>
          <p:cNvPr id="4" name="TextBox 3">
            <a:extLst>
              <a:ext uri="{FF2B5EF4-FFF2-40B4-BE49-F238E27FC236}">
                <a16:creationId xmlns:a16="http://schemas.microsoft.com/office/drawing/2014/main" id="{B2C2B6D1-3750-40A5-AD33-A14F52903FB6}"/>
              </a:ext>
            </a:extLst>
          </p:cNvPr>
          <p:cNvSpPr txBox="1"/>
          <p:nvPr/>
        </p:nvSpPr>
        <p:spPr>
          <a:xfrm>
            <a:off x="468434" y="326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5" name="Picture 4" descr="A close up of a logo&#10;&#10;Description automatically generated">
            <a:extLst>
              <a:ext uri="{FF2B5EF4-FFF2-40B4-BE49-F238E27FC236}">
                <a16:creationId xmlns:a16="http://schemas.microsoft.com/office/drawing/2014/main" id="{B78374BE-C4B3-438E-A551-C2AE59D97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861" y="358972"/>
            <a:ext cx="2340000" cy="1888610"/>
          </a:xfrm>
          <a:prstGeom prst="rect">
            <a:avLst/>
          </a:prstGeom>
        </p:spPr>
      </p:pic>
      <p:sp>
        <p:nvSpPr>
          <p:cNvPr id="6" name="TextBox 5">
            <a:extLst>
              <a:ext uri="{FF2B5EF4-FFF2-40B4-BE49-F238E27FC236}">
                <a16:creationId xmlns:a16="http://schemas.microsoft.com/office/drawing/2014/main" id="{3EDFD7E0-8522-433C-B6FD-7F5512490D99}"/>
              </a:ext>
            </a:extLst>
          </p:cNvPr>
          <p:cNvSpPr txBox="1"/>
          <p:nvPr/>
        </p:nvSpPr>
        <p:spPr>
          <a:xfrm>
            <a:off x="2899454" y="326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7" name="Picture 6" descr="A close up of a logo&#10;&#10;Description automatically generated">
            <a:extLst>
              <a:ext uri="{FF2B5EF4-FFF2-40B4-BE49-F238E27FC236}">
                <a16:creationId xmlns:a16="http://schemas.microsoft.com/office/drawing/2014/main" id="{3C05870D-D34A-4FF0-B2B1-AD2F0094A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100" y="358972"/>
            <a:ext cx="2340000" cy="1888610"/>
          </a:xfrm>
          <a:prstGeom prst="rect">
            <a:avLst/>
          </a:prstGeom>
        </p:spPr>
      </p:pic>
      <p:sp>
        <p:nvSpPr>
          <p:cNvPr id="8" name="TextBox 7">
            <a:extLst>
              <a:ext uri="{FF2B5EF4-FFF2-40B4-BE49-F238E27FC236}">
                <a16:creationId xmlns:a16="http://schemas.microsoft.com/office/drawing/2014/main" id="{2EB2460C-9AB4-4C51-9612-D13948A079C6}"/>
              </a:ext>
            </a:extLst>
          </p:cNvPr>
          <p:cNvSpPr txBox="1"/>
          <p:nvPr/>
        </p:nvSpPr>
        <p:spPr>
          <a:xfrm>
            <a:off x="5349693" y="326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9" name="Picture 8" descr="A close up of a logo&#10;&#10;Description automatically generated">
            <a:extLst>
              <a:ext uri="{FF2B5EF4-FFF2-40B4-BE49-F238E27FC236}">
                <a16:creationId xmlns:a16="http://schemas.microsoft.com/office/drawing/2014/main" id="{2AE3995C-DD23-449B-96FA-09538CDCA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39" y="358972"/>
            <a:ext cx="2340000" cy="1888610"/>
          </a:xfrm>
          <a:prstGeom prst="rect">
            <a:avLst/>
          </a:prstGeom>
        </p:spPr>
      </p:pic>
      <p:sp>
        <p:nvSpPr>
          <p:cNvPr id="10" name="TextBox 9">
            <a:extLst>
              <a:ext uri="{FF2B5EF4-FFF2-40B4-BE49-F238E27FC236}">
                <a16:creationId xmlns:a16="http://schemas.microsoft.com/office/drawing/2014/main" id="{68F87E1B-AE57-441F-9BFC-28ED0F2A8058}"/>
              </a:ext>
            </a:extLst>
          </p:cNvPr>
          <p:cNvSpPr txBox="1"/>
          <p:nvPr/>
        </p:nvSpPr>
        <p:spPr>
          <a:xfrm>
            <a:off x="7799932" y="326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11" name="Picture 10" descr="A close up of a logo&#10;&#10;Description automatically generated">
            <a:extLst>
              <a:ext uri="{FF2B5EF4-FFF2-40B4-BE49-F238E27FC236}">
                <a16:creationId xmlns:a16="http://schemas.microsoft.com/office/drawing/2014/main" id="{5277586C-9FA8-4646-B78E-6B9EAF3C6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021" y="358972"/>
            <a:ext cx="2340000" cy="1888610"/>
          </a:xfrm>
          <a:prstGeom prst="rect">
            <a:avLst/>
          </a:prstGeom>
        </p:spPr>
      </p:pic>
      <p:sp>
        <p:nvSpPr>
          <p:cNvPr id="12" name="TextBox 11">
            <a:extLst>
              <a:ext uri="{FF2B5EF4-FFF2-40B4-BE49-F238E27FC236}">
                <a16:creationId xmlns:a16="http://schemas.microsoft.com/office/drawing/2014/main" id="{D2307513-A06E-44AF-84E7-F87E9D804F87}"/>
              </a:ext>
            </a:extLst>
          </p:cNvPr>
          <p:cNvSpPr txBox="1"/>
          <p:nvPr/>
        </p:nvSpPr>
        <p:spPr>
          <a:xfrm>
            <a:off x="10196525" y="326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13" name="Picture 12" descr="A close up of a logo&#10;&#10;Description automatically generated">
            <a:extLst>
              <a:ext uri="{FF2B5EF4-FFF2-40B4-BE49-F238E27FC236}">
                <a16:creationId xmlns:a16="http://schemas.microsoft.com/office/drawing/2014/main" id="{7BED6FA1-5D72-47D3-89C0-63E668E88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1" y="2663463"/>
            <a:ext cx="2340000" cy="1888610"/>
          </a:xfrm>
          <a:prstGeom prst="rect">
            <a:avLst/>
          </a:prstGeom>
        </p:spPr>
      </p:pic>
      <p:sp>
        <p:nvSpPr>
          <p:cNvPr id="14" name="TextBox 13">
            <a:extLst>
              <a:ext uri="{FF2B5EF4-FFF2-40B4-BE49-F238E27FC236}">
                <a16:creationId xmlns:a16="http://schemas.microsoft.com/office/drawing/2014/main" id="{DFB78FB7-146E-4CAF-9382-9DA9FD7EC00A}"/>
              </a:ext>
            </a:extLst>
          </p:cNvPr>
          <p:cNvSpPr txBox="1"/>
          <p:nvPr/>
        </p:nvSpPr>
        <p:spPr>
          <a:xfrm>
            <a:off x="468434" y="23371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15" name="Picture 14" descr="A close up of a logo&#10;&#10;Description automatically generated">
            <a:extLst>
              <a:ext uri="{FF2B5EF4-FFF2-40B4-BE49-F238E27FC236}">
                <a16:creationId xmlns:a16="http://schemas.microsoft.com/office/drawing/2014/main" id="{6FB98993-D6E6-4248-AA20-0F88D5F9A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861" y="2663463"/>
            <a:ext cx="2340000" cy="1888610"/>
          </a:xfrm>
          <a:prstGeom prst="rect">
            <a:avLst/>
          </a:prstGeom>
        </p:spPr>
      </p:pic>
      <p:sp>
        <p:nvSpPr>
          <p:cNvPr id="16" name="TextBox 15">
            <a:extLst>
              <a:ext uri="{FF2B5EF4-FFF2-40B4-BE49-F238E27FC236}">
                <a16:creationId xmlns:a16="http://schemas.microsoft.com/office/drawing/2014/main" id="{FE0F7FA3-1634-4EF0-B231-42AF8E750CD9}"/>
              </a:ext>
            </a:extLst>
          </p:cNvPr>
          <p:cNvSpPr txBox="1"/>
          <p:nvPr/>
        </p:nvSpPr>
        <p:spPr>
          <a:xfrm>
            <a:off x="2899454" y="23371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17" name="Picture 16" descr="A close up of a logo&#10;&#10;Description automatically generated">
            <a:extLst>
              <a:ext uri="{FF2B5EF4-FFF2-40B4-BE49-F238E27FC236}">
                <a16:creationId xmlns:a16="http://schemas.microsoft.com/office/drawing/2014/main" id="{0A130A77-5E14-4EA7-B337-BF5831AE6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100" y="2663463"/>
            <a:ext cx="2340000" cy="1888610"/>
          </a:xfrm>
          <a:prstGeom prst="rect">
            <a:avLst/>
          </a:prstGeom>
        </p:spPr>
      </p:pic>
      <p:sp>
        <p:nvSpPr>
          <p:cNvPr id="18" name="TextBox 17">
            <a:extLst>
              <a:ext uri="{FF2B5EF4-FFF2-40B4-BE49-F238E27FC236}">
                <a16:creationId xmlns:a16="http://schemas.microsoft.com/office/drawing/2014/main" id="{62BE2EF6-5DBB-43A7-B24D-D8429333646F}"/>
              </a:ext>
            </a:extLst>
          </p:cNvPr>
          <p:cNvSpPr txBox="1"/>
          <p:nvPr/>
        </p:nvSpPr>
        <p:spPr>
          <a:xfrm>
            <a:off x="5349693" y="23371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19" name="Picture 18" descr="A close up of a logo&#10;&#10;Description automatically generated">
            <a:extLst>
              <a:ext uri="{FF2B5EF4-FFF2-40B4-BE49-F238E27FC236}">
                <a16:creationId xmlns:a16="http://schemas.microsoft.com/office/drawing/2014/main" id="{2515197A-A1B1-43A4-9D91-28FC2678C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39" y="2663463"/>
            <a:ext cx="2340000" cy="1888610"/>
          </a:xfrm>
          <a:prstGeom prst="rect">
            <a:avLst/>
          </a:prstGeom>
        </p:spPr>
      </p:pic>
      <p:sp>
        <p:nvSpPr>
          <p:cNvPr id="20" name="TextBox 19">
            <a:extLst>
              <a:ext uri="{FF2B5EF4-FFF2-40B4-BE49-F238E27FC236}">
                <a16:creationId xmlns:a16="http://schemas.microsoft.com/office/drawing/2014/main" id="{8DFF082C-8881-46B8-830C-17F1272E4B0C}"/>
              </a:ext>
            </a:extLst>
          </p:cNvPr>
          <p:cNvSpPr txBox="1"/>
          <p:nvPr/>
        </p:nvSpPr>
        <p:spPr>
          <a:xfrm>
            <a:off x="7799932" y="23371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21" name="Picture 20" descr="A close up of a logo&#10;&#10;Description automatically generated">
            <a:extLst>
              <a:ext uri="{FF2B5EF4-FFF2-40B4-BE49-F238E27FC236}">
                <a16:creationId xmlns:a16="http://schemas.microsoft.com/office/drawing/2014/main" id="{68B1104A-AA50-455A-BF60-08ED1F961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021" y="2663463"/>
            <a:ext cx="2340000" cy="1888610"/>
          </a:xfrm>
          <a:prstGeom prst="rect">
            <a:avLst/>
          </a:prstGeom>
        </p:spPr>
      </p:pic>
      <p:sp>
        <p:nvSpPr>
          <p:cNvPr id="22" name="TextBox 21">
            <a:extLst>
              <a:ext uri="{FF2B5EF4-FFF2-40B4-BE49-F238E27FC236}">
                <a16:creationId xmlns:a16="http://schemas.microsoft.com/office/drawing/2014/main" id="{0CB09060-C347-41CE-8FE7-008D77D94E3F}"/>
              </a:ext>
            </a:extLst>
          </p:cNvPr>
          <p:cNvSpPr txBox="1"/>
          <p:nvPr/>
        </p:nvSpPr>
        <p:spPr>
          <a:xfrm>
            <a:off x="10196525" y="23371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23" name="Picture 22" descr="A close up of a logo&#10;&#10;Description automatically generated">
            <a:extLst>
              <a:ext uri="{FF2B5EF4-FFF2-40B4-BE49-F238E27FC236}">
                <a16:creationId xmlns:a16="http://schemas.microsoft.com/office/drawing/2014/main" id="{A47DEFD6-FA86-4262-8C0B-07E985115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9" y="4915840"/>
            <a:ext cx="2340000" cy="1888610"/>
          </a:xfrm>
          <a:prstGeom prst="rect">
            <a:avLst/>
          </a:prstGeom>
        </p:spPr>
      </p:pic>
      <p:sp>
        <p:nvSpPr>
          <p:cNvPr id="24" name="TextBox 23">
            <a:extLst>
              <a:ext uri="{FF2B5EF4-FFF2-40B4-BE49-F238E27FC236}">
                <a16:creationId xmlns:a16="http://schemas.microsoft.com/office/drawing/2014/main" id="{259E5E94-CAD1-4E90-A01F-E693193D05F3}"/>
              </a:ext>
            </a:extLst>
          </p:cNvPr>
          <p:cNvSpPr txBox="1"/>
          <p:nvPr/>
        </p:nvSpPr>
        <p:spPr>
          <a:xfrm>
            <a:off x="447132" y="458952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25" name="Picture 24" descr="A close up of a logo&#10;&#10;Description automatically generated">
            <a:extLst>
              <a:ext uri="{FF2B5EF4-FFF2-40B4-BE49-F238E27FC236}">
                <a16:creationId xmlns:a16="http://schemas.microsoft.com/office/drawing/2014/main" id="{3D885A0A-F0FA-4BC6-8D79-D12C3F5AD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559" y="4915840"/>
            <a:ext cx="2340000" cy="1888610"/>
          </a:xfrm>
          <a:prstGeom prst="rect">
            <a:avLst/>
          </a:prstGeom>
        </p:spPr>
      </p:pic>
      <p:sp>
        <p:nvSpPr>
          <p:cNvPr id="26" name="TextBox 25">
            <a:extLst>
              <a:ext uri="{FF2B5EF4-FFF2-40B4-BE49-F238E27FC236}">
                <a16:creationId xmlns:a16="http://schemas.microsoft.com/office/drawing/2014/main" id="{BDF3E124-957B-4783-A274-753BEF886591}"/>
              </a:ext>
            </a:extLst>
          </p:cNvPr>
          <p:cNvSpPr txBox="1"/>
          <p:nvPr/>
        </p:nvSpPr>
        <p:spPr>
          <a:xfrm>
            <a:off x="2878152" y="458952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27" name="Picture 26" descr="A close up of a logo&#10;&#10;Description automatically generated">
            <a:extLst>
              <a:ext uri="{FF2B5EF4-FFF2-40B4-BE49-F238E27FC236}">
                <a16:creationId xmlns:a16="http://schemas.microsoft.com/office/drawing/2014/main" id="{23920C35-D45C-4DD2-9873-BC064FA2E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798" y="4915840"/>
            <a:ext cx="2340000" cy="1888610"/>
          </a:xfrm>
          <a:prstGeom prst="rect">
            <a:avLst/>
          </a:prstGeom>
        </p:spPr>
      </p:pic>
      <p:sp>
        <p:nvSpPr>
          <p:cNvPr id="28" name="TextBox 27">
            <a:extLst>
              <a:ext uri="{FF2B5EF4-FFF2-40B4-BE49-F238E27FC236}">
                <a16:creationId xmlns:a16="http://schemas.microsoft.com/office/drawing/2014/main" id="{5A5764FC-298C-41D0-9B41-F553434A5F15}"/>
              </a:ext>
            </a:extLst>
          </p:cNvPr>
          <p:cNvSpPr txBox="1"/>
          <p:nvPr/>
        </p:nvSpPr>
        <p:spPr>
          <a:xfrm>
            <a:off x="5328391" y="458952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29" name="Picture 28" descr="A close up of a logo&#10;&#10;Description automatically generated">
            <a:extLst>
              <a:ext uri="{FF2B5EF4-FFF2-40B4-BE49-F238E27FC236}">
                <a16:creationId xmlns:a16="http://schemas.microsoft.com/office/drawing/2014/main" id="{17032D57-4A8D-4ED7-A3A5-0F661D885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037" y="4915840"/>
            <a:ext cx="2340000" cy="1888610"/>
          </a:xfrm>
          <a:prstGeom prst="rect">
            <a:avLst/>
          </a:prstGeom>
        </p:spPr>
      </p:pic>
      <p:sp>
        <p:nvSpPr>
          <p:cNvPr id="30" name="TextBox 29">
            <a:extLst>
              <a:ext uri="{FF2B5EF4-FFF2-40B4-BE49-F238E27FC236}">
                <a16:creationId xmlns:a16="http://schemas.microsoft.com/office/drawing/2014/main" id="{479171B6-6516-4227-8128-26A1FA3F393D}"/>
              </a:ext>
            </a:extLst>
          </p:cNvPr>
          <p:cNvSpPr txBox="1"/>
          <p:nvPr/>
        </p:nvSpPr>
        <p:spPr>
          <a:xfrm>
            <a:off x="7778630" y="458952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pic>
        <p:nvPicPr>
          <p:cNvPr id="31" name="Picture 30" descr="A close up of a logo&#10;&#10;Description automatically generated">
            <a:extLst>
              <a:ext uri="{FF2B5EF4-FFF2-40B4-BE49-F238E27FC236}">
                <a16:creationId xmlns:a16="http://schemas.microsoft.com/office/drawing/2014/main" id="{BFD103DA-ACF5-44D0-8EC1-B05FEDBBB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4021" y="4915840"/>
            <a:ext cx="2340000" cy="1888610"/>
          </a:xfrm>
          <a:prstGeom prst="rect">
            <a:avLst/>
          </a:prstGeom>
        </p:spPr>
      </p:pic>
      <p:sp>
        <p:nvSpPr>
          <p:cNvPr id="32" name="TextBox 31">
            <a:extLst>
              <a:ext uri="{FF2B5EF4-FFF2-40B4-BE49-F238E27FC236}">
                <a16:creationId xmlns:a16="http://schemas.microsoft.com/office/drawing/2014/main" id="{74471D12-B1B4-40DA-B88B-DFABFC475491}"/>
              </a:ext>
            </a:extLst>
          </p:cNvPr>
          <p:cNvSpPr txBox="1"/>
          <p:nvPr/>
        </p:nvSpPr>
        <p:spPr>
          <a:xfrm>
            <a:off x="10196525" y="458952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D</a:t>
            </a:r>
            <a:endParaRPr lang="en-GB" sz="1600" dirty="0"/>
          </a:p>
        </p:txBody>
      </p:sp>
    </p:spTree>
    <p:extLst>
      <p:ext uri="{BB962C8B-B14F-4D97-AF65-F5344CB8AC3E}">
        <p14:creationId xmlns:p14="http://schemas.microsoft.com/office/powerpoint/2010/main" val="4137472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pic>
        <p:nvPicPr>
          <p:cNvPr id="3" name="Picture 2">
            <a:extLst>
              <a:ext uri="{FF2B5EF4-FFF2-40B4-BE49-F238E27FC236}">
                <a16:creationId xmlns:a16="http://schemas.microsoft.com/office/drawing/2014/main" id="{A834AE22-A0CC-430A-A54A-FCE398CB3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066" y="346396"/>
            <a:ext cx="2340000" cy="1897994"/>
          </a:xfrm>
          <a:prstGeom prst="rect">
            <a:avLst/>
          </a:prstGeom>
        </p:spPr>
      </p:pic>
      <p:sp>
        <p:nvSpPr>
          <p:cNvPr id="4" name="TextBox 3">
            <a:extLst>
              <a:ext uri="{FF2B5EF4-FFF2-40B4-BE49-F238E27FC236}">
                <a16:creationId xmlns:a16="http://schemas.microsoft.com/office/drawing/2014/main" id="{BB38A0C6-50FF-462F-A0E7-80D4C88E5B13}"/>
              </a:ext>
            </a:extLst>
          </p:cNvPr>
          <p:cNvSpPr txBox="1"/>
          <p:nvPr/>
        </p:nvSpPr>
        <p:spPr>
          <a:xfrm>
            <a:off x="10303530" y="2008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7" name="Picture 6">
            <a:extLst>
              <a:ext uri="{FF2B5EF4-FFF2-40B4-BE49-F238E27FC236}">
                <a16:creationId xmlns:a16="http://schemas.microsoft.com/office/drawing/2014/main" id="{850F2DDB-7CF6-4E98-A489-42B0D55CB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941" y="346396"/>
            <a:ext cx="2340000" cy="1897994"/>
          </a:xfrm>
          <a:prstGeom prst="rect">
            <a:avLst/>
          </a:prstGeom>
        </p:spPr>
      </p:pic>
      <p:sp>
        <p:nvSpPr>
          <p:cNvPr id="8" name="TextBox 7">
            <a:extLst>
              <a:ext uri="{FF2B5EF4-FFF2-40B4-BE49-F238E27FC236}">
                <a16:creationId xmlns:a16="http://schemas.microsoft.com/office/drawing/2014/main" id="{E5102864-B647-4AC4-8A19-43763D73E57E}"/>
              </a:ext>
            </a:extLst>
          </p:cNvPr>
          <p:cNvSpPr txBox="1"/>
          <p:nvPr/>
        </p:nvSpPr>
        <p:spPr>
          <a:xfrm>
            <a:off x="7870405" y="2008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9" name="Picture 8">
            <a:extLst>
              <a:ext uri="{FF2B5EF4-FFF2-40B4-BE49-F238E27FC236}">
                <a16:creationId xmlns:a16="http://schemas.microsoft.com/office/drawing/2014/main" id="{49B352AF-5CD0-4E00-A609-22ED4160A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04" y="346396"/>
            <a:ext cx="2340000" cy="1897994"/>
          </a:xfrm>
          <a:prstGeom prst="rect">
            <a:avLst/>
          </a:prstGeom>
        </p:spPr>
      </p:pic>
      <p:sp>
        <p:nvSpPr>
          <p:cNvPr id="10" name="TextBox 9">
            <a:extLst>
              <a:ext uri="{FF2B5EF4-FFF2-40B4-BE49-F238E27FC236}">
                <a16:creationId xmlns:a16="http://schemas.microsoft.com/office/drawing/2014/main" id="{80567DE1-A174-4B06-BE67-4F83C1E29599}"/>
              </a:ext>
            </a:extLst>
          </p:cNvPr>
          <p:cNvSpPr txBox="1"/>
          <p:nvPr/>
        </p:nvSpPr>
        <p:spPr>
          <a:xfrm>
            <a:off x="5422068" y="2008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11" name="Picture 10">
            <a:extLst>
              <a:ext uri="{FF2B5EF4-FFF2-40B4-BE49-F238E27FC236}">
                <a16:creationId xmlns:a16="http://schemas.microsoft.com/office/drawing/2014/main" id="{799FCA89-29E9-496A-802C-CAF4E938C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059" y="327859"/>
            <a:ext cx="2340000" cy="1897994"/>
          </a:xfrm>
          <a:prstGeom prst="rect">
            <a:avLst/>
          </a:prstGeom>
        </p:spPr>
      </p:pic>
      <p:sp>
        <p:nvSpPr>
          <p:cNvPr id="12" name="TextBox 11">
            <a:extLst>
              <a:ext uri="{FF2B5EF4-FFF2-40B4-BE49-F238E27FC236}">
                <a16:creationId xmlns:a16="http://schemas.microsoft.com/office/drawing/2014/main" id="{365A071C-9380-4B0D-8767-197678A258EA}"/>
              </a:ext>
            </a:extLst>
          </p:cNvPr>
          <p:cNvSpPr txBox="1"/>
          <p:nvPr/>
        </p:nvSpPr>
        <p:spPr>
          <a:xfrm>
            <a:off x="2986523" y="1545"/>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13" name="Picture 12">
            <a:extLst>
              <a:ext uri="{FF2B5EF4-FFF2-40B4-BE49-F238E27FC236}">
                <a16:creationId xmlns:a16="http://schemas.microsoft.com/office/drawing/2014/main" id="{9B777922-36CE-46CE-BABF-BF9ECE03D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1" y="346396"/>
            <a:ext cx="2340000" cy="1897994"/>
          </a:xfrm>
          <a:prstGeom prst="rect">
            <a:avLst/>
          </a:prstGeom>
        </p:spPr>
      </p:pic>
      <p:sp>
        <p:nvSpPr>
          <p:cNvPr id="14" name="TextBox 13">
            <a:extLst>
              <a:ext uri="{FF2B5EF4-FFF2-40B4-BE49-F238E27FC236}">
                <a16:creationId xmlns:a16="http://schemas.microsoft.com/office/drawing/2014/main" id="{BE9D6DF8-9E8D-4047-8E8D-7E1F6FD787C5}"/>
              </a:ext>
            </a:extLst>
          </p:cNvPr>
          <p:cNvSpPr txBox="1"/>
          <p:nvPr/>
        </p:nvSpPr>
        <p:spPr>
          <a:xfrm>
            <a:off x="548045" y="2008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15" name="Picture 14">
            <a:extLst>
              <a:ext uri="{FF2B5EF4-FFF2-40B4-BE49-F238E27FC236}">
                <a16:creationId xmlns:a16="http://schemas.microsoft.com/office/drawing/2014/main" id="{C2F04770-F55D-4A04-9D42-5E67B7BDE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066" y="2652236"/>
            <a:ext cx="2340000" cy="1897994"/>
          </a:xfrm>
          <a:prstGeom prst="rect">
            <a:avLst/>
          </a:prstGeom>
        </p:spPr>
      </p:pic>
      <p:sp>
        <p:nvSpPr>
          <p:cNvPr id="16" name="TextBox 15">
            <a:extLst>
              <a:ext uri="{FF2B5EF4-FFF2-40B4-BE49-F238E27FC236}">
                <a16:creationId xmlns:a16="http://schemas.microsoft.com/office/drawing/2014/main" id="{E8190DCF-77E3-449E-A43E-F72866A5B987}"/>
              </a:ext>
            </a:extLst>
          </p:cNvPr>
          <p:cNvSpPr txBox="1"/>
          <p:nvPr/>
        </p:nvSpPr>
        <p:spPr>
          <a:xfrm>
            <a:off x="10303530" y="23259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17" name="Picture 16">
            <a:extLst>
              <a:ext uri="{FF2B5EF4-FFF2-40B4-BE49-F238E27FC236}">
                <a16:creationId xmlns:a16="http://schemas.microsoft.com/office/drawing/2014/main" id="{6AB9EAAF-4DAA-4219-8048-60C99BCEF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941" y="2652236"/>
            <a:ext cx="2340000" cy="1897994"/>
          </a:xfrm>
          <a:prstGeom prst="rect">
            <a:avLst/>
          </a:prstGeom>
        </p:spPr>
      </p:pic>
      <p:sp>
        <p:nvSpPr>
          <p:cNvPr id="18" name="TextBox 17">
            <a:extLst>
              <a:ext uri="{FF2B5EF4-FFF2-40B4-BE49-F238E27FC236}">
                <a16:creationId xmlns:a16="http://schemas.microsoft.com/office/drawing/2014/main" id="{1C95502C-872A-4AB0-A93D-9EF86CEC1966}"/>
              </a:ext>
            </a:extLst>
          </p:cNvPr>
          <p:cNvSpPr txBox="1"/>
          <p:nvPr/>
        </p:nvSpPr>
        <p:spPr>
          <a:xfrm>
            <a:off x="7870405" y="23259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19" name="Picture 18">
            <a:extLst>
              <a:ext uri="{FF2B5EF4-FFF2-40B4-BE49-F238E27FC236}">
                <a16:creationId xmlns:a16="http://schemas.microsoft.com/office/drawing/2014/main" id="{0E0DF5F5-5D90-446C-BE89-15914DD89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04" y="2652236"/>
            <a:ext cx="2340000" cy="1897994"/>
          </a:xfrm>
          <a:prstGeom prst="rect">
            <a:avLst/>
          </a:prstGeom>
        </p:spPr>
      </p:pic>
      <p:sp>
        <p:nvSpPr>
          <p:cNvPr id="20" name="TextBox 19">
            <a:extLst>
              <a:ext uri="{FF2B5EF4-FFF2-40B4-BE49-F238E27FC236}">
                <a16:creationId xmlns:a16="http://schemas.microsoft.com/office/drawing/2014/main" id="{C3F64660-5CAE-4423-9639-AB4DEB5AE9CA}"/>
              </a:ext>
            </a:extLst>
          </p:cNvPr>
          <p:cNvSpPr txBox="1"/>
          <p:nvPr/>
        </p:nvSpPr>
        <p:spPr>
          <a:xfrm>
            <a:off x="5422068" y="23259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21" name="Picture 20">
            <a:extLst>
              <a:ext uri="{FF2B5EF4-FFF2-40B4-BE49-F238E27FC236}">
                <a16:creationId xmlns:a16="http://schemas.microsoft.com/office/drawing/2014/main" id="{4222A0A5-E352-4114-BDEB-01CB687AA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059" y="2633699"/>
            <a:ext cx="2340000" cy="1897994"/>
          </a:xfrm>
          <a:prstGeom prst="rect">
            <a:avLst/>
          </a:prstGeom>
        </p:spPr>
      </p:pic>
      <p:sp>
        <p:nvSpPr>
          <p:cNvPr id="22" name="TextBox 21">
            <a:extLst>
              <a:ext uri="{FF2B5EF4-FFF2-40B4-BE49-F238E27FC236}">
                <a16:creationId xmlns:a16="http://schemas.microsoft.com/office/drawing/2014/main" id="{5D73241F-A41E-43C8-82A3-96707DA5AF3C}"/>
              </a:ext>
            </a:extLst>
          </p:cNvPr>
          <p:cNvSpPr txBox="1"/>
          <p:nvPr/>
        </p:nvSpPr>
        <p:spPr>
          <a:xfrm>
            <a:off x="2986523" y="2307385"/>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23" name="Picture 22">
            <a:extLst>
              <a:ext uri="{FF2B5EF4-FFF2-40B4-BE49-F238E27FC236}">
                <a16:creationId xmlns:a16="http://schemas.microsoft.com/office/drawing/2014/main" id="{D541CDAF-BDD4-4648-9490-2BF867BDE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1" y="2652236"/>
            <a:ext cx="2340000" cy="1897994"/>
          </a:xfrm>
          <a:prstGeom prst="rect">
            <a:avLst/>
          </a:prstGeom>
        </p:spPr>
      </p:pic>
      <p:sp>
        <p:nvSpPr>
          <p:cNvPr id="24" name="TextBox 23">
            <a:extLst>
              <a:ext uri="{FF2B5EF4-FFF2-40B4-BE49-F238E27FC236}">
                <a16:creationId xmlns:a16="http://schemas.microsoft.com/office/drawing/2014/main" id="{BE344996-21D1-4BC0-9C9B-C445A061AB22}"/>
              </a:ext>
            </a:extLst>
          </p:cNvPr>
          <p:cNvSpPr txBox="1"/>
          <p:nvPr/>
        </p:nvSpPr>
        <p:spPr>
          <a:xfrm>
            <a:off x="548045" y="23259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35" name="Picture 34">
            <a:extLst>
              <a:ext uri="{FF2B5EF4-FFF2-40B4-BE49-F238E27FC236}">
                <a16:creationId xmlns:a16="http://schemas.microsoft.com/office/drawing/2014/main" id="{AB0ACFC6-323E-45D9-8005-648692B6B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1066" y="4971636"/>
            <a:ext cx="2340000" cy="1897994"/>
          </a:xfrm>
          <a:prstGeom prst="rect">
            <a:avLst/>
          </a:prstGeom>
        </p:spPr>
      </p:pic>
      <p:sp>
        <p:nvSpPr>
          <p:cNvPr id="36" name="TextBox 35">
            <a:extLst>
              <a:ext uri="{FF2B5EF4-FFF2-40B4-BE49-F238E27FC236}">
                <a16:creationId xmlns:a16="http://schemas.microsoft.com/office/drawing/2014/main" id="{B9A44E99-0604-42B0-977C-C9ECDD8AAED5}"/>
              </a:ext>
            </a:extLst>
          </p:cNvPr>
          <p:cNvSpPr txBox="1"/>
          <p:nvPr/>
        </p:nvSpPr>
        <p:spPr>
          <a:xfrm>
            <a:off x="10303530" y="46453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37" name="Picture 36">
            <a:extLst>
              <a:ext uri="{FF2B5EF4-FFF2-40B4-BE49-F238E27FC236}">
                <a16:creationId xmlns:a16="http://schemas.microsoft.com/office/drawing/2014/main" id="{C83847BF-08A2-4955-9DF7-A5E446AA3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7941" y="4971636"/>
            <a:ext cx="2340000" cy="1897994"/>
          </a:xfrm>
          <a:prstGeom prst="rect">
            <a:avLst/>
          </a:prstGeom>
        </p:spPr>
      </p:pic>
      <p:sp>
        <p:nvSpPr>
          <p:cNvPr id="38" name="TextBox 37">
            <a:extLst>
              <a:ext uri="{FF2B5EF4-FFF2-40B4-BE49-F238E27FC236}">
                <a16:creationId xmlns:a16="http://schemas.microsoft.com/office/drawing/2014/main" id="{971F08A8-C67E-4B34-BE36-0F362BED8AC6}"/>
              </a:ext>
            </a:extLst>
          </p:cNvPr>
          <p:cNvSpPr txBox="1"/>
          <p:nvPr/>
        </p:nvSpPr>
        <p:spPr>
          <a:xfrm>
            <a:off x="7870405" y="46453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39" name="Picture 38">
            <a:extLst>
              <a:ext uri="{FF2B5EF4-FFF2-40B4-BE49-F238E27FC236}">
                <a16:creationId xmlns:a16="http://schemas.microsoft.com/office/drawing/2014/main" id="{EE9846D0-816F-4D07-9F55-6474E659B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04" y="4971636"/>
            <a:ext cx="2340000" cy="1897994"/>
          </a:xfrm>
          <a:prstGeom prst="rect">
            <a:avLst/>
          </a:prstGeom>
        </p:spPr>
      </p:pic>
      <p:sp>
        <p:nvSpPr>
          <p:cNvPr id="40" name="TextBox 39">
            <a:extLst>
              <a:ext uri="{FF2B5EF4-FFF2-40B4-BE49-F238E27FC236}">
                <a16:creationId xmlns:a16="http://schemas.microsoft.com/office/drawing/2014/main" id="{E9EC959B-BC8D-4082-98B8-06C4E66B619D}"/>
              </a:ext>
            </a:extLst>
          </p:cNvPr>
          <p:cNvSpPr txBox="1"/>
          <p:nvPr/>
        </p:nvSpPr>
        <p:spPr>
          <a:xfrm>
            <a:off x="5422068" y="46453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41" name="Picture 40">
            <a:extLst>
              <a:ext uri="{FF2B5EF4-FFF2-40B4-BE49-F238E27FC236}">
                <a16:creationId xmlns:a16="http://schemas.microsoft.com/office/drawing/2014/main" id="{481539A4-7022-427E-A630-3B28B0B54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059" y="4953099"/>
            <a:ext cx="2340000" cy="1897994"/>
          </a:xfrm>
          <a:prstGeom prst="rect">
            <a:avLst/>
          </a:prstGeom>
        </p:spPr>
      </p:pic>
      <p:sp>
        <p:nvSpPr>
          <p:cNvPr id="42" name="TextBox 41">
            <a:extLst>
              <a:ext uri="{FF2B5EF4-FFF2-40B4-BE49-F238E27FC236}">
                <a16:creationId xmlns:a16="http://schemas.microsoft.com/office/drawing/2014/main" id="{496A8D0E-8D2F-4284-A7E4-2064EFA80E87}"/>
              </a:ext>
            </a:extLst>
          </p:cNvPr>
          <p:cNvSpPr txBox="1"/>
          <p:nvPr/>
        </p:nvSpPr>
        <p:spPr>
          <a:xfrm>
            <a:off x="2986523" y="4626785"/>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pic>
        <p:nvPicPr>
          <p:cNvPr id="43" name="Picture 42">
            <a:extLst>
              <a:ext uri="{FF2B5EF4-FFF2-40B4-BE49-F238E27FC236}">
                <a16:creationId xmlns:a16="http://schemas.microsoft.com/office/drawing/2014/main" id="{0222E915-B8C1-4F25-BDF6-AF2FD0F4F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1" y="4971636"/>
            <a:ext cx="2340000" cy="1897994"/>
          </a:xfrm>
          <a:prstGeom prst="rect">
            <a:avLst/>
          </a:prstGeom>
        </p:spPr>
      </p:pic>
      <p:sp>
        <p:nvSpPr>
          <p:cNvPr id="44" name="TextBox 43">
            <a:extLst>
              <a:ext uri="{FF2B5EF4-FFF2-40B4-BE49-F238E27FC236}">
                <a16:creationId xmlns:a16="http://schemas.microsoft.com/office/drawing/2014/main" id="{163FC43F-6B78-4087-9F0C-AA4BA8214CA5}"/>
              </a:ext>
            </a:extLst>
          </p:cNvPr>
          <p:cNvSpPr txBox="1"/>
          <p:nvPr/>
        </p:nvSpPr>
        <p:spPr>
          <a:xfrm>
            <a:off x="548045" y="464532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Bar chart E</a:t>
            </a:r>
            <a:endParaRPr lang="en-GB" sz="1600" dirty="0"/>
          </a:p>
        </p:txBody>
      </p:sp>
    </p:spTree>
    <p:extLst>
      <p:ext uri="{BB962C8B-B14F-4D97-AF65-F5344CB8AC3E}">
        <p14:creationId xmlns:p14="http://schemas.microsoft.com/office/powerpoint/2010/main" val="2974916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sp>
        <p:nvSpPr>
          <p:cNvPr id="3" name="TextBox 2">
            <a:extLst>
              <a:ext uri="{FF2B5EF4-FFF2-40B4-BE49-F238E27FC236}">
                <a16:creationId xmlns:a16="http://schemas.microsoft.com/office/drawing/2014/main" id="{9C25EAD6-3704-45D7-A0D9-1D4A90B38136}"/>
              </a:ext>
            </a:extLst>
          </p:cNvPr>
          <p:cNvSpPr txBox="1"/>
          <p:nvPr/>
        </p:nvSpPr>
        <p:spPr>
          <a:xfrm>
            <a:off x="517654" y="1555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4" name="Table 3">
            <a:extLst>
              <a:ext uri="{FF2B5EF4-FFF2-40B4-BE49-F238E27FC236}">
                <a16:creationId xmlns:a16="http://schemas.microsoft.com/office/drawing/2014/main" id="{58F08F6E-6FED-4B9F-987B-A3C43B81CCE9}"/>
              </a:ext>
            </a:extLst>
          </p:cNvPr>
          <p:cNvGraphicFramePr>
            <a:graphicFrameLocks noGrp="1"/>
          </p:cNvGraphicFramePr>
          <p:nvPr/>
        </p:nvGraphicFramePr>
        <p:xfrm>
          <a:off x="263352" y="53779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5" name="TextBox 4">
            <a:extLst>
              <a:ext uri="{FF2B5EF4-FFF2-40B4-BE49-F238E27FC236}">
                <a16:creationId xmlns:a16="http://schemas.microsoft.com/office/drawing/2014/main" id="{DF52FE38-551C-4981-9AF3-1709A8B4D7EB}"/>
              </a:ext>
            </a:extLst>
          </p:cNvPr>
          <p:cNvSpPr txBox="1"/>
          <p:nvPr/>
        </p:nvSpPr>
        <p:spPr>
          <a:xfrm>
            <a:off x="531379" y="242088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6" name="Table 5">
            <a:extLst>
              <a:ext uri="{FF2B5EF4-FFF2-40B4-BE49-F238E27FC236}">
                <a16:creationId xmlns:a16="http://schemas.microsoft.com/office/drawing/2014/main" id="{BEBA4FC8-A394-4F4C-92E6-139628396222}"/>
              </a:ext>
            </a:extLst>
          </p:cNvPr>
          <p:cNvGraphicFramePr>
            <a:graphicFrameLocks noGrp="1"/>
          </p:cNvGraphicFramePr>
          <p:nvPr/>
        </p:nvGraphicFramePr>
        <p:xfrm>
          <a:off x="277077" y="280314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7" name="TextBox 6">
            <a:extLst>
              <a:ext uri="{FF2B5EF4-FFF2-40B4-BE49-F238E27FC236}">
                <a16:creationId xmlns:a16="http://schemas.microsoft.com/office/drawing/2014/main" id="{8FC8E1DE-D725-431E-9510-15A332F7C713}"/>
              </a:ext>
            </a:extLst>
          </p:cNvPr>
          <p:cNvSpPr txBox="1"/>
          <p:nvPr/>
        </p:nvSpPr>
        <p:spPr>
          <a:xfrm>
            <a:off x="531379" y="46684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8" name="Table 7">
            <a:extLst>
              <a:ext uri="{FF2B5EF4-FFF2-40B4-BE49-F238E27FC236}">
                <a16:creationId xmlns:a16="http://schemas.microsoft.com/office/drawing/2014/main" id="{861F218E-1065-4F74-8DE0-FEF26B35696D}"/>
              </a:ext>
            </a:extLst>
          </p:cNvPr>
          <p:cNvGraphicFramePr>
            <a:graphicFrameLocks noGrp="1"/>
          </p:cNvGraphicFramePr>
          <p:nvPr/>
        </p:nvGraphicFramePr>
        <p:xfrm>
          <a:off x="277077" y="5050701"/>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9" name="TextBox 8">
            <a:extLst>
              <a:ext uri="{FF2B5EF4-FFF2-40B4-BE49-F238E27FC236}">
                <a16:creationId xmlns:a16="http://schemas.microsoft.com/office/drawing/2014/main" id="{0943BDCA-D732-4D57-AA7D-F3972E08F76A}"/>
              </a:ext>
            </a:extLst>
          </p:cNvPr>
          <p:cNvSpPr txBox="1"/>
          <p:nvPr/>
        </p:nvSpPr>
        <p:spPr>
          <a:xfrm>
            <a:off x="2989612" y="1555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10" name="Table 9">
            <a:extLst>
              <a:ext uri="{FF2B5EF4-FFF2-40B4-BE49-F238E27FC236}">
                <a16:creationId xmlns:a16="http://schemas.microsoft.com/office/drawing/2014/main" id="{45382789-1D71-4C52-A4F0-3E70BD1EACED}"/>
              </a:ext>
            </a:extLst>
          </p:cNvPr>
          <p:cNvGraphicFramePr>
            <a:graphicFrameLocks noGrp="1"/>
          </p:cNvGraphicFramePr>
          <p:nvPr/>
        </p:nvGraphicFramePr>
        <p:xfrm>
          <a:off x="2735310" y="53779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1" name="TextBox 10">
            <a:extLst>
              <a:ext uri="{FF2B5EF4-FFF2-40B4-BE49-F238E27FC236}">
                <a16:creationId xmlns:a16="http://schemas.microsoft.com/office/drawing/2014/main" id="{45590389-0F41-4D16-BB88-50A8CF446177}"/>
              </a:ext>
            </a:extLst>
          </p:cNvPr>
          <p:cNvSpPr txBox="1"/>
          <p:nvPr/>
        </p:nvSpPr>
        <p:spPr>
          <a:xfrm>
            <a:off x="3003337" y="242088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12" name="Table 11">
            <a:extLst>
              <a:ext uri="{FF2B5EF4-FFF2-40B4-BE49-F238E27FC236}">
                <a16:creationId xmlns:a16="http://schemas.microsoft.com/office/drawing/2014/main" id="{B33D1F38-3B07-46AD-9AEE-9A1A3A2B6DD5}"/>
              </a:ext>
            </a:extLst>
          </p:cNvPr>
          <p:cNvGraphicFramePr>
            <a:graphicFrameLocks noGrp="1"/>
          </p:cNvGraphicFramePr>
          <p:nvPr/>
        </p:nvGraphicFramePr>
        <p:xfrm>
          <a:off x="2749035" y="280314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3" name="TextBox 12">
            <a:extLst>
              <a:ext uri="{FF2B5EF4-FFF2-40B4-BE49-F238E27FC236}">
                <a16:creationId xmlns:a16="http://schemas.microsoft.com/office/drawing/2014/main" id="{091B22F5-972D-464D-866A-5EA9FB4AF4D4}"/>
              </a:ext>
            </a:extLst>
          </p:cNvPr>
          <p:cNvSpPr txBox="1"/>
          <p:nvPr/>
        </p:nvSpPr>
        <p:spPr>
          <a:xfrm>
            <a:off x="3003337" y="46684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14" name="Table 13">
            <a:extLst>
              <a:ext uri="{FF2B5EF4-FFF2-40B4-BE49-F238E27FC236}">
                <a16:creationId xmlns:a16="http://schemas.microsoft.com/office/drawing/2014/main" id="{E5605626-5FB4-46E7-9B35-DF5D978F27E2}"/>
              </a:ext>
            </a:extLst>
          </p:cNvPr>
          <p:cNvGraphicFramePr>
            <a:graphicFrameLocks noGrp="1"/>
          </p:cNvGraphicFramePr>
          <p:nvPr/>
        </p:nvGraphicFramePr>
        <p:xfrm>
          <a:off x="2749035" y="5050701"/>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5" name="TextBox 14">
            <a:extLst>
              <a:ext uri="{FF2B5EF4-FFF2-40B4-BE49-F238E27FC236}">
                <a16:creationId xmlns:a16="http://schemas.microsoft.com/office/drawing/2014/main" id="{7FA18130-E74A-484F-A2B7-7C827E114637}"/>
              </a:ext>
            </a:extLst>
          </p:cNvPr>
          <p:cNvSpPr txBox="1"/>
          <p:nvPr/>
        </p:nvSpPr>
        <p:spPr>
          <a:xfrm>
            <a:off x="5381659" y="1555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16" name="Table 15">
            <a:extLst>
              <a:ext uri="{FF2B5EF4-FFF2-40B4-BE49-F238E27FC236}">
                <a16:creationId xmlns:a16="http://schemas.microsoft.com/office/drawing/2014/main" id="{3EAFAE20-E02B-4FAA-8930-1057323D71F7}"/>
              </a:ext>
            </a:extLst>
          </p:cNvPr>
          <p:cNvGraphicFramePr>
            <a:graphicFrameLocks noGrp="1"/>
          </p:cNvGraphicFramePr>
          <p:nvPr/>
        </p:nvGraphicFramePr>
        <p:xfrm>
          <a:off x="5127357" y="53779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7" name="TextBox 16">
            <a:extLst>
              <a:ext uri="{FF2B5EF4-FFF2-40B4-BE49-F238E27FC236}">
                <a16:creationId xmlns:a16="http://schemas.microsoft.com/office/drawing/2014/main" id="{7A103DB4-27FF-41B1-8A9B-1C038B0DCD47}"/>
              </a:ext>
            </a:extLst>
          </p:cNvPr>
          <p:cNvSpPr txBox="1"/>
          <p:nvPr/>
        </p:nvSpPr>
        <p:spPr>
          <a:xfrm>
            <a:off x="5395384" y="242088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18" name="Table 17">
            <a:extLst>
              <a:ext uri="{FF2B5EF4-FFF2-40B4-BE49-F238E27FC236}">
                <a16:creationId xmlns:a16="http://schemas.microsoft.com/office/drawing/2014/main" id="{09D1FEA6-2FDE-4BE2-AF5D-2A3A19775969}"/>
              </a:ext>
            </a:extLst>
          </p:cNvPr>
          <p:cNvGraphicFramePr>
            <a:graphicFrameLocks noGrp="1"/>
          </p:cNvGraphicFramePr>
          <p:nvPr/>
        </p:nvGraphicFramePr>
        <p:xfrm>
          <a:off x="5141082" y="280314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9" name="TextBox 18">
            <a:extLst>
              <a:ext uri="{FF2B5EF4-FFF2-40B4-BE49-F238E27FC236}">
                <a16:creationId xmlns:a16="http://schemas.microsoft.com/office/drawing/2014/main" id="{C0999C19-1A3A-419B-9FBB-EC5382E47CCE}"/>
              </a:ext>
            </a:extLst>
          </p:cNvPr>
          <p:cNvSpPr txBox="1"/>
          <p:nvPr/>
        </p:nvSpPr>
        <p:spPr>
          <a:xfrm>
            <a:off x="5395384" y="46684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20" name="Table 19">
            <a:extLst>
              <a:ext uri="{FF2B5EF4-FFF2-40B4-BE49-F238E27FC236}">
                <a16:creationId xmlns:a16="http://schemas.microsoft.com/office/drawing/2014/main" id="{7B8E3287-D93F-4E64-87DA-B1223407C507}"/>
              </a:ext>
            </a:extLst>
          </p:cNvPr>
          <p:cNvGraphicFramePr>
            <a:graphicFrameLocks noGrp="1"/>
          </p:cNvGraphicFramePr>
          <p:nvPr/>
        </p:nvGraphicFramePr>
        <p:xfrm>
          <a:off x="5141082" y="5050701"/>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1" name="TextBox 20">
            <a:extLst>
              <a:ext uri="{FF2B5EF4-FFF2-40B4-BE49-F238E27FC236}">
                <a16:creationId xmlns:a16="http://schemas.microsoft.com/office/drawing/2014/main" id="{D8A0B074-0BFE-47C4-AB9C-130F716448DA}"/>
              </a:ext>
            </a:extLst>
          </p:cNvPr>
          <p:cNvSpPr txBox="1"/>
          <p:nvPr/>
        </p:nvSpPr>
        <p:spPr>
          <a:xfrm>
            <a:off x="7828744" y="1555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22" name="Table 21">
            <a:extLst>
              <a:ext uri="{FF2B5EF4-FFF2-40B4-BE49-F238E27FC236}">
                <a16:creationId xmlns:a16="http://schemas.microsoft.com/office/drawing/2014/main" id="{0489433E-ED2E-405F-977D-E383120ADE63}"/>
              </a:ext>
            </a:extLst>
          </p:cNvPr>
          <p:cNvGraphicFramePr>
            <a:graphicFrameLocks noGrp="1"/>
          </p:cNvGraphicFramePr>
          <p:nvPr/>
        </p:nvGraphicFramePr>
        <p:xfrm>
          <a:off x="7574442" y="53779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3" name="TextBox 22">
            <a:extLst>
              <a:ext uri="{FF2B5EF4-FFF2-40B4-BE49-F238E27FC236}">
                <a16:creationId xmlns:a16="http://schemas.microsoft.com/office/drawing/2014/main" id="{A3A74C80-8182-41AE-9662-7826F1B94BD4}"/>
              </a:ext>
            </a:extLst>
          </p:cNvPr>
          <p:cNvSpPr txBox="1"/>
          <p:nvPr/>
        </p:nvSpPr>
        <p:spPr>
          <a:xfrm>
            <a:off x="7842469" y="242088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24" name="Table 23">
            <a:extLst>
              <a:ext uri="{FF2B5EF4-FFF2-40B4-BE49-F238E27FC236}">
                <a16:creationId xmlns:a16="http://schemas.microsoft.com/office/drawing/2014/main" id="{229BE44A-59F7-435B-A7CC-4000532D0B03}"/>
              </a:ext>
            </a:extLst>
          </p:cNvPr>
          <p:cNvGraphicFramePr>
            <a:graphicFrameLocks noGrp="1"/>
          </p:cNvGraphicFramePr>
          <p:nvPr/>
        </p:nvGraphicFramePr>
        <p:xfrm>
          <a:off x="7588167" y="280314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5" name="TextBox 24">
            <a:extLst>
              <a:ext uri="{FF2B5EF4-FFF2-40B4-BE49-F238E27FC236}">
                <a16:creationId xmlns:a16="http://schemas.microsoft.com/office/drawing/2014/main" id="{BD290A13-EEFC-45EA-9C00-EA0FC803B409}"/>
              </a:ext>
            </a:extLst>
          </p:cNvPr>
          <p:cNvSpPr txBox="1"/>
          <p:nvPr/>
        </p:nvSpPr>
        <p:spPr>
          <a:xfrm>
            <a:off x="7842469" y="46684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26" name="Table 25">
            <a:extLst>
              <a:ext uri="{FF2B5EF4-FFF2-40B4-BE49-F238E27FC236}">
                <a16:creationId xmlns:a16="http://schemas.microsoft.com/office/drawing/2014/main" id="{B0073629-436E-42C0-B302-66D3023D631D}"/>
              </a:ext>
            </a:extLst>
          </p:cNvPr>
          <p:cNvGraphicFramePr>
            <a:graphicFrameLocks noGrp="1"/>
          </p:cNvGraphicFramePr>
          <p:nvPr/>
        </p:nvGraphicFramePr>
        <p:xfrm>
          <a:off x="7588167" y="5050701"/>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7" name="TextBox 26">
            <a:extLst>
              <a:ext uri="{FF2B5EF4-FFF2-40B4-BE49-F238E27FC236}">
                <a16:creationId xmlns:a16="http://schemas.microsoft.com/office/drawing/2014/main" id="{1741EFFF-DD77-4676-9901-568C2E2C5124}"/>
              </a:ext>
            </a:extLst>
          </p:cNvPr>
          <p:cNvSpPr txBox="1"/>
          <p:nvPr/>
        </p:nvSpPr>
        <p:spPr>
          <a:xfrm>
            <a:off x="10262104" y="15554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28" name="Table 27">
            <a:extLst>
              <a:ext uri="{FF2B5EF4-FFF2-40B4-BE49-F238E27FC236}">
                <a16:creationId xmlns:a16="http://schemas.microsoft.com/office/drawing/2014/main" id="{36406817-63BE-4E80-BAAD-1C1DACCD4B09}"/>
              </a:ext>
            </a:extLst>
          </p:cNvPr>
          <p:cNvGraphicFramePr>
            <a:graphicFrameLocks noGrp="1"/>
          </p:cNvGraphicFramePr>
          <p:nvPr/>
        </p:nvGraphicFramePr>
        <p:xfrm>
          <a:off x="10007802" y="53779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9" name="TextBox 28">
            <a:extLst>
              <a:ext uri="{FF2B5EF4-FFF2-40B4-BE49-F238E27FC236}">
                <a16:creationId xmlns:a16="http://schemas.microsoft.com/office/drawing/2014/main" id="{601D8A45-A24B-4349-82D1-4D5E560B811C}"/>
              </a:ext>
            </a:extLst>
          </p:cNvPr>
          <p:cNvSpPr txBox="1"/>
          <p:nvPr/>
        </p:nvSpPr>
        <p:spPr>
          <a:xfrm>
            <a:off x="10275829" y="242088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30" name="Table 29">
            <a:extLst>
              <a:ext uri="{FF2B5EF4-FFF2-40B4-BE49-F238E27FC236}">
                <a16:creationId xmlns:a16="http://schemas.microsoft.com/office/drawing/2014/main" id="{2AF2D203-7834-4517-9CD6-8113D36264AB}"/>
              </a:ext>
            </a:extLst>
          </p:cNvPr>
          <p:cNvGraphicFramePr>
            <a:graphicFrameLocks noGrp="1"/>
          </p:cNvGraphicFramePr>
          <p:nvPr/>
        </p:nvGraphicFramePr>
        <p:xfrm>
          <a:off x="10021527" y="280314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31" name="TextBox 30">
            <a:extLst>
              <a:ext uri="{FF2B5EF4-FFF2-40B4-BE49-F238E27FC236}">
                <a16:creationId xmlns:a16="http://schemas.microsoft.com/office/drawing/2014/main" id="{219C9366-42C1-45D7-A8A6-A4AB9B24F07B}"/>
              </a:ext>
            </a:extLst>
          </p:cNvPr>
          <p:cNvSpPr txBox="1"/>
          <p:nvPr/>
        </p:nvSpPr>
        <p:spPr>
          <a:xfrm>
            <a:off x="10275829" y="4668449"/>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A</a:t>
            </a:r>
            <a:endParaRPr lang="en-GB" sz="1600" dirty="0"/>
          </a:p>
        </p:txBody>
      </p:sp>
      <p:graphicFrame>
        <p:nvGraphicFramePr>
          <p:cNvPr id="32" name="Table 31">
            <a:extLst>
              <a:ext uri="{FF2B5EF4-FFF2-40B4-BE49-F238E27FC236}">
                <a16:creationId xmlns:a16="http://schemas.microsoft.com/office/drawing/2014/main" id="{6EABF62E-9E7E-47D6-96DA-0E2BA194DD33}"/>
              </a:ext>
            </a:extLst>
          </p:cNvPr>
          <p:cNvGraphicFramePr>
            <a:graphicFrameLocks noGrp="1"/>
          </p:cNvGraphicFramePr>
          <p:nvPr/>
        </p:nvGraphicFramePr>
        <p:xfrm>
          <a:off x="10021527" y="5050701"/>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3</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a:solidFill>
                            <a:srgbClr val="585858"/>
                          </a:solidFill>
                          <a:effectLst/>
                        </a:rPr>
                        <a:t>4</a:t>
                      </a:r>
                      <a:endParaRPr lang="en-GB" sz="18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4</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rPr>
                        <a:t>3</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Tree>
    <p:extLst>
      <p:ext uri="{BB962C8B-B14F-4D97-AF65-F5344CB8AC3E}">
        <p14:creationId xmlns:p14="http://schemas.microsoft.com/office/powerpoint/2010/main" val="303293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D0D391-EA37-47CB-9581-CC843D23D863}"/>
              </a:ext>
            </a:extLst>
          </p:cNvPr>
          <p:cNvPicPr>
            <a:picLocks noChangeAspect="1"/>
          </p:cNvPicPr>
          <p:nvPr/>
        </p:nvPicPr>
        <p:blipFill>
          <a:blip r:embed="rId3"/>
          <a:stretch>
            <a:fillRect/>
          </a:stretch>
        </p:blipFill>
        <p:spPr>
          <a:xfrm>
            <a:off x="255526" y="1124744"/>
            <a:ext cx="11680948" cy="249348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5.2 Statistical analysis</a:t>
            </a:r>
            <a:r>
              <a:rPr lang="en-GB" sz="1500" dirty="0"/>
              <a:t>, there are two statements of knowledge, skills and understanding. </a:t>
            </a:r>
          </a:p>
          <a:p>
            <a:pPr>
              <a:spcBef>
                <a:spcPts val="600"/>
              </a:spcBef>
            </a:pPr>
            <a:r>
              <a:rPr lang="en-GB" sz="1500" dirty="0"/>
              <a:t>These, in turn, are broken down into eleven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263484"/>
            <a:ext cx="568863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1472265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sp>
        <p:nvSpPr>
          <p:cNvPr id="3" name="TextBox 2">
            <a:extLst>
              <a:ext uri="{FF2B5EF4-FFF2-40B4-BE49-F238E27FC236}">
                <a16:creationId xmlns:a16="http://schemas.microsoft.com/office/drawing/2014/main" id="{343F758E-D15C-4F06-9782-84AA4D472ACA}"/>
              </a:ext>
            </a:extLst>
          </p:cNvPr>
          <p:cNvSpPr txBox="1"/>
          <p:nvPr/>
        </p:nvSpPr>
        <p:spPr>
          <a:xfrm>
            <a:off x="491288" y="1886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4" name="Table 3">
            <a:extLst>
              <a:ext uri="{FF2B5EF4-FFF2-40B4-BE49-F238E27FC236}">
                <a16:creationId xmlns:a16="http://schemas.microsoft.com/office/drawing/2014/main" id="{EBCE1EBE-26B9-4710-9E1D-2DA381ADE534}"/>
              </a:ext>
            </a:extLst>
          </p:cNvPr>
          <p:cNvGraphicFramePr>
            <a:graphicFrameLocks noGrp="1"/>
          </p:cNvGraphicFramePr>
          <p:nvPr/>
        </p:nvGraphicFramePr>
        <p:xfrm>
          <a:off x="303866" y="5708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5" name="TextBox 4">
            <a:extLst>
              <a:ext uri="{FF2B5EF4-FFF2-40B4-BE49-F238E27FC236}">
                <a16:creationId xmlns:a16="http://schemas.microsoft.com/office/drawing/2014/main" id="{4593BD3F-7EB8-475E-86B6-EAC94ACCC31F}"/>
              </a:ext>
            </a:extLst>
          </p:cNvPr>
          <p:cNvSpPr txBox="1"/>
          <p:nvPr/>
        </p:nvSpPr>
        <p:spPr>
          <a:xfrm>
            <a:off x="2892412" y="1886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6" name="Table 5">
            <a:extLst>
              <a:ext uri="{FF2B5EF4-FFF2-40B4-BE49-F238E27FC236}">
                <a16:creationId xmlns:a16="http://schemas.microsoft.com/office/drawing/2014/main" id="{F723C3A4-EBB5-42DE-90B3-1D3595C42DFD}"/>
              </a:ext>
            </a:extLst>
          </p:cNvPr>
          <p:cNvGraphicFramePr>
            <a:graphicFrameLocks noGrp="1"/>
          </p:cNvGraphicFramePr>
          <p:nvPr/>
        </p:nvGraphicFramePr>
        <p:xfrm>
          <a:off x="2704990" y="5708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7" name="TextBox 6">
            <a:extLst>
              <a:ext uri="{FF2B5EF4-FFF2-40B4-BE49-F238E27FC236}">
                <a16:creationId xmlns:a16="http://schemas.microsoft.com/office/drawing/2014/main" id="{2EA91045-74E4-4473-BFD1-8F4151C3C161}"/>
              </a:ext>
            </a:extLst>
          </p:cNvPr>
          <p:cNvSpPr txBox="1"/>
          <p:nvPr/>
        </p:nvSpPr>
        <p:spPr>
          <a:xfrm>
            <a:off x="5328504" y="1886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8" name="Table 7">
            <a:extLst>
              <a:ext uri="{FF2B5EF4-FFF2-40B4-BE49-F238E27FC236}">
                <a16:creationId xmlns:a16="http://schemas.microsoft.com/office/drawing/2014/main" id="{DA069488-8AF8-4E7F-A563-248EBBCB16E6}"/>
              </a:ext>
            </a:extLst>
          </p:cNvPr>
          <p:cNvGraphicFramePr>
            <a:graphicFrameLocks noGrp="1"/>
          </p:cNvGraphicFramePr>
          <p:nvPr/>
        </p:nvGraphicFramePr>
        <p:xfrm>
          <a:off x="5141082" y="5708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1" name="TextBox 10">
            <a:extLst>
              <a:ext uri="{FF2B5EF4-FFF2-40B4-BE49-F238E27FC236}">
                <a16:creationId xmlns:a16="http://schemas.microsoft.com/office/drawing/2014/main" id="{BE7F4B48-C90E-4B26-973D-980452FBFD53}"/>
              </a:ext>
            </a:extLst>
          </p:cNvPr>
          <p:cNvSpPr txBox="1"/>
          <p:nvPr/>
        </p:nvSpPr>
        <p:spPr>
          <a:xfrm>
            <a:off x="7764596" y="1886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12" name="Table 11">
            <a:extLst>
              <a:ext uri="{FF2B5EF4-FFF2-40B4-BE49-F238E27FC236}">
                <a16:creationId xmlns:a16="http://schemas.microsoft.com/office/drawing/2014/main" id="{CC0F136A-C097-4A0D-A2EB-B483FB9C3E84}"/>
              </a:ext>
            </a:extLst>
          </p:cNvPr>
          <p:cNvGraphicFramePr>
            <a:graphicFrameLocks noGrp="1"/>
          </p:cNvGraphicFramePr>
          <p:nvPr/>
        </p:nvGraphicFramePr>
        <p:xfrm>
          <a:off x="7577174" y="5708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5" name="TextBox 14">
            <a:extLst>
              <a:ext uri="{FF2B5EF4-FFF2-40B4-BE49-F238E27FC236}">
                <a16:creationId xmlns:a16="http://schemas.microsoft.com/office/drawing/2014/main" id="{16FA0BAD-27A3-4E37-BE94-9371C561AE56}"/>
              </a:ext>
            </a:extLst>
          </p:cNvPr>
          <p:cNvSpPr txBox="1"/>
          <p:nvPr/>
        </p:nvSpPr>
        <p:spPr>
          <a:xfrm>
            <a:off x="10218115" y="1886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16" name="Table 15">
            <a:extLst>
              <a:ext uri="{FF2B5EF4-FFF2-40B4-BE49-F238E27FC236}">
                <a16:creationId xmlns:a16="http://schemas.microsoft.com/office/drawing/2014/main" id="{06E85FA3-1A6A-4C6E-95B2-A0DC08BE5D02}"/>
              </a:ext>
            </a:extLst>
          </p:cNvPr>
          <p:cNvGraphicFramePr>
            <a:graphicFrameLocks noGrp="1"/>
          </p:cNvGraphicFramePr>
          <p:nvPr/>
        </p:nvGraphicFramePr>
        <p:xfrm>
          <a:off x="10030693" y="5708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7" name="TextBox 16">
            <a:extLst>
              <a:ext uri="{FF2B5EF4-FFF2-40B4-BE49-F238E27FC236}">
                <a16:creationId xmlns:a16="http://schemas.microsoft.com/office/drawing/2014/main" id="{C3D94A8D-F8FC-49F6-9B27-5D1E7CA941E5}"/>
              </a:ext>
            </a:extLst>
          </p:cNvPr>
          <p:cNvSpPr txBox="1"/>
          <p:nvPr/>
        </p:nvSpPr>
        <p:spPr>
          <a:xfrm>
            <a:off x="491288" y="23605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18" name="Table 17">
            <a:extLst>
              <a:ext uri="{FF2B5EF4-FFF2-40B4-BE49-F238E27FC236}">
                <a16:creationId xmlns:a16="http://schemas.microsoft.com/office/drawing/2014/main" id="{8AB682E0-058D-41DB-8426-3A7A06B5958E}"/>
              </a:ext>
            </a:extLst>
          </p:cNvPr>
          <p:cNvGraphicFramePr>
            <a:graphicFrameLocks noGrp="1"/>
          </p:cNvGraphicFramePr>
          <p:nvPr/>
        </p:nvGraphicFramePr>
        <p:xfrm>
          <a:off x="303866" y="274281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19" name="TextBox 18">
            <a:extLst>
              <a:ext uri="{FF2B5EF4-FFF2-40B4-BE49-F238E27FC236}">
                <a16:creationId xmlns:a16="http://schemas.microsoft.com/office/drawing/2014/main" id="{2E3F0112-503D-47E9-9B8C-EA62591FA94F}"/>
              </a:ext>
            </a:extLst>
          </p:cNvPr>
          <p:cNvSpPr txBox="1"/>
          <p:nvPr/>
        </p:nvSpPr>
        <p:spPr>
          <a:xfrm>
            <a:off x="2892412" y="23605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20" name="Table 19">
            <a:extLst>
              <a:ext uri="{FF2B5EF4-FFF2-40B4-BE49-F238E27FC236}">
                <a16:creationId xmlns:a16="http://schemas.microsoft.com/office/drawing/2014/main" id="{A445F946-46F7-487E-8A16-413314A6DDE0}"/>
              </a:ext>
            </a:extLst>
          </p:cNvPr>
          <p:cNvGraphicFramePr>
            <a:graphicFrameLocks noGrp="1"/>
          </p:cNvGraphicFramePr>
          <p:nvPr/>
        </p:nvGraphicFramePr>
        <p:xfrm>
          <a:off x="2704990" y="274281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1" name="TextBox 20">
            <a:extLst>
              <a:ext uri="{FF2B5EF4-FFF2-40B4-BE49-F238E27FC236}">
                <a16:creationId xmlns:a16="http://schemas.microsoft.com/office/drawing/2014/main" id="{BED4E016-1540-4816-84B9-446EE4AA1E95}"/>
              </a:ext>
            </a:extLst>
          </p:cNvPr>
          <p:cNvSpPr txBox="1"/>
          <p:nvPr/>
        </p:nvSpPr>
        <p:spPr>
          <a:xfrm>
            <a:off x="5328504" y="23605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22" name="Table 21">
            <a:extLst>
              <a:ext uri="{FF2B5EF4-FFF2-40B4-BE49-F238E27FC236}">
                <a16:creationId xmlns:a16="http://schemas.microsoft.com/office/drawing/2014/main" id="{3E16F602-B64E-4057-B24C-9AB951E378CC}"/>
              </a:ext>
            </a:extLst>
          </p:cNvPr>
          <p:cNvGraphicFramePr>
            <a:graphicFrameLocks noGrp="1"/>
          </p:cNvGraphicFramePr>
          <p:nvPr/>
        </p:nvGraphicFramePr>
        <p:xfrm>
          <a:off x="5141082" y="274281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3" name="TextBox 22">
            <a:extLst>
              <a:ext uri="{FF2B5EF4-FFF2-40B4-BE49-F238E27FC236}">
                <a16:creationId xmlns:a16="http://schemas.microsoft.com/office/drawing/2014/main" id="{D8A176C9-36C9-4FEA-87D2-7FF2D99C6D64}"/>
              </a:ext>
            </a:extLst>
          </p:cNvPr>
          <p:cNvSpPr txBox="1"/>
          <p:nvPr/>
        </p:nvSpPr>
        <p:spPr>
          <a:xfrm>
            <a:off x="7764596" y="23605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24" name="Table 23">
            <a:extLst>
              <a:ext uri="{FF2B5EF4-FFF2-40B4-BE49-F238E27FC236}">
                <a16:creationId xmlns:a16="http://schemas.microsoft.com/office/drawing/2014/main" id="{7C0DB82A-8B9B-4AAB-AA30-4BA7F84F554D}"/>
              </a:ext>
            </a:extLst>
          </p:cNvPr>
          <p:cNvGraphicFramePr>
            <a:graphicFrameLocks noGrp="1"/>
          </p:cNvGraphicFramePr>
          <p:nvPr/>
        </p:nvGraphicFramePr>
        <p:xfrm>
          <a:off x="7577174" y="274281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5" name="TextBox 24">
            <a:extLst>
              <a:ext uri="{FF2B5EF4-FFF2-40B4-BE49-F238E27FC236}">
                <a16:creationId xmlns:a16="http://schemas.microsoft.com/office/drawing/2014/main" id="{3FA68179-5042-46C4-878E-555537B0BDD0}"/>
              </a:ext>
            </a:extLst>
          </p:cNvPr>
          <p:cNvSpPr txBox="1"/>
          <p:nvPr/>
        </p:nvSpPr>
        <p:spPr>
          <a:xfrm>
            <a:off x="10218115" y="236055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26" name="Table 25">
            <a:extLst>
              <a:ext uri="{FF2B5EF4-FFF2-40B4-BE49-F238E27FC236}">
                <a16:creationId xmlns:a16="http://schemas.microsoft.com/office/drawing/2014/main" id="{9BC08F8A-B84D-4CFF-9D82-D31A45096FB2}"/>
              </a:ext>
            </a:extLst>
          </p:cNvPr>
          <p:cNvGraphicFramePr>
            <a:graphicFrameLocks noGrp="1"/>
          </p:cNvGraphicFramePr>
          <p:nvPr/>
        </p:nvGraphicFramePr>
        <p:xfrm>
          <a:off x="10030693" y="274281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7" name="TextBox 26">
            <a:extLst>
              <a:ext uri="{FF2B5EF4-FFF2-40B4-BE49-F238E27FC236}">
                <a16:creationId xmlns:a16="http://schemas.microsoft.com/office/drawing/2014/main" id="{3D158A93-6F84-4BE2-816D-A49B3FB418BD}"/>
              </a:ext>
            </a:extLst>
          </p:cNvPr>
          <p:cNvSpPr txBox="1"/>
          <p:nvPr/>
        </p:nvSpPr>
        <p:spPr>
          <a:xfrm>
            <a:off x="516710" y="46637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28" name="Table 27">
            <a:extLst>
              <a:ext uri="{FF2B5EF4-FFF2-40B4-BE49-F238E27FC236}">
                <a16:creationId xmlns:a16="http://schemas.microsoft.com/office/drawing/2014/main" id="{FABA6CE3-5EFB-4372-9CBF-0550130B619E}"/>
              </a:ext>
            </a:extLst>
          </p:cNvPr>
          <p:cNvGraphicFramePr>
            <a:graphicFrameLocks noGrp="1"/>
          </p:cNvGraphicFramePr>
          <p:nvPr/>
        </p:nvGraphicFramePr>
        <p:xfrm>
          <a:off x="329288" y="504604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29" name="TextBox 28">
            <a:extLst>
              <a:ext uri="{FF2B5EF4-FFF2-40B4-BE49-F238E27FC236}">
                <a16:creationId xmlns:a16="http://schemas.microsoft.com/office/drawing/2014/main" id="{0DA51853-5DA8-4C11-95B5-E110382CA14C}"/>
              </a:ext>
            </a:extLst>
          </p:cNvPr>
          <p:cNvSpPr txBox="1"/>
          <p:nvPr/>
        </p:nvSpPr>
        <p:spPr>
          <a:xfrm>
            <a:off x="2917834" y="46637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30" name="Table 29">
            <a:extLst>
              <a:ext uri="{FF2B5EF4-FFF2-40B4-BE49-F238E27FC236}">
                <a16:creationId xmlns:a16="http://schemas.microsoft.com/office/drawing/2014/main" id="{4FB29382-FCD2-4BA7-B3D6-98CDEBD90438}"/>
              </a:ext>
            </a:extLst>
          </p:cNvPr>
          <p:cNvGraphicFramePr>
            <a:graphicFrameLocks noGrp="1"/>
          </p:cNvGraphicFramePr>
          <p:nvPr/>
        </p:nvGraphicFramePr>
        <p:xfrm>
          <a:off x="2730412" y="504604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31" name="TextBox 30">
            <a:extLst>
              <a:ext uri="{FF2B5EF4-FFF2-40B4-BE49-F238E27FC236}">
                <a16:creationId xmlns:a16="http://schemas.microsoft.com/office/drawing/2014/main" id="{E6F55CEF-1E5B-4CE1-B19A-F888A621EC4F}"/>
              </a:ext>
            </a:extLst>
          </p:cNvPr>
          <p:cNvSpPr txBox="1"/>
          <p:nvPr/>
        </p:nvSpPr>
        <p:spPr>
          <a:xfrm>
            <a:off x="5353926" y="46637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32" name="Table 31">
            <a:extLst>
              <a:ext uri="{FF2B5EF4-FFF2-40B4-BE49-F238E27FC236}">
                <a16:creationId xmlns:a16="http://schemas.microsoft.com/office/drawing/2014/main" id="{6C45583C-D8A4-4BE1-9795-513D200F5D48}"/>
              </a:ext>
            </a:extLst>
          </p:cNvPr>
          <p:cNvGraphicFramePr>
            <a:graphicFrameLocks noGrp="1"/>
          </p:cNvGraphicFramePr>
          <p:nvPr/>
        </p:nvGraphicFramePr>
        <p:xfrm>
          <a:off x="5166504" y="504604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33" name="TextBox 32">
            <a:extLst>
              <a:ext uri="{FF2B5EF4-FFF2-40B4-BE49-F238E27FC236}">
                <a16:creationId xmlns:a16="http://schemas.microsoft.com/office/drawing/2014/main" id="{241F0803-36D5-4BEF-86F7-7608E7F5D2B4}"/>
              </a:ext>
            </a:extLst>
          </p:cNvPr>
          <p:cNvSpPr txBox="1"/>
          <p:nvPr/>
        </p:nvSpPr>
        <p:spPr>
          <a:xfrm>
            <a:off x="7790018" y="46637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34" name="Table 33">
            <a:extLst>
              <a:ext uri="{FF2B5EF4-FFF2-40B4-BE49-F238E27FC236}">
                <a16:creationId xmlns:a16="http://schemas.microsoft.com/office/drawing/2014/main" id="{85BA93B4-150B-4A6C-8DC1-B920FFBDC086}"/>
              </a:ext>
            </a:extLst>
          </p:cNvPr>
          <p:cNvGraphicFramePr>
            <a:graphicFrameLocks noGrp="1"/>
          </p:cNvGraphicFramePr>
          <p:nvPr/>
        </p:nvGraphicFramePr>
        <p:xfrm>
          <a:off x="7602596" y="504604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
        <p:nvSpPr>
          <p:cNvPr id="35" name="TextBox 34">
            <a:extLst>
              <a:ext uri="{FF2B5EF4-FFF2-40B4-BE49-F238E27FC236}">
                <a16:creationId xmlns:a16="http://schemas.microsoft.com/office/drawing/2014/main" id="{7A9D6F19-11F2-46EC-822D-E2CA1B02E43D}"/>
              </a:ext>
            </a:extLst>
          </p:cNvPr>
          <p:cNvSpPr txBox="1"/>
          <p:nvPr/>
        </p:nvSpPr>
        <p:spPr>
          <a:xfrm>
            <a:off x="10243537" y="4663791"/>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B</a:t>
            </a:r>
            <a:endParaRPr lang="en-GB" sz="1600" dirty="0"/>
          </a:p>
        </p:txBody>
      </p:sp>
      <p:graphicFrame>
        <p:nvGraphicFramePr>
          <p:cNvPr id="36" name="Table 35">
            <a:extLst>
              <a:ext uri="{FF2B5EF4-FFF2-40B4-BE49-F238E27FC236}">
                <a16:creationId xmlns:a16="http://schemas.microsoft.com/office/drawing/2014/main" id="{B453D534-41D7-4E7E-BF24-C46CDD361CBF}"/>
              </a:ext>
            </a:extLst>
          </p:cNvPr>
          <p:cNvGraphicFramePr>
            <a:graphicFrameLocks noGrp="1"/>
          </p:cNvGraphicFramePr>
          <p:nvPr/>
        </p:nvGraphicFramePr>
        <p:xfrm>
          <a:off x="10056115" y="504604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1995600"/>
                  </a:ext>
                </a:extLst>
              </a:tr>
            </a:tbl>
          </a:graphicData>
        </a:graphic>
      </p:graphicFrame>
    </p:spTree>
    <p:extLst>
      <p:ext uri="{BB962C8B-B14F-4D97-AF65-F5344CB8AC3E}">
        <p14:creationId xmlns:p14="http://schemas.microsoft.com/office/powerpoint/2010/main" val="1484361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sp>
        <p:nvSpPr>
          <p:cNvPr id="3" name="TextBox 2">
            <a:extLst>
              <a:ext uri="{FF2B5EF4-FFF2-40B4-BE49-F238E27FC236}">
                <a16:creationId xmlns:a16="http://schemas.microsoft.com/office/drawing/2014/main" id="{264DD64A-2F85-456B-84AD-6B9557D167C8}"/>
              </a:ext>
            </a:extLst>
          </p:cNvPr>
          <p:cNvSpPr txBox="1"/>
          <p:nvPr/>
        </p:nvSpPr>
        <p:spPr>
          <a:xfrm>
            <a:off x="601554" y="166428"/>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4" name="Table 3">
            <a:extLst>
              <a:ext uri="{FF2B5EF4-FFF2-40B4-BE49-F238E27FC236}">
                <a16:creationId xmlns:a16="http://schemas.microsoft.com/office/drawing/2014/main" id="{8AFD9FA6-3155-4216-A150-A00FAA23232A}"/>
              </a:ext>
            </a:extLst>
          </p:cNvPr>
          <p:cNvGraphicFramePr>
            <a:graphicFrameLocks noGrp="1"/>
          </p:cNvGraphicFramePr>
          <p:nvPr/>
        </p:nvGraphicFramePr>
        <p:xfrm>
          <a:off x="280930" y="54868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5" name="TextBox 4">
            <a:extLst>
              <a:ext uri="{FF2B5EF4-FFF2-40B4-BE49-F238E27FC236}">
                <a16:creationId xmlns:a16="http://schemas.microsoft.com/office/drawing/2014/main" id="{0C6E3CB0-4BAA-4AE8-B01D-7B7710CE8120}"/>
              </a:ext>
            </a:extLst>
          </p:cNvPr>
          <p:cNvSpPr txBox="1"/>
          <p:nvPr/>
        </p:nvSpPr>
        <p:spPr>
          <a:xfrm>
            <a:off x="3056316" y="166428"/>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6" name="Table 5">
            <a:extLst>
              <a:ext uri="{FF2B5EF4-FFF2-40B4-BE49-F238E27FC236}">
                <a16:creationId xmlns:a16="http://schemas.microsoft.com/office/drawing/2014/main" id="{8DDF4055-5A94-47BC-8839-3A91207E9663}"/>
              </a:ext>
            </a:extLst>
          </p:cNvPr>
          <p:cNvGraphicFramePr>
            <a:graphicFrameLocks noGrp="1"/>
          </p:cNvGraphicFramePr>
          <p:nvPr/>
        </p:nvGraphicFramePr>
        <p:xfrm>
          <a:off x="2735692" y="54868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7" name="TextBox 6">
            <a:extLst>
              <a:ext uri="{FF2B5EF4-FFF2-40B4-BE49-F238E27FC236}">
                <a16:creationId xmlns:a16="http://schemas.microsoft.com/office/drawing/2014/main" id="{AAB9945D-47FA-472A-AB29-9389AD1139B3}"/>
              </a:ext>
            </a:extLst>
          </p:cNvPr>
          <p:cNvSpPr txBox="1"/>
          <p:nvPr/>
        </p:nvSpPr>
        <p:spPr>
          <a:xfrm>
            <a:off x="5511078" y="157908"/>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8" name="Table 7">
            <a:extLst>
              <a:ext uri="{FF2B5EF4-FFF2-40B4-BE49-F238E27FC236}">
                <a16:creationId xmlns:a16="http://schemas.microsoft.com/office/drawing/2014/main" id="{AF806BA1-6F42-4917-B757-84F71A51F482}"/>
              </a:ext>
            </a:extLst>
          </p:cNvPr>
          <p:cNvGraphicFramePr>
            <a:graphicFrameLocks noGrp="1"/>
          </p:cNvGraphicFramePr>
          <p:nvPr/>
        </p:nvGraphicFramePr>
        <p:xfrm>
          <a:off x="5190454" y="54016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9" name="TextBox 8">
            <a:extLst>
              <a:ext uri="{FF2B5EF4-FFF2-40B4-BE49-F238E27FC236}">
                <a16:creationId xmlns:a16="http://schemas.microsoft.com/office/drawing/2014/main" id="{B81D4B08-4B56-400D-98D1-BB43031F91AD}"/>
              </a:ext>
            </a:extLst>
          </p:cNvPr>
          <p:cNvSpPr txBox="1"/>
          <p:nvPr/>
        </p:nvSpPr>
        <p:spPr>
          <a:xfrm>
            <a:off x="7963282" y="168794"/>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10" name="Table 9">
            <a:extLst>
              <a:ext uri="{FF2B5EF4-FFF2-40B4-BE49-F238E27FC236}">
                <a16:creationId xmlns:a16="http://schemas.microsoft.com/office/drawing/2014/main" id="{D4502AFD-0B66-49F3-8A36-A20009114096}"/>
              </a:ext>
            </a:extLst>
          </p:cNvPr>
          <p:cNvGraphicFramePr>
            <a:graphicFrameLocks noGrp="1"/>
          </p:cNvGraphicFramePr>
          <p:nvPr/>
        </p:nvGraphicFramePr>
        <p:xfrm>
          <a:off x="7642658" y="55104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1" name="TextBox 10">
            <a:extLst>
              <a:ext uri="{FF2B5EF4-FFF2-40B4-BE49-F238E27FC236}">
                <a16:creationId xmlns:a16="http://schemas.microsoft.com/office/drawing/2014/main" id="{CC1D1CFB-71DB-4192-9582-921B10650615}"/>
              </a:ext>
            </a:extLst>
          </p:cNvPr>
          <p:cNvSpPr txBox="1"/>
          <p:nvPr/>
        </p:nvSpPr>
        <p:spPr>
          <a:xfrm>
            <a:off x="10415486" y="136137"/>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12" name="Table 11">
            <a:extLst>
              <a:ext uri="{FF2B5EF4-FFF2-40B4-BE49-F238E27FC236}">
                <a16:creationId xmlns:a16="http://schemas.microsoft.com/office/drawing/2014/main" id="{C38739BE-F28F-44F2-8F82-8399597CEB18}"/>
              </a:ext>
            </a:extLst>
          </p:cNvPr>
          <p:cNvGraphicFramePr>
            <a:graphicFrameLocks noGrp="1"/>
          </p:cNvGraphicFramePr>
          <p:nvPr/>
        </p:nvGraphicFramePr>
        <p:xfrm>
          <a:off x="10094862" y="518389"/>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5" name="TextBox 14">
            <a:extLst>
              <a:ext uri="{FF2B5EF4-FFF2-40B4-BE49-F238E27FC236}">
                <a16:creationId xmlns:a16="http://schemas.microsoft.com/office/drawing/2014/main" id="{495FC187-E059-4C02-8559-635F7B52A5E9}"/>
              </a:ext>
            </a:extLst>
          </p:cNvPr>
          <p:cNvSpPr txBox="1"/>
          <p:nvPr/>
        </p:nvSpPr>
        <p:spPr>
          <a:xfrm>
            <a:off x="601554" y="2354593"/>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16" name="Table 15">
            <a:extLst>
              <a:ext uri="{FF2B5EF4-FFF2-40B4-BE49-F238E27FC236}">
                <a16:creationId xmlns:a16="http://schemas.microsoft.com/office/drawing/2014/main" id="{59DED44A-EAF6-4DED-A788-FE28BED6881F}"/>
              </a:ext>
            </a:extLst>
          </p:cNvPr>
          <p:cNvGraphicFramePr>
            <a:graphicFrameLocks noGrp="1"/>
          </p:cNvGraphicFramePr>
          <p:nvPr/>
        </p:nvGraphicFramePr>
        <p:xfrm>
          <a:off x="280930" y="2736845"/>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7" name="TextBox 16">
            <a:extLst>
              <a:ext uri="{FF2B5EF4-FFF2-40B4-BE49-F238E27FC236}">
                <a16:creationId xmlns:a16="http://schemas.microsoft.com/office/drawing/2014/main" id="{42B5CAE2-C3E5-42A6-B288-778E62779D05}"/>
              </a:ext>
            </a:extLst>
          </p:cNvPr>
          <p:cNvSpPr txBox="1"/>
          <p:nvPr/>
        </p:nvSpPr>
        <p:spPr>
          <a:xfrm>
            <a:off x="3056316" y="2354593"/>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18" name="Table 17">
            <a:extLst>
              <a:ext uri="{FF2B5EF4-FFF2-40B4-BE49-F238E27FC236}">
                <a16:creationId xmlns:a16="http://schemas.microsoft.com/office/drawing/2014/main" id="{74C4CD32-EBBE-4E02-9313-C9DD5213E695}"/>
              </a:ext>
            </a:extLst>
          </p:cNvPr>
          <p:cNvGraphicFramePr>
            <a:graphicFrameLocks noGrp="1"/>
          </p:cNvGraphicFramePr>
          <p:nvPr/>
        </p:nvGraphicFramePr>
        <p:xfrm>
          <a:off x="2735692" y="2736845"/>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9" name="TextBox 18">
            <a:extLst>
              <a:ext uri="{FF2B5EF4-FFF2-40B4-BE49-F238E27FC236}">
                <a16:creationId xmlns:a16="http://schemas.microsoft.com/office/drawing/2014/main" id="{78B0D02F-7FF7-4194-B168-426B8005C9B7}"/>
              </a:ext>
            </a:extLst>
          </p:cNvPr>
          <p:cNvSpPr txBox="1"/>
          <p:nvPr/>
        </p:nvSpPr>
        <p:spPr>
          <a:xfrm>
            <a:off x="5511078" y="2346073"/>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20" name="Table 19">
            <a:extLst>
              <a:ext uri="{FF2B5EF4-FFF2-40B4-BE49-F238E27FC236}">
                <a16:creationId xmlns:a16="http://schemas.microsoft.com/office/drawing/2014/main" id="{C724C470-93D8-46D1-BBD0-52D69464B788}"/>
              </a:ext>
            </a:extLst>
          </p:cNvPr>
          <p:cNvGraphicFramePr>
            <a:graphicFrameLocks noGrp="1"/>
          </p:cNvGraphicFramePr>
          <p:nvPr/>
        </p:nvGraphicFramePr>
        <p:xfrm>
          <a:off x="5190454" y="2728325"/>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1" name="TextBox 20">
            <a:extLst>
              <a:ext uri="{FF2B5EF4-FFF2-40B4-BE49-F238E27FC236}">
                <a16:creationId xmlns:a16="http://schemas.microsoft.com/office/drawing/2014/main" id="{99D53345-566C-4F68-AF21-497EA520A32E}"/>
              </a:ext>
            </a:extLst>
          </p:cNvPr>
          <p:cNvSpPr txBox="1"/>
          <p:nvPr/>
        </p:nvSpPr>
        <p:spPr>
          <a:xfrm>
            <a:off x="7963282" y="2356959"/>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22" name="Table 21">
            <a:extLst>
              <a:ext uri="{FF2B5EF4-FFF2-40B4-BE49-F238E27FC236}">
                <a16:creationId xmlns:a16="http://schemas.microsoft.com/office/drawing/2014/main" id="{F2D3E3E3-1980-4A2D-B466-F62828488562}"/>
              </a:ext>
            </a:extLst>
          </p:cNvPr>
          <p:cNvGraphicFramePr>
            <a:graphicFrameLocks noGrp="1"/>
          </p:cNvGraphicFramePr>
          <p:nvPr/>
        </p:nvGraphicFramePr>
        <p:xfrm>
          <a:off x="7642658" y="2739211"/>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3" name="TextBox 22">
            <a:extLst>
              <a:ext uri="{FF2B5EF4-FFF2-40B4-BE49-F238E27FC236}">
                <a16:creationId xmlns:a16="http://schemas.microsoft.com/office/drawing/2014/main" id="{2696164A-04E5-4BA0-A4D1-1CF3AFF42AFD}"/>
              </a:ext>
            </a:extLst>
          </p:cNvPr>
          <p:cNvSpPr txBox="1"/>
          <p:nvPr/>
        </p:nvSpPr>
        <p:spPr>
          <a:xfrm>
            <a:off x="10415486" y="2324302"/>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24" name="Table 23">
            <a:extLst>
              <a:ext uri="{FF2B5EF4-FFF2-40B4-BE49-F238E27FC236}">
                <a16:creationId xmlns:a16="http://schemas.microsoft.com/office/drawing/2014/main" id="{D6546ABB-BB72-4057-9D21-4B994544DC2C}"/>
              </a:ext>
            </a:extLst>
          </p:cNvPr>
          <p:cNvGraphicFramePr>
            <a:graphicFrameLocks noGrp="1"/>
          </p:cNvGraphicFramePr>
          <p:nvPr/>
        </p:nvGraphicFramePr>
        <p:xfrm>
          <a:off x="10094862" y="270655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5" name="TextBox 24">
            <a:extLst>
              <a:ext uri="{FF2B5EF4-FFF2-40B4-BE49-F238E27FC236}">
                <a16:creationId xmlns:a16="http://schemas.microsoft.com/office/drawing/2014/main" id="{4A2C0CBC-3965-4E73-B5A5-AB69C323F945}"/>
              </a:ext>
            </a:extLst>
          </p:cNvPr>
          <p:cNvSpPr txBox="1"/>
          <p:nvPr/>
        </p:nvSpPr>
        <p:spPr>
          <a:xfrm>
            <a:off x="601554" y="4613681"/>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26" name="Table 25">
            <a:extLst>
              <a:ext uri="{FF2B5EF4-FFF2-40B4-BE49-F238E27FC236}">
                <a16:creationId xmlns:a16="http://schemas.microsoft.com/office/drawing/2014/main" id="{68B3DF3C-6C52-4F93-AC33-AB8AA851E995}"/>
              </a:ext>
            </a:extLst>
          </p:cNvPr>
          <p:cNvGraphicFramePr>
            <a:graphicFrameLocks noGrp="1"/>
          </p:cNvGraphicFramePr>
          <p:nvPr/>
        </p:nvGraphicFramePr>
        <p:xfrm>
          <a:off x="280930" y="499593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7" name="TextBox 26">
            <a:extLst>
              <a:ext uri="{FF2B5EF4-FFF2-40B4-BE49-F238E27FC236}">
                <a16:creationId xmlns:a16="http://schemas.microsoft.com/office/drawing/2014/main" id="{76D77639-955C-4809-AB26-24FA81BDA84C}"/>
              </a:ext>
            </a:extLst>
          </p:cNvPr>
          <p:cNvSpPr txBox="1"/>
          <p:nvPr/>
        </p:nvSpPr>
        <p:spPr>
          <a:xfrm>
            <a:off x="3056316" y="4613681"/>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28" name="Table 27">
            <a:extLst>
              <a:ext uri="{FF2B5EF4-FFF2-40B4-BE49-F238E27FC236}">
                <a16:creationId xmlns:a16="http://schemas.microsoft.com/office/drawing/2014/main" id="{5EA0B4E2-4833-4628-A84C-52E6793400AD}"/>
              </a:ext>
            </a:extLst>
          </p:cNvPr>
          <p:cNvGraphicFramePr>
            <a:graphicFrameLocks noGrp="1"/>
          </p:cNvGraphicFramePr>
          <p:nvPr/>
        </p:nvGraphicFramePr>
        <p:xfrm>
          <a:off x="2735692" y="499593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9" name="TextBox 28">
            <a:extLst>
              <a:ext uri="{FF2B5EF4-FFF2-40B4-BE49-F238E27FC236}">
                <a16:creationId xmlns:a16="http://schemas.microsoft.com/office/drawing/2014/main" id="{3D3807F9-C72E-41FF-AAB9-8ED34AAD3607}"/>
              </a:ext>
            </a:extLst>
          </p:cNvPr>
          <p:cNvSpPr txBox="1"/>
          <p:nvPr/>
        </p:nvSpPr>
        <p:spPr>
          <a:xfrm>
            <a:off x="5511078" y="4605161"/>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30" name="Table 29">
            <a:extLst>
              <a:ext uri="{FF2B5EF4-FFF2-40B4-BE49-F238E27FC236}">
                <a16:creationId xmlns:a16="http://schemas.microsoft.com/office/drawing/2014/main" id="{0593EC00-1311-419B-AC51-BB368040FB6A}"/>
              </a:ext>
            </a:extLst>
          </p:cNvPr>
          <p:cNvGraphicFramePr>
            <a:graphicFrameLocks noGrp="1"/>
          </p:cNvGraphicFramePr>
          <p:nvPr/>
        </p:nvGraphicFramePr>
        <p:xfrm>
          <a:off x="5190454" y="4987413"/>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31" name="TextBox 30">
            <a:extLst>
              <a:ext uri="{FF2B5EF4-FFF2-40B4-BE49-F238E27FC236}">
                <a16:creationId xmlns:a16="http://schemas.microsoft.com/office/drawing/2014/main" id="{514007C4-68EF-4AB9-A628-82F7E41785FA}"/>
              </a:ext>
            </a:extLst>
          </p:cNvPr>
          <p:cNvSpPr txBox="1"/>
          <p:nvPr/>
        </p:nvSpPr>
        <p:spPr>
          <a:xfrm>
            <a:off x="7963282" y="4616047"/>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32" name="Table 31">
            <a:extLst>
              <a:ext uri="{FF2B5EF4-FFF2-40B4-BE49-F238E27FC236}">
                <a16:creationId xmlns:a16="http://schemas.microsoft.com/office/drawing/2014/main" id="{8F41DDBC-D205-455D-8882-D64B6BBFA1AB}"/>
              </a:ext>
            </a:extLst>
          </p:cNvPr>
          <p:cNvGraphicFramePr>
            <a:graphicFrameLocks noGrp="1"/>
          </p:cNvGraphicFramePr>
          <p:nvPr/>
        </p:nvGraphicFramePr>
        <p:xfrm>
          <a:off x="7642658" y="4998299"/>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33" name="TextBox 32">
            <a:extLst>
              <a:ext uri="{FF2B5EF4-FFF2-40B4-BE49-F238E27FC236}">
                <a16:creationId xmlns:a16="http://schemas.microsoft.com/office/drawing/2014/main" id="{A73A36DE-0190-47A1-95EC-4E10CAC0427F}"/>
              </a:ext>
            </a:extLst>
          </p:cNvPr>
          <p:cNvSpPr txBox="1"/>
          <p:nvPr/>
        </p:nvSpPr>
        <p:spPr>
          <a:xfrm>
            <a:off x="10415486" y="4583390"/>
            <a:ext cx="1268589"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C</a:t>
            </a:r>
            <a:endParaRPr lang="en-GB" sz="1600" dirty="0"/>
          </a:p>
        </p:txBody>
      </p:sp>
      <p:graphicFrame>
        <p:nvGraphicFramePr>
          <p:cNvPr id="34" name="Table 33">
            <a:extLst>
              <a:ext uri="{FF2B5EF4-FFF2-40B4-BE49-F238E27FC236}">
                <a16:creationId xmlns:a16="http://schemas.microsoft.com/office/drawing/2014/main" id="{28031168-AF26-41BD-B616-65AFB4D2AC31}"/>
              </a:ext>
            </a:extLst>
          </p:cNvPr>
          <p:cNvGraphicFramePr>
            <a:graphicFrameLocks noGrp="1"/>
          </p:cNvGraphicFramePr>
          <p:nvPr/>
        </p:nvGraphicFramePr>
        <p:xfrm>
          <a:off x="10094862" y="496564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Tree>
    <p:extLst>
      <p:ext uri="{BB962C8B-B14F-4D97-AF65-F5344CB8AC3E}">
        <p14:creationId xmlns:p14="http://schemas.microsoft.com/office/powerpoint/2010/main" val="3103072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sp>
        <p:nvSpPr>
          <p:cNvPr id="3" name="TextBox 2">
            <a:extLst>
              <a:ext uri="{FF2B5EF4-FFF2-40B4-BE49-F238E27FC236}">
                <a16:creationId xmlns:a16="http://schemas.microsoft.com/office/drawing/2014/main" id="{13A45BBA-C9D6-4B59-9A49-83CA8F7AB562}"/>
              </a:ext>
            </a:extLst>
          </p:cNvPr>
          <p:cNvSpPr txBox="1"/>
          <p:nvPr/>
        </p:nvSpPr>
        <p:spPr>
          <a:xfrm>
            <a:off x="450774" y="16642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4" name="Table 3">
            <a:extLst>
              <a:ext uri="{FF2B5EF4-FFF2-40B4-BE49-F238E27FC236}">
                <a16:creationId xmlns:a16="http://schemas.microsoft.com/office/drawing/2014/main" id="{2E4AD74B-FD16-4CE2-8C7E-FA7BE64777D5}"/>
              </a:ext>
            </a:extLst>
          </p:cNvPr>
          <p:cNvGraphicFramePr>
            <a:graphicFrameLocks noGrp="1"/>
          </p:cNvGraphicFramePr>
          <p:nvPr/>
        </p:nvGraphicFramePr>
        <p:xfrm>
          <a:off x="263352" y="54868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5" name="TextBox 4">
            <a:extLst>
              <a:ext uri="{FF2B5EF4-FFF2-40B4-BE49-F238E27FC236}">
                <a16:creationId xmlns:a16="http://schemas.microsoft.com/office/drawing/2014/main" id="{F53859C8-BD60-4F9B-9312-5D5C9B1F299B}"/>
              </a:ext>
            </a:extLst>
          </p:cNvPr>
          <p:cNvSpPr txBox="1"/>
          <p:nvPr/>
        </p:nvSpPr>
        <p:spPr>
          <a:xfrm>
            <a:off x="2899046" y="16642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6" name="Table 5">
            <a:extLst>
              <a:ext uri="{FF2B5EF4-FFF2-40B4-BE49-F238E27FC236}">
                <a16:creationId xmlns:a16="http://schemas.microsoft.com/office/drawing/2014/main" id="{41291BDA-CDE6-4F7A-ABD7-9AFE60EF304E}"/>
              </a:ext>
            </a:extLst>
          </p:cNvPr>
          <p:cNvGraphicFramePr>
            <a:graphicFrameLocks noGrp="1"/>
          </p:cNvGraphicFramePr>
          <p:nvPr/>
        </p:nvGraphicFramePr>
        <p:xfrm>
          <a:off x="2711624" y="54868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7" name="TextBox 6">
            <a:extLst>
              <a:ext uri="{FF2B5EF4-FFF2-40B4-BE49-F238E27FC236}">
                <a16:creationId xmlns:a16="http://schemas.microsoft.com/office/drawing/2014/main" id="{ED5B7C2A-688A-4B96-A1A6-0FA079AB6B7B}"/>
              </a:ext>
            </a:extLst>
          </p:cNvPr>
          <p:cNvSpPr txBox="1"/>
          <p:nvPr/>
        </p:nvSpPr>
        <p:spPr>
          <a:xfrm>
            <a:off x="5347318" y="16642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8" name="Table 7">
            <a:extLst>
              <a:ext uri="{FF2B5EF4-FFF2-40B4-BE49-F238E27FC236}">
                <a16:creationId xmlns:a16="http://schemas.microsoft.com/office/drawing/2014/main" id="{0B8462B2-F632-404F-97B5-890784917E78}"/>
              </a:ext>
            </a:extLst>
          </p:cNvPr>
          <p:cNvGraphicFramePr>
            <a:graphicFrameLocks noGrp="1"/>
          </p:cNvGraphicFramePr>
          <p:nvPr/>
        </p:nvGraphicFramePr>
        <p:xfrm>
          <a:off x="5159896" y="54868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9" name="TextBox 8">
            <a:extLst>
              <a:ext uri="{FF2B5EF4-FFF2-40B4-BE49-F238E27FC236}">
                <a16:creationId xmlns:a16="http://schemas.microsoft.com/office/drawing/2014/main" id="{7940EECB-655A-43A1-8E73-96C9378259C6}"/>
              </a:ext>
            </a:extLst>
          </p:cNvPr>
          <p:cNvSpPr txBox="1"/>
          <p:nvPr/>
        </p:nvSpPr>
        <p:spPr>
          <a:xfrm>
            <a:off x="7757964" y="16642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10" name="Table 9">
            <a:extLst>
              <a:ext uri="{FF2B5EF4-FFF2-40B4-BE49-F238E27FC236}">
                <a16:creationId xmlns:a16="http://schemas.microsoft.com/office/drawing/2014/main" id="{E7AD71A7-712C-4268-8127-C356D04BBD97}"/>
              </a:ext>
            </a:extLst>
          </p:cNvPr>
          <p:cNvGraphicFramePr>
            <a:graphicFrameLocks noGrp="1"/>
          </p:cNvGraphicFramePr>
          <p:nvPr/>
        </p:nvGraphicFramePr>
        <p:xfrm>
          <a:off x="7570542" y="54868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1" name="TextBox 10">
            <a:extLst>
              <a:ext uri="{FF2B5EF4-FFF2-40B4-BE49-F238E27FC236}">
                <a16:creationId xmlns:a16="http://schemas.microsoft.com/office/drawing/2014/main" id="{DBEA376D-67B7-4D65-B3D3-AAAC1CD5602A}"/>
              </a:ext>
            </a:extLst>
          </p:cNvPr>
          <p:cNvSpPr txBox="1"/>
          <p:nvPr/>
        </p:nvSpPr>
        <p:spPr>
          <a:xfrm>
            <a:off x="10206234" y="16913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12" name="Table 11">
            <a:extLst>
              <a:ext uri="{FF2B5EF4-FFF2-40B4-BE49-F238E27FC236}">
                <a16:creationId xmlns:a16="http://schemas.microsoft.com/office/drawing/2014/main" id="{E28F8874-B179-49A9-81D7-29A24C1CD4B0}"/>
              </a:ext>
            </a:extLst>
          </p:cNvPr>
          <p:cNvGraphicFramePr>
            <a:graphicFrameLocks noGrp="1"/>
          </p:cNvGraphicFramePr>
          <p:nvPr/>
        </p:nvGraphicFramePr>
        <p:xfrm>
          <a:off x="10018812" y="55138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3" name="TextBox 12">
            <a:extLst>
              <a:ext uri="{FF2B5EF4-FFF2-40B4-BE49-F238E27FC236}">
                <a16:creationId xmlns:a16="http://schemas.microsoft.com/office/drawing/2014/main" id="{AA8CA18E-07A0-4EE1-88A1-93F5ABBC6688}"/>
              </a:ext>
            </a:extLst>
          </p:cNvPr>
          <p:cNvSpPr txBox="1"/>
          <p:nvPr/>
        </p:nvSpPr>
        <p:spPr>
          <a:xfrm>
            <a:off x="472071" y="234674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14" name="Table 13">
            <a:extLst>
              <a:ext uri="{FF2B5EF4-FFF2-40B4-BE49-F238E27FC236}">
                <a16:creationId xmlns:a16="http://schemas.microsoft.com/office/drawing/2014/main" id="{453DB02F-2A73-46BA-A19A-F0B2F6B58FD5}"/>
              </a:ext>
            </a:extLst>
          </p:cNvPr>
          <p:cNvGraphicFramePr>
            <a:graphicFrameLocks noGrp="1"/>
          </p:cNvGraphicFramePr>
          <p:nvPr/>
        </p:nvGraphicFramePr>
        <p:xfrm>
          <a:off x="284649" y="272900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5" name="TextBox 14">
            <a:extLst>
              <a:ext uri="{FF2B5EF4-FFF2-40B4-BE49-F238E27FC236}">
                <a16:creationId xmlns:a16="http://schemas.microsoft.com/office/drawing/2014/main" id="{9A9E8F5A-4751-4633-88D0-53F91CCF9229}"/>
              </a:ext>
            </a:extLst>
          </p:cNvPr>
          <p:cNvSpPr txBox="1"/>
          <p:nvPr/>
        </p:nvSpPr>
        <p:spPr>
          <a:xfrm>
            <a:off x="2920343" y="234674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16" name="Table 15">
            <a:extLst>
              <a:ext uri="{FF2B5EF4-FFF2-40B4-BE49-F238E27FC236}">
                <a16:creationId xmlns:a16="http://schemas.microsoft.com/office/drawing/2014/main" id="{22A38BB3-9F67-4D95-882C-5111F17684A0}"/>
              </a:ext>
            </a:extLst>
          </p:cNvPr>
          <p:cNvGraphicFramePr>
            <a:graphicFrameLocks noGrp="1"/>
          </p:cNvGraphicFramePr>
          <p:nvPr/>
        </p:nvGraphicFramePr>
        <p:xfrm>
          <a:off x="2732921" y="272900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7" name="TextBox 16">
            <a:extLst>
              <a:ext uri="{FF2B5EF4-FFF2-40B4-BE49-F238E27FC236}">
                <a16:creationId xmlns:a16="http://schemas.microsoft.com/office/drawing/2014/main" id="{B2975732-EB46-441A-8648-A58068EE96C4}"/>
              </a:ext>
            </a:extLst>
          </p:cNvPr>
          <p:cNvSpPr txBox="1"/>
          <p:nvPr/>
        </p:nvSpPr>
        <p:spPr>
          <a:xfrm>
            <a:off x="5368615" y="234674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18" name="Table 17">
            <a:extLst>
              <a:ext uri="{FF2B5EF4-FFF2-40B4-BE49-F238E27FC236}">
                <a16:creationId xmlns:a16="http://schemas.microsoft.com/office/drawing/2014/main" id="{E2AF5105-532D-4A37-9C02-08DB5552A89F}"/>
              </a:ext>
            </a:extLst>
          </p:cNvPr>
          <p:cNvGraphicFramePr>
            <a:graphicFrameLocks noGrp="1"/>
          </p:cNvGraphicFramePr>
          <p:nvPr/>
        </p:nvGraphicFramePr>
        <p:xfrm>
          <a:off x="5181193" y="272900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9" name="TextBox 18">
            <a:extLst>
              <a:ext uri="{FF2B5EF4-FFF2-40B4-BE49-F238E27FC236}">
                <a16:creationId xmlns:a16="http://schemas.microsoft.com/office/drawing/2014/main" id="{3BB3C6C2-4FF9-4A10-9B75-84EC7D6043ED}"/>
              </a:ext>
            </a:extLst>
          </p:cNvPr>
          <p:cNvSpPr txBox="1"/>
          <p:nvPr/>
        </p:nvSpPr>
        <p:spPr>
          <a:xfrm>
            <a:off x="7779261" y="234674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20" name="Table 19">
            <a:extLst>
              <a:ext uri="{FF2B5EF4-FFF2-40B4-BE49-F238E27FC236}">
                <a16:creationId xmlns:a16="http://schemas.microsoft.com/office/drawing/2014/main" id="{BBF7EE2F-40D1-45F8-88CB-94AA8294A9A9}"/>
              </a:ext>
            </a:extLst>
          </p:cNvPr>
          <p:cNvGraphicFramePr>
            <a:graphicFrameLocks noGrp="1"/>
          </p:cNvGraphicFramePr>
          <p:nvPr/>
        </p:nvGraphicFramePr>
        <p:xfrm>
          <a:off x="7591839" y="272900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1" name="TextBox 20">
            <a:extLst>
              <a:ext uri="{FF2B5EF4-FFF2-40B4-BE49-F238E27FC236}">
                <a16:creationId xmlns:a16="http://schemas.microsoft.com/office/drawing/2014/main" id="{729FCF4B-0F25-405F-9925-6CF0E5434B70}"/>
              </a:ext>
            </a:extLst>
          </p:cNvPr>
          <p:cNvSpPr txBox="1"/>
          <p:nvPr/>
        </p:nvSpPr>
        <p:spPr>
          <a:xfrm>
            <a:off x="10227531" y="2349452"/>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22" name="Table 21">
            <a:extLst>
              <a:ext uri="{FF2B5EF4-FFF2-40B4-BE49-F238E27FC236}">
                <a16:creationId xmlns:a16="http://schemas.microsoft.com/office/drawing/2014/main" id="{80FB9EBA-C266-4F7C-802A-4FB86F9C7809}"/>
              </a:ext>
            </a:extLst>
          </p:cNvPr>
          <p:cNvGraphicFramePr>
            <a:graphicFrameLocks noGrp="1"/>
          </p:cNvGraphicFramePr>
          <p:nvPr/>
        </p:nvGraphicFramePr>
        <p:xfrm>
          <a:off x="10040109" y="2731704"/>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3" name="TextBox 22">
            <a:extLst>
              <a:ext uri="{FF2B5EF4-FFF2-40B4-BE49-F238E27FC236}">
                <a16:creationId xmlns:a16="http://schemas.microsoft.com/office/drawing/2014/main" id="{10BCC469-5858-430F-98D0-7DC1B28C9EC5}"/>
              </a:ext>
            </a:extLst>
          </p:cNvPr>
          <p:cNvSpPr txBox="1"/>
          <p:nvPr/>
        </p:nvSpPr>
        <p:spPr>
          <a:xfrm>
            <a:off x="472071" y="461741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24" name="Table 23">
            <a:extLst>
              <a:ext uri="{FF2B5EF4-FFF2-40B4-BE49-F238E27FC236}">
                <a16:creationId xmlns:a16="http://schemas.microsoft.com/office/drawing/2014/main" id="{68ACFE40-AC80-4988-92DA-0AFBC5BB96C6}"/>
              </a:ext>
            </a:extLst>
          </p:cNvPr>
          <p:cNvGraphicFramePr>
            <a:graphicFrameLocks noGrp="1"/>
          </p:cNvGraphicFramePr>
          <p:nvPr/>
        </p:nvGraphicFramePr>
        <p:xfrm>
          <a:off x="284649" y="499966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5" name="TextBox 24">
            <a:extLst>
              <a:ext uri="{FF2B5EF4-FFF2-40B4-BE49-F238E27FC236}">
                <a16:creationId xmlns:a16="http://schemas.microsoft.com/office/drawing/2014/main" id="{EF02924C-E132-4181-AFE4-E13A9FF03B4B}"/>
              </a:ext>
            </a:extLst>
          </p:cNvPr>
          <p:cNvSpPr txBox="1"/>
          <p:nvPr/>
        </p:nvSpPr>
        <p:spPr>
          <a:xfrm>
            <a:off x="2920343" y="461741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26" name="Table 25">
            <a:extLst>
              <a:ext uri="{FF2B5EF4-FFF2-40B4-BE49-F238E27FC236}">
                <a16:creationId xmlns:a16="http://schemas.microsoft.com/office/drawing/2014/main" id="{E2BE86E4-A157-4488-8984-56704A491331}"/>
              </a:ext>
            </a:extLst>
          </p:cNvPr>
          <p:cNvGraphicFramePr>
            <a:graphicFrameLocks noGrp="1"/>
          </p:cNvGraphicFramePr>
          <p:nvPr/>
        </p:nvGraphicFramePr>
        <p:xfrm>
          <a:off x="2732921" y="499966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7" name="TextBox 26">
            <a:extLst>
              <a:ext uri="{FF2B5EF4-FFF2-40B4-BE49-F238E27FC236}">
                <a16:creationId xmlns:a16="http://schemas.microsoft.com/office/drawing/2014/main" id="{66B9533B-67AC-4E49-BFB7-27C110EEFA2A}"/>
              </a:ext>
            </a:extLst>
          </p:cNvPr>
          <p:cNvSpPr txBox="1"/>
          <p:nvPr/>
        </p:nvSpPr>
        <p:spPr>
          <a:xfrm>
            <a:off x="5368615" y="461741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28" name="Table 27">
            <a:extLst>
              <a:ext uri="{FF2B5EF4-FFF2-40B4-BE49-F238E27FC236}">
                <a16:creationId xmlns:a16="http://schemas.microsoft.com/office/drawing/2014/main" id="{F41FE063-4DD7-4AD2-9C69-2F73F47BEB55}"/>
              </a:ext>
            </a:extLst>
          </p:cNvPr>
          <p:cNvGraphicFramePr>
            <a:graphicFrameLocks noGrp="1"/>
          </p:cNvGraphicFramePr>
          <p:nvPr/>
        </p:nvGraphicFramePr>
        <p:xfrm>
          <a:off x="5181193" y="499966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9" name="TextBox 28">
            <a:extLst>
              <a:ext uri="{FF2B5EF4-FFF2-40B4-BE49-F238E27FC236}">
                <a16:creationId xmlns:a16="http://schemas.microsoft.com/office/drawing/2014/main" id="{E2055AEB-2045-42C3-A8AA-00A48476ACC1}"/>
              </a:ext>
            </a:extLst>
          </p:cNvPr>
          <p:cNvSpPr txBox="1"/>
          <p:nvPr/>
        </p:nvSpPr>
        <p:spPr>
          <a:xfrm>
            <a:off x="7779261" y="461741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30" name="Table 29">
            <a:extLst>
              <a:ext uri="{FF2B5EF4-FFF2-40B4-BE49-F238E27FC236}">
                <a16:creationId xmlns:a16="http://schemas.microsoft.com/office/drawing/2014/main" id="{B0C05FA5-A12A-4F00-BAC4-730F5E3A938C}"/>
              </a:ext>
            </a:extLst>
          </p:cNvPr>
          <p:cNvGraphicFramePr>
            <a:graphicFrameLocks noGrp="1"/>
          </p:cNvGraphicFramePr>
          <p:nvPr/>
        </p:nvGraphicFramePr>
        <p:xfrm>
          <a:off x="7591839" y="499966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31" name="TextBox 30">
            <a:extLst>
              <a:ext uri="{FF2B5EF4-FFF2-40B4-BE49-F238E27FC236}">
                <a16:creationId xmlns:a16="http://schemas.microsoft.com/office/drawing/2014/main" id="{95DE3F81-ED05-40C2-BF4F-481BEA66CB4A}"/>
              </a:ext>
            </a:extLst>
          </p:cNvPr>
          <p:cNvSpPr txBox="1"/>
          <p:nvPr/>
        </p:nvSpPr>
        <p:spPr>
          <a:xfrm>
            <a:off x="10227531" y="4620118"/>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D</a:t>
            </a:r>
            <a:endParaRPr lang="en-GB" sz="1600" dirty="0"/>
          </a:p>
        </p:txBody>
      </p:sp>
      <p:graphicFrame>
        <p:nvGraphicFramePr>
          <p:cNvPr id="32" name="Table 31">
            <a:extLst>
              <a:ext uri="{FF2B5EF4-FFF2-40B4-BE49-F238E27FC236}">
                <a16:creationId xmlns:a16="http://schemas.microsoft.com/office/drawing/2014/main" id="{980E9FD5-A0E8-4864-AE36-3616E28757CF}"/>
              </a:ext>
            </a:extLst>
          </p:cNvPr>
          <p:cNvGraphicFramePr>
            <a:graphicFrameLocks noGrp="1"/>
          </p:cNvGraphicFramePr>
          <p:nvPr/>
        </p:nvGraphicFramePr>
        <p:xfrm>
          <a:off x="10040109" y="5002370"/>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2</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Tree>
    <p:extLst>
      <p:ext uri="{BB962C8B-B14F-4D97-AF65-F5344CB8AC3E}">
        <p14:creationId xmlns:p14="http://schemas.microsoft.com/office/powerpoint/2010/main" val="2726158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2420C948-F003-429A-97DE-F46498694C98}"/>
              </a:ext>
            </a:extLst>
          </p:cNvPr>
          <p:cNvGraphicFramePr>
            <a:graphicFrameLocks noGrp="1"/>
          </p:cNvGraphicFramePr>
          <p:nvPr/>
        </p:nvGraphicFramePr>
        <p:xfrm>
          <a:off x="0" y="-3990"/>
          <a:ext cx="12192000" cy="686199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886726312"/>
                    </a:ext>
                  </a:extLst>
                </a:gridCol>
                <a:gridCol w="2438400">
                  <a:extLst>
                    <a:ext uri="{9D8B030D-6E8A-4147-A177-3AD203B41FA5}">
                      <a16:colId xmlns:a16="http://schemas.microsoft.com/office/drawing/2014/main" val="2978897645"/>
                    </a:ext>
                  </a:extLst>
                </a:gridCol>
                <a:gridCol w="2438400">
                  <a:extLst>
                    <a:ext uri="{9D8B030D-6E8A-4147-A177-3AD203B41FA5}">
                      <a16:colId xmlns:a16="http://schemas.microsoft.com/office/drawing/2014/main" val="3564340021"/>
                    </a:ext>
                  </a:extLst>
                </a:gridCol>
                <a:gridCol w="2438400">
                  <a:extLst>
                    <a:ext uri="{9D8B030D-6E8A-4147-A177-3AD203B41FA5}">
                      <a16:colId xmlns:a16="http://schemas.microsoft.com/office/drawing/2014/main" val="183371736"/>
                    </a:ext>
                  </a:extLst>
                </a:gridCol>
                <a:gridCol w="2438400">
                  <a:extLst>
                    <a:ext uri="{9D8B030D-6E8A-4147-A177-3AD203B41FA5}">
                      <a16:colId xmlns:a16="http://schemas.microsoft.com/office/drawing/2014/main" val="2862532"/>
                    </a:ext>
                  </a:extLst>
                </a:gridCol>
              </a:tblGrid>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4986162"/>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58905"/>
                  </a:ext>
                </a:extLst>
              </a:tr>
              <a:tr h="228733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089500"/>
                  </a:ext>
                </a:extLst>
              </a:tr>
            </a:tbl>
          </a:graphicData>
        </a:graphic>
      </p:graphicFrame>
      <p:sp>
        <p:nvSpPr>
          <p:cNvPr id="3" name="TextBox 2">
            <a:extLst>
              <a:ext uri="{FF2B5EF4-FFF2-40B4-BE49-F238E27FC236}">
                <a16:creationId xmlns:a16="http://schemas.microsoft.com/office/drawing/2014/main" id="{8F599532-AF2B-45DF-A089-F580B1468887}"/>
              </a:ext>
            </a:extLst>
          </p:cNvPr>
          <p:cNvSpPr txBox="1"/>
          <p:nvPr/>
        </p:nvSpPr>
        <p:spPr>
          <a:xfrm>
            <a:off x="450774" y="9442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4" name="Table 3">
            <a:extLst>
              <a:ext uri="{FF2B5EF4-FFF2-40B4-BE49-F238E27FC236}">
                <a16:creationId xmlns:a16="http://schemas.microsoft.com/office/drawing/2014/main" id="{D19EEE4C-4CAE-4F0E-A34C-2D3212EEED29}"/>
              </a:ext>
            </a:extLst>
          </p:cNvPr>
          <p:cNvGraphicFramePr>
            <a:graphicFrameLocks noGrp="1"/>
          </p:cNvGraphicFramePr>
          <p:nvPr/>
        </p:nvGraphicFramePr>
        <p:xfrm>
          <a:off x="263352" y="47667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5" name="TextBox 4">
            <a:extLst>
              <a:ext uri="{FF2B5EF4-FFF2-40B4-BE49-F238E27FC236}">
                <a16:creationId xmlns:a16="http://schemas.microsoft.com/office/drawing/2014/main" id="{832709BE-AF26-4DD6-96A2-636C523EB0B9}"/>
              </a:ext>
            </a:extLst>
          </p:cNvPr>
          <p:cNvSpPr txBox="1"/>
          <p:nvPr/>
        </p:nvSpPr>
        <p:spPr>
          <a:xfrm>
            <a:off x="2899046" y="9442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6" name="Table 5">
            <a:extLst>
              <a:ext uri="{FF2B5EF4-FFF2-40B4-BE49-F238E27FC236}">
                <a16:creationId xmlns:a16="http://schemas.microsoft.com/office/drawing/2014/main" id="{0563F337-3514-4C96-85DE-F2ACC938228C}"/>
              </a:ext>
            </a:extLst>
          </p:cNvPr>
          <p:cNvGraphicFramePr>
            <a:graphicFrameLocks noGrp="1"/>
          </p:cNvGraphicFramePr>
          <p:nvPr/>
        </p:nvGraphicFramePr>
        <p:xfrm>
          <a:off x="2711624" y="47667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7" name="TextBox 6">
            <a:extLst>
              <a:ext uri="{FF2B5EF4-FFF2-40B4-BE49-F238E27FC236}">
                <a16:creationId xmlns:a16="http://schemas.microsoft.com/office/drawing/2014/main" id="{64EAAADF-0142-42D7-921F-1AB38184F55C}"/>
              </a:ext>
            </a:extLst>
          </p:cNvPr>
          <p:cNvSpPr txBox="1"/>
          <p:nvPr/>
        </p:nvSpPr>
        <p:spPr>
          <a:xfrm>
            <a:off x="5347318" y="8948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8" name="Table 7">
            <a:extLst>
              <a:ext uri="{FF2B5EF4-FFF2-40B4-BE49-F238E27FC236}">
                <a16:creationId xmlns:a16="http://schemas.microsoft.com/office/drawing/2014/main" id="{59F6DB9B-7FC0-41A2-AFB8-5D1037D41395}"/>
              </a:ext>
            </a:extLst>
          </p:cNvPr>
          <p:cNvGraphicFramePr>
            <a:graphicFrameLocks noGrp="1"/>
          </p:cNvGraphicFramePr>
          <p:nvPr/>
        </p:nvGraphicFramePr>
        <p:xfrm>
          <a:off x="5159896" y="47173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9" name="TextBox 8">
            <a:extLst>
              <a:ext uri="{FF2B5EF4-FFF2-40B4-BE49-F238E27FC236}">
                <a16:creationId xmlns:a16="http://schemas.microsoft.com/office/drawing/2014/main" id="{414B634C-EA9B-4DEA-A6B3-2E9A3D7ED627}"/>
              </a:ext>
            </a:extLst>
          </p:cNvPr>
          <p:cNvSpPr txBox="1"/>
          <p:nvPr/>
        </p:nvSpPr>
        <p:spPr>
          <a:xfrm>
            <a:off x="7795590" y="8948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10" name="Table 9">
            <a:extLst>
              <a:ext uri="{FF2B5EF4-FFF2-40B4-BE49-F238E27FC236}">
                <a16:creationId xmlns:a16="http://schemas.microsoft.com/office/drawing/2014/main" id="{9DD41689-AE21-4E14-9D0D-452F4C3CE0FA}"/>
              </a:ext>
            </a:extLst>
          </p:cNvPr>
          <p:cNvGraphicFramePr>
            <a:graphicFrameLocks noGrp="1"/>
          </p:cNvGraphicFramePr>
          <p:nvPr/>
        </p:nvGraphicFramePr>
        <p:xfrm>
          <a:off x="7608168" y="47173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1" name="TextBox 10">
            <a:extLst>
              <a:ext uri="{FF2B5EF4-FFF2-40B4-BE49-F238E27FC236}">
                <a16:creationId xmlns:a16="http://schemas.microsoft.com/office/drawing/2014/main" id="{E59C3244-E9BB-4904-A082-45FD2020F2FC}"/>
              </a:ext>
            </a:extLst>
          </p:cNvPr>
          <p:cNvSpPr txBox="1"/>
          <p:nvPr/>
        </p:nvSpPr>
        <p:spPr>
          <a:xfrm>
            <a:off x="10226113" y="89484"/>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12" name="Table 11">
            <a:extLst>
              <a:ext uri="{FF2B5EF4-FFF2-40B4-BE49-F238E27FC236}">
                <a16:creationId xmlns:a16="http://schemas.microsoft.com/office/drawing/2014/main" id="{BB3E3BA3-B442-4C17-8E08-9666A046C50C}"/>
              </a:ext>
            </a:extLst>
          </p:cNvPr>
          <p:cNvGraphicFramePr>
            <a:graphicFrameLocks noGrp="1"/>
          </p:cNvGraphicFramePr>
          <p:nvPr/>
        </p:nvGraphicFramePr>
        <p:xfrm>
          <a:off x="10038691" y="471736"/>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3" name="TextBox 12">
            <a:extLst>
              <a:ext uri="{FF2B5EF4-FFF2-40B4-BE49-F238E27FC236}">
                <a16:creationId xmlns:a16="http://schemas.microsoft.com/office/drawing/2014/main" id="{3BD0D585-66D4-4CFA-9485-BEE1630B19AF}"/>
              </a:ext>
            </a:extLst>
          </p:cNvPr>
          <p:cNvSpPr txBox="1"/>
          <p:nvPr/>
        </p:nvSpPr>
        <p:spPr>
          <a:xfrm>
            <a:off x="450774" y="239867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14" name="Table 13">
            <a:extLst>
              <a:ext uri="{FF2B5EF4-FFF2-40B4-BE49-F238E27FC236}">
                <a16:creationId xmlns:a16="http://schemas.microsoft.com/office/drawing/2014/main" id="{0B74032A-9159-43CC-A3F7-4D1D2F30B5C1}"/>
              </a:ext>
            </a:extLst>
          </p:cNvPr>
          <p:cNvGraphicFramePr>
            <a:graphicFrameLocks noGrp="1"/>
          </p:cNvGraphicFramePr>
          <p:nvPr/>
        </p:nvGraphicFramePr>
        <p:xfrm>
          <a:off x="263352" y="278092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5" name="TextBox 14">
            <a:extLst>
              <a:ext uri="{FF2B5EF4-FFF2-40B4-BE49-F238E27FC236}">
                <a16:creationId xmlns:a16="http://schemas.microsoft.com/office/drawing/2014/main" id="{EA9293A1-D0D0-41C2-8043-900E7015D0EE}"/>
              </a:ext>
            </a:extLst>
          </p:cNvPr>
          <p:cNvSpPr txBox="1"/>
          <p:nvPr/>
        </p:nvSpPr>
        <p:spPr>
          <a:xfrm>
            <a:off x="2899046" y="239867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16" name="Table 15">
            <a:extLst>
              <a:ext uri="{FF2B5EF4-FFF2-40B4-BE49-F238E27FC236}">
                <a16:creationId xmlns:a16="http://schemas.microsoft.com/office/drawing/2014/main" id="{C9DA35E5-D849-4A47-866B-FF04C1FE1A95}"/>
              </a:ext>
            </a:extLst>
          </p:cNvPr>
          <p:cNvGraphicFramePr>
            <a:graphicFrameLocks noGrp="1"/>
          </p:cNvGraphicFramePr>
          <p:nvPr/>
        </p:nvGraphicFramePr>
        <p:xfrm>
          <a:off x="2711624" y="278092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7" name="TextBox 16">
            <a:extLst>
              <a:ext uri="{FF2B5EF4-FFF2-40B4-BE49-F238E27FC236}">
                <a16:creationId xmlns:a16="http://schemas.microsoft.com/office/drawing/2014/main" id="{7FCAD543-D533-4CA1-930E-7EEE6DD75856}"/>
              </a:ext>
            </a:extLst>
          </p:cNvPr>
          <p:cNvSpPr txBox="1"/>
          <p:nvPr/>
        </p:nvSpPr>
        <p:spPr>
          <a:xfrm>
            <a:off x="5347318" y="23937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18" name="Table 17">
            <a:extLst>
              <a:ext uri="{FF2B5EF4-FFF2-40B4-BE49-F238E27FC236}">
                <a16:creationId xmlns:a16="http://schemas.microsoft.com/office/drawing/2014/main" id="{B9CB0163-749F-41D4-BAC4-921A6B9A44AC}"/>
              </a:ext>
            </a:extLst>
          </p:cNvPr>
          <p:cNvGraphicFramePr>
            <a:graphicFrameLocks noGrp="1"/>
          </p:cNvGraphicFramePr>
          <p:nvPr/>
        </p:nvGraphicFramePr>
        <p:xfrm>
          <a:off x="5159896" y="27759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19" name="TextBox 18">
            <a:extLst>
              <a:ext uri="{FF2B5EF4-FFF2-40B4-BE49-F238E27FC236}">
                <a16:creationId xmlns:a16="http://schemas.microsoft.com/office/drawing/2014/main" id="{ABA719D6-E822-48B3-816C-8CA65DA08409}"/>
              </a:ext>
            </a:extLst>
          </p:cNvPr>
          <p:cNvSpPr txBox="1"/>
          <p:nvPr/>
        </p:nvSpPr>
        <p:spPr>
          <a:xfrm>
            <a:off x="7795590" y="23937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20" name="Table 19">
            <a:extLst>
              <a:ext uri="{FF2B5EF4-FFF2-40B4-BE49-F238E27FC236}">
                <a16:creationId xmlns:a16="http://schemas.microsoft.com/office/drawing/2014/main" id="{3B29AC45-8E5B-47AB-A94C-8E14A3476423}"/>
              </a:ext>
            </a:extLst>
          </p:cNvPr>
          <p:cNvGraphicFramePr>
            <a:graphicFrameLocks noGrp="1"/>
          </p:cNvGraphicFramePr>
          <p:nvPr/>
        </p:nvGraphicFramePr>
        <p:xfrm>
          <a:off x="7608168" y="27759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1" name="TextBox 20">
            <a:extLst>
              <a:ext uri="{FF2B5EF4-FFF2-40B4-BE49-F238E27FC236}">
                <a16:creationId xmlns:a16="http://schemas.microsoft.com/office/drawing/2014/main" id="{DCEC1F34-F980-4BF7-9A6E-3559B3186238}"/>
              </a:ext>
            </a:extLst>
          </p:cNvPr>
          <p:cNvSpPr txBox="1"/>
          <p:nvPr/>
        </p:nvSpPr>
        <p:spPr>
          <a:xfrm>
            <a:off x="10226113" y="239374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22" name="Table 21">
            <a:extLst>
              <a:ext uri="{FF2B5EF4-FFF2-40B4-BE49-F238E27FC236}">
                <a16:creationId xmlns:a16="http://schemas.microsoft.com/office/drawing/2014/main" id="{1B38C9C0-DDF8-4E04-A71C-B186BEBB77A4}"/>
              </a:ext>
            </a:extLst>
          </p:cNvPr>
          <p:cNvGraphicFramePr>
            <a:graphicFrameLocks noGrp="1"/>
          </p:cNvGraphicFramePr>
          <p:nvPr/>
        </p:nvGraphicFramePr>
        <p:xfrm>
          <a:off x="10038691" y="277599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3" name="TextBox 22">
            <a:extLst>
              <a:ext uri="{FF2B5EF4-FFF2-40B4-BE49-F238E27FC236}">
                <a16:creationId xmlns:a16="http://schemas.microsoft.com/office/drawing/2014/main" id="{2E038330-7DF1-4B09-999B-55551F88592A}"/>
              </a:ext>
            </a:extLst>
          </p:cNvPr>
          <p:cNvSpPr txBox="1"/>
          <p:nvPr/>
        </p:nvSpPr>
        <p:spPr>
          <a:xfrm>
            <a:off x="450774" y="469799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24" name="Table 23">
            <a:extLst>
              <a:ext uri="{FF2B5EF4-FFF2-40B4-BE49-F238E27FC236}">
                <a16:creationId xmlns:a16="http://schemas.microsoft.com/office/drawing/2014/main" id="{1CF43097-09EA-4AD6-8D65-A233FB3A0E6A}"/>
              </a:ext>
            </a:extLst>
          </p:cNvPr>
          <p:cNvGraphicFramePr>
            <a:graphicFrameLocks noGrp="1"/>
          </p:cNvGraphicFramePr>
          <p:nvPr/>
        </p:nvGraphicFramePr>
        <p:xfrm>
          <a:off x="263352" y="508024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5" name="TextBox 24">
            <a:extLst>
              <a:ext uri="{FF2B5EF4-FFF2-40B4-BE49-F238E27FC236}">
                <a16:creationId xmlns:a16="http://schemas.microsoft.com/office/drawing/2014/main" id="{0E0DE89E-C675-427E-AED5-E89260218563}"/>
              </a:ext>
            </a:extLst>
          </p:cNvPr>
          <p:cNvSpPr txBox="1"/>
          <p:nvPr/>
        </p:nvSpPr>
        <p:spPr>
          <a:xfrm>
            <a:off x="2899046" y="4697996"/>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26" name="Table 25">
            <a:extLst>
              <a:ext uri="{FF2B5EF4-FFF2-40B4-BE49-F238E27FC236}">
                <a16:creationId xmlns:a16="http://schemas.microsoft.com/office/drawing/2014/main" id="{102F1B85-A600-4A23-A274-AB160BFCC74D}"/>
              </a:ext>
            </a:extLst>
          </p:cNvPr>
          <p:cNvGraphicFramePr>
            <a:graphicFrameLocks noGrp="1"/>
          </p:cNvGraphicFramePr>
          <p:nvPr/>
        </p:nvGraphicFramePr>
        <p:xfrm>
          <a:off x="2711624" y="5080248"/>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7" name="TextBox 26">
            <a:extLst>
              <a:ext uri="{FF2B5EF4-FFF2-40B4-BE49-F238E27FC236}">
                <a16:creationId xmlns:a16="http://schemas.microsoft.com/office/drawing/2014/main" id="{D3CE80ED-75F5-48D5-AC96-3AA707D6E191}"/>
              </a:ext>
            </a:extLst>
          </p:cNvPr>
          <p:cNvSpPr txBox="1"/>
          <p:nvPr/>
        </p:nvSpPr>
        <p:spPr>
          <a:xfrm>
            <a:off x="5347318" y="469306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28" name="Table 27">
            <a:extLst>
              <a:ext uri="{FF2B5EF4-FFF2-40B4-BE49-F238E27FC236}">
                <a16:creationId xmlns:a16="http://schemas.microsoft.com/office/drawing/2014/main" id="{278FC393-424A-4AC2-975A-A9CE4D5A0CF1}"/>
              </a:ext>
            </a:extLst>
          </p:cNvPr>
          <p:cNvGraphicFramePr>
            <a:graphicFrameLocks noGrp="1"/>
          </p:cNvGraphicFramePr>
          <p:nvPr/>
        </p:nvGraphicFramePr>
        <p:xfrm>
          <a:off x="5159896" y="507531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29" name="TextBox 28">
            <a:extLst>
              <a:ext uri="{FF2B5EF4-FFF2-40B4-BE49-F238E27FC236}">
                <a16:creationId xmlns:a16="http://schemas.microsoft.com/office/drawing/2014/main" id="{683001B9-8095-4642-A001-E6E6822E2CAD}"/>
              </a:ext>
            </a:extLst>
          </p:cNvPr>
          <p:cNvSpPr txBox="1"/>
          <p:nvPr/>
        </p:nvSpPr>
        <p:spPr>
          <a:xfrm>
            <a:off x="7795590" y="469306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30" name="Table 29">
            <a:extLst>
              <a:ext uri="{FF2B5EF4-FFF2-40B4-BE49-F238E27FC236}">
                <a16:creationId xmlns:a16="http://schemas.microsoft.com/office/drawing/2014/main" id="{EFC0CC28-0BF5-4187-B4BA-6E82A3D9C2F2}"/>
              </a:ext>
            </a:extLst>
          </p:cNvPr>
          <p:cNvGraphicFramePr>
            <a:graphicFrameLocks noGrp="1"/>
          </p:cNvGraphicFramePr>
          <p:nvPr/>
        </p:nvGraphicFramePr>
        <p:xfrm>
          <a:off x="7608168" y="507531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
        <p:nvSpPr>
          <p:cNvPr id="31" name="TextBox 30">
            <a:extLst>
              <a:ext uri="{FF2B5EF4-FFF2-40B4-BE49-F238E27FC236}">
                <a16:creationId xmlns:a16="http://schemas.microsoft.com/office/drawing/2014/main" id="{16DF34A9-9378-4233-8950-5680CFD83E9E}"/>
              </a:ext>
            </a:extLst>
          </p:cNvPr>
          <p:cNvSpPr txBox="1"/>
          <p:nvPr/>
        </p:nvSpPr>
        <p:spPr>
          <a:xfrm>
            <a:off x="10226113" y="4693060"/>
            <a:ext cx="1534993" cy="307777"/>
          </a:xfrm>
          <a:prstGeom prst="rect">
            <a:avLst/>
          </a:prstGeom>
          <a:noFill/>
        </p:spPr>
        <p:txBody>
          <a:bodyPr wrap="square">
            <a:spAutoFit/>
          </a:bodyPr>
          <a:lstStyle/>
          <a:p>
            <a:pPr algn="ctr">
              <a:buNone/>
            </a:pPr>
            <a:r>
              <a:rPr kumimoji="0" lang="en-GB" sz="1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Stats E</a:t>
            </a:r>
            <a:endParaRPr lang="en-GB" sz="1600" dirty="0"/>
          </a:p>
        </p:txBody>
      </p:sp>
      <p:graphicFrame>
        <p:nvGraphicFramePr>
          <p:cNvPr id="32" name="Table 31">
            <a:extLst>
              <a:ext uri="{FF2B5EF4-FFF2-40B4-BE49-F238E27FC236}">
                <a16:creationId xmlns:a16="http://schemas.microsoft.com/office/drawing/2014/main" id="{A24A5418-8443-4A21-810D-9E5C040ABC67}"/>
              </a:ext>
            </a:extLst>
          </p:cNvPr>
          <p:cNvGraphicFramePr>
            <a:graphicFrameLocks noGrp="1"/>
          </p:cNvGraphicFramePr>
          <p:nvPr/>
        </p:nvGraphicFramePr>
        <p:xfrm>
          <a:off x="10038691" y="5075312"/>
          <a:ext cx="1909836" cy="1561020"/>
        </p:xfrm>
        <a:graphic>
          <a:graphicData uri="http://schemas.openxmlformats.org/drawingml/2006/table">
            <a:tbl>
              <a:tblPr firstRow="1" firstCol="1" bandRow="1">
                <a:tableStyleId>{5940675A-B579-460E-94D1-54222C63F5DA}</a:tableStyleId>
              </a:tblPr>
              <a:tblGrid>
                <a:gridCol w="988060">
                  <a:extLst>
                    <a:ext uri="{9D8B030D-6E8A-4147-A177-3AD203B41FA5}">
                      <a16:colId xmlns:a16="http://schemas.microsoft.com/office/drawing/2014/main" val="2431556631"/>
                    </a:ext>
                  </a:extLst>
                </a:gridCol>
                <a:gridCol w="921776">
                  <a:extLst>
                    <a:ext uri="{9D8B030D-6E8A-4147-A177-3AD203B41FA5}">
                      <a16:colId xmlns:a16="http://schemas.microsoft.com/office/drawing/2014/main" val="3109545331"/>
                    </a:ext>
                  </a:extLst>
                </a:gridCol>
              </a:tblGrid>
              <a:tr h="390255">
                <a:tc>
                  <a:txBody>
                    <a:bodyPr/>
                    <a:lstStyle/>
                    <a:p>
                      <a:pPr>
                        <a:spcBef>
                          <a:spcPts val="400"/>
                        </a:spcBef>
                        <a:spcAft>
                          <a:spcPts val="400"/>
                        </a:spcAft>
                      </a:pPr>
                      <a:r>
                        <a:rPr lang="en-GB" sz="1800" dirty="0">
                          <a:solidFill>
                            <a:srgbClr val="585858"/>
                          </a:solidFill>
                          <a:effectLst/>
                        </a:rPr>
                        <a:t>Mean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3</a:t>
                      </a:r>
                    </a:p>
                  </a:txBody>
                  <a:tcPr marL="68580" marR="68580" marT="0" marB="0" anchor="ctr"/>
                </a:tc>
                <a:extLst>
                  <a:ext uri="{0D108BD9-81ED-4DB2-BD59-A6C34878D82A}">
                    <a16:rowId xmlns:a16="http://schemas.microsoft.com/office/drawing/2014/main" val="1127242480"/>
                  </a:ext>
                </a:extLst>
              </a:tr>
              <a:tr h="390255">
                <a:tc>
                  <a:txBody>
                    <a:bodyPr/>
                    <a:lstStyle/>
                    <a:p>
                      <a:pPr>
                        <a:spcBef>
                          <a:spcPts val="400"/>
                        </a:spcBef>
                        <a:spcAft>
                          <a:spcPts val="400"/>
                        </a:spcAft>
                      </a:pPr>
                      <a:r>
                        <a:rPr lang="en-GB" sz="1800" dirty="0">
                          <a:solidFill>
                            <a:srgbClr val="585858"/>
                          </a:solidFill>
                          <a:effectLst/>
                        </a:rPr>
                        <a:t>Median</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3788457"/>
                  </a:ext>
                </a:extLst>
              </a:tr>
              <a:tr h="390255">
                <a:tc>
                  <a:txBody>
                    <a:bodyPr/>
                    <a:lstStyle/>
                    <a:p>
                      <a:pPr>
                        <a:spcBef>
                          <a:spcPts val="400"/>
                        </a:spcBef>
                        <a:spcAft>
                          <a:spcPts val="400"/>
                        </a:spcAft>
                      </a:pPr>
                      <a:r>
                        <a:rPr lang="en-GB" sz="1800" dirty="0">
                          <a:solidFill>
                            <a:srgbClr val="585858"/>
                          </a:solidFill>
                          <a:effectLst/>
                        </a:rPr>
                        <a:t>Mode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1</a:t>
                      </a:r>
                    </a:p>
                  </a:txBody>
                  <a:tcPr marL="68580" marR="68580" marT="0" marB="0" anchor="ctr"/>
                </a:tc>
                <a:extLst>
                  <a:ext uri="{0D108BD9-81ED-4DB2-BD59-A6C34878D82A}">
                    <a16:rowId xmlns:a16="http://schemas.microsoft.com/office/drawing/2014/main" val="3298088438"/>
                  </a:ext>
                </a:extLst>
              </a:tr>
              <a:tr h="390255">
                <a:tc>
                  <a:txBody>
                    <a:bodyPr/>
                    <a:lstStyle/>
                    <a:p>
                      <a:pPr>
                        <a:spcBef>
                          <a:spcPts val="400"/>
                        </a:spcBef>
                        <a:spcAft>
                          <a:spcPts val="400"/>
                        </a:spcAft>
                      </a:pPr>
                      <a:r>
                        <a:rPr lang="en-GB" sz="1800" dirty="0">
                          <a:solidFill>
                            <a:srgbClr val="585858"/>
                          </a:solidFill>
                          <a:effectLst/>
                        </a:rPr>
                        <a:t>Range</a:t>
                      </a:r>
                      <a:endParaRPr lang="en-GB" sz="180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400"/>
                        </a:spcBef>
                        <a:spcAft>
                          <a:spcPts val="400"/>
                        </a:spcAft>
                      </a:pPr>
                      <a:r>
                        <a:rPr lang="en-GB" sz="1800" dirty="0">
                          <a:solidFill>
                            <a:srgbClr val="585858"/>
                          </a:solidFill>
                          <a:effectLst/>
                          <a:latin typeface="Myriad Pro"/>
                          <a:ea typeface="Calibri" panose="020F0502020204030204" pitchFamily="34" charset="0"/>
                          <a:cs typeface="Times New Roman" panose="02020603050405020304" pitchFamily="18" charset="0"/>
                        </a:rPr>
                        <a:t>4</a:t>
                      </a:r>
                    </a:p>
                  </a:txBody>
                  <a:tcPr marL="68580" marR="68580" marT="0" marB="0" anchor="ctr"/>
                </a:tc>
                <a:extLst>
                  <a:ext uri="{0D108BD9-81ED-4DB2-BD59-A6C34878D82A}">
                    <a16:rowId xmlns:a16="http://schemas.microsoft.com/office/drawing/2014/main" val="1131995600"/>
                  </a:ext>
                </a:extLst>
              </a:tr>
            </a:tbl>
          </a:graphicData>
        </a:graphic>
      </p:graphicFrame>
    </p:spTree>
    <p:extLst>
      <p:ext uri="{BB962C8B-B14F-4D97-AF65-F5344CB8AC3E}">
        <p14:creationId xmlns:p14="http://schemas.microsoft.com/office/powerpoint/2010/main" val="2080624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01035" y="1268760"/>
            <a:ext cx="10972800" cy="4536504"/>
          </a:xfrm>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5 Statistics and probability Theme Overview Document</a:t>
            </a:r>
            <a:endParaRPr lang="en-GB" dirty="0"/>
          </a:p>
          <a:p>
            <a:pPr lvl="2"/>
            <a:r>
              <a:rPr lang="en-GB" dirty="0">
                <a:hlinkClick r:id="rId5"/>
              </a:rPr>
              <a:t>5.2 Statistical analysis Core Concept Document</a:t>
            </a:r>
            <a:endParaRPr lang="en-GB" dirty="0"/>
          </a:p>
          <a:p>
            <a:pPr lvl="2"/>
            <a:r>
              <a:rPr lang="en-GB" dirty="0">
                <a:hlinkClick r:id="rId6"/>
              </a:rPr>
              <a:t>5.1 Statistical representations and measures Core Concept Document</a:t>
            </a:r>
            <a:endParaRPr lang="en-GB" dirty="0"/>
          </a:p>
          <a:p>
            <a:pPr lvl="1"/>
            <a:r>
              <a:rPr lang="en-GB" dirty="0">
                <a:hlinkClick r:id="rId7"/>
              </a:rPr>
              <a:t>Insights from experienced teachers | NCETM</a:t>
            </a:r>
            <a:endParaRPr lang="en-GB" dirty="0">
              <a:hlinkClick r:id="rId8"/>
            </a:endParaRPr>
          </a:p>
          <a:p>
            <a:pPr lvl="1"/>
            <a:r>
              <a:rPr lang="en-GB" dirty="0">
                <a:hlinkClick r:id="rId8"/>
              </a:rPr>
              <a:t>Using mathematical representations at KS3 | NCETM</a:t>
            </a:r>
            <a:endParaRPr lang="en-GB" dirty="0"/>
          </a:p>
          <a:p>
            <a:pPr lvl="1"/>
            <a:r>
              <a:rPr lang="en-GB" dirty="0">
                <a:hlinkClick r:id="rId9"/>
              </a:rPr>
              <a:t>NCETM primary mastery professional development materials</a:t>
            </a:r>
            <a:endParaRPr lang="en-GB" dirty="0"/>
          </a:p>
          <a:p>
            <a:pPr lvl="1"/>
            <a:r>
              <a:rPr lang="en-GB" dirty="0">
                <a:hlinkClick r:id="rId10"/>
              </a:rPr>
              <a:t>NCETM secondary assessment materials</a:t>
            </a:r>
            <a:r>
              <a:rPr lang="en-GB" dirty="0"/>
              <a:t> </a:t>
            </a:r>
          </a:p>
          <a:p>
            <a:pPr>
              <a:lnSpc>
                <a:spcPct val="100000"/>
              </a:lnSpc>
            </a:pPr>
            <a:r>
              <a:rPr lang="en-GB" dirty="0"/>
              <a:t>There are also references to: </a:t>
            </a:r>
          </a:p>
          <a:p>
            <a:pPr lvl="1">
              <a:lnSpc>
                <a:spcPct val="100000"/>
              </a:lnSpc>
            </a:pPr>
            <a:r>
              <a:rPr lang="en-GB" dirty="0">
                <a:hlinkClick r:id="rId11"/>
              </a:rPr>
              <a:t>Standards &amp; Testing Agency’s past mathematics papers</a:t>
            </a:r>
            <a:endParaRPr lang="en-GB" dirty="0"/>
          </a:p>
          <a:p>
            <a:endParaRPr lang="en-GB" dirty="0"/>
          </a:p>
        </p:txBody>
      </p:sp>
    </p:spTree>
    <p:extLst>
      <p:ext uri="{BB962C8B-B14F-4D97-AF65-F5344CB8AC3E}">
        <p14:creationId xmlns:p14="http://schemas.microsoft.com/office/powerpoint/2010/main" val="347621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2"/>
            <a:ext cx="6160612" cy="431145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1800" b="1" dirty="0">
                <a:latin typeface="+mj-lt"/>
                <a:ea typeface="Calibri" panose="020F0502020204030204" pitchFamily="34" charset="0"/>
                <a:cs typeface="Times New Roman" panose="02020603050405020304" pitchFamily="18" charset="0"/>
              </a:rPr>
              <a:t>5.2.1.5 Use the different measures of central tendency and spread to compare two sets of data</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Accurately compare two data sets using one or more summary statistic.</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Understand that data sets can have the same measures of central tendency but a different measure of spread.</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Understand range is a measure of spread and not a measure of central tendency.</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Solve familiar and unfamiliar problems, including real-life applications.</a:t>
            </a:r>
          </a:p>
          <a:p>
            <a:pPr fontAlgn="auto">
              <a:lnSpc>
                <a:spcPct val="100000"/>
              </a:lnSpc>
              <a:spcBef>
                <a:spcPts val="600"/>
              </a:spcBef>
              <a:spcAft>
                <a:spcPts val="600"/>
              </a:spcAft>
              <a:buClrTx/>
            </a:pPr>
            <a:r>
              <a:rPr lang="en-GB" sz="1800" dirty="0">
                <a:latin typeface="+mj-lt"/>
                <a:ea typeface="Calibri" panose="020F0502020204030204" pitchFamily="34" charset="0"/>
                <a:cs typeface="Times New Roman" panose="02020603050405020304" pitchFamily="18" charset="0"/>
              </a:rPr>
              <a:t>Solve problems where there is more than one answer and where there are elements of experimentation, investigation, checking, reasoning, proof, etc.</a:t>
            </a:r>
          </a:p>
        </p:txBody>
      </p:sp>
    </p:spTree>
    <p:extLst>
      <p:ext uri="{BB962C8B-B14F-4D97-AF65-F5344CB8AC3E}">
        <p14:creationId xmlns:p14="http://schemas.microsoft.com/office/powerpoint/2010/main" val="30924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5040560"/>
          </a:xfrm>
        </p:spPr>
        <p:txBody>
          <a:bodyPr>
            <a:normAutofit fontScale="92500" lnSpcReduction="10000"/>
          </a:bodyPr>
          <a:lstStyle/>
          <a:p>
            <a:r>
              <a:rPr lang="en-GB" dirty="0"/>
              <a:t>A key skill for students to develop at Key Stage 3 is the ability to make an informed choice of what statistical analysis and representation to use for discrete, continuous and grouped data. Being able to construct representations and calculate values that indicate a measure of central tendency or measure of spread is important in order to represent and summarise data accurately. </a:t>
            </a:r>
          </a:p>
          <a:p>
            <a:r>
              <a:rPr lang="en-GB" dirty="0"/>
              <a:t>Just as important is the need for students to be able to make an informed choice about what statistical tools to use, and understand the effect that these choices have on the interpretation, and misinterpretation, of data, including the potential impact of outliers. </a:t>
            </a:r>
          </a:p>
          <a:p>
            <a:r>
              <a:rPr lang="en-GB" dirty="0"/>
              <a:t>Students should be presented with summary data to interrogate, so they can appreciate the limitations of such information when the raw data is no longer available. Dealing with inaccuracies, outliers and other contextual issues will give students a greater appreciation of the realistic nature of statistical analysis.</a:t>
            </a:r>
          </a:p>
          <a:p>
            <a:r>
              <a:rPr lang="en-GB" dirty="0"/>
              <a:t>Students should appreciate the differences between a frequency-based chart (such as a bar chart or pictogram) and a proportional chart (such as a pie chart) and how different aspects of the data can, and cannot, be inferred from each.</a:t>
            </a:r>
          </a:p>
          <a:p>
            <a:endParaRPr lang="en-GB" dirty="0"/>
          </a:p>
        </p:txBody>
      </p:sp>
    </p:spTree>
    <p:extLst>
      <p:ext uri="{BB962C8B-B14F-4D97-AF65-F5344CB8AC3E}">
        <p14:creationId xmlns:p14="http://schemas.microsoft.com/office/powerpoint/2010/main" val="151737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5040560"/>
          </a:xfrm>
        </p:spPr>
        <p:txBody>
          <a:bodyPr>
            <a:normAutofit/>
          </a:bodyPr>
          <a:lstStyle/>
          <a:p>
            <a:r>
              <a:rPr lang="en-GB" dirty="0"/>
              <a:t>Situations that require statistical techniques to be employed will probably begin with an issue, a question or a problem. These situations require a number of decisions to be made:</a:t>
            </a:r>
          </a:p>
          <a:p>
            <a:pPr lvl="1"/>
            <a:r>
              <a:rPr lang="en-GB" dirty="0"/>
              <a:t>Which data do I need to collect?</a:t>
            </a:r>
          </a:p>
          <a:p>
            <a:pPr lvl="1"/>
            <a:r>
              <a:rPr lang="en-GB" dirty="0"/>
              <a:t>How will I organise this data?</a:t>
            </a:r>
          </a:p>
          <a:p>
            <a:pPr lvl="1"/>
            <a:r>
              <a:rPr lang="en-GB" dirty="0"/>
              <a:t>How will I analyse this data in order to address the original question/problem?</a:t>
            </a:r>
          </a:p>
          <a:p>
            <a:pPr lvl="1"/>
            <a:r>
              <a:rPr lang="en-GB" dirty="0"/>
              <a:t>Which representation should I choose in order to address the original question/problem and communicate clearly my findings?</a:t>
            </a:r>
          </a:p>
          <a:p>
            <a:r>
              <a:rPr lang="en-GB" dirty="0"/>
              <a:t>Students should have the opportunity to consider all of these aspects at different stages of their work on statistics. The use of real-life contexts and issues are important to give statistics meaning.</a:t>
            </a:r>
          </a:p>
          <a:p>
            <a:r>
              <a:rPr lang="en-GB" dirty="0"/>
              <a:t>Students should be given opportunities to solve problems that do not necessarily have a correct answer, but be required to justify decisions made and be prepared to be challenged. </a:t>
            </a:r>
          </a:p>
          <a:p>
            <a:endParaRPr lang="en-GB" dirty="0"/>
          </a:p>
        </p:txBody>
      </p:sp>
    </p:spTree>
    <p:extLst>
      <p:ext uri="{BB962C8B-B14F-4D97-AF65-F5344CB8AC3E}">
        <p14:creationId xmlns:p14="http://schemas.microsoft.com/office/powerpoint/2010/main" val="249025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5" y="1291556"/>
          <a:ext cx="6160612" cy="5135784"/>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5789">
                <a:tc>
                  <a:txBody>
                    <a:bodyPr/>
                    <a:lstStyle/>
                    <a:p>
                      <a:r>
                        <a:rPr lang="en-GB" dirty="0"/>
                        <a:t>Upper Key Stage 2 Learning Outcome</a:t>
                      </a:r>
                    </a:p>
                  </a:txBody>
                  <a:tcPr/>
                </a:tc>
                <a:extLst>
                  <a:ext uri="{0D108BD9-81ED-4DB2-BD59-A6C34878D82A}">
                    <a16:rowId xmlns:a16="http://schemas.microsoft.com/office/drawing/2014/main" val="1564221312"/>
                  </a:ext>
                </a:extLst>
              </a:tr>
              <a:tr h="864473">
                <a:tc>
                  <a:txBody>
                    <a:bodyPr/>
                    <a:lstStyle/>
                    <a:p>
                      <a:pPr marL="285750" indent="-285750">
                        <a:buFont typeface="Arial" panose="020B0604020202020204" pitchFamily="34" charset="0"/>
                        <a:buChar char="•"/>
                      </a:pPr>
                      <a:r>
                        <a:rPr lang="en-GB" dirty="0"/>
                        <a:t>Interpret and present discrete and continuous data using appropriate graphical methods, including bar charts and time graphs</a:t>
                      </a:r>
                    </a:p>
                  </a:txBody>
                  <a:tcPr/>
                </a:tc>
                <a:extLst>
                  <a:ext uri="{0D108BD9-81ED-4DB2-BD59-A6C34878D82A}">
                    <a16:rowId xmlns:a16="http://schemas.microsoft.com/office/drawing/2014/main" val="1387505252"/>
                  </a:ext>
                </a:extLst>
              </a:tr>
              <a:tr h="864473">
                <a:tc>
                  <a:txBody>
                    <a:bodyPr/>
                    <a:lstStyle/>
                    <a:p>
                      <a:pPr marL="285750" indent="-285750">
                        <a:buFont typeface="Arial" panose="020B0604020202020204" pitchFamily="34" charset="0"/>
                        <a:buChar char="•"/>
                      </a:pPr>
                      <a:r>
                        <a:rPr lang="en-GB" dirty="0"/>
                        <a:t>Solve comparison, sum and difference problems using information presented in bar charts, pictograms, tables and other graphs</a:t>
                      </a:r>
                    </a:p>
                  </a:txBody>
                  <a:tcPr/>
                </a:tc>
                <a:extLst>
                  <a:ext uri="{0D108BD9-81ED-4DB2-BD59-A6C34878D82A}">
                    <a16:rowId xmlns:a16="http://schemas.microsoft.com/office/drawing/2014/main" val="502591801"/>
                  </a:ext>
                </a:extLst>
              </a:tr>
              <a:tr h="735306">
                <a:tc>
                  <a:txBody>
                    <a:bodyPr/>
                    <a:lstStyle/>
                    <a:p>
                      <a:pPr marL="285750" indent="-285750">
                        <a:buFont typeface="Arial" panose="020B0604020202020204" pitchFamily="34" charset="0"/>
                        <a:buChar char="•"/>
                      </a:pPr>
                      <a:r>
                        <a:rPr lang="en-GB" dirty="0"/>
                        <a:t>Solve comparison, sum and difference problems using information presented in a line graph</a:t>
                      </a:r>
                    </a:p>
                  </a:txBody>
                  <a:tcPr/>
                </a:tc>
                <a:extLst>
                  <a:ext uri="{0D108BD9-81ED-4DB2-BD59-A6C34878D82A}">
                    <a16:rowId xmlns:a16="http://schemas.microsoft.com/office/drawing/2014/main" val="2537917201"/>
                  </a:ext>
                </a:extLst>
              </a:tr>
              <a:tr h="735306">
                <a:tc>
                  <a:txBody>
                    <a:bodyPr/>
                    <a:lstStyle/>
                    <a:p>
                      <a:pPr marL="285750" indent="-285750">
                        <a:buFont typeface="Arial" panose="020B0604020202020204" pitchFamily="34" charset="0"/>
                        <a:buChar char="•"/>
                      </a:pPr>
                      <a:r>
                        <a:rPr lang="en-GB" dirty="0"/>
                        <a:t>Complete, read and interpret information in tables, including timetables</a:t>
                      </a:r>
                    </a:p>
                  </a:txBody>
                  <a:tcPr/>
                </a:tc>
                <a:extLst>
                  <a:ext uri="{0D108BD9-81ED-4DB2-BD59-A6C34878D82A}">
                    <a16:rowId xmlns:a16="http://schemas.microsoft.com/office/drawing/2014/main" val="4192537400"/>
                  </a:ext>
                </a:extLst>
              </a:tr>
              <a:tr h="735306">
                <a:tc>
                  <a:txBody>
                    <a:bodyPr/>
                    <a:lstStyle/>
                    <a:p>
                      <a:pPr marL="285750" indent="-285750">
                        <a:buFont typeface="Arial" panose="020B0604020202020204" pitchFamily="34" charset="0"/>
                        <a:buChar char="•"/>
                      </a:pPr>
                      <a:r>
                        <a:rPr lang="en-GB" dirty="0"/>
                        <a:t>Interpret and construct pie charts and line graphs and use these to solve problems</a:t>
                      </a:r>
                    </a:p>
                  </a:txBody>
                  <a:tcPr/>
                </a:tc>
                <a:extLst>
                  <a:ext uri="{0D108BD9-81ED-4DB2-BD59-A6C34878D82A}">
                    <a16:rowId xmlns:a16="http://schemas.microsoft.com/office/drawing/2014/main" val="2257082845"/>
                  </a:ext>
                </a:extLst>
              </a:tr>
              <a:tr h="73530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Calculate and interpret the mean as an average</a:t>
                      </a:r>
                    </a:p>
                  </a:txBody>
                  <a:tcPr/>
                </a:tc>
                <a:extLst>
                  <a:ext uri="{0D108BD9-81ED-4DB2-BD59-A6C34878D82A}">
                    <a16:rowId xmlns:a16="http://schemas.microsoft.com/office/drawing/2014/main" val="945339543"/>
                  </a:ext>
                </a:extLst>
              </a:tr>
            </a:tbl>
          </a:graphicData>
        </a:graphic>
      </p:graphicFrame>
    </p:spTree>
    <p:extLst>
      <p:ext uri="{BB962C8B-B14F-4D97-AF65-F5344CB8AC3E}">
        <p14:creationId xmlns:p14="http://schemas.microsoft.com/office/powerpoint/2010/main" val="3986465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83CE1105-B92B-4021-95C9-E1D14EECFDB6}" vid="{9EAF0184-112F-41C9-83EE-CD0CDDB164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91</TotalTime>
  <Words>7926</Words>
  <Application>Microsoft Office PowerPoint</Application>
  <PresentationFormat>Widescreen</PresentationFormat>
  <Paragraphs>1378</Paragraphs>
  <Slides>54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Myriad Pro</vt:lpstr>
      <vt:lpstr>Custom Design</vt:lpstr>
      <vt:lpstr>Comparing two data sets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Prior learning</vt:lpstr>
      <vt:lpstr>Checking prior learning</vt:lpstr>
      <vt:lpstr>Checking prior learning</vt:lpstr>
      <vt:lpstr>Common difficulties and misconceptions </vt:lpstr>
      <vt:lpstr>Common difficulties and misconceptions (1)</vt:lpstr>
      <vt:lpstr>Common difficulties and misconceptions (2)</vt:lpstr>
      <vt:lpstr>Accurately compare two data sets using one or more summary statistic</vt:lpstr>
      <vt:lpstr>Accurately compare two data sets using one or more summary statistic</vt:lpstr>
      <vt:lpstr>Accurately compare two data sets using one or more summary statistic</vt:lpstr>
      <vt:lpstr>Accurately compare two data sets using one or more summary statistic</vt:lpstr>
      <vt:lpstr>Accurately compare two data sets using one or more summary statistic</vt:lpstr>
      <vt:lpstr>Accurately compare two data sets using one or more summary statistic</vt:lpstr>
      <vt:lpstr>Accurately compare two data sets using one or more summary statistic</vt:lpstr>
      <vt:lpstr>Understand that data sets can have the same measures of central tendency but a different measure of spread</vt:lpstr>
      <vt:lpstr>Understand that data sets can have the same measures of central tendency but a different measure of spread</vt:lpstr>
      <vt:lpstr>PowerPoint Presentation</vt:lpstr>
      <vt:lpstr>PowerPoint Presentation</vt:lpstr>
      <vt:lpstr>Understand range is a measure of spread and not a measure of central tendency</vt:lpstr>
      <vt:lpstr>PowerPoint Presentation</vt:lpstr>
      <vt:lpstr>Solve familiar and unfamiliar problems, including real-life applications</vt:lpstr>
      <vt:lpstr>PowerPoint Presentation</vt:lpstr>
      <vt:lpstr>Solve problems where there is more than one answer and where there are elements of experimentation, investigation, checking, reasoning, proof, etc</vt:lpstr>
      <vt:lpstr>Solve problems where there is more than one answer and where there are elements of experimentation, investigation, checking, reasoning, proof, etc</vt:lpstr>
      <vt:lpstr>PowerPoint Presentation</vt:lpstr>
      <vt:lpstr>Reflection questions</vt:lpstr>
      <vt:lpstr>PowerPoint Presentation</vt:lpstr>
      <vt:lpstr>Appendices</vt:lpstr>
      <vt:lpstr>Key vocabulary (1) </vt:lpstr>
      <vt:lpstr>Key vocabulary (2) </vt:lpstr>
      <vt:lpstr>Representations and structure</vt:lpstr>
      <vt:lpstr>Previous learning</vt:lpstr>
      <vt:lpstr>Future learning (1)</vt:lpstr>
      <vt:lpstr>Future learning (2)</vt:lpstr>
      <vt:lpstr>Instructions for ‘quick prepare’ card sort for Example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Saved title</dc:title>
  <dc:creator>Rebecca Donaldson</dc:creator>
  <cp:lastModifiedBy>Steve McCormack</cp:lastModifiedBy>
  <cp:revision>6</cp:revision>
  <dcterms:created xsi:type="dcterms:W3CDTF">2021-04-21T08:17:28Z</dcterms:created>
  <dcterms:modified xsi:type="dcterms:W3CDTF">2021-10-11T08:05:03Z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