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6"/>
  </p:notesMasterIdLst>
  <p:sldIdLst>
    <p:sldId id="263" r:id="rId6"/>
    <p:sldId id="589" r:id="rId7"/>
    <p:sldId id="588" r:id="rId8"/>
    <p:sldId id="271" r:id="rId9"/>
    <p:sldId id="273" r:id="rId10"/>
    <p:sldId id="269" r:id="rId11"/>
    <p:sldId id="276" r:id="rId12"/>
    <p:sldId id="614" r:id="rId13"/>
    <p:sldId id="279" r:id="rId14"/>
    <p:sldId id="280" r:id="rId15"/>
    <p:sldId id="281" r:id="rId16"/>
    <p:sldId id="282" r:id="rId17"/>
    <p:sldId id="580" r:id="rId18"/>
    <p:sldId id="579" r:id="rId19"/>
    <p:sldId id="615" r:id="rId20"/>
    <p:sldId id="616" r:id="rId21"/>
    <p:sldId id="617" r:id="rId22"/>
    <p:sldId id="618" r:id="rId23"/>
    <p:sldId id="619" r:id="rId24"/>
    <p:sldId id="620" r:id="rId25"/>
    <p:sldId id="621" r:id="rId26"/>
    <p:sldId id="622" r:id="rId27"/>
    <p:sldId id="631" r:id="rId28"/>
    <p:sldId id="623" r:id="rId29"/>
    <p:sldId id="624" r:id="rId30"/>
    <p:sldId id="625" r:id="rId31"/>
    <p:sldId id="626" r:id="rId32"/>
    <p:sldId id="627" r:id="rId33"/>
    <p:sldId id="628" r:id="rId34"/>
    <p:sldId id="629" r:id="rId35"/>
    <p:sldId id="630" r:id="rId36"/>
    <p:sldId id="633" r:id="rId37"/>
    <p:sldId id="286" r:id="rId38"/>
    <p:sldId id="265" r:id="rId39"/>
    <p:sldId id="287" r:id="rId40"/>
    <p:sldId id="604" r:id="rId41"/>
    <p:sldId id="632" r:id="rId42"/>
    <p:sldId id="606" r:id="rId43"/>
    <p:sldId id="613" r:id="rId44"/>
    <p:sldId id="291" r:id="rId45"/>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7687" autoAdjust="0"/>
  </p:normalViewPr>
  <p:slideViewPr>
    <p:cSldViewPr>
      <p:cViewPr varScale="1">
        <p:scale>
          <a:sx n="70" d="100"/>
          <a:sy n="70" d="100"/>
        </p:scale>
        <p:origin x="930"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5D9CEA21-D2A6-49CA-8E88-53DC75B3A855}"/>
    <pc:docChg chg="modSld">
      <pc:chgData name="Steve McCormack" userId="a36034f6-e157-44c0-92e0-583c4185333c" providerId="ADAL" clId="{5D9CEA21-D2A6-49CA-8E88-53DC75B3A855}" dt="2021-09-21T16:30:36.727" v="35" actId="6549"/>
      <pc:docMkLst>
        <pc:docMk/>
      </pc:docMkLst>
      <pc:sldChg chg="modSp mod">
        <pc:chgData name="Steve McCormack" userId="a36034f6-e157-44c0-92e0-583c4185333c" providerId="ADAL" clId="{5D9CEA21-D2A6-49CA-8E88-53DC75B3A855}" dt="2021-09-21T16:27:56.870" v="27" actId="6549"/>
        <pc:sldMkLst>
          <pc:docMk/>
          <pc:sldMk cId="387169446" sldId="281"/>
        </pc:sldMkLst>
        <pc:spChg chg="mod">
          <ac:chgData name="Steve McCormack" userId="a36034f6-e157-44c0-92e0-583c4185333c" providerId="ADAL" clId="{5D9CEA21-D2A6-49CA-8E88-53DC75B3A855}" dt="2021-09-21T16:27:56.870" v="27" actId="6549"/>
          <ac:spMkLst>
            <pc:docMk/>
            <pc:sldMk cId="387169446" sldId="281"/>
            <ac:spMk id="3" creationId="{EC771724-309D-4EC6-8089-365C4C85F6A6}"/>
          </ac:spMkLst>
        </pc:spChg>
      </pc:sldChg>
      <pc:sldChg chg="modSp mod">
        <pc:chgData name="Steve McCormack" userId="a36034f6-e157-44c0-92e0-583c4185333c" providerId="ADAL" clId="{5D9CEA21-D2A6-49CA-8E88-53DC75B3A855}" dt="2021-09-21T16:30:36.727" v="35" actId="6549"/>
        <pc:sldMkLst>
          <pc:docMk/>
          <pc:sldMk cId="309275939" sldId="291"/>
        </pc:sldMkLst>
        <pc:spChg chg="mod">
          <ac:chgData name="Steve McCormack" userId="a36034f6-e157-44c0-92e0-583c4185333c" providerId="ADAL" clId="{5D9CEA21-D2A6-49CA-8E88-53DC75B3A855}" dt="2021-09-21T16:30:36.727" v="35" actId="6549"/>
          <ac:spMkLst>
            <pc:docMk/>
            <pc:sldMk cId="309275939" sldId="291"/>
            <ac:spMk id="2" creationId="{2FC8153A-3089-4481-8DDB-FCA2DBF5BD26}"/>
          </ac:spMkLst>
        </pc:spChg>
      </pc:sldChg>
      <pc:sldChg chg="modSp mod">
        <pc:chgData name="Steve McCormack" userId="a36034f6-e157-44c0-92e0-583c4185333c" providerId="ADAL" clId="{5D9CEA21-D2A6-49CA-8E88-53DC75B3A855}" dt="2021-09-21T16:30:22.953" v="29" actId="6549"/>
        <pc:sldMkLst>
          <pc:docMk/>
          <pc:sldMk cId="3678299796" sldId="604"/>
        </pc:sldMkLst>
        <pc:spChg chg="mod">
          <ac:chgData name="Steve McCormack" userId="a36034f6-e157-44c0-92e0-583c4185333c" providerId="ADAL" clId="{5D9CEA21-D2A6-49CA-8E88-53DC75B3A855}" dt="2021-09-21T16:30:22.953" v="29" actId="6549"/>
          <ac:spMkLst>
            <pc:docMk/>
            <pc:sldMk cId="3678299796" sldId="604"/>
            <ac:spMk id="2" creationId="{3D3B0D61-9420-4B06-8555-667429430C87}"/>
          </ac:spMkLst>
        </pc:spChg>
      </pc:sldChg>
      <pc:sldChg chg="modSp mod">
        <pc:chgData name="Steve McCormack" userId="a36034f6-e157-44c0-92e0-583c4185333c" providerId="ADAL" clId="{5D9CEA21-D2A6-49CA-8E88-53DC75B3A855}" dt="2021-09-21T16:30:28.681" v="31" actId="6549"/>
        <pc:sldMkLst>
          <pc:docMk/>
          <pc:sldMk cId="3493975654" sldId="606"/>
        </pc:sldMkLst>
        <pc:spChg chg="mod">
          <ac:chgData name="Steve McCormack" userId="a36034f6-e157-44c0-92e0-583c4185333c" providerId="ADAL" clId="{5D9CEA21-D2A6-49CA-8E88-53DC75B3A855}" dt="2021-09-21T16:30:28.681" v="31" actId="6549"/>
          <ac:spMkLst>
            <pc:docMk/>
            <pc:sldMk cId="3493975654" sldId="606"/>
            <ac:spMk id="2" creationId="{468AD34D-48AC-4C34-99A5-DF560A5DFC10}"/>
          </ac:spMkLst>
        </pc:spChg>
      </pc:sldChg>
      <pc:sldChg chg="modSp mod">
        <pc:chgData name="Steve McCormack" userId="a36034f6-e157-44c0-92e0-583c4185333c" providerId="ADAL" clId="{5D9CEA21-D2A6-49CA-8E88-53DC75B3A855}" dt="2021-09-21T16:30:32.735" v="33" actId="6549"/>
        <pc:sldMkLst>
          <pc:docMk/>
          <pc:sldMk cId="1108104214" sldId="613"/>
        </pc:sldMkLst>
        <pc:spChg chg="mod">
          <ac:chgData name="Steve McCormack" userId="a36034f6-e157-44c0-92e0-583c4185333c" providerId="ADAL" clId="{5D9CEA21-D2A6-49CA-8E88-53DC75B3A855}" dt="2021-09-21T16:30:32.735" v="33" actId="6549"/>
          <ac:spMkLst>
            <pc:docMk/>
            <pc:sldMk cId="1108104214" sldId="613"/>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makes a number a power of ten?</a:t>
            </a:r>
          </a:p>
          <a:p>
            <a:pPr>
              <a:spcBef>
                <a:spcPts val="400"/>
              </a:spcBef>
              <a:spcAft>
                <a:spcPts val="400"/>
              </a:spcAft>
            </a:pPr>
            <a:r>
              <a:rPr lang="en-GB" sz="1200" dirty="0">
                <a:solidFill>
                  <a:srgbClr val="008080"/>
                </a:solidFill>
                <a:latin typeface="Myriad Pro"/>
              </a:rPr>
              <a:t>Is 010 an example? Is 0.10 an example? Is 0.01 an example? Why or why not?</a:t>
            </a:r>
          </a:p>
          <a:p>
            <a:pPr>
              <a:spcBef>
                <a:spcPts val="400"/>
              </a:spcBef>
              <a:spcAft>
                <a:spcPts val="400"/>
              </a:spcAft>
            </a:pPr>
            <a:r>
              <a:rPr lang="en-GB" sz="1200" dirty="0">
                <a:solidFill>
                  <a:srgbClr val="008080"/>
                </a:solidFill>
                <a:latin typeface="Myriad Pro"/>
              </a:rPr>
              <a:t>What power of ten is __?</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1 invites students to think about what makes a number a power of ten, considering what it is, what it also is, and what it’s not. By working with student generated examples the teacher is able to gather ‘boundary cases’ while also assessing the students’ current understanding. For example, a student might offer 010 as a three-digit power of ten and, in discussing the validity of this, the key features of powers of ten can be discussed. If not forthcoming from students, the teacher might offer 0.10, or 0.01 and so the task offers an opportunity to expand the range of examples that students are able to draw on. </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6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does ‘to the power of’ mean? How is this different to ‘multiply’?</a:t>
            </a:r>
          </a:p>
          <a:p>
            <a:r>
              <a:rPr lang="en-GB" sz="2000" b="0" dirty="0">
                <a:solidFill>
                  <a:srgbClr val="008080"/>
                </a:solidFill>
                <a:latin typeface="Myriad Pro"/>
              </a:rPr>
              <a:t>How could you rewrite the ones that cannot be answered?</a:t>
            </a:r>
          </a:p>
          <a:p>
            <a:r>
              <a:rPr lang="en-GB" sz="2000" dirty="0">
                <a:solidFill>
                  <a:srgbClr val="000000"/>
                </a:solidFill>
                <a:effectLst/>
                <a:latin typeface="Calibri" panose="020F0502020204030204" pitchFamily="34" charset="0"/>
                <a:ea typeface="Calibri" panose="020F0502020204030204" pitchFamily="34" charset="0"/>
              </a:rPr>
              <a:t>What is the difference between 2</a:t>
            </a:r>
            <a:r>
              <a:rPr lang="en-GB" sz="2000" baseline="30000" dirty="0">
                <a:solidFill>
                  <a:srgbClr val="000000"/>
                </a:solidFill>
                <a:effectLst/>
                <a:latin typeface="Calibri" panose="020F0502020204030204" pitchFamily="34" charset="0"/>
                <a:ea typeface="Calibri" panose="020F0502020204030204" pitchFamily="34" charset="0"/>
              </a:rPr>
              <a:t>10 </a:t>
            </a:r>
            <a:r>
              <a:rPr lang="en-GB" sz="2000" dirty="0">
                <a:solidFill>
                  <a:srgbClr val="000000"/>
                </a:solidFill>
                <a:effectLst/>
                <a:latin typeface="Calibri" panose="020F0502020204030204" pitchFamily="34" charset="0"/>
                <a:ea typeface="Calibri" panose="020F0502020204030204" pitchFamily="34" charset="0"/>
              </a:rPr>
              <a:t>and 10</a:t>
            </a:r>
            <a:r>
              <a:rPr lang="en-GB" sz="2000" baseline="30000" dirty="0">
                <a:solidFill>
                  <a:srgbClr val="000000"/>
                </a:solidFill>
                <a:effectLst/>
                <a:latin typeface="Calibri" panose="020F0502020204030204" pitchFamily="34" charset="0"/>
                <a:ea typeface="Calibri" panose="020F0502020204030204" pitchFamily="34" charset="0"/>
              </a:rPr>
              <a:t>2</a:t>
            </a:r>
            <a:r>
              <a:rPr lang="en-GB" sz="1200" dirty="0">
                <a:solidFill>
                  <a:srgbClr val="008080"/>
                </a:solidFill>
                <a:latin typeface="Myriad Pro"/>
              </a:rPr>
              <a:t>?</a:t>
            </a:r>
          </a:p>
          <a:p>
            <a:r>
              <a:rPr lang="en-GB" sz="1200" dirty="0">
                <a:solidFill>
                  <a:srgbClr val="008080"/>
                </a:solidFill>
                <a:latin typeface="Myriad Pro"/>
              </a:rPr>
              <a:t>What is the same/different between parts _ and _?</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While example 1 focuses on understanding the exponential nature of the powers of ten, here we focus on understanding the notation. Example 2 offers an opportunity for students to think about what is, and what is not a power of ten, and to use correct notation to record this. </a:t>
            </a:r>
          </a:p>
          <a:p>
            <a:pPr marL="285750" indent="-285750">
              <a:lnSpc>
                <a:spcPct val="107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rPr>
              <a:t>Part b allows attention to be drawn to the multiplicative nature of exponentiation.</a:t>
            </a:r>
          </a:p>
          <a:p>
            <a:pPr marL="285750" indent="-285750">
              <a:lnSpc>
                <a:spcPct val="107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rPr>
              <a:t>Part c offers an opportunity to discuss the role of the base and the exponent in the notation (drawing a distinction between 2</a:t>
            </a:r>
            <a:r>
              <a:rPr lang="en-GB" sz="1800" baseline="30000" dirty="0">
                <a:solidFill>
                  <a:srgbClr val="000000"/>
                </a:solidFill>
                <a:effectLst/>
                <a:latin typeface="Calibri" panose="020F0502020204030204" pitchFamily="34" charset="0"/>
                <a:ea typeface="Calibri" panose="020F0502020204030204" pitchFamily="34" charset="0"/>
              </a:rPr>
              <a:t>10 </a:t>
            </a:r>
            <a:r>
              <a:rPr lang="en-GB" sz="1800" dirty="0">
                <a:solidFill>
                  <a:srgbClr val="000000"/>
                </a:solidFill>
                <a:effectLst/>
                <a:latin typeface="Calibri" panose="020F0502020204030204" pitchFamily="34" charset="0"/>
                <a:ea typeface="Calibri" panose="020F0502020204030204" pitchFamily="34" charset="0"/>
              </a:rPr>
              <a:t>and 10</a:t>
            </a:r>
            <a:r>
              <a:rPr lang="en-GB" sz="1800" baseline="30000" dirty="0">
                <a:solidFill>
                  <a:srgbClr val="000000"/>
                </a:solidFill>
                <a:effectLst/>
                <a:latin typeface="Calibri" panose="020F0502020204030204" pitchFamily="34" charset="0"/>
                <a:ea typeface="Calibri" panose="020F0502020204030204" pitchFamily="34" charset="0"/>
              </a:rPr>
              <a:t>2</a:t>
            </a:r>
            <a:r>
              <a:rPr lang="en-GB" sz="1800" dirty="0">
                <a:solidFill>
                  <a:srgbClr val="000000"/>
                </a:solidFill>
                <a:effectLst/>
                <a:latin typeface="Calibri" panose="020F0502020204030204" pitchFamily="34" charset="0"/>
                <a:ea typeface="Calibri" panose="020F0502020204030204" pitchFamily="34" charset="0"/>
              </a:rPr>
              <a:t>).</a:t>
            </a:r>
          </a:p>
          <a:p>
            <a:pPr marL="285750" indent="-285750">
              <a:lnSpc>
                <a:spcPct val="107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rPr>
              <a:t>Parts e and f introduce a 1 to the beginning of the expansion. The inclusion of the multiplicative identity may help students make sense of the fact that </a:t>
            </a:r>
            <a:r>
              <a:rPr lang="en-GB" sz="1800" i="1" dirty="0">
                <a:solidFill>
                  <a:srgbClr val="000000"/>
                </a:solidFill>
                <a:effectLst/>
                <a:latin typeface="Calibri" panose="020F0502020204030204" pitchFamily="34" charset="0"/>
                <a:ea typeface="Calibri" panose="020F0502020204030204" pitchFamily="34" charset="0"/>
              </a:rPr>
              <a:t>m</a:t>
            </a:r>
            <a:r>
              <a:rPr lang="en-GB" sz="1800" baseline="30000" dirty="0">
                <a:solidFill>
                  <a:srgbClr val="000000"/>
                </a:solidFill>
                <a:effectLst/>
                <a:latin typeface="Calibri" panose="020F0502020204030204" pitchFamily="34" charset="0"/>
                <a:ea typeface="Calibri" panose="020F0502020204030204" pitchFamily="34" charset="0"/>
              </a:rPr>
              <a:t>0</a:t>
            </a:r>
            <a:r>
              <a:rPr lang="en-GB" sz="1800" dirty="0">
                <a:solidFill>
                  <a:srgbClr val="000000"/>
                </a:solidFill>
                <a:effectLst/>
                <a:latin typeface="Calibri" panose="020F0502020204030204" pitchFamily="34" charset="0"/>
                <a:ea typeface="Calibri" panose="020F0502020204030204" pitchFamily="34" charset="0"/>
              </a:rPr>
              <a:t> = 1. By describing part e as “one multiplied by ten three times, part a could then be described as “one multiplied by ten four times” and so part f is described as “one multiplied by ten zero times”.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86715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6-7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774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relationship between consecutive powers of ten? How do you ‘move’ from one to another?</a:t>
            </a:r>
          </a:p>
          <a:p>
            <a:pPr>
              <a:spcBef>
                <a:spcPts val="400"/>
              </a:spcBef>
              <a:spcAft>
                <a:spcPts val="400"/>
              </a:spcAft>
            </a:pPr>
            <a:r>
              <a:rPr lang="en-GB" sz="1200" dirty="0">
                <a:solidFill>
                  <a:srgbClr val="008080"/>
                </a:solidFill>
                <a:latin typeface="Myriad Pro"/>
              </a:rPr>
              <a:t>How would you find the ‘next but one’ power of ten?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This task gives an opportunity to explore the structure of powers of ten, drawing attention to the multiplication that underpins them. Moving from one power of ten to the next is a key idea when working with place value.</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24950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7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8495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there another way of phrasing each sentence?</a:t>
            </a:r>
          </a:p>
          <a:p>
            <a:pPr>
              <a:spcBef>
                <a:spcPts val="400"/>
              </a:spcBef>
              <a:spcAft>
                <a:spcPts val="400"/>
              </a:spcAft>
            </a:pPr>
            <a:r>
              <a:rPr lang="en-GB" sz="1200" dirty="0">
                <a:solidFill>
                  <a:srgbClr val="008080"/>
                </a:solidFill>
                <a:latin typeface="Myriad Pro"/>
              </a:rPr>
              <a:t>What do you notice about the pattern?</a:t>
            </a:r>
          </a:p>
          <a:p>
            <a:pPr>
              <a:spcBef>
                <a:spcPts val="400"/>
              </a:spcBef>
              <a:spcAft>
                <a:spcPts val="400"/>
              </a:spcAft>
            </a:pPr>
            <a:r>
              <a:rPr lang="en-GB" sz="1200" dirty="0">
                <a:solidFill>
                  <a:srgbClr val="008080"/>
                </a:solidFill>
                <a:latin typeface="Myriad Pro"/>
              </a:rPr>
              <a:t>What is the same/different about each row?</a:t>
            </a:r>
          </a:p>
          <a:p>
            <a:pPr>
              <a:spcBef>
                <a:spcPts val="400"/>
              </a:spcBef>
              <a:spcAft>
                <a:spcPts val="400"/>
              </a:spcAft>
            </a:pPr>
            <a:r>
              <a:rPr lang="en-GB" sz="1200" dirty="0">
                <a:solidFill>
                  <a:srgbClr val="008080"/>
                </a:solidFill>
                <a:latin typeface="Myriad Pro"/>
              </a:rPr>
              <a:t>What is the relationship between each power of 10 and 1?</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In example 4, students are able to continue the pattern to notice the way that the powers of ten extend to negative numbers. The use of a written description is intended to make explicit to students the structure underpinning that pattern. Consider carefully the language you will use and expect students to use.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28322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7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9703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is the language different to example 4?</a:t>
            </a:r>
          </a:p>
          <a:p>
            <a:pPr>
              <a:spcBef>
                <a:spcPts val="400"/>
              </a:spcBef>
              <a:spcAft>
                <a:spcPts val="400"/>
              </a:spcAft>
            </a:pPr>
            <a:r>
              <a:rPr lang="en-GB" sz="1200" dirty="0">
                <a:solidFill>
                  <a:srgbClr val="008080"/>
                </a:solidFill>
                <a:latin typeface="Myriad Pro"/>
              </a:rPr>
              <a:t>What is the relationship between consecutive powers?</a:t>
            </a:r>
          </a:p>
          <a:p>
            <a:pPr>
              <a:spcBef>
                <a:spcPts val="400"/>
              </a:spcBef>
              <a:spcAft>
                <a:spcPts val="400"/>
              </a:spcAft>
            </a:pPr>
            <a:r>
              <a:rPr lang="en-GB" sz="1200" dirty="0">
                <a:solidFill>
                  <a:srgbClr val="008080"/>
                </a:solidFill>
                <a:latin typeface="Myriad Pro"/>
              </a:rPr>
              <a:t>Is there another way of phrasing each sentence?</a:t>
            </a:r>
          </a:p>
          <a:p>
            <a:pPr>
              <a:spcBef>
                <a:spcPts val="400"/>
              </a:spcBef>
              <a:spcAft>
                <a:spcPts val="400"/>
              </a:spcAft>
            </a:pPr>
            <a:r>
              <a:rPr lang="en-GB" sz="1200" dirty="0">
                <a:solidFill>
                  <a:srgbClr val="008080"/>
                </a:solidFill>
                <a:latin typeface="Myriad Pro"/>
              </a:rPr>
              <a:t>What do you notice about the pattern?</a:t>
            </a:r>
          </a:p>
          <a:p>
            <a:pPr>
              <a:spcBef>
                <a:spcPts val="400"/>
              </a:spcBef>
              <a:spcAft>
                <a:spcPts val="400"/>
              </a:spcAft>
            </a:pPr>
            <a:r>
              <a:rPr lang="en-GB" sz="1200" dirty="0">
                <a:solidFill>
                  <a:srgbClr val="008080"/>
                </a:solidFill>
                <a:latin typeface="Myriad Pro"/>
              </a:rPr>
              <a:t>What is the same/different about each row?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Example 5 builds on example 4 but this time the language is used to draw attention to the relationship between consecutive powers of ten when represented using index notation. This understanding is key when working with column headings in place value charts.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872802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8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59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936895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pages 7 and 8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755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Do you normally think of one row more than another? Why or why not?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Although not made explicit in the wording of the task, Example 6 shows the first four columns of a place value chart and the different ways in which the column headings might be represented. It is important that students understand that although the representations shown in the columns look different, they represent the same value.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57384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8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810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different ways can you think about the value of the digit 2 each time?</a:t>
            </a:r>
          </a:p>
          <a:p>
            <a:pPr>
              <a:spcBef>
                <a:spcPts val="400"/>
              </a:spcBef>
              <a:spcAft>
                <a:spcPts val="400"/>
              </a:spcAft>
            </a:pPr>
            <a:r>
              <a:rPr lang="en-GB" sz="1200" dirty="0">
                <a:solidFill>
                  <a:srgbClr val="008080"/>
                </a:solidFill>
                <a:latin typeface="Myriad Pro"/>
              </a:rPr>
              <a:t>Do you prefer to think about a digit’s value in one way more than another?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Students should be aware that the value of a number depends on both the digits that represent the number and the position of those digits. </a:t>
            </a:r>
          </a:p>
          <a:p>
            <a:r>
              <a:rPr lang="en-GB" dirty="0"/>
              <a:t>In part a of this example the value of the digit has been changed while part b changes the position of that digit.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1907627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8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17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many times greater is __ than 4 tenths? Can you describe this another way?</a:t>
            </a:r>
          </a:p>
          <a:p>
            <a:r>
              <a:rPr lang="en-GB" sz="2000" b="0" dirty="0">
                <a:solidFill>
                  <a:srgbClr val="008080"/>
                </a:solidFill>
                <a:latin typeface="Myriad Pro"/>
              </a:rPr>
              <a:t>What is the same/different between parts _ and _?</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8 asks students to work multiplicatively between place value columns.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Although not used here, presenting the task in a place value chart may be useful to support students in making connections between the position and the value of the digit.</a:t>
            </a:r>
            <a:endParaRPr lang="en-GB"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GB" dirty="0"/>
              <a:t>Parts a and b give a chance to explore the multiplicative connections moving to the left. </a:t>
            </a:r>
          </a:p>
          <a:p>
            <a:pPr marL="171450" indent="-171450">
              <a:buFont typeface="Arial" panose="020B0604020202020204" pitchFamily="34" charset="0"/>
              <a:buChar char="•"/>
            </a:pPr>
            <a:r>
              <a:rPr lang="en-GB" dirty="0"/>
              <a:t>Part c involves a multiplicative connection in which the product is smaller and so may raise additional challenges for students which might provoke fruitful discussion.</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400297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8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7591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1200" b="0" dirty="0">
                <a:solidFill>
                  <a:srgbClr val="008080"/>
                </a:solidFill>
                <a:latin typeface="Myriad Pro"/>
              </a:rPr>
              <a:t>How many times greater is __ than 8 tenths? How about 4 tenths? Can you describe this another way?</a:t>
            </a:r>
          </a:p>
          <a:p>
            <a:r>
              <a:rPr lang="en-GB" sz="1200" b="0" dirty="0">
                <a:solidFill>
                  <a:srgbClr val="008080"/>
                </a:solidFill>
                <a:latin typeface="Myriad Pro"/>
              </a:rPr>
              <a:t>What is the same/different between parts _ and _?</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 9 builds on example 8 and challenges students to work multiplicatively within and between place value columns.</a:t>
            </a:r>
            <a:endParaRPr lang="en-GB"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 a offers students an opportunity to work within a place value column then part b additionally moves across columns. </a:t>
            </a:r>
          </a:p>
          <a:p>
            <a:pPr marL="285750" indent="-285750">
              <a:lnSpc>
                <a:spcPct val="107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pattern is reversed in parts c and d.</a:t>
            </a:r>
          </a:p>
          <a:p>
            <a:pPr marL="285750" indent="-285750">
              <a:lnSpc>
                <a:spcPct val="107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parts e and f, the digit is smaller than 4; what language would you expect students to use to describe this multiplicative relationship?</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The intention of the task is to make explicit the connections between place value and multiplication, and to support students in building a deeper and rounded understanding of the multiplicative connections that exist.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3535950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9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0591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pages 8 and 9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02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589635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From page 6 of the 1 The structure of the number system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Within the Using representations at KS3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In Spine 1 of the Primary mastery professional development materials</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1204369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1971516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132369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t>
            </a:r>
            <a:r>
              <a:rPr lang="en-GB" sz="1800" dirty="0">
                <a:effectLst/>
                <a:latin typeface="Myriad Pro"/>
                <a:ea typeface="Calibri" panose="020F0502020204030204" pitchFamily="34" charset="0"/>
                <a:cs typeface="Times New Roman" panose="02020603050405020304" pitchFamily="18" charset="0"/>
              </a:rPr>
              <a:t>Place value, estimation and rounding</a:t>
            </a:r>
            <a:r>
              <a:rPr lang="en-GB" dirty="0"/>
              <a:t> can be found on page 2 of the 1.1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1.1.1 Understand the value of digits in decimals, measures and integers – page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1.1.2 Round numbers to a required number of decimal places – page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1.1.3 Round numbers to a required number of significant figures – page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1.1.4 Estimate calculations by rounding – page 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4: 2.13 Calculation: multiplying and dividing by 10 or 100</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5: 1.26 Composition and calculation: multiples of 1 000 up to 1 000 000</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6: 1.30 Composition and calculation: numbers up to 10 000 000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indent="-228600">
              <a:buAutoNum type="alphaLcParenR"/>
            </a:pPr>
            <a:r>
              <a:rPr lang="en-GB" dirty="0"/>
              <a:t>Mathematics guidance: key stages 1 and 2 (DfE and NCETM, 2020), page 285</a:t>
            </a:r>
          </a:p>
          <a:p>
            <a:pPr marL="228600" indent="-228600">
              <a:buAutoNum type="alphaLcParenR"/>
            </a:pPr>
            <a:r>
              <a:rPr lang="en-GB" dirty="0"/>
              <a:t>Mathematics guidance: key stages 1 and 2 (DfE and NCETM, 2020), page 215</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can be found on page 6 of the 1.1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691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6 of the 1.1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ounhep23/ncetm_ks3_cc_1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ncetm.org.uk/classroom-resources/insights-from-experienced-teachers/" TargetMode="External"/><Relationship Id="rId3" Type="http://schemas.openxmlformats.org/officeDocument/2006/relationships/hyperlink" Target="https://www.ncetm.org.uk/teaching-for-mastery/mastery-materials/secondary-mastery-professional-development/" TargetMode="External"/><Relationship Id="rId7"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ncetm.org.uk/media/ounhep23/ncetm_ks3_cc_1_1.pdf" TargetMode="External"/><Relationship Id="rId11" Type="http://schemas.openxmlformats.org/officeDocument/2006/relationships/hyperlink" Target="https://assets.publishing.service.gov.uk/government/uploads/system/uploads/attachment_data/file/897806/Maths_guidance_KS_1_and_2.pdf" TargetMode="External"/><Relationship Id="rId5" Type="http://schemas.openxmlformats.org/officeDocument/2006/relationships/hyperlink" Target="https://www.ncetm.org.uk/media/oconaxqx/ncetm_ks3_theme_1.pdf" TargetMode="External"/><Relationship Id="rId10" Type="http://schemas.openxmlformats.org/officeDocument/2006/relationships/hyperlink" Target="https://www.ncetm.org.uk/resources/46689" TargetMode="External"/><Relationship Id="rId4" Type="http://schemas.openxmlformats.org/officeDocument/2006/relationships/hyperlink" Target="https://www.ncetm.org.uk/media/q04f0vzn/ncetm_ks3_theme_4.pdf" TargetMode="External"/><Relationship Id="rId9" Type="http://schemas.openxmlformats.org/officeDocument/2006/relationships/hyperlink" Target="https://www.ncetm.org.uk/resources/5063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ounhep23/ncetm_ks3_cc_1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79904" y="2420890"/>
            <a:ext cx="6049764" cy="648071"/>
          </a:xfrm>
        </p:spPr>
        <p:txBody>
          <a:bodyPr>
            <a:normAutofit fontScale="90000"/>
          </a:bodyPr>
          <a:lstStyle/>
          <a:p>
            <a:r>
              <a:rPr lang="en-GB" dirty="0"/>
              <a:t>Recognising place value in decimals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1.1 Place value, estimation and rounding)</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767408" y="1268760"/>
            <a:ext cx="10972800" cy="3888432"/>
          </a:xfrm>
        </p:spPr>
        <p:txBody>
          <a:bodyPr/>
          <a:lstStyle/>
          <a:p>
            <a:pPr marL="0" indent="0">
              <a:spcAft>
                <a:spcPts val="1200"/>
              </a:spcAft>
              <a:buNone/>
            </a:pPr>
            <a:r>
              <a:rPr lang="en-GB" dirty="0">
                <a:solidFill>
                  <a:srgbClr val="00628C"/>
                </a:solidFill>
              </a:rPr>
              <a:t>a) </a:t>
            </a:r>
            <a:r>
              <a:rPr lang="en-GB" dirty="0"/>
              <a:t>Complete the sentences.</a:t>
            </a:r>
          </a:p>
          <a:p>
            <a:pPr marL="914400" lvl="1" indent="-514350">
              <a:spcBef>
                <a:spcPts val="0"/>
              </a:spcBef>
              <a:spcAft>
                <a:spcPts val="1200"/>
              </a:spcAft>
              <a:buClr>
                <a:srgbClr val="00628C"/>
              </a:buClr>
              <a:buFont typeface="+mj-lt"/>
              <a:buAutoNum type="romanLcPeriod"/>
            </a:pPr>
            <a:r>
              <a:rPr lang="en-GB" sz="2400" dirty="0"/>
              <a:t>500 made 1,000 times the size is ________.</a:t>
            </a:r>
          </a:p>
          <a:p>
            <a:pPr marL="914400" lvl="1" indent="-514350">
              <a:spcBef>
                <a:spcPts val="0"/>
              </a:spcBef>
              <a:spcAft>
                <a:spcPts val="1200"/>
              </a:spcAft>
              <a:buClr>
                <a:srgbClr val="00628C"/>
              </a:buClr>
              <a:buFont typeface="+mj-lt"/>
              <a:buAutoNum type="romanLcPeriod"/>
            </a:pPr>
            <a:r>
              <a:rPr lang="en-GB" sz="2400" dirty="0"/>
              <a:t>0.7 made 100 times the size is ________.</a:t>
            </a:r>
          </a:p>
          <a:p>
            <a:pPr marL="914400" lvl="1" indent="-514350">
              <a:spcBef>
                <a:spcPts val="0"/>
              </a:spcBef>
              <a:spcAft>
                <a:spcPts val="1200"/>
              </a:spcAft>
              <a:buClr>
                <a:srgbClr val="00628C"/>
              </a:buClr>
              <a:buFont typeface="+mj-lt"/>
              <a:buAutoNum type="romanLcPeriod"/>
            </a:pPr>
            <a:r>
              <a:rPr lang="en-GB" sz="2400" dirty="0"/>
              <a:t>800,000 made 10 times the size is ________.</a:t>
            </a:r>
          </a:p>
          <a:p>
            <a:pPr marL="914400" lvl="1" indent="-514350">
              <a:spcBef>
                <a:spcPts val="0"/>
              </a:spcBef>
              <a:spcAft>
                <a:spcPts val="1200"/>
              </a:spcAft>
              <a:buClr>
                <a:srgbClr val="00628C"/>
              </a:buClr>
              <a:buFont typeface="+mj-lt"/>
              <a:buAutoNum type="romanLcPeriod"/>
            </a:pPr>
            <a:r>
              <a:rPr lang="en-GB" sz="2400" dirty="0"/>
              <a:t>4,000,000 made one-thousandth times the size is ________.</a:t>
            </a:r>
          </a:p>
          <a:p>
            <a:pPr marL="914400" lvl="1" indent="-514350">
              <a:spcBef>
                <a:spcPts val="0"/>
              </a:spcBef>
              <a:spcAft>
                <a:spcPts val="1200"/>
              </a:spcAft>
              <a:buClr>
                <a:srgbClr val="00628C"/>
              </a:buClr>
              <a:buFont typeface="+mj-lt"/>
              <a:buAutoNum type="romanLcPeriod"/>
            </a:pPr>
            <a:r>
              <a:rPr lang="en-GB" sz="2400" dirty="0"/>
              <a:t>9,000 made one-hundredth times the size is ________. </a:t>
            </a:r>
          </a:p>
          <a:p>
            <a:pPr marL="914400" lvl="1" indent="-514350">
              <a:spcBef>
                <a:spcPts val="0"/>
              </a:spcBef>
              <a:spcAft>
                <a:spcPts val="1200"/>
              </a:spcAft>
              <a:buClr>
                <a:srgbClr val="00628C"/>
              </a:buClr>
              <a:buFont typeface="+mj-lt"/>
              <a:buAutoNum type="romanLcPeriod"/>
            </a:pPr>
            <a:r>
              <a:rPr lang="en-GB" sz="2400" dirty="0"/>
              <a:t>3 made one-tenth times the size is ________.</a:t>
            </a:r>
            <a:endParaRPr lang="en-GB" dirty="0"/>
          </a:p>
        </p:txBody>
      </p:sp>
      <p:sp>
        <p:nvSpPr>
          <p:cNvPr id="7" name="TextBox 6">
            <a:extLst>
              <a:ext uri="{FF2B5EF4-FFF2-40B4-BE49-F238E27FC236}">
                <a16:creationId xmlns:a16="http://schemas.microsoft.com/office/drawing/2014/main" id="{3AD52320-7508-4D58-990B-CAF4A9D003CC}"/>
              </a:ext>
            </a:extLst>
          </p:cNvPr>
          <p:cNvSpPr txBox="1"/>
          <p:nvPr/>
        </p:nvSpPr>
        <p:spPr>
          <a:xfrm>
            <a:off x="769698" y="4797152"/>
            <a:ext cx="10222845" cy="904863"/>
          </a:xfrm>
          <a:prstGeom prst="rect">
            <a:avLst/>
          </a:prstGeom>
          <a:noFill/>
        </p:spPr>
        <p:txBody>
          <a:bodyPr wrap="square">
            <a:spAutoFit/>
          </a:bodyPr>
          <a:lstStyle/>
          <a:p>
            <a:pPr>
              <a:buNone/>
            </a:pPr>
            <a:r>
              <a:rPr lang="en-GB" sz="2400" dirty="0">
                <a:solidFill>
                  <a:srgbClr val="00628C"/>
                </a:solidFill>
              </a:rPr>
              <a:t>b) </a:t>
            </a:r>
            <a:r>
              <a:rPr lang="en-GB" sz="2400" dirty="0"/>
              <a:t>Fill in the missing numbers.</a:t>
            </a:r>
          </a:p>
          <a:p>
            <a:pPr>
              <a:buNone/>
            </a:pPr>
            <a:r>
              <a:rPr lang="en-GB" sz="2400" dirty="0"/>
              <a:t>	0.01 x ___ = 1	0.1 x ___ = 1 	0.01 x ___ = 0.1</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Interpreting column headings written as fractions or exponents </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536504"/>
          </a:xfrm>
        </p:spPr>
        <p:txBody>
          <a:bodyPr>
            <a:normAutofit lnSpcReduction="10000"/>
          </a:bodyPr>
          <a:lstStyle/>
          <a:p>
            <a:r>
              <a:rPr lang="en-GB" dirty="0"/>
              <a:t>Students are likely be familiar with place value charts and the column headings in both words (tens, ones, tenths, hundredths…) and as decimals (10s, 1s, 0.1s, 0.01s…) (for example, in Year 4 of the Primary PD Materials, Topic 1.24) but may need to revisit column headings written as fractions and exponents.</a:t>
            </a:r>
          </a:p>
          <a:p>
            <a:r>
              <a:rPr lang="en-GB" dirty="0"/>
              <a:t>Understanding that a mathematical object can have the ‘same value but a different appearance’ is a key understanding in maths, and students may find it challenging to recognise that a column headed as tenths, 1/10, 0.01 or 10</a:t>
            </a:r>
            <a:r>
              <a:rPr lang="en-GB" baseline="30000" dirty="0"/>
              <a:t>-1</a:t>
            </a:r>
            <a:r>
              <a:rPr lang="en-GB" dirty="0"/>
              <a:t> will represent digits of equal value.</a:t>
            </a:r>
          </a:p>
          <a:p>
            <a:r>
              <a:rPr lang="en-GB" dirty="0"/>
              <a:t>A focus for this Key Idea is the structure of the place value system and the connections within it. This builds on the understanding that students developed at KS2 and moves to a more general appreciation of the multiplicative relationships between columns.</a:t>
            </a: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Know and understand powers of ten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1E5FC513-184D-4329-AF82-93F2AEF7863F}"/>
              </a:ext>
            </a:extLst>
          </p:cNvPr>
          <p:cNvSpPr txBox="1"/>
          <p:nvPr/>
        </p:nvSpPr>
        <p:spPr>
          <a:xfrm>
            <a:off x="3048000" y="2924944"/>
            <a:ext cx="6096000" cy="954107"/>
          </a:xfrm>
          <a:prstGeom prst="rect">
            <a:avLst/>
          </a:prstGeom>
          <a:noFill/>
        </p:spPr>
        <p:txBody>
          <a:bodyPr wrap="square">
            <a:spAutoFit/>
          </a:bodyPr>
          <a:lstStyle/>
          <a:p>
            <a:pPr algn="ctr">
              <a:buNone/>
            </a:pPr>
            <a:r>
              <a:rPr lang="en-GB" sz="2800" dirty="0">
                <a:solidFill>
                  <a:srgbClr val="585858"/>
                </a:solidFill>
                <a:effectLst/>
                <a:latin typeface="+mj-lt"/>
                <a:ea typeface="Calibri" panose="020F0502020204030204" pitchFamily="34" charset="0"/>
              </a:rPr>
              <a:t>Write down as many three-digit powers of ten as you can.</a:t>
            </a:r>
            <a:endParaRPr lang="en-GB" dirty="0">
              <a:solidFill>
                <a:srgbClr val="585858"/>
              </a:solidFill>
              <a:latin typeface="+mj-lt"/>
            </a:endParaRPr>
          </a:p>
        </p:txBody>
      </p:sp>
    </p:spTree>
    <p:extLst>
      <p:ext uri="{BB962C8B-B14F-4D97-AF65-F5344CB8AC3E}">
        <p14:creationId xmlns:p14="http://schemas.microsoft.com/office/powerpoint/2010/main" val="71725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81458" y="1741531"/>
            <a:ext cx="5331167"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potential benefits of considering what something “is, also is, and is not”? </a:t>
            </a:r>
          </a:p>
          <a:p>
            <a:pPr marL="360000" lvl="1" fontAlgn="auto">
              <a:lnSpc>
                <a:spcPct val="100000"/>
              </a:lnSpc>
              <a:spcBef>
                <a:spcPts val="0"/>
              </a:spcBef>
              <a:spcAft>
                <a:spcPts val="1200"/>
              </a:spcAft>
              <a:buClrTx/>
            </a:pPr>
            <a:r>
              <a:rPr lang="en-GB" sz="2400" dirty="0"/>
              <a:t>How might a ‘boundary case’ help you to assess students’ understanding?</a:t>
            </a:r>
          </a:p>
          <a:p>
            <a:pPr marL="360000" lvl="1" fontAlgn="auto">
              <a:lnSpc>
                <a:spcPct val="100000"/>
              </a:lnSpc>
              <a:spcBef>
                <a:spcPts val="0"/>
              </a:spcBef>
              <a:spcAft>
                <a:spcPts val="1200"/>
              </a:spcAft>
              <a:buClrTx/>
            </a:pPr>
            <a:r>
              <a:rPr lang="en-GB" sz="2400" dirty="0"/>
              <a:t>What suggestions might your students offer here? What suggestions might you want to offer here?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69698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710E7AF8-9509-4F35-9CB1-CFCD6D4F4BE6}"/>
              </a:ext>
            </a:extLst>
          </p:cNvPr>
          <p:cNvSpPr>
            <a:spLocks noGrp="1"/>
          </p:cNvSpPr>
          <p:nvPr>
            <p:ph type="title"/>
          </p:nvPr>
        </p:nvSpPr>
        <p:spPr>
          <a:xfrm>
            <a:off x="116849" y="443915"/>
            <a:ext cx="10593151" cy="426170"/>
          </a:xfrm>
        </p:spPr>
        <p:txBody>
          <a:bodyPr/>
          <a:lstStyle/>
          <a:p>
            <a:r>
              <a:rPr lang="en-GB" sz="2000" b="1" dirty="0"/>
              <a:t>Know and understand powers of ten</a:t>
            </a:r>
            <a:endParaRPr lang="en-GB" b="1" dirty="0"/>
          </a:p>
        </p:txBody>
      </p:sp>
      <p:sp>
        <p:nvSpPr>
          <p:cNvPr id="8" name="TextBox 7">
            <a:extLst>
              <a:ext uri="{FF2B5EF4-FFF2-40B4-BE49-F238E27FC236}">
                <a16:creationId xmlns:a16="http://schemas.microsoft.com/office/drawing/2014/main" id="{CBF5E6B1-5994-481E-A717-81A5F1CCBD6E}"/>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9" name="TextBox 8">
            <a:extLst>
              <a:ext uri="{FF2B5EF4-FFF2-40B4-BE49-F238E27FC236}">
                <a16:creationId xmlns:a16="http://schemas.microsoft.com/office/drawing/2014/main" id="{4E24EC30-F15A-4E73-9444-3A2BFD1411BB}"/>
              </a:ext>
            </a:extLst>
          </p:cNvPr>
          <p:cNvSpPr txBox="1"/>
          <p:nvPr/>
        </p:nvSpPr>
        <p:spPr>
          <a:xfrm>
            <a:off x="684477" y="2951946"/>
            <a:ext cx="5555539" cy="954107"/>
          </a:xfrm>
          <a:prstGeom prst="rect">
            <a:avLst/>
          </a:prstGeom>
          <a:noFill/>
        </p:spPr>
        <p:txBody>
          <a:bodyPr wrap="square">
            <a:spAutoFit/>
          </a:bodyPr>
          <a:lstStyle/>
          <a:p>
            <a:pPr algn="ctr">
              <a:buNone/>
            </a:pPr>
            <a:r>
              <a:rPr lang="en-GB" sz="2800" dirty="0">
                <a:solidFill>
                  <a:srgbClr val="585858"/>
                </a:solidFill>
                <a:effectLst/>
                <a:latin typeface="+mj-lt"/>
                <a:ea typeface="Calibri" panose="020F0502020204030204" pitchFamily="34" charset="0"/>
              </a:rPr>
              <a:t>Write down as many three-digit powers of ten as you can.</a:t>
            </a:r>
            <a:endParaRPr lang="en-GB" dirty="0">
              <a:solidFill>
                <a:srgbClr val="585858"/>
              </a:solidFill>
              <a:latin typeface="+mj-lt"/>
            </a:endParaRP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powers of ten written using index notation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1E5FC513-184D-4329-AF82-93F2AEF7863F}"/>
              </a:ext>
            </a:extLst>
          </p:cNvPr>
          <p:cNvSpPr txBox="1"/>
          <p:nvPr/>
        </p:nvSpPr>
        <p:spPr>
          <a:xfrm>
            <a:off x="263352" y="1842190"/>
            <a:ext cx="11665296" cy="461665"/>
          </a:xfrm>
          <a:prstGeom prst="rect">
            <a:avLst/>
          </a:prstGeom>
          <a:noFill/>
        </p:spPr>
        <p:txBody>
          <a:bodyPr wrap="square">
            <a:spAutoFit/>
          </a:bodyPr>
          <a:lstStyle/>
          <a:p>
            <a:pPr algn="ctr">
              <a:buNone/>
            </a:pPr>
            <a:r>
              <a:rPr lang="en-GB" sz="2400" dirty="0">
                <a:solidFill>
                  <a:srgbClr val="585858"/>
                </a:solidFill>
                <a:effectLst/>
                <a:latin typeface="+mj-lt"/>
                <a:ea typeface="Calibri" panose="020F0502020204030204" pitchFamily="34" charset="0"/>
              </a:rPr>
              <a:t>Which of these calculations cannot be answered by placing a single digit in the box?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DD84B1-D759-4B7D-BEAC-9FAFB3F4FEFB}"/>
                  </a:ext>
                </a:extLst>
              </p:cNvPr>
              <p:cNvSpPr txBox="1"/>
              <p:nvPr/>
            </p:nvSpPr>
            <p:spPr>
              <a:xfrm>
                <a:off x="803412" y="2420888"/>
                <a:ext cx="10009112" cy="3888244"/>
              </a:xfrm>
              <a:prstGeom prst="rect">
                <a:avLst/>
              </a:prstGeom>
              <a:noFill/>
            </p:spPr>
            <p:txBody>
              <a:bodyPr wrap="square" rtlCol="0">
                <a:spAutoFit/>
              </a:bodyPr>
              <a:lstStyle/>
              <a:p>
                <a:pPr marL="514350" indent="-514350">
                  <a:spcBef>
                    <a:spcPts val="0"/>
                  </a:spcBef>
                  <a:spcAft>
                    <a:spcPts val="1200"/>
                  </a:spcAft>
                  <a:buFont typeface="+mj-lt"/>
                  <a:buAutoNum type="alphaLcParenR"/>
                </a:pPr>
                <a:r>
                  <a:rPr lang="en-GB" dirty="0">
                    <a:solidFill>
                      <a:srgbClr val="585858"/>
                    </a:solidFill>
                  </a:rPr>
                  <a:t>10 </a:t>
                </a:r>
                <a14:m>
                  <m:oMath xmlns:m="http://schemas.openxmlformats.org/officeDocument/2006/math">
                    <m:r>
                      <a:rPr lang="en-GB" sz="28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10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10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10 = 10</a:t>
                </a:r>
                <a:r>
                  <a:rPr lang="en-GB" sz="4000" baseline="30000" dirty="0">
                    <a:solidFill>
                      <a:srgbClr val="585858"/>
                    </a:solidFill>
                    <a:effectLst/>
                    <a:latin typeface="+mj-lt"/>
                    <a:ea typeface="Calibri" panose="020F0502020204030204" pitchFamily="34" charset="0"/>
                  </a:rPr>
                  <a:t></a:t>
                </a:r>
              </a:p>
              <a:p>
                <a:pPr marL="514350" indent="-514350">
                  <a:spcBef>
                    <a:spcPts val="0"/>
                  </a:spcBef>
                  <a:spcAft>
                    <a:spcPts val="1200"/>
                  </a:spcAft>
                  <a:buFont typeface="+mj-lt"/>
                  <a:buAutoNum type="alphaLcParenR"/>
                </a:pPr>
                <a:r>
                  <a:rPr lang="en-GB" dirty="0">
                    <a:solidFill>
                      <a:srgbClr val="585858"/>
                    </a:solidFill>
                  </a:rPr>
                  <a:t>10 + 10 + 10 + 10 = 10</a:t>
                </a:r>
                <a:r>
                  <a:rPr lang="en-GB" sz="4000" baseline="30000" dirty="0">
                    <a:solidFill>
                      <a:srgbClr val="585858"/>
                    </a:solidFill>
                    <a:effectLst/>
                    <a:latin typeface="+mj-lt"/>
                    <a:ea typeface="Calibri" panose="020F0502020204030204" pitchFamily="34" charset="0"/>
                  </a:rPr>
                  <a:t></a:t>
                </a:r>
                <a:endParaRPr lang="en-GB" baseline="30000" dirty="0">
                  <a:solidFill>
                    <a:srgbClr val="585858"/>
                  </a:solidFill>
                </a:endParaRPr>
              </a:p>
              <a:p>
                <a:pPr marL="514350" indent="-514350">
                  <a:spcBef>
                    <a:spcPts val="0"/>
                  </a:spcBef>
                  <a:spcAft>
                    <a:spcPts val="1200"/>
                  </a:spcAft>
                  <a:buFont typeface="+mj-lt"/>
                  <a:buAutoNum type="alphaLcParenR"/>
                </a:pPr>
                <a:r>
                  <a:rPr lang="en-GB" dirty="0">
                    <a:solidFill>
                      <a:srgbClr val="585858"/>
                    </a:solidFill>
                  </a:rPr>
                  <a:t>2 </a:t>
                </a:r>
                <a14:m>
                  <m:oMath xmlns:m="http://schemas.openxmlformats.org/officeDocument/2006/math">
                    <m:r>
                      <a:rPr lang="en-GB" sz="28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2 = 10</a:t>
                </a:r>
                <a:r>
                  <a:rPr lang="en-GB" sz="4000" baseline="30000" dirty="0">
                    <a:solidFill>
                      <a:srgbClr val="585858"/>
                    </a:solidFill>
                    <a:effectLst/>
                    <a:latin typeface="+mj-lt"/>
                    <a:ea typeface="Calibri" panose="020F0502020204030204" pitchFamily="34" charset="0"/>
                  </a:rPr>
                  <a:t></a:t>
                </a:r>
                <a:endParaRPr lang="en-GB" baseline="30000" dirty="0">
                  <a:solidFill>
                    <a:srgbClr val="585858"/>
                  </a:solidFill>
                </a:endParaRPr>
              </a:p>
              <a:p>
                <a:pPr marL="514350" indent="-514350">
                  <a:spcBef>
                    <a:spcPts val="0"/>
                  </a:spcBef>
                  <a:spcAft>
                    <a:spcPts val="1200"/>
                  </a:spcAft>
                  <a:buFont typeface="+mj-lt"/>
                  <a:buAutoNum type="alphaLcParenR"/>
                </a:pPr>
                <a:r>
                  <a:rPr lang="en-GB" dirty="0">
                    <a:solidFill>
                      <a:srgbClr val="585858"/>
                    </a:solidFill>
                  </a:rPr>
                  <a:t>10 </a:t>
                </a:r>
                <a14:m>
                  <m:oMath xmlns:m="http://schemas.openxmlformats.org/officeDocument/2006/math">
                    <m:r>
                      <a:rPr lang="en-GB" sz="28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5 = 10</a:t>
                </a:r>
                <a:r>
                  <a:rPr lang="en-GB" sz="4000" baseline="30000" dirty="0">
                    <a:solidFill>
                      <a:srgbClr val="585858"/>
                    </a:solidFill>
                    <a:effectLst/>
                    <a:latin typeface="+mj-lt"/>
                    <a:ea typeface="Calibri" panose="020F0502020204030204" pitchFamily="34" charset="0"/>
                  </a:rPr>
                  <a:t></a:t>
                </a:r>
                <a:endParaRPr lang="en-GB" baseline="30000" dirty="0">
                  <a:solidFill>
                    <a:srgbClr val="585858"/>
                  </a:solidFill>
                </a:endParaRPr>
              </a:p>
              <a:p>
                <a:pPr marL="514350" indent="-514350">
                  <a:spcBef>
                    <a:spcPts val="0"/>
                  </a:spcBef>
                  <a:spcAft>
                    <a:spcPts val="1200"/>
                  </a:spcAft>
                  <a:buFont typeface="+mj-lt"/>
                  <a:buAutoNum type="alphaLcParenR"/>
                </a:pPr>
                <a:r>
                  <a:rPr lang="en-GB" dirty="0">
                    <a:solidFill>
                      <a:srgbClr val="585858"/>
                    </a:solidFill>
                  </a:rPr>
                  <a:t>1 </a:t>
                </a:r>
                <a14:m>
                  <m:oMath xmlns:m="http://schemas.openxmlformats.org/officeDocument/2006/math">
                    <m:r>
                      <a:rPr lang="en-GB" sz="28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10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10 </a:t>
                </a:r>
                <a14:m>
                  <m:oMath xmlns:m="http://schemas.openxmlformats.org/officeDocument/2006/math">
                    <m:r>
                      <a:rPr lang="en-GB"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dirty="0">
                    <a:solidFill>
                      <a:srgbClr val="585858"/>
                    </a:solidFill>
                  </a:rPr>
                  <a:t> 10 = 10</a:t>
                </a:r>
                <a:r>
                  <a:rPr lang="en-GB" sz="4000" baseline="30000" dirty="0">
                    <a:solidFill>
                      <a:srgbClr val="585858"/>
                    </a:solidFill>
                    <a:effectLst/>
                    <a:latin typeface="+mj-lt"/>
                    <a:ea typeface="Calibri" panose="020F0502020204030204" pitchFamily="34" charset="0"/>
                  </a:rPr>
                  <a:t></a:t>
                </a:r>
                <a:endParaRPr lang="en-GB" baseline="30000" dirty="0">
                  <a:solidFill>
                    <a:srgbClr val="585858"/>
                  </a:solidFill>
                </a:endParaRPr>
              </a:p>
              <a:p>
                <a:pPr marL="514350" indent="-514350">
                  <a:spcBef>
                    <a:spcPts val="0"/>
                  </a:spcBef>
                  <a:spcAft>
                    <a:spcPts val="1200"/>
                  </a:spcAft>
                  <a:buFont typeface="+mj-lt"/>
                  <a:buAutoNum type="alphaLcParenR"/>
                </a:pPr>
                <a:r>
                  <a:rPr lang="en-GB" dirty="0">
                    <a:solidFill>
                      <a:srgbClr val="585858"/>
                    </a:solidFill>
                  </a:rPr>
                  <a:t>1 = 10</a:t>
                </a:r>
                <a:r>
                  <a:rPr lang="en-GB" sz="4000" baseline="30000" dirty="0">
                    <a:solidFill>
                      <a:srgbClr val="585858"/>
                    </a:solidFill>
                    <a:effectLst/>
                    <a:latin typeface="+mj-lt"/>
                    <a:ea typeface="Calibri" panose="020F0502020204030204" pitchFamily="34" charset="0"/>
                  </a:rPr>
                  <a:t></a:t>
                </a:r>
                <a:endParaRPr lang="en-GB" baseline="30000" dirty="0">
                  <a:solidFill>
                    <a:srgbClr val="585858"/>
                  </a:solidFill>
                </a:endParaRPr>
              </a:p>
              <a:p>
                <a:pPr marL="514350" indent="-514350">
                  <a:spcBef>
                    <a:spcPts val="0"/>
                  </a:spcBef>
                  <a:spcAft>
                    <a:spcPts val="1200"/>
                  </a:spcAft>
                  <a:buFont typeface="+mj-lt"/>
                  <a:buAutoNum type="alphaLcParenR"/>
                </a:pPr>
                <a:endParaRPr lang="en-GB" baseline="30000" dirty="0">
                  <a:solidFill>
                    <a:srgbClr val="585858"/>
                  </a:solidFill>
                </a:endParaRPr>
              </a:p>
            </p:txBody>
          </p:sp>
        </mc:Choice>
        <mc:Fallback xmlns="">
          <p:sp>
            <p:nvSpPr>
              <p:cNvPr id="5" name="TextBox 4">
                <a:extLst>
                  <a:ext uri="{FF2B5EF4-FFF2-40B4-BE49-F238E27FC236}">
                    <a16:creationId xmlns:a16="http://schemas.microsoft.com/office/drawing/2014/main" id="{A7DD84B1-D759-4B7D-BEAC-9FAFB3F4FEFB}"/>
                  </a:ext>
                </a:extLst>
              </p:cNvPr>
              <p:cNvSpPr txBox="1">
                <a:spLocks noRot="1" noChangeAspect="1" noMove="1" noResize="1" noEditPoints="1" noAdjustHandles="1" noChangeArrowheads="1" noChangeShapeType="1" noTextEdit="1"/>
              </p:cNvSpPr>
              <p:nvPr/>
            </p:nvSpPr>
            <p:spPr>
              <a:xfrm>
                <a:off x="803412" y="2420888"/>
                <a:ext cx="10009112" cy="3888244"/>
              </a:xfrm>
              <a:prstGeom prst="rect">
                <a:avLst/>
              </a:prstGeom>
              <a:blipFill>
                <a:blip r:embed="rId3"/>
                <a:stretch>
                  <a:fillRect l="-1096" t="-5016"/>
                </a:stretch>
              </a:blipFill>
            </p:spPr>
            <p:txBody>
              <a:bodyPr/>
              <a:lstStyle/>
              <a:p>
                <a:r>
                  <a:rPr lang="en-GB">
                    <a:noFill/>
                  </a:rPr>
                  <a:t> </a:t>
                </a:r>
              </a:p>
            </p:txBody>
          </p:sp>
        </mc:Fallback>
      </mc:AlternateContent>
    </p:spTree>
    <p:extLst>
      <p:ext uri="{BB962C8B-B14F-4D97-AF65-F5344CB8AC3E}">
        <p14:creationId xmlns:p14="http://schemas.microsoft.com/office/powerpoint/2010/main" val="362023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051409" y="1741531"/>
            <a:ext cx="4877240" cy="3847709"/>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It is common to describe a number such as 10</a:t>
            </a:r>
            <a:r>
              <a:rPr lang="en-GB" sz="2400" baseline="30000" dirty="0"/>
              <a:t>3</a:t>
            </a:r>
            <a:r>
              <a:rPr lang="en-GB" sz="2400" dirty="0"/>
              <a:t> as “ten multiplied by itself three times.” What are the advantages and limitations of this description?</a:t>
            </a:r>
          </a:p>
          <a:p>
            <a:pPr marL="360000" lvl="1" fontAlgn="auto">
              <a:lnSpc>
                <a:spcPct val="100000"/>
              </a:lnSpc>
              <a:spcBef>
                <a:spcPts val="0"/>
              </a:spcBef>
              <a:spcAft>
                <a:spcPts val="1200"/>
              </a:spcAft>
              <a:buClrTx/>
            </a:pPr>
            <a:r>
              <a:rPr lang="en-GB" sz="2400" dirty="0"/>
              <a:t>Do you think that the description of “1 multiplied by ten three times” offers a greater insight for students, muddies the water further, or makes little difference?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12148" y="1745500"/>
            <a:ext cx="6839260" cy="442377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powers of ten written using index notation</a:t>
            </a:r>
          </a:p>
        </p:txBody>
      </p:sp>
      <p:sp>
        <p:nvSpPr>
          <p:cNvPr id="13" name="TextBox 12">
            <a:extLst>
              <a:ext uri="{FF2B5EF4-FFF2-40B4-BE49-F238E27FC236}">
                <a16:creationId xmlns:a16="http://schemas.microsoft.com/office/drawing/2014/main" id="{52B388F4-9C64-4990-A5E9-D1982E73E374}"/>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14" name="TextBox 13">
            <a:extLst>
              <a:ext uri="{FF2B5EF4-FFF2-40B4-BE49-F238E27FC236}">
                <a16:creationId xmlns:a16="http://schemas.microsoft.com/office/drawing/2014/main" id="{49C18264-8276-4BF5-947F-C32C0BDB1219}"/>
              </a:ext>
            </a:extLst>
          </p:cNvPr>
          <p:cNvSpPr txBox="1"/>
          <p:nvPr/>
        </p:nvSpPr>
        <p:spPr>
          <a:xfrm>
            <a:off x="251945" y="1841068"/>
            <a:ext cx="6799463" cy="707886"/>
          </a:xfrm>
          <a:prstGeom prst="rect">
            <a:avLst/>
          </a:prstGeom>
          <a:noFill/>
        </p:spPr>
        <p:txBody>
          <a:bodyPr wrap="square">
            <a:spAutoFit/>
          </a:bodyPr>
          <a:lstStyle/>
          <a:p>
            <a:pPr>
              <a:buNone/>
            </a:pPr>
            <a:r>
              <a:rPr lang="en-GB" sz="2000" dirty="0">
                <a:solidFill>
                  <a:srgbClr val="585858"/>
                </a:solidFill>
                <a:effectLst/>
                <a:latin typeface="+mj-lt"/>
                <a:ea typeface="Calibri" panose="020F0502020204030204" pitchFamily="34" charset="0"/>
              </a:rPr>
              <a:t>Which of these calculations cannot be answered by placing a single digit in the box?</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625B6D-15AF-44ED-9028-4E52D22AFD16}"/>
                  </a:ext>
                </a:extLst>
              </p:cNvPr>
              <p:cNvSpPr txBox="1"/>
              <p:nvPr/>
            </p:nvSpPr>
            <p:spPr>
              <a:xfrm>
                <a:off x="263352" y="2761793"/>
                <a:ext cx="6839260" cy="3077766"/>
              </a:xfrm>
              <a:prstGeom prst="rect">
                <a:avLst/>
              </a:prstGeom>
              <a:noFill/>
            </p:spPr>
            <p:txBody>
              <a:bodyPr wrap="square" rtlCol="0">
                <a:spAutoFit/>
              </a:bodyPr>
              <a:lstStyle/>
              <a:p>
                <a:pPr marL="514350" indent="-514350">
                  <a:spcBef>
                    <a:spcPts val="0"/>
                  </a:spcBef>
                  <a:spcAft>
                    <a:spcPts val="1200"/>
                  </a:spcAft>
                  <a:buFont typeface="+mj-lt"/>
                  <a:buAutoNum type="alphaLcParenR"/>
                </a:pPr>
                <a:r>
                  <a:rPr lang="en-GB" sz="2400" dirty="0">
                    <a:solidFill>
                      <a:srgbClr val="585858"/>
                    </a:solidFill>
                  </a:rPr>
                  <a:t>10 </a:t>
                </a:r>
                <a14:m>
                  <m:oMath xmlns:m="http://schemas.openxmlformats.org/officeDocument/2006/math">
                    <m:r>
                      <a:rPr lang="en-GB" sz="24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10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10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10 = 10</a:t>
                </a:r>
                <a:r>
                  <a:rPr lang="en-GB" sz="3600" baseline="30000" dirty="0">
                    <a:solidFill>
                      <a:srgbClr val="585858"/>
                    </a:solidFill>
                    <a:effectLst/>
                    <a:latin typeface="+mj-lt"/>
                    <a:ea typeface="Calibri" panose="020F0502020204030204" pitchFamily="34" charset="0"/>
                  </a:rPr>
                  <a:t></a:t>
                </a:r>
              </a:p>
              <a:p>
                <a:pPr marL="514350" indent="-514350">
                  <a:spcBef>
                    <a:spcPts val="0"/>
                  </a:spcBef>
                  <a:spcAft>
                    <a:spcPts val="1200"/>
                  </a:spcAft>
                  <a:buFont typeface="+mj-lt"/>
                  <a:buAutoNum type="alphaLcParenR"/>
                </a:pPr>
                <a:r>
                  <a:rPr lang="en-GB" sz="2400" dirty="0">
                    <a:solidFill>
                      <a:srgbClr val="585858"/>
                    </a:solidFill>
                  </a:rPr>
                  <a:t>10 + 10 + 10 + 10 = 10</a:t>
                </a:r>
                <a:r>
                  <a:rPr lang="en-GB" sz="3600" baseline="30000" dirty="0">
                    <a:solidFill>
                      <a:srgbClr val="585858"/>
                    </a:solidFill>
                    <a:effectLst/>
                    <a:latin typeface="+mj-lt"/>
                    <a:ea typeface="Calibri" panose="020F0502020204030204" pitchFamily="34" charset="0"/>
                  </a:rPr>
                  <a:t></a:t>
                </a:r>
                <a:endParaRPr lang="en-GB" sz="2400" baseline="30000" dirty="0">
                  <a:solidFill>
                    <a:srgbClr val="585858"/>
                  </a:solidFill>
                </a:endParaRPr>
              </a:p>
              <a:p>
                <a:pPr marL="514350" indent="-514350">
                  <a:spcBef>
                    <a:spcPts val="0"/>
                  </a:spcBef>
                  <a:spcAft>
                    <a:spcPts val="1200"/>
                  </a:spcAft>
                  <a:buFont typeface="+mj-lt"/>
                  <a:buAutoNum type="alphaLcParenR"/>
                </a:pPr>
                <a:r>
                  <a:rPr lang="en-GB" sz="2400" dirty="0">
                    <a:solidFill>
                      <a:srgbClr val="585858"/>
                    </a:solidFill>
                  </a:rPr>
                  <a:t>2 </a:t>
                </a:r>
                <a14:m>
                  <m:oMath xmlns:m="http://schemas.openxmlformats.org/officeDocument/2006/math">
                    <m:r>
                      <a:rPr lang="en-GB" sz="24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2 = 10</a:t>
                </a:r>
                <a:r>
                  <a:rPr lang="en-GB" sz="3600" baseline="30000" dirty="0">
                    <a:solidFill>
                      <a:srgbClr val="585858"/>
                    </a:solidFill>
                    <a:effectLst/>
                    <a:latin typeface="+mj-lt"/>
                    <a:ea typeface="Calibri" panose="020F0502020204030204" pitchFamily="34" charset="0"/>
                  </a:rPr>
                  <a:t></a:t>
                </a:r>
                <a:endParaRPr lang="en-GB" sz="2400" baseline="30000" dirty="0">
                  <a:solidFill>
                    <a:srgbClr val="585858"/>
                  </a:solidFill>
                </a:endParaRPr>
              </a:p>
              <a:p>
                <a:pPr marL="514350" indent="-514350">
                  <a:spcBef>
                    <a:spcPts val="0"/>
                  </a:spcBef>
                  <a:spcAft>
                    <a:spcPts val="1200"/>
                  </a:spcAft>
                  <a:buFont typeface="+mj-lt"/>
                  <a:buAutoNum type="alphaLcParenR"/>
                </a:pPr>
                <a:r>
                  <a:rPr lang="en-GB" sz="2400" dirty="0">
                    <a:solidFill>
                      <a:srgbClr val="585858"/>
                    </a:solidFill>
                  </a:rPr>
                  <a:t>10 </a:t>
                </a:r>
                <a14:m>
                  <m:oMath xmlns:m="http://schemas.openxmlformats.org/officeDocument/2006/math">
                    <m:r>
                      <a:rPr lang="en-GB" sz="24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5 = 10</a:t>
                </a:r>
                <a:r>
                  <a:rPr lang="en-GB" sz="3600" baseline="30000" dirty="0">
                    <a:solidFill>
                      <a:srgbClr val="585858"/>
                    </a:solidFill>
                    <a:effectLst/>
                    <a:latin typeface="+mj-lt"/>
                    <a:ea typeface="Calibri" panose="020F0502020204030204" pitchFamily="34" charset="0"/>
                  </a:rPr>
                  <a:t></a:t>
                </a:r>
                <a:endParaRPr lang="en-GB" sz="2400" baseline="30000" dirty="0">
                  <a:solidFill>
                    <a:srgbClr val="585858"/>
                  </a:solidFill>
                </a:endParaRPr>
              </a:p>
              <a:p>
                <a:pPr marL="514350" indent="-514350">
                  <a:spcBef>
                    <a:spcPts val="0"/>
                  </a:spcBef>
                  <a:spcAft>
                    <a:spcPts val="1200"/>
                  </a:spcAft>
                  <a:buFont typeface="+mj-lt"/>
                  <a:buAutoNum type="alphaLcParenR"/>
                </a:pPr>
                <a:r>
                  <a:rPr lang="en-GB" sz="2400" dirty="0">
                    <a:solidFill>
                      <a:srgbClr val="585858"/>
                    </a:solidFill>
                  </a:rPr>
                  <a:t>1 </a:t>
                </a:r>
                <a14:m>
                  <m:oMath xmlns:m="http://schemas.openxmlformats.org/officeDocument/2006/math">
                    <m:r>
                      <a:rPr lang="en-GB" sz="24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10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10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oMath>
                </a14:m>
                <a:r>
                  <a:rPr lang="en-GB" sz="2400" dirty="0">
                    <a:solidFill>
                      <a:srgbClr val="585858"/>
                    </a:solidFill>
                  </a:rPr>
                  <a:t> 10 = 10</a:t>
                </a:r>
                <a:r>
                  <a:rPr lang="en-GB" sz="3600" baseline="30000" dirty="0">
                    <a:solidFill>
                      <a:srgbClr val="585858"/>
                    </a:solidFill>
                    <a:effectLst/>
                    <a:latin typeface="+mj-lt"/>
                    <a:ea typeface="Calibri" panose="020F0502020204030204" pitchFamily="34" charset="0"/>
                  </a:rPr>
                  <a:t></a:t>
                </a:r>
                <a:endParaRPr lang="en-GB" sz="2400" baseline="30000" dirty="0">
                  <a:solidFill>
                    <a:srgbClr val="585858"/>
                  </a:solidFill>
                </a:endParaRPr>
              </a:p>
              <a:p>
                <a:pPr marL="514350" indent="-514350">
                  <a:spcBef>
                    <a:spcPts val="0"/>
                  </a:spcBef>
                  <a:spcAft>
                    <a:spcPts val="1200"/>
                  </a:spcAft>
                  <a:buFont typeface="+mj-lt"/>
                  <a:buAutoNum type="alphaLcParenR"/>
                </a:pPr>
                <a:r>
                  <a:rPr lang="en-GB" sz="2400" dirty="0">
                    <a:solidFill>
                      <a:srgbClr val="585858"/>
                    </a:solidFill>
                  </a:rPr>
                  <a:t>1 = 10</a:t>
                </a:r>
                <a:r>
                  <a:rPr lang="en-GB" sz="3600" baseline="30000" dirty="0">
                    <a:solidFill>
                      <a:srgbClr val="585858"/>
                    </a:solidFill>
                    <a:effectLst/>
                    <a:latin typeface="+mj-lt"/>
                    <a:ea typeface="Calibri" panose="020F0502020204030204" pitchFamily="34" charset="0"/>
                  </a:rPr>
                  <a:t></a:t>
                </a:r>
                <a:endParaRPr lang="en-GB" sz="2400" baseline="30000" dirty="0">
                  <a:solidFill>
                    <a:srgbClr val="585858"/>
                  </a:solidFill>
                </a:endParaRPr>
              </a:p>
            </p:txBody>
          </p:sp>
        </mc:Choice>
        <mc:Fallback xmlns="">
          <p:sp>
            <p:nvSpPr>
              <p:cNvPr id="16" name="TextBox 15">
                <a:extLst>
                  <a:ext uri="{FF2B5EF4-FFF2-40B4-BE49-F238E27FC236}">
                    <a16:creationId xmlns:a16="http://schemas.microsoft.com/office/drawing/2014/main" id="{FC625B6D-15AF-44ED-9028-4E52D22AFD16}"/>
                  </a:ext>
                </a:extLst>
              </p:cNvPr>
              <p:cNvSpPr txBox="1">
                <a:spLocks noRot="1" noChangeAspect="1" noMove="1" noResize="1" noEditPoints="1" noAdjustHandles="1" noChangeArrowheads="1" noChangeShapeType="1" noTextEdit="1"/>
              </p:cNvSpPr>
              <p:nvPr/>
            </p:nvSpPr>
            <p:spPr>
              <a:xfrm>
                <a:off x="263352" y="2761793"/>
                <a:ext cx="6839260" cy="3077766"/>
              </a:xfrm>
              <a:prstGeom prst="rect">
                <a:avLst/>
              </a:prstGeom>
              <a:blipFill>
                <a:blip r:embed="rId4"/>
                <a:stretch>
                  <a:fillRect l="-1159" t="-5941" r="-891" b="-3762"/>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20058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powers of ten written using index notation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8" name="TextBox 7">
            <a:extLst>
              <a:ext uri="{FF2B5EF4-FFF2-40B4-BE49-F238E27FC236}">
                <a16:creationId xmlns:a16="http://schemas.microsoft.com/office/drawing/2014/main" id="{B6418B4B-2B8D-492B-8DA7-04ADE239A86F}"/>
              </a:ext>
            </a:extLst>
          </p:cNvPr>
          <p:cNvSpPr txBox="1"/>
          <p:nvPr/>
        </p:nvSpPr>
        <p:spPr>
          <a:xfrm>
            <a:off x="695400" y="2219438"/>
            <a:ext cx="10657184" cy="1692771"/>
          </a:xfrm>
          <a:prstGeom prst="rect">
            <a:avLst/>
          </a:prstGeom>
          <a:noFill/>
        </p:spPr>
        <p:txBody>
          <a:bodyPr wrap="square">
            <a:spAutoFit/>
          </a:bodyPr>
          <a:lstStyle/>
          <a:p>
            <a:pPr>
              <a:spcBef>
                <a:spcPts val="0"/>
              </a:spcBef>
              <a:spcAft>
                <a:spcPts val="1200"/>
              </a:spcAft>
              <a:buNone/>
            </a:pPr>
            <a:r>
              <a:rPr lang="en-GB" b="1" dirty="0"/>
              <a:t>10</a:t>
            </a:r>
            <a:r>
              <a:rPr lang="en-GB" b="1" baseline="30000" dirty="0"/>
              <a:t>9</a:t>
            </a:r>
            <a:r>
              <a:rPr lang="en-GB" b="1" dirty="0"/>
              <a:t> is a power of ten.</a:t>
            </a:r>
          </a:p>
          <a:p>
            <a:pPr indent="-457200">
              <a:spcBef>
                <a:spcPts val="0"/>
              </a:spcBef>
              <a:spcAft>
                <a:spcPts val="1200"/>
              </a:spcAft>
            </a:pPr>
            <a:r>
              <a:rPr lang="en-GB" dirty="0"/>
              <a:t>How would you find the next power of ten (and what is it)?</a:t>
            </a:r>
          </a:p>
          <a:p>
            <a:pPr indent="-457200">
              <a:spcBef>
                <a:spcPts val="0"/>
              </a:spcBef>
              <a:spcAft>
                <a:spcPts val="1200"/>
              </a:spcAft>
            </a:pPr>
            <a:r>
              <a:rPr lang="en-GB" dirty="0"/>
              <a:t>How would you find the previous power of ten (and what is it)?</a:t>
            </a:r>
          </a:p>
        </p:txBody>
      </p:sp>
    </p:spTree>
    <p:extLst>
      <p:ext uri="{BB962C8B-B14F-4D97-AF65-F5344CB8AC3E}">
        <p14:creationId xmlns:p14="http://schemas.microsoft.com/office/powerpoint/2010/main" val="88555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719738" y="1268760"/>
            <a:ext cx="8097992" cy="482453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4300" lvl="1" indent="-342900" fontAlgn="auto">
              <a:lnSpc>
                <a:spcPct val="100000"/>
              </a:lnSpc>
              <a:spcBef>
                <a:spcPts val="0"/>
              </a:spcBef>
              <a:spcAft>
                <a:spcPts val="1200"/>
              </a:spcAft>
              <a:buClrTx/>
            </a:pPr>
            <a:r>
              <a:rPr lang="en-GB" sz="2400" dirty="0"/>
              <a:t>“Always Sometimes Never” questions can be useful when exploring mathematical structure with students. For example, students might be asked, “Is it always, sometimes or never true that multiplying two powers of ten together will generate another power of ten?” </a:t>
            </a:r>
          </a:p>
          <a:p>
            <a:pPr marL="474300" lvl="1" indent="-342900" fontAlgn="auto">
              <a:lnSpc>
                <a:spcPct val="100000"/>
              </a:lnSpc>
              <a:spcBef>
                <a:spcPts val="0"/>
              </a:spcBef>
              <a:spcAft>
                <a:spcPts val="1200"/>
              </a:spcAft>
              <a:buClrTx/>
            </a:pPr>
            <a:r>
              <a:rPr lang="en-GB" sz="2400" dirty="0"/>
              <a:t>Do this “Always Sometimes Never” question and Example 2 draw attention to the same mathematical structure? </a:t>
            </a:r>
          </a:p>
          <a:p>
            <a:pPr marL="474300" lvl="1" indent="-342900" fontAlgn="auto">
              <a:lnSpc>
                <a:spcPct val="100000"/>
              </a:lnSpc>
              <a:spcBef>
                <a:spcPts val="0"/>
              </a:spcBef>
              <a:spcAft>
                <a:spcPts val="1200"/>
              </a:spcAft>
              <a:buClrTx/>
            </a:pPr>
            <a:r>
              <a:rPr lang="en-GB" sz="2400" dirty="0"/>
              <a:t>When might you ask one question and when would you choose the other?</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88765" y="1757172"/>
            <a:ext cx="343097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powers of ten written using index notation</a:t>
            </a:r>
          </a:p>
        </p:txBody>
      </p:sp>
      <p:sp>
        <p:nvSpPr>
          <p:cNvPr id="13" name="TextBox 12">
            <a:extLst>
              <a:ext uri="{FF2B5EF4-FFF2-40B4-BE49-F238E27FC236}">
                <a16:creationId xmlns:a16="http://schemas.microsoft.com/office/drawing/2014/main" id="{52B388F4-9C64-4990-A5E9-D1982E73E374}"/>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6" name="TextBox 5">
            <a:extLst>
              <a:ext uri="{FF2B5EF4-FFF2-40B4-BE49-F238E27FC236}">
                <a16:creationId xmlns:a16="http://schemas.microsoft.com/office/drawing/2014/main" id="{BD405A43-7F21-4A6C-B87B-0FA0A3347C62}"/>
              </a:ext>
            </a:extLst>
          </p:cNvPr>
          <p:cNvSpPr txBox="1"/>
          <p:nvPr/>
        </p:nvSpPr>
        <p:spPr>
          <a:xfrm>
            <a:off x="374271" y="2188310"/>
            <a:ext cx="3201449" cy="2554545"/>
          </a:xfrm>
          <a:prstGeom prst="rect">
            <a:avLst/>
          </a:prstGeom>
          <a:noFill/>
        </p:spPr>
        <p:txBody>
          <a:bodyPr wrap="square">
            <a:spAutoFit/>
          </a:bodyPr>
          <a:lstStyle/>
          <a:p>
            <a:pPr marL="457200" indent="-457200">
              <a:spcBef>
                <a:spcPts val="0"/>
              </a:spcBef>
              <a:spcAft>
                <a:spcPts val="1200"/>
              </a:spcAft>
              <a:buNone/>
            </a:pPr>
            <a:r>
              <a:rPr lang="en-GB" sz="2000" dirty="0"/>
              <a:t>10</a:t>
            </a:r>
            <a:r>
              <a:rPr lang="en-GB" sz="2000" baseline="30000" dirty="0"/>
              <a:t>9</a:t>
            </a:r>
            <a:r>
              <a:rPr lang="en-GB" sz="2000" dirty="0"/>
              <a:t> is a power of ten.</a:t>
            </a:r>
          </a:p>
          <a:p>
            <a:pPr marL="457200" indent="-457200">
              <a:spcBef>
                <a:spcPts val="0"/>
              </a:spcBef>
              <a:spcAft>
                <a:spcPts val="1200"/>
              </a:spcAft>
            </a:pPr>
            <a:r>
              <a:rPr lang="en-GB" sz="2000" dirty="0"/>
              <a:t>How would you find the next power of ten (and what is it)?</a:t>
            </a:r>
          </a:p>
          <a:p>
            <a:pPr marL="457200" indent="-457200">
              <a:spcBef>
                <a:spcPts val="0"/>
              </a:spcBef>
              <a:spcAft>
                <a:spcPts val="1200"/>
              </a:spcAft>
            </a:pPr>
            <a:r>
              <a:rPr lang="en-GB" sz="2000" dirty="0"/>
              <a:t>How would you find the previous power of ten (and what is it)?</a:t>
            </a:r>
          </a:p>
        </p:txBody>
      </p:sp>
    </p:spTree>
    <p:custDataLst>
      <p:tags r:id="rId1"/>
    </p:custDataLst>
    <p:extLst>
      <p:ext uri="{BB962C8B-B14F-4D97-AF65-F5344CB8AC3E}">
        <p14:creationId xmlns:p14="http://schemas.microsoft.com/office/powerpoint/2010/main" val="339875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powers of ten written using index notation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3C753381-2AFA-41F1-8FA0-ABD38C6CBA47}"/>
              </a:ext>
            </a:extLst>
          </p:cNvPr>
          <p:cNvSpPr txBox="1"/>
          <p:nvPr/>
        </p:nvSpPr>
        <p:spPr>
          <a:xfrm>
            <a:off x="263352" y="1700808"/>
            <a:ext cx="11809312" cy="461665"/>
          </a:xfrm>
          <a:prstGeom prst="rect">
            <a:avLst/>
          </a:prstGeom>
          <a:noFill/>
        </p:spPr>
        <p:txBody>
          <a:bodyPr wrap="square">
            <a:spAutoFit/>
          </a:bodyPr>
          <a:lstStyle/>
          <a:p>
            <a:pPr>
              <a:spcBef>
                <a:spcPts val="0"/>
              </a:spcBef>
              <a:spcAft>
                <a:spcPts val="1200"/>
              </a:spcAft>
              <a:buNone/>
            </a:pPr>
            <a:r>
              <a:rPr lang="en-GB" sz="2400" dirty="0"/>
              <a:t>Fill in the gaps:</a:t>
            </a:r>
          </a:p>
        </p:txBody>
      </p:sp>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9BD0FFAC-B4C5-4EED-A151-3A2A3B3BCCD7}"/>
                  </a:ext>
                </a:extLst>
              </p:cNvPr>
              <p:cNvGraphicFramePr>
                <a:graphicFrameLocks noGrp="1"/>
              </p:cNvGraphicFramePr>
              <p:nvPr>
                <p:extLst>
                  <p:ext uri="{D42A27DB-BD31-4B8C-83A1-F6EECF244321}">
                    <p14:modId xmlns:p14="http://schemas.microsoft.com/office/powerpoint/2010/main" val="3001392317"/>
                  </p:ext>
                </p:extLst>
              </p:nvPr>
            </p:nvGraphicFramePr>
            <p:xfrm>
              <a:off x="1307468" y="2276872"/>
              <a:ext cx="9577064" cy="2880000"/>
            </p:xfrm>
            <a:graphic>
              <a:graphicData uri="http://schemas.openxmlformats.org/drawingml/2006/table">
                <a:tbl>
                  <a:tblPr firstRow="1" bandRow="1">
                    <a:tableStyleId>{5940675A-B579-460E-94D1-54222C63F5DA}</a:tableStyleId>
                  </a:tblPr>
                  <a:tblGrid>
                    <a:gridCol w="4788532">
                      <a:extLst>
                        <a:ext uri="{9D8B030D-6E8A-4147-A177-3AD203B41FA5}">
                          <a16:colId xmlns:a16="http://schemas.microsoft.com/office/drawing/2014/main" val="78928752"/>
                        </a:ext>
                      </a:extLst>
                    </a:gridCol>
                    <a:gridCol w="4788532">
                      <a:extLst>
                        <a:ext uri="{9D8B030D-6E8A-4147-A177-3AD203B41FA5}">
                          <a16:colId xmlns:a16="http://schemas.microsoft.com/office/drawing/2014/main" val="2454437947"/>
                        </a:ext>
                      </a:extLst>
                    </a:gridCol>
                  </a:tblGrid>
                  <a:tr h="576000">
                    <a:tc>
                      <a:txBody>
                        <a:bodyPr/>
                        <a:lstStyle/>
                        <a:p>
                          <a:r>
                            <a:rPr lang="en-GB" sz="2400" dirty="0"/>
                            <a:t>10</a:t>
                          </a:r>
                          <a:r>
                            <a:rPr lang="en-GB" sz="2400" baseline="30000" dirty="0"/>
                            <a:t>3</a:t>
                          </a:r>
                          <a:r>
                            <a:rPr lang="en-GB" sz="2400" dirty="0"/>
                            <a:t> = 1</a:t>
                          </a:r>
                          <a14:m>
                            <m:oMath xmlns:m="http://schemas.openxmlformats.org/officeDocument/2006/math">
                              <m:r>
                                <a:rPr lang="en-GB" sz="2400" i="1" dirty="0" smtClean="0">
                                  <a:latin typeface="Cambria Math" panose="02040503050406030204" pitchFamily="18" charset="0"/>
                                  <a:ea typeface="Cambria Math" panose="02040503050406030204" pitchFamily="18" charset="0"/>
                                </a:rPr>
                                <m:t>×</m:t>
                              </m:r>
                            </m:oMath>
                          </a14:m>
                          <a:r>
                            <a:rPr lang="en-GB" sz="2400" dirty="0"/>
                            <a:t>10</a:t>
                          </a:r>
                          <a14:m>
                            <m:oMath xmlns:m="http://schemas.openxmlformats.org/officeDocument/2006/math">
                              <m:r>
                                <a:rPr lang="en-GB" sz="2400" i="1" dirty="0">
                                  <a:latin typeface="Cambria Math" panose="02040503050406030204" pitchFamily="18" charset="0"/>
                                  <a:ea typeface="Cambria Math" panose="02040503050406030204" pitchFamily="18" charset="0"/>
                                </a:rPr>
                                <m:t>×</m:t>
                              </m:r>
                            </m:oMath>
                          </a14:m>
                          <a:r>
                            <a:rPr lang="en-GB" sz="2400" dirty="0"/>
                            <a:t>10</a:t>
                          </a:r>
                          <a14:m>
                            <m:oMath xmlns:m="http://schemas.openxmlformats.org/officeDocument/2006/math">
                              <m:r>
                                <a:rPr lang="en-GB" sz="2400" i="1" dirty="0">
                                  <a:latin typeface="Cambria Math" panose="02040503050406030204" pitchFamily="18" charset="0"/>
                                  <a:ea typeface="Cambria Math" panose="02040503050406030204" pitchFamily="18" charset="0"/>
                                </a:rPr>
                                <m:t>×</m:t>
                              </m:r>
                            </m:oMath>
                          </a14:m>
                          <a:r>
                            <a:rPr lang="en-GB" sz="2400" dirty="0"/>
                            <a:t>10 = 1000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3</a:t>
                          </a:r>
                          <a:r>
                            <a:rPr lang="en-GB" sz="2400" i="0" dirty="0"/>
                            <a:t> is 1000 times greater than 1</a:t>
                          </a:r>
                        </a:p>
                      </a:txBody>
                      <a:tcPr anchor="ctr"/>
                    </a:tc>
                    <a:extLst>
                      <a:ext uri="{0D108BD9-81ED-4DB2-BD59-A6C34878D82A}">
                        <a16:rowId xmlns:a16="http://schemas.microsoft.com/office/drawing/2014/main" val="3439246782"/>
                      </a:ext>
                    </a:extLst>
                  </a:tr>
                  <a:tr h="576000">
                    <a:tc>
                      <a:txBody>
                        <a:bodyPr/>
                        <a:lstStyle/>
                        <a:p>
                          <a:r>
                            <a:rPr lang="en-GB" sz="2400" dirty="0"/>
                            <a:t>10</a:t>
                          </a:r>
                          <a:r>
                            <a:rPr lang="en-GB" sz="2400" baseline="30000" dirty="0"/>
                            <a:t>2</a:t>
                          </a:r>
                          <a:r>
                            <a:rPr lang="en-GB" sz="2400" dirty="0"/>
                            <a:t> = 1</a:t>
                          </a:r>
                          <a14:m>
                            <m:oMath xmlns:m="http://schemas.openxmlformats.org/officeDocument/2006/math">
                              <m:r>
                                <a:rPr lang="en-GB" sz="2400" i="1" dirty="0" smtClean="0">
                                  <a:latin typeface="Cambria Math" panose="02040503050406030204" pitchFamily="18" charset="0"/>
                                  <a:ea typeface="Cambria Math" panose="02040503050406030204" pitchFamily="18" charset="0"/>
                                </a:rPr>
                                <m:t>×</m:t>
                              </m:r>
                            </m:oMath>
                          </a14:m>
                          <a:r>
                            <a:rPr lang="en-GB" sz="2400" dirty="0"/>
                            <a:t>10</a:t>
                          </a:r>
                          <a14:m>
                            <m:oMath xmlns:m="http://schemas.openxmlformats.org/officeDocument/2006/math">
                              <m:r>
                                <a:rPr lang="en-GB" sz="2400" i="1" dirty="0">
                                  <a:latin typeface="Cambria Math" panose="02040503050406030204" pitchFamily="18" charset="0"/>
                                  <a:ea typeface="Cambria Math" panose="02040503050406030204" pitchFamily="18" charset="0"/>
                                </a:rPr>
                                <m:t>×</m:t>
                              </m:r>
                            </m:oMath>
                          </a14:m>
                          <a:r>
                            <a:rPr lang="en-GB" sz="2400" dirty="0"/>
                            <a:t>10 = 100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2</a:t>
                          </a:r>
                          <a:r>
                            <a:rPr lang="en-GB" sz="2400" i="0" dirty="0"/>
                            <a:t> is ___times greater than 1</a:t>
                          </a:r>
                        </a:p>
                      </a:txBody>
                      <a:tcPr anchor="ctr"/>
                    </a:tc>
                    <a:extLst>
                      <a:ext uri="{0D108BD9-81ED-4DB2-BD59-A6C34878D82A}">
                        <a16:rowId xmlns:a16="http://schemas.microsoft.com/office/drawing/2014/main" val="125548379"/>
                      </a:ext>
                    </a:extLst>
                  </a:tr>
                  <a:tr h="576000">
                    <a:tc>
                      <a:txBody>
                        <a:bodyPr/>
                        <a:lstStyle/>
                        <a:p>
                          <a:r>
                            <a:rPr lang="en-GB" sz="2400" dirty="0"/>
                            <a:t>10</a:t>
                          </a:r>
                          <a:r>
                            <a:rPr lang="en-GB" sz="2400" baseline="30000" dirty="0"/>
                            <a:t>1</a:t>
                          </a:r>
                          <a:r>
                            <a:rPr lang="en-GB" sz="2400" dirty="0"/>
                            <a:t> = ____=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1</a:t>
                          </a:r>
                          <a:r>
                            <a:rPr lang="en-GB" sz="2400" i="0" dirty="0"/>
                            <a:t> is 10 times greater than 1</a:t>
                          </a:r>
                        </a:p>
                      </a:txBody>
                      <a:tcPr anchor="ctr"/>
                    </a:tc>
                    <a:extLst>
                      <a:ext uri="{0D108BD9-81ED-4DB2-BD59-A6C34878D82A}">
                        <a16:rowId xmlns:a16="http://schemas.microsoft.com/office/drawing/2014/main" val="3432599327"/>
                      </a:ext>
                    </a:extLst>
                  </a:tr>
                  <a:tr h="576000">
                    <a:tc>
                      <a:txBody>
                        <a:bodyPr/>
                        <a:lstStyle/>
                        <a:p>
                          <a:r>
                            <a:rPr lang="en-GB" sz="2400" dirty="0"/>
                            <a:t>10</a:t>
                          </a:r>
                          <a:r>
                            <a:rPr lang="en-GB" sz="2400" baseline="30000" dirty="0"/>
                            <a:t>0</a:t>
                          </a:r>
                          <a:r>
                            <a:rPr lang="en-GB" sz="24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0</a:t>
                          </a:r>
                          <a:r>
                            <a:rPr lang="en-GB" sz="2400" i="0" dirty="0"/>
                            <a:t> is equal to 1</a:t>
                          </a:r>
                        </a:p>
                      </a:txBody>
                      <a:tcPr anchor="ctr"/>
                    </a:tc>
                    <a:extLst>
                      <a:ext uri="{0D108BD9-81ED-4DB2-BD59-A6C34878D82A}">
                        <a16:rowId xmlns:a16="http://schemas.microsoft.com/office/drawing/2014/main" val="241922435"/>
                      </a:ext>
                    </a:extLst>
                  </a:tr>
                  <a:tr h="576000">
                    <a:tc>
                      <a:txBody>
                        <a:bodyPr/>
                        <a:lstStyle/>
                        <a:p>
                          <a:r>
                            <a:rPr lang="en-GB" sz="2400" dirty="0"/>
                            <a:t>10</a:t>
                          </a:r>
                          <a:r>
                            <a:rPr lang="en-GB" sz="2400" baseline="30000" dirty="0"/>
                            <a:t>-1</a:t>
                          </a:r>
                          <a:r>
                            <a:rPr lang="en-GB" sz="2400" dirty="0"/>
                            <a:t> = 1</a:t>
                          </a:r>
                          <a14:m>
                            <m:oMath xmlns:m="http://schemas.openxmlformats.org/officeDocument/2006/math">
                              <m:r>
                                <a:rPr lang="en-GB" sz="2400" i="1" dirty="0" smtClean="0">
                                  <a:latin typeface="Cambria Math" panose="02040503050406030204" pitchFamily="18" charset="0"/>
                                  <a:ea typeface="Cambria Math" panose="02040503050406030204" pitchFamily="18" charset="0"/>
                                </a:rPr>
                                <m:t>÷</m:t>
                              </m:r>
                            </m:oMath>
                          </a14:m>
                          <a:r>
                            <a:rPr lang="en-GB" sz="2400" dirty="0"/>
                            <a:t>10 = 0.1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-1</a:t>
                          </a:r>
                          <a:r>
                            <a:rPr lang="en-GB" sz="2400" i="0" dirty="0"/>
                            <a:t> is 10 times ___ than 1</a:t>
                          </a:r>
                        </a:p>
                      </a:txBody>
                      <a:tcPr anchor="ctr"/>
                    </a:tc>
                    <a:extLst>
                      <a:ext uri="{0D108BD9-81ED-4DB2-BD59-A6C34878D82A}">
                        <a16:rowId xmlns:a16="http://schemas.microsoft.com/office/drawing/2014/main" val="1033138497"/>
                      </a:ext>
                    </a:extLst>
                  </a:tr>
                </a:tbl>
              </a:graphicData>
            </a:graphic>
          </p:graphicFrame>
        </mc:Choice>
        <mc:Fallback xmlns="">
          <p:graphicFrame>
            <p:nvGraphicFramePr>
              <p:cNvPr id="4" name="Table 6">
                <a:extLst>
                  <a:ext uri="{FF2B5EF4-FFF2-40B4-BE49-F238E27FC236}">
                    <a16:creationId xmlns:a16="http://schemas.microsoft.com/office/drawing/2014/main" id="{9BD0FFAC-B4C5-4EED-A151-3A2A3B3BCCD7}"/>
                  </a:ext>
                </a:extLst>
              </p:cNvPr>
              <p:cNvGraphicFramePr>
                <a:graphicFrameLocks noGrp="1"/>
              </p:cNvGraphicFramePr>
              <p:nvPr>
                <p:extLst>
                  <p:ext uri="{D42A27DB-BD31-4B8C-83A1-F6EECF244321}">
                    <p14:modId xmlns:p14="http://schemas.microsoft.com/office/powerpoint/2010/main" val="3001392317"/>
                  </p:ext>
                </p:extLst>
              </p:nvPr>
            </p:nvGraphicFramePr>
            <p:xfrm>
              <a:off x="1307468" y="2276872"/>
              <a:ext cx="9577064" cy="2880000"/>
            </p:xfrm>
            <a:graphic>
              <a:graphicData uri="http://schemas.openxmlformats.org/drawingml/2006/table">
                <a:tbl>
                  <a:tblPr firstRow="1" bandRow="1">
                    <a:tableStyleId>{5940675A-B579-460E-94D1-54222C63F5DA}</a:tableStyleId>
                  </a:tblPr>
                  <a:tblGrid>
                    <a:gridCol w="4788532">
                      <a:extLst>
                        <a:ext uri="{9D8B030D-6E8A-4147-A177-3AD203B41FA5}">
                          <a16:colId xmlns:a16="http://schemas.microsoft.com/office/drawing/2014/main" val="78928752"/>
                        </a:ext>
                      </a:extLst>
                    </a:gridCol>
                    <a:gridCol w="4788532">
                      <a:extLst>
                        <a:ext uri="{9D8B030D-6E8A-4147-A177-3AD203B41FA5}">
                          <a16:colId xmlns:a16="http://schemas.microsoft.com/office/drawing/2014/main" val="2454437947"/>
                        </a:ext>
                      </a:extLst>
                    </a:gridCol>
                  </a:tblGrid>
                  <a:tr h="576000">
                    <a:tc>
                      <a:txBody>
                        <a:bodyPr/>
                        <a:lstStyle/>
                        <a:p>
                          <a:endParaRPr lang="en-US"/>
                        </a:p>
                      </a:txBody>
                      <a:tcPr anchor="ctr">
                        <a:blipFill>
                          <a:blip r:embed="rId3"/>
                          <a:stretch>
                            <a:fillRect l="-127" t="-1053" r="-100254" b="-41263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3</a:t>
                          </a:r>
                          <a:r>
                            <a:rPr lang="en-GB" sz="2400" i="0" dirty="0"/>
                            <a:t> is 1000 times greater than 1</a:t>
                          </a:r>
                        </a:p>
                      </a:txBody>
                      <a:tcPr anchor="ctr"/>
                    </a:tc>
                    <a:extLst>
                      <a:ext uri="{0D108BD9-81ED-4DB2-BD59-A6C34878D82A}">
                        <a16:rowId xmlns:a16="http://schemas.microsoft.com/office/drawing/2014/main" val="3439246782"/>
                      </a:ext>
                    </a:extLst>
                  </a:tr>
                  <a:tr h="576000">
                    <a:tc>
                      <a:txBody>
                        <a:bodyPr/>
                        <a:lstStyle/>
                        <a:p>
                          <a:endParaRPr lang="en-US"/>
                        </a:p>
                      </a:txBody>
                      <a:tcPr anchor="ctr">
                        <a:blipFill>
                          <a:blip r:embed="rId3"/>
                          <a:stretch>
                            <a:fillRect l="-127" t="-102128" r="-100254" b="-31702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2</a:t>
                          </a:r>
                          <a:r>
                            <a:rPr lang="en-GB" sz="2400" i="0" dirty="0"/>
                            <a:t> is ___times greater than 1</a:t>
                          </a:r>
                        </a:p>
                      </a:txBody>
                      <a:tcPr anchor="ctr"/>
                    </a:tc>
                    <a:extLst>
                      <a:ext uri="{0D108BD9-81ED-4DB2-BD59-A6C34878D82A}">
                        <a16:rowId xmlns:a16="http://schemas.microsoft.com/office/drawing/2014/main" val="125548379"/>
                      </a:ext>
                    </a:extLst>
                  </a:tr>
                  <a:tr h="576000">
                    <a:tc>
                      <a:txBody>
                        <a:bodyPr/>
                        <a:lstStyle/>
                        <a:p>
                          <a:r>
                            <a:rPr lang="en-GB" sz="2400" dirty="0"/>
                            <a:t>10</a:t>
                          </a:r>
                          <a:r>
                            <a:rPr lang="en-GB" sz="2400" baseline="30000" dirty="0"/>
                            <a:t>1</a:t>
                          </a:r>
                          <a:r>
                            <a:rPr lang="en-GB" sz="2400" dirty="0"/>
                            <a:t> = ____=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1</a:t>
                          </a:r>
                          <a:r>
                            <a:rPr lang="en-GB" sz="2400" i="0" dirty="0"/>
                            <a:t> is 10 times greater than 1</a:t>
                          </a:r>
                        </a:p>
                      </a:txBody>
                      <a:tcPr anchor="ctr"/>
                    </a:tc>
                    <a:extLst>
                      <a:ext uri="{0D108BD9-81ED-4DB2-BD59-A6C34878D82A}">
                        <a16:rowId xmlns:a16="http://schemas.microsoft.com/office/drawing/2014/main" val="3432599327"/>
                      </a:ext>
                    </a:extLst>
                  </a:tr>
                  <a:tr h="576000">
                    <a:tc>
                      <a:txBody>
                        <a:bodyPr/>
                        <a:lstStyle/>
                        <a:p>
                          <a:r>
                            <a:rPr lang="en-GB" sz="2400" dirty="0"/>
                            <a:t>10</a:t>
                          </a:r>
                          <a:r>
                            <a:rPr lang="en-GB" sz="2400" baseline="30000" dirty="0"/>
                            <a:t>0</a:t>
                          </a:r>
                          <a:r>
                            <a:rPr lang="en-GB" sz="24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0</a:t>
                          </a:r>
                          <a:r>
                            <a:rPr lang="en-GB" sz="2400" i="0" dirty="0"/>
                            <a:t> is equal to 1</a:t>
                          </a:r>
                        </a:p>
                      </a:txBody>
                      <a:tcPr anchor="ctr"/>
                    </a:tc>
                    <a:extLst>
                      <a:ext uri="{0D108BD9-81ED-4DB2-BD59-A6C34878D82A}">
                        <a16:rowId xmlns:a16="http://schemas.microsoft.com/office/drawing/2014/main" val="241922435"/>
                      </a:ext>
                    </a:extLst>
                  </a:tr>
                  <a:tr h="576000">
                    <a:tc>
                      <a:txBody>
                        <a:bodyPr/>
                        <a:lstStyle/>
                        <a:p>
                          <a:endParaRPr lang="en-US"/>
                        </a:p>
                      </a:txBody>
                      <a:tcPr anchor="ctr">
                        <a:blipFill>
                          <a:blip r:embed="rId3"/>
                          <a:stretch>
                            <a:fillRect l="-127" t="-398947" r="-100254" b="-1473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-1</a:t>
                          </a:r>
                          <a:r>
                            <a:rPr lang="en-GB" sz="2400" i="0" dirty="0"/>
                            <a:t> is 10 times ___ than 1</a:t>
                          </a:r>
                        </a:p>
                      </a:txBody>
                      <a:tcPr anchor="ctr"/>
                    </a:tc>
                    <a:extLst>
                      <a:ext uri="{0D108BD9-81ED-4DB2-BD59-A6C34878D82A}">
                        <a16:rowId xmlns:a16="http://schemas.microsoft.com/office/drawing/2014/main" val="1033138497"/>
                      </a:ext>
                    </a:extLst>
                  </a:tr>
                </a:tbl>
              </a:graphicData>
            </a:graphic>
          </p:graphicFrame>
        </mc:Fallback>
      </mc:AlternateContent>
      <p:sp>
        <p:nvSpPr>
          <p:cNvPr id="8" name="TextBox 7">
            <a:extLst>
              <a:ext uri="{FF2B5EF4-FFF2-40B4-BE49-F238E27FC236}">
                <a16:creationId xmlns:a16="http://schemas.microsoft.com/office/drawing/2014/main" id="{4CACAAA4-AAB3-4E81-95F8-87D1D08DB999}"/>
              </a:ext>
            </a:extLst>
          </p:cNvPr>
          <p:cNvSpPr txBox="1"/>
          <p:nvPr/>
        </p:nvSpPr>
        <p:spPr>
          <a:xfrm>
            <a:off x="263352" y="5549280"/>
            <a:ext cx="10081120" cy="461665"/>
          </a:xfrm>
          <a:prstGeom prst="rect">
            <a:avLst/>
          </a:prstGeom>
          <a:noFill/>
        </p:spPr>
        <p:txBody>
          <a:bodyPr wrap="square">
            <a:spAutoFit/>
          </a:bodyPr>
          <a:lstStyle/>
          <a:p>
            <a:pPr>
              <a:spcBef>
                <a:spcPts val="0"/>
              </a:spcBef>
              <a:spcAft>
                <a:spcPts val="1200"/>
              </a:spcAft>
              <a:buNone/>
            </a:pPr>
            <a:r>
              <a:rPr lang="en-GB" sz="2400" dirty="0"/>
              <a:t>If the pattern continues, what would the next row be?</a:t>
            </a:r>
          </a:p>
        </p:txBody>
      </p:sp>
    </p:spTree>
    <p:extLst>
      <p:ext uri="{BB962C8B-B14F-4D97-AF65-F5344CB8AC3E}">
        <p14:creationId xmlns:p14="http://schemas.microsoft.com/office/powerpoint/2010/main" val="228473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052736"/>
            <a:ext cx="10972800" cy="3888432"/>
          </a:xfrm>
        </p:spPr>
        <p:txBody>
          <a:bodyPr>
            <a:noAutofit/>
          </a:bodyPr>
          <a:lstStyle/>
          <a:p>
            <a:r>
              <a:rPr lang="en-GB" dirty="0"/>
              <a:t>These slides are designed to complement the </a:t>
            </a:r>
            <a:r>
              <a:rPr lang="en-GB" dirty="0">
                <a:hlinkClick r:id="rId2"/>
              </a:rPr>
              <a:t>1.1 Place value, estimation and rounding</a:t>
            </a:r>
            <a:r>
              <a:rPr lang="en-GB" dirty="0"/>
              <a:t> Core Concept document and its associated Theme Overview document </a:t>
            </a:r>
            <a:r>
              <a:rPr lang="en-GB" dirty="0">
                <a:hlinkClick r:id="rId3"/>
              </a:rPr>
              <a:t>1 The Structure of the number system</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6620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61215" y="1484785"/>
                <a:ext cx="4551409" cy="473152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solidFill>
                      <a:srgbClr val="585858"/>
                    </a:solidFill>
                    <a:effectLst/>
                    <a:latin typeface="+mj-lt"/>
                    <a:ea typeface="Calibri" panose="020F0502020204030204" pitchFamily="34" charset="0"/>
                  </a:rPr>
                  <a:t>In this example, 10</a:t>
                </a:r>
                <a:r>
                  <a:rPr lang="en-GB" sz="2400" baseline="30000" dirty="0">
                    <a:solidFill>
                      <a:srgbClr val="585858"/>
                    </a:solidFill>
                    <a:effectLst/>
                    <a:latin typeface="+mj-lt"/>
                    <a:ea typeface="Calibri" panose="020F0502020204030204" pitchFamily="34" charset="0"/>
                  </a:rPr>
                  <a:t>-1</a:t>
                </a:r>
                <a:r>
                  <a:rPr lang="en-GB" sz="2400" dirty="0">
                    <a:solidFill>
                      <a:srgbClr val="585858"/>
                    </a:solidFill>
                    <a:effectLst/>
                    <a:latin typeface="+mj-lt"/>
                    <a:ea typeface="Calibri" panose="020F0502020204030204" pitchFamily="34" charset="0"/>
                  </a:rPr>
                  <a:t> is written as 1</a:t>
                </a:r>
                <a:r>
                  <a:rPr lang="en-GB" sz="2400" dirty="0">
                    <a:solidFill>
                      <a:srgbClr val="585858"/>
                    </a:solidFill>
                    <a:effectLst/>
                    <a:latin typeface="+mj-lt"/>
                    <a:ea typeface="Calibri" panose="020F0502020204030204" pitchFamily="34" charset="0"/>
                    <a:cs typeface="Calibri" panose="020F0502020204030204" pitchFamily="34" charset="0"/>
                    <a:sym typeface="Symbol" panose="05050102010706020507" pitchFamily="18" charset="2"/>
                  </a:rPr>
                  <a:t></a:t>
                </a:r>
                <a:r>
                  <a:rPr lang="en-GB" sz="2400" dirty="0">
                    <a:solidFill>
                      <a:srgbClr val="585858"/>
                    </a:solidFill>
                    <a:effectLst/>
                    <a:latin typeface="+mj-lt"/>
                    <a:ea typeface="Calibri" panose="020F0502020204030204" pitchFamily="34" charset="0"/>
                  </a:rPr>
                  <a:t>10 rather than as </a:t>
                </a:r>
                <a14:m>
                  <m:oMath xmlns:m="http://schemas.openxmlformats.org/officeDocument/2006/math">
                    <m:r>
                      <a:rPr lang="en-GB" sz="2400" i="0" smtClean="0">
                        <a:solidFill>
                          <a:srgbClr val="585858"/>
                        </a:solidFill>
                        <a:effectLst/>
                        <a:latin typeface="Cambria Math" panose="02040503050406030204" pitchFamily="18" charset="0"/>
                        <a:ea typeface="Calibri" panose="020F0502020204030204" pitchFamily="34" charset="0"/>
                        <a:cs typeface="Calibri" panose="020F0502020204030204" pitchFamily="34" charset="0"/>
                      </a:rPr>
                      <m:t>1×</m:t>
                    </m:r>
                    <m:f>
                      <m:fPr>
                        <m:ctrlPr>
                          <a:rPr lang="en-GB" sz="2400" i="1">
                            <a:solidFill>
                              <a:srgbClr val="585858"/>
                            </a:solidFill>
                            <a:effectLst/>
                            <a:latin typeface="Cambria Math" panose="02040503050406030204" pitchFamily="18" charset="0"/>
                            <a:cs typeface="Calibri" panose="020F0502020204030204" pitchFamily="34" charset="0"/>
                          </a:rPr>
                        </m:ctrlPr>
                      </m:fPr>
                      <m:num>
                        <m:r>
                          <a:rPr lang="en-GB" sz="2400" i="0" smtClean="0">
                            <a:solidFill>
                              <a:srgbClr val="585858"/>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2400" i="0" smtClean="0">
                            <a:solidFill>
                              <a:srgbClr val="585858"/>
                            </a:solidFill>
                            <a:effectLst/>
                            <a:latin typeface="Cambria Math" panose="02040503050406030204" pitchFamily="18" charset="0"/>
                            <a:ea typeface="Calibri" panose="020F0502020204030204" pitchFamily="34" charset="0"/>
                            <a:cs typeface="Calibri" panose="020F0502020204030204" pitchFamily="34" charset="0"/>
                          </a:rPr>
                          <m:t>10</m:t>
                        </m:r>
                      </m:den>
                    </m:f>
                  </m:oMath>
                </a14:m>
                <a:r>
                  <a:rPr lang="en-GB" sz="2400" dirty="0">
                    <a:solidFill>
                      <a:srgbClr val="585858"/>
                    </a:solidFill>
                    <a:latin typeface="+mj-lt"/>
                  </a:rPr>
                  <a:t>.</a:t>
                </a:r>
              </a:p>
              <a:p>
                <a:pPr marL="360000" lvl="1" fontAlgn="auto">
                  <a:lnSpc>
                    <a:spcPct val="100000"/>
                  </a:lnSpc>
                  <a:spcBef>
                    <a:spcPts val="0"/>
                  </a:spcBef>
                  <a:spcAft>
                    <a:spcPts val="1200"/>
                  </a:spcAft>
                  <a:buClrTx/>
                </a:pPr>
                <a:r>
                  <a:rPr lang="en-GB" sz="2400" dirty="0"/>
                  <a:t>Consider the benefits and disadvantages of each. </a:t>
                </a:r>
              </a:p>
              <a:p>
                <a:pPr marL="360000" lvl="1" fontAlgn="auto">
                  <a:lnSpc>
                    <a:spcPct val="100000"/>
                  </a:lnSpc>
                  <a:spcBef>
                    <a:spcPts val="0"/>
                  </a:spcBef>
                  <a:spcAft>
                    <a:spcPts val="1200"/>
                  </a:spcAft>
                  <a:buClrTx/>
                </a:pPr>
                <a:r>
                  <a:rPr lang="en-GB" sz="2400" dirty="0">
                    <a:effectLst/>
                    <a:latin typeface="+mj-lt"/>
                    <a:ea typeface="Calibri" panose="020F0502020204030204" pitchFamily="34" charset="0"/>
                  </a:rPr>
                  <a:t>Do you think that one supports understanding more than the other? </a:t>
                </a:r>
              </a:p>
              <a:p>
                <a:pPr marL="360000" lvl="1" fontAlgn="auto">
                  <a:lnSpc>
                    <a:spcPct val="100000"/>
                  </a:lnSpc>
                  <a:spcBef>
                    <a:spcPts val="0"/>
                  </a:spcBef>
                  <a:spcAft>
                    <a:spcPts val="1200"/>
                  </a:spcAft>
                  <a:buClrTx/>
                </a:pPr>
                <a:r>
                  <a:rPr lang="en-GB" sz="2400" dirty="0">
                    <a:effectLst/>
                    <a:latin typeface="+mj-lt"/>
                    <a:ea typeface="Calibri" panose="020F0502020204030204" pitchFamily="34" charset="0"/>
                  </a:rPr>
                  <a:t>Is one ‘easier’ for students to grasp?</a:t>
                </a:r>
                <a:endParaRPr lang="en-GB" sz="3200" dirty="0">
                  <a:latin typeface="+mj-lt"/>
                </a:endParaRPr>
              </a:p>
            </p:txBody>
          </p:sp>
        </mc:Choice>
        <mc:Fallback xmlns="">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7161215" y="1484785"/>
                <a:ext cx="4551409" cy="4731524"/>
              </a:xfrm>
              <a:prstGeom prst="rect">
                <a:avLst/>
              </a:prstGeom>
              <a:blipFill>
                <a:blip r:embed="rId4"/>
                <a:stretch>
                  <a:fillRect r="-3083"/>
                </a:stretch>
              </a:blipFill>
            </p:spPr>
            <p:txBody>
              <a:bodyPr/>
              <a:lstStyle/>
              <a:p>
                <a:r>
                  <a:rPr lang="en-GB">
                    <a:noFill/>
                  </a:rPr>
                  <a:t> </a:t>
                </a:r>
              </a:p>
            </p:txBody>
          </p:sp>
        </mc:Fallback>
      </mc:AlternateContent>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78254" y="1741532"/>
            <a:ext cx="6969874" cy="431965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powers of ten written using index notation</a:t>
            </a:r>
          </a:p>
        </p:txBody>
      </p:sp>
      <p:sp>
        <p:nvSpPr>
          <p:cNvPr id="13" name="TextBox 12">
            <a:extLst>
              <a:ext uri="{FF2B5EF4-FFF2-40B4-BE49-F238E27FC236}">
                <a16:creationId xmlns:a16="http://schemas.microsoft.com/office/drawing/2014/main" id="{52B388F4-9C64-4990-A5E9-D1982E73E374}"/>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6" name="TextBox 5">
            <a:extLst>
              <a:ext uri="{FF2B5EF4-FFF2-40B4-BE49-F238E27FC236}">
                <a16:creationId xmlns:a16="http://schemas.microsoft.com/office/drawing/2014/main" id="{160038DB-2FE2-4577-B87B-1DBC07FA4B28}"/>
              </a:ext>
            </a:extLst>
          </p:cNvPr>
          <p:cNvSpPr txBox="1"/>
          <p:nvPr/>
        </p:nvSpPr>
        <p:spPr>
          <a:xfrm>
            <a:off x="382688" y="1886469"/>
            <a:ext cx="6587231" cy="400110"/>
          </a:xfrm>
          <a:prstGeom prst="rect">
            <a:avLst/>
          </a:prstGeom>
          <a:noFill/>
        </p:spPr>
        <p:txBody>
          <a:bodyPr wrap="square">
            <a:spAutoFit/>
          </a:bodyPr>
          <a:lstStyle/>
          <a:p>
            <a:pPr>
              <a:spcBef>
                <a:spcPts val="0"/>
              </a:spcBef>
              <a:spcAft>
                <a:spcPts val="1200"/>
              </a:spcAft>
              <a:buNone/>
            </a:pPr>
            <a:r>
              <a:rPr lang="en-GB" sz="2000" dirty="0"/>
              <a:t>Fill in the gaps:</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C07ADCE-5AFB-4B7C-8A65-9106C868B097}"/>
                  </a:ext>
                </a:extLst>
              </p:cNvPr>
              <p:cNvGraphicFramePr>
                <a:graphicFrameLocks noGrp="1"/>
              </p:cNvGraphicFramePr>
              <p:nvPr>
                <p:extLst>
                  <p:ext uri="{D42A27DB-BD31-4B8C-83A1-F6EECF244321}">
                    <p14:modId xmlns:p14="http://schemas.microsoft.com/office/powerpoint/2010/main" val="2235679711"/>
                  </p:ext>
                </p:extLst>
              </p:nvPr>
            </p:nvGraphicFramePr>
            <p:xfrm>
              <a:off x="479375" y="2441702"/>
              <a:ext cx="6480720" cy="2678870"/>
            </p:xfrm>
            <a:graphic>
              <a:graphicData uri="http://schemas.openxmlformats.org/drawingml/2006/table">
                <a:tbl>
                  <a:tblPr firstRow="1" bandRow="1">
                    <a:tableStyleId>{5940675A-B579-460E-94D1-54222C63F5DA}</a:tableStyleId>
                  </a:tblPr>
                  <a:tblGrid>
                    <a:gridCol w="2952328">
                      <a:extLst>
                        <a:ext uri="{9D8B030D-6E8A-4147-A177-3AD203B41FA5}">
                          <a16:colId xmlns:a16="http://schemas.microsoft.com/office/drawing/2014/main" val="78928752"/>
                        </a:ext>
                      </a:extLst>
                    </a:gridCol>
                    <a:gridCol w="3528392">
                      <a:extLst>
                        <a:ext uri="{9D8B030D-6E8A-4147-A177-3AD203B41FA5}">
                          <a16:colId xmlns:a16="http://schemas.microsoft.com/office/drawing/2014/main" val="2454437947"/>
                        </a:ext>
                      </a:extLst>
                    </a:gridCol>
                  </a:tblGrid>
                  <a:tr h="535774">
                    <a:tc>
                      <a:txBody>
                        <a:bodyPr/>
                        <a:lstStyle/>
                        <a:p>
                          <a:r>
                            <a:rPr lang="en-GB" sz="1800" dirty="0"/>
                            <a:t>10</a:t>
                          </a:r>
                          <a:r>
                            <a:rPr lang="en-GB" sz="1800" baseline="30000" dirty="0"/>
                            <a:t>3</a:t>
                          </a:r>
                          <a:r>
                            <a:rPr lang="en-GB" sz="1800" dirty="0"/>
                            <a:t> = 1</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r>
                            <a:rPr lang="en-GB" sz="1800" dirty="0"/>
                            <a:t>10</a:t>
                          </a:r>
                          <a14:m>
                            <m:oMath xmlns:m="http://schemas.openxmlformats.org/officeDocument/2006/math">
                              <m:r>
                                <a:rPr lang="en-GB" sz="1800" i="1" dirty="0">
                                  <a:latin typeface="Cambria Math" panose="02040503050406030204" pitchFamily="18" charset="0"/>
                                  <a:ea typeface="Cambria Math" panose="02040503050406030204" pitchFamily="18" charset="0"/>
                                </a:rPr>
                                <m:t>×</m:t>
                              </m:r>
                            </m:oMath>
                          </a14:m>
                          <a:r>
                            <a:rPr lang="en-GB" sz="1800" dirty="0"/>
                            <a:t>10</a:t>
                          </a:r>
                          <a14:m>
                            <m:oMath xmlns:m="http://schemas.openxmlformats.org/officeDocument/2006/math">
                              <m:r>
                                <a:rPr lang="en-GB" sz="1800" i="1" dirty="0">
                                  <a:latin typeface="Cambria Math" panose="02040503050406030204" pitchFamily="18" charset="0"/>
                                  <a:ea typeface="Cambria Math" panose="02040503050406030204" pitchFamily="18" charset="0"/>
                                </a:rPr>
                                <m:t>×</m:t>
                              </m:r>
                            </m:oMath>
                          </a14:m>
                          <a:r>
                            <a:rPr lang="en-GB" sz="1800" dirty="0"/>
                            <a:t>10 = 1000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3</a:t>
                          </a:r>
                          <a:r>
                            <a:rPr lang="en-GB" sz="1800" i="0" dirty="0"/>
                            <a:t> is 1000 times greater than 1</a:t>
                          </a:r>
                        </a:p>
                      </a:txBody>
                      <a:tcPr anchor="ctr"/>
                    </a:tc>
                    <a:extLst>
                      <a:ext uri="{0D108BD9-81ED-4DB2-BD59-A6C34878D82A}">
                        <a16:rowId xmlns:a16="http://schemas.microsoft.com/office/drawing/2014/main" val="3439246782"/>
                      </a:ext>
                    </a:extLst>
                  </a:tr>
                  <a:tr h="535774">
                    <a:tc>
                      <a:txBody>
                        <a:bodyPr/>
                        <a:lstStyle/>
                        <a:p>
                          <a:r>
                            <a:rPr lang="en-GB" sz="1800" dirty="0"/>
                            <a:t>10</a:t>
                          </a:r>
                          <a:r>
                            <a:rPr lang="en-GB" sz="1800" baseline="30000" dirty="0"/>
                            <a:t>2</a:t>
                          </a:r>
                          <a:r>
                            <a:rPr lang="en-GB" sz="1800" dirty="0"/>
                            <a:t> = 1</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r>
                            <a:rPr lang="en-GB" sz="1800" dirty="0"/>
                            <a:t>10</a:t>
                          </a:r>
                          <a14:m>
                            <m:oMath xmlns:m="http://schemas.openxmlformats.org/officeDocument/2006/math">
                              <m:r>
                                <a:rPr lang="en-GB" sz="1800" i="1" dirty="0">
                                  <a:latin typeface="Cambria Math" panose="02040503050406030204" pitchFamily="18" charset="0"/>
                                  <a:ea typeface="Cambria Math" panose="02040503050406030204" pitchFamily="18" charset="0"/>
                                </a:rPr>
                                <m:t>×</m:t>
                              </m:r>
                            </m:oMath>
                          </a14:m>
                          <a:r>
                            <a:rPr lang="en-GB" sz="1800" dirty="0"/>
                            <a:t>10 = 100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2</a:t>
                          </a:r>
                          <a:r>
                            <a:rPr lang="en-GB" sz="1800" i="0" dirty="0"/>
                            <a:t> is ___times greater than 1</a:t>
                          </a:r>
                        </a:p>
                      </a:txBody>
                      <a:tcPr anchor="ctr"/>
                    </a:tc>
                    <a:extLst>
                      <a:ext uri="{0D108BD9-81ED-4DB2-BD59-A6C34878D82A}">
                        <a16:rowId xmlns:a16="http://schemas.microsoft.com/office/drawing/2014/main" val="125548379"/>
                      </a:ext>
                    </a:extLst>
                  </a:tr>
                  <a:tr h="535774">
                    <a:tc>
                      <a:txBody>
                        <a:bodyPr/>
                        <a:lstStyle/>
                        <a:p>
                          <a:r>
                            <a:rPr lang="en-GB" sz="1800" dirty="0"/>
                            <a:t>10</a:t>
                          </a:r>
                          <a:r>
                            <a:rPr lang="en-GB" sz="1800" baseline="30000" dirty="0"/>
                            <a:t>1</a:t>
                          </a:r>
                          <a:r>
                            <a:rPr lang="en-GB" sz="1800" dirty="0"/>
                            <a:t> = ____=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1</a:t>
                          </a:r>
                          <a:r>
                            <a:rPr lang="en-GB" sz="1800" i="0" dirty="0"/>
                            <a:t> is 10 times greater than 1</a:t>
                          </a:r>
                        </a:p>
                      </a:txBody>
                      <a:tcPr anchor="ctr"/>
                    </a:tc>
                    <a:extLst>
                      <a:ext uri="{0D108BD9-81ED-4DB2-BD59-A6C34878D82A}">
                        <a16:rowId xmlns:a16="http://schemas.microsoft.com/office/drawing/2014/main" val="3432599327"/>
                      </a:ext>
                    </a:extLst>
                  </a:tr>
                  <a:tr h="535774">
                    <a:tc>
                      <a:txBody>
                        <a:bodyPr/>
                        <a:lstStyle/>
                        <a:p>
                          <a:r>
                            <a:rPr lang="en-GB" sz="1800" dirty="0"/>
                            <a:t>10</a:t>
                          </a:r>
                          <a:r>
                            <a:rPr lang="en-GB" sz="1800" baseline="30000" dirty="0"/>
                            <a:t>0</a:t>
                          </a:r>
                          <a:r>
                            <a:rPr lang="en-GB" sz="18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0</a:t>
                          </a:r>
                          <a:r>
                            <a:rPr lang="en-GB" sz="1800" i="0" dirty="0"/>
                            <a:t> is equal to 1</a:t>
                          </a:r>
                        </a:p>
                      </a:txBody>
                      <a:tcPr anchor="ctr"/>
                    </a:tc>
                    <a:extLst>
                      <a:ext uri="{0D108BD9-81ED-4DB2-BD59-A6C34878D82A}">
                        <a16:rowId xmlns:a16="http://schemas.microsoft.com/office/drawing/2014/main" val="241922435"/>
                      </a:ext>
                    </a:extLst>
                  </a:tr>
                  <a:tr h="535774">
                    <a:tc>
                      <a:txBody>
                        <a:bodyPr/>
                        <a:lstStyle/>
                        <a:p>
                          <a:r>
                            <a:rPr lang="en-GB" sz="1800" dirty="0"/>
                            <a:t>10</a:t>
                          </a:r>
                          <a:r>
                            <a:rPr lang="en-GB" sz="1800" baseline="30000" dirty="0"/>
                            <a:t>-1</a:t>
                          </a:r>
                          <a:r>
                            <a:rPr lang="en-GB" sz="1800" dirty="0"/>
                            <a:t> = 1</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r>
                            <a:rPr lang="en-GB" sz="1800" dirty="0"/>
                            <a:t>10 = 0.1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-1</a:t>
                          </a:r>
                          <a:r>
                            <a:rPr lang="en-GB" sz="1800" i="0" dirty="0"/>
                            <a:t> is 10 times ___ than 1</a:t>
                          </a:r>
                        </a:p>
                      </a:txBody>
                      <a:tcPr anchor="ctr"/>
                    </a:tc>
                    <a:extLst>
                      <a:ext uri="{0D108BD9-81ED-4DB2-BD59-A6C34878D82A}">
                        <a16:rowId xmlns:a16="http://schemas.microsoft.com/office/drawing/2014/main" val="1033138497"/>
                      </a:ext>
                    </a:extLst>
                  </a:tr>
                </a:tbl>
              </a:graphicData>
            </a:graphic>
          </p:graphicFrame>
        </mc:Choice>
        <mc:Fallback xmlns="">
          <p:graphicFrame>
            <p:nvGraphicFramePr>
              <p:cNvPr id="7" name="Table 6">
                <a:extLst>
                  <a:ext uri="{FF2B5EF4-FFF2-40B4-BE49-F238E27FC236}">
                    <a16:creationId xmlns:a16="http://schemas.microsoft.com/office/drawing/2014/main" id="{6C07ADCE-5AFB-4B7C-8A65-9106C868B097}"/>
                  </a:ext>
                </a:extLst>
              </p:cNvPr>
              <p:cNvGraphicFramePr>
                <a:graphicFrameLocks noGrp="1"/>
              </p:cNvGraphicFramePr>
              <p:nvPr>
                <p:extLst>
                  <p:ext uri="{D42A27DB-BD31-4B8C-83A1-F6EECF244321}">
                    <p14:modId xmlns:p14="http://schemas.microsoft.com/office/powerpoint/2010/main" val="2235679711"/>
                  </p:ext>
                </p:extLst>
              </p:nvPr>
            </p:nvGraphicFramePr>
            <p:xfrm>
              <a:off x="479375" y="2441702"/>
              <a:ext cx="6480720" cy="2678870"/>
            </p:xfrm>
            <a:graphic>
              <a:graphicData uri="http://schemas.openxmlformats.org/drawingml/2006/table">
                <a:tbl>
                  <a:tblPr firstRow="1" bandRow="1">
                    <a:tableStyleId>{5940675A-B579-460E-94D1-54222C63F5DA}</a:tableStyleId>
                  </a:tblPr>
                  <a:tblGrid>
                    <a:gridCol w="2952328">
                      <a:extLst>
                        <a:ext uri="{9D8B030D-6E8A-4147-A177-3AD203B41FA5}">
                          <a16:colId xmlns:a16="http://schemas.microsoft.com/office/drawing/2014/main" val="78928752"/>
                        </a:ext>
                      </a:extLst>
                    </a:gridCol>
                    <a:gridCol w="3528392">
                      <a:extLst>
                        <a:ext uri="{9D8B030D-6E8A-4147-A177-3AD203B41FA5}">
                          <a16:colId xmlns:a16="http://schemas.microsoft.com/office/drawing/2014/main" val="2454437947"/>
                        </a:ext>
                      </a:extLst>
                    </a:gridCol>
                  </a:tblGrid>
                  <a:tr h="535774">
                    <a:tc>
                      <a:txBody>
                        <a:bodyPr/>
                        <a:lstStyle/>
                        <a:p>
                          <a:endParaRPr lang="en-US"/>
                        </a:p>
                      </a:txBody>
                      <a:tcPr anchor="ctr">
                        <a:blipFill>
                          <a:blip r:embed="rId5"/>
                          <a:stretch>
                            <a:fillRect l="-206" t="-1136" r="-119794" b="-40340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3</a:t>
                          </a:r>
                          <a:r>
                            <a:rPr lang="en-GB" sz="1800" i="0" dirty="0"/>
                            <a:t> is 1000 times greater than 1</a:t>
                          </a:r>
                        </a:p>
                      </a:txBody>
                      <a:tcPr anchor="ctr"/>
                    </a:tc>
                    <a:extLst>
                      <a:ext uri="{0D108BD9-81ED-4DB2-BD59-A6C34878D82A}">
                        <a16:rowId xmlns:a16="http://schemas.microsoft.com/office/drawing/2014/main" val="3439246782"/>
                      </a:ext>
                    </a:extLst>
                  </a:tr>
                  <a:tr h="535774">
                    <a:tc>
                      <a:txBody>
                        <a:bodyPr/>
                        <a:lstStyle/>
                        <a:p>
                          <a:endParaRPr lang="en-US"/>
                        </a:p>
                      </a:txBody>
                      <a:tcPr anchor="ctr">
                        <a:blipFill>
                          <a:blip r:embed="rId5"/>
                          <a:stretch>
                            <a:fillRect l="-206" t="-101136" r="-119794" b="-30340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2</a:t>
                          </a:r>
                          <a:r>
                            <a:rPr lang="en-GB" sz="1800" i="0" dirty="0"/>
                            <a:t> is ___times greater than 1</a:t>
                          </a:r>
                        </a:p>
                      </a:txBody>
                      <a:tcPr anchor="ctr"/>
                    </a:tc>
                    <a:extLst>
                      <a:ext uri="{0D108BD9-81ED-4DB2-BD59-A6C34878D82A}">
                        <a16:rowId xmlns:a16="http://schemas.microsoft.com/office/drawing/2014/main" val="125548379"/>
                      </a:ext>
                    </a:extLst>
                  </a:tr>
                  <a:tr h="535774">
                    <a:tc>
                      <a:txBody>
                        <a:bodyPr/>
                        <a:lstStyle/>
                        <a:p>
                          <a:r>
                            <a:rPr lang="en-GB" sz="1800" dirty="0"/>
                            <a:t>10</a:t>
                          </a:r>
                          <a:r>
                            <a:rPr lang="en-GB" sz="1800" baseline="30000" dirty="0"/>
                            <a:t>1</a:t>
                          </a:r>
                          <a:r>
                            <a:rPr lang="en-GB" sz="1800" dirty="0"/>
                            <a:t> = ____=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1</a:t>
                          </a:r>
                          <a:r>
                            <a:rPr lang="en-GB" sz="1800" i="0" dirty="0"/>
                            <a:t> is 10 times greater than 1</a:t>
                          </a:r>
                        </a:p>
                      </a:txBody>
                      <a:tcPr anchor="ctr"/>
                    </a:tc>
                    <a:extLst>
                      <a:ext uri="{0D108BD9-81ED-4DB2-BD59-A6C34878D82A}">
                        <a16:rowId xmlns:a16="http://schemas.microsoft.com/office/drawing/2014/main" val="3432599327"/>
                      </a:ext>
                    </a:extLst>
                  </a:tr>
                  <a:tr h="535774">
                    <a:tc>
                      <a:txBody>
                        <a:bodyPr/>
                        <a:lstStyle/>
                        <a:p>
                          <a:r>
                            <a:rPr lang="en-GB" sz="1800" dirty="0"/>
                            <a:t>10</a:t>
                          </a:r>
                          <a:r>
                            <a:rPr lang="en-GB" sz="1800" baseline="30000" dirty="0"/>
                            <a:t>0</a:t>
                          </a:r>
                          <a:r>
                            <a:rPr lang="en-GB" sz="18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0</a:t>
                          </a:r>
                          <a:r>
                            <a:rPr lang="en-GB" sz="1800" i="0" dirty="0"/>
                            <a:t> is equal to 1</a:t>
                          </a:r>
                        </a:p>
                      </a:txBody>
                      <a:tcPr anchor="ctr"/>
                    </a:tc>
                    <a:extLst>
                      <a:ext uri="{0D108BD9-81ED-4DB2-BD59-A6C34878D82A}">
                        <a16:rowId xmlns:a16="http://schemas.microsoft.com/office/drawing/2014/main" val="241922435"/>
                      </a:ext>
                    </a:extLst>
                  </a:tr>
                  <a:tr h="535774">
                    <a:tc>
                      <a:txBody>
                        <a:bodyPr/>
                        <a:lstStyle/>
                        <a:p>
                          <a:endParaRPr lang="en-US"/>
                        </a:p>
                      </a:txBody>
                      <a:tcPr anchor="ctr">
                        <a:blipFill>
                          <a:blip r:embed="rId5"/>
                          <a:stretch>
                            <a:fillRect l="-206" t="-401136" r="-119794" b="-340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t>10</a:t>
                          </a:r>
                          <a:r>
                            <a:rPr lang="en-GB" sz="1800" i="0" baseline="30000" dirty="0"/>
                            <a:t>-1</a:t>
                          </a:r>
                          <a:r>
                            <a:rPr lang="en-GB" sz="1800" i="0" dirty="0"/>
                            <a:t> is 10 times ___ than 1</a:t>
                          </a:r>
                        </a:p>
                      </a:txBody>
                      <a:tcPr anchor="ctr"/>
                    </a:tc>
                    <a:extLst>
                      <a:ext uri="{0D108BD9-81ED-4DB2-BD59-A6C34878D82A}">
                        <a16:rowId xmlns:a16="http://schemas.microsoft.com/office/drawing/2014/main" val="1033138497"/>
                      </a:ext>
                    </a:extLst>
                  </a:tr>
                </a:tbl>
              </a:graphicData>
            </a:graphic>
          </p:graphicFrame>
        </mc:Fallback>
      </mc:AlternateContent>
      <p:sp>
        <p:nvSpPr>
          <p:cNvPr id="8" name="TextBox 7">
            <a:extLst>
              <a:ext uri="{FF2B5EF4-FFF2-40B4-BE49-F238E27FC236}">
                <a16:creationId xmlns:a16="http://schemas.microsoft.com/office/drawing/2014/main" id="{1BE7AEBB-081D-45CD-9583-3642E9DDADBB}"/>
              </a:ext>
            </a:extLst>
          </p:cNvPr>
          <p:cNvSpPr txBox="1"/>
          <p:nvPr/>
        </p:nvSpPr>
        <p:spPr>
          <a:xfrm>
            <a:off x="372864" y="5344253"/>
            <a:ext cx="6587231" cy="400110"/>
          </a:xfrm>
          <a:prstGeom prst="rect">
            <a:avLst/>
          </a:prstGeom>
          <a:noFill/>
        </p:spPr>
        <p:txBody>
          <a:bodyPr wrap="square">
            <a:spAutoFit/>
          </a:bodyPr>
          <a:lstStyle/>
          <a:p>
            <a:pPr>
              <a:spcBef>
                <a:spcPts val="0"/>
              </a:spcBef>
              <a:spcAft>
                <a:spcPts val="1200"/>
              </a:spcAft>
              <a:buNone/>
            </a:pPr>
            <a:r>
              <a:rPr lang="en-GB" sz="2000" dirty="0"/>
              <a:t>If the pattern continues, what would the next row be?</a:t>
            </a:r>
          </a:p>
        </p:txBody>
      </p:sp>
    </p:spTree>
    <p:custDataLst>
      <p:tags r:id="rId1"/>
    </p:custDataLst>
    <p:extLst>
      <p:ext uri="{BB962C8B-B14F-4D97-AF65-F5344CB8AC3E}">
        <p14:creationId xmlns:p14="http://schemas.microsoft.com/office/powerpoint/2010/main" val="289240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Interpret powers of ten written using index notation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 name="TextBox 3">
            <a:extLst>
              <a:ext uri="{FF2B5EF4-FFF2-40B4-BE49-F238E27FC236}">
                <a16:creationId xmlns:a16="http://schemas.microsoft.com/office/drawing/2014/main" id="{FDD20016-3FE8-43E9-8076-FDEC31C187A5}"/>
              </a:ext>
            </a:extLst>
          </p:cNvPr>
          <p:cNvSpPr txBox="1"/>
          <p:nvPr/>
        </p:nvSpPr>
        <p:spPr>
          <a:xfrm>
            <a:off x="263352" y="1640035"/>
            <a:ext cx="11809312" cy="461665"/>
          </a:xfrm>
          <a:prstGeom prst="rect">
            <a:avLst/>
          </a:prstGeom>
          <a:noFill/>
        </p:spPr>
        <p:txBody>
          <a:bodyPr wrap="square">
            <a:spAutoFit/>
          </a:bodyPr>
          <a:lstStyle/>
          <a:p>
            <a:pPr>
              <a:spcBef>
                <a:spcPts val="0"/>
              </a:spcBef>
              <a:spcAft>
                <a:spcPts val="1200"/>
              </a:spcAft>
              <a:buNone/>
            </a:pPr>
            <a:r>
              <a:rPr lang="en-GB" sz="2400" dirty="0"/>
              <a:t>Fill in the gaps:</a:t>
            </a:r>
          </a:p>
        </p:txBody>
      </p:sp>
      <p:graphicFrame>
        <p:nvGraphicFramePr>
          <p:cNvPr id="5" name="Table 6">
            <a:extLst>
              <a:ext uri="{FF2B5EF4-FFF2-40B4-BE49-F238E27FC236}">
                <a16:creationId xmlns:a16="http://schemas.microsoft.com/office/drawing/2014/main" id="{17001BA1-6BA2-45AC-AA6B-42CEF6B954A6}"/>
              </a:ext>
            </a:extLst>
          </p:cNvPr>
          <p:cNvGraphicFramePr>
            <a:graphicFrameLocks noGrp="1"/>
          </p:cNvGraphicFramePr>
          <p:nvPr>
            <p:extLst>
              <p:ext uri="{D42A27DB-BD31-4B8C-83A1-F6EECF244321}">
                <p14:modId xmlns:p14="http://schemas.microsoft.com/office/powerpoint/2010/main" val="2341431138"/>
              </p:ext>
            </p:extLst>
          </p:nvPr>
        </p:nvGraphicFramePr>
        <p:xfrm>
          <a:off x="2210312" y="2337965"/>
          <a:ext cx="7771376" cy="2880000"/>
        </p:xfrm>
        <a:graphic>
          <a:graphicData uri="http://schemas.openxmlformats.org/drawingml/2006/table">
            <a:tbl>
              <a:tblPr firstRow="1" bandRow="1">
                <a:tableStyleId>{5940675A-B579-460E-94D1-54222C63F5DA}</a:tableStyleId>
              </a:tblPr>
              <a:tblGrid>
                <a:gridCol w="1923783">
                  <a:extLst>
                    <a:ext uri="{9D8B030D-6E8A-4147-A177-3AD203B41FA5}">
                      <a16:colId xmlns:a16="http://schemas.microsoft.com/office/drawing/2014/main" val="78928752"/>
                    </a:ext>
                  </a:extLst>
                </a:gridCol>
                <a:gridCol w="5847593">
                  <a:extLst>
                    <a:ext uri="{9D8B030D-6E8A-4147-A177-3AD203B41FA5}">
                      <a16:colId xmlns:a16="http://schemas.microsoft.com/office/drawing/2014/main" val="2454437947"/>
                    </a:ext>
                  </a:extLst>
                </a:gridCol>
              </a:tblGrid>
              <a:tr h="576000">
                <a:tc>
                  <a:txBody>
                    <a:bodyPr/>
                    <a:lstStyle/>
                    <a:p>
                      <a:r>
                        <a:rPr lang="en-GB" sz="2400" dirty="0"/>
                        <a:t>10</a:t>
                      </a:r>
                      <a:r>
                        <a:rPr lang="en-GB" sz="2400" baseline="30000" dirty="0"/>
                        <a:t>3</a:t>
                      </a:r>
                      <a:r>
                        <a:rPr lang="en-GB" sz="2400" dirty="0"/>
                        <a:t> = 1000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3</a:t>
                      </a:r>
                      <a:r>
                        <a:rPr lang="en-GB" sz="2400" i="0" dirty="0"/>
                        <a:t> is 10 times greater than </a:t>
                      </a:r>
                      <a:r>
                        <a:rPr lang="en-GB" sz="2400" dirty="0"/>
                        <a:t>10</a:t>
                      </a:r>
                      <a:r>
                        <a:rPr lang="en-GB" sz="2400" baseline="30000" dirty="0"/>
                        <a:t>2</a:t>
                      </a:r>
                      <a:endParaRPr lang="en-GB" sz="2400" i="0" dirty="0"/>
                    </a:p>
                  </a:txBody>
                  <a:tcPr anchor="ctr"/>
                </a:tc>
                <a:extLst>
                  <a:ext uri="{0D108BD9-81ED-4DB2-BD59-A6C34878D82A}">
                    <a16:rowId xmlns:a16="http://schemas.microsoft.com/office/drawing/2014/main" val="3439246782"/>
                  </a:ext>
                </a:extLst>
              </a:tr>
              <a:tr h="576000">
                <a:tc>
                  <a:txBody>
                    <a:bodyPr/>
                    <a:lstStyle/>
                    <a:p>
                      <a:r>
                        <a:rPr lang="en-GB" sz="2400" dirty="0"/>
                        <a:t>10</a:t>
                      </a:r>
                      <a:r>
                        <a:rPr lang="en-GB" sz="2400" baseline="30000" dirty="0"/>
                        <a:t>2</a:t>
                      </a:r>
                      <a:r>
                        <a:rPr lang="en-GB" sz="2400" dirty="0"/>
                        <a:t> = 100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2</a:t>
                      </a:r>
                      <a:r>
                        <a:rPr lang="en-GB" sz="2400" i="0" dirty="0"/>
                        <a:t> is ___ times greater than </a:t>
                      </a:r>
                      <a:r>
                        <a:rPr lang="en-GB" sz="2400" dirty="0"/>
                        <a:t>10</a:t>
                      </a:r>
                      <a:r>
                        <a:rPr lang="en-GB" sz="2400" baseline="30000" dirty="0"/>
                        <a:t>1</a:t>
                      </a:r>
                      <a:r>
                        <a:rPr lang="en-GB" sz="2400" dirty="0"/>
                        <a:t> </a:t>
                      </a:r>
                      <a:endParaRPr lang="en-GB" sz="2400" i="0" dirty="0"/>
                    </a:p>
                  </a:txBody>
                  <a:tcPr anchor="ctr"/>
                </a:tc>
                <a:extLst>
                  <a:ext uri="{0D108BD9-81ED-4DB2-BD59-A6C34878D82A}">
                    <a16:rowId xmlns:a16="http://schemas.microsoft.com/office/drawing/2014/main" val="125548379"/>
                  </a:ext>
                </a:extLst>
              </a:tr>
              <a:tr h="576000">
                <a:tc>
                  <a:txBody>
                    <a:bodyPr/>
                    <a:lstStyle/>
                    <a:p>
                      <a:r>
                        <a:rPr lang="en-GB" sz="2400" dirty="0"/>
                        <a:t>10</a:t>
                      </a:r>
                      <a:r>
                        <a:rPr lang="en-GB" sz="2400" baseline="30000" dirty="0"/>
                        <a:t>1</a:t>
                      </a:r>
                      <a:r>
                        <a:rPr lang="en-GB" sz="2400" dirty="0"/>
                        <a:t> =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1</a:t>
                      </a:r>
                      <a:r>
                        <a:rPr lang="en-GB" sz="2400" i="0" dirty="0"/>
                        <a:t> is 10 times greater than </a:t>
                      </a:r>
                      <a:r>
                        <a:rPr lang="en-GB" sz="2400" i="0" dirty="0">
                          <a:solidFill>
                            <a:srgbClr val="585858"/>
                          </a:solidFill>
                        </a:rPr>
                        <a:t>10</a:t>
                      </a:r>
                      <a:r>
                        <a:rPr lang="en-GB" sz="3600" i="0" kern="1200" baseline="30000" dirty="0">
                          <a:solidFill>
                            <a:srgbClr val="585858"/>
                          </a:solidFill>
                          <a:effectLst/>
                          <a:latin typeface="+mn-lt"/>
                          <a:ea typeface="Calibri" panose="020F0502020204030204" pitchFamily="34" charset="0"/>
                          <a:cs typeface="+mn-cs"/>
                        </a:rPr>
                        <a:t></a:t>
                      </a:r>
                      <a:endParaRPr lang="en-GB" sz="2400" i="0" baseline="30000" dirty="0">
                        <a:solidFill>
                          <a:srgbClr val="585858"/>
                        </a:solidFill>
                      </a:endParaRPr>
                    </a:p>
                  </a:txBody>
                  <a:tcPr anchor="ctr"/>
                </a:tc>
                <a:extLst>
                  <a:ext uri="{0D108BD9-81ED-4DB2-BD59-A6C34878D82A}">
                    <a16:rowId xmlns:a16="http://schemas.microsoft.com/office/drawing/2014/main" val="3432599327"/>
                  </a:ext>
                </a:extLst>
              </a:tr>
              <a:tr h="576000">
                <a:tc>
                  <a:txBody>
                    <a:bodyPr/>
                    <a:lstStyle/>
                    <a:p>
                      <a:r>
                        <a:rPr lang="en-GB" sz="2400" dirty="0"/>
                        <a:t>10</a:t>
                      </a:r>
                      <a:r>
                        <a:rPr lang="en-GB" sz="2400" baseline="30000" dirty="0"/>
                        <a:t>0</a:t>
                      </a:r>
                      <a:r>
                        <a:rPr lang="en-GB" sz="24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0</a:t>
                      </a:r>
                      <a:r>
                        <a:rPr lang="en-GB" sz="2400" i="0" dirty="0"/>
                        <a:t> is 10 times greater than ___</a:t>
                      </a:r>
                    </a:p>
                  </a:txBody>
                  <a:tcPr anchor="ctr"/>
                </a:tc>
                <a:extLst>
                  <a:ext uri="{0D108BD9-81ED-4DB2-BD59-A6C34878D82A}">
                    <a16:rowId xmlns:a16="http://schemas.microsoft.com/office/drawing/2014/main" val="241922435"/>
                  </a:ext>
                </a:extLst>
              </a:tr>
              <a:tr h="576000">
                <a:tc>
                  <a:txBody>
                    <a:bodyPr/>
                    <a:lstStyle/>
                    <a:p>
                      <a:r>
                        <a:rPr lang="en-GB" sz="2400" dirty="0"/>
                        <a:t>10</a:t>
                      </a:r>
                      <a:r>
                        <a:rPr lang="en-GB" sz="2400" baseline="30000" dirty="0"/>
                        <a:t>-1</a:t>
                      </a:r>
                      <a:r>
                        <a:rPr lang="en-GB" sz="2400" dirty="0"/>
                        <a:t> = 0.1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t>10</a:t>
                      </a:r>
                      <a:r>
                        <a:rPr lang="en-GB" sz="2400" i="0" baseline="30000" dirty="0"/>
                        <a:t>-1</a:t>
                      </a:r>
                      <a:r>
                        <a:rPr lang="en-GB" sz="2400" i="0" dirty="0"/>
                        <a:t> is 10 times ___ than 10</a:t>
                      </a:r>
                      <a:r>
                        <a:rPr lang="en-GB" sz="2400" i="0" baseline="30000" dirty="0"/>
                        <a:t>-2</a:t>
                      </a:r>
                      <a:r>
                        <a:rPr lang="en-GB" sz="2400" i="0" dirty="0"/>
                        <a:t> </a:t>
                      </a:r>
                    </a:p>
                  </a:txBody>
                  <a:tcPr anchor="ctr"/>
                </a:tc>
                <a:extLst>
                  <a:ext uri="{0D108BD9-81ED-4DB2-BD59-A6C34878D82A}">
                    <a16:rowId xmlns:a16="http://schemas.microsoft.com/office/drawing/2014/main" val="1033138497"/>
                  </a:ext>
                </a:extLst>
              </a:tr>
            </a:tbl>
          </a:graphicData>
        </a:graphic>
      </p:graphicFrame>
    </p:spTree>
    <p:extLst>
      <p:ext uri="{BB962C8B-B14F-4D97-AF65-F5344CB8AC3E}">
        <p14:creationId xmlns:p14="http://schemas.microsoft.com/office/powerpoint/2010/main" val="175008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is this understanding so crucial for students’ conception of place value?</a:t>
            </a:r>
          </a:p>
          <a:p>
            <a:pPr marL="360000" lvl="1" fontAlgn="auto">
              <a:lnSpc>
                <a:spcPct val="100000"/>
              </a:lnSpc>
              <a:spcBef>
                <a:spcPts val="0"/>
              </a:spcBef>
              <a:spcAft>
                <a:spcPts val="1200"/>
              </a:spcAft>
              <a:buClrTx/>
            </a:pPr>
            <a:r>
              <a:rPr lang="en-GB" sz="2400" dirty="0"/>
              <a:t>What representations might you want to refer to when discussing this task with students?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41532"/>
            <a:ext cx="634193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sz="2000"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powers of ten written using index notation</a:t>
            </a:r>
          </a:p>
        </p:txBody>
      </p:sp>
      <p:sp>
        <p:nvSpPr>
          <p:cNvPr id="13" name="TextBox 12">
            <a:extLst>
              <a:ext uri="{FF2B5EF4-FFF2-40B4-BE49-F238E27FC236}">
                <a16:creationId xmlns:a16="http://schemas.microsoft.com/office/drawing/2014/main" id="{52B388F4-9C64-4990-A5E9-D1982E73E374}"/>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8" name="TextBox 7">
            <a:extLst>
              <a:ext uri="{FF2B5EF4-FFF2-40B4-BE49-F238E27FC236}">
                <a16:creationId xmlns:a16="http://schemas.microsoft.com/office/drawing/2014/main" id="{8FEF3E01-7B81-49F8-B650-341C083C3CDC}"/>
              </a:ext>
            </a:extLst>
          </p:cNvPr>
          <p:cNvSpPr txBox="1"/>
          <p:nvPr/>
        </p:nvSpPr>
        <p:spPr>
          <a:xfrm>
            <a:off x="479375" y="1859476"/>
            <a:ext cx="6192689" cy="400110"/>
          </a:xfrm>
          <a:prstGeom prst="rect">
            <a:avLst/>
          </a:prstGeom>
          <a:noFill/>
        </p:spPr>
        <p:txBody>
          <a:bodyPr wrap="square">
            <a:spAutoFit/>
          </a:bodyPr>
          <a:lstStyle/>
          <a:p>
            <a:pPr>
              <a:spcBef>
                <a:spcPts val="0"/>
              </a:spcBef>
              <a:spcAft>
                <a:spcPts val="1200"/>
              </a:spcAft>
              <a:buNone/>
            </a:pPr>
            <a:r>
              <a:rPr lang="en-GB" sz="2000" dirty="0"/>
              <a:t>Fill in the gaps:</a:t>
            </a:r>
          </a:p>
        </p:txBody>
      </p:sp>
      <p:graphicFrame>
        <p:nvGraphicFramePr>
          <p:cNvPr id="9" name="Table 6">
            <a:extLst>
              <a:ext uri="{FF2B5EF4-FFF2-40B4-BE49-F238E27FC236}">
                <a16:creationId xmlns:a16="http://schemas.microsoft.com/office/drawing/2014/main" id="{3D1795D1-D375-4F89-B424-C103A0F124FE}"/>
              </a:ext>
            </a:extLst>
          </p:cNvPr>
          <p:cNvGraphicFramePr>
            <a:graphicFrameLocks noGrp="1"/>
          </p:cNvGraphicFramePr>
          <p:nvPr>
            <p:extLst>
              <p:ext uri="{D42A27DB-BD31-4B8C-83A1-F6EECF244321}">
                <p14:modId xmlns:p14="http://schemas.microsoft.com/office/powerpoint/2010/main" val="1907365155"/>
              </p:ext>
            </p:extLst>
          </p:nvPr>
        </p:nvGraphicFramePr>
        <p:xfrm>
          <a:off x="625990" y="2462920"/>
          <a:ext cx="5939361" cy="2880000"/>
        </p:xfrm>
        <a:graphic>
          <a:graphicData uri="http://schemas.openxmlformats.org/drawingml/2006/table">
            <a:tbl>
              <a:tblPr firstRow="1" bandRow="1">
                <a:tableStyleId>{5940675A-B579-460E-94D1-54222C63F5DA}</a:tableStyleId>
              </a:tblPr>
              <a:tblGrid>
                <a:gridCol w="1470273">
                  <a:extLst>
                    <a:ext uri="{9D8B030D-6E8A-4147-A177-3AD203B41FA5}">
                      <a16:colId xmlns:a16="http://schemas.microsoft.com/office/drawing/2014/main" val="78928752"/>
                    </a:ext>
                  </a:extLst>
                </a:gridCol>
                <a:gridCol w="4469088">
                  <a:extLst>
                    <a:ext uri="{9D8B030D-6E8A-4147-A177-3AD203B41FA5}">
                      <a16:colId xmlns:a16="http://schemas.microsoft.com/office/drawing/2014/main" val="2454437947"/>
                    </a:ext>
                  </a:extLst>
                </a:gridCol>
              </a:tblGrid>
              <a:tr h="576000">
                <a:tc>
                  <a:txBody>
                    <a:bodyPr/>
                    <a:lstStyle/>
                    <a:p>
                      <a:r>
                        <a:rPr lang="en-GB" sz="2000" dirty="0"/>
                        <a:t>10</a:t>
                      </a:r>
                      <a:r>
                        <a:rPr lang="en-GB" sz="2000" baseline="30000" dirty="0"/>
                        <a:t>3</a:t>
                      </a:r>
                      <a:r>
                        <a:rPr lang="en-GB" sz="2000" dirty="0"/>
                        <a:t> = 1000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t>10</a:t>
                      </a:r>
                      <a:r>
                        <a:rPr lang="en-GB" sz="2000" i="0" baseline="30000" dirty="0"/>
                        <a:t>3</a:t>
                      </a:r>
                      <a:r>
                        <a:rPr lang="en-GB" sz="2000" i="0" dirty="0"/>
                        <a:t> is 10 times greater than </a:t>
                      </a:r>
                      <a:r>
                        <a:rPr lang="en-GB" sz="2000" dirty="0"/>
                        <a:t>10</a:t>
                      </a:r>
                      <a:r>
                        <a:rPr lang="en-GB" sz="2000" baseline="30000" dirty="0"/>
                        <a:t>2</a:t>
                      </a:r>
                      <a:endParaRPr lang="en-GB" sz="2000" i="0" dirty="0"/>
                    </a:p>
                  </a:txBody>
                  <a:tcPr anchor="ctr"/>
                </a:tc>
                <a:extLst>
                  <a:ext uri="{0D108BD9-81ED-4DB2-BD59-A6C34878D82A}">
                    <a16:rowId xmlns:a16="http://schemas.microsoft.com/office/drawing/2014/main" val="3439246782"/>
                  </a:ext>
                </a:extLst>
              </a:tr>
              <a:tr h="576000">
                <a:tc>
                  <a:txBody>
                    <a:bodyPr/>
                    <a:lstStyle/>
                    <a:p>
                      <a:r>
                        <a:rPr lang="en-GB" sz="2000" dirty="0"/>
                        <a:t>10</a:t>
                      </a:r>
                      <a:r>
                        <a:rPr lang="en-GB" sz="2000" baseline="30000" dirty="0"/>
                        <a:t>2</a:t>
                      </a:r>
                      <a:r>
                        <a:rPr lang="en-GB" sz="2000" dirty="0"/>
                        <a:t> = 100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t>10</a:t>
                      </a:r>
                      <a:r>
                        <a:rPr lang="en-GB" sz="2000" i="0" baseline="30000" dirty="0"/>
                        <a:t>2</a:t>
                      </a:r>
                      <a:r>
                        <a:rPr lang="en-GB" sz="2000" i="0" dirty="0"/>
                        <a:t> is ___ times greater than </a:t>
                      </a:r>
                      <a:r>
                        <a:rPr lang="en-GB" sz="2000" dirty="0"/>
                        <a:t>10</a:t>
                      </a:r>
                      <a:r>
                        <a:rPr lang="en-GB" sz="2000" baseline="30000" dirty="0"/>
                        <a:t>1</a:t>
                      </a:r>
                      <a:r>
                        <a:rPr lang="en-GB" sz="2000" dirty="0"/>
                        <a:t> </a:t>
                      </a:r>
                      <a:endParaRPr lang="en-GB" sz="2000" i="0" dirty="0"/>
                    </a:p>
                  </a:txBody>
                  <a:tcPr anchor="ctr"/>
                </a:tc>
                <a:extLst>
                  <a:ext uri="{0D108BD9-81ED-4DB2-BD59-A6C34878D82A}">
                    <a16:rowId xmlns:a16="http://schemas.microsoft.com/office/drawing/2014/main" val="125548379"/>
                  </a:ext>
                </a:extLst>
              </a:tr>
              <a:tr h="576000">
                <a:tc>
                  <a:txBody>
                    <a:bodyPr/>
                    <a:lstStyle/>
                    <a:p>
                      <a:r>
                        <a:rPr lang="en-GB" sz="2000" dirty="0"/>
                        <a:t>10</a:t>
                      </a:r>
                      <a:r>
                        <a:rPr lang="en-GB" sz="2000" baseline="30000" dirty="0"/>
                        <a:t>1</a:t>
                      </a:r>
                      <a:r>
                        <a:rPr lang="en-GB" sz="2000" dirty="0"/>
                        <a:t> =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t>10</a:t>
                      </a:r>
                      <a:r>
                        <a:rPr lang="en-GB" sz="2000" i="0" baseline="30000" dirty="0"/>
                        <a:t>1</a:t>
                      </a:r>
                      <a:r>
                        <a:rPr lang="en-GB" sz="2000" i="0" dirty="0"/>
                        <a:t> is 10 times greater than </a:t>
                      </a:r>
                      <a:r>
                        <a:rPr lang="en-GB" sz="2000" i="0" dirty="0">
                          <a:solidFill>
                            <a:srgbClr val="585858"/>
                          </a:solidFill>
                        </a:rPr>
                        <a:t>10</a:t>
                      </a:r>
                      <a:r>
                        <a:rPr lang="en-GB" sz="3200" i="0" kern="1200" baseline="30000" dirty="0">
                          <a:solidFill>
                            <a:srgbClr val="585858"/>
                          </a:solidFill>
                          <a:effectLst/>
                          <a:latin typeface="+mn-lt"/>
                          <a:ea typeface="Calibri" panose="020F0502020204030204" pitchFamily="34" charset="0"/>
                          <a:cs typeface="+mn-cs"/>
                        </a:rPr>
                        <a:t></a:t>
                      </a:r>
                      <a:endParaRPr lang="en-GB" sz="2000" i="0" baseline="30000" dirty="0">
                        <a:solidFill>
                          <a:srgbClr val="585858"/>
                        </a:solidFill>
                      </a:endParaRPr>
                    </a:p>
                  </a:txBody>
                  <a:tcPr anchor="ctr"/>
                </a:tc>
                <a:extLst>
                  <a:ext uri="{0D108BD9-81ED-4DB2-BD59-A6C34878D82A}">
                    <a16:rowId xmlns:a16="http://schemas.microsoft.com/office/drawing/2014/main" val="3432599327"/>
                  </a:ext>
                </a:extLst>
              </a:tr>
              <a:tr h="576000">
                <a:tc>
                  <a:txBody>
                    <a:bodyPr/>
                    <a:lstStyle/>
                    <a:p>
                      <a:r>
                        <a:rPr lang="en-GB" sz="2000" dirty="0"/>
                        <a:t>10</a:t>
                      </a:r>
                      <a:r>
                        <a:rPr lang="en-GB" sz="2000" baseline="30000" dirty="0"/>
                        <a:t>0</a:t>
                      </a:r>
                      <a:r>
                        <a:rPr lang="en-GB" sz="20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t>10</a:t>
                      </a:r>
                      <a:r>
                        <a:rPr lang="en-GB" sz="2000" i="0" baseline="30000" dirty="0"/>
                        <a:t>0</a:t>
                      </a:r>
                      <a:r>
                        <a:rPr lang="en-GB" sz="2000" i="0" dirty="0"/>
                        <a:t> is 10 times greater than ___</a:t>
                      </a:r>
                    </a:p>
                  </a:txBody>
                  <a:tcPr anchor="ctr"/>
                </a:tc>
                <a:extLst>
                  <a:ext uri="{0D108BD9-81ED-4DB2-BD59-A6C34878D82A}">
                    <a16:rowId xmlns:a16="http://schemas.microsoft.com/office/drawing/2014/main" val="241922435"/>
                  </a:ext>
                </a:extLst>
              </a:tr>
              <a:tr h="576000">
                <a:tc>
                  <a:txBody>
                    <a:bodyPr/>
                    <a:lstStyle/>
                    <a:p>
                      <a:r>
                        <a:rPr lang="en-GB" sz="2000" dirty="0"/>
                        <a:t>10</a:t>
                      </a:r>
                      <a:r>
                        <a:rPr lang="en-GB" sz="2000" baseline="30000" dirty="0"/>
                        <a:t>-1</a:t>
                      </a:r>
                      <a:r>
                        <a:rPr lang="en-GB" sz="2000" dirty="0"/>
                        <a:t> = 0.1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t>10</a:t>
                      </a:r>
                      <a:r>
                        <a:rPr lang="en-GB" sz="2000" i="0" baseline="30000" dirty="0"/>
                        <a:t>-1</a:t>
                      </a:r>
                      <a:r>
                        <a:rPr lang="en-GB" sz="2000" i="0" dirty="0"/>
                        <a:t> is 10 times ___ than 10</a:t>
                      </a:r>
                      <a:r>
                        <a:rPr lang="en-GB" sz="2000" i="0" baseline="30000" dirty="0"/>
                        <a:t>-2</a:t>
                      </a:r>
                      <a:r>
                        <a:rPr lang="en-GB" sz="2000" i="0" dirty="0"/>
                        <a:t> </a:t>
                      </a:r>
                    </a:p>
                  </a:txBody>
                  <a:tcPr anchor="ctr"/>
                </a:tc>
                <a:extLst>
                  <a:ext uri="{0D108BD9-81ED-4DB2-BD59-A6C34878D82A}">
                    <a16:rowId xmlns:a16="http://schemas.microsoft.com/office/drawing/2014/main" val="1033138497"/>
                  </a:ext>
                </a:extLst>
              </a:tr>
            </a:tbl>
          </a:graphicData>
        </a:graphic>
      </p:graphicFrame>
    </p:spTree>
    <p:custDataLst>
      <p:tags r:id="rId1"/>
    </p:custDataLst>
    <p:extLst>
      <p:ext uri="{BB962C8B-B14F-4D97-AF65-F5344CB8AC3E}">
        <p14:creationId xmlns:p14="http://schemas.microsoft.com/office/powerpoint/2010/main" val="142191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116850" y="4826858"/>
            <a:ext cx="11883806" cy="1410454"/>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what is the same and different about examples 4 and 5. How does the difference in language emphasise different aspects of mathematical structure?</a:t>
            </a:r>
          </a:p>
          <a:p>
            <a:pPr marL="360000" lvl="1" fontAlgn="auto">
              <a:lnSpc>
                <a:spcPct val="100000"/>
              </a:lnSpc>
              <a:spcBef>
                <a:spcPts val="0"/>
              </a:spcBef>
              <a:spcAft>
                <a:spcPts val="1200"/>
              </a:spcAft>
              <a:buClrTx/>
            </a:pPr>
            <a:r>
              <a:rPr lang="en-GB" sz="2400" dirty="0"/>
              <a:t>How might each example contribute towards students’ understanding of place value?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510050" y="1723386"/>
            <a:ext cx="5490606" cy="308532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sz="2000"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Interpret powers of ten written using index notation</a:t>
            </a:r>
          </a:p>
        </p:txBody>
      </p:sp>
      <p:sp>
        <p:nvSpPr>
          <p:cNvPr id="13" name="TextBox 12">
            <a:extLst>
              <a:ext uri="{FF2B5EF4-FFF2-40B4-BE49-F238E27FC236}">
                <a16:creationId xmlns:a16="http://schemas.microsoft.com/office/drawing/2014/main" id="{52B388F4-9C64-4990-A5E9-D1982E73E374}"/>
              </a:ext>
            </a:extLst>
          </p:cNvPr>
          <p:cNvSpPr txBox="1"/>
          <p:nvPr/>
        </p:nvSpPr>
        <p:spPr>
          <a:xfrm>
            <a:off x="6023993" y="1084020"/>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graphicFrame>
        <p:nvGraphicFramePr>
          <p:cNvPr id="9" name="Table 6">
            <a:extLst>
              <a:ext uri="{FF2B5EF4-FFF2-40B4-BE49-F238E27FC236}">
                <a16:creationId xmlns:a16="http://schemas.microsoft.com/office/drawing/2014/main" id="{3D1795D1-D375-4F89-B424-C103A0F124FE}"/>
              </a:ext>
            </a:extLst>
          </p:cNvPr>
          <p:cNvGraphicFramePr>
            <a:graphicFrameLocks noGrp="1"/>
          </p:cNvGraphicFramePr>
          <p:nvPr>
            <p:extLst>
              <p:ext uri="{D42A27DB-BD31-4B8C-83A1-F6EECF244321}">
                <p14:modId xmlns:p14="http://schemas.microsoft.com/office/powerpoint/2010/main" val="155608895"/>
              </p:ext>
            </p:extLst>
          </p:nvPr>
        </p:nvGraphicFramePr>
        <p:xfrm>
          <a:off x="6663973" y="1883589"/>
          <a:ext cx="5149872" cy="2679750"/>
        </p:xfrm>
        <a:graphic>
          <a:graphicData uri="http://schemas.openxmlformats.org/drawingml/2006/table">
            <a:tbl>
              <a:tblPr firstRow="1" bandRow="1">
                <a:tableStyleId>{5940675A-B579-460E-94D1-54222C63F5DA}</a:tableStyleId>
              </a:tblPr>
              <a:tblGrid>
                <a:gridCol w="1274837">
                  <a:extLst>
                    <a:ext uri="{9D8B030D-6E8A-4147-A177-3AD203B41FA5}">
                      <a16:colId xmlns:a16="http://schemas.microsoft.com/office/drawing/2014/main" val="78928752"/>
                    </a:ext>
                  </a:extLst>
                </a:gridCol>
                <a:gridCol w="3875035">
                  <a:extLst>
                    <a:ext uri="{9D8B030D-6E8A-4147-A177-3AD203B41FA5}">
                      <a16:colId xmlns:a16="http://schemas.microsoft.com/office/drawing/2014/main" val="2454437947"/>
                    </a:ext>
                  </a:extLst>
                </a:gridCol>
              </a:tblGrid>
              <a:tr h="535950">
                <a:tc>
                  <a:txBody>
                    <a:bodyPr/>
                    <a:lstStyle/>
                    <a:p>
                      <a:r>
                        <a:rPr lang="en-GB" sz="1600" dirty="0"/>
                        <a:t>10</a:t>
                      </a:r>
                      <a:r>
                        <a:rPr lang="en-GB" sz="1600" baseline="30000" dirty="0"/>
                        <a:t>3</a:t>
                      </a:r>
                      <a:r>
                        <a:rPr lang="en-GB" sz="1600" dirty="0"/>
                        <a:t> = 1000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3</a:t>
                      </a:r>
                      <a:r>
                        <a:rPr lang="en-GB" sz="1600" i="0" dirty="0"/>
                        <a:t> is 10 times greater than </a:t>
                      </a:r>
                      <a:r>
                        <a:rPr lang="en-GB" sz="1600" dirty="0"/>
                        <a:t>10</a:t>
                      </a:r>
                      <a:r>
                        <a:rPr lang="en-GB" sz="1600" baseline="30000" dirty="0"/>
                        <a:t>2</a:t>
                      </a:r>
                      <a:endParaRPr lang="en-GB" sz="1600" i="0" dirty="0"/>
                    </a:p>
                  </a:txBody>
                  <a:tcPr anchor="ctr"/>
                </a:tc>
                <a:extLst>
                  <a:ext uri="{0D108BD9-81ED-4DB2-BD59-A6C34878D82A}">
                    <a16:rowId xmlns:a16="http://schemas.microsoft.com/office/drawing/2014/main" val="3439246782"/>
                  </a:ext>
                </a:extLst>
              </a:tr>
              <a:tr h="535950">
                <a:tc>
                  <a:txBody>
                    <a:bodyPr/>
                    <a:lstStyle/>
                    <a:p>
                      <a:r>
                        <a:rPr lang="en-GB" sz="1600" dirty="0"/>
                        <a:t>10</a:t>
                      </a:r>
                      <a:r>
                        <a:rPr lang="en-GB" sz="1600" baseline="30000" dirty="0"/>
                        <a:t>2</a:t>
                      </a:r>
                      <a:r>
                        <a:rPr lang="en-GB" sz="1600" dirty="0"/>
                        <a:t> = 100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2</a:t>
                      </a:r>
                      <a:r>
                        <a:rPr lang="en-GB" sz="1600" i="0" dirty="0"/>
                        <a:t> is ___ times greater than </a:t>
                      </a:r>
                      <a:r>
                        <a:rPr lang="en-GB" sz="1600" dirty="0"/>
                        <a:t>10</a:t>
                      </a:r>
                      <a:r>
                        <a:rPr lang="en-GB" sz="1600" baseline="30000" dirty="0"/>
                        <a:t>1</a:t>
                      </a:r>
                      <a:r>
                        <a:rPr lang="en-GB" sz="1600" dirty="0"/>
                        <a:t> </a:t>
                      </a:r>
                      <a:endParaRPr lang="en-GB" sz="1600" i="0" dirty="0"/>
                    </a:p>
                  </a:txBody>
                  <a:tcPr anchor="ctr"/>
                </a:tc>
                <a:extLst>
                  <a:ext uri="{0D108BD9-81ED-4DB2-BD59-A6C34878D82A}">
                    <a16:rowId xmlns:a16="http://schemas.microsoft.com/office/drawing/2014/main" val="125548379"/>
                  </a:ext>
                </a:extLst>
              </a:tr>
              <a:tr h="535950">
                <a:tc>
                  <a:txBody>
                    <a:bodyPr/>
                    <a:lstStyle/>
                    <a:p>
                      <a:r>
                        <a:rPr lang="en-GB" sz="1600" dirty="0"/>
                        <a:t>10</a:t>
                      </a:r>
                      <a:r>
                        <a:rPr lang="en-GB" sz="1600" baseline="30000" dirty="0"/>
                        <a:t>1</a:t>
                      </a:r>
                      <a:r>
                        <a:rPr lang="en-GB" sz="1600" dirty="0"/>
                        <a:t> =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1</a:t>
                      </a:r>
                      <a:r>
                        <a:rPr lang="en-GB" sz="1600" i="0" dirty="0"/>
                        <a:t> is 10 times greater than </a:t>
                      </a:r>
                      <a:r>
                        <a:rPr lang="en-GB" sz="1600" i="0" dirty="0">
                          <a:solidFill>
                            <a:srgbClr val="585858"/>
                          </a:solidFill>
                        </a:rPr>
                        <a:t>10</a:t>
                      </a:r>
                      <a:r>
                        <a:rPr lang="en-GB" sz="2400" i="0" kern="1200" baseline="30000" dirty="0">
                          <a:solidFill>
                            <a:srgbClr val="585858"/>
                          </a:solidFill>
                          <a:effectLst/>
                          <a:latin typeface="+mn-lt"/>
                          <a:ea typeface="Calibri" panose="020F0502020204030204" pitchFamily="34" charset="0"/>
                          <a:cs typeface="+mn-cs"/>
                        </a:rPr>
                        <a:t></a:t>
                      </a:r>
                      <a:endParaRPr lang="en-GB" sz="1600" i="0" baseline="30000" dirty="0">
                        <a:solidFill>
                          <a:srgbClr val="585858"/>
                        </a:solidFill>
                      </a:endParaRPr>
                    </a:p>
                  </a:txBody>
                  <a:tcPr anchor="ctr"/>
                </a:tc>
                <a:extLst>
                  <a:ext uri="{0D108BD9-81ED-4DB2-BD59-A6C34878D82A}">
                    <a16:rowId xmlns:a16="http://schemas.microsoft.com/office/drawing/2014/main" val="3432599327"/>
                  </a:ext>
                </a:extLst>
              </a:tr>
              <a:tr h="535950">
                <a:tc>
                  <a:txBody>
                    <a:bodyPr/>
                    <a:lstStyle/>
                    <a:p>
                      <a:r>
                        <a:rPr lang="en-GB" sz="1600" dirty="0"/>
                        <a:t>10</a:t>
                      </a:r>
                      <a:r>
                        <a:rPr lang="en-GB" sz="1600" baseline="30000" dirty="0"/>
                        <a:t>0</a:t>
                      </a:r>
                      <a:r>
                        <a:rPr lang="en-GB" sz="16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0</a:t>
                      </a:r>
                      <a:r>
                        <a:rPr lang="en-GB" sz="1600" i="0" dirty="0"/>
                        <a:t> is 10 times greater than ___</a:t>
                      </a:r>
                    </a:p>
                  </a:txBody>
                  <a:tcPr anchor="ctr"/>
                </a:tc>
                <a:extLst>
                  <a:ext uri="{0D108BD9-81ED-4DB2-BD59-A6C34878D82A}">
                    <a16:rowId xmlns:a16="http://schemas.microsoft.com/office/drawing/2014/main" val="241922435"/>
                  </a:ext>
                </a:extLst>
              </a:tr>
              <a:tr h="535950">
                <a:tc>
                  <a:txBody>
                    <a:bodyPr/>
                    <a:lstStyle/>
                    <a:p>
                      <a:r>
                        <a:rPr lang="en-GB" sz="1600" dirty="0"/>
                        <a:t>10</a:t>
                      </a:r>
                      <a:r>
                        <a:rPr lang="en-GB" sz="1600" baseline="30000" dirty="0"/>
                        <a:t>-1</a:t>
                      </a:r>
                      <a:r>
                        <a:rPr lang="en-GB" sz="1600" dirty="0"/>
                        <a:t> = 0.1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-1</a:t>
                      </a:r>
                      <a:r>
                        <a:rPr lang="en-GB" sz="1600" i="0" dirty="0"/>
                        <a:t> is 10 times ___ than 10</a:t>
                      </a:r>
                      <a:r>
                        <a:rPr lang="en-GB" sz="1600" i="0" baseline="30000" dirty="0"/>
                        <a:t>-2</a:t>
                      </a:r>
                      <a:r>
                        <a:rPr lang="en-GB" sz="1600" i="0" dirty="0"/>
                        <a:t> </a:t>
                      </a:r>
                    </a:p>
                  </a:txBody>
                  <a:tcPr anchor="ctr"/>
                </a:tc>
                <a:extLst>
                  <a:ext uri="{0D108BD9-81ED-4DB2-BD59-A6C34878D82A}">
                    <a16:rowId xmlns:a16="http://schemas.microsoft.com/office/drawing/2014/main" val="1033138497"/>
                  </a:ext>
                </a:extLst>
              </a:tr>
            </a:tbl>
          </a:graphicData>
        </a:graphic>
      </p:graphicFrame>
      <p:sp>
        <p:nvSpPr>
          <p:cNvPr id="10" name="Content Placeholder 2">
            <a:extLst>
              <a:ext uri="{FF2B5EF4-FFF2-40B4-BE49-F238E27FC236}">
                <a16:creationId xmlns:a16="http://schemas.microsoft.com/office/drawing/2014/main" id="{A667CF00-FBA5-493D-AD49-ED532EE48088}"/>
              </a:ext>
            </a:extLst>
          </p:cNvPr>
          <p:cNvSpPr txBox="1">
            <a:spLocks/>
          </p:cNvSpPr>
          <p:nvPr/>
        </p:nvSpPr>
        <p:spPr>
          <a:xfrm>
            <a:off x="160593" y="1741532"/>
            <a:ext cx="6192689" cy="308532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442BA3C-9B84-4D4F-B2ED-3C5B81969731}"/>
              </a:ext>
            </a:extLst>
          </p:cNvPr>
          <p:cNvSpPr txBox="1"/>
          <p:nvPr/>
        </p:nvSpPr>
        <p:spPr>
          <a:xfrm>
            <a:off x="263352" y="1124744"/>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C060235D-3B47-4B5E-A06B-B2DA13E43B60}"/>
                  </a:ext>
                </a:extLst>
              </p:cNvPr>
              <p:cNvGraphicFramePr>
                <a:graphicFrameLocks noGrp="1"/>
              </p:cNvGraphicFramePr>
              <p:nvPr>
                <p:extLst>
                  <p:ext uri="{D42A27DB-BD31-4B8C-83A1-F6EECF244321}">
                    <p14:modId xmlns:p14="http://schemas.microsoft.com/office/powerpoint/2010/main" val="2216990086"/>
                  </p:ext>
                </p:extLst>
              </p:nvPr>
            </p:nvGraphicFramePr>
            <p:xfrm>
              <a:off x="317361" y="1884469"/>
              <a:ext cx="5878301" cy="2678870"/>
            </p:xfrm>
            <a:graphic>
              <a:graphicData uri="http://schemas.openxmlformats.org/drawingml/2006/table">
                <a:tbl>
                  <a:tblPr firstRow="1" bandRow="1">
                    <a:tableStyleId>{5940675A-B579-460E-94D1-54222C63F5DA}</a:tableStyleId>
                  </a:tblPr>
                  <a:tblGrid>
                    <a:gridCol w="2736305">
                      <a:extLst>
                        <a:ext uri="{9D8B030D-6E8A-4147-A177-3AD203B41FA5}">
                          <a16:colId xmlns:a16="http://schemas.microsoft.com/office/drawing/2014/main" val="78928752"/>
                        </a:ext>
                      </a:extLst>
                    </a:gridCol>
                    <a:gridCol w="3141996">
                      <a:extLst>
                        <a:ext uri="{9D8B030D-6E8A-4147-A177-3AD203B41FA5}">
                          <a16:colId xmlns:a16="http://schemas.microsoft.com/office/drawing/2014/main" val="2454437947"/>
                        </a:ext>
                      </a:extLst>
                    </a:gridCol>
                  </a:tblGrid>
                  <a:tr h="535774">
                    <a:tc>
                      <a:txBody>
                        <a:bodyPr/>
                        <a:lstStyle/>
                        <a:p>
                          <a:r>
                            <a:rPr lang="en-GB" sz="1600" dirty="0"/>
                            <a:t>10</a:t>
                          </a:r>
                          <a:r>
                            <a:rPr lang="en-GB" sz="1600" baseline="30000" dirty="0"/>
                            <a:t>3</a:t>
                          </a:r>
                          <a:r>
                            <a:rPr lang="en-GB" sz="1600" dirty="0"/>
                            <a:t> = 1</a:t>
                          </a:r>
                          <a14:m>
                            <m:oMath xmlns:m="http://schemas.openxmlformats.org/officeDocument/2006/math">
                              <m:r>
                                <a:rPr lang="en-GB" sz="1600" i="1" dirty="0" smtClean="0">
                                  <a:latin typeface="Cambria Math" panose="02040503050406030204" pitchFamily="18" charset="0"/>
                                  <a:ea typeface="Cambria Math" panose="02040503050406030204" pitchFamily="18" charset="0"/>
                                </a:rPr>
                                <m:t>×</m:t>
                              </m:r>
                            </m:oMath>
                          </a14:m>
                          <a:r>
                            <a:rPr lang="en-GB" sz="1600" dirty="0"/>
                            <a:t>10</a:t>
                          </a:r>
                          <a14:m>
                            <m:oMath xmlns:m="http://schemas.openxmlformats.org/officeDocument/2006/math">
                              <m:r>
                                <a:rPr lang="en-GB" sz="1600" i="1" dirty="0">
                                  <a:latin typeface="Cambria Math" panose="02040503050406030204" pitchFamily="18" charset="0"/>
                                  <a:ea typeface="Cambria Math" panose="02040503050406030204" pitchFamily="18" charset="0"/>
                                </a:rPr>
                                <m:t>×</m:t>
                              </m:r>
                            </m:oMath>
                          </a14:m>
                          <a:r>
                            <a:rPr lang="en-GB" sz="1600" dirty="0"/>
                            <a:t>10</a:t>
                          </a:r>
                          <a14:m>
                            <m:oMath xmlns:m="http://schemas.openxmlformats.org/officeDocument/2006/math">
                              <m:r>
                                <a:rPr lang="en-GB" sz="1600" i="1" dirty="0">
                                  <a:latin typeface="Cambria Math" panose="02040503050406030204" pitchFamily="18" charset="0"/>
                                  <a:ea typeface="Cambria Math" panose="02040503050406030204" pitchFamily="18" charset="0"/>
                                </a:rPr>
                                <m:t>×</m:t>
                              </m:r>
                            </m:oMath>
                          </a14:m>
                          <a:r>
                            <a:rPr lang="en-GB" sz="1600" dirty="0"/>
                            <a:t>10 = 1000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3</a:t>
                          </a:r>
                          <a:r>
                            <a:rPr lang="en-GB" sz="1600" i="0" dirty="0"/>
                            <a:t> is 1000 times greater than 1</a:t>
                          </a:r>
                        </a:p>
                      </a:txBody>
                      <a:tcPr anchor="ctr"/>
                    </a:tc>
                    <a:extLst>
                      <a:ext uri="{0D108BD9-81ED-4DB2-BD59-A6C34878D82A}">
                        <a16:rowId xmlns:a16="http://schemas.microsoft.com/office/drawing/2014/main" val="3439246782"/>
                      </a:ext>
                    </a:extLst>
                  </a:tr>
                  <a:tr h="535774">
                    <a:tc>
                      <a:txBody>
                        <a:bodyPr/>
                        <a:lstStyle/>
                        <a:p>
                          <a:r>
                            <a:rPr lang="en-GB" sz="1600" dirty="0"/>
                            <a:t>10</a:t>
                          </a:r>
                          <a:r>
                            <a:rPr lang="en-GB" sz="1600" baseline="30000" dirty="0"/>
                            <a:t>2</a:t>
                          </a:r>
                          <a:r>
                            <a:rPr lang="en-GB" sz="1600" dirty="0"/>
                            <a:t> = 1</a:t>
                          </a:r>
                          <a14:m>
                            <m:oMath xmlns:m="http://schemas.openxmlformats.org/officeDocument/2006/math">
                              <m:r>
                                <a:rPr lang="en-GB" sz="1600" i="1" dirty="0" smtClean="0">
                                  <a:latin typeface="Cambria Math" panose="02040503050406030204" pitchFamily="18" charset="0"/>
                                  <a:ea typeface="Cambria Math" panose="02040503050406030204" pitchFamily="18" charset="0"/>
                                </a:rPr>
                                <m:t>×</m:t>
                              </m:r>
                            </m:oMath>
                          </a14:m>
                          <a:r>
                            <a:rPr lang="en-GB" sz="1600" dirty="0"/>
                            <a:t>10</a:t>
                          </a:r>
                          <a14:m>
                            <m:oMath xmlns:m="http://schemas.openxmlformats.org/officeDocument/2006/math">
                              <m:r>
                                <a:rPr lang="en-GB" sz="1600" i="1" dirty="0">
                                  <a:latin typeface="Cambria Math" panose="02040503050406030204" pitchFamily="18" charset="0"/>
                                  <a:ea typeface="Cambria Math" panose="02040503050406030204" pitchFamily="18" charset="0"/>
                                </a:rPr>
                                <m:t>×</m:t>
                              </m:r>
                            </m:oMath>
                          </a14:m>
                          <a:r>
                            <a:rPr lang="en-GB" sz="1600" dirty="0"/>
                            <a:t>10 = 100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2</a:t>
                          </a:r>
                          <a:r>
                            <a:rPr lang="en-GB" sz="1600" i="0" dirty="0"/>
                            <a:t> is ___times greater than 1</a:t>
                          </a:r>
                        </a:p>
                      </a:txBody>
                      <a:tcPr anchor="ctr"/>
                    </a:tc>
                    <a:extLst>
                      <a:ext uri="{0D108BD9-81ED-4DB2-BD59-A6C34878D82A}">
                        <a16:rowId xmlns:a16="http://schemas.microsoft.com/office/drawing/2014/main" val="125548379"/>
                      </a:ext>
                    </a:extLst>
                  </a:tr>
                  <a:tr h="535774">
                    <a:tc>
                      <a:txBody>
                        <a:bodyPr/>
                        <a:lstStyle/>
                        <a:p>
                          <a:r>
                            <a:rPr lang="en-GB" sz="1600" dirty="0"/>
                            <a:t>10</a:t>
                          </a:r>
                          <a:r>
                            <a:rPr lang="en-GB" sz="1600" baseline="30000" dirty="0"/>
                            <a:t>1</a:t>
                          </a:r>
                          <a:r>
                            <a:rPr lang="en-GB" sz="1600" dirty="0"/>
                            <a:t> = ____=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1</a:t>
                          </a:r>
                          <a:r>
                            <a:rPr lang="en-GB" sz="1600" i="0" dirty="0"/>
                            <a:t> is 10 times greater than 1</a:t>
                          </a:r>
                        </a:p>
                      </a:txBody>
                      <a:tcPr anchor="ctr"/>
                    </a:tc>
                    <a:extLst>
                      <a:ext uri="{0D108BD9-81ED-4DB2-BD59-A6C34878D82A}">
                        <a16:rowId xmlns:a16="http://schemas.microsoft.com/office/drawing/2014/main" val="3432599327"/>
                      </a:ext>
                    </a:extLst>
                  </a:tr>
                  <a:tr h="535774">
                    <a:tc>
                      <a:txBody>
                        <a:bodyPr/>
                        <a:lstStyle/>
                        <a:p>
                          <a:r>
                            <a:rPr lang="en-GB" sz="1600" dirty="0"/>
                            <a:t>10</a:t>
                          </a:r>
                          <a:r>
                            <a:rPr lang="en-GB" sz="1600" baseline="30000" dirty="0"/>
                            <a:t>0</a:t>
                          </a:r>
                          <a:r>
                            <a:rPr lang="en-GB" sz="16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0</a:t>
                          </a:r>
                          <a:r>
                            <a:rPr lang="en-GB" sz="1600" i="0" dirty="0"/>
                            <a:t> is equal to 1</a:t>
                          </a:r>
                        </a:p>
                      </a:txBody>
                      <a:tcPr anchor="ctr"/>
                    </a:tc>
                    <a:extLst>
                      <a:ext uri="{0D108BD9-81ED-4DB2-BD59-A6C34878D82A}">
                        <a16:rowId xmlns:a16="http://schemas.microsoft.com/office/drawing/2014/main" val="241922435"/>
                      </a:ext>
                    </a:extLst>
                  </a:tr>
                  <a:tr h="535774">
                    <a:tc>
                      <a:txBody>
                        <a:bodyPr/>
                        <a:lstStyle/>
                        <a:p>
                          <a:r>
                            <a:rPr lang="en-GB" sz="1600" dirty="0"/>
                            <a:t>10</a:t>
                          </a:r>
                          <a:r>
                            <a:rPr lang="en-GB" sz="1600" baseline="30000" dirty="0"/>
                            <a:t>-1</a:t>
                          </a:r>
                          <a:r>
                            <a:rPr lang="en-GB" sz="1600" dirty="0"/>
                            <a:t> = 1</a:t>
                          </a:r>
                          <a14:m>
                            <m:oMath xmlns:m="http://schemas.openxmlformats.org/officeDocument/2006/math">
                              <m:r>
                                <a:rPr lang="en-GB" sz="1600" i="1" dirty="0" smtClean="0">
                                  <a:latin typeface="Cambria Math" panose="02040503050406030204" pitchFamily="18" charset="0"/>
                                  <a:ea typeface="Cambria Math" panose="02040503050406030204" pitchFamily="18" charset="0"/>
                                </a:rPr>
                                <m:t>÷</m:t>
                              </m:r>
                            </m:oMath>
                          </a14:m>
                          <a:r>
                            <a:rPr lang="en-GB" sz="1600" dirty="0"/>
                            <a:t>10 = 0.1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-1</a:t>
                          </a:r>
                          <a:r>
                            <a:rPr lang="en-GB" sz="1600" i="0" dirty="0"/>
                            <a:t> is 10 times ___ than 1</a:t>
                          </a:r>
                        </a:p>
                      </a:txBody>
                      <a:tcPr anchor="ctr"/>
                    </a:tc>
                    <a:extLst>
                      <a:ext uri="{0D108BD9-81ED-4DB2-BD59-A6C34878D82A}">
                        <a16:rowId xmlns:a16="http://schemas.microsoft.com/office/drawing/2014/main" val="1033138497"/>
                      </a:ext>
                    </a:extLst>
                  </a:tr>
                </a:tbl>
              </a:graphicData>
            </a:graphic>
          </p:graphicFrame>
        </mc:Choice>
        <mc:Fallback xmlns="">
          <p:graphicFrame>
            <p:nvGraphicFramePr>
              <p:cNvPr id="15" name="Table 14">
                <a:extLst>
                  <a:ext uri="{FF2B5EF4-FFF2-40B4-BE49-F238E27FC236}">
                    <a16:creationId xmlns:a16="http://schemas.microsoft.com/office/drawing/2014/main" id="{C060235D-3B47-4B5E-A06B-B2DA13E43B60}"/>
                  </a:ext>
                </a:extLst>
              </p:cNvPr>
              <p:cNvGraphicFramePr>
                <a:graphicFrameLocks noGrp="1"/>
              </p:cNvGraphicFramePr>
              <p:nvPr>
                <p:extLst>
                  <p:ext uri="{D42A27DB-BD31-4B8C-83A1-F6EECF244321}">
                    <p14:modId xmlns:p14="http://schemas.microsoft.com/office/powerpoint/2010/main" val="2216990086"/>
                  </p:ext>
                </p:extLst>
              </p:nvPr>
            </p:nvGraphicFramePr>
            <p:xfrm>
              <a:off x="317361" y="1884469"/>
              <a:ext cx="5878301" cy="2678870"/>
            </p:xfrm>
            <a:graphic>
              <a:graphicData uri="http://schemas.openxmlformats.org/drawingml/2006/table">
                <a:tbl>
                  <a:tblPr firstRow="1" bandRow="1">
                    <a:tableStyleId>{5940675A-B579-460E-94D1-54222C63F5DA}</a:tableStyleId>
                  </a:tblPr>
                  <a:tblGrid>
                    <a:gridCol w="2736305">
                      <a:extLst>
                        <a:ext uri="{9D8B030D-6E8A-4147-A177-3AD203B41FA5}">
                          <a16:colId xmlns:a16="http://schemas.microsoft.com/office/drawing/2014/main" val="78928752"/>
                        </a:ext>
                      </a:extLst>
                    </a:gridCol>
                    <a:gridCol w="3141996">
                      <a:extLst>
                        <a:ext uri="{9D8B030D-6E8A-4147-A177-3AD203B41FA5}">
                          <a16:colId xmlns:a16="http://schemas.microsoft.com/office/drawing/2014/main" val="2454437947"/>
                        </a:ext>
                      </a:extLst>
                    </a:gridCol>
                  </a:tblGrid>
                  <a:tr h="535774">
                    <a:tc>
                      <a:txBody>
                        <a:bodyPr/>
                        <a:lstStyle/>
                        <a:p>
                          <a:endParaRPr lang="en-US"/>
                        </a:p>
                      </a:txBody>
                      <a:tcPr anchor="ctr">
                        <a:blipFill>
                          <a:blip r:embed="rId4"/>
                          <a:stretch>
                            <a:fillRect l="-223" t="-1136" r="-115367" b="-40227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3</a:t>
                          </a:r>
                          <a:r>
                            <a:rPr lang="en-GB" sz="1600" i="0" dirty="0"/>
                            <a:t> is 1000 times greater than 1</a:t>
                          </a:r>
                        </a:p>
                      </a:txBody>
                      <a:tcPr anchor="ctr"/>
                    </a:tc>
                    <a:extLst>
                      <a:ext uri="{0D108BD9-81ED-4DB2-BD59-A6C34878D82A}">
                        <a16:rowId xmlns:a16="http://schemas.microsoft.com/office/drawing/2014/main" val="3439246782"/>
                      </a:ext>
                    </a:extLst>
                  </a:tr>
                  <a:tr h="535774">
                    <a:tc>
                      <a:txBody>
                        <a:bodyPr/>
                        <a:lstStyle/>
                        <a:p>
                          <a:endParaRPr lang="en-US"/>
                        </a:p>
                      </a:txBody>
                      <a:tcPr anchor="ctr">
                        <a:blipFill>
                          <a:blip r:embed="rId4"/>
                          <a:stretch>
                            <a:fillRect l="-223" t="-101136" r="-115367" b="-30227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2</a:t>
                          </a:r>
                          <a:r>
                            <a:rPr lang="en-GB" sz="1600" i="0" dirty="0"/>
                            <a:t> is ___times greater than 1</a:t>
                          </a:r>
                        </a:p>
                      </a:txBody>
                      <a:tcPr anchor="ctr"/>
                    </a:tc>
                    <a:extLst>
                      <a:ext uri="{0D108BD9-81ED-4DB2-BD59-A6C34878D82A}">
                        <a16:rowId xmlns:a16="http://schemas.microsoft.com/office/drawing/2014/main" val="125548379"/>
                      </a:ext>
                    </a:extLst>
                  </a:tr>
                  <a:tr h="535774">
                    <a:tc>
                      <a:txBody>
                        <a:bodyPr/>
                        <a:lstStyle/>
                        <a:p>
                          <a:r>
                            <a:rPr lang="en-GB" sz="1600" dirty="0"/>
                            <a:t>10</a:t>
                          </a:r>
                          <a:r>
                            <a:rPr lang="en-GB" sz="1600" baseline="30000" dirty="0"/>
                            <a:t>1</a:t>
                          </a:r>
                          <a:r>
                            <a:rPr lang="en-GB" sz="1600" dirty="0"/>
                            <a:t> = ____= 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1</a:t>
                          </a:r>
                          <a:r>
                            <a:rPr lang="en-GB" sz="1600" i="0" dirty="0"/>
                            <a:t> is 10 times greater than 1</a:t>
                          </a:r>
                        </a:p>
                      </a:txBody>
                      <a:tcPr anchor="ctr"/>
                    </a:tc>
                    <a:extLst>
                      <a:ext uri="{0D108BD9-81ED-4DB2-BD59-A6C34878D82A}">
                        <a16:rowId xmlns:a16="http://schemas.microsoft.com/office/drawing/2014/main" val="3432599327"/>
                      </a:ext>
                    </a:extLst>
                  </a:tr>
                  <a:tr h="535774">
                    <a:tc>
                      <a:txBody>
                        <a:bodyPr/>
                        <a:lstStyle/>
                        <a:p>
                          <a:r>
                            <a:rPr lang="en-GB" sz="1600" dirty="0"/>
                            <a:t>10</a:t>
                          </a:r>
                          <a:r>
                            <a:rPr lang="en-GB" sz="1600" baseline="30000" dirty="0"/>
                            <a:t>0</a:t>
                          </a:r>
                          <a:r>
                            <a:rPr lang="en-GB" sz="1600" dirty="0"/>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0</a:t>
                          </a:r>
                          <a:r>
                            <a:rPr lang="en-GB" sz="1600" i="0" dirty="0"/>
                            <a:t> is equal to 1</a:t>
                          </a:r>
                        </a:p>
                      </a:txBody>
                      <a:tcPr anchor="ctr"/>
                    </a:tc>
                    <a:extLst>
                      <a:ext uri="{0D108BD9-81ED-4DB2-BD59-A6C34878D82A}">
                        <a16:rowId xmlns:a16="http://schemas.microsoft.com/office/drawing/2014/main" val="241922435"/>
                      </a:ext>
                    </a:extLst>
                  </a:tr>
                  <a:tr h="535774">
                    <a:tc>
                      <a:txBody>
                        <a:bodyPr/>
                        <a:lstStyle/>
                        <a:p>
                          <a:endParaRPr lang="en-US"/>
                        </a:p>
                      </a:txBody>
                      <a:tcPr anchor="ctr">
                        <a:blipFill>
                          <a:blip r:embed="rId4"/>
                          <a:stretch>
                            <a:fillRect l="-223" t="-401136" r="-115367" b="-227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10</a:t>
                          </a:r>
                          <a:r>
                            <a:rPr lang="en-GB" sz="1600" i="0" baseline="30000" dirty="0"/>
                            <a:t>-1</a:t>
                          </a:r>
                          <a:r>
                            <a:rPr lang="en-GB" sz="1600" i="0" dirty="0"/>
                            <a:t> is 10 times ___ than 1</a:t>
                          </a:r>
                        </a:p>
                      </a:txBody>
                      <a:tcPr anchor="ctr"/>
                    </a:tc>
                    <a:extLst>
                      <a:ext uri="{0D108BD9-81ED-4DB2-BD59-A6C34878D82A}">
                        <a16:rowId xmlns:a16="http://schemas.microsoft.com/office/drawing/2014/main" val="1033138497"/>
                      </a:ext>
                    </a:extLst>
                  </a:tr>
                </a:tbl>
              </a:graphicData>
            </a:graphic>
          </p:graphicFrame>
        </mc:Fallback>
      </mc:AlternateContent>
    </p:spTree>
    <p:custDataLst>
      <p:tags r:id="rId1"/>
    </p:custDataLst>
    <p:extLst>
      <p:ext uri="{BB962C8B-B14F-4D97-AF65-F5344CB8AC3E}">
        <p14:creationId xmlns:p14="http://schemas.microsoft.com/office/powerpoint/2010/main" val="351217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Connect different representations of column headings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DAE2D46D-D511-4F1C-B643-B34391FC93AF}"/>
              </a:ext>
            </a:extLst>
          </p:cNvPr>
          <p:cNvSpPr txBox="1"/>
          <p:nvPr/>
        </p:nvSpPr>
        <p:spPr>
          <a:xfrm>
            <a:off x="263351" y="1911492"/>
            <a:ext cx="11665296" cy="461665"/>
          </a:xfrm>
          <a:prstGeom prst="rect">
            <a:avLst/>
          </a:prstGeom>
          <a:noFill/>
        </p:spPr>
        <p:txBody>
          <a:bodyPr wrap="square">
            <a:spAutoFit/>
          </a:bodyPr>
          <a:lstStyle/>
          <a:p>
            <a:pPr>
              <a:buNone/>
            </a:pPr>
            <a:r>
              <a:rPr lang="en-GB" sz="2400" dirty="0"/>
              <a:t>Fill in the gaps so that each column shows a different way of writing the same value.</a:t>
            </a:r>
          </a:p>
        </p:txBody>
      </p:sp>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7E0F7C16-0055-486B-B07E-3BC0CC45C286}"/>
                  </a:ext>
                </a:extLst>
              </p:cNvPr>
              <p:cNvGraphicFramePr>
                <a:graphicFrameLocks noGrp="1"/>
              </p:cNvGraphicFramePr>
              <p:nvPr>
                <p:extLst>
                  <p:ext uri="{D42A27DB-BD31-4B8C-83A1-F6EECF244321}">
                    <p14:modId xmlns:p14="http://schemas.microsoft.com/office/powerpoint/2010/main" val="3676807921"/>
                  </p:ext>
                </p:extLst>
              </p:nvPr>
            </p:nvGraphicFramePr>
            <p:xfrm>
              <a:off x="497377" y="2698241"/>
              <a:ext cx="11197245" cy="2527215"/>
            </p:xfrm>
            <a:graphic>
              <a:graphicData uri="http://schemas.openxmlformats.org/drawingml/2006/table">
                <a:tbl>
                  <a:tblPr firstRow="1" bandRow="1">
                    <a:tableStyleId>{5940675A-B579-460E-94D1-54222C63F5DA}</a:tableStyleId>
                  </a:tblPr>
                  <a:tblGrid>
                    <a:gridCol w="2239449">
                      <a:extLst>
                        <a:ext uri="{9D8B030D-6E8A-4147-A177-3AD203B41FA5}">
                          <a16:colId xmlns:a16="http://schemas.microsoft.com/office/drawing/2014/main" val="848368461"/>
                        </a:ext>
                      </a:extLst>
                    </a:gridCol>
                    <a:gridCol w="2239449">
                      <a:extLst>
                        <a:ext uri="{9D8B030D-6E8A-4147-A177-3AD203B41FA5}">
                          <a16:colId xmlns:a16="http://schemas.microsoft.com/office/drawing/2014/main" val="483625743"/>
                        </a:ext>
                      </a:extLst>
                    </a:gridCol>
                    <a:gridCol w="2239449">
                      <a:extLst>
                        <a:ext uri="{9D8B030D-6E8A-4147-A177-3AD203B41FA5}">
                          <a16:colId xmlns:a16="http://schemas.microsoft.com/office/drawing/2014/main" val="1219887887"/>
                        </a:ext>
                      </a:extLst>
                    </a:gridCol>
                    <a:gridCol w="2239449">
                      <a:extLst>
                        <a:ext uri="{9D8B030D-6E8A-4147-A177-3AD203B41FA5}">
                          <a16:colId xmlns:a16="http://schemas.microsoft.com/office/drawing/2014/main" val="3839030721"/>
                        </a:ext>
                      </a:extLst>
                    </a:gridCol>
                    <a:gridCol w="2239449">
                      <a:extLst>
                        <a:ext uri="{9D8B030D-6E8A-4147-A177-3AD203B41FA5}">
                          <a16:colId xmlns:a16="http://schemas.microsoft.com/office/drawing/2014/main" val="2864776420"/>
                        </a:ext>
                      </a:extLst>
                    </a:gridCol>
                  </a:tblGrid>
                  <a:tr h="621044">
                    <a:tc>
                      <a:txBody>
                        <a:bodyPr/>
                        <a:lstStyle/>
                        <a:p>
                          <a:pPr algn="r"/>
                          <a:r>
                            <a:rPr lang="en-GB" sz="2000" b="1" dirty="0"/>
                            <a:t>As a fraction</a:t>
                          </a:r>
                        </a:p>
                      </a:txBody>
                      <a:tcPr anchor="ctr">
                        <a:solidFill>
                          <a:schemeClr val="accent2"/>
                        </a:solidFill>
                      </a:tcPr>
                    </a:tc>
                    <a:tc>
                      <a:txBody>
                        <a:bodyPr/>
                        <a:lstStyle/>
                        <a:p>
                          <a:pPr algn="ctr"/>
                          <a:endParaRPr lang="en-GB" sz="20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100</m:t>
                                    </m:r>
                                  </m:den>
                                </m:f>
                              </m:oMath>
                            </m:oMathPara>
                          </a14:m>
                          <a:endParaRPr lang="en-GB" sz="2000" dirty="0"/>
                        </a:p>
                      </a:txBody>
                      <a:tcPr anchor="ctr"/>
                    </a:tc>
                    <a:tc>
                      <a:txBody>
                        <a:bodyPr/>
                        <a:lstStyle/>
                        <a:p>
                          <a:pPr algn="ctr"/>
                          <a:endParaRPr lang="en-GB" sz="200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10000</m:t>
                                    </m:r>
                                  </m:den>
                                </m:f>
                              </m:oMath>
                            </m:oMathPara>
                          </a14:m>
                          <a:endParaRPr lang="en-GB" sz="2000" dirty="0"/>
                        </a:p>
                      </a:txBody>
                      <a:tcPr anchor="ctr"/>
                    </a:tc>
                    <a:extLst>
                      <a:ext uri="{0D108BD9-81ED-4DB2-BD59-A6C34878D82A}">
                        <a16:rowId xmlns:a16="http://schemas.microsoft.com/office/drawing/2014/main" val="3807575670"/>
                      </a:ext>
                    </a:extLst>
                  </a:tr>
                  <a:tr h="621044">
                    <a:tc>
                      <a:txBody>
                        <a:bodyPr/>
                        <a:lstStyle/>
                        <a:p>
                          <a:pPr algn="r"/>
                          <a:r>
                            <a:rPr lang="en-GB" sz="2000" b="1" dirty="0"/>
                            <a:t>As a decimal</a:t>
                          </a:r>
                        </a:p>
                      </a:txBody>
                      <a:tcPr anchor="ctr">
                        <a:solidFill>
                          <a:schemeClr val="accent2"/>
                        </a:solidFill>
                      </a:tcPr>
                    </a:tc>
                    <a:tc>
                      <a:txBody>
                        <a:bodyPr/>
                        <a:lstStyle/>
                        <a:p>
                          <a:pPr algn="ctr"/>
                          <a:endParaRPr lang="en-GB" sz="2000" dirty="0"/>
                        </a:p>
                      </a:txBody>
                      <a:tcPr anchor="ctr"/>
                    </a:tc>
                    <a:tc>
                      <a:txBody>
                        <a:bodyPr/>
                        <a:lstStyle/>
                        <a:p>
                          <a:pPr algn="ctr"/>
                          <a:r>
                            <a:rPr lang="en-GB" sz="2000" dirty="0"/>
                            <a:t>0.01</a:t>
                          </a:r>
                        </a:p>
                      </a:txBody>
                      <a:tcPr anchor="ctr"/>
                    </a:tc>
                    <a:tc>
                      <a:txBody>
                        <a:bodyPr/>
                        <a:lstStyle/>
                        <a:p>
                          <a:pPr algn="ctr"/>
                          <a:r>
                            <a:rPr lang="en-GB" sz="2000" dirty="0"/>
                            <a:t>0.001</a:t>
                          </a:r>
                        </a:p>
                      </a:txBody>
                      <a:tcPr anchor="ctr"/>
                    </a:tc>
                    <a:tc>
                      <a:txBody>
                        <a:bodyPr/>
                        <a:lstStyle/>
                        <a:p>
                          <a:pPr algn="ctr"/>
                          <a:endParaRPr lang="en-GB" sz="2000"/>
                        </a:p>
                      </a:txBody>
                      <a:tcPr anchor="ctr"/>
                    </a:tc>
                    <a:extLst>
                      <a:ext uri="{0D108BD9-81ED-4DB2-BD59-A6C34878D82A}">
                        <a16:rowId xmlns:a16="http://schemas.microsoft.com/office/drawing/2014/main" val="1051032573"/>
                      </a:ext>
                    </a:extLst>
                  </a:tr>
                  <a:tr h="621044">
                    <a:tc>
                      <a:txBody>
                        <a:bodyPr/>
                        <a:lstStyle/>
                        <a:p>
                          <a:pPr algn="r"/>
                          <a:r>
                            <a:rPr lang="en-GB" sz="2000" b="1" dirty="0"/>
                            <a:t>As a power of 10</a:t>
                          </a:r>
                        </a:p>
                      </a:txBody>
                      <a:tcPr anchor="ctr">
                        <a:solidFill>
                          <a:schemeClr val="accent2"/>
                        </a:solidFill>
                      </a:tcPr>
                    </a:tc>
                    <a:tc>
                      <a:txBody>
                        <a:bodyPr/>
                        <a:lstStyle/>
                        <a:p>
                          <a:pPr algn="ctr"/>
                          <a:endParaRPr lang="en-GB" sz="2000" dirty="0"/>
                        </a:p>
                      </a:txBody>
                      <a:tcPr anchor="ctr"/>
                    </a:tc>
                    <a:tc>
                      <a:txBody>
                        <a:bodyPr/>
                        <a:lstStyle/>
                        <a:p>
                          <a:pPr algn="ctr"/>
                          <a:r>
                            <a:rPr lang="en-GB" sz="2000" dirty="0"/>
                            <a:t>10</a:t>
                          </a:r>
                          <a:r>
                            <a:rPr lang="en-GB" sz="2000" baseline="30000" dirty="0"/>
                            <a:t>-2</a:t>
                          </a:r>
                          <a:endParaRPr lang="en-GB" sz="2000" dirty="0"/>
                        </a:p>
                      </a:txBody>
                      <a:tcPr anchor="ctr"/>
                    </a:tc>
                    <a:tc>
                      <a:txBody>
                        <a:bodyPr/>
                        <a:lstStyle/>
                        <a:p>
                          <a:pPr algn="ctr"/>
                          <a:endParaRPr lang="en-GB" sz="2000" dirty="0"/>
                        </a:p>
                      </a:txBody>
                      <a:tcPr anchor="ctr"/>
                    </a:tc>
                    <a:tc>
                      <a:txBody>
                        <a:bodyPr/>
                        <a:lstStyle/>
                        <a:p>
                          <a:pPr algn="ctr"/>
                          <a:endParaRPr lang="en-GB" sz="2000"/>
                        </a:p>
                      </a:txBody>
                      <a:tcPr anchor="ctr"/>
                    </a:tc>
                    <a:extLst>
                      <a:ext uri="{0D108BD9-81ED-4DB2-BD59-A6C34878D82A}">
                        <a16:rowId xmlns:a16="http://schemas.microsoft.com/office/drawing/2014/main" val="1781828495"/>
                      </a:ext>
                    </a:extLst>
                  </a:tr>
                  <a:tr h="621044">
                    <a:tc>
                      <a:txBody>
                        <a:bodyPr/>
                        <a:lstStyle/>
                        <a:p>
                          <a:pPr algn="r"/>
                          <a:r>
                            <a:rPr lang="en-GB" sz="2000" b="1" dirty="0"/>
                            <a:t>In words</a:t>
                          </a:r>
                        </a:p>
                      </a:txBody>
                      <a:tcPr anchor="ctr">
                        <a:solidFill>
                          <a:schemeClr val="accent2"/>
                        </a:solidFill>
                      </a:tcPr>
                    </a:tc>
                    <a:tc>
                      <a:txBody>
                        <a:bodyPr/>
                        <a:lstStyle/>
                        <a:p>
                          <a:pPr algn="ctr"/>
                          <a:r>
                            <a:rPr lang="en-GB" sz="2000" dirty="0"/>
                            <a:t>one-tenth</a:t>
                          </a:r>
                        </a:p>
                      </a:txBody>
                      <a:tcPr anchor="ctr"/>
                    </a:tc>
                    <a:tc>
                      <a:txBody>
                        <a:bodyPr/>
                        <a:lstStyle/>
                        <a:p>
                          <a:pPr algn="ctr"/>
                          <a:r>
                            <a:rPr lang="en-GB" sz="2000" dirty="0"/>
                            <a:t>one-hundredth</a:t>
                          </a:r>
                        </a:p>
                      </a:txBody>
                      <a:tcPr anchor="ctr"/>
                    </a:tc>
                    <a:tc>
                      <a:txBody>
                        <a:bodyPr/>
                        <a:lstStyle/>
                        <a:p>
                          <a:pPr algn="ctr"/>
                          <a:endParaRPr lang="en-GB" sz="2000" dirty="0"/>
                        </a:p>
                      </a:txBody>
                      <a:tcPr anchor="ctr"/>
                    </a:tc>
                    <a:tc>
                      <a:txBody>
                        <a:bodyPr/>
                        <a:lstStyle/>
                        <a:p>
                          <a:pPr algn="ctr"/>
                          <a:endParaRPr lang="en-GB" sz="2000" dirty="0"/>
                        </a:p>
                      </a:txBody>
                      <a:tcPr anchor="ctr"/>
                    </a:tc>
                    <a:extLst>
                      <a:ext uri="{0D108BD9-81ED-4DB2-BD59-A6C34878D82A}">
                        <a16:rowId xmlns:a16="http://schemas.microsoft.com/office/drawing/2014/main" val="579939683"/>
                      </a:ext>
                    </a:extLst>
                  </a:tr>
                </a:tbl>
              </a:graphicData>
            </a:graphic>
          </p:graphicFrame>
        </mc:Choice>
        <mc:Fallback xmlns="">
          <p:graphicFrame>
            <p:nvGraphicFramePr>
              <p:cNvPr id="9" name="Table 9">
                <a:extLst>
                  <a:ext uri="{FF2B5EF4-FFF2-40B4-BE49-F238E27FC236}">
                    <a16:creationId xmlns:a16="http://schemas.microsoft.com/office/drawing/2014/main" id="{7E0F7C16-0055-486B-B07E-3BC0CC45C286}"/>
                  </a:ext>
                </a:extLst>
              </p:cNvPr>
              <p:cNvGraphicFramePr>
                <a:graphicFrameLocks noGrp="1"/>
              </p:cNvGraphicFramePr>
              <p:nvPr>
                <p:extLst>
                  <p:ext uri="{D42A27DB-BD31-4B8C-83A1-F6EECF244321}">
                    <p14:modId xmlns:p14="http://schemas.microsoft.com/office/powerpoint/2010/main" val="3676807921"/>
                  </p:ext>
                </p:extLst>
              </p:nvPr>
            </p:nvGraphicFramePr>
            <p:xfrm>
              <a:off x="497377" y="2698241"/>
              <a:ext cx="11197245" cy="2527215"/>
            </p:xfrm>
            <a:graphic>
              <a:graphicData uri="http://schemas.openxmlformats.org/drawingml/2006/table">
                <a:tbl>
                  <a:tblPr firstRow="1" bandRow="1">
                    <a:tableStyleId>{5940675A-B579-460E-94D1-54222C63F5DA}</a:tableStyleId>
                  </a:tblPr>
                  <a:tblGrid>
                    <a:gridCol w="2239449">
                      <a:extLst>
                        <a:ext uri="{9D8B030D-6E8A-4147-A177-3AD203B41FA5}">
                          <a16:colId xmlns:a16="http://schemas.microsoft.com/office/drawing/2014/main" val="848368461"/>
                        </a:ext>
                      </a:extLst>
                    </a:gridCol>
                    <a:gridCol w="2239449">
                      <a:extLst>
                        <a:ext uri="{9D8B030D-6E8A-4147-A177-3AD203B41FA5}">
                          <a16:colId xmlns:a16="http://schemas.microsoft.com/office/drawing/2014/main" val="483625743"/>
                        </a:ext>
                      </a:extLst>
                    </a:gridCol>
                    <a:gridCol w="2239449">
                      <a:extLst>
                        <a:ext uri="{9D8B030D-6E8A-4147-A177-3AD203B41FA5}">
                          <a16:colId xmlns:a16="http://schemas.microsoft.com/office/drawing/2014/main" val="1219887887"/>
                        </a:ext>
                      </a:extLst>
                    </a:gridCol>
                    <a:gridCol w="2239449">
                      <a:extLst>
                        <a:ext uri="{9D8B030D-6E8A-4147-A177-3AD203B41FA5}">
                          <a16:colId xmlns:a16="http://schemas.microsoft.com/office/drawing/2014/main" val="3839030721"/>
                        </a:ext>
                      </a:extLst>
                    </a:gridCol>
                    <a:gridCol w="2239449">
                      <a:extLst>
                        <a:ext uri="{9D8B030D-6E8A-4147-A177-3AD203B41FA5}">
                          <a16:colId xmlns:a16="http://schemas.microsoft.com/office/drawing/2014/main" val="2864776420"/>
                        </a:ext>
                      </a:extLst>
                    </a:gridCol>
                  </a:tblGrid>
                  <a:tr h="664083">
                    <a:tc>
                      <a:txBody>
                        <a:bodyPr/>
                        <a:lstStyle/>
                        <a:p>
                          <a:pPr algn="r"/>
                          <a:r>
                            <a:rPr lang="en-GB" sz="2000" b="1" dirty="0"/>
                            <a:t>As a fraction</a:t>
                          </a:r>
                        </a:p>
                      </a:txBody>
                      <a:tcPr anchor="ctr">
                        <a:solidFill>
                          <a:schemeClr val="accent2"/>
                        </a:solidFill>
                      </a:tcPr>
                    </a:tc>
                    <a:tc>
                      <a:txBody>
                        <a:bodyPr/>
                        <a:lstStyle/>
                        <a:p>
                          <a:pPr algn="ctr"/>
                          <a:endParaRPr lang="en-GB" sz="2000" dirty="0"/>
                        </a:p>
                      </a:txBody>
                      <a:tcPr anchor="ctr"/>
                    </a:tc>
                    <a:tc>
                      <a:txBody>
                        <a:bodyPr/>
                        <a:lstStyle/>
                        <a:p>
                          <a:endParaRPr lang="en-US"/>
                        </a:p>
                      </a:txBody>
                      <a:tcPr anchor="ctr">
                        <a:blipFill>
                          <a:blip r:embed="rId3"/>
                          <a:stretch>
                            <a:fillRect l="-200000" t="-917" r="-200272" b="-283486"/>
                          </a:stretch>
                        </a:blipFill>
                      </a:tcPr>
                    </a:tc>
                    <a:tc>
                      <a:txBody>
                        <a:bodyPr/>
                        <a:lstStyle/>
                        <a:p>
                          <a:pPr algn="ctr"/>
                          <a:endParaRPr lang="en-GB" sz="2000"/>
                        </a:p>
                      </a:txBody>
                      <a:tcPr anchor="ctr"/>
                    </a:tc>
                    <a:tc>
                      <a:txBody>
                        <a:bodyPr/>
                        <a:lstStyle/>
                        <a:p>
                          <a:endParaRPr lang="en-US"/>
                        </a:p>
                      </a:txBody>
                      <a:tcPr anchor="ctr">
                        <a:blipFill>
                          <a:blip r:embed="rId3"/>
                          <a:stretch>
                            <a:fillRect l="-399728" t="-917" r="-543" b="-283486"/>
                          </a:stretch>
                        </a:blipFill>
                      </a:tcPr>
                    </a:tc>
                    <a:extLst>
                      <a:ext uri="{0D108BD9-81ED-4DB2-BD59-A6C34878D82A}">
                        <a16:rowId xmlns:a16="http://schemas.microsoft.com/office/drawing/2014/main" val="3807575670"/>
                      </a:ext>
                    </a:extLst>
                  </a:tr>
                  <a:tr h="621044">
                    <a:tc>
                      <a:txBody>
                        <a:bodyPr/>
                        <a:lstStyle/>
                        <a:p>
                          <a:pPr algn="r"/>
                          <a:r>
                            <a:rPr lang="en-GB" sz="2000" b="1" dirty="0"/>
                            <a:t>As a decimal</a:t>
                          </a:r>
                        </a:p>
                      </a:txBody>
                      <a:tcPr anchor="ctr">
                        <a:solidFill>
                          <a:schemeClr val="accent2"/>
                        </a:solidFill>
                      </a:tcPr>
                    </a:tc>
                    <a:tc>
                      <a:txBody>
                        <a:bodyPr/>
                        <a:lstStyle/>
                        <a:p>
                          <a:pPr algn="ctr"/>
                          <a:endParaRPr lang="en-GB" sz="2000" dirty="0"/>
                        </a:p>
                      </a:txBody>
                      <a:tcPr anchor="ctr"/>
                    </a:tc>
                    <a:tc>
                      <a:txBody>
                        <a:bodyPr/>
                        <a:lstStyle/>
                        <a:p>
                          <a:pPr algn="ctr"/>
                          <a:r>
                            <a:rPr lang="en-GB" sz="2000" dirty="0"/>
                            <a:t>0.01</a:t>
                          </a:r>
                        </a:p>
                      </a:txBody>
                      <a:tcPr anchor="ctr"/>
                    </a:tc>
                    <a:tc>
                      <a:txBody>
                        <a:bodyPr/>
                        <a:lstStyle/>
                        <a:p>
                          <a:pPr algn="ctr"/>
                          <a:r>
                            <a:rPr lang="en-GB" sz="2000" dirty="0"/>
                            <a:t>0.001</a:t>
                          </a:r>
                        </a:p>
                      </a:txBody>
                      <a:tcPr anchor="ctr"/>
                    </a:tc>
                    <a:tc>
                      <a:txBody>
                        <a:bodyPr/>
                        <a:lstStyle/>
                        <a:p>
                          <a:pPr algn="ctr"/>
                          <a:endParaRPr lang="en-GB" sz="2000"/>
                        </a:p>
                      </a:txBody>
                      <a:tcPr anchor="ctr"/>
                    </a:tc>
                    <a:extLst>
                      <a:ext uri="{0D108BD9-81ED-4DB2-BD59-A6C34878D82A}">
                        <a16:rowId xmlns:a16="http://schemas.microsoft.com/office/drawing/2014/main" val="1051032573"/>
                      </a:ext>
                    </a:extLst>
                  </a:tr>
                  <a:tr h="621044">
                    <a:tc>
                      <a:txBody>
                        <a:bodyPr/>
                        <a:lstStyle/>
                        <a:p>
                          <a:pPr algn="r"/>
                          <a:r>
                            <a:rPr lang="en-GB" sz="2000" b="1" dirty="0"/>
                            <a:t>As a power of 10</a:t>
                          </a:r>
                        </a:p>
                      </a:txBody>
                      <a:tcPr anchor="ctr">
                        <a:solidFill>
                          <a:schemeClr val="accent2"/>
                        </a:solidFill>
                      </a:tcPr>
                    </a:tc>
                    <a:tc>
                      <a:txBody>
                        <a:bodyPr/>
                        <a:lstStyle/>
                        <a:p>
                          <a:pPr algn="ctr"/>
                          <a:endParaRPr lang="en-GB" sz="2000" dirty="0"/>
                        </a:p>
                      </a:txBody>
                      <a:tcPr anchor="ctr"/>
                    </a:tc>
                    <a:tc>
                      <a:txBody>
                        <a:bodyPr/>
                        <a:lstStyle/>
                        <a:p>
                          <a:pPr algn="ctr"/>
                          <a:r>
                            <a:rPr lang="en-GB" sz="2000" dirty="0"/>
                            <a:t>10</a:t>
                          </a:r>
                          <a:r>
                            <a:rPr lang="en-GB" sz="2000" baseline="30000" dirty="0"/>
                            <a:t>-2</a:t>
                          </a:r>
                          <a:endParaRPr lang="en-GB" sz="2000" dirty="0"/>
                        </a:p>
                      </a:txBody>
                      <a:tcPr anchor="ctr"/>
                    </a:tc>
                    <a:tc>
                      <a:txBody>
                        <a:bodyPr/>
                        <a:lstStyle/>
                        <a:p>
                          <a:pPr algn="ctr"/>
                          <a:endParaRPr lang="en-GB" sz="2000" dirty="0"/>
                        </a:p>
                      </a:txBody>
                      <a:tcPr anchor="ctr"/>
                    </a:tc>
                    <a:tc>
                      <a:txBody>
                        <a:bodyPr/>
                        <a:lstStyle/>
                        <a:p>
                          <a:pPr algn="ctr"/>
                          <a:endParaRPr lang="en-GB" sz="2000"/>
                        </a:p>
                      </a:txBody>
                      <a:tcPr anchor="ctr"/>
                    </a:tc>
                    <a:extLst>
                      <a:ext uri="{0D108BD9-81ED-4DB2-BD59-A6C34878D82A}">
                        <a16:rowId xmlns:a16="http://schemas.microsoft.com/office/drawing/2014/main" val="1781828495"/>
                      </a:ext>
                    </a:extLst>
                  </a:tr>
                  <a:tr h="621044">
                    <a:tc>
                      <a:txBody>
                        <a:bodyPr/>
                        <a:lstStyle/>
                        <a:p>
                          <a:pPr algn="r"/>
                          <a:r>
                            <a:rPr lang="en-GB" sz="2000" b="1" dirty="0"/>
                            <a:t>In words</a:t>
                          </a:r>
                        </a:p>
                      </a:txBody>
                      <a:tcPr anchor="ctr">
                        <a:solidFill>
                          <a:schemeClr val="accent2"/>
                        </a:solidFill>
                      </a:tcPr>
                    </a:tc>
                    <a:tc>
                      <a:txBody>
                        <a:bodyPr/>
                        <a:lstStyle/>
                        <a:p>
                          <a:pPr algn="ctr"/>
                          <a:r>
                            <a:rPr lang="en-GB" sz="2000" dirty="0"/>
                            <a:t>one-tenth</a:t>
                          </a:r>
                        </a:p>
                      </a:txBody>
                      <a:tcPr anchor="ctr"/>
                    </a:tc>
                    <a:tc>
                      <a:txBody>
                        <a:bodyPr/>
                        <a:lstStyle/>
                        <a:p>
                          <a:pPr algn="ctr"/>
                          <a:r>
                            <a:rPr lang="en-GB" sz="2000" dirty="0"/>
                            <a:t>one-hundredth</a:t>
                          </a:r>
                        </a:p>
                      </a:txBody>
                      <a:tcPr anchor="ctr"/>
                    </a:tc>
                    <a:tc>
                      <a:txBody>
                        <a:bodyPr/>
                        <a:lstStyle/>
                        <a:p>
                          <a:pPr algn="ctr"/>
                          <a:endParaRPr lang="en-GB" sz="2000" dirty="0"/>
                        </a:p>
                      </a:txBody>
                      <a:tcPr anchor="ctr"/>
                    </a:tc>
                    <a:tc>
                      <a:txBody>
                        <a:bodyPr/>
                        <a:lstStyle/>
                        <a:p>
                          <a:pPr algn="ctr"/>
                          <a:endParaRPr lang="en-GB" sz="2000" dirty="0"/>
                        </a:p>
                      </a:txBody>
                      <a:tcPr anchor="ctr"/>
                    </a:tc>
                    <a:extLst>
                      <a:ext uri="{0D108BD9-81ED-4DB2-BD59-A6C34878D82A}">
                        <a16:rowId xmlns:a16="http://schemas.microsoft.com/office/drawing/2014/main" val="579939683"/>
                      </a:ext>
                    </a:extLst>
                  </a:tr>
                </a:tbl>
              </a:graphicData>
            </a:graphic>
          </p:graphicFrame>
        </mc:Fallback>
      </mc:AlternateContent>
    </p:spTree>
    <p:extLst>
      <p:ext uri="{BB962C8B-B14F-4D97-AF65-F5344CB8AC3E}">
        <p14:creationId xmlns:p14="http://schemas.microsoft.com/office/powerpoint/2010/main" val="2805293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032103" y="1741531"/>
            <a:ext cx="4680521" cy="435176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Which of these are you (and your students) most likely to use when labelling a place value chart? Why might this be?</a:t>
            </a:r>
          </a:p>
          <a:p>
            <a:pPr marL="360000" lvl="1" fontAlgn="auto">
              <a:lnSpc>
                <a:spcPct val="100000"/>
              </a:lnSpc>
              <a:spcBef>
                <a:spcPts val="0"/>
              </a:spcBef>
              <a:spcAft>
                <a:spcPts val="1200"/>
              </a:spcAft>
              <a:buClrTx/>
            </a:pPr>
            <a:r>
              <a:rPr lang="en-GB" sz="2400" dirty="0"/>
              <a:t>Each column can be described as having the “same value, different appearance” – where else in the curriculum is this an important idea?</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768753" cy="399172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Connect different representations of column headings</a:t>
            </a:r>
          </a:p>
        </p:txBody>
      </p:sp>
      <p:sp>
        <p:nvSpPr>
          <p:cNvPr id="13" name="TextBox 12">
            <a:extLst>
              <a:ext uri="{FF2B5EF4-FFF2-40B4-BE49-F238E27FC236}">
                <a16:creationId xmlns:a16="http://schemas.microsoft.com/office/drawing/2014/main" id="{52B388F4-9C64-4990-A5E9-D1982E73E374}"/>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6" name="TextBox 5">
            <a:extLst>
              <a:ext uri="{FF2B5EF4-FFF2-40B4-BE49-F238E27FC236}">
                <a16:creationId xmlns:a16="http://schemas.microsoft.com/office/drawing/2014/main" id="{E22086C4-E9B8-4233-B5E0-10EDB0D0E334}"/>
              </a:ext>
            </a:extLst>
          </p:cNvPr>
          <p:cNvSpPr txBox="1"/>
          <p:nvPr/>
        </p:nvSpPr>
        <p:spPr>
          <a:xfrm>
            <a:off x="275395" y="1892618"/>
            <a:ext cx="6768753" cy="646331"/>
          </a:xfrm>
          <a:prstGeom prst="rect">
            <a:avLst/>
          </a:prstGeom>
          <a:noFill/>
        </p:spPr>
        <p:txBody>
          <a:bodyPr wrap="square">
            <a:spAutoFit/>
          </a:bodyPr>
          <a:lstStyle/>
          <a:p>
            <a:pPr>
              <a:buNone/>
            </a:pPr>
            <a:r>
              <a:rPr lang="en-GB" sz="1800" dirty="0"/>
              <a:t>Fill in the gaps so that each column shows a different way of writing the same value.</a:t>
            </a:r>
          </a:p>
        </p:txBody>
      </p:sp>
      <mc:AlternateContent xmlns:mc="http://schemas.openxmlformats.org/markup-compatibility/2006" xmlns:a14="http://schemas.microsoft.com/office/drawing/2010/main">
        <mc:Choice Requires="a14">
          <p:graphicFrame>
            <p:nvGraphicFramePr>
              <p:cNvPr id="7" name="Table 9">
                <a:extLst>
                  <a:ext uri="{FF2B5EF4-FFF2-40B4-BE49-F238E27FC236}">
                    <a16:creationId xmlns:a16="http://schemas.microsoft.com/office/drawing/2014/main" id="{76669961-4A6C-43DC-94DC-28928CE5103B}"/>
                  </a:ext>
                </a:extLst>
              </p:cNvPr>
              <p:cNvGraphicFramePr>
                <a:graphicFrameLocks noGrp="1"/>
              </p:cNvGraphicFramePr>
              <p:nvPr>
                <p:extLst>
                  <p:ext uri="{D42A27DB-BD31-4B8C-83A1-F6EECF244321}">
                    <p14:modId xmlns:p14="http://schemas.microsoft.com/office/powerpoint/2010/main" val="2629899863"/>
                  </p:ext>
                </p:extLst>
              </p:nvPr>
            </p:nvGraphicFramePr>
            <p:xfrm>
              <a:off x="371363" y="2764065"/>
              <a:ext cx="6552730" cy="2484176"/>
            </p:xfrm>
            <a:graphic>
              <a:graphicData uri="http://schemas.openxmlformats.org/drawingml/2006/table">
                <a:tbl>
                  <a:tblPr firstRow="1" bandRow="1">
                    <a:tableStyleId>{5940675A-B579-460E-94D1-54222C63F5DA}</a:tableStyleId>
                  </a:tblPr>
                  <a:tblGrid>
                    <a:gridCol w="1310546">
                      <a:extLst>
                        <a:ext uri="{9D8B030D-6E8A-4147-A177-3AD203B41FA5}">
                          <a16:colId xmlns:a16="http://schemas.microsoft.com/office/drawing/2014/main" val="848368461"/>
                        </a:ext>
                      </a:extLst>
                    </a:gridCol>
                    <a:gridCol w="1310546">
                      <a:extLst>
                        <a:ext uri="{9D8B030D-6E8A-4147-A177-3AD203B41FA5}">
                          <a16:colId xmlns:a16="http://schemas.microsoft.com/office/drawing/2014/main" val="483625743"/>
                        </a:ext>
                      </a:extLst>
                    </a:gridCol>
                    <a:gridCol w="1310546">
                      <a:extLst>
                        <a:ext uri="{9D8B030D-6E8A-4147-A177-3AD203B41FA5}">
                          <a16:colId xmlns:a16="http://schemas.microsoft.com/office/drawing/2014/main" val="1219887887"/>
                        </a:ext>
                      </a:extLst>
                    </a:gridCol>
                    <a:gridCol w="1310546">
                      <a:extLst>
                        <a:ext uri="{9D8B030D-6E8A-4147-A177-3AD203B41FA5}">
                          <a16:colId xmlns:a16="http://schemas.microsoft.com/office/drawing/2014/main" val="3839030721"/>
                        </a:ext>
                      </a:extLst>
                    </a:gridCol>
                    <a:gridCol w="1310546">
                      <a:extLst>
                        <a:ext uri="{9D8B030D-6E8A-4147-A177-3AD203B41FA5}">
                          <a16:colId xmlns:a16="http://schemas.microsoft.com/office/drawing/2014/main" val="2864776420"/>
                        </a:ext>
                      </a:extLst>
                    </a:gridCol>
                  </a:tblGrid>
                  <a:tr h="621044">
                    <a:tc>
                      <a:txBody>
                        <a:bodyPr/>
                        <a:lstStyle/>
                        <a:p>
                          <a:pPr algn="r"/>
                          <a:r>
                            <a:rPr lang="en-GB" sz="1600" b="1" dirty="0"/>
                            <a:t>As a fraction</a:t>
                          </a:r>
                        </a:p>
                      </a:txBody>
                      <a:tcPr anchor="ctr">
                        <a:solidFill>
                          <a:schemeClr val="accent2"/>
                        </a:solidFill>
                      </a:tcPr>
                    </a:tc>
                    <a:tc>
                      <a:txBody>
                        <a:bodyPr/>
                        <a:lstStyle/>
                        <a:p>
                          <a:pPr algn="ctr"/>
                          <a:endParaRPr lang="en-GB" sz="16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100</m:t>
                                    </m:r>
                                  </m:den>
                                </m:f>
                              </m:oMath>
                            </m:oMathPara>
                          </a14:m>
                          <a:endParaRPr lang="en-GB" sz="1600" dirty="0"/>
                        </a:p>
                      </a:txBody>
                      <a:tcPr anchor="ctr"/>
                    </a:tc>
                    <a:tc>
                      <a:txBody>
                        <a:bodyPr/>
                        <a:lstStyle/>
                        <a:p>
                          <a:pPr algn="ctr"/>
                          <a:endParaRPr lang="en-GB" sz="160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10000</m:t>
                                    </m:r>
                                  </m:den>
                                </m:f>
                              </m:oMath>
                            </m:oMathPara>
                          </a14:m>
                          <a:endParaRPr lang="en-GB" sz="1600" dirty="0"/>
                        </a:p>
                      </a:txBody>
                      <a:tcPr anchor="ctr"/>
                    </a:tc>
                    <a:extLst>
                      <a:ext uri="{0D108BD9-81ED-4DB2-BD59-A6C34878D82A}">
                        <a16:rowId xmlns:a16="http://schemas.microsoft.com/office/drawing/2014/main" val="3807575670"/>
                      </a:ext>
                    </a:extLst>
                  </a:tr>
                  <a:tr h="621044">
                    <a:tc>
                      <a:txBody>
                        <a:bodyPr/>
                        <a:lstStyle/>
                        <a:p>
                          <a:pPr algn="r"/>
                          <a:r>
                            <a:rPr lang="en-GB" sz="1600" b="1" dirty="0"/>
                            <a:t>As a decimal</a:t>
                          </a:r>
                        </a:p>
                      </a:txBody>
                      <a:tcPr anchor="ctr">
                        <a:solidFill>
                          <a:schemeClr val="accent2"/>
                        </a:solidFill>
                      </a:tcPr>
                    </a:tc>
                    <a:tc>
                      <a:txBody>
                        <a:bodyPr/>
                        <a:lstStyle/>
                        <a:p>
                          <a:pPr algn="ctr"/>
                          <a:endParaRPr lang="en-GB" sz="1600" dirty="0"/>
                        </a:p>
                      </a:txBody>
                      <a:tcPr anchor="ctr"/>
                    </a:tc>
                    <a:tc>
                      <a:txBody>
                        <a:bodyPr/>
                        <a:lstStyle/>
                        <a:p>
                          <a:pPr algn="ctr"/>
                          <a:r>
                            <a:rPr lang="en-GB" sz="1600" dirty="0"/>
                            <a:t>0.01</a:t>
                          </a:r>
                        </a:p>
                      </a:txBody>
                      <a:tcPr anchor="ctr"/>
                    </a:tc>
                    <a:tc>
                      <a:txBody>
                        <a:bodyPr/>
                        <a:lstStyle/>
                        <a:p>
                          <a:pPr algn="ctr"/>
                          <a:r>
                            <a:rPr lang="en-GB" sz="1600" dirty="0"/>
                            <a:t>0.001</a:t>
                          </a:r>
                        </a:p>
                      </a:txBody>
                      <a:tcPr anchor="ctr"/>
                    </a:tc>
                    <a:tc>
                      <a:txBody>
                        <a:bodyPr/>
                        <a:lstStyle/>
                        <a:p>
                          <a:pPr algn="ctr"/>
                          <a:endParaRPr lang="en-GB" sz="1600"/>
                        </a:p>
                      </a:txBody>
                      <a:tcPr anchor="ctr"/>
                    </a:tc>
                    <a:extLst>
                      <a:ext uri="{0D108BD9-81ED-4DB2-BD59-A6C34878D82A}">
                        <a16:rowId xmlns:a16="http://schemas.microsoft.com/office/drawing/2014/main" val="1051032573"/>
                      </a:ext>
                    </a:extLst>
                  </a:tr>
                  <a:tr h="621044">
                    <a:tc>
                      <a:txBody>
                        <a:bodyPr/>
                        <a:lstStyle/>
                        <a:p>
                          <a:pPr algn="r"/>
                          <a:r>
                            <a:rPr lang="en-GB" sz="1600" b="1" dirty="0"/>
                            <a:t>As a power of 10</a:t>
                          </a:r>
                        </a:p>
                      </a:txBody>
                      <a:tcPr anchor="ctr">
                        <a:solidFill>
                          <a:schemeClr val="accent2"/>
                        </a:solidFill>
                      </a:tcPr>
                    </a:tc>
                    <a:tc>
                      <a:txBody>
                        <a:bodyPr/>
                        <a:lstStyle/>
                        <a:p>
                          <a:pPr algn="ctr"/>
                          <a:endParaRPr lang="en-GB" sz="1600" dirty="0"/>
                        </a:p>
                      </a:txBody>
                      <a:tcPr anchor="ctr"/>
                    </a:tc>
                    <a:tc>
                      <a:txBody>
                        <a:bodyPr/>
                        <a:lstStyle/>
                        <a:p>
                          <a:pPr algn="ctr"/>
                          <a:r>
                            <a:rPr lang="en-GB" sz="1600" dirty="0"/>
                            <a:t>10</a:t>
                          </a:r>
                          <a:r>
                            <a:rPr lang="en-GB" sz="1600" baseline="30000" dirty="0"/>
                            <a:t>-2</a:t>
                          </a:r>
                          <a:endParaRPr lang="en-GB" sz="1600" dirty="0"/>
                        </a:p>
                      </a:txBody>
                      <a:tcPr anchor="ctr"/>
                    </a:tc>
                    <a:tc>
                      <a:txBody>
                        <a:bodyPr/>
                        <a:lstStyle/>
                        <a:p>
                          <a:pPr algn="ctr"/>
                          <a:endParaRPr lang="en-GB" sz="1600" dirty="0"/>
                        </a:p>
                      </a:txBody>
                      <a:tcPr anchor="ctr"/>
                    </a:tc>
                    <a:tc>
                      <a:txBody>
                        <a:bodyPr/>
                        <a:lstStyle/>
                        <a:p>
                          <a:pPr algn="ctr"/>
                          <a:endParaRPr lang="en-GB" sz="1600"/>
                        </a:p>
                      </a:txBody>
                      <a:tcPr anchor="ctr"/>
                    </a:tc>
                    <a:extLst>
                      <a:ext uri="{0D108BD9-81ED-4DB2-BD59-A6C34878D82A}">
                        <a16:rowId xmlns:a16="http://schemas.microsoft.com/office/drawing/2014/main" val="1781828495"/>
                      </a:ext>
                    </a:extLst>
                  </a:tr>
                  <a:tr h="621044">
                    <a:tc>
                      <a:txBody>
                        <a:bodyPr/>
                        <a:lstStyle/>
                        <a:p>
                          <a:pPr algn="r"/>
                          <a:r>
                            <a:rPr lang="en-GB" sz="1600" b="1" dirty="0"/>
                            <a:t>In words</a:t>
                          </a:r>
                        </a:p>
                      </a:txBody>
                      <a:tcPr anchor="ctr">
                        <a:solidFill>
                          <a:schemeClr val="accent2"/>
                        </a:solidFill>
                      </a:tcPr>
                    </a:tc>
                    <a:tc>
                      <a:txBody>
                        <a:bodyPr/>
                        <a:lstStyle/>
                        <a:p>
                          <a:pPr algn="ctr"/>
                          <a:r>
                            <a:rPr lang="en-GB" sz="1600" dirty="0"/>
                            <a:t>one-tenth</a:t>
                          </a:r>
                        </a:p>
                      </a:txBody>
                      <a:tcPr anchor="ctr"/>
                    </a:tc>
                    <a:tc>
                      <a:txBody>
                        <a:bodyPr/>
                        <a:lstStyle/>
                        <a:p>
                          <a:pPr algn="ctr"/>
                          <a:r>
                            <a:rPr lang="en-GB" sz="1600" dirty="0"/>
                            <a:t>one-hundredth</a:t>
                          </a:r>
                        </a:p>
                      </a:txBody>
                      <a:tcPr anchor="ctr"/>
                    </a:tc>
                    <a:tc>
                      <a:txBody>
                        <a:bodyPr/>
                        <a:lstStyle/>
                        <a:p>
                          <a:pPr algn="ct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579939683"/>
                      </a:ext>
                    </a:extLst>
                  </a:tr>
                </a:tbl>
              </a:graphicData>
            </a:graphic>
          </p:graphicFrame>
        </mc:Choice>
        <mc:Fallback xmlns="">
          <p:graphicFrame>
            <p:nvGraphicFramePr>
              <p:cNvPr id="7" name="Table 9">
                <a:extLst>
                  <a:ext uri="{FF2B5EF4-FFF2-40B4-BE49-F238E27FC236}">
                    <a16:creationId xmlns:a16="http://schemas.microsoft.com/office/drawing/2014/main" id="{76669961-4A6C-43DC-94DC-28928CE5103B}"/>
                  </a:ext>
                </a:extLst>
              </p:cNvPr>
              <p:cNvGraphicFramePr>
                <a:graphicFrameLocks noGrp="1"/>
              </p:cNvGraphicFramePr>
              <p:nvPr>
                <p:extLst>
                  <p:ext uri="{D42A27DB-BD31-4B8C-83A1-F6EECF244321}">
                    <p14:modId xmlns:p14="http://schemas.microsoft.com/office/powerpoint/2010/main" val="2629899863"/>
                  </p:ext>
                </p:extLst>
              </p:nvPr>
            </p:nvGraphicFramePr>
            <p:xfrm>
              <a:off x="371363" y="2764065"/>
              <a:ext cx="6552730" cy="2484176"/>
            </p:xfrm>
            <a:graphic>
              <a:graphicData uri="http://schemas.openxmlformats.org/drawingml/2006/table">
                <a:tbl>
                  <a:tblPr firstRow="1" bandRow="1">
                    <a:tableStyleId>{5940675A-B579-460E-94D1-54222C63F5DA}</a:tableStyleId>
                  </a:tblPr>
                  <a:tblGrid>
                    <a:gridCol w="1310546">
                      <a:extLst>
                        <a:ext uri="{9D8B030D-6E8A-4147-A177-3AD203B41FA5}">
                          <a16:colId xmlns:a16="http://schemas.microsoft.com/office/drawing/2014/main" val="848368461"/>
                        </a:ext>
                      </a:extLst>
                    </a:gridCol>
                    <a:gridCol w="1310546">
                      <a:extLst>
                        <a:ext uri="{9D8B030D-6E8A-4147-A177-3AD203B41FA5}">
                          <a16:colId xmlns:a16="http://schemas.microsoft.com/office/drawing/2014/main" val="483625743"/>
                        </a:ext>
                      </a:extLst>
                    </a:gridCol>
                    <a:gridCol w="1310546">
                      <a:extLst>
                        <a:ext uri="{9D8B030D-6E8A-4147-A177-3AD203B41FA5}">
                          <a16:colId xmlns:a16="http://schemas.microsoft.com/office/drawing/2014/main" val="1219887887"/>
                        </a:ext>
                      </a:extLst>
                    </a:gridCol>
                    <a:gridCol w="1310546">
                      <a:extLst>
                        <a:ext uri="{9D8B030D-6E8A-4147-A177-3AD203B41FA5}">
                          <a16:colId xmlns:a16="http://schemas.microsoft.com/office/drawing/2014/main" val="3839030721"/>
                        </a:ext>
                      </a:extLst>
                    </a:gridCol>
                    <a:gridCol w="1310546">
                      <a:extLst>
                        <a:ext uri="{9D8B030D-6E8A-4147-A177-3AD203B41FA5}">
                          <a16:colId xmlns:a16="http://schemas.microsoft.com/office/drawing/2014/main" val="2864776420"/>
                        </a:ext>
                      </a:extLst>
                    </a:gridCol>
                  </a:tblGrid>
                  <a:tr h="621044">
                    <a:tc>
                      <a:txBody>
                        <a:bodyPr/>
                        <a:lstStyle/>
                        <a:p>
                          <a:pPr algn="r"/>
                          <a:r>
                            <a:rPr lang="en-GB" sz="1600" b="1" dirty="0"/>
                            <a:t>As a fraction</a:t>
                          </a:r>
                        </a:p>
                      </a:txBody>
                      <a:tcPr anchor="ctr">
                        <a:solidFill>
                          <a:schemeClr val="accent2"/>
                        </a:solidFill>
                      </a:tcPr>
                    </a:tc>
                    <a:tc>
                      <a:txBody>
                        <a:bodyPr/>
                        <a:lstStyle/>
                        <a:p>
                          <a:pPr algn="ctr"/>
                          <a:endParaRPr lang="en-GB" sz="1600" dirty="0"/>
                        </a:p>
                      </a:txBody>
                      <a:tcPr anchor="ctr"/>
                    </a:tc>
                    <a:tc>
                      <a:txBody>
                        <a:bodyPr/>
                        <a:lstStyle/>
                        <a:p>
                          <a:endParaRPr lang="en-US"/>
                        </a:p>
                      </a:txBody>
                      <a:tcPr anchor="ctr">
                        <a:blipFill>
                          <a:blip r:embed="rId4"/>
                          <a:stretch>
                            <a:fillRect l="-199537" t="-980" r="-200000" b="-308824"/>
                          </a:stretch>
                        </a:blipFill>
                      </a:tcPr>
                    </a:tc>
                    <a:tc>
                      <a:txBody>
                        <a:bodyPr/>
                        <a:lstStyle/>
                        <a:p>
                          <a:pPr algn="ctr"/>
                          <a:endParaRPr lang="en-GB" sz="1600"/>
                        </a:p>
                      </a:txBody>
                      <a:tcPr anchor="ctr"/>
                    </a:tc>
                    <a:tc>
                      <a:txBody>
                        <a:bodyPr/>
                        <a:lstStyle/>
                        <a:p>
                          <a:endParaRPr lang="en-US"/>
                        </a:p>
                      </a:txBody>
                      <a:tcPr anchor="ctr">
                        <a:blipFill>
                          <a:blip r:embed="rId4"/>
                          <a:stretch>
                            <a:fillRect l="-400930" t="-980" r="-930" b="-308824"/>
                          </a:stretch>
                        </a:blipFill>
                      </a:tcPr>
                    </a:tc>
                    <a:extLst>
                      <a:ext uri="{0D108BD9-81ED-4DB2-BD59-A6C34878D82A}">
                        <a16:rowId xmlns:a16="http://schemas.microsoft.com/office/drawing/2014/main" val="3807575670"/>
                      </a:ext>
                    </a:extLst>
                  </a:tr>
                  <a:tr h="621044">
                    <a:tc>
                      <a:txBody>
                        <a:bodyPr/>
                        <a:lstStyle/>
                        <a:p>
                          <a:pPr algn="r"/>
                          <a:r>
                            <a:rPr lang="en-GB" sz="1600" b="1" dirty="0"/>
                            <a:t>As a decimal</a:t>
                          </a:r>
                        </a:p>
                      </a:txBody>
                      <a:tcPr anchor="ctr">
                        <a:solidFill>
                          <a:schemeClr val="accent2"/>
                        </a:solidFill>
                      </a:tcPr>
                    </a:tc>
                    <a:tc>
                      <a:txBody>
                        <a:bodyPr/>
                        <a:lstStyle/>
                        <a:p>
                          <a:pPr algn="ctr"/>
                          <a:endParaRPr lang="en-GB" sz="1600" dirty="0"/>
                        </a:p>
                      </a:txBody>
                      <a:tcPr anchor="ctr"/>
                    </a:tc>
                    <a:tc>
                      <a:txBody>
                        <a:bodyPr/>
                        <a:lstStyle/>
                        <a:p>
                          <a:pPr algn="ctr"/>
                          <a:r>
                            <a:rPr lang="en-GB" sz="1600" dirty="0"/>
                            <a:t>0.01</a:t>
                          </a:r>
                        </a:p>
                      </a:txBody>
                      <a:tcPr anchor="ctr"/>
                    </a:tc>
                    <a:tc>
                      <a:txBody>
                        <a:bodyPr/>
                        <a:lstStyle/>
                        <a:p>
                          <a:pPr algn="ctr"/>
                          <a:r>
                            <a:rPr lang="en-GB" sz="1600" dirty="0"/>
                            <a:t>0.001</a:t>
                          </a:r>
                        </a:p>
                      </a:txBody>
                      <a:tcPr anchor="ctr"/>
                    </a:tc>
                    <a:tc>
                      <a:txBody>
                        <a:bodyPr/>
                        <a:lstStyle/>
                        <a:p>
                          <a:pPr algn="ctr"/>
                          <a:endParaRPr lang="en-GB" sz="1600"/>
                        </a:p>
                      </a:txBody>
                      <a:tcPr anchor="ctr"/>
                    </a:tc>
                    <a:extLst>
                      <a:ext uri="{0D108BD9-81ED-4DB2-BD59-A6C34878D82A}">
                        <a16:rowId xmlns:a16="http://schemas.microsoft.com/office/drawing/2014/main" val="1051032573"/>
                      </a:ext>
                    </a:extLst>
                  </a:tr>
                  <a:tr h="621044">
                    <a:tc>
                      <a:txBody>
                        <a:bodyPr/>
                        <a:lstStyle/>
                        <a:p>
                          <a:pPr algn="r"/>
                          <a:r>
                            <a:rPr lang="en-GB" sz="1600" b="1" dirty="0"/>
                            <a:t>As a power of 10</a:t>
                          </a:r>
                        </a:p>
                      </a:txBody>
                      <a:tcPr anchor="ctr">
                        <a:solidFill>
                          <a:schemeClr val="accent2"/>
                        </a:solidFill>
                      </a:tcPr>
                    </a:tc>
                    <a:tc>
                      <a:txBody>
                        <a:bodyPr/>
                        <a:lstStyle/>
                        <a:p>
                          <a:pPr algn="ctr"/>
                          <a:endParaRPr lang="en-GB" sz="1600" dirty="0"/>
                        </a:p>
                      </a:txBody>
                      <a:tcPr anchor="ctr"/>
                    </a:tc>
                    <a:tc>
                      <a:txBody>
                        <a:bodyPr/>
                        <a:lstStyle/>
                        <a:p>
                          <a:pPr algn="ctr"/>
                          <a:r>
                            <a:rPr lang="en-GB" sz="1600" dirty="0"/>
                            <a:t>10</a:t>
                          </a:r>
                          <a:r>
                            <a:rPr lang="en-GB" sz="1600" baseline="30000" dirty="0"/>
                            <a:t>-2</a:t>
                          </a:r>
                          <a:endParaRPr lang="en-GB" sz="1600" dirty="0"/>
                        </a:p>
                      </a:txBody>
                      <a:tcPr anchor="ctr"/>
                    </a:tc>
                    <a:tc>
                      <a:txBody>
                        <a:bodyPr/>
                        <a:lstStyle/>
                        <a:p>
                          <a:pPr algn="ctr"/>
                          <a:endParaRPr lang="en-GB" sz="1600" dirty="0"/>
                        </a:p>
                      </a:txBody>
                      <a:tcPr anchor="ctr"/>
                    </a:tc>
                    <a:tc>
                      <a:txBody>
                        <a:bodyPr/>
                        <a:lstStyle/>
                        <a:p>
                          <a:pPr algn="ctr"/>
                          <a:endParaRPr lang="en-GB" sz="1600"/>
                        </a:p>
                      </a:txBody>
                      <a:tcPr anchor="ctr"/>
                    </a:tc>
                    <a:extLst>
                      <a:ext uri="{0D108BD9-81ED-4DB2-BD59-A6C34878D82A}">
                        <a16:rowId xmlns:a16="http://schemas.microsoft.com/office/drawing/2014/main" val="1781828495"/>
                      </a:ext>
                    </a:extLst>
                  </a:tr>
                  <a:tr h="621044">
                    <a:tc>
                      <a:txBody>
                        <a:bodyPr/>
                        <a:lstStyle/>
                        <a:p>
                          <a:pPr algn="r"/>
                          <a:r>
                            <a:rPr lang="en-GB" sz="1600" b="1" dirty="0"/>
                            <a:t>In words</a:t>
                          </a:r>
                        </a:p>
                      </a:txBody>
                      <a:tcPr anchor="ctr">
                        <a:solidFill>
                          <a:schemeClr val="accent2"/>
                        </a:solidFill>
                      </a:tcPr>
                    </a:tc>
                    <a:tc>
                      <a:txBody>
                        <a:bodyPr/>
                        <a:lstStyle/>
                        <a:p>
                          <a:pPr algn="ctr"/>
                          <a:r>
                            <a:rPr lang="en-GB" sz="1600" dirty="0"/>
                            <a:t>one-tenth</a:t>
                          </a:r>
                        </a:p>
                      </a:txBody>
                      <a:tcPr anchor="ctr"/>
                    </a:tc>
                    <a:tc>
                      <a:txBody>
                        <a:bodyPr/>
                        <a:lstStyle/>
                        <a:p>
                          <a:pPr algn="ctr"/>
                          <a:r>
                            <a:rPr lang="en-GB" sz="1600" dirty="0"/>
                            <a:t>one-hundredth</a:t>
                          </a:r>
                        </a:p>
                      </a:txBody>
                      <a:tcPr anchor="ctr"/>
                    </a:tc>
                    <a:tc>
                      <a:txBody>
                        <a:bodyPr/>
                        <a:lstStyle/>
                        <a:p>
                          <a:pPr algn="ctr"/>
                          <a:endParaRPr lang="en-GB" sz="1600" dirty="0"/>
                        </a:p>
                      </a:txBody>
                      <a:tcPr anchor="ctr"/>
                    </a:tc>
                    <a:tc>
                      <a:txBody>
                        <a:bodyPr/>
                        <a:lstStyle/>
                        <a:p>
                          <a:pPr algn="ctr"/>
                          <a:endParaRPr lang="en-GB" sz="1600" dirty="0"/>
                        </a:p>
                      </a:txBody>
                      <a:tcPr anchor="ctr"/>
                    </a:tc>
                    <a:extLst>
                      <a:ext uri="{0D108BD9-81ED-4DB2-BD59-A6C34878D82A}">
                        <a16:rowId xmlns:a16="http://schemas.microsoft.com/office/drawing/2014/main" val="579939683"/>
                      </a:ext>
                    </a:extLst>
                  </a:tr>
                </a:tbl>
              </a:graphicData>
            </a:graphic>
          </p:graphicFrame>
        </mc:Fallback>
      </mc:AlternateContent>
    </p:spTree>
    <p:custDataLst>
      <p:tags r:id="rId1"/>
    </p:custDataLst>
    <p:extLst>
      <p:ext uri="{BB962C8B-B14F-4D97-AF65-F5344CB8AC3E}">
        <p14:creationId xmlns:p14="http://schemas.microsoft.com/office/powerpoint/2010/main" val="2903911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Connect different representations of column headings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7</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D1EADF-5D47-4CC8-88A7-3BF41BA68979}"/>
                  </a:ext>
                </a:extLst>
              </p:cNvPr>
              <p:cNvSpPr txBox="1"/>
              <p:nvPr/>
            </p:nvSpPr>
            <p:spPr>
              <a:xfrm>
                <a:off x="479376" y="1841068"/>
                <a:ext cx="11233248" cy="3096489"/>
              </a:xfrm>
              <a:prstGeom prst="rect">
                <a:avLst/>
              </a:prstGeom>
              <a:noFill/>
            </p:spPr>
            <p:txBody>
              <a:bodyPr wrap="square">
                <a:spAutoFit/>
              </a:bodyPr>
              <a:lstStyle/>
              <a:p>
                <a:pPr>
                  <a:spcBef>
                    <a:spcPts val="0"/>
                  </a:spcBef>
                  <a:spcAft>
                    <a:spcPts val="1200"/>
                  </a:spcAft>
                  <a:buNone/>
                  <a:tabLst>
                    <a:tab pos="1358265" algn="l"/>
                  </a:tabLst>
                </a:pPr>
                <a:r>
                  <a:rPr lang="en-GB" sz="2400" dirty="0">
                    <a:solidFill>
                      <a:srgbClr val="585858"/>
                    </a:solidFill>
                    <a:effectLst/>
                    <a:latin typeface="+mj-lt"/>
                    <a:ea typeface="Calibri" panose="020F0502020204030204" pitchFamily="34" charset="0"/>
                    <a:cs typeface="Calibri" panose="020F0502020204030204" pitchFamily="34" charset="0"/>
                  </a:rPr>
                  <a:t>Some of the ways that the value of the digit 7 in the number 5.703 could be thought of are </a:t>
                </a:r>
                <a:r>
                  <a:rPr lang="en-GB" sz="2400" b="1" dirty="0">
                    <a:solidFill>
                      <a:srgbClr val="585858"/>
                    </a:solidFill>
                    <a:effectLst/>
                    <a:latin typeface="+mj-lt"/>
                    <a:ea typeface="Calibri" panose="020F0502020204030204" pitchFamily="34" charset="0"/>
                    <a:cs typeface="Calibri" panose="020F0502020204030204" pitchFamily="34" charset="0"/>
                  </a:rPr>
                  <a:t>7</a:t>
                </a:r>
                <a14:m>
                  <m:oMath xmlns:m="http://schemas.openxmlformats.org/officeDocument/2006/math">
                    <m:r>
                      <a:rPr lang="en-GB" sz="24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 </m:t>
                    </m:r>
                  </m:oMath>
                </a14:m>
                <a:r>
                  <a:rPr lang="en-GB" sz="2400" b="1" dirty="0">
                    <a:solidFill>
                      <a:srgbClr val="585858"/>
                    </a:solidFill>
                    <a:effectLst/>
                    <a:latin typeface="+mj-lt"/>
                    <a:ea typeface="Calibri" panose="020F0502020204030204" pitchFamily="34" charset="0"/>
                    <a:cs typeface="Calibri" panose="020F0502020204030204" pitchFamily="34" charset="0"/>
                  </a:rPr>
                  <a:t>0.1</a:t>
                </a:r>
                <a:r>
                  <a:rPr lang="en-GB" sz="2400" dirty="0">
                    <a:solidFill>
                      <a:srgbClr val="585858"/>
                    </a:solidFill>
                    <a:effectLst/>
                    <a:latin typeface="+mj-lt"/>
                    <a:ea typeface="Calibri" panose="020F0502020204030204" pitchFamily="34" charset="0"/>
                    <a:cs typeface="Calibri" panose="020F0502020204030204" pitchFamily="34" charset="0"/>
                  </a:rPr>
                  <a:t>, </a:t>
                </a:r>
                <a:r>
                  <a:rPr lang="en-GB" sz="2400" b="1" dirty="0">
                    <a:solidFill>
                      <a:srgbClr val="585858"/>
                    </a:solidFill>
                    <a:effectLst/>
                    <a:latin typeface="+mj-lt"/>
                    <a:ea typeface="Calibri" panose="020F0502020204030204" pitchFamily="34" charset="0"/>
                    <a:cs typeface="Calibri" panose="020F0502020204030204" pitchFamily="34" charset="0"/>
                  </a:rPr>
                  <a:t>7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GB" sz="2400" b="1" i="0" dirty="0" smtClean="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oMath>
                </a14:m>
                <a:r>
                  <a:rPr lang="en-GB" sz="2400" b="1" dirty="0">
                    <a:solidFill>
                      <a:srgbClr val="585858"/>
                    </a:solidFill>
                    <a:effectLst/>
                    <a:latin typeface="+mj-lt"/>
                    <a:ea typeface="Calibri" panose="020F0502020204030204" pitchFamily="34" charset="0"/>
                    <a:cs typeface="Calibri" panose="020F0502020204030204" pitchFamily="34" charset="0"/>
                  </a:rPr>
                  <a:t>10</a:t>
                </a:r>
                <a:r>
                  <a:rPr lang="en-GB" sz="2400" b="1" baseline="30000" dirty="0">
                    <a:solidFill>
                      <a:srgbClr val="585858"/>
                    </a:solidFill>
                    <a:effectLst/>
                    <a:latin typeface="+mj-lt"/>
                    <a:ea typeface="Calibri" panose="020F0502020204030204" pitchFamily="34" charset="0"/>
                    <a:cs typeface="Calibri" panose="020F0502020204030204" pitchFamily="34" charset="0"/>
                  </a:rPr>
                  <a:t>-1</a:t>
                </a:r>
                <a:r>
                  <a:rPr lang="en-GB" sz="2400" b="1" dirty="0">
                    <a:solidFill>
                      <a:srgbClr val="585858"/>
                    </a:solidFill>
                    <a:effectLst/>
                    <a:latin typeface="+mj-lt"/>
                    <a:ea typeface="Calibri" panose="020F0502020204030204" pitchFamily="34" charset="0"/>
                    <a:cs typeface="Calibri" panose="020F0502020204030204" pitchFamily="34" charset="0"/>
                  </a:rPr>
                  <a:t> </a:t>
                </a:r>
                <a:r>
                  <a:rPr lang="en-GB" sz="2400" dirty="0">
                    <a:solidFill>
                      <a:srgbClr val="585858"/>
                    </a:solidFill>
                    <a:effectLst/>
                    <a:latin typeface="+mj-lt"/>
                    <a:ea typeface="Calibri" panose="020F0502020204030204" pitchFamily="34" charset="0"/>
                    <a:cs typeface="Calibri" panose="020F0502020204030204" pitchFamily="34" charset="0"/>
                  </a:rPr>
                  <a:t>and </a:t>
                </a:r>
                <a:r>
                  <a:rPr lang="en-GB" sz="2400" b="1" dirty="0">
                    <a:solidFill>
                      <a:srgbClr val="585858"/>
                    </a:solidFill>
                    <a:effectLst/>
                    <a:latin typeface="+mj-lt"/>
                    <a:ea typeface="Calibri" panose="020F0502020204030204" pitchFamily="34" charset="0"/>
                    <a:cs typeface="Calibri" panose="020F0502020204030204" pitchFamily="34" charset="0"/>
                  </a:rPr>
                  <a:t>7 </a:t>
                </a:r>
                <a14:m>
                  <m:oMath xmlns:m="http://schemas.openxmlformats.org/officeDocument/2006/math">
                    <m:r>
                      <a:rPr lang="en-GB" sz="24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GB" sz="2400" b="1" i="0" dirty="0" smtClean="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f>
                      <m:fPr>
                        <m:ctrlPr>
                          <a:rPr lang="en-GB" sz="2400" b="1"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2400" b="1"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𝟏</m:t>
                        </m:r>
                      </m:num>
                      <m:den>
                        <m:r>
                          <a:rPr lang="en-GB" sz="2400" b="1"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𝟏𝟎</m:t>
                        </m:r>
                      </m:den>
                    </m:f>
                  </m:oMath>
                </a14:m>
                <a:r>
                  <a:rPr lang="en-GB" sz="2400" dirty="0">
                    <a:solidFill>
                      <a:srgbClr val="585858"/>
                    </a:solidFill>
                    <a:effectLst/>
                    <a:latin typeface="+mj-lt"/>
                    <a:ea typeface="Calibri" panose="020F0502020204030204" pitchFamily="34" charset="0"/>
                    <a:cs typeface="Calibri" panose="020F0502020204030204" pitchFamily="34" charset="0"/>
                  </a:rPr>
                  <a:t>. </a:t>
                </a:r>
              </a:p>
              <a:p>
                <a:pPr>
                  <a:spcBef>
                    <a:spcPts val="0"/>
                  </a:spcBef>
                  <a:spcAft>
                    <a:spcPts val="1200"/>
                  </a:spcAft>
                  <a:buNone/>
                  <a:tabLst>
                    <a:tab pos="1358265" algn="l"/>
                  </a:tabLst>
                </a:pPr>
                <a:r>
                  <a:rPr lang="en-GB" sz="2400" dirty="0">
                    <a:solidFill>
                      <a:srgbClr val="585858"/>
                    </a:solidFill>
                    <a:effectLst/>
                    <a:latin typeface="+mj-lt"/>
                    <a:ea typeface="Calibri" panose="020F0502020204030204" pitchFamily="34" charset="0"/>
                    <a:cs typeface="Calibri" panose="020F0502020204030204" pitchFamily="34" charset="0"/>
                  </a:rPr>
                  <a:t>These products can be written as </a:t>
                </a:r>
                <a:r>
                  <a:rPr lang="en-GB" sz="2400" b="1" dirty="0">
                    <a:solidFill>
                      <a:srgbClr val="585858"/>
                    </a:solidFill>
                    <a:effectLst/>
                    <a:latin typeface="+mj-lt"/>
                    <a:ea typeface="Calibri" panose="020F0502020204030204" pitchFamily="34" charset="0"/>
                    <a:cs typeface="Calibri" panose="020F0502020204030204" pitchFamily="34" charset="0"/>
                  </a:rPr>
                  <a:t>0.7</a:t>
                </a:r>
                <a:r>
                  <a:rPr lang="en-GB" sz="2400" dirty="0">
                    <a:solidFill>
                      <a:srgbClr val="585858"/>
                    </a:solidFill>
                    <a:effectLst/>
                    <a:latin typeface="+mj-lt"/>
                    <a:ea typeface="Calibri" panose="020F0502020204030204" pitchFamily="34" charset="0"/>
                    <a:cs typeface="Calibri" panose="020F0502020204030204" pitchFamily="34" charset="0"/>
                  </a:rPr>
                  <a:t> or </a:t>
                </a:r>
                <a14:m>
                  <m:oMath xmlns:m="http://schemas.openxmlformats.org/officeDocument/2006/math">
                    <m:f>
                      <m:fPr>
                        <m:ctrlPr>
                          <a:rPr lang="en-GB" sz="2400" b="1"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2400" b="1"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𝟕</m:t>
                        </m:r>
                      </m:num>
                      <m:den>
                        <m:r>
                          <a:rPr lang="en-GB" sz="2400" b="1"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𝟏𝟎</m:t>
                        </m:r>
                      </m:den>
                    </m:f>
                  </m:oMath>
                </a14:m>
                <a:r>
                  <a:rPr lang="en-GB" sz="2400" b="1" dirty="0">
                    <a:solidFill>
                      <a:srgbClr val="585858"/>
                    </a:solidFill>
                    <a:effectLst/>
                    <a:latin typeface="+mj-lt"/>
                    <a:ea typeface="Calibri" panose="020F0502020204030204" pitchFamily="34" charset="0"/>
                    <a:cs typeface="Calibri" panose="020F0502020204030204" pitchFamily="34" charset="0"/>
                  </a:rPr>
                  <a:t> </a:t>
                </a:r>
                <a:r>
                  <a:rPr lang="en-GB" sz="2400" dirty="0">
                    <a:solidFill>
                      <a:srgbClr val="585858"/>
                    </a:solidFill>
                    <a:effectLst/>
                    <a:latin typeface="+mj-lt"/>
                    <a:ea typeface="Calibri" panose="020F0502020204030204" pitchFamily="34" charset="0"/>
                    <a:cs typeface="Calibri" panose="020F0502020204030204" pitchFamily="34" charset="0"/>
                  </a:rPr>
                  <a:t>and can be said as “</a:t>
                </a:r>
                <a:r>
                  <a:rPr lang="en-GB" sz="2400" b="1" dirty="0">
                    <a:solidFill>
                      <a:srgbClr val="585858"/>
                    </a:solidFill>
                    <a:effectLst/>
                    <a:latin typeface="+mj-lt"/>
                    <a:ea typeface="Calibri" panose="020F0502020204030204" pitchFamily="34" charset="0"/>
                    <a:cs typeface="Calibri" panose="020F0502020204030204" pitchFamily="34" charset="0"/>
                  </a:rPr>
                  <a:t>zero point seven</a:t>
                </a:r>
                <a:r>
                  <a:rPr lang="en-GB" sz="2400" dirty="0">
                    <a:solidFill>
                      <a:srgbClr val="585858"/>
                    </a:solidFill>
                    <a:effectLst/>
                    <a:latin typeface="+mj-lt"/>
                    <a:ea typeface="Calibri" panose="020F0502020204030204" pitchFamily="34" charset="0"/>
                    <a:cs typeface="Calibri" panose="020F0502020204030204" pitchFamily="34" charset="0"/>
                  </a:rPr>
                  <a:t>” or “</a:t>
                </a:r>
                <a:r>
                  <a:rPr lang="en-GB" sz="2400" b="1" dirty="0">
                    <a:solidFill>
                      <a:srgbClr val="585858"/>
                    </a:solidFill>
                    <a:effectLst/>
                    <a:latin typeface="+mj-lt"/>
                    <a:ea typeface="Calibri" panose="020F0502020204030204" pitchFamily="34" charset="0"/>
                    <a:cs typeface="Calibri" panose="020F0502020204030204" pitchFamily="34" charset="0"/>
                  </a:rPr>
                  <a:t>seven tenths</a:t>
                </a:r>
                <a:r>
                  <a:rPr lang="en-GB" sz="2400" dirty="0">
                    <a:solidFill>
                      <a:srgbClr val="585858"/>
                    </a:solidFill>
                    <a:effectLst/>
                    <a:latin typeface="+mj-lt"/>
                    <a:ea typeface="Calibri" panose="020F0502020204030204" pitchFamily="34" charset="0"/>
                    <a:cs typeface="Calibri" panose="020F0502020204030204" pitchFamily="34" charset="0"/>
                  </a:rPr>
                  <a:t>”.</a:t>
                </a:r>
                <a:endParaRPr lang="en-GB" sz="2400" dirty="0">
                  <a:solidFill>
                    <a:srgbClr val="585858"/>
                  </a:solidFill>
                  <a:effectLst/>
                  <a:latin typeface="+mj-lt"/>
                  <a:ea typeface="Calibri" panose="020F0502020204030204" pitchFamily="34" charset="0"/>
                </a:endParaRPr>
              </a:p>
              <a:p>
                <a:pPr marL="468000" lvl="0" indent="-468000">
                  <a:spcBef>
                    <a:spcPts val="0"/>
                  </a:spcBef>
                  <a:spcAft>
                    <a:spcPts val="1200"/>
                  </a:spcAft>
                  <a:buFont typeface="+mj-lt"/>
                  <a:buAutoNum type="alphaLcParenR"/>
                  <a:tabLst>
                    <a:tab pos="1358265" algn="l"/>
                  </a:tabLst>
                </a:pPr>
                <a:r>
                  <a:rPr lang="en-GB" sz="2400" dirty="0">
                    <a:solidFill>
                      <a:srgbClr val="585858"/>
                    </a:solidFill>
                    <a:effectLst/>
                    <a:latin typeface="+mj-lt"/>
                    <a:ea typeface="Calibri" panose="020F0502020204030204" pitchFamily="34" charset="0"/>
                    <a:cs typeface="Calibri" panose="020F0502020204030204" pitchFamily="34" charset="0"/>
                  </a:rPr>
                  <a:t>Write similar sentences about the value of the digit 2 in the number 5.203</a:t>
                </a:r>
                <a:endParaRPr lang="en-GB" sz="2400" dirty="0">
                  <a:solidFill>
                    <a:srgbClr val="585858"/>
                  </a:solidFill>
                  <a:effectLst/>
                  <a:latin typeface="+mj-lt"/>
                  <a:ea typeface="Calibri" panose="020F0502020204030204" pitchFamily="34" charset="0"/>
                </a:endParaRPr>
              </a:p>
              <a:p>
                <a:pPr marL="468000" indent="-468000">
                  <a:spcBef>
                    <a:spcPts val="0"/>
                  </a:spcBef>
                  <a:spcAft>
                    <a:spcPts val="1200"/>
                  </a:spcAft>
                  <a:buFont typeface="+mj-lt"/>
                  <a:buAutoNum type="alphaLcParenR"/>
                </a:pPr>
                <a:r>
                  <a:rPr lang="en-GB" sz="2400" dirty="0">
                    <a:solidFill>
                      <a:srgbClr val="585858"/>
                    </a:solidFill>
                    <a:effectLst/>
                    <a:latin typeface="+mj-lt"/>
                    <a:ea typeface="Calibri" panose="020F0502020204030204" pitchFamily="34" charset="0"/>
                  </a:rPr>
                  <a:t>Write similar sentences about the value of the digit 2 in the number 5.032</a:t>
                </a:r>
                <a:endParaRPr lang="en-GB" sz="2400" dirty="0">
                  <a:solidFill>
                    <a:srgbClr val="585858"/>
                  </a:solidFill>
                  <a:latin typeface="+mj-lt"/>
                </a:endParaRPr>
              </a:p>
            </p:txBody>
          </p:sp>
        </mc:Choice>
        <mc:Fallback xmlns="">
          <p:sp>
            <p:nvSpPr>
              <p:cNvPr id="5" name="TextBox 4">
                <a:extLst>
                  <a:ext uri="{FF2B5EF4-FFF2-40B4-BE49-F238E27FC236}">
                    <a16:creationId xmlns:a16="http://schemas.microsoft.com/office/drawing/2014/main" id="{5BD1EADF-5D47-4CC8-88A7-3BF41BA68979}"/>
                  </a:ext>
                </a:extLst>
              </p:cNvPr>
              <p:cNvSpPr txBox="1">
                <a:spLocks noRot="1" noChangeAspect="1" noMove="1" noResize="1" noEditPoints="1" noAdjustHandles="1" noChangeArrowheads="1" noChangeShapeType="1" noTextEdit="1"/>
              </p:cNvSpPr>
              <p:nvPr/>
            </p:nvSpPr>
            <p:spPr>
              <a:xfrm>
                <a:off x="479376" y="1841068"/>
                <a:ext cx="11233248" cy="3096489"/>
              </a:xfrm>
              <a:prstGeom prst="rect">
                <a:avLst/>
              </a:prstGeom>
              <a:blipFill>
                <a:blip r:embed="rId3"/>
                <a:stretch>
                  <a:fillRect l="-790" t="-1224" r="-1467" b="-3673"/>
                </a:stretch>
              </a:blipFill>
            </p:spPr>
            <p:txBody>
              <a:bodyPr/>
              <a:lstStyle/>
              <a:p>
                <a:r>
                  <a:rPr lang="en-US">
                    <a:noFill/>
                  </a:rPr>
                  <a:t> </a:t>
                </a:r>
              </a:p>
            </p:txBody>
          </p:sp>
        </mc:Fallback>
      </mc:AlternateContent>
    </p:spTree>
    <p:extLst>
      <p:ext uri="{BB962C8B-B14F-4D97-AF65-F5344CB8AC3E}">
        <p14:creationId xmlns:p14="http://schemas.microsoft.com/office/powerpoint/2010/main" val="1940355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248129" y="1741531"/>
            <a:ext cx="4464496"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Which of these ways of thinking, if any, are your students most likely to be familiar with? </a:t>
            </a:r>
          </a:p>
          <a:p>
            <a:pPr marL="360000" lvl="1" fontAlgn="auto">
              <a:lnSpc>
                <a:spcPct val="100000"/>
              </a:lnSpc>
              <a:spcBef>
                <a:spcPts val="0"/>
              </a:spcBef>
              <a:spcAft>
                <a:spcPts val="1200"/>
              </a:spcAft>
              <a:buClrTx/>
            </a:pPr>
            <a:r>
              <a:rPr lang="en-GB" sz="2400" dirty="0"/>
              <a:t>Why might it be helpful for students to be able to think flexibly about the value of a digit, and describe it in different ways?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696744"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Connect different representations of column headings</a:t>
            </a:r>
          </a:p>
        </p:txBody>
      </p:sp>
      <p:sp>
        <p:nvSpPr>
          <p:cNvPr id="13" name="TextBox 12">
            <a:extLst>
              <a:ext uri="{FF2B5EF4-FFF2-40B4-BE49-F238E27FC236}">
                <a16:creationId xmlns:a16="http://schemas.microsoft.com/office/drawing/2014/main" id="{52B388F4-9C64-4990-A5E9-D1982E73E374}"/>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7</a:t>
            </a:r>
            <a:endParaRPr lang="en-GB"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3B3858-3384-493C-9261-8FA38C13DC9F}"/>
                  </a:ext>
                </a:extLst>
              </p:cNvPr>
              <p:cNvSpPr txBox="1"/>
              <p:nvPr/>
            </p:nvSpPr>
            <p:spPr>
              <a:xfrm>
                <a:off x="335360" y="1867296"/>
                <a:ext cx="6480720" cy="3596177"/>
              </a:xfrm>
              <a:prstGeom prst="rect">
                <a:avLst/>
              </a:prstGeom>
              <a:noFill/>
            </p:spPr>
            <p:txBody>
              <a:bodyPr wrap="square">
                <a:spAutoFit/>
              </a:bodyPr>
              <a:lstStyle/>
              <a:p>
                <a:pPr>
                  <a:spcBef>
                    <a:spcPts val="0"/>
                  </a:spcBef>
                  <a:spcAft>
                    <a:spcPts val="1200"/>
                  </a:spcAft>
                  <a:buNone/>
                  <a:tabLst>
                    <a:tab pos="1358265" algn="l"/>
                  </a:tabLst>
                </a:pPr>
                <a:r>
                  <a:rPr lang="en-GB" sz="2000" dirty="0">
                    <a:solidFill>
                      <a:srgbClr val="585858"/>
                    </a:solidFill>
                    <a:effectLst/>
                    <a:latin typeface="+mj-lt"/>
                    <a:ea typeface="Calibri" panose="020F0502020204030204" pitchFamily="34" charset="0"/>
                    <a:cs typeface="Calibri" panose="020F0502020204030204" pitchFamily="34" charset="0"/>
                  </a:rPr>
                  <a:t>Some of the ways that the value of the digit 7 in the number 5.703 could be thought of are </a:t>
                </a:r>
                <a:r>
                  <a:rPr lang="en-GB" sz="2000" b="1" dirty="0">
                    <a:solidFill>
                      <a:srgbClr val="585858"/>
                    </a:solidFill>
                    <a:effectLst/>
                    <a:latin typeface="+mj-lt"/>
                    <a:ea typeface="Calibri" panose="020F0502020204030204" pitchFamily="34" charset="0"/>
                    <a:cs typeface="Calibri" panose="020F0502020204030204" pitchFamily="34" charset="0"/>
                  </a:rPr>
                  <a:t>7</a:t>
                </a:r>
                <a14:m>
                  <m:oMath xmlns:m="http://schemas.openxmlformats.org/officeDocument/2006/math">
                    <m:r>
                      <a:rPr lang="en-GB" sz="2000" b="1" i="0" dirty="0" smtClean="0">
                        <a:solidFill>
                          <a:srgbClr val="585858"/>
                        </a:solidFill>
                        <a:effectLst/>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 </m:t>
                    </m:r>
                  </m:oMath>
                </a14:m>
                <a:r>
                  <a:rPr lang="en-GB" sz="2000" b="1" dirty="0">
                    <a:solidFill>
                      <a:srgbClr val="585858"/>
                    </a:solidFill>
                    <a:effectLst/>
                    <a:latin typeface="+mj-lt"/>
                    <a:ea typeface="Calibri" panose="020F0502020204030204" pitchFamily="34" charset="0"/>
                    <a:cs typeface="Calibri" panose="020F0502020204030204" pitchFamily="34" charset="0"/>
                  </a:rPr>
                  <a:t>0.1</a:t>
                </a:r>
                <a:r>
                  <a:rPr lang="en-GB" sz="2000" dirty="0">
                    <a:solidFill>
                      <a:srgbClr val="585858"/>
                    </a:solidFill>
                    <a:effectLst/>
                    <a:latin typeface="+mj-lt"/>
                    <a:ea typeface="Calibri" panose="020F0502020204030204" pitchFamily="34" charset="0"/>
                    <a:cs typeface="Calibri" panose="020F0502020204030204" pitchFamily="34" charset="0"/>
                  </a:rPr>
                  <a:t>, </a:t>
                </a:r>
                <a:r>
                  <a:rPr lang="en-GB" sz="2000" b="1" dirty="0">
                    <a:solidFill>
                      <a:srgbClr val="585858"/>
                    </a:solidFill>
                    <a:effectLst/>
                    <a:latin typeface="+mj-lt"/>
                    <a:ea typeface="Calibri" panose="020F0502020204030204" pitchFamily="34" charset="0"/>
                    <a:cs typeface="Calibri" panose="020F0502020204030204" pitchFamily="34" charset="0"/>
                  </a:rPr>
                  <a:t>7 </a:t>
                </a:r>
                <a14:m>
                  <m:oMath xmlns:m="http://schemas.openxmlformats.org/officeDocument/2006/math">
                    <m:r>
                      <a:rPr lang="en-GB" sz="20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GB" sz="2000" b="1" i="0" dirty="0" smtClean="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oMath>
                </a14:m>
                <a:r>
                  <a:rPr lang="en-GB" sz="2000" b="1" dirty="0">
                    <a:solidFill>
                      <a:srgbClr val="585858"/>
                    </a:solidFill>
                    <a:effectLst/>
                    <a:latin typeface="+mj-lt"/>
                    <a:ea typeface="Calibri" panose="020F0502020204030204" pitchFamily="34" charset="0"/>
                    <a:cs typeface="Calibri" panose="020F0502020204030204" pitchFamily="34" charset="0"/>
                  </a:rPr>
                  <a:t>10</a:t>
                </a:r>
                <a:r>
                  <a:rPr lang="en-GB" sz="2000" b="1" baseline="30000" dirty="0">
                    <a:solidFill>
                      <a:srgbClr val="585858"/>
                    </a:solidFill>
                    <a:effectLst/>
                    <a:latin typeface="+mj-lt"/>
                    <a:ea typeface="Calibri" panose="020F0502020204030204" pitchFamily="34" charset="0"/>
                    <a:cs typeface="Calibri" panose="020F0502020204030204" pitchFamily="34" charset="0"/>
                  </a:rPr>
                  <a:t>-1</a:t>
                </a:r>
                <a:r>
                  <a:rPr lang="en-GB" sz="2000" b="1" dirty="0">
                    <a:solidFill>
                      <a:srgbClr val="585858"/>
                    </a:solidFill>
                    <a:effectLst/>
                    <a:latin typeface="+mj-lt"/>
                    <a:ea typeface="Calibri" panose="020F0502020204030204" pitchFamily="34" charset="0"/>
                    <a:cs typeface="Calibri" panose="020F0502020204030204" pitchFamily="34" charset="0"/>
                  </a:rPr>
                  <a:t> </a:t>
                </a:r>
                <a:r>
                  <a:rPr lang="en-GB" sz="2000" dirty="0">
                    <a:solidFill>
                      <a:srgbClr val="585858"/>
                    </a:solidFill>
                    <a:effectLst/>
                    <a:latin typeface="+mj-lt"/>
                    <a:ea typeface="Calibri" panose="020F0502020204030204" pitchFamily="34" charset="0"/>
                    <a:cs typeface="Calibri" panose="020F0502020204030204" pitchFamily="34" charset="0"/>
                  </a:rPr>
                  <a:t>and </a:t>
                </a:r>
                <a:r>
                  <a:rPr lang="en-GB" sz="2000" b="1" dirty="0">
                    <a:solidFill>
                      <a:srgbClr val="585858"/>
                    </a:solidFill>
                    <a:effectLst/>
                    <a:latin typeface="+mj-lt"/>
                    <a:ea typeface="Calibri" panose="020F0502020204030204" pitchFamily="34" charset="0"/>
                    <a:cs typeface="Calibri" panose="020F0502020204030204" pitchFamily="34" charset="0"/>
                  </a:rPr>
                  <a:t>7 </a:t>
                </a:r>
                <a14:m>
                  <m:oMath xmlns:m="http://schemas.openxmlformats.org/officeDocument/2006/math">
                    <m:r>
                      <a:rPr lang="en-GB" sz="2000" b="1" i="0" dirty="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a:rPr lang="en-GB" sz="2000" b="1" i="0" dirty="0" smtClean="0">
                        <a:solidFill>
                          <a:srgbClr val="585858"/>
                        </a:solidFill>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f>
                      <m:fPr>
                        <m:ctrlPr>
                          <a:rPr lang="en-GB" sz="2000" b="1"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2000" b="1"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𝟏</m:t>
                        </m:r>
                      </m:num>
                      <m:den>
                        <m:r>
                          <a:rPr lang="en-GB" sz="2000" b="1"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𝟏𝟎</m:t>
                        </m:r>
                      </m:den>
                    </m:f>
                  </m:oMath>
                </a14:m>
                <a:r>
                  <a:rPr lang="en-GB" sz="2000" dirty="0">
                    <a:solidFill>
                      <a:srgbClr val="585858"/>
                    </a:solidFill>
                    <a:effectLst/>
                    <a:latin typeface="+mj-lt"/>
                    <a:ea typeface="Calibri" panose="020F0502020204030204" pitchFamily="34" charset="0"/>
                    <a:cs typeface="Calibri" panose="020F0502020204030204" pitchFamily="34" charset="0"/>
                  </a:rPr>
                  <a:t>. </a:t>
                </a:r>
              </a:p>
              <a:p>
                <a:pPr>
                  <a:spcBef>
                    <a:spcPts val="0"/>
                  </a:spcBef>
                  <a:spcAft>
                    <a:spcPts val="1200"/>
                  </a:spcAft>
                  <a:buNone/>
                  <a:tabLst>
                    <a:tab pos="1358265" algn="l"/>
                  </a:tabLst>
                </a:pPr>
                <a:r>
                  <a:rPr lang="en-GB" sz="2000" dirty="0">
                    <a:solidFill>
                      <a:srgbClr val="585858"/>
                    </a:solidFill>
                    <a:effectLst/>
                    <a:latin typeface="+mj-lt"/>
                    <a:ea typeface="Calibri" panose="020F0502020204030204" pitchFamily="34" charset="0"/>
                    <a:cs typeface="Calibri" panose="020F0502020204030204" pitchFamily="34" charset="0"/>
                  </a:rPr>
                  <a:t>These products can be written as </a:t>
                </a:r>
                <a:r>
                  <a:rPr lang="en-GB" sz="2000" b="1" dirty="0">
                    <a:solidFill>
                      <a:srgbClr val="585858"/>
                    </a:solidFill>
                    <a:effectLst/>
                    <a:latin typeface="+mj-lt"/>
                    <a:ea typeface="Calibri" panose="020F0502020204030204" pitchFamily="34" charset="0"/>
                    <a:cs typeface="Calibri" panose="020F0502020204030204" pitchFamily="34" charset="0"/>
                  </a:rPr>
                  <a:t>0.7</a:t>
                </a:r>
                <a:r>
                  <a:rPr lang="en-GB" sz="2000" dirty="0">
                    <a:solidFill>
                      <a:srgbClr val="585858"/>
                    </a:solidFill>
                    <a:effectLst/>
                    <a:latin typeface="+mj-lt"/>
                    <a:ea typeface="Calibri" panose="020F0502020204030204" pitchFamily="34" charset="0"/>
                    <a:cs typeface="Calibri" panose="020F0502020204030204" pitchFamily="34" charset="0"/>
                  </a:rPr>
                  <a:t> or </a:t>
                </a:r>
                <a14:m>
                  <m:oMath xmlns:m="http://schemas.openxmlformats.org/officeDocument/2006/math">
                    <m:f>
                      <m:fPr>
                        <m:ctrlPr>
                          <a:rPr lang="en-GB" sz="2000" b="1"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2000" b="1"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𝟕</m:t>
                        </m:r>
                      </m:num>
                      <m:den>
                        <m:r>
                          <a:rPr lang="en-GB" sz="2000" b="1"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𝟏𝟎</m:t>
                        </m:r>
                      </m:den>
                    </m:f>
                  </m:oMath>
                </a14:m>
                <a:r>
                  <a:rPr lang="en-GB" sz="2000" b="1" dirty="0">
                    <a:solidFill>
                      <a:srgbClr val="585858"/>
                    </a:solidFill>
                    <a:effectLst/>
                    <a:latin typeface="+mj-lt"/>
                    <a:ea typeface="Calibri" panose="020F0502020204030204" pitchFamily="34" charset="0"/>
                    <a:cs typeface="Calibri" panose="020F0502020204030204" pitchFamily="34" charset="0"/>
                  </a:rPr>
                  <a:t> </a:t>
                </a:r>
                <a:r>
                  <a:rPr lang="en-GB" sz="2000" dirty="0">
                    <a:solidFill>
                      <a:srgbClr val="585858"/>
                    </a:solidFill>
                    <a:effectLst/>
                    <a:latin typeface="+mj-lt"/>
                    <a:ea typeface="Calibri" panose="020F0502020204030204" pitchFamily="34" charset="0"/>
                    <a:cs typeface="Calibri" panose="020F0502020204030204" pitchFamily="34" charset="0"/>
                  </a:rPr>
                  <a:t>and can be said as “</a:t>
                </a:r>
                <a:r>
                  <a:rPr lang="en-GB" sz="2000" b="1" dirty="0">
                    <a:solidFill>
                      <a:srgbClr val="585858"/>
                    </a:solidFill>
                    <a:effectLst/>
                    <a:latin typeface="+mj-lt"/>
                    <a:ea typeface="Calibri" panose="020F0502020204030204" pitchFamily="34" charset="0"/>
                    <a:cs typeface="Calibri" panose="020F0502020204030204" pitchFamily="34" charset="0"/>
                  </a:rPr>
                  <a:t>zero point seven</a:t>
                </a:r>
                <a:r>
                  <a:rPr lang="en-GB" sz="2000" dirty="0">
                    <a:solidFill>
                      <a:srgbClr val="585858"/>
                    </a:solidFill>
                    <a:effectLst/>
                    <a:latin typeface="+mj-lt"/>
                    <a:ea typeface="Calibri" panose="020F0502020204030204" pitchFamily="34" charset="0"/>
                    <a:cs typeface="Calibri" panose="020F0502020204030204" pitchFamily="34" charset="0"/>
                  </a:rPr>
                  <a:t>” or “</a:t>
                </a:r>
                <a:r>
                  <a:rPr lang="en-GB" sz="2000" b="1" dirty="0">
                    <a:solidFill>
                      <a:srgbClr val="585858"/>
                    </a:solidFill>
                    <a:effectLst/>
                    <a:latin typeface="+mj-lt"/>
                    <a:ea typeface="Calibri" panose="020F0502020204030204" pitchFamily="34" charset="0"/>
                    <a:cs typeface="Calibri" panose="020F0502020204030204" pitchFamily="34" charset="0"/>
                  </a:rPr>
                  <a:t>seven tenths</a:t>
                </a:r>
                <a:r>
                  <a:rPr lang="en-GB" sz="2000" dirty="0">
                    <a:solidFill>
                      <a:srgbClr val="585858"/>
                    </a:solidFill>
                    <a:effectLst/>
                    <a:latin typeface="+mj-lt"/>
                    <a:ea typeface="Calibri" panose="020F0502020204030204" pitchFamily="34" charset="0"/>
                    <a:cs typeface="Calibri" panose="020F0502020204030204" pitchFamily="34" charset="0"/>
                  </a:rPr>
                  <a:t>”.</a:t>
                </a:r>
                <a:endParaRPr lang="en-GB" sz="2000" dirty="0">
                  <a:solidFill>
                    <a:srgbClr val="585858"/>
                  </a:solidFill>
                  <a:effectLst/>
                  <a:latin typeface="+mj-lt"/>
                  <a:ea typeface="Calibri" panose="020F0502020204030204" pitchFamily="34" charset="0"/>
                </a:endParaRPr>
              </a:p>
              <a:p>
                <a:pPr marL="468000" lvl="0" indent="-468000">
                  <a:spcBef>
                    <a:spcPts val="0"/>
                  </a:spcBef>
                  <a:spcAft>
                    <a:spcPts val="1200"/>
                  </a:spcAft>
                  <a:buFont typeface="+mj-lt"/>
                  <a:buAutoNum type="alphaLcParenR"/>
                  <a:tabLst>
                    <a:tab pos="1358265" algn="l"/>
                  </a:tabLst>
                </a:pPr>
                <a:r>
                  <a:rPr lang="en-GB" sz="2000" dirty="0">
                    <a:solidFill>
                      <a:srgbClr val="585858"/>
                    </a:solidFill>
                    <a:effectLst/>
                    <a:latin typeface="+mj-lt"/>
                    <a:ea typeface="Calibri" panose="020F0502020204030204" pitchFamily="34" charset="0"/>
                    <a:cs typeface="Calibri" panose="020F0502020204030204" pitchFamily="34" charset="0"/>
                  </a:rPr>
                  <a:t>Write similar sentences about the value of the digit 2 in the number 5.203</a:t>
                </a:r>
                <a:endParaRPr lang="en-GB" sz="2000" dirty="0">
                  <a:solidFill>
                    <a:srgbClr val="585858"/>
                  </a:solidFill>
                  <a:effectLst/>
                  <a:latin typeface="+mj-lt"/>
                  <a:ea typeface="Calibri" panose="020F0502020204030204" pitchFamily="34" charset="0"/>
                </a:endParaRPr>
              </a:p>
              <a:p>
                <a:pPr marL="468000" indent="-468000">
                  <a:spcBef>
                    <a:spcPts val="0"/>
                  </a:spcBef>
                  <a:spcAft>
                    <a:spcPts val="1200"/>
                  </a:spcAft>
                  <a:buFont typeface="+mj-lt"/>
                  <a:buAutoNum type="alphaLcParenR"/>
                </a:pPr>
                <a:r>
                  <a:rPr lang="en-GB" sz="2000" dirty="0">
                    <a:solidFill>
                      <a:srgbClr val="585858"/>
                    </a:solidFill>
                    <a:effectLst/>
                    <a:latin typeface="+mj-lt"/>
                    <a:ea typeface="Calibri" panose="020F0502020204030204" pitchFamily="34" charset="0"/>
                  </a:rPr>
                  <a:t>Write similar sentences about the value of the digit 2 in the number 5.032</a:t>
                </a:r>
                <a:endParaRPr lang="en-GB" sz="2000" dirty="0">
                  <a:solidFill>
                    <a:srgbClr val="585858"/>
                  </a:solidFill>
                  <a:latin typeface="+mj-lt"/>
                </a:endParaRPr>
              </a:p>
            </p:txBody>
          </p:sp>
        </mc:Choice>
        <mc:Fallback xmlns="">
          <p:sp>
            <p:nvSpPr>
              <p:cNvPr id="6" name="TextBox 5">
                <a:extLst>
                  <a:ext uri="{FF2B5EF4-FFF2-40B4-BE49-F238E27FC236}">
                    <a16:creationId xmlns:a16="http://schemas.microsoft.com/office/drawing/2014/main" id="{223B3858-3384-493C-9261-8FA38C13DC9F}"/>
                  </a:ext>
                </a:extLst>
              </p:cNvPr>
              <p:cNvSpPr txBox="1">
                <a:spLocks noRot="1" noChangeAspect="1" noMove="1" noResize="1" noEditPoints="1" noAdjustHandles="1" noChangeArrowheads="1" noChangeShapeType="1" noTextEdit="1"/>
              </p:cNvSpPr>
              <p:nvPr/>
            </p:nvSpPr>
            <p:spPr>
              <a:xfrm>
                <a:off x="335360" y="1867296"/>
                <a:ext cx="6480720" cy="3596177"/>
              </a:xfrm>
              <a:prstGeom prst="rect">
                <a:avLst/>
              </a:prstGeom>
              <a:blipFill>
                <a:blip r:embed="rId4"/>
                <a:stretch>
                  <a:fillRect l="-978" t="-702" b="-210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0188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multiplicative relationships between columns in the place value structure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81BEBB6D-C6CD-407B-A0CD-F5240D380498}"/>
              </a:ext>
            </a:extLst>
          </p:cNvPr>
          <p:cNvSpPr txBox="1"/>
          <p:nvPr/>
        </p:nvSpPr>
        <p:spPr>
          <a:xfrm>
            <a:off x="695400" y="1772816"/>
            <a:ext cx="10801200" cy="3293209"/>
          </a:xfrm>
          <a:prstGeom prst="rect">
            <a:avLst/>
          </a:prstGeom>
          <a:noFill/>
        </p:spPr>
        <p:txBody>
          <a:bodyPr wrap="square">
            <a:spAutoFit/>
          </a:bodyPr>
          <a:lstStyle/>
          <a:p>
            <a:pPr>
              <a:spcBef>
                <a:spcPts val="0"/>
              </a:spcBef>
              <a:spcAft>
                <a:spcPts val="1200"/>
              </a:spcAft>
              <a:buNone/>
            </a:pPr>
            <a:r>
              <a:rPr lang="en-GB" dirty="0">
                <a:solidFill>
                  <a:srgbClr val="585858"/>
                </a:solidFill>
              </a:rPr>
              <a:t>The value of the </a:t>
            </a:r>
            <a:r>
              <a:rPr lang="en-GB" b="1" dirty="0">
                <a:solidFill>
                  <a:srgbClr val="FF0000"/>
                </a:solidFill>
              </a:rPr>
              <a:t>bold red </a:t>
            </a:r>
            <a:r>
              <a:rPr lang="en-GB" dirty="0">
                <a:solidFill>
                  <a:srgbClr val="585858"/>
                </a:solidFill>
              </a:rPr>
              <a:t>digit in the number 17.</a:t>
            </a:r>
            <a:r>
              <a:rPr lang="en-GB" b="1" dirty="0">
                <a:solidFill>
                  <a:srgbClr val="FF0000"/>
                </a:solidFill>
              </a:rPr>
              <a:t>4</a:t>
            </a:r>
            <a:r>
              <a:rPr lang="en-GB" dirty="0">
                <a:solidFill>
                  <a:srgbClr val="585858"/>
                </a:solidFill>
              </a:rPr>
              <a:t>05 is </a:t>
            </a:r>
            <a:r>
              <a:rPr lang="en-GB" b="1" dirty="0">
                <a:solidFill>
                  <a:srgbClr val="FF0000"/>
                </a:solidFill>
              </a:rPr>
              <a:t>4 tenths</a:t>
            </a:r>
            <a:r>
              <a:rPr lang="en-GB" dirty="0">
                <a:solidFill>
                  <a:srgbClr val="585858"/>
                </a:solidFill>
              </a:rPr>
              <a:t>.</a:t>
            </a:r>
          </a:p>
          <a:p>
            <a:pPr>
              <a:spcBef>
                <a:spcPts val="0"/>
              </a:spcBef>
              <a:spcAft>
                <a:spcPts val="1200"/>
              </a:spcAft>
              <a:buNone/>
            </a:pPr>
            <a:r>
              <a:rPr lang="en-GB" dirty="0">
                <a:solidFill>
                  <a:srgbClr val="585858"/>
                </a:solidFill>
              </a:rPr>
              <a:t>In each of the following, </a:t>
            </a:r>
            <a:r>
              <a:rPr lang="en-GB" b="1" dirty="0">
                <a:solidFill>
                  <a:srgbClr val="585858"/>
                </a:solidFill>
              </a:rPr>
              <a:t>how many times </a:t>
            </a:r>
            <a:r>
              <a:rPr lang="en-GB" dirty="0">
                <a:solidFill>
                  <a:srgbClr val="585858"/>
                </a:solidFill>
              </a:rPr>
              <a:t>the size of </a:t>
            </a:r>
            <a:r>
              <a:rPr lang="en-GB" b="1" dirty="0">
                <a:solidFill>
                  <a:srgbClr val="FF0000"/>
                </a:solidFill>
              </a:rPr>
              <a:t>4 tenths </a:t>
            </a:r>
            <a:r>
              <a:rPr lang="en-GB" dirty="0">
                <a:solidFill>
                  <a:srgbClr val="585858"/>
                </a:solidFill>
              </a:rPr>
              <a:t>is the value of the </a:t>
            </a:r>
            <a:r>
              <a:rPr lang="en-GB" b="1" dirty="0">
                <a:solidFill>
                  <a:srgbClr val="00B0F0"/>
                </a:solidFill>
              </a:rPr>
              <a:t>bold blue </a:t>
            </a:r>
            <a:r>
              <a:rPr lang="en-GB" dirty="0">
                <a:solidFill>
                  <a:srgbClr val="585858"/>
                </a:solidFill>
              </a:rPr>
              <a:t>digit?</a:t>
            </a:r>
          </a:p>
          <a:p>
            <a:pPr marL="971550" lvl="1" indent="-514350">
              <a:spcBef>
                <a:spcPts val="0"/>
              </a:spcBef>
              <a:spcAft>
                <a:spcPts val="1200"/>
              </a:spcAft>
              <a:buFont typeface="+mj-lt"/>
              <a:buAutoNum type="alphaLcParenR"/>
            </a:pPr>
            <a:r>
              <a:rPr lang="en-GB" dirty="0">
                <a:solidFill>
                  <a:srgbClr val="585858"/>
                </a:solidFill>
              </a:rPr>
              <a:t> </a:t>
            </a:r>
            <a:r>
              <a:rPr lang="en-GB" b="1" dirty="0">
                <a:solidFill>
                  <a:srgbClr val="00B0F0"/>
                </a:solidFill>
              </a:rPr>
              <a:t>4</a:t>
            </a:r>
            <a:r>
              <a:rPr lang="en-GB" dirty="0">
                <a:solidFill>
                  <a:srgbClr val="585858"/>
                </a:solidFill>
              </a:rPr>
              <a:t>7.105</a:t>
            </a:r>
          </a:p>
          <a:p>
            <a:pPr marL="971550" lvl="1" indent="-514350">
              <a:spcBef>
                <a:spcPts val="0"/>
              </a:spcBef>
              <a:spcAft>
                <a:spcPts val="1200"/>
              </a:spcAft>
              <a:buFont typeface="+mj-lt"/>
              <a:buAutoNum type="alphaLcParenR"/>
            </a:pPr>
            <a:r>
              <a:rPr lang="en-GB" dirty="0">
                <a:solidFill>
                  <a:srgbClr val="585858"/>
                </a:solidFill>
              </a:rPr>
              <a:t> 1</a:t>
            </a:r>
            <a:r>
              <a:rPr lang="en-GB" b="1" dirty="0">
                <a:solidFill>
                  <a:srgbClr val="00B0F0"/>
                </a:solidFill>
              </a:rPr>
              <a:t>4</a:t>
            </a:r>
            <a:r>
              <a:rPr lang="en-GB" dirty="0">
                <a:solidFill>
                  <a:srgbClr val="585858"/>
                </a:solidFill>
              </a:rPr>
              <a:t>.705 </a:t>
            </a:r>
          </a:p>
          <a:p>
            <a:pPr marL="971550" lvl="1" indent="-514350">
              <a:spcBef>
                <a:spcPts val="0"/>
              </a:spcBef>
              <a:spcAft>
                <a:spcPts val="1200"/>
              </a:spcAft>
              <a:buFont typeface="+mj-lt"/>
              <a:buAutoNum type="alphaLcParenR"/>
            </a:pPr>
            <a:r>
              <a:rPr lang="en-GB" dirty="0">
                <a:solidFill>
                  <a:srgbClr val="585858"/>
                </a:solidFill>
              </a:rPr>
              <a:t> 17.50</a:t>
            </a:r>
            <a:r>
              <a:rPr lang="en-GB" b="1" dirty="0">
                <a:solidFill>
                  <a:srgbClr val="00B0F0"/>
                </a:solidFill>
              </a:rPr>
              <a:t>4</a:t>
            </a:r>
          </a:p>
        </p:txBody>
      </p:sp>
    </p:spTree>
    <p:extLst>
      <p:ext uri="{BB962C8B-B14F-4D97-AF65-F5344CB8AC3E}">
        <p14:creationId xmlns:p14="http://schemas.microsoft.com/office/powerpoint/2010/main" val="401911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representations might you use to support discussions of this example?</a:t>
            </a:r>
          </a:p>
          <a:p>
            <a:pPr marL="360000" lvl="1" fontAlgn="auto">
              <a:lnSpc>
                <a:spcPct val="100000"/>
              </a:lnSpc>
              <a:spcBef>
                <a:spcPts val="0"/>
              </a:spcBef>
              <a:spcAft>
                <a:spcPts val="1200"/>
              </a:spcAft>
              <a:buClrTx/>
            </a:pPr>
            <a:r>
              <a:rPr lang="en-GB" sz="2400" dirty="0"/>
              <a:t>What alternatives might students offer for describing the relationship between 4 tenths and the 4 digit in part c?</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the multiplicative relationships between columns in the place value structure</a:t>
            </a:r>
          </a:p>
        </p:txBody>
      </p:sp>
      <p:sp>
        <p:nvSpPr>
          <p:cNvPr id="13" name="TextBox 12">
            <a:extLst>
              <a:ext uri="{FF2B5EF4-FFF2-40B4-BE49-F238E27FC236}">
                <a16:creationId xmlns:a16="http://schemas.microsoft.com/office/drawing/2014/main" id="{52B388F4-9C64-4990-A5E9-D1982E73E374}"/>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6" name="TextBox 5">
            <a:extLst>
              <a:ext uri="{FF2B5EF4-FFF2-40B4-BE49-F238E27FC236}">
                <a16:creationId xmlns:a16="http://schemas.microsoft.com/office/drawing/2014/main" id="{A7E3BC8B-AB73-46BE-9D3F-2E8CEA25E213}"/>
              </a:ext>
            </a:extLst>
          </p:cNvPr>
          <p:cNvSpPr txBox="1"/>
          <p:nvPr/>
        </p:nvSpPr>
        <p:spPr>
          <a:xfrm>
            <a:off x="844643" y="1988840"/>
            <a:ext cx="5976664" cy="3046988"/>
          </a:xfrm>
          <a:prstGeom prst="rect">
            <a:avLst/>
          </a:prstGeom>
          <a:noFill/>
        </p:spPr>
        <p:txBody>
          <a:bodyPr wrap="square">
            <a:spAutoFit/>
          </a:bodyPr>
          <a:lstStyle/>
          <a:p>
            <a:pPr>
              <a:spcBef>
                <a:spcPts val="0"/>
              </a:spcBef>
              <a:spcAft>
                <a:spcPts val="1200"/>
              </a:spcAft>
              <a:buNone/>
            </a:pPr>
            <a:r>
              <a:rPr lang="en-GB" sz="2000" dirty="0">
                <a:solidFill>
                  <a:srgbClr val="585858"/>
                </a:solidFill>
              </a:rPr>
              <a:t>The value of the </a:t>
            </a:r>
            <a:r>
              <a:rPr lang="en-GB" sz="2000" b="1" dirty="0">
                <a:solidFill>
                  <a:srgbClr val="FF0000"/>
                </a:solidFill>
              </a:rPr>
              <a:t>bold red </a:t>
            </a:r>
            <a:r>
              <a:rPr lang="en-GB" sz="2000" dirty="0">
                <a:solidFill>
                  <a:srgbClr val="585858"/>
                </a:solidFill>
              </a:rPr>
              <a:t>digit in the number 17.</a:t>
            </a:r>
            <a:r>
              <a:rPr lang="en-GB" sz="2000" b="1" dirty="0">
                <a:solidFill>
                  <a:srgbClr val="FF0000"/>
                </a:solidFill>
              </a:rPr>
              <a:t>4</a:t>
            </a:r>
            <a:r>
              <a:rPr lang="en-GB" sz="2000" dirty="0">
                <a:solidFill>
                  <a:srgbClr val="585858"/>
                </a:solidFill>
              </a:rPr>
              <a:t>05 is </a:t>
            </a:r>
            <a:r>
              <a:rPr lang="en-GB" sz="2000" b="1" dirty="0">
                <a:solidFill>
                  <a:srgbClr val="FF0000"/>
                </a:solidFill>
              </a:rPr>
              <a:t>4 tenths</a:t>
            </a:r>
            <a:r>
              <a:rPr lang="en-GB" sz="2000" dirty="0">
                <a:solidFill>
                  <a:srgbClr val="585858"/>
                </a:solidFill>
              </a:rPr>
              <a:t>.</a:t>
            </a:r>
          </a:p>
          <a:p>
            <a:pPr>
              <a:spcBef>
                <a:spcPts val="0"/>
              </a:spcBef>
              <a:spcAft>
                <a:spcPts val="1200"/>
              </a:spcAft>
              <a:buNone/>
            </a:pPr>
            <a:r>
              <a:rPr lang="en-GB" sz="2000" dirty="0">
                <a:solidFill>
                  <a:srgbClr val="585858"/>
                </a:solidFill>
              </a:rPr>
              <a:t>In each of the following, </a:t>
            </a:r>
            <a:r>
              <a:rPr lang="en-GB" sz="2000" b="1" dirty="0">
                <a:solidFill>
                  <a:srgbClr val="585858"/>
                </a:solidFill>
              </a:rPr>
              <a:t>how many times </a:t>
            </a:r>
            <a:r>
              <a:rPr lang="en-GB" sz="2000" dirty="0">
                <a:solidFill>
                  <a:srgbClr val="585858"/>
                </a:solidFill>
              </a:rPr>
              <a:t>the size of </a:t>
            </a:r>
            <a:r>
              <a:rPr lang="en-GB" sz="2000" b="1" dirty="0">
                <a:solidFill>
                  <a:srgbClr val="FF0000"/>
                </a:solidFill>
              </a:rPr>
              <a:t>4 tenths </a:t>
            </a:r>
            <a:r>
              <a:rPr lang="en-GB" sz="2000" dirty="0">
                <a:solidFill>
                  <a:srgbClr val="585858"/>
                </a:solidFill>
              </a:rPr>
              <a:t>is the value of the </a:t>
            </a:r>
            <a:r>
              <a:rPr lang="en-GB" sz="2000" b="1" dirty="0">
                <a:solidFill>
                  <a:srgbClr val="00B0F0"/>
                </a:solidFill>
              </a:rPr>
              <a:t>bold blue </a:t>
            </a:r>
            <a:r>
              <a:rPr lang="en-GB" sz="2000" dirty="0">
                <a:solidFill>
                  <a:srgbClr val="585858"/>
                </a:solidFill>
              </a:rPr>
              <a:t>digit?</a:t>
            </a:r>
          </a:p>
          <a:p>
            <a:pPr marL="971550" lvl="1" indent="-514350">
              <a:spcBef>
                <a:spcPts val="0"/>
              </a:spcBef>
              <a:spcAft>
                <a:spcPts val="1200"/>
              </a:spcAft>
              <a:buFont typeface="+mj-lt"/>
              <a:buAutoNum type="alphaLcParenR"/>
            </a:pPr>
            <a:r>
              <a:rPr lang="en-GB" sz="2400" dirty="0">
                <a:solidFill>
                  <a:srgbClr val="585858"/>
                </a:solidFill>
              </a:rPr>
              <a:t> </a:t>
            </a:r>
            <a:r>
              <a:rPr lang="en-GB" sz="2400" b="1" dirty="0">
                <a:solidFill>
                  <a:srgbClr val="00B0F0"/>
                </a:solidFill>
              </a:rPr>
              <a:t>4</a:t>
            </a:r>
            <a:r>
              <a:rPr lang="en-GB" sz="2400" dirty="0">
                <a:solidFill>
                  <a:srgbClr val="585858"/>
                </a:solidFill>
              </a:rPr>
              <a:t>7.105</a:t>
            </a:r>
          </a:p>
          <a:p>
            <a:pPr marL="971550" lvl="1" indent="-514350">
              <a:spcBef>
                <a:spcPts val="0"/>
              </a:spcBef>
              <a:spcAft>
                <a:spcPts val="1200"/>
              </a:spcAft>
              <a:buFont typeface="+mj-lt"/>
              <a:buAutoNum type="alphaLcParenR"/>
            </a:pPr>
            <a:r>
              <a:rPr lang="en-GB" sz="2400" dirty="0">
                <a:solidFill>
                  <a:srgbClr val="585858"/>
                </a:solidFill>
              </a:rPr>
              <a:t> 1</a:t>
            </a:r>
            <a:r>
              <a:rPr lang="en-GB" sz="2400" b="1" dirty="0">
                <a:solidFill>
                  <a:srgbClr val="00B0F0"/>
                </a:solidFill>
              </a:rPr>
              <a:t>4</a:t>
            </a:r>
            <a:r>
              <a:rPr lang="en-GB" sz="2400" dirty="0">
                <a:solidFill>
                  <a:srgbClr val="585858"/>
                </a:solidFill>
              </a:rPr>
              <a:t>.705 </a:t>
            </a:r>
          </a:p>
          <a:p>
            <a:pPr marL="971550" lvl="1" indent="-514350">
              <a:spcBef>
                <a:spcPts val="0"/>
              </a:spcBef>
              <a:spcAft>
                <a:spcPts val="1200"/>
              </a:spcAft>
              <a:buFont typeface="+mj-lt"/>
              <a:buAutoNum type="alphaLcParenR"/>
            </a:pPr>
            <a:r>
              <a:rPr lang="en-GB" sz="2400" dirty="0">
                <a:solidFill>
                  <a:srgbClr val="585858"/>
                </a:solidFill>
              </a:rPr>
              <a:t> 17.50</a:t>
            </a:r>
            <a:r>
              <a:rPr lang="en-GB" sz="2400" b="1" dirty="0">
                <a:solidFill>
                  <a:srgbClr val="00B0F0"/>
                </a:solidFill>
              </a:rPr>
              <a:t>4</a:t>
            </a:r>
          </a:p>
        </p:txBody>
      </p:sp>
    </p:spTree>
    <p:custDataLst>
      <p:tags r:id="rId1"/>
    </p:custDataLst>
    <p:extLst>
      <p:ext uri="{BB962C8B-B14F-4D97-AF65-F5344CB8AC3E}">
        <p14:creationId xmlns:p14="http://schemas.microsoft.com/office/powerpoint/2010/main" val="81153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multiplicative relationships between columns in the place value structure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4" name="TextBox 3">
            <a:extLst>
              <a:ext uri="{FF2B5EF4-FFF2-40B4-BE49-F238E27FC236}">
                <a16:creationId xmlns:a16="http://schemas.microsoft.com/office/drawing/2014/main" id="{390391D3-86F4-4974-A332-5905902D6685}"/>
              </a:ext>
            </a:extLst>
          </p:cNvPr>
          <p:cNvSpPr txBox="1"/>
          <p:nvPr/>
        </p:nvSpPr>
        <p:spPr>
          <a:xfrm>
            <a:off x="695400" y="1772816"/>
            <a:ext cx="10801200" cy="1538883"/>
          </a:xfrm>
          <a:prstGeom prst="rect">
            <a:avLst/>
          </a:prstGeom>
          <a:noFill/>
        </p:spPr>
        <p:txBody>
          <a:bodyPr wrap="square">
            <a:spAutoFit/>
          </a:bodyPr>
          <a:lstStyle/>
          <a:p>
            <a:pPr>
              <a:spcBef>
                <a:spcPts val="0"/>
              </a:spcBef>
              <a:spcAft>
                <a:spcPts val="1200"/>
              </a:spcAft>
              <a:buNone/>
            </a:pPr>
            <a:r>
              <a:rPr lang="en-GB" dirty="0">
                <a:solidFill>
                  <a:srgbClr val="585858"/>
                </a:solidFill>
              </a:rPr>
              <a:t>The value of the </a:t>
            </a:r>
            <a:r>
              <a:rPr lang="en-GB" b="1" dirty="0">
                <a:solidFill>
                  <a:srgbClr val="FF0000"/>
                </a:solidFill>
              </a:rPr>
              <a:t>bold red </a:t>
            </a:r>
            <a:r>
              <a:rPr lang="en-GB" dirty="0">
                <a:solidFill>
                  <a:srgbClr val="585858"/>
                </a:solidFill>
              </a:rPr>
              <a:t>digit in the number 17.</a:t>
            </a:r>
            <a:r>
              <a:rPr lang="en-GB" b="1" dirty="0">
                <a:solidFill>
                  <a:srgbClr val="FF0000"/>
                </a:solidFill>
              </a:rPr>
              <a:t>4</a:t>
            </a:r>
            <a:r>
              <a:rPr lang="en-GB" dirty="0">
                <a:solidFill>
                  <a:srgbClr val="585858"/>
                </a:solidFill>
              </a:rPr>
              <a:t>05 is </a:t>
            </a:r>
            <a:r>
              <a:rPr lang="en-GB" b="1" dirty="0">
                <a:solidFill>
                  <a:srgbClr val="FF0000"/>
                </a:solidFill>
              </a:rPr>
              <a:t>4 tenths</a:t>
            </a:r>
            <a:r>
              <a:rPr lang="en-GB" dirty="0">
                <a:solidFill>
                  <a:srgbClr val="585858"/>
                </a:solidFill>
              </a:rPr>
              <a:t>.</a:t>
            </a:r>
          </a:p>
          <a:p>
            <a:pPr>
              <a:spcBef>
                <a:spcPts val="0"/>
              </a:spcBef>
              <a:spcAft>
                <a:spcPts val="1200"/>
              </a:spcAft>
              <a:buNone/>
            </a:pPr>
            <a:r>
              <a:rPr lang="en-GB" dirty="0">
                <a:solidFill>
                  <a:srgbClr val="585858"/>
                </a:solidFill>
              </a:rPr>
              <a:t>In each of the following, </a:t>
            </a:r>
            <a:r>
              <a:rPr lang="en-GB" b="1" dirty="0">
                <a:solidFill>
                  <a:srgbClr val="585858"/>
                </a:solidFill>
              </a:rPr>
              <a:t>how many times </a:t>
            </a:r>
            <a:r>
              <a:rPr lang="en-GB" dirty="0">
                <a:solidFill>
                  <a:srgbClr val="585858"/>
                </a:solidFill>
              </a:rPr>
              <a:t>the size of </a:t>
            </a:r>
            <a:r>
              <a:rPr lang="en-GB" b="1" dirty="0">
                <a:solidFill>
                  <a:srgbClr val="FF0000"/>
                </a:solidFill>
              </a:rPr>
              <a:t>4 tenths </a:t>
            </a:r>
            <a:r>
              <a:rPr lang="en-GB" dirty="0">
                <a:solidFill>
                  <a:srgbClr val="585858"/>
                </a:solidFill>
              </a:rPr>
              <a:t>is the value of the </a:t>
            </a:r>
            <a:r>
              <a:rPr lang="en-GB" b="1" dirty="0">
                <a:solidFill>
                  <a:srgbClr val="00B0F0"/>
                </a:solidFill>
              </a:rPr>
              <a:t>bold blue </a:t>
            </a:r>
            <a:r>
              <a:rPr lang="en-GB" dirty="0">
                <a:solidFill>
                  <a:srgbClr val="585858"/>
                </a:solidFill>
              </a:rPr>
              <a:t>digit?</a:t>
            </a:r>
          </a:p>
        </p:txBody>
      </p:sp>
      <p:sp>
        <p:nvSpPr>
          <p:cNvPr id="7" name="TextBox 6">
            <a:extLst>
              <a:ext uri="{FF2B5EF4-FFF2-40B4-BE49-F238E27FC236}">
                <a16:creationId xmlns:a16="http://schemas.microsoft.com/office/drawing/2014/main" id="{A84BCDF3-0581-4850-AB37-E165E839A63C}"/>
              </a:ext>
            </a:extLst>
          </p:cNvPr>
          <p:cNvSpPr txBox="1"/>
          <p:nvPr/>
        </p:nvSpPr>
        <p:spPr>
          <a:xfrm>
            <a:off x="1235460" y="3359773"/>
            <a:ext cx="9721080" cy="1709314"/>
          </a:xfrm>
          <a:prstGeom prst="rect">
            <a:avLst/>
          </a:prstGeom>
          <a:noFill/>
        </p:spPr>
        <p:txBody>
          <a:bodyPr wrap="square" numCol="2">
            <a:spAutoFit/>
          </a:bodyPr>
          <a:lstStyle/>
          <a:p>
            <a:pPr marL="971550" lvl="1" indent="-514350">
              <a:spcBef>
                <a:spcPts val="0"/>
              </a:spcBef>
              <a:spcAft>
                <a:spcPts val="1200"/>
              </a:spcAft>
              <a:buFont typeface="+mj-lt"/>
              <a:buAutoNum type="alphaLcParenR"/>
            </a:pPr>
            <a:r>
              <a:rPr lang="en-GB" dirty="0">
                <a:solidFill>
                  <a:srgbClr val="585858"/>
                </a:solidFill>
              </a:rPr>
              <a:t> 17.</a:t>
            </a:r>
            <a:r>
              <a:rPr lang="en-GB" b="1" dirty="0">
                <a:solidFill>
                  <a:srgbClr val="00B0F0"/>
                </a:solidFill>
              </a:rPr>
              <a:t>8</a:t>
            </a:r>
            <a:r>
              <a:rPr lang="en-GB" dirty="0">
                <a:solidFill>
                  <a:srgbClr val="585858"/>
                </a:solidFill>
              </a:rPr>
              <a:t>05</a:t>
            </a:r>
          </a:p>
          <a:p>
            <a:pPr marL="971550" lvl="1" indent="-514350">
              <a:spcBef>
                <a:spcPts val="0"/>
              </a:spcBef>
              <a:spcAft>
                <a:spcPts val="1200"/>
              </a:spcAft>
              <a:buFont typeface="+mj-lt"/>
              <a:buAutoNum type="alphaLcParenR"/>
            </a:pPr>
            <a:r>
              <a:rPr lang="en-GB" dirty="0">
                <a:solidFill>
                  <a:srgbClr val="585858"/>
                </a:solidFill>
              </a:rPr>
              <a:t> 1</a:t>
            </a:r>
            <a:r>
              <a:rPr lang="en-GB" b="1" dirty="0">
                <a:solidFill>
                  <a:srgbClr val="00B0F0"/>
                </a:solidFill>
              </a:rPr>
              <a:t>8</a:t>
            </a:r>
            <a:r>
              <a:rPr lang="en-GB" dirty="0">
                <a:solidFill>
                  <a:srgbClr val="585858"/>
                </a:solidFill>
              </a:rPr>
              <a:t>.705 </a:t>
            </a:r>
          </a:p>
          <a:p>
            <a:pPr marL="971550" lvl="1" indent="-514350">
              <a:spcBef>
                <a:spcPts val="0"/>
              </a:spcBef>
              <a:spcAft>
                <a:spcPts val="1200"/>
              </a:spcAft>
              <a:buFont typeface="+mj-lt"/>
              <a:buAutoNum type="alphaLcParenR"/>
            </a:pPr>
            <a:r>
              <a:rPr lang="en-GB" dirty="0">
                <a:solidFill>
                  <a:srgbClr val="585858"/>
                </a:solidFill>
              </a:rPr>
              <a:t> 17.2</a:t>
            </a:r>
            <a:r>
              <a:rPr lang="en-GB" b="1" dirty="0">
                <a:solidFill>
                  <a:srgbClr val="00B0F0"/>
                </a:solidFill>
              </a:rPr>
              <a:t>4</a:t>
            </a:r>
            <a:r>
              <a:rPr lang="en-GB" dirty="0">
                <a:solidFill>
                  <a:srgbClr val="585858"/>
                </a:solidFill>
              </a:rPr>
              <a:t>5</a:t>
            </a:r>
          </a:p>
          <a:p>
            <a:pPr marL="971550" lvl="1" indent="-514350">
              <a:spcBef>
                <a:spcPts val="0"/>
              </a:spcBef>
              <a:spcAft>
                <a:spcPts val="1200"/>
              </a:spcAft>
              <a:buFont typeface="+mj-lt"/>
              <a:buAutoNum type="alphaLcParenR"/>
            </a:pPr>
            <a:r>
              <a:rPr lang="en-GB" dirty="0">
                <a:solidFill>
                  <a:srgbClr val="585858"/>
                </a:solidFill>
              </a:rPr>
              <a:t>17.4</a:t>
            </a:r>
            <a:r>
              <a:rPr lang="en-GB" b="1" dirty="0">
                <a:solidFill>
                  <a:srgbClr val="00B0F0"/>
                </a:solidFill>
              </a:rPr>
              <a:t>8</a:t>
            </a:r>
            <a:r>
              <a:rPr lang="en-GB" dirty="0">
                <a:solidFill>
                  <a:srgbClr val="585858"/>
                </a:solidFill>
              </a:rPr>
              <a:t>5</a:t>
            </a:r>
          </a:p>
          <a:p>
            <a:pPr marL="971550" lvl="1" indent="-514350">
              <a:spcBef>
                <a:spcPts val="0"/>
              </a:spcBef>
              <a:spcAft>
                <a:spcPts val="1200"/>
              </a:spcAft>
              <a:buFont typeface="+mj-lt"/>
              <a:buAutoNum type="alphaLcParenR"/>
            </a:pPr>
            <a:r>
              <a:rPr lang="en-GB" dirty="0">
                <a:solidFill>
                  <a:srgbClr val="585858"/>
                </a:solidFill>
              </a:rPr>
              <a:t>17.48</a:t>
            </a:r>
            <a:r>
              <a:rPr lang="en-GB" b="1" dirty="0">
                <a:solidFill>
                  <a:srgbClr val="00B0F0"/>
                </a:solidFill>
              </a:rPr>
              <a:t>2</a:t>
            </a:r>
          </a:p>
          <a:p>
            <a:pPr marL="971550" lvl="1" indent="-514350">
              <a:spcBef>
                <a:spcPts val="0"/>
              </a:spcBef>
              <a:spcAft>
                <a:spcPts val="1200"/>
              </a:spcAft>
              <a:buFont typeface="+mj-lt"/>
              <a:buAutoNum type="alphaLcParenR"/>
            </a:pPr>
            <a:r>
              <a:rPr lang="en-GB" dirty="0">
                <a:solidFill>
                  <a:srgbClr val="00B0F0"/>
                </a:solidFill>
              </a:rPr>
              <a:t> </a:t>
            </a:r>
            <a:r>
              <a:rPr lang="en-GB" b="1" dirty="0">
                <a:solidFill>
                  <a:srgbClr val="00B0F0"/>
                </a:solidFill>
              </a:rPr>
              <a:t>1</a:t>
            </a:r>
            <a:r>
              <a:rPr lang="en-GB" dirty="0">
                <a:solidFill>
                  <a:srgbClr val="585858"/>
                </a:solidFill>
              </a:rPr>
              <a:t>7.405</a:t>
            </a:r>
          </a:p>
        </p:txBody>
      </p:sp>
    </p:spTree>
    <p:extLst>
      <p:ext uri="{BB962C8B-B14F-4D97-AF65-F5344CB8AC3E}">
        <p14:creationId xmlns:p14="http://schemas.microsoft.com/office/powerpoint/2010/main" val="35775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84785"/>
            <a:ext cx="4891318" cy="410445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4300" lvl="1" indent="-342900" fontAlgn="auto">
              <a:lnSpc>
                <a:spcPct val="100000"/>
              </a:lnSpc>
              <a:spcBef>
                <a:spcPts val="0"/>
              </a:spcBef>
              <a:spcAft>
                <a:spcPts val="1200"/>
              </a:spcAft>
              <a:buClrTx/>
            </a:pPr>
            <a:r>
              <a:rPr lang="en-GB" sz="2400" dirty="0"/>
              <a:t>How might you model this to students? What language or representations would you lean on?</a:t>
            </a:r>
          </a:p>
          <a:p>
            <a:pPr marL="474300" lvl="1" indent="-342900" fontAlgn="auto">
              <a:lnSpc>
                <a:spcPct val="100000"/>
              </a:lnSpc>
              <a:spcBef>
                <a:spcPts val="0"/>
              </a:spcBef>
              <a:spcAft>
                <a:spcPts val="1200"/>
              </a:spcAft>
              <a:buClrTx/>
            </a:pPr>
            <a:r>
              <a:rPr lang="en-GB" sz="2400" dirty="0"/>
              <a:t>Have you ever asked students to explicitly consider relationships such as these before? What are the benefits and barriers to an example like this?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the multiplicative relationships between columns in the place value structure</a:t>
            </a:r>
          </a:p>
        </p:txBody>
      </p:sp>
      <p:sp>
        <p:nvSpPr>
          <p:cNvPr id="13" name="TextBox 12">
            <a:extLst>
              <a:ext uri="{FF2B5EF4-FFF2-40B4-BE49-F238E27FC236}">
                <a16:creationId xmlns:a16="http://schemas.microsoft.com/office/drawing/2014/main" id="{52B388F4-9C64-4990-A5E9-D1982E73E374}"/>
              </a:ext>
            </a:extLst>
          </p:cNvPr>
          <p:cNvSpPr txBox="1"/>
          <p:nvPr/>
        </p:nvSpPr>
        <p:spPr>
          <a:xfrm>
            <a:off x="263352"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8" name="TextBox 7">
            <a:extLst>
              <a:ext uri="{FF2B5EF4-FFF2-40B4-BE49-F238E27FC236}">
                <a16:creationId xmlns:a16="http://schemas.microsoft.com/office/drawing/2014/main" id="{52F46EA7-038B-4BAA-9BE5-3B2C32AAAD9E}"/>
              </a:ext>
            </a:extLst>
          </p:cNvPr>
          <p:cNvSpPr txBox="1"/>
          <p:nvPr/>
        </p:nvSpPr>
        <p:spPr>
          <a:xfrm>
            <a:off x="695400" y="1920847"/>
            <a:ext cx="5976664" cy="1477328"/>
          </a:xfrm>
          <a:prstGeom prst="rect">
            <a:avLst/>
          </a:prstGeom>
          <a:noFill/>
        </p:spPr>
        <p:txBody>
          <a:bodyPr wrap="square">
            <a:spAutoFit/>
          </a:bodyPr>
          <a:lstStyle/>
          <a:p>
            <a:pPr>
              <a:spcBef>
                <a:spcPts val="0"/>
              </a:spcBef>
              <a:spcAft>
                <a:spcPts val="1200"/>
              </a:spcAft>
              <a:buNone/>
            </a:pPr>
            <a:r>
              <a:rPr lang="en-GB" sz="2000" dirty="0">
                <a:solidFill>
                  <a:srgbClr val="585858"/>
                </a:solidFill>
              </a:rPr>
              <a:t>The value of the </a:t>
            </a:r>
            <a:r>
              <a:rPr lang="en-GB" sz="2000" b="1" dirty="0">
                <a:solidFill>
                  <a:srgbClr val="FF0000"/>
                </a:solidFill>
              </a:rPr>
              <a:t>bold red </a:t>
            </a:r>
            <a:r>
              <a:rPr lang="en-GB" sz="2000" dirty="0">
                <a:solidFill>
                  <a:srgbClr val="585858"/>
                </a:solidFill>
              </a:rPr>
              <a:t>digit in the number 17.</a:t>
            </a:r>
            <a:r>
              <a:rPr lang="en-GB" sz="2000" b="1" dirty="0">
                <a:solidFill>
                  <a:srgbClr val="FF0000"/>
                </a:solidFill>
              </a:rPr>
              <a:t>4</a:t>
            </a:r>
            <a:r>
              <a:rPr lang="en-GB" sz="2000" dirty="0">
                <a:solidFill>
                  <a:srgbClr val="585858"/>
                </a:solidFill>
              </a:rPr>
              <a:t>05 is </a:t>
            </a:r>
            <a:r>
              <a:rPr lang="en-GB" sz="2000" b="1" dirty="0">
                <a:solidFill>
                  <a:srgbClr val="FF0000"/>
                </a:solidFill>
              </a:rPr>
              <a:t>4 tenths</a:t>
            </a:r>
            <a:r>
              <a:rPr lang="en-GB" sz="2000" dirty="0">
                <a:solidFill>
                  <a:srgbClr val="585858"/>
                </a:solidFill>
              </a:rPr>
              <a:t>.</a:t>
            </a:r>
          </a:p>
          <a:p>
            <a:pPr>
              <a:spcBef>
                <a:spcPts val="0"/>
              </a:spcBef>
              <a:spcAft>
                <a:spcPts val="1200"/>
              </a:spcAft>
              <a:buNone/>
            </a:pPr>
            <a:r>
              <a:rPr lang="en-GB" sz="2000" dirty="0">
                <a:solidFill>
                  <a:srgbClr val="585858"/>
                </a:solidFill>
              </a:rPr>
              <a:t>In each of the following, </a:t>
            </a:r>
            <a:r>
              <a:rPr lang="en-GB" sz="2000" b="1" dirty="0">
                <a:solidFill>
                  <a:srgbClr val="585858"/>
                </a:solidFill>
              </a:rPr>
              <a:t>how many times </a:t>
            </a:r>
            <a:r>
              <a:rPr lang="en-GB" sz="2000" dirty="0">
                <a:solidFill>
                  <a:srgbClr val="585858"/>
                </a:solidFill>
              </a:rPr>
              <a:t>the size of </a:t>
            </a:r>
            <a:r>
              <a:rPr lang="en-GB" sz="2000" b="1" dirty="0">
                <a:solidFill>
                  <a:srgbClr val="FF0000"/>
                </a:solidFill>
              </a:rPr>
              <a:t>4 tenths </a:t>
            </a:r>
            <a:r>
              <a:rPr lang="en-GB" sz="2000" dirty="0">
                <a:solidFill>
                  <a:srgbClr val="585858"/>
                </a:solidFill>
              </a:rPr>
              <a:t>is the value of the </a:t>
            </a:r>
            <a:r>
              <a:rPr lang="en-GB" sz="2000" b="1" dirty="0">
                <a:solidFill>
                  <a:srgbClr val="00B0F0"/>
                </a:solidFill>
              </a:rPr>
              <a:t>bold blue </a:t>
            </a:r>
            <a:r>
              <a:rPr lang="en-GB" sz="2000" dirty="0">
                <a:solidFill>
                  <a:srgbClr val="585858"/>
                </a:solidFill>
              </a:rPr>
              <a:t>digit?</a:t>
            </a:r>
          </a:p>
        </p:txBody>
      </p:sp>
      <p:sp>
        <p:nvSpPr>
          <p:cNvPr id="9" name="TextBox 8">
            <a:extLst>
              <a:ext uri="{FF2B5EF4-FFF2-40B4-BE49-F238E27FC236}">
                <a16:creationId xmlns:a16="http://schemas.microsoft.com/office/drawing/2014/main" id="{C28F2641-305B-4399-8D48-491785BBB860}"/>
              </a:ext>
            </a:extLst>
          </p:cNvPr>
          <p:cNvSpPr txBox="1"/>
          <p:nvPr/>
        </p:nvSpPr>
        <p:spPr>
          <a:xfrm>
            <a:off x="695400" y="3555077"/>
            <a:ext cx="5976664" cy="1661993"/>
          </a:xfrm>
          <a:prstGeom prst="rect">
            <a:avLst/>
          </a:prstGeom>
          <a:noFill/>
        </p:spPr>
        <p:txBody>
          <a:bodyPr wrap="square" numCol="2">
            <a:spAutoFit/>
          </a:bodyPr>
          <a:lstStyle/>
          <a:p>
            <a:pPr marL="971550" lvl="1" indent="-514350">
              <a:spcBef>
                <a:spcPts val="0"/>
              </a:spcBef>
              <a:spcAft>
                <a:spcPts val="1200"/>
              </a:spcAft>
              <a:buFont typeface="+mj-lt"/>
              <a:buAutoNum type="alphaLcParenR"/>
            </a:pPr>
            <a:r>
              <a:rPr lang="en-GB" sz="2400" dirty="0">
                <a:solidFill>
                  <a:srgbClr val="585858"/>
                </a:solidFill>
              </a:rPr>
              <a:t> 17.</a:t>
            </a:r>
            <a:r>
              <a:rPr lang="en-GB" sz="2400" b="1" dirty="0">
                <a:solidFill>
                  <a:srgbClr val="00B0F0"/>
                </a:solidFill>
              </a:rPr>
              <a:t>8</a:t>
            </a:r>
            <a:r>
              <a:rPr lang="en-GB" sz="2400" dirty="0">
                <a:solidFill>
                  <a:srgbClr val="585858"/>
                </a:solidFill>
              </a:rPr>
              <a:t>05</a:t>
            </a:r>
          </a:p>
          <a:p>
            <a:pPr marL="971550" lvl="1" indent="-514350">
              <a:spcBef>
                <a:spcPts val="0"/>
              </a:spcBef>
              <a:spcAft>
                <a:spcPts val="1200"/>
              </a:spcAft>
              <a:buFont typeface="+mj-lt"/>
              <a:buAutoNum type="alphaLcParenR"/>
            </a:pPr>
            <a:r>
              <a:rPr lang="en-GB" sz="2400" dirty="0">
                <a:solidFill>
                  <a:srgbClr val="585858"/>
                </a:solidFill>
              </a:rPr>
              <a:t> 1</a:t>
            </a:r>
            <a:r>
              <a:rPr lang="en-GB" sz="2400" b="1" dirty="0">
                <a:solidFill>
                  <a:srgbClr val="00B0F0"/>
                </a:solidFill>
              </a:rPr>
              <a:t>8</a:t>
            </a:r>
            <a:r>
              <a:rPr lang="en-GB" sz="2400" dirty="0">
                <a:solidFill>
                  <a:srgbClr val="585858"/>
                </a:solidFill>
              </a:rPr>
              <a:t>.705 </a:t>
            </a:r>
          </a:p>
          <a:p>
            <a:pPr marL="971550" lvl="1" indent="-514350">
              <a:spcBef>
                <a:spcPts val="0"/>
              </a:spcBef>
              <a:spcAft>
                <a:spcPts val="1200"/>
              </a:spcAft>
              <a:buFont typeface="+mj-lt"/>
              <a:buAutoNum type="alphaLcParenR"/>
            </a:pPr>
            <a:r>
              <a:rPr lang="en-GB" sz="2400" dirty="0">
                <a:solidFill>
                  <a:srgbClr val="585858"/>
                </a:solidFill>
              </a:rPr>
              <a:t> 17.2</a:t>
            </a:r>
            <a:r>
              <a:rPr lang="en-GB" sz="2400" b="1" dirty="0">
                <a:solidFill>
                  <a:srgbClr val="00B0F0"/>
                </a:solidFill>
              </a:rPr>
              <a:t>4</a:t>
            </a:r>
            <a:r>
              <a:rPr lang="en-GB" sz="2400" dirty="0">
                <a:solidFill>
                  <a:srgbClr val="585858"/>
                </a:solidFill>
              </a:rPr>
              <a:t>5</a:t>
            </a:r>
          </a:p>
          <a:p>
            <a:pPr marL="971550" lvl="1" indent="-514350">
              <a:spcBef>
                <a:spcPts val="0"/>
              </a:spcBef>
              <a:spcAft>
                <a:spcPts val="1200"/>
              </a:spcAft>
              <a:buFont typeface="+mj-lt"/>
              <a:buAutoNum type="alphaLcParenR"/>
            </a:pPr>
            <a:r>
              <a:rPr lang="en-GB" sz="2400" dirty="0">
                <a:solidFill>
                  <a:srgbClr val="585858"/>
                </a:solidFill>
              </a:rPr>
              <a:t>17.4</a:t>
            </a:r>
            <a:r>
              <a:rPr lang="en-GB" sz="2400" b="1" dirty="0">
                <a:solidFill>
                  <a:srgbClr val="00B0F0"/>
                </a:solidFill>
              </a:rPr>
              <a:t>8</a:t>
            </a:r>
            <a:r>
              <a:rPr lang="en-GB" sz="2400" dirty="0">
                <a:solidFill>
                  <a:srgbClr val="585858"/>
                </a:solidFill>
              </a:rPr>
              <a:t>5</a:t>
            </a:r>
          </a:p>
          <a:p>
            <a:pPr marL="971550" lvl="1" indent="-514350">
              <a:spcBef>
                <a:spcPts val="0"/>
              </a:spcBef>
              <a:spcAft>
                <a:spcPts val="1200"/>
              </a:spcAft>
              <a:buFont typeface="+mj-lt"/>
              <a:buAutoNum type="alphaLcParenR"/>
            </a:pPr>
            <a:r>
              <a:rPr lang="en-GB" sz="2400" dirty="0">
                <a:solidFill>
                  <a:srgbClr val="585858"/>
                </a:solidFill>
              </a:rPr>
              <a:t>17.48</a:t>
            </a:r>
            <a:r>
              <a:rPr lang="en-GB" sz="2400" b="1" dirty="0">
                <a:solidFill>
                  <a:srgbClr val="00B0F0"/>
                </a:solidFill>
              </a:rPr>
              <a:t>2</a:t>
            </a:r>
          </a:p>
          <a:p>
            <a:pPr marL="971550" lvl="1" indent="-514350">
              <a:spcBef>
                <a:spcPts val="0"/>
              </a:spcBef>
              <a:spcAft>
                <a:spcPts val="1200"/>
              </a:spcAft>
              <a:buFont typeface="+mj-lt"/>
              <a:buAutoNum type="alphaLcParenR"/>
            </a:pPr>
            <a:r>
              <a:rPr lang="en-GB" sz="2400" dirty="0">
                <a:solidFill>
                  <a:srgbClr val="00B0F0"/>
                </a:solidFill>
              </a:rPr>
              <a:t> </a:t>
            </a:r>
            <a:r>
              <a:rPr lang="en-GB" sz="2400" b="1" dirty="0">
                <a:solidFill>
                  <a:srgbClr val="00B0F0"/>
                </a:solidFill>
              </a:rPr>
              <a:t>1</a:t>
            </a:r>
            <a:r>
              <a:rPr lang="en-GB" sz="2400" dirty="0">
                <a:solidFill>
                  <a:srgbClr val="585858"/>
                </a:solidFill>
              </a:rPr>
              <a:t>7.405</a:t>
            </a:r>
          </a:p>
        </p:txBody>
      </p:sp>
    </p:spTree>
    <p:custDataLst>
      <p:tags r:id="rId1"/>
    </p:custDataLst>
    <p:extLst>
      <p:ext uri="{BB962C8B-B14F-4D97-AF65-F5344CB8AC3E}">
        <p14:creationId xmlns:p14="http://schemas.microsoft.com/office/powerpoint/2010/main" val="723379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30848" y="4370526"/>
            <a:ext cx="11553783" cy="204355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effectLst/>
                <a:latin typeface="+mj-lt"/>
                <a:ea typeface="Calibri" panose="020F0502020204030204" pitchFamily="34" charset="0"/>
              </a:rPr>
              <a:t>Compare examples 8 and 9. Do you think there is value in multiplicatively changing the digits within a column and across columns (as in example 9), or does it detract from the focus on place value that keeping the same digit (as in example 8) offers?</a:t>
            </a:r>
            <a:endParaRPr lang="en-GB" sz="2400" dirty="0">
              <a:highlight>
                <a:srgbClr val="FFFF00"/>
              </a:highlight>
              <a:latin typeface="+mj-lt"/>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800539" y="1653812"/>
            <a:ext cx="6160612" cy="286032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CBE6759-D21B-46DB-88DB-66BA5269EC05}"/>
              </a:ext>
            </a:extLst>
          </p:cNvPr>
          <p:cNvSpPr txBox="1">
            <a:spLocks/>
          </p:cNvSpPr>
          <p:nvPr/>
        </p:nvSpPr>
        <p:spPr>
          <a:xfrm>
            <a:off x="116849" y="443915"/>
            <a:ext cx="10593151" cy="42617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the multiplicative relationships between columns in the place value structure</a:t>
            </a:r>
          </a:p>
        </p:txBody>
      </p:sp>
      <p:sp>
        <p:nvSpPr>
          <p:cNvPr id="13" name="TextBox 12">
            <a:extLst>
              <a:ext uri="{FF2B5EF4-FFF2-40B4-BE49-F238E27FC236}">
                <a16:creationId xmlns:a16="http://schemas.microsoft.com/office/drawing/2014/main" id="{52B388F4-9C64-4990-A5E9-D1982E73E374}"/>
              </a:ext>
            </a:extLst>
          </p:cNvPr>
          <p:cNvSpPr txBox="1"/>
          <p:nvPr/>
        </p:nvSpPr>
        <p:spPr>
          <a:xfrm>
            <a:off x="5756633" y="1145653"/>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8" name="TextBox 7">
            <a:extLst>
              <a:ext uri="{FF2B5EF4-FFF2-40B4-BE49-F238E27FC236}">
                <a16:creationId xmlns:a16="http://schemas.microsoft.com/office/drawing/2014/main" id="{52F46EA7-038B-4BAA-9BE5-3B2C32AAAD9E}"/>
              </a:ext>
            </a:extLst>
          </p:cNvPr>
          <p:cNvSpPr txBox="1"/>
          <p:nvPr/>
        </p:nvSpPr>
        <p:spPr>
          <a:xfrm>
            <a:off x="5984487" y="1685455"/>
            <a:ext cx="5976664" cy="1354217"/>
          </a:xfrm>
          <a:prstGeom prst="rect">
            <a:avLst/>
          </a:prstGeom>
          <a:noFill/>
        </p:spPr>
        <p:txBody>
          <a:bodyPr wrap="square">
            <a:spAutoFit/>
          </a:bodyPr>
          <a:lstStyle/>
          <a:p>
            <a:pPr>
              <a:spcBef>
                <a:spcPts val="0"/>
              </a:spcBef>
              <a:spcAft>
                <a:spcPts val="1200"/>
              </a:spcAft>
              <a:buNone/>
            </a:pPr>
            <a:r>
              <a:rPr lang="en-GB" sz="1800" dirty="0">
                <a:solidFill>
                  <a:srgbClr val="585858"/>
                </a:solidFill>
              </a:rPr>
              <a:t>The value of the </a:t>
            </a:r>
            <a:r>
              <a:rPr lang="en-GB" sz="1800" b="1" dirty="0">
                <a:solidFill>
                  <a:srgbClr val="FF0000"/>
                </a:solidFill>
              </a:rPr>
              <a:t>bold red </a:t>
            </a:r>
            <a:r>
              <a:rPr lang="en-GB" sz="1800" dirty="0">
                <a:solidFill>
                  <a:srgbClr val="585858"/>
                </a:solidFill>
              </a:rPr>
              <a:t>digit in the number 17.</a:t>
            </a:r>
            <a:r>
              <a:rPr lang="en-GB" sz="1800" b="1" dirty="0">
                <a:solidFill>
                  <a:srgbClr val="FF0000"/>
                </a:solidFill>
              </a:rPr>
              <a:t>4</a:t>
            </a:r>
            <a:r>
              <a:rPr lang="en-GB" sz="1800" dirty="0">
                <a:solidFill>
                  <a:srgbClr val="585858"/>
                </a:solidFill>
              </a:rPr>
              <a:t>05 is </a:t>
            </a:r>
            <a:r>
              <a:rPr lang="en-GB" sz="1800" b="1" dirty="0">
                <a:solidFill>
                  <a:srgbClr val="FF0000"/>
                </a:solidFill>
              </a:rPr>
              <a:t>4 tenths</a:t>
            </a:r>
            <a:r>
              <a:rPr lang="en-GB" sz="1800" dirty="0">
                <a:solidFill>
                  <a:srgbClr val="585858"/>
                </a:solidFill>
              </a:rPr>
              <a:t>.</a:t>
            </a:r>
          </a:p>
          <a:p>
            <a:pPr>
              <a:spcBef>
                <a:spcPts val="0"/>
              </a:spcBef>
              <a:spcAft>
                <a:spcPts val="1200"/>
              </a:spcAft>
              <a:buNone/>
            </a:pPr>
            <a:r>
              <a:rPr lang="en-GB" sz="1800" dirty="0">
                <a:solidFill>
                  <a:srgbClr val="585858"/>
                </a:solidFill>
              </a:rPr>
              <a:t>In each of the following, </a:t>
            </a:r>
            <a:r>
              <a:rPr lang="en-GB" sz="1800" b="1" dirty="0">
                <a:solidFill>
                  <a:srgbClr val="585858"/>
                </a:solidFill>
              </a:rPr>
              <a:t>how many </a:t>
            </a:r>
            <a:r>
              <a:rPr lang="en-GB" sz="1800" b="1">
                <a:solidFill>
                  <a:srgbClr val="585858"/>
                </a:solidFill>
              </a:rPr>
              <a:t>times </a:t>
            </a:r>
            <a:r>
              <a:rPr lang="en-GB" sz="1800">
                <a:solidFill>
                  <a:srgbClr val="585858"/>
                </a:solidFill>
              </a:rPr>
              <a:t>the size of </a:t>
            </a:r>
            <a:r>
              <a:rPr lang="en-GB" sz="1800" b="1">
                <a:solidFill>
                  <a:srgbClr val="FF0000"/>
                </a:solidFill>
              </a:rPr>
              <a:t>4 </a:t>
            </a:r>
            <a:r>
              <a:rPr lang="en-GB" sz="1800" b="1" dirty="0">
                <a:solidFill>
                  <a:srgbClr val="FF0000"/>
                </a:solidFill>
              </a:rPr>
              <a:t>tenths </a:t>
            </a:r>
            <a:r>
              <a:rPr lang="en-GB" sz="1800" dirty="0">
                <a:solidFill>
                  <a:srgbClr val="585858"/>
                </a:solidFill>
              </a:rPr>
              <a:t>is the value of the </a:t>
            </a:r>
            <a:r>
              <a:rPr lang="en-GB" sz="1800" b="1" dirty="0">
                <a:solidFill>
                  <a:srgbClr val="00B0F0"/>
                </a:solidFill>
              </a:rPr>
              <a:t>bold blue </a:t>
            </a:r>
            <a:r>
              <a:rPr lang="en-GB" sz="1800" dirty="0">
                <a:solidFill>
                  <a:srgbClr val="585858"/>
                </a:solidFill>
              </a:rPr>
              <a:t>digit?</a:t>
            </a:r>
          </a:p>
        </p:txBody>
      </p:sp>
      <p:sp>
        <p:nvSpPr>
          <p:cNvPr id="9" name="TextBox 8">
            <a:extLst>
              <a:ext uri="{FF2B5EF4-FFF2-40B4-BE49-F238E27FC236}">
                <a16:creationId xmlns:a16="http://schemas.microsoft.com/office/drawing/2014/main" id="{C28F2641-305B-4399-8D48-491785BBB860}"/>
              </a:ext>
            </a:extLst>
          </p:cNvPr>
          <p:cNvSpPr txBox="1"/>
          <p:nvPr/>
        </p:nvSpPr>
        <p:spPr>
          <a:xfrm>
            <a:off x="6111020" y="3036812"/>
            <a:ext cx="5976664" cy="1477328"/>
          </a:xfrm>
          <a:prstGeom prst="rect">
            <a:avLst/>
          </a:prstGeom>
          <a:noFill/>
        </p:spPr>
        <p:txBody>
          <a:bodyPr wrap="square" numCol="2">
            <a:spAutoFit/>
          </a:bodyPr>
          <a:lstStyle/>
          <a:p>
            <a:pPr marL="971550" lvl="1" indent="-514350">
              <a:spcBef>
                <a:spcPts val="0"/>
              </a:spcBef>
              <a:spcAft>
                <a:spcPts val="1200"/>
              </a:spcAft>
              <a:buFont typeface="+mj-lt"/>
              <a:buAutoNum type="alphaLcParenR"/>
            </a:pPr>
            <a:r>
              <a:rPr lang="en-GB" sz="2000" dirty="0">
                <a:solidFill>
                  <a:srgbClr val="585858"/>
                </a:solidFill>
              </a:rPr>
              <a:t> 17.</a:t>
            </a:r>
            <a:r>
              <a:rPr lang="en-GB" sz="2000" b="1" dirty="0">
                <a:solidFill>
                  <a:srgbClr val="00B0F0"/>
                </a:solidFill>
              </a:rPr>
              <a:t>8</a:t>
            </a:r>
            <a:r>
              <a:rPr lang="en-GB" sz="2000" dirty="0">
                <a:solidFill>
                  <a:srgbClr val="585858"/>
                </a:solidFill>
              </a:rPr>
              <a:t>05</a:t>
            </a:r>
          </a:p>
          <a:p>
            <a:pPr marL="971550" lvl="1" indent="-514350">
              <a:spcBef>
                <a:spcPts val="0"/>
              </a:spcBef>
              <a:spcAft>
                <a:spcPts val="1200"/>
              </a:spcAft>
              <a:buFont typeface="+mj-lt"/>
              <a:buAutoNum type="alphaLcParenR"/>
            </a:pPr>
            <a:r>
              <a:rPr lang="en-GB" sz="2000" dirty="0">
                <a:solidFill>
                  <a:srgbClr val="585858"/>
                </a:solidFill>
              </a:rPr>
              <a:t> 1</a:t>
            </a:r>
            <a:r>
              <a:rPr lang="en-GB" sz="2000" b="1" dirty="0">
                <a:solidFill>
                  <a:srgbClr val="00B0F0"/>
                </a:solidFill>
              </a:rPr>
              <a:t>8</a:t>
            </a:r>
            <a:r>
              <a:rPr lang="en-GB" sz="2000" dirty="0">
                <a:solidFill>
                  <a:srgbClr val="585858"/>
                </a:solidFill>
              </a:rPr>
              <a:t>.705 </a:t>
            </a:r>
          </a:p>
          <a:p>
            <a:pPr marL="971550" lvl="1" indent="-514350">
              <a:spcBef>
                <a:spcPts val="0"/>
              </a:spcBef>
              <a:spcAft>
                <a:spcPts val="1200"/>
              </a:spcAft>
              <a:buFont typeface="+mj-lt"/>
              <a:buAutoNum type="alphaLcParenR"/>
            </a:pPr>
            <a:r>
              <a:rPr lang="en-GB" sz="2000" dirty="0">
                <a:solidFill>
                  <a:srgbClr val="585858"/>
                </a:solidFill>
              </a:rPr>
              <a:t> 17.2</a:t>
            </a:r>
            <a:r>
              <a:rPr lang="en-GB" sz="2000" b="1" dirty="0">
                <a:solidFill>
                  <a:srgbClr val="00B0F0"/>
                </a:solidFill>
              </a:rPr>
              <a:t>4</a:t>
            </a:r>
            <a:r>
              <a:rPr lang="en-GB" sz="2000" dirty="0">
                <a:solidFill>
                  <a:srgbClr val="585858"/>
                </a:solidFill>
              </a:rPr>
              <a:t>5</a:t>
            </a:r>
          </a:p>
          <a:p>
            <a:pPr marL="971550" lvl="1" indent="-514350">
              <a:spcBef>
                <a:spcPts val="0"/>
              </a:spcBef>
              <a:spcAft>
                <a:spcPts val="1200"/>
              </a:spcAft>
              <a:buFont typeface="+mj-lt"/>
              <a:buAutoNum type="alphaLcParenR"/>
            </a:pPr>
            <a:r>
              <a:rPr lang="en-GB" sz="2000" dirty="0">
                <a:solidFill>
                  <a:srgbClr val="585858"/>
                </a:solidFill>
              </a:rPr>
              <a:t>17.4</a:t>
            </a:r>
            <a:r>
              <a:rPr lang="en-GB" sz="2000" b="1" dirty="0">
                <a:solidFill>
                  <a:srgbClr val="00B0F0"/>
                </a:solidFill>
              </a:rPr>
              <a:t>8</a:t>
            </a:r>
            <a:r>
              <a:rPr lang="en-GB" sz="2000" dirty="0">
                <a:solidFill>
                  <a:srgbClr val="585858"/>
                </a:solidFill>
              </a:rPr>
              <a:t>5</a:t>
            </a:r>
          </a:p>
          <a:p>
            <a:pPr marL="971550" lvl="1" indent="-514350">
              <a:spcBef>
                <a:spcPts val="0"/>
              </a:spcBef>
              <a:spcAft>
                <a:spcPts val="1200"/>
              </a:spcAft>
              <a:buFont typeface="+mj-lt"/>
              <a:buAutoNum type="alphaLcParenR"/>
            </a:pPr>
            <a:r>
              <a:rPr lang="en-GB" sz="2000" dirty="0">
                <a:solidFill>
                  <a:srgbClr val="585858"/>
                </a:solidFill>
              </a:rPr>
              <a:t>17.48</a:t>
            </a:r>
            <a:r>
              <a:rPr lang="en-GB" sz="2000" b="1" dirty="0">
                <a:solidFill>
                  <a:srgbClr val="00B0F0"/>
                </a:solidFill>
              </a:rPr>
              <a:t>2</a:t>
            </a:r>
          </a:p>
          <a:p>
            <a:pPr marL="971550" lvl="1" indent="-514350">
              <a:spcBef>
                <a:spcPts val="0"/>
              </a:spcBef>
              <a:spcAft>
                <a:spcPts val="1200"/>
              </a:spcAft>
              <a:buFont typeface="+mj-lt"/>
              <a:buAutoNum type="alphaLcParenR"/>
            </a:pPr>
            <a:r>
              <a:rPr lang="en-GB" sz="2000" dirty="0">
                <a:solidFill>
                  <a:srgbClr val="00B0F0"/>
                </a:solidFill>
              </a:rPr>
              <a:t> </a:t>
            </a:r>
            <a:r>
              <a:rPr lang="en-GB" sz="2000" b="1" dirty="0">
                <a:solidFill>
                  <a:srgbClr val="00B0F0"/>
                </a:solidFill>
              </a:rPr>
              <a:t>1</a:t>
            </a:r>
            <a:r>
              <a:rPr lang="en-GB" sz="2000" dirty="0">
                <a:solidFill>
                  <a:srgbClr val="585858"/>
                </a:solidFill>
              </a:rPr>
              <a:t>7.405</a:t>
            </a:r>
          </a:p>
        </p:txBody>
      </p:sp>
      <p:sp>
        <p:nvSpPr>
          <p:cNvPr id="10" name="Content Placeholder 2">
            <a:extLst>
              <a:ext uri="{FF2B5EF4-FFF2-40B4-BE49-F238E27FC236}">
                <a16:creationId xmlns:a16="http://schemas.microsoft.com/office/drawing/2014/main" id="{492F2DED-0383-49F6-810A-D7313C56E082}"/>
              </a:ext>
            </a:extLst>
          </p:cNvPr>
          <p:cNvSpPr txBox="1">
            <a:spLocks/>
          </p:cNvSpPr>
          <p:nvPr/>
        </p:nvSpPr>
        <p:spPr>
          <a:xfrm>
            <a:off x="230848" y="1653812"/>
            <a:ext cx="5473035" cy="286032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5758C00-8EE0-4A2B-B50A-C203709503D9}"/>
              </a:ext>
            </a:extLst>
          </p:cNvPr>
          <p:cNvSpPr txBox="1"/>
          <p:nvPr/>
        </p:nvSpPr>
        <p:spPr>
          <a:xfrm>
            <a:off x="139946" y="114067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14" name="TextBox 13">
            <a:extLst>
              <a:ext uri="{FF2B5EF4-FFF2-40B4-BE49-F238E27FC236}">
                <a16:creationId xmlns:a16="http://schemas.microsoft.com/office/drawing/2014/main" id="{2C6EBEA6-0FCB-4295-8D45-5688EEF74479}"/>
              </a:ext>
            </a:extLst>
          </p:cNvPr>
          <p:cNvSpPr txBox="1"/>
          <p:nvPr/>
        </p:nvSpPr>
        <p:spPr>
          <a:xfrm>
            <a:off x="230849" y="1728229"/>
            <a:ext cx="5289087" cy="2739211"/>
          </a:xfrm>
          <a:prstGeom prst="rect">
            <a:avLst/>
          </a:prstGeom>
          <a:noFill/>
        </p:spPr>
        <p:txBody>
          <a:bodyPr wrap="square">
            <a:spAutoFit/>
          </a:bodyPr>
          <a:lstStyle/>
          <a:p>
            <a:pPr>
              <a:spcBef>
                <a:spcPts val="0"/>
              </a:spcBef>
              <a:spcAft>
                <a:spcPts val="1200"/>
              </a:spcAft>
              <a:buNone/>
            </a:pPr>
            <a:r>
              <a:rPr lang="en-GB" sz="1800" dirty="0">
                <a:solidFill>
                  <a:srgbClr val="585858"/>
                </a:solidFill>
              </a:rPr>
              <a:t>The value of the </a:t>
            </a:r>
            <a:r>
              <a:rPr lang="en-GB" sz="1800" b="1" dirty="0">
                <a:solidFill>
                  <a:srgbClr val="FF0000"/>
                </a:solidFill>
              </a:rPr>
              <a:t>bold red </a:t>
            </a:r>
            <a:r>
              <a:rPr lang="en-GB" sz="1800" dirty="0">
                <a:solidFill>
                  <a:srgbClr val="585858"/>
                </a:solidFill>
              </a:rPr>
              <a:t>digit in the number 17.</a:t>
            </a:r>
            <a:r>
              <a:rPr lang="en-GB" sz="1800" b="1" dirty="0">
                <a:solidFill>
                  <a:srgbClr val="FF0000"/>
                </a:solidFill>
              </a:rPr>
              <a:t>4</a:t>
            </a:r>
            <a:r>
              <a:rPr lang="en-GB" sz="1800" dirty="0">
                <a:solidFill>
                  <a:srgbClr val="585858"/>
                </a:solidFill>
              </a:rPr>
              <a:t>05 is </a:t>
            </a:r>
            <a:r>
              <a:rPr lang="en-GB" sz="1800" b="1" dirty="0">
                <a:solidFill>
                  <a:srgbClr val="FF0000"/>
                </a:solidFill>
              </a:rPr>
              <a:t>4 tenths</a:t>
            </a:r>
            <a:r>
              <a:rPr lang="en-GB" sz="1800" dirty="0">
                <a:solidFill>
                  <a:srgbClr val="585858"/>
                </a:solidFill>
              </a:rPr>
              <a:t>.</a:t>
            </a:r>
          </a:p>
          <a:p>
            <a:pPr>
              <a:spcBef>
                <a:spcPts val="0"/>
              </a:spcBef>
              <a:spcAft>
                <a:spcPts val="1200"/>
              </a:spcAft>
              <a:buNone/>
            </a:pPr>
            <a:r>
              <a:rPr lang="en-GB" sz="1800" dirty="0">
                <a:solidFill>
                  <a:srgbClr val="585858"/>
                </a:solidFill>
              </a:rPr>
              <a:t>In each of the following, </a:t>
            </a:r>
            <a:r>
              <a:rPr lang="en-GB" sz="1800" b="1" dirty="0">
                <a:solidFill>
                  <a:srgbClr val="585858"/>
                </a:solidFill>
              </a:rPr>
              <a:t>how many times </a:t>
            </a:r>
            <a:r>
              <a:rPr lang="en-GB" sz="1800" dirty="0">
                <a:solidFill>
                  <a:srgbClr val="585858"/>
                </a:solidFill>
              </a:rPr>
              <a:t>the size of </a:t>
            </a:r>
            <a:r>
              <a:rPr lang="en-GB" sz="1800" b="1" dirty="0">
                <a:solidFill>
                  <a:srgbClr val="FF0000"/>
                </a:solidFill>
              </a:rPr>
              <a:t>4 tenths </a:t>
            </a:r>
            <a:r>
              <a:rPr lang="en-GB" sz="1800" dirty="0">
                <a:solidFill>
                  <a:srgbClr val="585858"/>
                </a:solidFill>
              </a:rPr>
              <a:t>is the value of the </a:t>
            </a:r>
            <a:r>
              <a:rPr lang="en-GB" sz="1800" b="1" dirty="0">
                <a:solidFill>
                  <a:srgbClr val="00B0F0"/>
                </a:solidFill>
              </a:rPr>
              <a:t>bold blue </a:t>
            </a:r>
            <a:r>
              <a:rPr lang="en-GB" sz="1800" dirty="0">
                <a:solidFill>
                  <a:srgbClr val="585858"/>
                </a:solidFill>
              </a:rPr>
              <a:t>digit?</a:t>
            </a:r>
          </a:p>
          <a:p>
            <a:pPr marL="971550" lvl="1" indent="-514350">
              <a:spcBef>
                <a:spcPts val="0"/>
              </a:spcBef>
              <a:spcAft>
                <a:spcPts val="1200"/>
              </a:spcAft>
              <a:buFont typeface="+mj-lt"/>
              <a:buAutoNum type="alphaLcParenR"/>
            </a:pPr>
            <a:r>
              <a:rPr lang="en-GB" sz="2000" dirty="0">
                <a:solidFill>
                  <a:srgbClr val="585858"/>
                </a:solidFill>
              </a:rPr>
              <a:t> </a:t>
            </a:r>
            <a:r>
              <a:rPr lang="en-GB" sz="2000" b="1" dirty="0">
                <a:solidFill>
                  <a:srgbClr val="00B0F0"/>
                </a:solidFill>
              </a:rPr>
              <a:t>4</a:t>
            </a:r>
            <a:r>
              <a:rPr lang="en-GB" sz="2000" dirty="0">
                <a:solidFill>
                  <a:srgbClr val="585858"/>
                </a:solidFill>
              </a:rPr>
              <a:t>7.105</a:t>
            </a:r>
          </a:p>
          <a:p>
            <a:pPr marL="971550" lvl="1" indent="-514350">
              <a:spcBef>
                <a:spcPts val="0"/>
              </a:spcBef>
              <a:spcAft>
                <a:spcPts val="1200"/>
              </a:spcAft>
              <a:buFont typeface="+mj-lt"/>
              <a:buAutoNum type="alphaLcParenR"/>
            </a:pPr>
            <a:r>
              <a:rPr lang="en-GB" sz="2000" dirty="0">
                <a:solidFill>
                  <a:srgbClr val="585858"/>
                </a:solidFill>
              </a:rPr>
              <a:t> 1</a:t>
            </a:r>
            <a:r>
              <a:rPr lang="en-GB" sz="2000" b="1" dirty="0">
                <a:solidFill>
                  <a:srgbClr val="00B0F0"/>
                </a:solidFill>
              </a:rPr>
              <a:t>4</a:t>
            </a:r>
            <a:r>
              <a:rPr lang="en-GB" sz="2000" dirty="0">
                <a:solidFill>
                  <a:srgbClr val="585858"/>
                </a:solidFill>
              </a:rPr>
              <a:t>.705 </a:t>
            </a:r>
          </a:p>
          <a:p>
            <a:pPr marL="971550" lvl="1" indent="-514350">
              <a:spcBef>
                <a:spcPts val="0"/>
              </a:spcBef>
              <a:spcAft>
                <a:spcPts val="1200"/>
              </a:spcAft>
              <a:buFont typeface="+mj-lt"/>
              <a:buAutoNum type="alphaLcParenR"/>
            </a:pPr>
            <a:r>
              <a:rPr lang="en-GB" sz="2000" dirty="0">
                <a:solidFill>
                  <a:srgbClr val="585858"/>
                </a:solidFill>
              </a:rPr>
              <a:t> 17.50</a:t>
            </a:r>
            <a:r>
              <a:rPr lang="en-GB" sz="2000" b="1" dirty="0">
                <a:solidFill>
                  <a:srgbClr val="00B0F0"/>
                </a:solidFill>
              </a:rPr>
              <a:t>4</a:t>
            </a:r>
          </a:p>
        </p:txBody>
      </p:sp>
    </p:spTree>
    <p:custDataLst>
      <p:tags r:id="rId1"/>
    </p:custDataLst>
    <p:extLst>
      <p:ext uri="{BB962C8B-B14F-4D97-AF65-F5344CB8AC3E}">
        <p14:creationId xmlns:p14="http://schemas.microsoft.com/office/powerpoint/2010/main" val="1723340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971221"/>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47567">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2212010">
                <a:tc>
                  <a:txBody>
                    <a:bodyPr/>
                    <a:lstStyle/>
                    <a:p>
                      <a:pPr>
                        <a:spcBef>
                          <a:spcPts val="400"/>
                        </a:spcBef>
                        <a:spcAft>
                          <a:spcPts val="400"/>
                        </a:spcAft>
                      </a:pPr>
                      <a:r>
                        <a:rPr lang="en-GB" sz="1800" dirty="0">
                          <a:solidFill>
                            <a:srgbClr val="585858"/>
                          </a:solidFill>
                          <a:effectLst/>
                          <a:latin typeface="Arial" panose="020B0604020202020204" pitchFamily="34" charset="0"/>
                        </a:rPr>
                        <a:t>decimal</a:t>
                      </a:r>
                      <a:endParaRPr lang="en-GB" sz="18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400"/>
                        </a:spcBef>
                        <a:spcAft>
                          <a:spcPts val="400"/>
                        </a:spcAft>
                      </a:pPr>
                      <a:r>
                        <a:rPr lang="en-GB" sz="1800" dirty="0">
                          <a:solidFill>
                            <a:srgbClr val="585858"/>
                          </a:solidFill>
                          <a:effectLst/>
                          <a:latin typeface="Arial" panose="020B0604020202020204" pitchFamily="34" charset="0"/>
                        </a:rPr>
                        <a:t>Relating to the base ten. Most commonly used synonymously with decimal fractions where the number of tenths, hundredths, thousandths, etc. are represented as digits following a decimal point. The decimal point is placed at the right of the ones column. Each column after the decimal point is a decimal place. </a:t>
                      </a:r>
                    </a:p>
                    <a:p>
                      <a:pPr>
                        <a:spcBef>
                          <a:spcPts val="400"/>
                        </a:spcBef>
                        <a:spcAft>
                          <a:spcPts val="400"/>
                        </a:spcAft>
                      </a:pPr>
                      <a:r>
                        <a:rPr lang="en-GB" sz="1800" dirty="0">
                          <a:solidFill>
                            <a:srgbClr val="585858"/>
                          </a:solidFill>
                          <a:effectLst/>
                          <a:latin typeface="Arial" panose="020B0604020202020204" pitchFamily="34" charset="0"/>
                        </a:rPr>
                        <a:t>Example: The decimal fraction 0.275 is said to have three decimal places. The system of recording with a decimal point is decimal notation. Where a number is rounded to a required number of decimal places, to 2 decimal places for example, this may be recorded as 2 </a:t>
                      </a:r>
                      <a:r>
                        <a:rPr lang="en-GB" sz="1800" dirty="0" err="1">
                          <a:solidFill>
                            <a:srgbClr val="585858"/>
                          </a:solidFill>
                          <a:effectLst/>
                          <a:latin typeface="Arial" panose="020B0604020202020204" pitchFamily="34" charset="0"/>
                        </a:rPr>
                        <a:t>d.p.</a:t>
                      </a:r>
                      <a:endParaRPr lang="en-GB" sz="18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448778"/>
                  </a:ext>
                </a:extLst>
              </a:tr>
              <a:tr h="1311644">
                <a:tc>
                  <a:txBody>
                    <a:bodyPr/>
                    <a:lstStyle/>
                    <a:p>
                      <a:pPr>
                        <a:spcBef>
                          <a:spcPts val="400"/>
                        </a:spcBef>
                        <a:spcAft>
                          <a:spcPts val="400"/>
                        </a:spcAft>
                      </a:pPr>
                      <a:r>
                        <a:rPr lang="en-GB" sz="1800">
                          <a:solidFill>
                            <a:srgbClr val="585858"/>
                          </a:solidFill>
                          <a:effectLst/>
                          <a:latin typeface="Arial" panose="020B0604020202020204" pitchFamily="34" charset="0"/>
                        </a:rPr>
                        <a:t>significant figures</a:t>
                      </a:r>
                      <a:endParaRPr lang="en-GB" sz="180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400"/>
                        </a:spcBef>
                        <a:spcAft>
                          <a:spcPts val="400"/>
                        </a:spcAft>
                      </a:pPr>
                      <a:r>
                        <a:rPr lang="en-GB" sz="1800" dirty="0">
                          <a:solidFill>
                            <a:srgbClr val="585858"/>
                          </a:solidFill>
                          <a:effectLst/>
                          <a:latin typeface="Arial" panose="020B0604020202020204" pitchFamily="34" charset="0"/>
                        </a:rPr>
                        <a:t>The run of digits in a number that are needed to specify the number to a required degree of accuracy. Additional zero digits may also be needed to indicate the number’s magnitude. </a:t>
                      </a:r>
                    </a:p>
                    <a:p>
                      <a:pPr>
                        <a:spcBef>
                          <a:spcPts val="400"/>
                        </a:spcBef>
                        <a:spcAft>
                          <a:spcPts val="400"/>
                        </a:spcAft>
                      </a:pPr>
                      <a:r>
                        <a:rPr lang="en-GB" sz="1800" dirty="0">
                          <a:solidFill>
                            <a:srgbClr val="585858"/>
                          </a:solidFill>
                          <a:effectLst/>
                          <a:latin typeface="Arial" panose="020B0604020202020204" pitchFamily="34" charset="0"/>
                        </a:rPr>
                        <a:t>Examples: To the nearest thousand, the numbers 125</a:t>
                      </a:r>
                      <a:r>
                        <a:rPr lang="en-GB" sz="1800" baseline="30000" dirty="0">
                          <a:solidFill>
                            <a:srgbClr val="585858"/>
                          </a:solidFill>
                          <a:effectLst/>
                          <a:latin typeface="Arial" panose="020B0604020202020204" pitchFamily="34" charset="0"/>
                        </a:rPr>
                        <a:t> </a:t>
                      </a:r>
                      <a:r>
                        <a:rPr lang="en-GB" sz="1800" dirty="0">
                          <a:solidFill>
                            <a:srgbClr val="585858"/>
                          </a:solidFill>
                          <a:effectLst/>
                          <a:latin typeface="Arial" panose="020B0604020202020204" pitchFamily="34" charset="0"/>
                        </a:rPr>
                        <a:t>000, 2</a:t>
                      </a:r>
                      <a:r>
                        <a:rPr lang="en-GB" sz="1800" baseline="30000" dirty="0">
                          <a:solidFill>
                            <a:srgbClr val="585858"/>
                          </a:solidFill>
                          <a:effectLst/>
                          <a:latin typeface="Arial" panose="020B0604020202020204" pitchFamily="34" charset="0"/>
                        </a:rPr>
                        <a:t> </a:t>
                      </a:r>
                      <a:r>
                        <a:rPr lang="en-GB" sz="1800" dirty="0">
                          <a:solidFill>
                            <a:srgbClr val="585858"/>
                          </a:solidFill>
                          <a:effectLst/>
                          <a:latin typeface="Arial" panose="020B0604020202020204" pitchFamily="34" charset="0"/>
                        </a:rPr>
                        <a:t>376</a:t>
                      </a:r>
                      <a:r>
                        <a:rPr lang="en-GB" sz="1800" baseline="30000" dirty="0">
                          <a:solidFill>
                            <a:srgbClr val="585858"/>
                          </a:solidFill>
                          <a:effectLst/>
                          <a:latin typeface="Arial" panose="020B0604020202020204" pitchFamily="34" charset="0"/>
                        </a:rPr>
                        <a:t> </a:t>
                      </a:r>
                      <a:r>
                        <a:rPr lang="en-GB" sz="1800" dirty="0">
                          <a:solidFill>
                            <a:srgbClr val="585858"/>
                          </a:solidFill>
                          <a:effectLst/>
                          <a:latin typeface="Arial" panose="020B0604020202020204" pitchFamily="34" charset="0"/>
                        </a:rPr>
                        <a:t>000 and 22</a:t>
                      </a:r>
                      <a:r>
                        <a:rPr lang="en-GB" sz="1800" baseline="30000" dirty="0">
                          <a:solidFill>
                            <a:srgbClr val="585858"/>
                          </a:solidFill>
                          <a:effectLst/>
                          <a:latin typeface="Arial" panose="020B0604020202020204" pitchFamily="34" charset="0"/>
                        </a:rPr>
                        <a:t> </a:t>
                      </a:r>
                      <a:r>
                        <a:rPr lang="en-GB" sz="1800" dirty="0">
                          <a:solidFill>
                            <a:srgbClr val="585858"/>
                          </a:solidFill>
                          <a:effectLst/>
                          <a:latin typeface="Arial" panose="020B0604020202020204" pitchFamily="34" charset="0"/>
                        </a:rPr>
                        <a:t>000 have 3, 4 and 2 significant figures respectively; to 3 significant figures 98.765 is written 98.8</a:t>
                      </a:r>
                      <a:endParaRPr lang="en-GB" sz="18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949882"/>
                  </a:ext>
                </a:extLst>
              </a:tr>
            </a:tbl>
          </a:graphicData>
        </a:graphic>
      </p:graphicFrame>
    </p:spTree>
    <p:extLst>
      <p:ext uri="{BB962C8B-B14F-4D97-AF65-F5344CB8AC3E}">
        <p14:creationId xmlns:p14="http://schemas.microsoft.com/office/powerpoint/2010/main" val="367829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p:txBody>
      </p:sp>
      <p:sp>
        <p:nvSpPr>
          <p:cNvPr id="9" name="TextBox 8">
            <a:extLst>
              <a:ext uri="{FF2B5EF4-FFF2-40B4-BE49-F238E27FC236}">
                <a16:creationId xmlns:a16="http://schemas.microsoft.com/office/drawing/2014/main" id="{5019FA4A-BBEE-40DB-805E-11D09BA6DE98}"/>
              </a:ext>
            </a:extLst>
          </p:cNvPr>
          <p:cNvSpPr txBox="1"/>
          <p:nvPr/>
        </p:nvSpPr>
        <p:spPr>
          <a:xfrm>
            <a:off x="609600" y="2132856"/>
            <a:ext cx="6096000" cy="4051878"/>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Dienes base-ten blocks and Place value counters </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use of Dienes blocks and, particularly, place-value counters can support students’ understanding of certain algorithms and procedures when they are used alongside the more symbolic representations of the calculations. </a:t>
            </a:r>
          </a:p>
          <a:p>
            <a:pPr marL="285750" indent="-285750" fontAlgn="auto">
              <a:lnSpc>
                <a:spcPct val="90000"/>
              </a:lnSpc>
              <a:spcBef>
                <a:spcPts val="500"/>
              </a:spcBef>
              <a:spcAft>
                <a:spcPts val="0"/>
              </a:spcAft>
              <a:buClr>
                <a:srgbClr val="585858"/>
              </a:buClr>
              <a:buFont typeface="Arial" panose="020B0604020202020204" pitchFamily="34" charset="0"/>
              <a:buChar char="•"/>
              <a:defRPr/>
            </a:pPr>
            <a:r>
              <a:rPr kumimoji="0" lang="en-GB" sz="2400" b="1" i="0" u="none" strike="noStrike" kern="120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Gattegno</a:t>
            </a: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chart</a:t>
            </a: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Moving (up or down) from one row to another to represent multiplying and dividing by powers of ten helps students to understand these operations and their results.</a:t>
            </a:r>
          </a:p>
        </p:txBody>
      </p:sp>
      <p:pic>
        <p:nvPicPr>
          <p:cNvPr id="10" name="Picture 9">
            <a:extLst>
              <a:ext uri="{FF2B5EF4-FFF2-40B4-BE49-F238E27FC236}">
                <a16:creationId xmlns:a16="http://schemas.microsoft.com/office/drawing/2014/main" id="{6514AC6C-40AE-4F49-AD59-80E3860846B1}"/>
              </a:ext>
            </a:extLst>
          </p:cNvPr>
          <p:cNvPicPr/>
          <p:nvPr/>
        </p:nvPicPr>
        <p:blipFill rotWithShape="1">
          <a:blip r:embed="rId3">
            <a:extLst>
              <a:ext uri="{28A0092B-C50C-407E-A947-70E740481C1C}">
                <a14:useLocalDpi xmlns:a14="http://schemas.microsoft.com/office/drawing/2010/main" val="0"/>
              </a:ext>
            </a:extLst>
          </a:blip>
          <a:srcRect l="-1" r="33880"/>
          <a:stretch/>
        </p:blipFill>
        <p:spPr bwMode="auto">
          <a:xfrm>
            <a:off x="6960096" y="2348881"/>
            <a:ext cx="3168352" cy="1368152"/>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C51F773-5327-4770-90EF-07537B6CBDF7}"/>
              </a:ext>
            </a:extLst>
          </p:cNvPr>
          <p:cNvPicPr/>
          <p:nvPr/>
        </p:nvPicPr>
        <p:blipFill rotWithShape="1">
          <a:blip r:embed="rId4">
            <a:extLst>
              <a:ext uri="{28A0092B-C50C-407E-A947-70E740481C1C}">
                <a14:useLocalDpi xmlns:a14="http://schemas.microsoft.com/office/drawing/2010/main" val="0"/>
              </a:ext>
            </a:extLst>
          </a:blip>
          <a:srcRect l="65744"/>
          <a:stretch/>
        </p:blipFill>
        <p:spPr bwMode="auto">
          <a:xfrm>
            <a:off x="10172186" y="2296691"/>
            <a:ext cx="1664709" cy="1442113"/>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6A1917F8-5A8B-49A8-ADF2-D5CCB6AF9367}"/>
              </a:ext>
            </a:extLst>
          </p:cNvPr>
          <p:cNvPicPr>
            <a:picLocks noChangeAspect="1"/>
          </p:cNvPicPr>
          <p:nvPr/>
        </p:nvPicPr>
        <p:blipFill>
          <a:blip r:embed="rId5"/>
          <a:stretch>
            <a:fillRect/>
          </a:stretch>
        </p:blipFill>
        <p:spPr>
          <a:xfrm>
            <a:off x="7075049" y="4178455"/>
            <a:ext cx="4137902" cy="1176560"/>
          </a:xfrm>
          <a:prstGeom prst="rect">
            <a:avLst/>
          </a:prstGeom>
        </p:spPr>
      </p:pic>
    </p:spTree>
    <p:extLst>
      <p:ext uri="{BB962C8B-B14F-4D97-AF65-F5344CB8AC3E}">
        <p14:creationId xmlns:p14="http://schemas.microsoft.com/office/powerpoint/2010/main" val="1318467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3493975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10810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370008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3"/>
              </a:rPr>
              <a:t>NCETM Secondary Mastery Professional Development</a:t>
            </a:r>
            <a:endParaRPr lang="en-GB" dirty="0">
              <a:hlinkClick r:id="rId4"/>
            </a:endParaRPr>
          </a:p>
          <a:p>
            <a:pPr lvl="2">
              <a:lnSpc>
                <a:spcPct val="100000"/>
              </a:lnSpc>
            </a:pPr>
            <a:r>
              <a:rPr lang="en-GB" dirty="0">
                <a:hlinkClick r:id="rId5"/>
              </a:rPr>
              <a:t>1 The Structure of the number system Theme Overview Document</a:t>
            </a:r>
            <a:endParaRPr lang="en-GB" dirty="0"/>
          </a:p>
          <a:p>
            <a:pPr lvl="2">
              <a:lnSpc>
                <a:spcPct val="100000"/>
              </a:lnSpc>
            </a:pPr>
            <a:r>
              <a:rPr lang="en-GB" dirty="0">
                <a:hlinkClick r:id="rId6"/>
              </a:rPr>
              <a:t>1.1 Place value, estimation and rounding Core Concept Document</a:t>
            </a:r>
            <a:endParaRPr lang="en-GB" dirty="0"/>
          </a:p>
          <a:p>
            <a:pPr lvl="1">
              <a:lnSpc>
                <a:spcPct val="100000"/>
              </a:lnSpc>
            </a:pPr>
            <a:r>
              <a:rPr lang="en-GB" dirty="0">
                <a:hlinkClick r:id="rId7"/>
              </a:rPr>
              <a:t>Using mathematical representations at KS3 | NCETM</a:t>
            </a:r>
            <a:endParaRPr lang="en-GB" dirty="0"/>
          </a:p>
          <a:p>
            <a:pPr lvl="1">
              <a:lnSpc>
                <a:spcPct val="100000"/>
              </a:lnSpc>
            </a:pPr>
            <a:r>
              <a:rPr lang="en-GB" dirty="0">
                <a:hlinkClick r:id="rId8"/>
              </a:rPr>
              <a:t>Insights from experienced teachers | NCETM</a:t>
            </a:r>
            <a:r>
              <a:rPr lang="en-GB" dirty="0"/>
              <a:t> </a:t>
            </a:r>
          </a:p>
          <a:p>
            <a:pPr lvl="1">
              <a:lnSpc>
                <a:spcPct val="100000"/>
              </a:lnSpc>
            </a:pPr>
            <a:r>
              <a:rPr lang="en-GB" dirty="0">
                <a:hlinkClick r:id="rId9"/>
              </a:rPr>
              <a:t>NCETM primary mastery professional development materials</a:t>
            </a:r>
            <a:endParaRPr lang="en-GB" dirty="0"/>
          </a:p>
          <a:p>
            <a:pPr lvl="1">
              <a:lnSpc>
                <a:spcPct val="100000"/>
              </a:lnSpc>
            </a:pPr>
            <a:r>
              <a:rPr lang="en-GB" dirty="0">
                <a:hlinkClick r:id="rId10"/>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11"/>
              </a:rPr>
              <a:t>Maths_guidance_KS_1_and_2.pdf (publishing.service.gov.uk)</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DC01F-C3A3-49D4-ADFF-E3F806C3C13B}"/>
              </a:ext>
            </a:extLst>
          </p:cNvPr>
          <p:cNvPicPr>
            <a:picLocks noChangeAspect="1"/>
          </p:cNvPicPr>
          <p:nvPr/>
        </p:nvPicPr>
        <p:blipFill>
          <a:blip r:embed="rId3"/>
          <a:stretch>
            <a:fillRect/>
          </a:stretch>
        </p:blipFill>
        <p:spPr>
          <a:xfrm>
            <a:off x="257175" y="332052"/>
            <a:ext cx="11677650" cy="322580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p:txBody>
          <a:bodyPr>
            <a:normAutofit/>
          </a:bodyPr>
          <a:lstStyle/>
          <a:p>
            <a:r>
              <a:rPr lang="en-GB" dirty="0"/>
              <a:t>Within this core concept, </a:t>
            </a:r>
            <a:r>
              <a:rPr lang="en-GB" dirty="0">
                <a:hlinkClick r:id="rId4"/>
              </a:rPr>
              <a:t>1.1 Place value, estimation and rounding</a:t>
            </a:r>
            <a:r>
              <a:rPr lang="en-GB" dirty="0"/>
              <a:t>, there are four statements of knowledge, skills and understanding. </a:t>
            </a:r>
          </a:p>
          <a:p>
            <a:r>
              <a:rPr lang="en-GB" dirty="0"/>
              <a:t>These, in turn, are broken down into fifteen key ideas. The highlighted key idea is exemplified in this slide deck.</a:t>
            </a:r>
          </a:p>
          <a:p>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70270" y="880257"/>
            <a:ext cx="7362234"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68498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1.1.1.2 Understand place value in decimals, including recognising exponent and fractional representations of the column headings </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Know and understand powers of ten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Interpret powers of ten written using index notation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Connect different representations of column headings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the multiplicative relationships between columns in the place value structure</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599" y="1268760"/>
            <a:ext cx="10981365" cy="4824536"/>
          </a:xfrm>
        </p:spPr>
        <p:txBody>
          <a:bodyPr>
            <a:normAutofit fontScale="92500" lnSpcReduction="20000"/>
          </a:bodyPr>
          <a:lstStyle/>
          <a:p>
            <a:r>
              <a:rPr lang="en-GB" dirty="0"/>
              <a:t>Understanding place value is a fundamental skill and at the heart of a strong sense of number. Students need to be able to correctly say any number and understand where it fits in the number system (i.e. in an ordered list of numbers and on a number line). </a:t>
            </a:r>
          </a:p>
          <a:p>
            <a:r>
              <a:rPr lang="en-GB" dirty="0"/>
              <a:t>It is important that students are aware of the general structure of the place-value system as based on powers of ten and begin to see how this naturally extends to decimals. Students need to progress beyond recalling place-value column headings when answering questions such as ‘What does the 8 represent in 43 872?’ and appreciate that 43 872 has 438 hundreds and, later, that 43 872 is, in fact, 438.72 hundreds or 438.72 × 100. </a:t>
            </a:r>
          </a:p>
          <a:p>
            <a:r>
              <a:rPr lang="en-GB" dirty="0"/>
              <a:t>The focus in this set of key ideas is understanding the structure of the system (that each column value is a power of ten and that multiplying or dividing by ten shifts digits from one column to the adjacent one). </a:t>
            </a:r>
          </a:p>
          <a:p>
            <a:r>
              <a:rPr lang="en-GB" dirty="0"/>
              <a:t>This learning will support students’ work on significant figures and standard form, as students who can express numbers (including very large and very small numbers) in these different ways are more likely to have a feel for the size of such numbers and where they fit in the number system.</a:t>
            </a: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957514" y="1556792"/>
          <a:ext cx="5507315" cy="3384376"/>
        </p:xfrm>
        <a:graphic>
          <a:graphicData uri="http://schemas.openxmlformats.org/drawingml/2006/table">
            <a:tbl>
              <a:tblPr firstRow="1" bandRow="1">
                <a:tableStyleId>{E8B1032C-EA38-4F05-BA0D-38AFFFC7BED3}</a:tableStyleId>
              </a:tblPr>
              <a:tblGrid>
                <a:gridCol w="5507315">
                  <a:extLst>
                    <a:ext uri="{9D8B030D-6E8A-4147-A177-3AD203B41FA5}">
                      <a16:colId xmlns:a16="http://schemas.microsoft.com/office/drawing/2014/main" val="590117535"/>
                    </a:ext>
                  </a:extLst>
                </a:gridCol>
              </a:tblGrid>
              <a:tr h="398025">
                <a:tc>
                  <a:txBody>
                    <a:bodyPr/>
                    <a:lstStyle/>
                    <a:p>
                      <a:r>
                        <a:rPr lang="en-GB" dirty="0"/>
                        <a:t>Upper Key Stage 2 Learning Outcome</a:t>
                      </a:r>
                    </a:p>
                  </a:txBody>
                  <a:tcPr/>
                </a:tc>
                <a:extLst>
                  <a:ext uri="{0D108BD9-81ED-4DB2-BD59-A6C34878D82A}">
                    <a16:rowId xmlns:a16="http://schemas.microsoft.com/office/drawing/2014/main" val="1564221312"/>
                  </a:ext>
                </a:extLst>
              </a:tr>
              <a:tr h="846384">
                <a:tc>
                  <a:txBody>
                    <a:bodyPr/>
                    <a:lstStyle/>
                    <a:p>
                      <a:pPr marL="285750" indent="-285750">
                        <a:buFont typeface="Arial" panose="020B0604020202020204" pitchFamily="34" charset="0"/>
                        <a:buChar char="•"/>
                      </a:pPr>
                      <a:r>
                        <a:rPr lang="en-GB" dirty="0"/>
                        <a:t>Read, write, order and compare numbers up to 10 000 000 and determine the value of each digit</a:t>
                      </a:r>
                    </a:p>
                  </a:txBody>
                  <a:tcPr anchor="ctr"/>
                </a:tc>
                <a:extLst>
                  <a:ext uri="{0D108BD9-81ED-4DB2-BD59-A6C34878D82A}">
                    <a16:rowId xmlns:a16="http://schemas.microsoft.com/office/drawing/2014/main" val="1387505252"/>
                  </a:ext>
                </a:extLst>
              </a:tr>
              <a:tr h="846384">
                <a:tc>
                  <a:txBody>
                    <a:bodyPr/>
                    <a:lstStyle/>
                    <a:p>
                      <a:pPr marL="285750" indent="-285750">
                        <a:buFont typeface="Arial" panose="020B0604020202020204" pitchFamily="34" charset="0"/>
                        <a:buChar char="•"/>
                      </a:pPr>
                      <a:r>
                        <a:rPr lang="en-GB" dirty="0"/>
                        <a:t>Round any whole number to a required degree of accuracy</a:t>
                      </a:r>
                    </a:p>
                  </a:txBody>
                  <a:tcPr anchor="ctr"/>
                </a:tc>
                <a:extLst>
                  <a:ext uri="{0D108BD9-81ED-4DB2-BD59-A6C34878D82A}">
                    <a16:rowId xmlns:a16="http://schemas.microsoft.com/office/drawing/2014/main" val="502591801"/>
                  </a:ext>
                </a:extLst>
              </a:tr>
              <a:tr h="129358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Identify the value of each digit in numbers given to three decimal places and multiply and divide numbers by 10, 100 and 1 000 giving answers up to three decimal places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121820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DC33393B-CFAB-4522-A464-D80F94693EF8}" vid="{BBFFB39A-B72C-47D7-B12F-21E4EFC6D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236</TotalTime>
  <Words>6038</Words>
  <Application>Microsoft Office PowerPoint</Application>
  <PresentationFormat>Widescreen</PresentationFormat>
  <Paragraphs>535</Paragraphs>
  <Slides>40</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Myriad Pro</vt:lpstr>
      <vt:lpstr>Custom Design</vt:lpstr>
      <vt:lpstr>Recognising place value in decimals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vt:lpstr>
      <vt:lpstr>Know and understand powers of ten</vt:lpstr>
      <vt:lpstr>Know and understand powers of ten</vt:lpstr>
      <vt:lpstr>Interpret powers of ten written using index notation</vt:lpstr>
      <vt:lpstr>PowerPoint Presentation</vt:lpstr>
      <vt:lpstr>Interpret powers of ten written using index notation</vt:lpstr>
      <vt:lpstr>PowerPoint Presentation</vt:lpstr>
      <vt:lpstr>Interpret powers of ten written using index notation</vt:lpstr>
      <vt:lpstr>PowerPoint Presentation</vt:lpstr>
      <vt:lpstr>Interpret powers of ten written using index notation</vt:lpstr>
      <vt:lpstr>PowerPoint Presentation</vt:lpstr>
      <vt:lpstr>PowerPoint Presentation</vt:lpstr>
      <vt:lpstr>Connect different representations of column headings</vt:lpstr>
      <vt:lpstr>PowerPoint Presentation</vt:lpstr>
      <vt:lpstr>Connect different representations of column headings</vt:lpstr>
      <vt:lpstr>PowerPoint Presentation</vt:lpstr>
      <vt:lpstr>Understand the multiplicative relationships between columns in the place value structure</vt:lpstr>
      <vt:lpstr>PowerPoint Presentation</vt:lpstr>
      <vt:lpstr>Understand the multiplicative relationships between columns in the place value structure</vt:lpstr>
      <vt:lpstr>PowerPoint Presentation</vt:lpstr>
      <vt:lpstr>PowerPoint Presentation</vt:lpstr>
      <vt:lpstr>Reflection questions</vt:lpstr>
      <vt:lpstr>PowerPoint Presentation</vt:lpstr>
      <vt:lpstr>Appendices</vt:lpstr>
      <vt:lpstr>Key vocabulary </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Recognising place value in decimals</dc:title>
  <dc:creator>Rebecca Donaldson</dc:creator>
  <cp:lastModifiedBy>Steve McCormack</cp:lastModifiedBy>
  <cp:revision>11</cp:revision>
  <dcterms:created xsi:type="dcterms:W3CDTF">2021-06-09T11:35:32Z</dcterms:created>
  <dcterms:modified xsi:type="dcterms:W3CDTF">2021-09-21T16:30:39Z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