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5"/>
  </p:notesMasterIdLst>
  <p:sldIdLst>
    <p:sldId id="257" r:id="rId5"/>
    <p:sldId id="508" r:id="rId6"/>
    <p:sldId id="506" r:id="rId7"/>
    <p:sldId id="545" r:id="rId8"/>
    <p:sldId id="546" r:id="rId9"/>
    <p:sldId id="507" r:id="rId10"/>
    <p:sldId id="481" r:id="rId11"/>
    <p:sldId id="267" r:id="rId12"/>
    <p:sldId id="268" r:id="rId13"/>
    <p:sldId id="269" r:id="rId14"/>
    <p:sldId id="509" r:id="rId15"/>
    <p:sldId id="510" r:id="rId16"/>
    <p:sldId id="274" r:id="rId17"/>
    <p:sldId id="275" r:id="rId18"/>
    <p:sldId id="276" r:id="rId19"/>
    <p:sldId id="278" r:id="rId20"/>
    <p:sldId id="279" r:id="rId21"/>
    <p:sldId id="511" r:id="rId22"/>
    <p:sldId id="512" r:id="rId23"/>
    <p:sldId id="539" r:id="rId24"/>
    <p:sldId id="540" r:id="rId25"/>
    <p:sldId id="513" r:id="rId26"/>
    <p:sldId id="514" r:id="rId27"/>
    <p:sldId id="515" r:id="rId28"/>
    <p:sldId id="516" r:id="rId29"/>
    <p:sldId id="296" r:id="rId30"/>
    <p:sldId id="517" r:id="rId31"/>
    <p:sldId id="518" r:id="rId32"/>
    <p:sldId id="297" r:id="rId33"/>
    <p:sldId id="298" r:id="rId34"/>
    <p:sldId id="294" r:id="rId35"/>
    <p:sldId id="541" r:id="rId36"/>
    <p:sldId id="519" r:id="rId37"/>
    <p:sldId id="520" r:id="rId38"/>
    <p:sldId id="521" r:id="rId39"/>
    <p:sldId id="522" r:id="rId40"/>
    <p:sldId id="284" r:id="rId41"/>
    <p:sldId id="542" r:id="rId42"/>
    <p:sldId id="543" r:id="rId43"/>
    <p:sldId id="523" r:id="rId44"/>
    <p:sldId id="524" r:id="rId45"/>
    <p:sldId id="498" r:id="rId46"/>
    <p:sldId id="299" r:id="rId47"/>
    <p:sldId id="300" r:id="rId48"/>
    <p:sldId id="301" r:id="rId49"/>
    <p:sldId id="484" r:id="rId50"/>
    <p:sldId id="525" r:id="rId51"/>
    <p:sldId id="526" r:id="rId52"/>
    <p:sldId id="527" r:id="rId53"/>
    <p:sldId id="528" r:id="rId54"/>
    <p:sldId id="355" r:id="rId55"/>
    <p:sldId id="356" r:id="rId56"/>
    <p:sldId id="529" r:id="rId57"/>
    <p:sldId id="530" r:id="rId58"/>
    <p:sldId id="270" r:id="rId59"/>
    <p:sldId id="373" r:id="rId60"/>
    <p:sldId id="271" r:id="rId61"/>
    <p:sldId id="531" r:id="rId62"/>
    <p:sldId id="532" r:id="rId63"/>
    <p:sldId id="375" r:id="rId64"/>
    <p:sldId id="376" r:id="rId65"/>
    <p:sldId id="377" r:id="rId66"/>
    <p:sldId id="533" r:id="rId67"/>
    <p:sldId id="534" r:id="rId68"/>
    <p:sldId id="378" r:id="rId69"/>
    <p:sldId id="379" r:id="rId70"/>
    <p:sldId id="381" r:id="rId71"/>
    <p:sldId id="535" r:id="rId72"/>
    <p:sldId id="536" r:id="rId73"/>
    <p:sldId id="386" r:id="rId74"/>
    <p:sldId id="365" r:id="rId75"/>
    <p:sldId id="366" r:id="rId76"/>
    <p:sldId id="367" r:id="rId77"/>
    <p:sldId id="368" r:id="rId78"/>
    <p:sldId id="501" r:id="rId79"/>
    <p:sldId id="537" r:id="rId80"/>
    <p:sldId id="538" r:id="rId81"/>
    <p:sldId id="385" r:id="rId82"/>
    <p:sldId id="500" r:id="rId83"/>
    <p:sldId id="477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45"/>
            <p14:sldId id="546"/>
            <p14:sldId id="507"/>
            <p14:sldId id="481"/>
            <p14:sldId id="267"/>
            <p14:sldId id="268"/>
            <p14:sldId id="269"/>
            <p14:sldId id="509"/>
            <p14:sldId id="510"/>
            <p14:sldId id="274"/>
            <p14:sldId id="275"/>
            <p14:sldId id="276"/>
            <p14:sldId id="278"/>
            <p14:sldId id="279"/>
            <p14:sldId id="511"/>
            <p14:sldId id="512"/>
            <p14:sldId id="539"/>
            <p14:sldId id="540"/>
            <p14:sldId id="513"/>
            <p14:sldId id="514"/>
            <p14:sldId id="515"/>
            <p14:sldId id="516"/>
            <p14:sldId id="296"/>
            <p14:sldId id="517"/>
            <p14:sldId id="518"/>
            <p14:sldId id="297"/>
            <p14:sldId id="298"/>
            <p14:sldId id="294"/>
            <p14:sldId id="541"/>
            <p14:sldId id="519"/>
            <p14:sldId id="520"/>
            <p14:sldId id="521"/>
            <p14:sldId id="522"/>
            <p14:sldId id="284"/>
            <p14:sldId id="542"/>
            <p14:sldId id="543"/>
            <p14:sldId id="523"/>
            <p14:sldId id="524"/>
            <p14:sldId id="498"/>
            <p14:sldId id="299"/>
            <p14:sldId id="300"/>
            <p14:sldId id="301"/>
            <p14:sldId id="484"/>
            <p14:sldId id="525"/>
            <p14:sldId id="526"/>
            <p14:sldId id="527"/>
            <p14:sldId id="528"/>
            <p14:sldId id="355"/>
            <p14:sldId id="356"/>
            <p14:sldId id="529"/>
            <p14:sldId id="530"/>
            <p14:sldId id="270"/>
            <p14:sldId id="373"/>
            <p14:sldId id="271"/>
            <p14:sldId id="531"/>
            <p14:sldId id="532"/>
            <p14:sldId id="375"/>
            <p14:sldId id="376"/>
            <p14:sldId id="377"/>
            <p14:sldId id="533"/>
            <p14:sldId id="534"/>
            <p14:sldId id="378"/>
            <p14:sldId id="379"/>
            <p14:sldId id="381"/>
            <p14:sldId id="535"/>
            <p14:sldId id="536"/>
            <p14:sldId id="386"/>
            <p14:sldId id="365"/>
            <p14:sldId id="366"/>
            <p14:sldId id="367"/>
            <p14:sldId id="368"/>
            <p14:sldId id="501"/>
            <p14:sldId id="537"/>
            <p14:sldId id="538"/>
            <p14:sldId id="385"/>
            <p14:sldId id="500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  <p:cmAuthor id="6" name="Kate Mole" initials="KM" lastIdx="13" clrIdx="5">
    <p:extLst>
      <p:ext uri="{19B8F6BF-5375-455C-9EA6-DF929625EA0E}">
        <p15:presenceInfo xmlns:p15="http://schemas.microsoft.com/office/powerpoint/2012/main" userId="S::K.Mole@glfschools.org::95e52408-e14f-4208-8c30-1655db3d14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887" autoAdjust="0"/>
  </p:normalViewPr>
  <p:slideViewPr>
    <p:cSldViewPr snapToGrid="0" showGuides="1">
      <p:cViewPr varScale="1">
        <p:scale>
          <a:sx n="45" d="100"/>
          <a:sy n="45" d="100"/>
        </p:scale>
        <p:origin x="48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Jamal has collected 35 stickers. He gets 12 more for his birthday. He now has 47 stickers.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8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4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9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3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4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2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59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94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56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5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00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58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73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81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23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94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6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3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4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1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11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21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29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93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57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7699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5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734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11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832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38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87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502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595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7875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962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11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6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902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87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rPr>
              <a:t>There are 65 books in year 3’s book corner. 23 are fiction. How many are non-fiction?</a:t>
            </a:r>
            <a:endParaRPr lang="en-GB" sz="1200" i="0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93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0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514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26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29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945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570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59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38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89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468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28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23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5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05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4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551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1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1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99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9551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277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155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191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Jamal has collected 35 stickers. He gets 12 more for his birthday. He now has 47 stickers.</a:t>
            </a:r>
            <a:endParaRPr lang="en-GB" i="0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latin typeface="Myriad Pro"/>
                <a:ea typeface="+mn-ea"/>
                <a:cs typeface="+mn-cs"/>
              </a:rPr>
              <a:t>Jamal has collected 35 stickers. He gets 12 more for his birthday. He now has 47 stickers.</a:t>
            </a:r>
            <a:endParaRPr lang="en-GB" i="1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2018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Summer 2018 pilot</a:t>
            </a:r>
          </a:p>
        </p:txBody>
      </p:sp>
    </p:spTree>
    <p:extLst>
      <p:ext uri="{BB962C8B-B14F-4D97-AF65-F5344CB8AC3E}">
        <p14:creationId xmlns:p14="http://schemas.microsoft.com/office/powerpoint/2010/main" val="6748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267696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09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6.xml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6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33.xml"/><Relationship Id="rId7" Type="http://schemas.openxmlformats.org/officeDocument/2006/relationships/slide" Target="slide4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0.xml"/><Relationship Id="rId4" Type="http://schemas.openxmlformats.org/officeDocument/2006/relationships/slide" Target="slide35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18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8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97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20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68.xml"/><Relationship Id="rId4" Type="http://schemas.openxmlformats.org/officeDocument/2006/relationships/slide" Target="slide6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4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5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9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11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9.png"/><Relationship Id="rId5" Type="http://schemas.openxmlformats.org/officeDocument/2006/relationships/image" Target="../media/image128.png"/><Relationship Id="rId4" Type="http://schemas.openxmlformats.org/officeDocument/2006/relationships/image" Target="../media/image1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png"/><Relationship Id="rId5" Type="http://schemas.openxmlformats.org/officeDocument/2006/relationships/image" Target="../media/image139.png"/><Relationship Id="rId4" Type="http://schemas.openxmlformats.org/officeDocument/2006/relationships/image" Target="../media/image1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png"/><Relationship Id="rId5" Type="http://schemas.openxmlformats.org/officeDocument/2006/relationships/image" Target="../media/image142.png"/><Relationship Id="rId4" Type="http://schemas.openxmlformats.org/officeDocument/2006/relationships/image" Target="../media/image1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14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a0ohgpky/ncetm_mm_sp1_y3_se20_teach.pdf#page=4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3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vgkk1b4w/ncetm_mm_sp1_y3_se21_teach.pdf#page=15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jpeg"/><Relationship Id="rId4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column addition and subtraction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uilding, shoji&#10;&#10;Description generated with high confidence">
            <a:extLst>
              <a:ext uri="{FF2B5EF4-FFF2-40B4-BE49-F238E27FC236}">
                <a16:creationId xmlns:a16="http://schemas.microsoft.com/office/drawing/2014/main" id="{2CE294A1-5DA2-4DE8-90FF-697CDDB33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7" r="-36526"/>
          <a:stretch/>
        </p:blipFill>
        <p:spPr>
          <a:xfrm>
            <a:off x="6590856" y="932400"/>
            <a:ext cx="441248" cy="1102360"/>
          </a:xfrm>
          <a:prstGeom prst="rect">
            <a:avLst/>
          </a:prstGeom>
        </p:spPr>
      </p:pic>
      <p:pic>
        <p:nvPicPr>
          <p:cNvPr id="14" name="Picture 13" descr="A picture containing building, shoji&#10;&#10;Description generated with high confidence">
            <a:extLst>
              <a:ext uri="{FF2B5EF4-FFF2-40B4-BE49-F238E27FC236}">
                <a16:creationId xmlns:a16="http://schemas.microsoft.com/office/drawing/2014/main" id="{EB030DEA-0C9D-4A2F-98BD-ECA22A5A57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9"/>
          <a:stretch/>
        </p:blipFill>
        <p:spPr>
          <a:xfrm>
            <a:off x="3647729" y="908721"/>
            <a:ext cx="720080" cy="20162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1:2</a:t>
            </a:r>
          </a:p>
        </p:txBody>
      </p:sp>
      <p:pic>
        <p:nvPicPr>
          <p:cNvPr id="1026" name="Picture 2" descr="C:\Users\Liam\Documents\Design\NCETM\04 Images for B1 PPTs\Final PNG files\ncetm_mm_sp1_se19_aw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972000"/>
            <a:ext cx="1008112" cy="2016224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48128" y="1772817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48128" y="1772817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C:\Users\Liam\Documents\Design\NCETM\04 Images for B1 PPTs\Final PNG files\ncetm_mm_sp1_se19_aw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140968"/>
            <a:ext cx="432048" cy="864096"/>
          </a:xfrm>
          <a:prstGeom prst="rect">
            <a:avLst/>
          </a:prstGeom>
          <a:noFill/>
        </p:spPr>
      </p:pic>
      <p:pic>
        <p:nvPicPr>
          <p:cNvPr id="7" name="Picture 2" descr="C:\Users\Liam\Documents\Design\NCETM\04 Images for B1 PPTs\Final PNG files\ncetm_mm_sp1_se19_aw0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00" y="972000"/>
            <a:ext cx="576064" cy="2016224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248128" y="1772816"/>
          <a:ext cx="2335456" cy="1102360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3542 0.4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7382 0.469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9791 0.463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01093 0.460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1969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place value to correctly lay out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954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 – 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, window, building, shoji&#10;&#10;Description generated with very high confidence">
            <a:extLst>
              <a:ext uri="{FF2B5EF4-FFF2-40B4-BE49-F238E27FC236}">
                <a16:creationId xmlns:a16="http://schemas.microsoft.com/office/drawing/2014/main" id="{D547B26B-0339-41F4-833E-4461A37EA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7"/>
          <a:stretch/>
        </p:blipFill>
        <p:spPr>
          <a:xfrm>
            <a:off x="3780435" y="1124745"/>
            <a:ext cx="1527189" cy="122413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2:1</a:t>
            </a:r>
          </a:p>
        </p:txBody>
      </p:sp>
      <p:pic>
        <p:nvPicPr>
          <p:cNvPr id="6" name="Picture 2" descr="C:\Users\Liam\Documents\Design\NCETM\04 Images for B1 PPTs\Final PNG files\ncetm_mm_sp1_se19_aw0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06" y="2564905"/>
            <a:ext cx="221809" cy="576704"/>
          </a:xfrm>
          <a:prstGeom prst="rect">
            <a:avLst/>
          </a:prstGeom>
          <a:noFill/>
        </p:spPr>
      </p:pic>
      <p:pic>
        <p:nvPicPr>
          <p:cNvPr id="8" name="Picture 2" descr="C:\Users\Liam\Documents\Design\NCETM\04 Images for B1 PPTs\Final PNG files\ncetm_mm_sp1_se19_aw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2" y="1628800"/>
            <a:ext cx="331256" cy="331263"/>
          </a:xfrm>
          <a:prstGeom prst="rect">
            <a:avLst/>
          </a:prstGeom>
          <a:noFill/>
        </p:spPr>
      </p:pic>
      <p:pic>
        <p:nvPicPr>
          <p:cNvPr id="15" name="Picture 14" descr="A picture containing clock, window, building, shoji&#10;&#10;Description generated with very high confidence">
            <a:extLst>
              <a:ext uri="{FF2B5EF4-FFF2-40B4-BE49-F238E27FC236}">
                <a16:creationId xmlns:a16="http://schemas.microsoft.com/office/drawing/2014/main" id="{13D42900-E0D3-465A-8819-BBC97E3AAB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23"/>
          <a:stretch/>
        </p:blipFill>
        <p:spPr>
          <a:xfrm>
            <a:off x="7057200" y="1124744"/>
            <a:ext cx="99069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5703 0.33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656 0.54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274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07407E-6 L -0.13142 0.55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2:1</a:t>
            </a:r>
          </a:p>
        </p:txBody>
      </p:sp>
      <p:pic>
        <p:nvPicPr>
          <p:cNvPr id="3074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636912"/>
            <a:ext cx="1944216" cy="792088"/>
          </a:xfrm>
          <a:prstGeom prst="rect">
            <a:avLst/>
          </a:prstGeom>
          <a:noFill/>
        </p:spPr>
      </p:pic>
      <p:pic>
        <p:nvPicPr>
          <p:cNvPr id="4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65"/>
          <a:stretch>
            <a:fillRect/>
          </a:stretch>
        </p:blipFill>
        <p:spPr bwMode="auto">
          <a:xfrm>
            <a:off x="4502614" y="3563704"/>
            <a:ext cx="2004211" cy="864096"/>
          </a:xfrm>
          <a:prstGeom prst="rect">
            <a:avLst/>
          </a:prstGeom>
          <a:noFill/>
        </p:spPr>
      </p:pic>
      <p:pic>
        <p:nvPicPr>
          <p:cNvPr id="11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0"/>
          <a:stretch>
            <a:fillRect/>
          </a:stretch>
        </p:blipFill>
        <p:spPr bwMode="auto">
          <a:xfrm>
            <a:off x="6600056" y="2636912"/>
            <a:ext cx="1368152" cy="792088"/>
          </a:xfrm>
          <a:prstGeom prst="rect">
            <a:avLst/>
          </a:prstGeom>
          <a:noFill/>
        </p:spPr>
      </p:pic>
      <p:pic>
        <p:nvPicPr>
          <p:cNvPr id="12" name="Picture 2" descr="C:\Users\Liam\Documents\Design\NCETM\04 Images for B1 PPTs\Final PNG files\ncetm_mm_sp1_se19_aw0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38" b="-4665"/>
          <a:stretch>
            <a:fillRect/>
          </a:stretch>
        </p:blipFill>
        <p:spPr bwMode="auto">
          <a:xfrm>
            <a:off x="6600056" y="3563704"/>
            <a:ext cx="1368152" cy="86409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CBFE05-AE66-4734-BC40-FBF037B0C279}"/>
              </a:ext>
            </a:extLst>
          </p:cNvPr>
          <p:cNvSpPr txBox="1"/>
          <p:nvPr/>
        </p:nvSpPr>
        <p:spPr bwMode="auto">
          <a:xfrm>
            <a:off x="3915845" y="3255368"/>
            <a:ext cx="540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" panose="020B0503030403020204"/>
                <a:ea typeface="Myriad Pro Semibold" charset="0"/>
                <a:cs typeface="Myriad Pro Semibold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015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21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2019 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2:2</a:t>
            </a:r>
          </a:p>
        </p:txBody>
      </p:sp>
      <p:pic>
        <p:nvPicPr>
          <p:cNvPr id="4" name="Picture 3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62B6DDBF-F7E3-46C0-9054-5D1235B6B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3" y="1065516"/>
            <a:ext cx="6157534" cy="50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BC5BB7F-A00F-4FAF-B0A9-6F687F148624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1821476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FF60052-F9E8-4C95-A38C-2EB6A48F54A0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4092451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216" y="3104250"/>
            <a:ext cx="576064" cy="30610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2:4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03512" y="951112"/>
            <a:ext cx="878497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Which place-value chart correctly shows thirty-five plus twelve?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42F06-2680-4E46-92E8-62A2B46BA310}"/>
              </a:ext>
            </a:extLst>
          </p:cNvPr>
          <p:cNvSpPr txBox="1"/>
          <p:nvPr/>
        </p:nvSpPr>
        <p:spPr bwMode="auto">
          <a:xfrm>
            <a:off x="5268000" y="29736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26EAD-28F9-467E-9458-8712E4E2C3AF}"/>
              </a:ext>
            </a:extLst>
          </p:cNvPr>
          <p:cNvSpPr txBox="1"/>
          <p:nvPr/>
        </p:nvSpPr>
        <p:spPr bwMode="auto">
          <a:xfrm>
            <a:off x="3863752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BA56E-4D39-459C-9B37-FF02873FEDEC}"/>
              </a:ext>
            </a:extLst>
          </p:cNvPr>
          <p:cNvSpPr txBox="1"/>
          <p:nvPr/>
        </p:nvSpPr>
        <p:spPr bwMode="auto">
          <a:xfrm>
            <a:off x="5283037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2C479-8143-428C-B600-F839BF453A33}"/>
              </a:ext>
            </a:extLst>
          </p:cNvPr>
          <p:cNvSpPr txBox="1"/>
          <p:nvPr/>
        </p:nvSpPr>
        <p:spPr bwMode="auto">
          <a:xfrm>
            <a:off x="6681858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903A4B-7849-4C14-BC5E-93D8308B8F5B}"/>
              </a:ext>
            </a:extLst>
          </p:cNvPr>
          <p:cNvSpPr txBox="1"/>
          <p:nvPr/>
        </p:nvSpPr>
        <p:spPr bwMode="auto">
          <a:xfrm>
            <a:off x="3859940" y="29736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88866-58D9-4882-8EA8-E33E19691246}"/>
              </a:ext>
            </a:extLst>
          </p:cNvPr>
          <p:cNvSpPr txBox="1"/>
          <p:nvPr/>
        </p:nvSpPr>
        <p:spPr bwMode="auto">
          <a:xfrm>
            <a:off x="6672064" y="5312822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F42B84-6246-4BD1-960C-8F8B9230F9A4}"/>
              </a:ext>
            </a:extLst>
          </p:cNvPr>
          <p:cNvSpPr txBox="1"/>
          <p:nvPr/>
        </p:nvSpPr>
        <p:spPr bwMode="auto">
          <a:xfrm>
            <a:off x="5245055" y="5254597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DAF1C8-FB6F-4A5D-B0D7-ED3DF03767C6}"/>
              </a:ext>
            </a:extLst>
          </p:cNvPr>
          <p:cNvSpPr txBox="1"/>
          <p:nvPr/>
        </p:nvSpPr>
        <p:spPr bwMode="auto">
          <a:xfrm>
            <a:off x="5260092" y="4707353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10A9AC-58E2-4E66-B30B-E6034C40CF95}"/>
              </a:ext>
            </a:extLst>
          </p:cNvPr>
          <p:cNvSpPr txBox="1"/>
          <p:nvPr/>
        </p:nvSpPr>
        <p:spPr bwMode="auto">
          <a:xfrm>
            <a:off x="6658913" y="4713160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52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F1758EA-CD46-4EC0-92FA-21511E5E03AA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1821476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ADCDE39-6F73-49EC-9B96-0B500AAF7D5B}"/>
              </a:ext>
            </a:extLst>
          </p:cNvPr>
          <p:cNvGraphicFramePr>
            <a:graphicFrameLocks noGrp="1"/>
          </p:cNvGraphicFramePr>
          <p:nvPr/>
        </p:nvGraphicFramePr>
        <p:xfrm>
          <a:off x="3691200" y="4092451"/>
          <a:ext cx="4233600" cy="175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00">
                  <a:extLst>
                    <a:ext uri="{9D8B030D-6E8A-4147-A177-3AD203B41FA5}">
                      <a16:colId xmlns:a16="http://schemas.microsoft.com/office/drawing/2014/main" val="1381558999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504133960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6433181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45214"/>
                  </a:ext>
                </a:extLst>
              </a:tr>
              <a:tr h="12453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23166"/>
                  </a:ext>
                </a:extLst>
              </a:tr>
            </a:tbl>
          </a:graphicData>
        </a:graphic>
      </p:graphicFrame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216" y="3104250"/>
            <a:ext cx="576064" cy="3061055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2:4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268000" y="29736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672064" y="5312822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303912" y="5264490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endParaRPr lang="en-GB" sz="26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791744" y="2960234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endParaRPr lang="en-GB" sz="26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03512" y="766446"/>
            <a:ext cx="871296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Which place-value chart correctly shows </a:t>
            </a:r>
            <a:br>
              <a:rPr lang="en-GB" sz="2400" dirty="0">
                <a:latin typeface="Myriad Pro"/>
              </a:rPr>
            </a:br>
            <a:r>
              <a:rPr lang="en-GB" sz="2400" dirty="0">
                <a:latin typeface="Myriad Pro"/>
              </a:rPr>
              <a:t>three hundred and five plus forty?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11419-3EEB-4016-B760-E3EF86D8E1E1}"/>
              </a:ext>
            </a:extLst>
          </p:cNvPr>
          <p:cNvSpPr txBox="1"/>
          <p:nvPr/>
        </p:nvSpPr>
        <p:spPr bwMode="auto">
          <a:xfrm>
            <a:off x="3863752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F9BA4-4E5D-455C-871D-220A6466555A}"/>
              </a:ext>
            </a:extLst>
          </p:cNvPr>
          <p:cNvSpPr txBox="1"/>
          <p:nvPr/>
        </p:nvSpPr>
        <p:spPr bwMode="auto">
          <a:xfrm>
            <a:off x="5283037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89715-6080-4CB2-8C0E-310E90F05839}"/>
              </a:ext>
            </a:extLst>
          </p:cNvPr>
          <p:cNvSpPr txBox="1"/>
          <p:nvPr/>
        </p:nvSpPr>
        <p:spPr bwMode="auto">
          <a:xfrm>
            <a:off x="6681858" y="2430001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6971A-28C3-4D0C-AED0-5F1DF52803E0}"/>
              </a:ext>
            </a:extLst>
          </p:cNvPr>
          <p:cNvSpPr txBox="1"/>
          <p:nvPr/>
        </p:nvSpPr>
        <p:spPr bwMode="auto">
          <a:xfrm>
            <a:off x="5245055" y="5254597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58BC9-474B-48DA-A236-8EE627DD12C4}"/>
              </a:ext>
            </a:extLst>
          </p:cNvPr>
          <p:cNvSpPr txBox="1"/>
          <p:nvPr/>
        </p:nvSpPr>
        <p:spPr bwMode="auto">
          <a:xfrm>
            <a:off x="3840807" y="4703639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EB6F6B-7E6F-4E25-8B78-F9AC978199EF}"/>
              </a:ext>
            </a:extLst>
          </p:cNvPr>
          <p:cNvSpPr txBox="1"/>
          <p:nvPr/>
        </p:nvSpPr>
        <p:spPr bwMode="auto">
          <a:xfrm>
            <a:off x="5260092" y="4707353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226F92-396D-4A3D-8EFC-C3A05B1A7580}"/>
              </a:ext>
            </a:extLst>
          </p:cNvPr>
          <p:cNvSpPr txBox="1"/>
          <p:nvPr/>
        </p:nvSpPr>
        <p:spPr bwMode="auto">
          <a:xfrm>
            <a:off x="6658913" y="4713160"/>
            <a:ext cx="108012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6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1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1393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2-digit numbers using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0212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 – 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77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3AS-2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109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a unit offers a focus on a ready-to-progress criterion from a previous year group, this is to allow time to consolidate and secure learning. If the children are already secure, then teachers should move to the next unit.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C9EB7B3-A4EC-4806-8EB1-C616D584ECC5}"/>
              </a:ext>
            </a:extLst>
          </p:cNvPr>
          <p:cNvGraphicFramePr>
            <a:graphicFrameLocks noGrp="1"/>
          </p:cNvGraphicFramePr>
          <p:nvPr/>
        </p:nvGraphicFramePr>
        <p:xfrm>
          <a:off x="3881119" y="2618859"/>
          <a:ext cx="2174400" cy="1630800"/>
        </p:xfrm>
        <a:graphic>
          <a:graphicData uri="http://schemas.openxmlformats.org/drawingml/2006/table">
            <a:tbl>
              <a:tblPr/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92164F6-2BA1-4DCC-8F69-90D832BEB6C7}"/>
              </a:ext>
            </a:extLst>
          </p:cNvPr>
          <p:cNvGraphicFramePr>
            <a:graphicFrameLocks noGrp="1"/>
          </p:cNvGraphicFramePr>
          <p:nvPr/>
        </p:nvGraphicFramePr>
        <p:xfrm>
          <a:off x="3881119" y="2613600"/>
          <a:ext cx="2174400" cy="1630800"/>
        </p:xfrm>
        <a:graphic>
          <a:graphicData uri="http://schemas.openxmlformats.org/drawingml/2006/table">
            <a:tbl>
              <a:tblPr/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CF1998C-80AE-4D37-BB98-AB2374B95997}"/>
              </a:ext>
            </a:extLst>
          </p:cNvPr>
          <p:cNvGraphicFramePr>
            <a:graphicFrameLocks noGrp="1"/>
          </p:cNvGraphicFramePr>
          <p:nvPr/>
        </p:nvGraphicFramePr>
        <p:xfrm>
          <a:off x="3881119" y="2613600"/>
          <a:ext cx="2174400" cy="1630800"/>
        </p:xfrm>
        <a:graphic>
          <a:graphicData uri="http://schemas.openxmlformats.org/drawingml/2006/table">
            <a:tbl>
              <a:tblPr/>
              <a:tblGrid>
                <a:gridCol w="5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Myriad Pro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C:\Users\Liam\Documents\Design\NCETM\04 Images for B1 PPTs\Final PNG files\ncetm_mm_sp1_se19_aw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7" y="1112986"/>
            <a:ext cx="3758366" cy="338437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 bwMode="auto">
          <a:xfrm>
            <a:off x="554604" y="3057202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22856" y="3057202"/>
            <a:ext cx="151216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14844" y="1401018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70628" y="1401018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E109F6F-5C0F-4DFC-AC6F-F307999D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18700" y="118499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62916" y="118499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18700" y="284117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62916" y="284117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C:\Users\Liam\Documents\Design\NCETM\04 Images for B1 PPTs\Final PNG files\ncetm_mm_sp1_se19_aw0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54"/>
          <a:stretch>
            <a:fillRect/>
          </a:stretch>
        </p:blipFill>
        <p:spPr bwMode="auto">
          <a:xfrm>
            <a:off x="619620" y="4497362"/>
            <a:ext cx="3758366" cy="1800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770628" y="4785394"/>
            <a:ext cx="1656184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06820" y="4785394"/>
            <a:ext cx="165618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95236" y="4653136"/>
            <a:ext cx="179181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6612" y="4569370"/>
            <a:ext cx="179181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" name="Picture 28" descr="A window in a dark room&#10;&#10;Description generated with high confidence">
            <a:extLst>
              <a:ext uri="{FF2B5EF4-FFF2-40B4-BE49-F238E27FC236}">
                <a16:creationId xmlns:a16="http://schemas.microsoft.com/office/drawing/2014/main" id="{765733CE-2DED-4E8C-9CA8-B4B68A2B9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554"/>
                    </a14:imgEffect>
                    <a14:imgEffect>
                      <a14:saturation sat="200000"/>
                    </a14:imgEffect>
                    <a14:imgEffect>
                      <a14:brightnessContrast bright="-27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668" y="1401019"/>
            <a:ext cx="864096" cy="1368152"/>
          </a:xfrm>
          <a:prstGeom prst="rect">
            <a:avLst/>
          </a:prstGeom>
        </p:spPr>
      </p:pic>
      <p:pic>
        <p:nvPicPr>
          <p:cNvPr id="31" name="Picture 30" descr="A window in a dark room&#10;&#10;Description generated with high confidence">
            <a:extLst>
              <a:ext uri="{FF2B5EF4-FFF2-40B4-BE49-F238E27FC236}">
                <a16:creationId xmlns:a16="http://schemas.microsoft.com/office/drawing/2014/main" id="{791FB6A0-5941-47E0-8F67-BF7442D06C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554"/>
                    </a14:imgEffect>
                    <a14:imgEffect>
                      <a14:saturation sat="200000"/>
                    </a14:imgEffect>
                    <a14:imgEffect>
                      <a14:brightnessContrast bright="-27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220" y="3057202"/>
            <a:ext cx="864096" cy="1368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E5DF29-D89E-4489-A500-229C11B6AA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055" y="1225599"/>
            <a:ext cx="1224137" cy="31683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E025E3-D3FD-4C92-88AE-A7003856D8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459" y="1406635"/>
            <a:ext cx="170979" cy="7377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AAA543-7256-4110-9C9C-1F71F838E9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785" y="3075885"/>
            <a:ext cx="286679" cy="11431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A9A632-A530-473A-B858-92939C810D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43" y="1251510"/>
            <a:ext cx="1327345" cy="31683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78C4F2-25FB-411C-B0BD-B276622BF8B1}"/>
              </a:ext>
            </a:extLst>
          </p:cNvPr>
          <p:cNvSpPr/>
          <p:nvPr/>
        </p:nvSpPr>
        <p:spPr bwMode="auto">
          <a:xfrm>
            <a:off x="4781868" y="4884976"/>
            <a:ext cx="1404157" cy="707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8C4F2-25FB-411C-B0BD-B276622BF8B1}"/>
              </a:ext>
            </a:extLst>
          </p:cNvPr>
          <p:cNvSpPr/>
          <p:nvPr/>
        </p:nvSpPr>
        <p:spPr bwMode="auto">
          <a:xfrm>
            <a:off x="5478231" y="3747570"/>
            <a:ext cx="491121" cy="401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78C4F2-25FB-411C-B0BD-B276622BF8B1}"/>
              </a:ext>
            </a:extLst>
          </p:cNvPr>
          <p:cNvSpPr/>
          <p:nvPr/>
        </p:nvSpPr>
        <p:spPr bwMode="auto">
          <a:xfrm>
            <a:off x="4971192" y="3735861"/>
            <a:ext cx="491121" cy="401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F10BB9-C18F-4076-A417-AE773E20BB6B}"/>
              </a:ext>
            </a:extLst>
          </p:cNvPr>
          <p:cNvSpPr txBox="1">
            <a:spLocks/>
          </p:cNvSpPr>
          <p:nvPr/>
        </p:nvSpPr>
        <p:spPr>
          <a:xfrm>
            <a:off x="6186025" y="1136811"/>
            <a:ext cx="5821604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the two numbers as shown ready for column addition. Is it important that the 5 ones is written underneath the 3 ones?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add like values together, so tens with tens and ones with ones.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Dienes to model the calculation.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digit 3 represent?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digit 2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column addition, we start at the right-hand side.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5899F5B7-0EFF-47E5-A330-387EBB1092E5}"/>
              </a:ext>
            </a:extLst>
          </p:cNvPr>
          <p:cNvSpPr txBox="1"/>
          <p:nvPr/>
        </p:nvSpPr>
        <p:spPr>
          <a:xfrm>
            <a:off x="5623420" y="5058652"/>
            <a:ext cx="6233220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ones.3 ones plus 5 ones is equal to 8 ones.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tens.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tens plus 2 tens is equal to 6 tens.</a:t>
            </a:r>
          </a:p>
        </p:txBody>
      </p:sp>
    </p:spTree>
    <p:extLst>
      <p:ext uri="{BB962C8B-B14F-4D97-AF65-F5344CB8AC3E}">
        <p14:creationId xmlns:p14="http://schemas.microsoft.com/office/powerpoint/2010/main" val="989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1.48148E-6 L -0.01132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81481E-6 L 0.01576 0.493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467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1.11111E-6 L 0.05417 0.246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233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0.00024 L -0.02435 0.4937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467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B3D9BC1F-7E93-429A-829F-99BBACA84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" y="1478897"/>
            <a:ext cx="5447274" cy="44504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41DDE7-D05F-4D58-A44B-3AC4B0C5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0BF325-BB5D-4EDC-B4B2-C359BDD9D76A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82819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in pairs. Child A writes the calculation to solve as column addition. Child B uses Dienes to model the calculation. See if you get the same answer.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language focus box to help you explain what is happening.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Solve the following calculations: 51 + 24; </a:t>
            </a:r>
            <a:r>
              <a:rPr lang="en-GB" sz="2000" dirty="0">
                <a:latin typeface="Arial"/>
              </a:rPr>
              <a:t>     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 + 27; 72 + </a:t>
            </a:r>
            <a:r>
              <a:rPr lang="en-GB" sz="2000" dirty="0"/>
              <a:t>15. Swap over roles each time.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B1222C60-BA66-4C06-A4C1-B3F5E6A0798D}"/>
              </a:ext>
            </a:extLst>
          </p:cNvPr>
          <p:cNvSpPr txBox="1"/>
          <p:nvPr/>
        </p:nvSpPr>
        <p:spPr>
          <a:xfrm>
            <a:off x="6469039" y="4941073"/>
            <a:ext cx="4387383" cy="138499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ones. 3 ones plus 5 ones is equal to 8 ones.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add the tens. 4 tens plus 2 tens is equal to 6 tens.</a:t>
            </a:r>
          </a:p>
        </p:txBody>
      </p:sp>
    </p:spTree>
    <p:extLst>
      <p:ext uri="{BB962C8B-B14F-4D97-AF65-F5344CB8AC3E}">
        <p14:creationId xmlns:p14="http://schemas.microsoft.com/office/powerpoint/2010/main" val="141777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639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using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7542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6582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column addition to solve problems 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1693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3:5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C77E1-6BC1-4C4F-B14D-46BB1145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48" y="1916833"/>
            <a:ext cx="7965307" cy="2285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F1EEAE-5596-4D72-861F-8C57F10E74E4}"/>
              </a:ext>
            </a:extLst>
          </p:cNvPr>
          <p:cNvSpPr txBox="1"/>
          <p:nvPr/>
        </p:nvSpPr>
        <p:spPr bwMode="auto">
          <a:xfrm>
            <a:off x="3107668" y="980729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Write these as column addition calculations.</a:t>
            </a:r>
            <a:endParaRPr lang="en-GB" sz="2400" b="1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FF6A8-9754-4C87-A333-45C94A425B80}"/>
              </a:ext>
            </a:extLst>
          </p:cNvPr>
          <p:cNvSpPr txBox="1"/>
          <p:nvPr/>
        </p:nvSpPr>
        <p:spPr bwMode="auto">
          <a:xfrm>
            <a:off x="3107668" y="4709384"/>
            <a:ext cx="5976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635 + 24</a:t>
            </a:r>
            <a:endParaRPr lang="en-GB" sz="2400" b="1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F0E9D-631C-4DC5-985B-079956E566CE}"/>
              </a:ext>
            </a:extLst>
          </p:cNvPr>
          <p:cNvSpPr/>
          <p:nvPr/>
        </p:nvSpPr>
        <p:spPr>
          <a:xfrm>
            <a:off x="4982554" y="5242516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326 + 441 + 210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904ED-8B92-4973-AB2A-6D454357D30E}"/>
              </a:ext>
            </a:extLst>
          </p:cNvPr>
          <p:cNvSpPr/>
          <p:nvPr/>
        </p:nvSpPr>
        <p:spPr>
          <a:xfrm>
            <a:off x="5061101" y="5775648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532 + 43 + 114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240016" y="1700808"/>
            <a:ext cx="3240360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6457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2-digit numbers using column addition with regrouping in the ones column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9109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4:1 – 4:3 and 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 and 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7A7E41-A5F1-4F72-A931-263C14BD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9" y="3593052"/>
            <a:ext cx="385255" cy="376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BDEA8-DA0B-4A86-AEAD-75062705F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3" y="2916000"/>
            <a:ext cx="385255" cy="376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947EE-2916-433A-8BF8-76B598A49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3" y="2239200"/>
            <a:ext cx="385255" cy="37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D9251-5C80-4A94-B859-8A50CC5C7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4" y="1900548"/>
            <a:ext cx="385255" cy="376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E90486-6365-4624-98C8-0AD88E968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514" y="2577600"/>
            <a:ext cx="385255" cy="376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AC9C7-1819-4704-92C1-A0E98D0036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90" y="3254400"/>
            <a:ext cx="385255" cy="376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F772A-98F4-405D-A81E-99B6FC53A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90" y="3934800"/>
            <a:ext cx="385255" cy="376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02C8BA-65C3-4A80-B41D-61ADE37FA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9" y="4273200"/>
            <a:ext cx="385255" cy="376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D28A64-B330-4C85-AF66-D0D9BB30E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9" y="4600800"/>
            <a:ext cx="385255" cy="376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013864-4F47-4F3D-AE5B-A540D562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288" y="4939200"/>
            <a:ext cx="385255" cy="3763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1.20 Column addition – step 4:1</a:t>
            </a:r>
          </a:p>
        </p:txBody>
      </p:sp>
    </p:spTree>
    <p:extLst>
      <p:ext uri="{BB962C8B-B14F-4D97-AF65-F5344CB8AC3E}">
        <p14:creationId xmlns:p14="http://schemas.microsoft.com/office/powerpoint/2010/main" val="7510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50139 0.0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43854 -0.011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50139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3854 -0.02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50139 0.0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43854 -0.03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0139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3854 -0.0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2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43854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50139 -0.049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3819 L 3.33333E-6 -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1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1135 L -2.77778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2755 L -2.77778E-6 2.5925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8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2084 L -2.77778E-6 -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3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1806 L -2.77778E-6 -3.03577E-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9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3125 L 3.33333E-6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16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044 L 4.72222E-6 -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449 L -2.77778E-6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139 0.00023 L -2.77778E-6 2.9629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-0.04907 L -2.77778E-6 -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15315"/>
              </p:ext>
            </p:extLst>
          </p:nvPr>
        </p:nvGraphicFramePr>
        <p:xfrm>
          <a:off x="594008" y="1535029"/>
          <a:ext cx="10712127" cy="2907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identify the addends and the sum in column addition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their knowledge of place value to correctly lay out column addition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add a pair of 2-digit numbers using column addition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add using column addition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column addition to solve problems 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add a pair of 2-digit numbers using column addition with regrouping in the ones column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0046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01404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496320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1.20 Column addition – step 4:2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4579023" y="9501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5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4832590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5155087" y="9501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5410804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5713264" y="95014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12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23" name="Picture 22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4EC67473-1D3B-45CC-BE92-FBAABD8E5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42" y="1516430"/>
            <a:ext cx="768973" cy="2518868"/>
          </a:xfrm>
          <a:prstGeom prst="rect">
            <a:avLst/>
          </a:prstGeom>
        </p:spPr>
      </p:pic>
      <p:pic>
        <p:nvPicPr>
          <p:cNvPr id="24" name="Picture 23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3AF1F3A5-CB3C-4679-94EA-708E0CE715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001" y="1516430"/>
            <a:ext cx="555287" cy="2518868"/>
          </a:xfrm>
          <a:prstGeom prst="rect">
            <a:avLst/>
          </a:prstGeom>
        </p:spPr>
      </p:pic>
      <p:pic>
        <p:nvPicPr>
          <p:cNvPr id="25" name="Picture 24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F1CC48CC-E145-4B98-A09D-2CBEAC432C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402" y="1516432"/>
            <a:ext cx="555287" cy="1113097"/>
          </a:xfrm>
          <a:prstGeom prst="rect">
            <a:avLst/>
          </a:prstGeom>
        </p:spPr>
      </p:pic>
      <p:pic>
        <p:nvPicPr>
          <p:cNvPr id="27" name="Picture 26" descr="A picture containing clock, object, dark&#10;&#10;Description generated with high confidence">
            <a:extLst>
              <a:ext uri="{FF2B5EF4-FFF2-40B4-BE49-F238E27FC236}">
                <a16:creationId xmlns:a16="http://schemas.microsoft.com/office/drawing/2014/main" id="{F1BEF8AF-1B54-4E63-986A-24E4A3C37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477" y="1432002"/>
            <a:ext cx="768973" cy="29829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9B95C8-7058-4A80-AE9A-5B1441FC184E}"/>
              </a:ext>
            </a:extLst>
          </p:cNvPr>
          <p:cNvSpPr txBox="1"/>
          <p:nvPr/>
        </p:nvSpPr>
        <p:spPr bwMode="auto">
          <a:xfrm>
            <a:off x="6128734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C6D148-BA83-432F-937E-D24F4BC8BCCA}"/>
              </a:ext>
            </a:extLst>
          </p:cNvPr>
          <p:cNvSpPr txBox="1"/>
          <p:nvPr/>
        </p:nvSpPr>
        <p:spPr bwMode="auto">
          <a:xfrm>
            <a:off x="6408402" y="95014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AF62F6-EC30-4350-9B69-7EA9278E6113}"/>
              </a:ext>
            </a:extLst>
          </p:cNvPr>
          <p:cNvSpPr txBox="1"/>
          <p:nvPr/>
        </p:nvSpPr>
        <p:spPr bwMode="auto">
          <a:xfrm>
            <a:off x="6834290" y="950144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</a:rPr>
              <a:t>+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9FB988-4189-4C69-8268-1366D76F7F22}"/>
              </a:ext>
            </a:extLst>
          </p:cNvPr>
          <p:cNvSpPr txBox="1"/>
          <p:nvPr/>
        </p:nvSpPr>
        <p:spPr bwMode="auto">
          <a:xfrm>
            <a:off x="7013825" y="950144"/>
            <a:ext cx="68632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3246 3.7037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03906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05781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3.7037E-7 L -0.07526 0.348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steps 4:3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868120" y="3645024"/>
            <a:ext cx="100811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0380288" y="321297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6488" y="836712"/>
            <a:ext cx="2723688" cy="3657776"/>
          </a:xfrm>
          <a:prstGeom prst="rect">
            <a:avLst/>
          </a:prstGeom>
        </p:spPr>
      </p:pic>
      <p:pic>
        <p:nvPicPr>
          <p:cNvPr id="85" name="Picture 3" descr="C:\Users\Liam\Documents\Design\NCETM\04 Images for B1 PPTs\Final PNG files\ncetm_mm_sp1_se19_aw010_line_extend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00" y="4459920"/>
            <a:ext cx="2646484" cy="910891"/>
          </a:xfrm>
          <a:prstGeom prst="rect">
            <a:avLst/>
          </a:prstGeom>
          <a:noFill/>
        </p:spPr>
      </p:pic>
      <p:pic>
        <p:nvPicPr>
          <p:cNvPr id="9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6000" y="3381554"/>
            <a:ext cx="252008" cy="189056"/>
          </a:xfrm>
          <a:prstGeom prst="rect">
            <a:avLst/>
          </a:prstGeom>
          <a:noFill/>
        </p:spPr>
      </p:pic>
      <p:pic>
        <p:nvPicPr>
          <p:cNvPr id="9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8008" y="3426594"/>
            <a:ext cx="216024" cy="144016"/>
          </a:xfrm>
          <a:prstGeom prst="rect">
            <a:avLst/>
          </a:prstGeom>
          <a:noFill/>
        </p:spPr>
      </p:pic>
      <p:pic>
        <p:nvPicPr>
          <p:cNvPr id="97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0" y="3570610"/>
            <a:ext cx="252008" cy="224408"/>
          </a:xfrm>
          <a:prstGeom prst="rect">
            <a:avLst/>
          </a:prstGeom>
          <a:noFill/>
        </p:spPr>
      </p:pic>
      <p:pic>
        <p:nvPicPr>
          <p:cNvPr id="98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570610"/>
            <a:ext cx="216024" cy="216024"/>
          </a:xfrm>
          <a:prstGeom prst="rect">
            <a:avLst/>
          </a:prstGeom>
          <a:noFill/>
        </p:spPr>
      </p:pic>
      <p:pic>
        <p:nvPicPr>
          <p:cNvPr id="101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1984" y="3786634"/>
            <a:ext cx="216024" cy="144016"/>
          </a:xfrm>
          <a:prstGeom prst="rect">
            <a:avLst/>
          </a:prstGeom>
          <a:noFill/>
        </p:spPr>
      </p:pic>
      <p:pic>
        <p:nvPicPr>
          <p:cNvPr id="102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714626"/>
            <a:ext cx="216024" cy="216024"/>
          </a:xfrm>
          <a:prstGeom prst="rect">
            <a:avLst/>
          </a:prstGeom>
          <a:noFill/>
        </p:spPr>
      </p:pic>
      <p:pic>
        <p:nvPicPr>
          <p:cNvPr id="10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074666"/>
            <a:ext cx="216024" cy="144016"/>
          </a:xfrm>
          <a:prstGeom prst="rect">
            <a:avLst/>
          </a:prstGeom>
          <a:noFill/>
        </p:spPr>
      </p:pic>
      <p:pic>
        <p:nvPicPr>
          <p:cNvPr id="104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930650"/>
            <a:ext cx="216024" cy="144016"/>
          </a:xfrm>
          <a:prstGeom prst="rect">
            <a:avLst/>
          </a:prstGeom>
          <a:noFill/>
        </p:spPr>
      </p:pic>
      <p:pic>
        <p:nvPicPr>
          <p:cNvPr id="10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26594"/>
            <a:ext cx="144016" cy="144016"/>
          </a:xfrm>
          <a:prstGeom prst="rect">
            <a:avLst/>
          </a:prstGeom>
          <a:noFill/>
        </p:spPr>
      </p:pic>
      <p:pic>
        <p:nvPicPr>
          <p:cNvPr id="106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3568755"/>
            <a:ext cx="222539" cy="148385"/>
          </a:xfrm>
          <a:prstGeom prst="rect">
            <a:avLst/>
          </a:prstGeom>
          <a:noFill/>
        </p:spPr>
      </p:pic>
      <p:pic>
        <p:nvPicPr>
          <p:cNvPr id="107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00" y="3570612"/>
            <a:ext cx="180000" cy="144063"/>
          </a:xfrm>
          <a:prstGeom prst="rect">
            <a:avLst/>
          </a:prstGeom>
          <a:noFill/>
        </p:spPr>
      </p:pic>
      <p:pic>
        <p:nvPicPr>
          <p:cNvPr id="108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426594"/>
            <a:ext cx="144016" cy="144016"/>
          </a:xfrm>
          <a:prstGeom prst="rect">
            <a:avLst/>
          </a:prstGeom>
          <a:noFill/>
        </p:spPr>
      </p:pic>
      <p:pic>
        <p:nvPicPr>
          <p:cNvPr id="109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00" y="3714626"/>
            <a:ext cx="216024" cy="216024"/>
          </a:xfrm>
          <a:prstGeom prst="rect">
            <a:avLst/>
          </a:prstGeom>
          <a:noFill/>
        </p:spPr>
      </p:pic>
      <p:sp>
        <p:nvSpPr>
          <p:cNvPr id="110" name="Rectangle 109"/>
          <p:cNvSpPr/>
          <p:nvPr/>
        </p:nvSpPr>
        <p:spPr bwMode="auto">
          <a:xfrm>
            <a:off x="5951984" y="3426594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456040" y="3354586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/>
          </a:p>
        </p:txBody>
      </p:sp>
      <p:sp>
        <p:nvSpPr>
          <p:cNvPr id="112" name="Rectangle 111"/>
          <p:cNvSpPr/>
          <p:nvPr/>
        </p:nvSpPr>
        <p:spPr bwMode="auto">
          <a:xfrm>
            <a:off x="6960096" y="256249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7435200" y="3057554"/>
            <a:ext cx="2160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8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7618800" y="2809155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7424400" y="2809155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916000" y="971054"/>
            <a:ext cx="47784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5915216" y="2188606"/>
            <a:ext cx="477848" cy="624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275" y="4614384"/>
            <a:ext cx="128588" cy="952500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4673221" y="2108250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739" y="2209304"/>
            <a:ext cx="109537" cy="9525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796" y="2209304"/>
            <a:ext cx="109537" cy="9525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485" y="2209296"/>
            <a:ext cx="109537" cy="9525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174" y="2204531"/>
            <a:ext cx="109537" cy="952500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4747316" y="931621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3795" y="1025029"/>
            <a:ext cx="109537" cy="9525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532" y="1023074"/>
            <a:ext cx="109537" cy="9525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904" y="2228400"/>
            <a:ext cx="554288" cy="8763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 bwMode="auto">
          <a:xfrm>
            <a:off x="7460400" y="3075554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7460400" y="2816354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6" name="Picture 145" descr="../../07%20Final%20B1%20PNG%20files/ncetm_mm_sp1_se19_aw011.pn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41"/>
          <a:stretch/>
        </p:blipFill>
        <p:spPr bwMode="auto">
          <a:xfrm>
            <a:off x="7625878" y="2693955"/>
            <a:ext cx="41433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Freeform 146"/>
          <p:cNvSpPr/>
          <p:nvPr/>
        </p:nvSpPr>
        <p:spPr bwMode="auto">
          <a:xfrm>
            <a:off x="7764186" y="2742258"/>
            <a:ext cx="221733" cy="179985"/>
          </a:xfrm>
          <a:custGeom>
            <a:avLst/>
            <a:gdLst>
              <a:gd name="connsiteX0" fmla="*/ 50283 w 221733"/>
              <a:gd name="connsiteY0" fmla="*/ 397 h 179985"/>
              <a:gd name="connsiteX1" fmla="*/ 38377 w 221733"/>
              <a:gd name="connsiteY1" fmla="*/ 2778 h 179985"/>
              <a:gd name="connsiteX2" fmla="*/ 28852 w 221733"/>
              <a:gd name="connsiteY2" fmla="*/ 17066 h 179985"/>
              <a:gd name="connsiteX3" fmla="*/ 24089 w 221733"/>
              <a:gd name="connsiteY3" fmla="*/ 26591 h 179985"/>
              <a:gd name="connsiteX4" fmla="*/ 16946 w 221733"/>
              <a:gd name="connsiteY4" fmla="*/ 33734 h 179985"/>
              <a:gd name="connsiteX5" fmla="*/ 7421 w 221733"/>
              <a:gd name="connsiteY5" fmla="*/ 48022 h 179985"/>
              <a:gd name="connsiteX6" fmla="*/ 2658 w 221733"/>
              <a:gd name="connsiteY6" fmla="*/ 55166 h 179985"/>
              <a:gd name="connsiteX7" fmla="*/ 277 w 221733"/>
              <a:gd name="connsiteY7" fmla="*/ 62309 h 179985"/>
              <a:gd name="connsiteX8" fmla="*/ 24089 w 221733"/>
              <a:gd name="connsiteY8" fmla="*/ 124222 h 179985"/>
              <a:gd name="connsiteX9" fmla="*/ 35996 w 221733"/>
              <a:gd name="connsiteY9" fmla="*/ 148034 h 179985"/>
              <a:gd name="connsiteX10" fmla="*/ 52664 w 221733"/>
              <a:gd name="connsiteY10" fmla="*/ 178991 h 179985"/>
              <a:gd name="connsiteX11" fmla="*/ 78858 w 221733"/>
              <a:gd name="connsiteY11" fmla="*/ 176609 h 179985"/>
              <a:gd name="connsiteX12" fmla="*/ 93146 w 221733"/>
              <a:gd name="connsiteY12" fmla="*/ 171847 h 179985"/>
              <a:gd name="connsiteX13" fmla="*/ 171727 w 221733"/>
              <a:gd name="connsiteY13" fmla="*/ 174228 h 179985"/>
              <a:gd name="connsiteX14" fmla="*/ 193158 w 221733"/>
              <a:gd name="connsiteY14" fmla="*/ 169466 h 179985"/>
              <a:gd name="connsiteX15" fmla="*/ 202683 w 221733"/>
              <a:gd name="connsiteY15" fmla="*/ 164703 h 179985"/>
              <a:gd name="connsiteX16" fmla="*/ 212208 w 221733"/>
              <a:gd name="connsiteY16" fmla="*/ 143272 h 179985"/>
              <a:gd name="connsiteX17" fmla="*/ 214589 w 221733"/>
              <a:gd name="connsiteY17" fmla="*/ 136128 h 179985"/>
              <a:gd name="connsiteX18" fmla="*/ 216971 w 221733"/>
              <a:gd name="connsiteY18" fmla="*/ 128984 h 179985"/>
              <a:gd name="connsiteX19" fmla="*/ 221733 w 221733"/>
              <a:gd name="connsiteY19" fmla="*/ 78978 h 179985"/>
              <a:gd name="connsiteX20" fmla="*/ 219352 w 221733"/>
              <a:gd name="connsiteY20" fmla="*/ 69453 h 179985"/>
              <a:gd name="connsiteX21" fmla="*/ 214589 w 221733"/>
              <a:gd name="connsiteY21" fmla="*/ 62309 h 179985"/>
              <a:gd name="connsiteX22" fmla="*/ 212208 w 221733"/>
              <a:gd name="connsiteY22" fmla="*/ 52784 h 179985"/>
              <a:gd name="connsiteX23" fmla="*/ 209827 w 221733"/>
              <a:gd name="connsiteY23" fmla="*/ 45641 h 179985"/>
              <a:gd name="connsiteX24" fmla="*/ 162202 w 221733"/>
              <a:gd name="connsiteY24" fmla="*/ 36116 h 179985"/>
              <a:gd name="connsiteX25" fmla="*/ 145533 w 221733"/>
              <a:gd name="connsiteY25" fmla="*/ 33734 h 179985"/>
              <a:gd name="connsiteX26" fmla="*/ 128864 w 221733"/>
              <a:gd name="connsiteY26" fmla="*/ 28972 h 179985"/>
              <a:gd name="connsiteX27" fmla="*/ 105052 w 221733"/>
              <a:gd name="connsiteY27" fmla="*/ 9922 h 179985"/>
              <a:gd name="connsiteX28" fmla="*/ 97908 w 221733"/>
              <a:gd name="connsiteY28" fmla="*/ 5159 h 179985"/>
              <a:gd name="connsiteX29" fmla="*/ 76477 w 221733"/>
              <a:gd name="connsiteY29" fmla="*/ 2778 h 179985"/>
              <a:gd name="connsiteX30" fmla="*/ 57427 w 221733"/>
              <a:gd name="connsiteY30" fmla="*/ 397 h 179985"/>
              <a:gd name="connsiteX31" fmla="*/ 50283 w 221733"/>
              <a:gd name="connsiteY31" fmla="*/ 397 h 17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733" h="179985">
                <a:moveTo>
                  <a:pt x="50283" y="397"/>
                </a:moveTo>
                <a:cubicBezTo>
                  <a:pt x="47108" y="794"/>
                  <a:pt x="41997" y="968"/>
                  <a:pt x="38377" y="2778"/>
                </a:cubicBezTo>
                <a:cubicBezTo>
                  <a:pt x="30208" y="6862"/>
                  <a:pt x="31739" y="10330"/>
                  <a:pt x="28852" y="17066"/>
                </a:cubicBezTo>
                <a:cubicBezTo>
                  <a:pt x="27454" y="20329"/>
                  <a:pt x="26152" y="23702"/>
                  <a:pt x="24089" y="26591"/>
                </a:cubicBezTo>
                <a:cubicBezTo>
                  <a:pt x="22132" y="29331"/>
                  <a:pt x="19013" y="31076"/>
                  <a:pt x="16946" y="33734"/>
                </a:cubicBezTo>
                <a:cubicBezTo>
                  <a:pt x="13432" y="38252"/>
                  <a:pt x="10596" y="43259"/>
                  <a:pt x="7421" y="48022"/>
                </a:cubicBezTo>
                <a:lnTo>
                  <a:pt x="2658" y="55166"/>
                </a:lnTo>
                <a:cubicBezTo>
                  <a:pt x="1864" y="57547"/>
                  <a:pt x="0" y="59815"/>
                  <a:pt x="277" y="62309"/>
                </a:cubicBezTo>
                <a:cubicBezTo>
                  <a:pt x="5060" y="105347"/>
                  <a:pt x="4645" y="90195"/>
                  <a:pt x="24089" y="124222"/>
                </a:cubicBezTo>
                <a:cubicBezTo>
                  <a:pt x="28492" y="131927"/>
                  <a:pt x="31719" y="140258"/>
                  <a:pt x="35996" y="148034"/>
                </a:cubicBezTo>
                <a:cubicBezTo>
                  <a:pt x="53569" y="179985"/>
                  <a:pt x="46815" y="161442"/>
                  <a:pt x="52664" y="178991"/>
                </a:cubicBezTo>
                <a:cubicBezTo>
                  <a:pt x="61395" y="178197"/>
                  <a:pt x="70224" y="178133"/>
                  <a:pt x="78858" y="176609"/>
                </a:cubicBezTo>
                <a:cubicBezTo>
                  <a:pt x="83802" y="175737"/>
                  <a:pt x="93146" y="171847"/>
                  <a:pt x="93146" y="171847"/>
                </a:cubicBezTo>
                <a:cubicBezTo>
                  <a:pt x="119340" y="172641"/>
                  <a:pt x="145521" y="174228"/>
                  <a:pt x="171727" y="174228"/>
                </a:cubicBezTo>
                <a:cubicBezTo>
                  <a:pt x="174750" y="174228"/>
                  <a:pt x="189485" y="170384"/>
                  <a:pt x="193158" y="169466"/>
                </a:cubicBezTo>
                <a:cubicBezTo>
                  <a:pt x="196333" y="167878"/>
                  <a:pt x="199956" y="166976"/>
                  <a:pt x="202683" y="164703"/>
                </a:cubicBezTo>
                <a:cubicBezTo>
                  <a:pt x="207909" y="160348"/>
                  <a:pt x="210613" y="148057"/>
                  <a:pt x="212208" y="143272"/>
                </a:cubicBezTo>
                <a:lnTo>
                  <a:pt x="214589" y="136128"/>
                </a:lnTo>
                <a:lnTo>
                  <a:pt x="216971" y="128984"/>
                </a:lnTo>
                <a:cubicBezTo>
                  <a:pt x="220220" y="109487"/>
                  <a:pt x="221733" y="103300"/>
                  <a:pt x="221733" y="78978"/>
                </a:cubicBezTo>
                <a:cubicBezTo>
                  <a:pt x="221733" y="75705"/>
                  <a:pt x="220641" y="72461"/>
                  <a:pt x="219352" y="69453"/>
                </a:cubicBezTo>
                <a:cubicBezTo>
                  <a:pt x="218225" y="66822"/>
                  <a:pt x="216177" y="64690"/>
                  <a:pt x="214589" y="62309"/>
                </a:cubicBezTo>
                <a:cubicBezTo>
                  <a:pt x="213795" y="59134"/>
                  <a:pt x="213107" y="55931"/>
                  <a:pt x="212208" y="52784"/>
                </a:cubicBezTo>
                <a:cubicBezTo>
                  <a:pt x="211519" y="50371"/>
                  <a:pt x="211869" y="47100"/>
                  <a:pt x="209827" y="45641"/>
                </a:cubicBezTo>
                <a:cubicBezTo>
                  <a:pt x="201513" y="39703"/>
                  <a:pt x="163341" y="36279"/>
                  <a:pt x="162202" y="36116"/>
                </a:cubicBezTo>
                <a:cubicBezTo>
                  <a:pt x="156646" y="35322"/>
                  <a:pt x="150978" y="35095"/>
                  <a:pt x="145533" y="33734"/>
                </a:cubicBezTo>
                <a:cubicBezTo>
                  <a:pt x="133573" y="30744"/>
                  <a:pt x="139113" y="32388"/>
                  <a:pt x="128864" y="28972"/>
                </a:cubicBezTo>
                <a:cubicBezTo>
                  <a:pt x="115291" y="15399"/>
                  <a:pt x="123075" y="21938"/>
                  <a:pt x="105052" y="9922"/>
                </a:cubicBezTo>
                <a:cubicBezTo>
                  <a:pt x="102671" y="8334"/>
                  <a:pt x="100753" y="5475"/>
                  <a:pt x="97908" y="5159"/>
                </a:cubicBezTo>
                <a:lnTo>
                  <a:pt x="76477" y="2778"/>
                </a:lnTo>
                <a:cubicBezTo>
                  <a:pt x="70121" y="2030"/>
                  <a:pt x="63804" y="928"/>
                  <a:pt x="57427" y="397"/>
                </a:cubicBezTo>
                <a:cubicBezTo>
                  <a:pt x="54263" y="133"/>
                  <a:pt x="53458" y="0"/>
                  <a:pt x="50283" y="397"/>
                </a:cubicBezTo>
                <a:close/>
              </a:path>
            </a:pathLst>
          </a:custGeom>
          <a:solidFill>
            <a:srgbClr val="BA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dirty="0"/>
          </a:p>
        </p:txBody>
      </p:sp>
      <p:sp>
        <p:nvSpPr>
          <p:cNvPr id="148" name="TextBox 147"/>
          <p:cNvSpPr txBox="1"/>
          <p:nvPr/>
        </p:nvSpPr>
        <p:spPr bwMode="auto">
          <a:xfrm>
            <a:off x="7708800" y="2714401"/>
            <a:ext cx="132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7784400" y="2714401"/>
            <a:ext cx="1642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979AE-5049-403C-8569-17FE4D321AB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2091" y="998067"/>
            <a:ext cx="159910" cy="8443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4B68662-0188-4247-AEA4-AF00529C8C6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837" y="2188606"/>
            <a:ext cx="159911" cy="9247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35AC3E-06A0-44DD-974C-24C2597E4FA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049" y="2188605"/>
            <a:ext cx="150531" cy="327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54DC22-5CC2-4E16-BFA6-4DEFDB03FD80}"/>
              </a:ext>
            </a:extLst>
          </p:cNvPr>
          <p:cNvSpPr/>
          <p:nvPr/>
        </p:nvSpPr>
        <p:spPr>
          <a:xfrm>
            <a:off x="5915216" y="2693955"/>
            <a:ext cx="207597" cy="302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01979 0.360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0087 0.186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32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187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36018 L -0.1191 0.649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144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8658 L -0.11961 0.351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4167 0.158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2717 0.5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58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158 0.1738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86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158 0.1738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86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1528 0.1738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8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1528 0.174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870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3871 0.3460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729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3837 0.3462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47" grpId="0" animBg="1"/>
      <p:bldP spid="147" grpId="1" animBg="1"/>
      <p:bldP spid="148" grpId="0"/>
      <p:bldP spid="148" grpId="1"/>
      <p:bldP spid="148" grpId="2"/>
      <p:bldP spid="148" grpId="3"/>
      <p:bldP spid="149" grpId="0"/>
      <p:bldP spid="149" grpId="1"/>
      <p:bldP spid="149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1362F-6AA7-4AFD-9AE7-05EE2EC5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704" y="1125201"/>
            <a:ext cx="2723688" cy="3657776"/>
          </a:xfrm>
          <a:prstGeom prst="rect">
            <a:avLst/>
          </a:prstGeom>
        </p:spPr>
      </p:pic>
      <p:pic>
        <p:nvPicPr>
          <p:cNvPr id="85" name="Picture 3" descr="C:\Users\Liam\Documents\Design\NCETM\04 Images for B1 PPTs\Final PNG files\ncetm_mm_sp1_se19_aw010_line_extend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16" y="4748409"/>
            <a:ext cx="2646484" cy="910891"/>
          </a:xfrm>
          <a:prstGeom prst="rect">
            <a:avLst/>
          </a:prstGeom>
          <a:noFill/>
        </p:spPr>
      </p:pic>
      <p:pic>
        <p:nvPicPr>
          <p:cNvPr id="9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9216" y="3670043"/>
            <a:ext cx="252008" cy="189056"/>
          </a:xfrm>
          <a:prstGeom prst="rect">
            <a:avLst/>
          </a:prstGeom>
          <a:noFill/>
        </p:spPr>
      </p:pic>
      <p:pic>
        <p:nvPicPr>
          <p:cNvPr id="9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1224" y="3715083"/>
            <a:ext cx="216024" cy="144016"/>
          </a:xfrm>
          <a:prstGeom prst="rect">
            <a:avLst/>
          </a:prstGeom>
          <a:noFill/>
        </p:spPr>
      </p:pic>
      <p:pic>
        <p:nvPicPr>
          <p:cNvPr id="97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16" y="3859099"/>
            <a:ext cx="252008" cy="224408"/>
          </a:xfrm>
          <a:prstGeom prst="rect">
            <a:avLst/>
          </a:prstGeom>
          <a:noFill/>
        </p:spPr>
      </p:pic>
      <p:pic>
        <p:nvPicPr>
          <p:cNvPr id="98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4" y="3859099"/>
            <a:ext cx="216024" cy="216024"/>
          </a:xfrm>
          <a:prstGeom prst="rect">
            <a:avLst/>
          </a:prstGeom>
          <a:noFill/>
        </p:spPr>
      </p:pic>
      <p:pic>
        <p:nvPicPr>
          <p:cNvPr id="101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5200" y="4075123"/>
            <a:ext cx="216024" cy="144016"/>
          </a:xfrm>
          <a:prstGeom prst="rect">
            <a:avLst/>
          </a:prstGeom>
          <a:noFill/>
        </p:spPr>
      </p:pic>
      <p:pic>
        <p:nvPicPr>
          <p:cNvPr id="102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4" y="4003115"/>
            <a:ext cx="216024" cy="216024"/>
          </a:xfrm>
          <a:prstGeom prst="rect">
            <a:avLst/>
          </a:prstGeom>
          <a:noFill/>
        </p:spPr>
      </p:pic>
      <p:pic>
        <p:nvPicPr>
          <p:cNvPr id="103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4" y="4363155"/>
            <a:ext cx="216024" cy="144016"/>
          </a:xfrm>
          <a:prstGeom prst="rect">
            <a:avLst/>
          </a:prstGeom>
          <a:noFill/>
        </p:spPr>
      </p:pic>
      <p:pic>
        <p:nvPicPr>
          <p:cNvPr id="104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00" y="4219139"/>
            <a:ext cx="216024" cy="144016"/>
          </a:xfrm>
          <a:prstGeom prst="rect">
            <a:avLst/>
          </a:prstGeom>
          <a:noFill/>
        </p:spPr>
      </p:pic>
      <p:pic>
        <p:nvPicPr>
          <p:cNvPr id="105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64" y="3715083"/>
            <a:ext cx="144016" cy="144016"/>
          </a:xfrm>
          <a:prstGeom prst="rect">
            <a:avLst/>
          </a:prstGeom>
          <a:noFill/>
        </p:spPr>
      </p:pic>
      <p:pic>
        <p:nvPicPr>
          <p:cNvPr id="106" name="Picture 2" descr="C:\Users\Liam\Documents\Design\NCETM\04 Images for B1 PPTs\Final PNG files\ncetm_mm_sp1_se19_aw0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57" y="3857244"/>
            <a:ext cx="222539" cy="148385"/>
          </a:xfrm>
          <a:prstGeom prst="rect">
            <a:avLst/>
          </a:prstGeom>
          <a:noFill/>
        </p:spPr>
      </p:pic>
      <p:pic>
        <p:nvPicPr>
          <p:cNvPr id="107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6" y="3859101"/>
            <a:ext cx="180000" cy="144063"/>
          </a:xfrm>
          <a:prstGeom prst="rect">
            <a:avLst/>
          </a:prstGeom>
          <a:noFill/>
        </p:spPr>
      </p:pic>
      <p:pic>
        <p:nvPicPr>
          <p:cNvPr id="108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80" y="3715083"/>
            <a:ext cx="144016" cy="144016"/>
          </a:xfrm>
          <a:prstGeom prst="rect">
            <a:avLst/>
          </a:prstGeom>
          <a:noFill/>
        </p:spPr>
      </p:pic>
      <p:pic>
        <p:nvPicPr>
          <p:cNvPr id="109" name="Picture 2" descr="C:\Users\Liam\Documents\Design\NCETM\04 Images for B1 PPTs\Final PNG files\ncetm_mm_sp1_se19_aw010.pn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6" y="4003115"/>
            <a:ext cx="216024" cy="216024"/>
          </a:xfrm>
          <a:prstGeom prst="rect">
            <a:avLst/>
          </a:prstGeom>
          <a:noFill/>
        </p:spPr>
      </p:pic>
      <p:sp>
        <p:nvSpPr>
          <p:cNvPr id="110" name="Rectangle 109"/>
          <p:cNvSpPr/>
          <p:nvPr/>
        </p:nvSpPr>
        <p:spPr bwMode="auto">
          <a:xfrm>
            <a:off x="3325200" y="3715083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3829256" y="3643075"/>
            <a:ext cx="4320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333312" y="2850987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>
            <a:off x="4808416" y="3346043"/>
            <a:ext cx="2160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 bwMode="auto">
          <a:xfrm>
            <a:off x="4992016" y="3097644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 bwMode="auto">
          <a:xfrm>
            <a:off x="4797616" y="3097644"/>
            <a:ext cx="2160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289216" y="1259543"/>
            <a:ext cx="47784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288432" y="2477095"/>
            <a:ext cx="477848" cy="92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491" y="4902873"/>
            <a:ext cx="128588" cy="952500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2046437" y="2396739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955" y="2497793"/>
            <a:ext cx="109537" cy="9525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012" y="2497793"/>
            <a:ext cx="109537" cy="9525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701" y="2497785"/>
            <a:ext cx="109537" cy="9525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390" y="2493020"/>
            <a:ext cx="109537" cy="952500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2120532" y="1220110"/>
            <a:ext cx="766762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011" y="1313518"/>
            <a:ext cx="109537" cy="9525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748" y="1311563"/>
            <a:ext cx="109537" cy="9525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120" y="2516889"/>
            <a:ext cx="554288" cy="8763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 bwMode="auto">
          <a:xfrm>
            <a:off x="4833616" y="3364043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4833616" y="3104843"/>
            <a:ext cx="360040" cy="0"/>
          </a:xfrm>
          <a:prstGeom prst="line">
            <a:avLst/>
          </a:prstGeom>
          <a:ln w="6350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6" name="Picture 145" descr="../../07%20Final%20B1%20PNG%20files/ncetm_mm_sp1_se19_aw011.pn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41"/>
          <a:stretch/>
        </p:blipFill>
        <p:spPr bwMode="auto">
          <a:xfrm>
            <a:off x="4999094" y="2982444"/>
            <a:ext cx="41433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Freeform 146"/>
          <p:cNvSpPr/>
          <p:nvPr/>
        </p:nvSpPr>
        <p:spPr bwMode="auto">
          <a:xfrm>
            <a:off x="5137402" y="3030747"/>
            <a:ext cx="221733" cy="179985"/>
          </a:xfrm>
          <a:custGeom>
            <a:avLst/>
            <a:gdLst>
              <a:gd name="connsiteX0" fmla="*/ 50283 w 221733"/>
              <a:gd name="connsiteY0" fmla="*/ 397 h 179985"/>
              <a:gd name="connsiteX1" fmla="*/ 38377 w 221733"/>
              <a:gd name="connsiteY1" fmla="*/ 2778 h 179985"/>
              <a:gd name="connsiteX2" fmla="*/ 28852 w 221733"/>
              <a:gd name="connsiteY2" fmla="*/ 17066 h 179985"/>
              <a:gd name="connsiteX3" fmla="*/ 24089 w 221733"/>
              <a:gd name="connsiteY3" fmla="*/ 26591 h 179985"/>
              <a:gd name="connsiteX4" fmla="*/ 16946 w 221733"/>
              <a:gd name="connsiteY4" fmla="*/ 33734 h 179985"/>
              <a:gd name="connsiteX5" fmla="*/ 7421 w 221733"/>
              <a:gd name="connsiteY5" fmla="*/ 48022 h 179985"/>
              <a:gd name="connsiteX6" fmla="*/ 2658 w 221733"/>
              <a:gd name="connsiteY6" fmla="*/ 55166 h 179985"/>
              <a:gd name="connsiteX7" fmla="*/ 277 w 221733"/>
              <a:gd name="connsiteY7" fmla="*/ 62309 h 179985"/>
              <a:gd name="connsiteX8" fmla="*/ 24089 w 221733"/>
              <a:gd name="connsiteY8" fmla="*/ 124222 h 179985"/>
              <a:gd name="connsiteX9" fmla="*/ 35996 w 221733"/>
              <a:gd name="connsiteY9" fmla="*/ 148034 h 179985"/>
              <a:gd name="connsiteX10" fmla="*/ 52664 w 221733"/>
              <a:gd name="connsiteY10" fmla="*/ 178991 h 179985"/>
              <a:gd name="connsiteX11" fmla="*/ 78858 w 221733"/>
              <a:gd name="connsiteY11" fmla="*/ 176609 h 179985"/>
              <a:gd name="connsiteX12" fmla="*/ 93146 w 221733"/>
              <a:gd name="connsiteY12" fmla="*/ 171847 h 179985"/>
              <a:gd name="connsiteX13" fmla="*/ 171727 w 221733"/>
              <a:gd name="connsiteY13" fmla="*/ 174228 h 179985"/>
              <a:gd name="connsiteX14" fmla="*/ 193158 w 221733"/>
              <a:gd name="connsiteY14" fmla="*/ 169466 h 179985"/>
              <a:gd name="connsiteX15" fmla="*/ 202683 w 221733"/>
              <a:gd name="connsiteY15" fmla="*/ 164703 h 179985"/>
              <a:gd name="connsiteX16" fmla="*/ 212208 w 221733"/>
              <a:gd name="connsiteY16" fmla="*/ 143272 h 179985"/>
              <a:gd name="connsiteX17" fmla="*/ 214589 w 221733"/>
              <a:gd name="connsiteY17" fmla="*/ 136128 h 179985"/>
              <a:gd name="connsiteX18" fmla="*/ 216971 w 221733"/>
              <a:gd name="connsiteY18" fmla="*/ 128984 h 179985"/>
              <a:gd name="connsiteX19" fmla="*/ 221733 w 221733"/>
              <a:gd name="connsiteY19" fmla="*/ 78978 h 179985"/>
              <a:gd name="connsiteX20" fmla="*/ 219352 w 221733"/>
              <a:gd name="connsiteY20" fmla="*/ 69453 h 179985"/>
              <a:gd name="connsiteX21" fmla="*/ 214589 w 221733"/>
              <a:gd name="connsiteY21" fmla="*/ 62309 h 179985"/>
              <a:gd name="connsiteX22" fmla="*/ 212208 w 221733"/>
              <a:gd name="connsiteY22" fmla="*/ 52784 h 179985"/>
              <a:gd name="connsiteX23" fmla="*/ 209827 w 221733"/>
              <a:gd name="connsiteY23" fmla="*/ 45641 h 179985"/>
              <a:gd name="connsiteX24" fmla="*/ 162202 w 221733"/>
              <a:gd name="connsiteY24" fmla="*/ 36116 h 179985"/>
              <a:gd name="connsiteX25" fmla="*/ 145533 w 221733"/>
              <a:gd name="connsiteY25" fmla="*/ 33734 h 179985"/>
              <a:gd name="connsiteX26" fmla="*/ 128864 w 221733"/>
              <a:gd name="connsiteY26" fmla="*/ 28972 h 179985"/>
              <a:gd name="connsiteX27" fmla="*/ 105052 w 221733"/>
              <a:gd name="connsiteY27" fmla="*/ 9922 h 179985"/>
              <a:gd name="connsiteX28" fmla="*/ 97908 w 221733"/>
              <a:gd name="connsiteY28" fmla="*/ 5159 h 179985"/>
              <a:gd name="connsiteX29" fmla="*/ 76477 w 221733"/>
              <a:gd name="connsiteY29" fmla="*/ 2778 h 179985"/>
              <a:gd name="connsiteX30" fmla="*/ 57427 w 221733"/>
              <a:gd name="connsiteY30" fmla="*/ 397 h 179985"/>
              <a:gd name="connsiteX31" fmla="*/ 50283 w 221733"/>
              <a:gd name="connsiteY31" fmla="*/ 397 h 17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733" h="179985">
                <a:moveTo>
                  <a:pt x="50283" y="397"/>
                </a:moveTo>
                <a:cubicBezTo>
                  <a:pt x="47108" y="794"/>
                  <a:pt x="41997" y="968"/>
                  <a:pt x="38377" y="2778"/>
                </a:cubicBezTo>
                <a:cubicBezTo>
                  <a:pt x="30208" y="6862"/>
                  <a:pt x="31739" y="10330"/>
                  <a:pt x="28852" y="17066"/>
                </a:cubicBezTo>
                <a:cubicBezTo>
                  <a:pt x="27454" y="20329"/>
                  <a:pt x="26152" y="23702"/>
                  <a:pt x="24089" y="26591"/>
                </a:cubicBezTo>
                <a:cubicBezTo>
                  <a:pt x="22132" y="29331"/>
                  <a:pt x="19013" y="31076"/>
                  <a:pt x="16946" y="33734"/>
                </a:cubicBezTo>
                <a:cubicBezTo>
                  <a:pt x="13432" y="38252"/>
                  <a:pt x="10596" y="43259"/>
                  <a:pt x="7421" y="48022"/>
                </a:cubicBezTo>
                <a:lnTo>
                  <a:pt x="2658" y="55166"/>
                </a:lnTo>
                <a:cubicBezTo>
                  <a:pt x="1864" y="57547"/>
                  <a:pt x="0" y="59815"/>
                  <a:pt x="277" y="62309"/>
                </a:cubicBezTo>
                <a:cubicBezTo>
                  <a:pt x="5060" y="105347"/>
                  <a:pt x="4645" y="90195"/>
                  <a:pt x="24089" y="124222"/>
                </a:cubicBezTo>
                <a:cubicBezTo>
                  <a:pt x="28492" y="131927"/>
                  <a:pt x="31719" y="140258"/>
                  <a:pt x="35996" y="148034"/>
                </a:cubicBezTo>
                <a:cubicBezTo>
                  <a:pt x="53569" y="179985"/>
                  <a:pt x="46815" y="161442"/>
                  <a:pt x="52664" y="178991"/>
                </a:cubicBezTo>
                <a:cubicBezTo>
                  <a:pt x="61395" y="178197"/>
                  <a:pt x="70224" y="178133"/>
                  <a:pt x="78858" y="176609"/>
                </a:cubicBezTo>
                <a:cubicBezTo>
                  <a:pt x="83802" y="175737"/>
                  <a:pt x="93146" y="171847"/>
                  <a:pt x="93146" y="171847"/>
                </a:cubicBezTo>
                <a:cubicBezTo>
                  <a:pt x="119340" y="172641"/>
                  <a:pt x="145521" y="174228"/>
                  <a:pt x="171727" y="174228"/>
                </a:cubicBezTo>
                <a:cubicBezTo>
                  <a:pt x="174750" y="174228"/>
                  <a:pt x="189485" y="170384"/>
                  <a:pt x="193158" y="169466"/>
                </a:cubicBezTo>
                <a:cubicBezTo>
                  <a:pt x="196333" y="167878"/>
                  <a:pt x="199956" y="166976"/>
                  <a:pt x="202683" y="164703"/>
                </a:cubicBezTo>
                <a:cubicBezTo>
                  <a:pt x="207909" y="160348"/>
                  <a:pt x="210613" y="148057"/>
                  <a:pt x="212208" y="143272"/>
                </a:cubicBezTo>
                <a:lnTo>
                  <a:pt x="214589" y="136128"/>
                </a:lnTo>
                <a:lnTo>
                  <a:pt x="216971" y="128984"/>
                </a:lnTo>
                <a:cubicBezTo>
                  <a:pt x="220220" y="109487"/>
                  <a:pt x="221733" y="103300"/>
                  <a:pt x="221733" y="78978"/>
                </a:cubicBezTo>
                <a:cubicBezTo>
                  <a:pt x="221733" y="75705"/>
                  <a:pt x="220641" y="72461"/>
                  <a:pt x="219352" y="69453"/>
                </a:cubicBezTo>
                <a:cubicBezTo>
                  <a:pt x="218225" y="66822"/>
                  <a:pt x="216177" y="64690"/>
                  <a:pt x="214589" y="62309"/>
                </a:cubicBezTo>
                <a:cubicBezTo>
                  <a:pt x="213795" y="59134"/>
                  <a:pt x="213107" y="55931"/>
                  <a:pt x="212208" y="52784"/>
                </a:cubicBezTo>
                <a:cubicBezTo>
                  <a:pt x="211519" y="50371"/>
                  <a:pt x="211869" y="47100"/>
                  <a:pt x="209827" y="45641"/>
                </a:cubicBezTo>
                <a:cubicBezTo>
                  <a:pt x="201513" y="39703"/>
                  <a:pt x="163341" y="36279"/>
                  <a:pt x="162202" y="36116"/>
                </a:cubicBezTo>
                <a:cubicBezTo>
                  <a:pt x="156646" y="35322"/>
                  <a:pt x="150978" y="35095"/>
                  <a:pt x="145533" y="33734"/>
                </a:cubicBezTo>
                <a:cubicBezTo>
                  <a:pt x="133573" y="30744"/>
                  <a:pt x="139113" y="32388"/>
                  <a:pt x="128864" y="28972"/>
                </a:cubicBezTo>
                <a:cubicBezTo>
                  <a:pt x="115291" y="15399"/>
                  <a:pt x="123075" y="21938"/>
                  <a:pt x="105052" y="9922"/>
                </a:cubicBezTo>
                <a:cubicBezTo>
                  <a:pt x="102671" y="8334"/>
                  <a:pt x="100753" y="5475"/>
                  <a:pt x="97908" y="5159"/>
                </a:cubicBezTo>
                <a:lnTo>
                  <a:pt x="76477" y="2778"/>
                </a:lnTo>
                <a:cubicBezTo>
                  <a:pt x="70121" y="2030"/>
                  <a:pt x="63804" y="928"/>
                  <a:pt x="57427" y="397"/>
                </a:cubicBezTo>
                <a:cubicBezTo>
                  <a:pt x="54263" y="133"/>
                  <a:pt x="53458" y="0"/>
                  <a:pt x="50283" y="397"/>
                </a:cubicBezTo>
                <a:close/>
              </a:path>
            </a:pathLst>
          </a:custGeom>
          <a:solidFill>
            <a:srgbClr val="BA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5082016" y="3002890"/>
            <a:ext cx="132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5157616" y="3002890"/>
            <a:ext cx="1642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979AE-5049-403C-8569-17FE4D321AB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307" y="1286556"/>
            <a:ext cx="159910" cy="8443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4B68662-0188-4247-AEA4-AF00529C8C6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053" y="2477095"/>
            <a:ext cx="159911" cy="9247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35AC3E-06A0-44DD-974C-24C2597E4FA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265" y="2477094"/>
            <a:ext cx="150531" cy="3271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E36365-F940-4639-9883-94F67EF75631}"/>
              </a:ext>
            </a:extLst>
          </p:cNvPr>
          <p:cNvSpPr txBox="1">
            <a:spLocks/>
          </p:cNvSpPr>
          <p:nvPr/>
        </p:nvSpPr>
        <p:spPr>
          <a:xfrm>
            <a:off x="5855832" y="951909"/>
            <a:ext cx="582101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 this slide a few times to secure the idea.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numbers are represented by the Dienes?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latin typeface="Arial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 we need to add the ones.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where this total of twelve is on each of the representations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we add the tens.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85161D00-A590-402B-9C3A-B59601AE7048}"/>
              </a:ext>
            </a:extLst>
          </p:cNvPr>
          <p:cNvSpPr txBox="1"/>
          <p:nvPr/>
        </p:nvSpPr>
        <p:spPr>
          <a:xfrm>
            <a:off x="6153281" y="1912066"/>
            <a:ext cx="5019544" cy="9233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i="1" dirty="0">
                <a:solidFill>
                  <a:srgbClr val="585858"/>
                </a:solidFill>
              </a:rPr>
              <a:t>5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 plus </a:t>
            </a:r>
            <a:r>
              <a:rPr lang="en-GB" sz="1800" i="1" dirty="0">
                <a:solidFill>
                  <a:srgbClr val="585858"/>
                </a:solidFill>
              </a:rPr>
              <a:t>7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ones is equal to </a:t>
            </a:r>
            <a:r>
              <a:rPr lang="en-GB" sz="1800" i="1" dirty="0">
                <a:solidFill>
                  <a:srgbClr val="585858"/>
                </a:solidFill>
              </a:rPr>
              <a:t>12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ones. I can regroup </a:t>
            </a:r>
            <a:r>
              <a:rPr lang="en-GB" sz="1800" i="1" dirty="0">
                <a:solidFill>
                  <a:srgbClr val="585858"/>
                </a:solidFill>
              </a:rPr>
              <a:t>12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ones. </a:t>
            </a:r>
            <a:r>
              <a:rPr lang="en-GB" sz="1800" i="1" dirty="0">
                <a:solidFill>
                  <a:srgbClr val="585858"/>
                </a:solidFill>
              </a:rPr>
              <a:t>12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ones is equal to </a:t>
            </a:r>
            <a:r>
              <a:rPr lang="en-GB" sz="1800" i="1" dirty="0">
                <a:solidFill>
                  <a:srgbClr val="585858"/>
                </a:solidFill>
              </a:rPr>
              <a:t>1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 and 2 ones.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D79D3ADB-7313-4C54-873C-B56E94930DC4}"/>
              </a:ext>
            </a:extLst>
          </p:cNvPr>
          <p:cNvSpPr txBox="1"/>
          <p:nvPr/>
        </p:nvSpPr>
        <p:spPr>
          <a:xfrm>
            <a:off x="3829256" y="5904302"/>
            <a:ext cx="6896663" cy="7017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a column group is equal to ten or more we must regroup.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ones is equivalent to 1 ten. 10 tens is equivalent to 1 hundred.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B61BBAE5-39B8-4B51-9A85-BFFC0A3509D3}"/>
              </a:ext>
            </a:extLst>
          </p:cNvPr>
          <p:cNvSpPr txBox="1"/>
          <p:nvPr/>
        </p:nvSpPr>
        <p:spPr>
          <a:xfrm>
            <a:off x="6153282" y="4653545"/>
            <a:ext cx="5019543" cy="9233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i="1" dirty="0">
                <a:solidFill>
                  <a:srgbClr val="585858"/>
                </a:solidFill>
              </a:rPr>
              <a:t>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 plus 4 tens is </a:t>
            </a:r>
            <a:r>
              <a:rPr lang="en-GB" sz="1800" i="1" dirty="0">
                <a:solidFill>
                  <a:srgbClr val="585858"/>
                </a:solidFill>
              </a:rPr>
              <a:t>6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tens. We also need to add </a:t>
            </a:r>
            <a:r>
              <a:rPr lang="en-GB" sz="1800" i="1" dirty="0">
                <a:solidFill>
                  <a:srgbClr val="585858"/>
                </a:solidFill>
              </a:rPr>
              <a:t>1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 from the regrouping. There are </a:t>
            </a:r>
            <a:r>
              <a:rPr lang="en-GB" sz="1800" i="1" dirty="0">
                <a:solidFill>
                  <a:srgbClr val="585858"/>
                </a:solidFill>
              </a:rPr>
              <a:t>7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 altogether.</a:t>
            </a:r>
          </a:p>
        </p:txBody>
      </p:sp>
    </p:spTree>
    <p:extLst>
      <p:ext uri="{BB962C8B-B14F-4D97-AF65-F5344CB8AC3E}">
        <p14:creationId xmlns:p14="http://schemas.microsoft.com/office/powerpoint/2010/main" val="2922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979 0.360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091 0.186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32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187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36019 L -0.11914 0.64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144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8658 L -0.11966 0.35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8321 0.14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20118 0.352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176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576 0.1738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868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01576 0.173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868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01523 0.1738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8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1523 0.1740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870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03867 0.3460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729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3841 0.3462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00078 -0.176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47" grpId="0" animBg="1"/>
      <p:bldP spid="147" grpId="1" animBg="1"/>
      <p:bldP spid="148" grpId="0"/>
      <p:bldP spid="148" grpId="1"/>
      <p:bldP spid="148" grpId="2"/>
      <p:bldP spid="148" grpId="3"/>
      <p:bldP spid="149" grpId="0"/>
      <p:bldP spid="149" grpId="1"/>
      <p:bldP spid="149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621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2-digit numbers using column addition with regrouping in the tens column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8025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4:4 and 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and 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5594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using column addition with regrouping</a:t>
                      </a: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0079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4:5 – 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1.20 Column addition – step 4:6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10380288" y="3212976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1847528" y="908721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en-GB" sz="2400" dirty="0">
                <a:latin typeface="Myriad Pro"/>
              </a:rPr>
              <a:t>Which calculations require regrouping?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1847528" y="908721"/>
            <a:ext cx="849694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en-GB" sz="2400" dirty="0">
                <a:latin typeface="Myriad Pro"/>
              </a:rPr>
              <a:t>Which calculations require regrouping only once?</a:t>
            </a:r>
            <a:endParaRPr lang="en-GB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087888" y="16288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824192" y="16288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824192" y="4005064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087888" y="4005064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351584" y="4005064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1847528" y="908721"/>
            <a:ext cx="849694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en-GB" sz="2400" dirty="0">
                <a:latin typeface="Myriad Pro"/>
              </a:rPr>
              <a:t>Which calculations require regrouping twice?</a:t>
            </a:r>
            <a:endParaRPr lang="en-GB" b="1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322984" y="20608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059288" y="20608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824192" y="20608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322984" y="443366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59288" y="4437112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824192" y="443366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 animBg="1"/>
      <p:bldP spid="69" grpId="1" animBg="1"/>
      <p:bldP spid="75" grpId="0" animBg="1"/>
      <p:bldP spid="75" grpId="1" animBg="1"/>
      <p:bldP spid="75" grpId="2" animBg="1"/>
      <p:bldP spid="75" grpId="3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93" grpId="0" animBg="1"/>
      <p:bldP spid="93" grpId="1" animBg="1"/>
      <p:bldP spid="93" grpId="2" animBg="1"/>
      <p:bldP spid="93" grpId="3" animBg="1"/>
      <p:bldP spid="95" grpId="0" animBg="1"/>
      <p:bldP spid="95" grpId="1" animBg="1"/>
      <p:bldP spid="95" grpId="2" animBg="1"/>
      <p:bldP spid="1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6EB681-7982-4489-8067-DAB4BE2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8783" y="2037471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45 + 28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788420" y="2092469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37 + 56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60428" y="288455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£46 + £35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878782" y="2901567"/>
            <a:ext cx="224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79km + 14km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C32FF-FDDF-4801-89CE-CD0B74E0F4A4}"/>
              </a:ext>
            </a:extLst>
          </p:cNvPr>
          <p:cNvSpPr txBox="1">
            <a:spLocks/>
          </p:cNvSpPr>
          <p:nvPr/>
        </p:nvSpPr>
        <p:spPr>
          <a:xfrm>
            <a:off x="6225237" y="1378019"/>
            <a:ext cx="577626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adding the two 2-digit numbers together from Set A. You could work in pairs again. Child A could write the calculation as a column addition and child B could model the calculation using Dienes.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 if you can explain to your partner how you got your answer.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do all these calculations involve regrouping   the ones?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you are more confident you won’t need to use the Dienes to see why column addition works.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try working out the answers to the expressions in Set B. What do you notice?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6704C-0C29-4BBC-96AA-55AE8539593D}"/>
              </a:ext>
            </a:extLst>
          </p:cNvPr>
          <p:cNvSpPr txBox="1"/>
          <p:nvPr/>
        </p:nvSpPr>
        <p:spPr bwMode="auto">
          <a:xfrm>
            <a:off x="758228" y="4475871"/>
            <a:ext cx="1889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345 + 171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DB8F7-ECCC-4DD4-820A-62A31B4D3E4A}"/>
              </a:ext>
            </a:extLst>
          </p:cNvPr>
          <p:cNvSpPr txBox="1"/>
          <p:nvPr/>
        </p:nvSpPr>
        <p:spPr bwMode="auto">
          <a:xfrm>
            <a:off x="3594827" y="4475870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537 + 284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84CAB-6165-49C0-97C9-5886315421F9}"/>
              </a:ext>
            </a:extLst>
          </p:cNvPr>
          <p:cNvSpPr txBox="1"/>
          <p:nvPr/>
        </p:nvSpPr>
        <p:spPr bwMode="auto">
          <a:xfrm>
            <a:off x="3739873" y="5322957"/>
            <a:ext cx="1923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£637 + £182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6549E-CCAF-4260-823D-53A380D3D3B9}"/>
              </a:ext>
            </a:extLst>
          </p:cNvPr>
          <p:cNvSpPr txBox="1"/>
          <p:nvPr/>
        </p:nvSpPr>
        <p:spPr bwMode="auto">
          <a:xfrm>
            <a:off x="758227" y="5339967"/>
            <a:ext cx="2369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472kg + 469kg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C1389-0272-4EAE-A77B-DDF155125756}"/>
              </a:ext>
            </a:extLst>
          </p:cNvPr>
          <p:cNvSpPr txBox="1"/>
          <p:nvPr/>
        </p:nvSpPr>
        <p:spPr bwMode="auto">
          <a:xfrm>
            <a:off x="878783" y="143440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SET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0CD10-04F0-4DD9-AC05-54193A74BD56}"/>
              </a:ext>
            </a:extLst>
          </p:cNvPr>
          <p:cNvSpPr txBox="1"/>
          <p:nvPr/>
        </p:nvSpPr>
        <p:spPr bwMode="auto">
          <a:xfrm>
            <a:off x="701362" y="387280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SET B</a:t>
            </a:r>
          </a:p>
        </p:txBody>
      </p:sp>
    </p:spTree>
    <p:extLst>
      <p:ext uri="{BB962C8B-B14F-4D97-AF65-F5344CB8AC3E}">
        <p14:creationId xmlns:p14="http://schemas.microsoft.com/office/powerpoint/2010/main" val="2548220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806B8-D45C-4AB5-81CD-F9F71E3D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8291603" y="3141514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107213" y="1420936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735507" y="1420936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735507" y="37972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107213" y="37972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58147" y="3797200"/>
            <a:ext cx="2232248" cy="2232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29547" y="185298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78613" y="185298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35507" y="1852984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29547" y="4225800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078613" y="4229248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735507" y="4225800"/>
          <a:ext cx="1828800" cy="1371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19">
            <a:extLst>
              <a:ext uri="{FF2B5EF4-FFF2-40B4-BE49-F238E27FC236}">
                <a16:creationId xmlns:a16="http://schemas.microsoft.com/office/drawing/2014/main" id="{FE55ACD7-544F-4A76-9D7F-39FEFA4D5F21}"/>
              </a:ext>
            </a:extLst>
          </p:cNvPr>
          <p:cNvSpPr txBox="1"/>
          <p:nvPr/>
        </p:nvSpPr>
        <p:spPr>
          <a:xfrm>
            <a:off x="8291603" y="4700325"/>
            <a:ext cx="3679974" cy="646331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the column sum is equal to ten or more, we must regroup.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90F5D-E7D9-4849-96D0-1EFEE23F32E8}"/>
              </a:ext>
            </a:extLst>
          </p:cNvPr>
          <p:cNvSpPr txBox="1">
            <a:spLocks/>
          </p:cNvSpPr>
          <p:nvPr/>
        </p:nvSpPr>
        <p:spPr>
          <a:xfrm>
            <a:off x="8104658" y="1403553"/>
            <a:ext cx="3751982" cy="315416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calculations require regrouping?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regrouping only once?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regrouping twice?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answer these questions without having to solve the calculations?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5" grpId="2" animBg="1"/>
      <p:bldP spid="75" grpId="3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93" grpId="0" animBg="1"/>
      <p:bldP spid="93" grpId="1" animBg="1"/>
      <p:bldP spid="93" grpId="2" animBg="1"/>
      <p:bldP spid="93" grpId="3" animBg="1"/>
      <p:bldP spid="95" grpId="0" animBg="1"/>
      <p:bldP spid="95" grpId="1" animBg="1"/>
      <p:bldP spid="95" grpId="2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6963"/>
              </p:ext>
            </p:extLst>
          </p:nvPr>
        </p:nvGraphicFramePr>
        <p:xfrm>
          <a:off x="594008" y="1535029"/>
          <a:ext cx="10712127" cy="327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add a pair of 2-digit numbers using column addition with regrouping in the tens column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add using column addition with regrouping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known facts and strategies to accurately and efficiently calculate and check column addition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of column addition to solve problems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identify the minuend and the subtrahend in column subtraction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subtract using column subtraction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0046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01404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496320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454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89084"/>
              </p:ext>
            </p:extLst>
          </p:nvPr>
        </p:nvGraphicFramePr>
        <p:xfrm>
          <a:off x="594008" y="1097546"/>
          <a:ext cx="11140162" cy="205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06121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02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known facts and strategies to accurately and efficiently calculate and check column addition</a:t>
                      </a: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5009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5:1 - 5:4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9475" y="3235124"/>
          <a:ext cx="5184576" cy="235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3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column addition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mental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B6EB681-7982-4489-8067-DAB4BE2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03972" y="156662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475 + 25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013609" y="1621621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237 + 156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085617" y="2413709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120 + 130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103972" y="2430719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349 + 84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C32FF-FDDF-4801-89CE-CD0B74E0F4A4}"/>
              </a:ext>
            </a:extLst>
          </p:cNvPr>
          <p:cNvSpPr txBox="1">
            <a:spLocks/>
          </p:cNvSpPr>
          <p:nvPr/>
        </p:nvSpPr>
        <p:spPr>
          <a:xfrm>
            <a:off x="6450201" y="1608607"/>
            <a:ext cx="5390389" cy="246333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expressions carefully.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solve any of them without using column addition? Sort them into </a:t>
            </a:r>
            <a:r>
              <a:rPr lang="en-GB" sz="2000" dirty="0">
                <a:latin typeface="Arial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table like the one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thinking.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5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4497396" y="951112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416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5074771" y="95111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5369370" y="95111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223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5946235" y="95111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6225588" y="95111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184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0A33C-6D7C-4A84-B03D-2641DB6350E7}"/>
              </a:ext>
            </a:extLst>
          </p:cNvPr>
          <p:cNvSpPr txBox="1"/>
          <p:nvPr/>
        </p:nvSpPr>
        <p:spPr bwMode="auto">
          <a:xfrm>
            <a:off x="6802453" y="95111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E09A2-6760-4B56-82BB-CEEA9C3C33DB}"/>
              </a:ext>
            </a:extLst>
          </p:cNvPr>
          <p:cNvSpPr txBox="1"/>
          <p:nvPr/>
        </p:nvSpPr>
        <p:spPr bwMode="auto">
          <a:xfrm>
            <a:off x="7081807" y="95111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823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45" name="Picture 44" descr="A close up of a logo&#10;&#10;Description generated with high confidence">
            <a:extLst>
              <a:ext uri="{FF2B5EF4-FFF2-40B4-BE49-F238E27FC236}">
                <a16:creationId xmlns:a16="http://schemas.microsoft.com/office/drawing/2014/main" id="{A2317765-0F1A-46D7-AA41-4D8AD694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3647730" y="1997392"/>
            <a:ext cx="2307937" cy="1800201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DB5CAD1E-0D97-4031-ACD8-0C89CE1E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5914139" y="1988840"/>
            <a:ext cx="367408" cy="180020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B9D013-1899-4998-B8C9-AF3055D45D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06"/>
          <a:stretch/>
        </p:blipFill>
        <p:spPr>
          <a:xfrm>
            <a:off x="6304657" y="1916833"/>
            <a:ext cx="367408" cy="2476491"/>
          </a:xfrm>
          <a:prstGeom prst="rect">
            <a:avLst/>
          </a:prstGeom>
        </p:spPr>
      </p:pic>
      <p:pic>
        <p:nvPicPr>
          <p:cNvPr id="35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581F46-7196-4CE4-AA84-2D38CD4EAC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7" y="2636664"/>
            <a:ext cx="288029" cy="360040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0B0FBC-E8BF-4116-9FC9-EB108BC48A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3" y="2996704"/>
            <a:ext cx="216023" cy="360288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0FE44E-9E25-4BA9-B809-5F63C4DB1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3386614"/>
            <a:ext cx="288034" cy="32928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13DFA5F-7676-406F-808A-B2946A8FCC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905" y="3429000"/>
            <a:ext cx="288033" cy="3600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5:2</a:t>
            </a:r>
          </a:p>
        </p:txBody>
      </p: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46FB71-2410-40D9-A90F-581AF9A64B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065" y="2464677"/>
            <a:ext cx="1872207" cy="1928646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5B93C6-CDDD-4A2C-B832-6EE317CD96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8" y="2636912"/>
            <a:ext cx="360039" cy="360040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3D29EC-490F-41E1-B854-D9E4578734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4" y="2636913"/>
            <a:ext cx="216024" cy="322509"/>
          </a:xfrm>
          <a:prstGeom prst="rect">
            <a:avLst/>
          </a:prstGeom>
        </p:spPr>
      </p:pic>
      <p:pic>
        <p:nvPicPr>
          <p:cNvPr id="37" name="Picture 3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9CEFFE-D86F-4143-8B1E-897FE0B369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985" y="3026326"/>
            <a:ext cx="360039" cy="322509"/>
          </a:xfrm>
          <a:prstGeom prst="rect">
            <a:avLst/>
          </a:prstGeom>
        </p:spPr>
      </p:pic>
      <p:pic>
        <p:nvPicPr>
          <p:cNvPr id="38" name="Picture 3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A20C15-8950-481E-8DB4-9FD70B1638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953" y="3026326"/>
            <a:ext cx="216022" cy="322509"/>
          </a:xfrm>
          <a:prstGeom prst="rect">
            <a:avLst/>
          </a:prstGeom>
        </p:spPr>
      </p:pic>
      <p:pic>
        <p:nvPicPr>
          <p:cNvPr id="39" name="Picture 3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DAA1A1-79F8-4054-9A49-DE700E167A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269" y="3394524"/>
            <a:ext cx="288033" cy="322509"/>
          </a:xfrm>
          <a:prstGeom prst="rect">
            <a:avLst/>
          </a:prstGeom>
        </p:spPr>
      </p:pic>
      <p:pic>
        <p:nvPicPr>
          <p:cNvPr id="40" name="Picture 3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611EF5-8B25-42AE-8465-34A9F3AE70B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667" y="3393393"/>
            <a:ext cx="288034" cy="322509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EA4E01-E740-4E70-ACD4-D10425B2A21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938" y="3715901"/>
            <a:ext cx="1292459" cy="433179"/>
          </a:xfrm>
          <a:prstGeom prst="rect">
            <a:avLst/>
          </a:prstGeom>
        </p:spPr>
      </p:pic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A5B833-5F22-4FDC-A517-DBDAAC101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375" y="4221089"/>
            <a:ext cx="138632" cy="206968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56C989-383B-44FE-9049-EC2C52606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8197" y="3741558"/>
            <a:ext cx="216023" cy="360288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36B57C-9E7E-4335-9493-6C370F3314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1552" y="4224396"/>
            <a:ext cx="136416" cy="203660"/>
          </a:xfrm>
          <a:prstGeom prst="rect">
            <a:avLst/>
          </a:prstGeom>
        </p:spPr>
      </p:pic>
      <p:pic>
        <p:nvPicPr>
          <p:cNvPr id="47" name="Picture 4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0D1E65-3D62-4784-B0E9-930E533E6D0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809" y="3785480"/>
            <a:ext cx="360039" cy="322509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A3630A-77A3-49F2-830B-B078604A722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000" y="3791797"/>
            <a:ext cx="288034" cy="322509"/>
          </a:xfrm>
          <a:prstGeom prst="rect">
            <a:avLst/>
          </a:prstGeom>
        </p:spPr>
      </p:pic>
      <p:pic>
        <p:nvPicPr>
          <p:cNvPr id="4" name="Picture 3" descr="A close up of a clock&#10;&#10;Description generated with high confidence">
            <a:extLst>
              <a:ext uri="{FF2B5EF4-FFF2-40B4-BE49-F238E27FC236}">
                <a16:creationId xmlns:a16="http://schemas.microsoft.com/office/drawing/2014/main" id="{99980713-4486-4E35-B6CC-E509CB7F426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001" y="3063608"/>
            <a:ext cx="216023" cy="275774"/>
          </a:xfrm>
          <a:prstGeom prst="rect">
            <a:avLst/>
          </a:prstGeom>
        </p:spPr>
      </p:pic>
      <p:pic>
        <p:nvPicPr>
          <p:cNvPr id="51" name="Picture 50" descr="A close up of a clock&#10;&#10;Description generated with high confidence">
            <a:extLst>
              <a:ext uri="{FF2B5EF4-FFF2-40B4-BE49-F238E27FC236}">
                <a16:creationId xmlns:a16="http://schemas.microsoft.com/office/drawing/2014/main" id="{A5B3D9D3-411C-4220-B0BA-279C81140E0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467" y="2699863"/>
            <a:ext cx="125097" cy="275774"/>
          </a:xfrm>
          <a:prstGeom prst="rect">
            <a:avLst/>
          </a:prstGeom>
        </p:spPr>
      </p:pic>
      <p:pic>
        <p:nvPicPr>
          <p:cNvPr id="52" name="Picture 51" descr="A close up of a clock&#10;&#10;Description generated with high confidence">
            <a:extLst>
              <a:ext uri="{FF2B5EF4-FFF2-40B4-BE49-F238E27FC236}">
                <a16:creationId xmlns:a16="http://schemas.microsoft.com/office/drawing/2014/main" id="{6859DF8F-5F42-4E81-B3BA-C73B12DC800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732" y="2699863"/>
            <a:ext cx="185541" cy="245902"/>
          </a:xfrm>
          <a:prstGeom prst="rect">
            <a:avLst/>
          </a:prstGeom>
        </p:spPr>
      </p:pic>
      <p:pic>
        <p:nvPicPr>
          <p:cNvPr id="53" name="Picture 52" descr="A close up of a clock&#10;&#10;Description generated with high confidence">
            <a:extLst>
              <a:ext uri="{FF2B5EF4-FFF2-40B4-BE49-F238E27FC236}">
                <a16:creationId xmlns:a16="http://schemas.microsoft.com/office/drawing/2014/main" id="{14CDFAD4-40E6-4181-BBCB-AF6C3EF9704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4625" y="3056273"/>
            <a:ext cx="185541" cy="262612"/>
          </a:xfrm>
          <a:prstGeom prst="rect">
            <a:avLst/>
          </a:prstGeom>
        </p:spPr>
      </p:pic>
      <p:pic>
        <p:nvPicPr>
          <p:cNvPr id="54" name="Picture 53" descr="A close up of a clock&#10;&#10;Description generated with high confidence">
            <a:extLst>
              <a:ext uri="{FF2B5EF4-FFF2-40B4-BE49-F238E27FC236}">
                <a16:creationId xmlns:a16="http://schemas.microsoft.com/office/drawing/2014/main" id="{6E2416AF-752A-45CD-9F3E-20A7FFAD8F1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586" y="3432886"/>
            <a:ext cx="185541" cy="258592"/>
          </a:xfrm>
          <a:prstGeom prst="rect">
            <a:avLst/>
          </a:prstGeom>
        </p:spPr>
      </p:pic>
      <p:pic>
        <p:nvPicPr>
          <p:cNvPr id="57" name="Picture 56" descr="A close up of a clock&#10;&#10;Description generated with high confidence">
            <a:extLst>
              <a:ext uri="{FF2B5EF4-FFF2-40B4-BE49-F238E27FC236}">
                <a16:creationId xmlns:a16="http://schemas.microsoft.com/office/drawing/2014/main" id="{6C121257-1D0F-43BA-94DE-C1207299AB2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260136"/>
            <a:ext cx="80280" cy="176976"/>
          </a:xfrm>
          <a:prstGeom prst="rect">
            <a:avLst/>
          </a:prstGeom>
        </p:spPr>
      </p:pic>
      <p:pic>
        <p:nvPicPr>
          <p:cNvPr id="59" name="Picture 58" descr="A close up of a clock&#10;&#10;Description generated with high confidence">
            <a:extLst>
              <a:ext uri="{FF2B5EF4-FFF2-40B4-BE49-F238E27FC236}">
                <a16:creationId xmlns:a16="http://schemas.microsoft.com/office/drawing/2014/main" id="{832849FC-F230-4549-A715-AEEC884C660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6000" y="4262400"/>
            <a:ext cx="80280" cy="1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86B63F0A-E1C9-4651-83DA-BADF82E17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93"/>
          <a:stretch/>
        </p:blipFill>
        <p:spPr>
          <a:xfrm>
            <a:off x="5885178" y="2060848"/>
            <a:ext cx="498855" cy="17281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5:2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4790239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15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5218787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5510319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5938358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6230399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27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0A33C-6D7C-4A84-B03D-2641DB6350E7}"/>
              </a:ext>
            </a:extLst>
          </p:cNvPr>
          <p:cNvSpPr txBox="1"/>
          <p:nvPr/>
        </p:nvSpPr>
        <p:spPr bwMode="auto">
          <a:xfrm>
            <a:off x="6581228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E09A2-6760-4B56-82BB-CEEA9C3C33DB}"/>
              </a:ext>
            </a:extLst>
          </p:cNvPr>
          <p:cNvSpPr txBox="1"/>
          <p:nvPr/>
        </p:nvSpPr>
        <p:spPr bwMode="auto">
          <a:xfrm>
            <a:off x="6837158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99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1704C6-A54B-44C1-BE4B-EE3130D5A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769" y="2636912"/>
            <a:ext cx="367408" cy="3600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298591-787D-49AE-9373-3507F906041B}"/>
              </a:ext>
            </a:extLst>
          </p:cNvPr>
          <p:cNvSpPr/>
          <p:nvPr/>
        </p:nvSpPr>
        <p:spPr bwMode="auto">
          <a:xfrm>
            <a:off x="6348001" y="2636912"/>
            <a:ext cx="77209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id="{9FFD31DC-B334-4372-ADA8-28CBD35F4D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20"/>
          <a:stretch/>
        </p:blipFill>
        <p:spPr>
          <a:xfrm>
            <a:off x="6348000" y="2060846"/>
            <a:ext cx="2124264" cy="1800202"/>
          </a:xfrm>
          <a:prstGeom prst="rect">
            <a:avLst/>
          </a:prstGeom>
        </p:spPr>
      </p:pic>
      <p:pic>
        <p:nvPicPr>
          <p:cNvPr id="52" name="Picture 5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D8224B-606F-4B48-A099-0F75C85BE0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992" y="2636911"/>
            <a:ext cx="282831" cy="360040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21A915-6062-4922-A7FB-212E80AF90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953" y="3068961"/>
            <a:ext cx="221225" cy="288031"/>
          </a:xfrm>
          <a:prstGeom prst="rect">
            <a:avLst/>
          </a:prstGeom>
        </p:spPr>
      </p:pic>
      <p:pic>
        <p:nvPicPr>
          <p:cNvPr id="54" name="Picture 5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0BE499-7334-4DBD-BE96-DCE12FE447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597" y="3068960"/>
            <a:ext cx="221225" cy="288031"/>
          </a:xfrm>
          <a:prstGeom prst="rect">
            <a:avLst/>
          </a:prstGeom>
        </p:spPr>
      </p:pic>
      <p:pic>
        <p:nvPicPr>
          <p:cNvPr id="55" name="Picture 5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565C76-B6C1-4C0C-A77D-C0D68F1F8D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953" y="3434401"/>
            <a:ext cx="221225" cy="288033"/>
          </a:xfrm>
          <a:prstGeom prst="rect">
            <a:avLst/>
          </a:prstGeom>
        </p:spPr>
      </p:pic>
      <p:pic>
        <p:nvPicPr>
          <p:cNvPr id="56" name="Picture 5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BD00AC-FC26-4E10-97B8-7F3F3EA3AB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8791" y="3428998"/>
            <a:ext cx="221225" cy="288033"/>
          </a:xfrm>
          <a:prstGeom prst="rect">
            <a:avLst/>
          </a:prstGeom>
        </p:spPr>
      </p:pic>
      <p:pic>
        <p:nvPicPr>
          <p:cNvPr id="57" name="Picture 5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B97C52-6680-44E8-B3C1-68562FA045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21" y="3427911"/>
            <a:ext cx="180046" cy="288033"/>
          </a:xfrm>
          <a:prstGeom prst="rect">
            <a:avLst/>
          </a:prstGeom>
        </p:spPr>
      </p:pic>
      <p:pic>
        <p:nvPicPr>
          <p:cNvPr id="58" name="Picture 5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ECA610E-2DEC-4799-AE8D-B88A2AE817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639" y="3715943"/>
            <a:ext cx="894361" cy="433137"/>
          </a:xfrm>
          <a:prstGeom prst="rect">
            <a:avLst/>
          </a:prstGeom>
        </p:spPr>
      </p:pic>
      <p:pic>
        <p:nvPicPr>
          <p:cNvPr id="59" name="Picture 5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9331D5-3EEC-42E3-9B0C-1FCEB8374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000" y="4221088"/>
            <a:ext cx="233670" cy="228984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B355F7-6B7B-4569-82F5-052E2779104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507" y="3744000"/>
            <a:ext cx="360493" cy="360040"/>
          </a:xfrm>
          <a:prstGeom prst="rect">
            <a:avLst/>
          </a:prstGeom>
        </p:spPr>
      </p:pic>
      <p:pic>
        <p:nvPicPr>
          <p:cNvPr id="60" name="Picture 5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0DCC01-C516-4F8D-AC89-ACAF4EBEA8E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1179" y="3743999"/>
            <a:ext cx="360493" cy="360040"/>
          </a:xfrm>
          <a:prstGeom prst="rect">
            <a:avLst/>
          </a:prstGeom>
        </p:spPr>
      </p:pic>
      <p:pic>
        <p:nvPicPr>
          <p:cNvPr id="10" name="Picture 9" descr="A close up of a clock&#10;&#10;Description generated with high confidence">
            <a:extLst>
              <a:ext uri="{FF2B5EF4-FFF2-40B4-BE49-F238E27FC236}">
                <a16:creationId xmlns:a16="http://schemas.microsoft.com/office/drawing/2014/main" id="{F3185A17-0611-40E3-8BFC-A781509F27B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993" y="2636912"/>
            <a:ext cx="228593" cy="357862"/>
          </a:xfrm>
          <a:prstGeom prst="rect">
            <a:avLst/>
          </a:prstGeom>
        </p:spPr>
      </p:pic>
      <p:pic>
        <p:nvPicPr>
          <p:cNvPr id="27" name="Picture 26" descr="A close up of a clock&#10;&#10;Description generated with high confidence">
            <a:extLst>
              <a:ext uri="{FF2B5EF4-FFF2-40B4-BE49-F238E27FC236}">
                <a16:creationId xmlns:a16="http://schemas.microsoft.com/office/drawing/2014/main" id="{A9722E90-2754-4786-9CE6-F625594CEFD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999" y="2636911"/>
            <a:ext cx="180045" cy="1072824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79AB4547-0058-425B-BCD5-548AE859BB9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836" y="4243821"/>
            <a:ext cx="106133" cy="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close up of a logo&#10;&#10;Description generated with high confidence">
            <a:extLst>
              <a:ext uri="{FF2B5EF4-FFF2-40B4-BE49-F238E27FC236}">
                <a16:creationId xmlns:a16="http://schemas.microsoft.com/office/drawing/2014/main" id="{C820A43F-0C40-4625-9047-E87247C25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08"/>
          <a:stretch/>
        </p:blipFill>
        <p:spPr>
          <a:xfrm>
            <a:off x="3431705" y="1817486"/>
            <a:ext cx="2324702" cy="1869518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4E1EB417-4586-4C39-AB5A-CB0E2F8F3A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08"/>
          <a:stretch/>
        </p:blipFill>
        <p:spPr>
          <a:xfrm>
            <a:off x="5710309" y="1817897"/>
            <a:ext cx="411340" cy="1869518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1B3EE9-0930-404C-AEFB-8970366022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5"/>
          <a:stretch/>
        </p:blipFill>
        <p:spPr>
          <a:xfrm>
            <a:off x="5091708" y="4005065"/>
            <a:ext cx="1441544" cy="461665"/>
          </a:xfrm>
          <a:prstGeom prst="rect">
            <a:avLst/>
          </a:prstGeom>
        </p:spPr>
      </p:pic>
      <p:pic>
        <p:nvPicPr>
          <p:cNvPr id="31" name="Picture 3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E40BDFB-1625-402C-848A-47EC35DEDD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1" y="3645024"/>
            <a:ext cx="282830" cy="360040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BDB9E-C386-4344-B359-69995C607C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104000"/>
            <a:ext cx="334390" cy="288032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5DDE75-02C5-4326-AC86-E9BCB95DAD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95"/>
          <a:stretch/>
        </p:blipFill>
        <p:spPr>
          <a:xfrm>
            <a:off x="6037074" y="1700808"/>
            <a:ext cx="470529" cy="244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0CF29D-E1AB-4BDB-9902-AFE2779A21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42"/>
          <a:stretch/>
        </p:blipFill>
        <p:spPr>
          <a:xfrm>
            <a:off x="6088632" y="2060849"/>
            <a:ext cx="367408" cy="19442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1.20 Column addition – step 5:2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AE2EDD-2FB5-49E9-AEDD-9E82562161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19" y="2924944"/>
            <a:ext cx="223903" cy="288032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E58932-1EA9-4321-8F08-D502762533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9" y="2924944"/>
            <a:ext cx="210823" cy="288032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3577592-2165-424E-80B6-C0F3814FD11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212" y="2924944"/>
            <a:ext cx="282829" cy="288032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755702-C39F-48FA-AA9A-4D65B9CE3F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212" y="3284984"/>
            <a:ext cx="282829" cy="360040"/>
          </a:xfrm>
          <a:prstGeom prst="rect">
            <a:avLst/>
          </a:prstGeom>
        </p:spPr>
      </p:pic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B1A8B5-7266-45F7-A639-7DAE235CA44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212" y="3717032"/>
            <a:ext cx="282829" cy="288032"/>
          </a:xfrm>
          <a:prstGeom prst="rect">
            <a:avLst/>
          </a:prstGeom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63358D-13A1-42BD-8D27-5203D3BF381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1" y="3284984"/>
            <a:ext cx="282830" cy="360040"/>
          </a:xfrm>
          <a:prstGeom prst="rect">
            <a:avLst/>
          </a:prstGeom>
        </p:spPr>
      </p:pic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66F29D6-7FC2-4EAF-A970-1B47C452F2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200" y="3284984"/>
            <a:ext cx="282830" cy="360040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8C2F7BD-7BFD-4FC9-936A-4BBA68A1086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889" y="3645024"/>
            <a:ext cx="210821" cy="360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8240C6-B5A3-4318-8288-25BBBC8BEF9D}"/>
              </a:ext>
            </a:extLst>
          </p:cNvPr>
          <p:cNvSpPr txBox="1"/>
          <p:nvPr/>
        </p:nvSpPr>
        <p:spPr bwMode="auto">
          <a:xfrm>
            <a:off x="4353381" y="95040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172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2EFA05-96B3-48CE-9142-DDD71F50A33D}"/>
              </a:ext>
            </a:extLst>
          </p:cNvPr>
          <p:cNvSpPr txBox="1"/>
          <p:nvPr/>
        </p:nvSpPr>
        <p:spPr bwMode="auto">
          <a:xfrm>
            <a:off x="4930756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+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49AEBF-33E2-471E-B4EF-CF610EA8EB54}"/>
              </a:ext>
            </a:extLst>
          </p:cNvPr>
          <p:cNvSpPr txBox="1"/>
          <p:nvPr/>
        </p:nvSpPr>
        <p:spPr bwMode="auto">
          <a:xfrm>
            <a:off x="5225355" y="95040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234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DD4A06-5BD3-4805-A159-F7E26A5372F2}"/>
              </a:ext>
            </a:extLst>
          </p:cNvPr>
          <p:cNvSpPr txBox="1"/>
          <p:nvPr/>
        </p:nvSpPr>
        <p:spPr bwMode="auto">
          <a:xfrm>
            <a:off x="5802220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D8C28A-3AB0-4FCB-87B8-3C2A42292DB4}"/>
              </a:ext>
            </a:extLst>
          </p:cNvPr>
          <p:cNvSpPr txBox="1"/>
          <p:nvPr/>
        </p:nvSpPr>
        <p:spPr bwMode="auto">
          <a:xfrm>
            <a:off x="6086384" y="95040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</a:rPr>
              <a:t>54</a:t>
            </a:r>
            <a:endParaRPr lang="en-GB" sz="2400" dirty="0"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9FC8AA-9AEC-4891-A692-4CCCA5A3DBE9}"/>
              </a:ext>
            </a:extLst>
          </p:cNvPr>
          <p:cNvSpPr txBox="1"/>
          <p:nvPr/>
        </p:nvSpPr>
        <p:spPr bwMode="auto">
          <a:xfrm>
            <a:off x="6514423" y="95040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707673-D295-42B0-9C66-54AD23218841}"/>
              </a:ext>
            </a:extLst>
          </p:cNvPr>
          <p:cNvSpPr txBox="1"/>
          <p:nvPr/>
        </p:nvSpPr>
        <p:spPr bwMode="auto">
          <a:xfrm>
            <a:off x="6793777" y="950401"/>
            <a:ext cx="684804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460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219E283-7862-4233-B627-1384E30BD3D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602" y="2708920"/>
            <a:ext cx="2108678" cy="1296144"/>
          </a:xfrm>
          <a:prstGeom prst="rect">
            <a:avLst/>
          </a:prstGeom>
        </p:spPr>
      </p:pic>
      <p:pic>
        <p:nvPicPr>
          <p:cNvPr id="47" name="Picture 4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A410579-8028-4187-BF5D-464DF599CBE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78"/>
          <a:stretch/>
        </p:blipFill>
        <p:spPr>
          <a:xfrm>
            <a:off x="6525884" y="1772816"/>
            <a:ext cx="2378428" cy="1482551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0B65F7-7BF4-4129-BB81-0D13FC8B175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806" y="4581128"/>
            <a:ext cx="98517" cy="186816"/>
          </a:xfrm>
          <a:prstGeom prst="rect">
            <a:avLst/>
          </a:prstGeom>
        </p:spPr>
      </p:pic>
      <p:pic>
        <p:nvPicPr>
          <p:cNvPr id="62" name="Picture 6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18A94F5-FBD6-4732-A841-15B42A9B09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599" y="4581128"/>
            <a:ext cx="145222" cy="186816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0283405-7991-4FE3-A5CA-EC623E3370F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309" y="4047454"/>
            <a:ext cx="326764" cy="389248"/>
          </a:xfrm>
          <a:prstGeom prst="rect">
            <a:avLst/>
          </a:prstGeom>
        </p:spPr>
      </p:pic>
      <p:pic>
        <p:nvPicPr>
          <p:cNvPr id="63" name="Picture 6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5C75E7-3755-4F9C-A018-6B1B5838C6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974" y="4148671"/>
            <a:ext cx="282829" cy="288032"/>
          </a:xfrm>
          <a:prstGeom prst="rect">
            <a:avLst/>
          </a:prstGeom>
        </p:spPr>
      </p:pic>
      <p:pic>
        <p:nvPicPr>
          <p:cNvPr id="6" name="Picture 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9F5099F-391F-4EAB-9FB9-BCD7BFFF546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9" y="3700800"/>
            <a:ext cx="221227" cy="288032"/>
          </a:xfrm>
          <a:prstGeom prst="rect">
            <a:avLst/>
          </a:prstGeom>
        </p:spPr>
      </p:pic>
      <p:pic>
        <p:nvPicPr>
          <p:cNvPr id="42" name="Picture 41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8DB2E1F-3959-4510-8E65-FE43CFA4121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8401" y="4584724"/>
            <a:ext cx="106133" cy="183518"/>
          </a:xfrm>
          <a:prstGeom prst="rect">
            <a:avLst/>
          </a:prstGeom>
        </p:spPr>
      </p:pic>
      <p:pic>
        <p:nvPicPr>
          <p:cNvPr id="45" name="Picture 4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1116E4AE-079B-4543-BE31-B4783F25CEF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774" y="2910955"/>
            <a:ext cx="197742" cy="719261"/>
          </a:xfrm>
          <a:prstGeom prst="rect">
            <a:avLst/>
          </a:prstGeom>
        </p:spPr>
      </p:pic>
      <p:pic>
        <p:nvPicPr>
          <p:cNvPr id="46" name="Picture 4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2569FC5A-6CC0-48D8-A093-8CC30E682B0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601" y="4584724"/>
            <a:ext cx="106133" cy="1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5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42283-FB8D-4B8F-B8E3-EE483A8B9A08}"/>
              </a:ext>
            </a:extLst>
          </p:cNvPr>
          <p:cNvSpPr txBox="1"/>
          <p:nvPr/>
        </p:nvSpPr>
        <p:spPr bwMode="auto">
          <a:xfrm>
            <a:off x="1713051" y="2157363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416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6CCA4-D8ED-4381-80D9-1432BBE34519}"/>
              </a:ext>
            </a:extLst>
          </p:cNvPr>
          <p:cNvSpPr txBox="1"/>
          <p:nvPr/>
        </p:nvSpPr>
        <p:spPr bwMode="auto">
          <a:xfrm>
            <a:off x="2289625" y="2157362"/>
            <a:ext cx="36740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+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AFE-B2BD-4E9A-B4CB-B6F4343F7D13}"/>
              </a:ext>
            </a:extLst>
          </p:cNvPr>
          <p:cNvSpPr txBox="1"/>
          <p:nvPr/>
        </p:nvSpPr>
        <p:spPr bwMode="auto">
          <a:xfrm>
            <a:off x="2585025" y="2157362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Myriad Pro Semibold" charset="0"/>
                <a:cs typeface="Myriad Pro Semibold" charset="0"/>
              </a:rPr>
              <a:t>223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BB08C-8BD2-4319-8D12-2EEDC46C2B20}"/>
              </a:ext>
            </a:extLst>
          </p:cNvPr>
          <p:cNvSpPr txBox="1"/>
          <p:nvPr/>
        </p:nvSpPr>
        <p:spPr bwMode="auto">
          <a:xfrm>
            <a:off x="3161089" y="2157362"/>
            <a:ext cx="36740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E996D-7225-4E3B-A317-3ACCE0FC5685}"/>
              </a:ext>
            </a:extLst>
          </p:cNvPr>
          <p:cNvSpPr txBox="1"/>
          <p:nvPr/>
        </p:nvSpPr>
        <p:spPr bwMode="auto">
          <a:xfrm>
            <a:off x="3441243" y="2157362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184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A0A33C-6D7C-4A84-B03D-2641DB6350E7}"/>
              </a:ext>
            </a:extLst>
          </p:cNvPr>
          <p:cNvSpPr txBox="1"/>
          <p:nvPr/>
        </p:nvSpPr>
        <p:spPr bwMode="auto">
          <a:xfrm>
            <a:off x="4017307" y="2157362"/>
            <a:ext cx="367408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Myriad Pro Semibold" charset="0"/>
                <a:cs typeface="Myriad Pro Semibold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5E09A2-6760-4B56-82BB-CEEA9C3C33DB}"/>
              </a:ext>
            </a:extLst>
          </p:cNvPr>
          <p:cNvSpPr txBox="1"/>
          <p:nvPr/>
        </p:nvSpPr>
        <p:spPr bwMode="auto">
          <a:xfrm>
            <a:off x="4297462" y="2157362"/>
            <a:ext cx="655950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823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Myriad Pro Semibold" charset="0"/>
              <a:cs typeface="Myriad Pro Semibold" charset="0"/>
            </a:endParaRPr>
          </a:p>
        </p:txBody>
      </p:sp>
      <p:pic>
        <p:nvPicPr>
          <p:cNvPr id="45" name="Picture 44" descr="A close up of a logo&#10;&#10;Description generated with high confidence">
            <a:extLst>
              <a:ext uri="{FF2B5EF4-FFF2-40B4-BE49-F238E27FC236}">
                <a16:creationId xmlns:a16="http://schemas.microsoft.com/office/drawing/2014/main" id="{A2317765-0F1A-46D7-AA41-4D8AD694A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848958" y="2961715"/>
            <a:ext cx="2307937" cy="1800201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DB5CAD1E-0D97-4031-ACD8-0C89CE1E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9"/>
          <a:stretch/>
        </p:blipFill>
        <p:spPr>
          <a:xfrm>
            <a:off x="3115367" y="2953163"/>
            <a:ext cx="367408" cy="180020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B9D013-1899-4998-B8C9-AF3055D45D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06"/>
          <a:stretch/>
        </p:blipFill>
        <p:spPr>
          <a:xfrm>
            <a:off x="3505885" y="2881156"/>
            <a:ext cx="367408" cy="2476491"/>
          </a:xfrm>
          <a:prstGeom prst="rect">
            <a:avLst/>
          </a:prstGeom>
        </p:spPr>
      </p:pic>
      <p:pic>
        <p:nvPicPr>
          <p:cNvPr id="35" name="Picture 3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581F46-7196-4CE4-AA84-2D38CD4EAC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255" y="3600987"/>
            <a:ext cx="288029" cy="360040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0B0FBC-E8BF-4116-9FC9-EB108BC48A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5261" y="3961027"/>
            <a:ext cx="216023" cy="360288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B0FE44E-9E25-4BA9-B809-5F63C4DB1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249" y="4350937"/>
            <a:ext cx="288034" cy="32928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13DFA5F-7676-406F-808A-B2946A8FCC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133" y="4393323"/>
            <a:ext cx="288033" cy="36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F7FB1E-342B-4A82-90BA-EE329149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46FB71-2410-40D9-A90F-581AF9A64B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293" y="3429000"/>
            <a:ext cx="1872207" cy="1928646"/>
          </a:xfrm>
          <a:prstGeom prst="rect">
            <a:avLst/>
          </a:prstGeom>
        </p:spPr>
      </p:pic>
      <p:pic>
        <p:nvPicPr>
          <p:cNvPr id="33" name="Picture 3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5B93C6-CDDD-4A2C-B832-6EE317CD96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1166" y="3601235"/>
            <a:ext cx="360039" cy="360040"/>
          </a:xfrm>
          <a:prstGeom prst="rect">
            <a:avLst/>
          </a:prstGeom>
        </p:spPr>
      </p:pic>
      <p:pic>
        <p:nvPicPr>
          <p:cNvPr id="34" name="Picture 3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3D29EC-490F-41E1-B854-D9E4578734B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212" y="3601236"/>
            <a:ext cx="216024" cy="322509"/>
          </a:xfrm>
          <a:prstGeom prst="rect">
            <a:avLst/>
          </a:prstGeom>
        </p:spPr>
      </p:pic>
      <p:pic>
        <p:nvPicPr>
          <p:cNvPr id="37" name="Picture 3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9CEFFE-D86F-4143-8B1E-897FE0B369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3213" y="3990649"/>
            <a:ext cx="360039" cy="322509"/>
          </a:xfrm>
          <a:prstGeom prst="rect">
            <a:avLst/>
          </a:prstGeom>
        </p:spPr>
      </p:pic>
      <p:pic>
        <p:nvPicPr>
          <p:cNvPr id="38" name="Picture 3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A20C15-8950-481E-8DB4-9FD70B1638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181" y="3990649"/>
            <a:ext cx="216022" cy="322509"/>
          </a:xfrm>
          <a:prstGeom prst="rect">
            <a:avLst/>
          </a:prstGeom>
        </p:spPr>
      </p:pic>
      <p:pic>
        <p:nvPicPr>
          <p:cNvPr id="39" name="Picture 3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DAA1A1-79F8-4054-9A49-DE700E167A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497" y="4358847"/>
            <a:ext cx="288033" cy="322509"/>
          </a:xfrm>
          <a:prstGeom prst="rect">
            <a:avLst/>
          </a:prstGeom>
        </p:spPr>
      </p:pic>
      <p:pic>
        <p:nvPicPr>
          <p:cNvPr id="40" name="Picture 3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611EF5-8B25-42AE-8465-34A9F3AE70B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895" y="4357716"/>
            <a:ext cx="288034" cy="322509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EA4E01-E740-4E70-ACD4-D10425B2A21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1166" y="4680224"/>
            <a:ext cx="1292459" cy="433179"/>
          </a:xfrm>
          <a:prstGeom prst="rect">
            <a:avLst/>
          </a:prstGeom>
        </p:spPr>
      </p:pic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A5B833-5F22-4FDC-A517-DBDAAC101F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603" y="5185412"/>
            <a:ext cx="138632" cy="206968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56C989-383B-44FE-9049-EC2C526063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425" y="4705881"/>
            <a:ext cx="216023" cy="360288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336B57C-9E7E-4335-9493-6C370F3314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80" y="5188719"/>
            <a:ext cx="136416" cy="203660"/>
          </a:xfrm>
          <a:prstGeom prst="rect">
            <a:avLst/>
          </a:prstGeom>
        </p:spPr>
      </p:pic>
      <p:pic>
        <p:nvPicPr>
          <p:cNvPr id="47" name="Picture 4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0D1E65-3D62-4784-B0E9-930E533E6D0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0037" y="4749803"/>
            <a:ext cx="360039" cy="322509"/>
          </a:xfrm>
          <a:prstGeom prst="rect">
            <a:avLst/>
          </a:prstGeom>
        </p:spPr>
      </p:pic>
      <p:pic>
        <p:nvPicPr>
          <p:cNvPr id="48" name="Picture 4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A3630A-77A3-49F2-830B-B078604A722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1228" y="4756120"/>
            <a:ext cx="288034" cy="322509"/>
          </a:xfrm>
          <a:prstGeom prst="rect">
            <a:avLst/>
          </a:prstGeom>
        </p:spPr>
      </p:pic>
      <p:pic>
        <p:nvPicPr>
          <p:cNvPr id="4" name="Picture 3" descr="A close up of a clock&#10;&#10;Description generated with high confidence">
            <a:extLst>
              <a:ext uri="{FF2B5EF4-FFF2-40B4-BE49-F238E27FC236}">
                <a16:creationId xmlns:a16="http://schemas.microsoft.com/office/drawing/2014/main" id="{99980713-4486-4E35-B6CC-E509CB7F426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229" y="4027931"/>
            <a:ext cx="216023" cy="275774"/>
          </a:xfrm>
          <a:prstGeom prst="rect">
            <a:avLst/>
          </a:prstGeom>
        </p:spPr>
      </p:pic>
      <p:pic>
        <p:nvPicPr>
          <p:cNvPr id="51" name="Picture 50" descr="A close up of a clock&#10;&#10;Description generated with high confidence">
            <a:extLst>
              <a:ext uri="{FF2B5EF4-FFF2-40B4-BE49-F238E27FC236}">
                <a16:creationId xmlns:a16="http://schemas.microsoft.com/office/drawing/2014/main" id="{A5B3D9D3-411C-4220-B0BA-279C81140E0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695" y="3664186"/>
            <a:ext cx="125097" cy="275774"/>
          </a:xfrm>
          <a:prstGeom prst="rect">
            <a:avLst/>
          </a:prstGeom>
        </p:spPr>
      </p:pic>
      <p:pic>
        <p:nvPicPr>
          <p:cNvPr id="52" name="Picture 51" descr="A close up of a clock&#10;&#10;Description generated with high confidence">
            <a:extLst>
              <a:ext uri="{FF2B5EF4-FFF2-40B4-BE49-F238E27FC236}">
                <a16:creationId xmlns:a16="http://schemas.microsoft.com/office/drawing/2014/main" id="{6859DF8F-5F42-4E81-B3BA-C73B12DC800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960" y="3664186"/>
            <a:ext cx="185541" cy="245902"/>
          </a:xfrm>
          <a:prstGeom prst="rect">
            <a:avLst/>
          </a:prstGeom>
        </p:spPr>
      </p:pic>
      <p:pic>
        <p:nvPicPr>
          <p:cNvPr id="53" name="Picture 52" descr="A close up of a clock&#10;&#10;Description generated with high confidence">
            <a:extLst>
              <a:ext uri="{FF2B5EF4-FFF2-40B4-BE49-F238E27FC236}">
                <a16:creationId xmlns:a16="http://schemas.microsoft.com/office/drawing/2014/main" id="{14CDFAD4-40E6-4181-BBCB-AF6C3EF9704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853" y="4020596"/>
            <a:ext cx="185541" cy="262612"/>
          </a:xfrm>
          <a:prstGeom prst="rect">
            <a:avLst/>
          </a:prstGeom>
        </p:spPr>
      </p:pic>
      <p:pic>
        <p:nvPicPr>
          <p:cNvPr id="54" name="Picture 53" descr="A close up of a clock&#10;&#10;Description generated with high confidence">
            <a:extLst>
              <a:ext uri="{FF2B5EF4-FFF2-40B4-BE49-F238E27FC236}">
                <a16:creationId xmlns:a16="http://schemas.microsoft.com/office/drawing/2014/main" id="{6E2416AF-752A-45CD-9F3E-20A7FFAD8F1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814" y="4397209"/>
            <a:ext cx="185541" cy="258592"/>
          </a:xfrm>
          <a:prstGeom prst="rect">
            <a:avLst/>
          </a:prstGeom>
        </p:spPr>
      </p:pic>
      <p:pic>
        <p:nvPicPr>
          <p:cNvPr id="57" name="Picture 56" descr="A close up of a clock&#10;&#10;Description generated with high confidence">
            <a:extLst>
              <a:ext uri="{FF2B5EF4-FFF2-40B4-BE49-F238E27FC236}">
                <a16:creationId xmlns:a16="http://schemas.microsoft.com/office/drawing/2014/main" id="{6C121257-1D0F-43BA-94DE-C1207299AB2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228" y="5224459"/>
            <a:ext cx="80280" cy="176976"/>
          </a:xfrm>
          <a:prstGeom prst="rect">
            <a:avLst/>
          </a:prstGeom>
        </p:spPr>
      </p:pic>
      <p:pic>
        <p:nvPicPr>
          <p:cNvPr id="59" name="Picture 58" descr="A close up of a clock&#10;&#10;Description generated with high confidence">
            <a:extLst>
              <a:ext uri="{FF2B5EF4-FFF2-40B4-BE49-F238E27FC236}">
                <a16:creationId xmlns:a16="http://schemas.microsoft.com/office/drawing/2014/main" id="{832849FC-F230-4549-A715-AEEC884C660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7228" y="5226723"/>
            <a:ext cx="80280" cy="17697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F04E50-6A55-475A-92F8-19A5E0AE6B3F}"/>
              </a:ext>
            </a:extLst>
          </p:cNvPr>
          <p:cNvSpPr txBox="1">
            <a:spLocks/>
          </p:cNvSpPr>
          <p:nvPr/>
        </p:nvSpPr>
        <p:spPr>
          <a:xfrm>
            <a:off x="6219208" y="1969615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also use column addition to find the sum of three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carefully at numbers in each column.  Look for numbers which are easy to add together.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6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68258"/>
              </p:ext>
            </p:extLst>
          </p:nvPr>
        </p:nvGraphicFramePr>
        <p:xfrm>
          <a:off x="594008" y="1097546"/>
          <a:ext cx="11140162" cy="241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their knowledge of column addition to solve problems</a:t>
                      </a: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0091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63326"/>
              </p:ext>
            </p:extLst>
          </p:nvPr>
        </p:nvGraphicFramePr>
        <p:xfrm>
          <a:off x="594008" y="1097546"/>
          <a:ext cx="11140162" cy="205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0981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5651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the minuend and the subtrahend in column subtraction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52540"/>
              </p:ext>
            </p:extLst>
          </p:nvPr>
        </p:nvGraphicFramePr>
        <p:xfrm>
          <a:off x="594008" y="1535029"/>
          <a:ext cx="10712127" cy="279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subtract from a 2-digit number using column subtraction with exchanging from tens to ones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subtract from a 3-digit number using column subtraction with exchanging from hundreds to tens (1)</a:t>
                      </a: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subtract from a 3-digit number using column subtraction with exchanging from hundreds to tens (2)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evaluate the efficiency of strategies for subtraction</a:t>
                      </a:r>
                      <a:endParaRPr lang="en-GB" sz="2000" b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01404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496320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05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3633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1:1 - 1:2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71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Liam\Documents\Design\NCETM\04 Images for B1 PPTs\Final PNG files\ncetm_mm_sp1_se20_aw001_step_2.png"/>
          <p:cNvPicPr>
            <a:picLocks noChangeAspect="1" noChangeArrowheads="1"/>
          </p:cNvPicPr>
          <p:nvPr/>
        </p:nvPicPr>
        <p:blipFill>
          <a:blip r:embed="rId3" cstate="print"/>
          <a:srcRect l="34457" t="22276" r="51941"/>
          <a:stretch>
            <a:fillRect/>
          </a:stretch>
        </p:blipFill>
        <p:spPr bwMode="auto">
          <a:xfrm>
            <a:off x="4844450" y="2924944"/>
            <a:ext cx="1080120" cy="1758784"/>
          </a:xfrm>
          <a:prstGeom prst="rect">
            <a:avLst/>
          </a:prstGeom>
          <a:noFill/>
        </p:spPr>
      </p:pic>
      <p:pic>
        <p:nvPicPr>
          <p:cNvPr id="39940" name="Picture 4" descr="C:\Users\Liam\Documents\Design\NCETM\04 Images for B1 PPTs\Final PNG files\ncetm_mm_sp1_se20_aw001_step_3.png"/>
          <p:cNvPicPr>
            <a:picLocks noChangeAspect="1" noChangeArrowheads="1"/>
          </p:cNvPicPr>
          <p:nvPr/>
        </p:nvPicPr>
        <p:blipFill>
          <a:blip r:embed="rId4" cstate="print"/>
          <a:srcRect l="52593" t="22275" r="35619"/>
          <a:stretch>
            <a:fillRect/>
          </a:stretch>
        </p:blipFill>
        <p:spPr bwMode="auto">
          <a:xfrm>
            <a:off x="6284610" y="2924944"/>
            <a:ext cx="936104" cy="1758784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1:2</a:t>
            </a:r>
          </a:p>
        </p:txBody>
      </p:sp>
      <p:pic>
        <p:nvPicPr>
          <p:cNvPr id="39938" name="Picture 2" descr="C:\Users\Liam\Documents\Design\NCETM\04 Images for B1 PPTs\Final PNG files\ncetm_mm_sp1_se20_aw001_step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30" y="2420888"/>
            <a:ext cx="108012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3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38989" y="2577480"/>
            <a:ext cx="7936377" cy="1035112"/>
            <a:chOff x="179512" y="2564904"/>
            <a:chExt cx="7936377" cy="1035112"/>
          </a:xfrm>
        </p:grpSpPr>
        <p:pic>
          <p:nvPicPr>
            <p:cNvPr id="56322" name="Picture 2" descr="C:\Users\Liam\Documents\Design\NCETM\04 Images for B1 PPTs\Final PNG files\ncetm_mm_sp1_se20_aw002.png"/>
            <p:cNvPicPr>
              <a:picLocks noChangeAspect="1" noChangeArrowheads="1"/>
            </p:cNvPicPr>
            <p:nvPr/>
          </p:nvPicPr>
          <p:blipFill>
            <a:blip r:embed="rId3" cstate="print"/>
            <a:srcRect b="48699"/>
            <a:stretch>
              <a:fillRect/>
            </a:stretch>
          </p:blipFill>
          <p:spPr bwMode="auto">
            <a:xfrm>
              <a:off x="179512" y="2564904"/>
              <a:ext cx="7936377" cy="910259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 bwMode="auto">
            <a:xfrm>
              <a:off x="251520" y="3456000"/>
              <a:ext cx="77768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1:2</a:t>
            </a:r>
          </a:p>
        </p:txBody>
      </p:sp>
      <p:pic>
        <p:nvPicPr>
          <p:cNvPr id="12" name="Picture 2" descr="C:\Users\Liam\Documents\Design\NCETM\04 Images for B1 PPTs\Final PNG files\ncetm_mm_sp1_se20_aw002.png"/>
          <p:cNvPicPr>
            <a:picLocks noChangeAspect="1" noChangeArrowheads="1"/>
          </p:cNvPicPr>
          <p:nvPr/>
        </p:nvPicPr>
        <p:blipFill>
          <a:blip r:embed="rId3" cstate="print"/>
          <a:srcRect t="47242"/>
          <a:stretch>
            <a:fillRect/>
          </a:stretch>
        </p:blipFill>
        <p:spPr bwMode="auto">
          <a:xfrm>
            <a:off x="2138989" y="3396568"/>
            <a:ext cx="7936377" cy="93610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3435132" y="361259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363124" y="3612593"/>
            <a:ext cx="792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23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179548" y="361259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143476" y="3612593"/>
            <a:ext cx="792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"/>
                <a:ea typeface="Myriad Pro Semibold" charset="0"/>
                <a:cs typeface="Myriad Pro Semibold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057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8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26990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using column subtraction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2452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1:3 – 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8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579" y="931178"/>
            <a:ext cx="5028843" cy="548101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1:4</a:t>
            </a:r>
          </a:p>
        </p:txBody>
      </p:sp>
    </p:spTree>
    <p:extLst>
      <p:ext uri="{BB962C8B-B14F-4D97-AF65-F5344CB8AC3E}">
        <p14:creationId xmlns:p14="http://schemas.microsoft.com/office/powerpoint/2010/main" val="11533153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E2D6D-B945-4043-B8E2-3813EAF86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A65BE-9932-4EA2-AC7C-D6B1931E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9" y="2419991"/>
            <a:ext cx="2169727" cy="1967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221CA-F773-40ED-B568-DD76631EC80B}"/>
              </a:ext>
            </a:extLst>
          </p:cNvPr>
          <p:cNvSpPr txBox="1"/>
          <p:nvPr/>
        </p:nvSpPr>
        <p:spPr bwMode="auto">
          <a:xfrm>
            <a:off x="5027090" y="3721749"/>
            <a:ext cx="288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07B65-1096-46EF-93CB-C73049FED140}"/>
              </a:ext>
            </a:extLst>
          </p:cNvPr>
          <p:cNvSpPr txBox="1"/>
          <p:nvPr/>
        </p:nvSpPr>
        <p:spPr bwMode="auto">
          <a:xfrm>
            <a:off x="3608483" y="3721749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7C8EC-102A-460C-8313-23A1235DDE0E}"/>
              </a:ext>
            </a:extLst>
          </p:cNvPr>
          <p:cNvSpPr txBox="1"/>
          <p:nvPr/>
        </p:nvSpPr>
        <p:spPr bwMode="auto">
          <a:xfrm>
            <a:off x="4943527" y="3721749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1BF63-A44A-43E3-AC49-AB347CD4025D}"/>
              </a:ext>
            </a:extLst>
          </p:cNvPr>
          <p:cNvSpPr txBox="1"/>
          <p:nvPr/>
        </p:nvSpPr>
        <p:spPr bwMode="auto">
          <a:xfrm>
            <a:off x="7427869" y="256841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936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CB134-93AF-4A14-A35C-496E0883A286}"/>
              </a:ext>
            </a:extLst>
          </p:cNvPr>
          <p:cNvSpPr txBox="1"/>
          <p:nvPr/>
        </p:nvSpPr>
        <p:spPr bwMode="auto">
          <a:xfrm>
            <a:off x="8087710" y="372174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425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C5FF8-B383-4AC2-A6E3-9EB75970CF0A}"/>
              </a:ext>
            </a:extLst>
          </p:cNvPr>
          <p:cNvSpPr txBox="1"/>
          <p:nvPr/>
        </p:nvSpPr>
        <p:spPr bwMode="auto">
          <a:xfrm>
            <a:off x="6759647" y="3721749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511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0E6A6-FCD9-47C3-AA11-ACF73362817A}"/>
              </a:ext>
            </a:extLst>
          </p:cNvPr>
          <p:cNvSpPr txBox="1"/>
          <p:nvPr/>
        </p:nvSpPr>
        <p:spPr bwMode="auto">
          <a:xfrm>
            <a:off x="6895100" y="3721749"/>
            <a:ext cx="288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C7469-0F48-46A1-9B28-C6FFC51BC15B}"/>
              </a:ext>
            </a:extLst>
          </p:cNvPr>
          <p:cNvSpPr txBox="1"/>
          <p:nvPr/>
        </p:nvSpPr>
        <p:spPr bwMode="auto">
          <a:xfrm>
            <a:off x="4282155" y="2568419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/>
                <a:ea typeface="Myriad Pro Semibold" charset="0"/>
                <a:cs typeface="Myriad Pro Semibold" charset="0"/>
              </a:rPr>
              <a:t>97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02863B-B33F-48A2-ABD7-47D440C0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03" y="2419991"/>
            <a:ext cx="2169727" cy="19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28272" y="2575137"/>
          <a:ext cx="2335456" cy="1707726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190058"/>
                  </a:ext>
                </a:extLst>
              </a:tr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439604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1:6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7AD65-6856-4AB1-881B-324EAE21B5A2}"/>
              </a:ext>
            </a:extLst>
          </p:cNvPr>
          <p:cNvSpPr txBox="1"/>
          <p:nvPr/>
        </p:nvSpPr>
        <p:spPr bwMode="auto">
          <a:xfrm>
            <a:off x="5729813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57FAE-4998-4F17-B255-04D51FFA7BB2}"/>
              </a:ext>
            </a:extLst>
          </p:cNvPr>
          <p:cNvSpPr txBox="1"/>
          <p:nvPr/>
        </p:nvSpPr>
        <p:spPr bwMode="auto">
          <a:xfrm>
            <a:off x="6271645" y="2614597"/>
            <a:ext cx="35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75BE8-C1D4-44CF-A851-D2B04A030C81}"/>
              </a:ext>
            </a:extLst>
          </p:cNvPr>
          <p:cNvSpPr txBox="1"/>
          <p:nvPr/>
        </p:nvSpPr>
        <p:spPr bwMode="auto">
          <a:xfrm>
            <a:off x="6815299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83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87262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from a 2-digit number using column subtraction with exchanging from tens to ones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0328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2:1 – 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4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603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the addends and the sum in column addition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F3E6CC5-CA57-480C-B135-952C1D77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33" y="1854349"/>
            <a:ext cx="3389677" cy="30603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8E1E1CA-F9DB-4097-B3E2-9BF358509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6" y="1844824"/>
            <a:ext cx="3389677" cy="30603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495600" y="37890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55840" y="37890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2423592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tens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511824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90A2A-8D3A-4C01-B5D4-6D17736A1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7" y="3747888"/>
            <a:ext cx="116717" cy="10698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E0EAAF-A04A-43CD-896D-EC797D543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41" y="3747888"/>
            <a:ext cx="116717" cy="10698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E88814-34F2-42BD-A2EA-A373AD591193}"/>
              </a:ext>
            </a:extLst>
          </p:cNvPr>
          <p:cNvSpPr txBox="1"/>
          <p:nvPr/>
        </p:nvSpPr>
        <p:spPr bwMode="auto">
          <a:xfrm>
            <a:off x="3524442" y="2253010"/>
            <a:ext cx="1088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7856D9-8F96-428C-AD8B-003263B4B2E9}"/>
              </a:ext>
            </a:extLst>
          </p:cNvPr>
          <p:cNvSpPr txBox="1"/>
          <p:nvPr/>
        </p:nvSpPr>
        <p:spPr bwMode="auto">
          <a:xfrm>
            <a:off x="7579102" y="2253010"/>
            <a:ext cx="1088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6B313C-AB40-4C7D-AD81-6A8F23BB2DBF}"/>
              </a:ext>
            </a:extLst>
          </p:cNvPr>
          <p:cNvGrpSpPr/>
          <p:nvPr/>
        </p:nvGrpSpPr>
        <p:grpSpPr>
          <a:xfrm>
            <a:off x="8902930" y="3789847"/>
            <a:ext cx="332443" cy="757379"/>
            <a:chOff x="7388454" y="3904146"/>
            <a:chExt cx="332443" cy="75737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88EB0CB-1227-478E-9147-F00D2D43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3904146"/>
              <a:ext cx="116717" cy="11671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8DA329C-229C-496F-8B3C-A108B1FAF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4117700"/>
              <a:ext cx="116717" cy="11671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B97392-8A10-477B-8E9C-49F1BE884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4331254"/>
              <a:ext cx="116717" cy="11671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DDD0B21-D0B5-43EF-BAB2-8823099A2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454" y="4544808"/>
              <a:ext cx="116717" cy="11671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7038F5F-7B3B-49DB-9026-4BD258007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3904146"/>
              <a:ext cx="116717" cy="11671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0862FC9-A2C6-457C-A171-05A2A495F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4117700"/>
              <a:ext cx="116717" cy="11671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57AD612-22EA-45A3-B2C9-A4278F491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4331254"/>
              <a:ext cx="116717" cy="11671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47C396-432A-48B8-AB88-A4E2800E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80" y="4544808"/>
              <a:ext cx="116717" cy="11671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3B5E82-3EA0-4C1C-B883-4BFC60E6DFD7}"/>
              </a:ext>
            </a:extLst>
          </p:cNvPr>
          <p:cNvGrpSpPr/>
          <p:nvPr/>
        </p:nvGrpSpPr>
        <p:grpSpPr>
          <a:xfrm>
            <a:off x="9334382" y="3789847"/>
            <a:ext cx="116717" cy="543825"/>
            <a:chOff x="7819906" y="3904146"/>
            <a:chExt cx="116717" cy="54382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84E36D6-32DA-4868-8EA9-A1E3256AC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906" y="4331254"/>
              <a:ext cx="116717" cy="11671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46B364C-BFCC-498A-8564-7D60FD42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906" y="3904146"/>
              <a:ext cx="116717" cy="11671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1915FC7-DC0D-45AE-973B-233ED1D79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906" y="4117700"/>
              <a:ext cx="116717" cy="116717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A0B1AB-7EF7-43F9-99B4-9534DA1290CF}"/>
              </a:ext>
            </a:extLst>
          </p:cNvPr>
          <p:cNvSpPr txBox="1"/>
          <p:nvPr/>
        </p:nvSpPr>
        <p:spPr bwMode="auto">
          <a:xfrm>
            <a:off x="2423592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DFF1C5-3765-47F4-A57A-46BECD1A0842}"/>
              </a:ext>
            </a:extLst>
          </p:cNvPr>
          <p:cNvSpPr txBox="1"/>
          <p:nvPr/>
        </p:nvSpPr>
        <p:spPr bwMode="auto">
          <a:xfrm>
            <a:off x="4511824" y="3789041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</a:t>
            </a:r>
          </a:p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97428C-49BD-4F5D-A7D7-432A5214DBF7}"/>
              </a:ext>
            </a:extLst>
          </p:cNvPr>
          <p:cNvSpPr txBox="1"/>
          <p:nvPr/>
        </p:nvSpPr>
        <p:spPr bwMode="auto">
          <a:xfrm>
            <a:off x="2874398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879511-7649-45DA-A667-607F51A4CD3F}"/>
              </a:ext>
            </a:extLst>
          </p:cNvPr>
          <p:cNvSpPr txBox="1"/>
          <p:nvPr/>
        </p:nvSpPr>
        <p:spPr bwMode="auto">
          <a:xfrm>
            <a:off x="4962630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C58A3E-4FCB-4BBC-AAF8-DE77CB5079FF}"/>
              </a:ext>
            </a:extLst>
          </p:cNvPr>
          <p:cNvSpPr txBox="1"/>
          <p:nvPr/>
        </p:nvSpPr>
        <p:spPr bwMode="auto">
          <a:xfrm>
            <a:off x="6898874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B8C288-340B-42E9-8692-54EA5ED0EE83}"/>
              </a:ext>
            </a:extLst>
          </p:cNvPr>
          <p:cNvSpPr txBox="1"/>
          <p:nvPr/>
        </p:nvSpPr>
        <p:spPr bwMode="auto">
          <a:xfrm>
            <a:off x="9012576" y="40622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CD78553-813C-44B8-B5B5-773B8F24A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55" y="4633466"/>
            <a:ext cx="116717" cy="1167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4F51346-8583-4478-BDBB-958FC9A6D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30" y="4639333"/>
            <a:ext cx="116717" cy="1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5065 0.0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63" grpId="0"/>
      <p:bldP spid="64" grpId="0"/>
      <p:bldP spid="28" grpId="0"/>
      <p:bldP spid="29" grpId="0"/>
      <p:bldP spid="30" grpId="0"/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09CA19-A373-4DCC-BC01-35A14E066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1" y="1415434"/>
            <a:ext cx="7877521" cy="2705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2:2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159896" y="4382344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94</a:t>
            </a:r>
          </a:p>
        </p:txBody>
      </p:sp>
      <p:pic>
        <p:nvPicPr>
          <p:cNvPr id="24" name="Picture 3" descr="C:\Users\Liam\Documents\Design\NCETM\04 Images for B1 PPTs\Final PNG files\ncetm_mm_sp1_se20_aw005.png"/>
          <p:cNvPicPr>
            <a:picLocks noChangeAspect="1" noChangeArrowheads="1"/>
          </p:cNvPicPr>
          <p:nvPr/>
        </p:nvPicPr>
        <p:blipFill>
          <a:blip r:embed="rId4" cstate="print"/>
          <a:srcRect l="41889" t="20815" r="41720" b="71656"/>
          <a:stretch>
            <a:fillRect/>
          </a:stretch>
        </p:blipFill>
        <p:spPr bwMode="auto">
          <a:xfrm>
            <a:off x="5447928" y="4916016"/>
            <a:ext cx="1296144" cy="122413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 bwMode="auto">
          <a:xfrm>
            <a:off x="5627896" y="4382344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/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6 = 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6455912" y="4382344"/>
            <a:ext cx="612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3D5F6-9F91-4A2E-BBEC-8C8213197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332" y="1783465"/>
            <a:ext cx="2508418" cy="1988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AF001-E121-47AF-8219-654E31D79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9" y="1783465"/>
            <a:ext cx="210321" cy="1988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C83A-5194-4181-99A3-107BB563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1781644"/>
            <a:ext cx="210321" cy="210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A7A62D-9BAA-4BA8-B6B2-95E09D5102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9" y="1783465"/>
            <a:ext cx="506685" cy="13957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D2EB9C-517A-4AB8-9B6E-BA0234C2E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2080755"/>
            <a:ext cx="210321" cy="2103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0FB3C0A-A31C-4458-AC23-B9676A0EF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2379866"/>
            <a:ext cx="210321" cy="2103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700556F-44A6-41E0-A78B-E794858DF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2678978"/>
            <a:ext cx="210321" cy="210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4357E1-E0B3-47C5-AA53-E11C9C36EC1A}"/>
              </a:ext>
            </a:extLst>
          </p:cNvPr>
          <p:cNvGrpSpPr/>
          <p:nvPr/>
        </p:nvGrpSpPr>
        <p:grpSpPr>
          <a:xfrm>
            <a:off x="7729217" y="1781644"/>
            <a:ext cx="210321" cy="1395773"/>
            <a:chOff x="5573529" y="1779262"/>
            <a:chExt cx="210321" cy="139577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8D17274-DCA7-48B1-A86F-891DDC72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1779262"/>
              <a:ext cx="210321" cy="21032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D8B621-2C4A-4D40-B5C3-0ACF5152D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078373"/>
              <a:ext cx="210321" cy="21032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FB73641-A0FB-4CC4-A796-062D1FA8A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377484"/>
              <a:ext cx="210321" cy="21032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9688A2A-9A79-42A4-A97F-B39D09B4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676596"/>
              <a:ext cx="210321" cy="21032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8E52FD9-EC9F-4647-ABEC-949D1BD4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964714"/>
              <a:ext cx="210321" cy="21032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98AB4A-772F-405A-8011-EC961B64D0C2}"/>
              </a:ext>
            </a:extLst>
          </p:cNvPr>
          <p:cNvGrpSpPr/>
          <p:nvPr/>
        </p:nvGrpSpPr>
        <p:grpSpPr>
          <a:xfrm>
            <a:off x="7432853" y="1781644"/>
            <a:ext cx="210321" cy="1395773"/>
            <a:chOff x="5573529" y="1779262"/>
            <a:chExt cx="210321" cy="1395773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F1339A0-6869-4EBC-81C6-5854AF034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1779262"/>
              <a:ext cx="210321" cy="21032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FC594CF-0B3E-47AA-A48F-B1043058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078373"/>
              <a:ext cx="210321" cy="21032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F623CE0-9B94-49C3-BAEC-37F1BC9CA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377484"/>
              <a:ext cx="210321" cy="21032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56B34BC-6E7E-4CE6-B523-BFF48265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676596"/>
              <a:ext cx="210321" cy="21032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54D5687-C9A2-424D-A091-AD10ADB88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529" y="2964714"/>
              <a:ext cx="210321" cy="210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5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20521 0.001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2057 0.40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20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0.2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FAB2923B-3600-4E53-BC40-17A4807E3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22" y="1851777"/>
            <a:ext cx="5692609" cy="192018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2:3</a:t>
            </a:r>
          </a:p>
        </p:txBody>
      </p:sp>
      <p:pic>
        <p:nvPicPr>
          <p:cNvPr id="32" name="Picture 2" descr="C:\Users\Liam\Documents\Design\NCETM\04 Images for B1 PPTs\Final PNG files\ncetm_mm_sp1_se20_aw006.png"/>
          <p:cNvPicPr>
            <a:picLocks noChangeAspect="1" noChangeArrowheads="1"/>
          </p:cNvPicPr>
          <p:nvPr/>
        </p:nvPicPr>
        <p:blipFill>
          <a:blip r:embed="rId4" cstate="print"/>
          <a:srcRect l="28229" t="36770" r="59022" b="44845"/>
          <a:stretch>
            <a:fillRect/>
          </a:stretch>
        </p:blipFill>
        <p:spPr bwMode="auto">
          <a:xfrm>
            <a:off x="4785000" y="4653136"/>
            <a:ext cx="1008112" cy="936104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 bwMode="auto">
          <a:xfrm>
            <a:off x="8760296" y="764704"/>
            <a:ext cx="432048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4316760" y="4191472"/>
            <a:ext cx="540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94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DF5D6CB-FCC9-480D-9A61-E7FFA1B685EE}"/>
              </a:ext>
            </a:extLst>
          </p:cNvPr>
          <p:cNvGraphicFramePr>
            <a:graphicFrameLocks noGrp="1"/>
          </p:cNvGraphicFramePr>
          <p:nvPr/>
        </p:nvGraphicFramePr>
        <p:xfrm>
          <a:off x="8413660" y="2465104"/>
          <a:ext cx="1287190" cy="19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5">
                  <a:extLst>
                    <a:ext uri="{9D8B030D-6E8A-4147-A177-3AD203B41FA5}">
                      <a16:colId xmlns:a16="http://schemas.microsoft.com/office/drawing/2014/main" val="3923614691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268573237"/>
                    </a:ext>
                  </a:extLst>
                </a:gridCol>
              </a:tblGrid>
              <a:tr h="3468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2024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899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7570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0012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DA0886A0-4CFE-4694-B2B6-D5E1957D9DEE}"/>
              </a:ext>
            </a:extLst>
          </p:cNvPr>
          <p:cNvSpPr txBox="1"/>
          <p:nvPr/>
        </p:nvSpPr>
        <p:spPr bwMode="auto">
          <a:xfrm>
            <a:off x="8527067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F43883-9474-46CF-97C8-0E5EB480C9E3}"/>
              </a:ext>
            </a:extLst>
          </p:cNvPr>
          <p:cNvSpPr txBox="1"/>
          <p:nvPr/>
        </p:nvSpPr>
        <p:spPr bwMode="auto">
          <a:xfrm>
            <a:off x="9168519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076DA-4A88-4267-91A3-FB454EF9ABED}"/>
              </a:ext>
            </a:extLst>
          </p:cNvPr>
          <p:cNvSpPr txBox="1"/>
          <p:nvPr/>
        </p:nvSpPr>
        <p:spPr bwMode="auto">
          <a:xfrm>
            <a:off x="7993958" y="3372726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48E10E-33DD-47CA-AB15-FCB77909A4C0}"/>
              </a:ext>
            </a:extLst>
          </p:cNvPr>
          <p:cNvSpPr txBox="1"/>
          <p:nvPr/>
        </p:nvSpPr>
        <p:spPr bwMode="auto">
          <a:xfrm>
            <a:off x="8703328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DDE451-C54A-496D-97B8-BF8992AD67F5}"/>
              </a:ext>
            </a:extLst>
          </p:cNvPr>
          <p:cNvSpPr txBox="1"/>
          <p:nvPr/>
        </p:nvSpPr>
        <p:spPr bwMode="auto">
          <a:xfrm>
            <a:off x="8999346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5628F1-9C2D-4624-86C9-EABC967E5F15}"/>
              </a:ext>
            </a:extLst>
          </p:cNvPr>
          <p:cNvCxnSpPr>
            <a:cxnSpLocks/>
          </p:cNvCxnSpPr>
          <p:nvPr/>
        </p:nvCxnSpPr>
        <p:spPr bwMode="auto">
          <a:xfrm rot="8100000">
            <a:off x="8727233" y="2875290"/>
            <a:ext cx="0" cy="360000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5C5F0-5460-4489-9A19-3737DF99E8E3}"/>
              </a:ext>
            </a:extLst>
          </p:cNvPr>
          <p:cNvGrpSpPr/>
          <p:nvPr/>
        </p:nvGrpSpPr>
        <p:grpSpPr>
          <a:xfrm>
            <a:off x="2226645" y="2061760"/>
            <a:ext cx="1016908" cy="1437986"/>
            <a:chOff x="702645" y="2061760"/>
            <a:chExt cx="1016908" cy="1437986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875652A-8518-458C-9361-17745561F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45" y="2061760"/>
              <a:ext cx="152094" cy="143798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4F1B0FF-62C7-417F-BD85-D220A69D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49" y="2061760"/>
              <a:ext cx="152094" cy="143798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587BB28-5C85-4195-B3B1-1885A1E6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52" y="2061760"/>
              <a:ext cx="152094" cy="143798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99F7E84-C0E1-4029-85DA-B47E81844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256" y="2061760"/>
              <a:ext cx="152094" cy="143798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DA94C0B-8653-4C34-8851-BFC7FE6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459" y="2061760"/>
              <a:ext cx="152094" cy="143798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E2C9AE-A748-4B3D-A0D5-69121FF57914}"/>
              </a:ext>
            </a:extLst>
          </p:cNvPr>
          <p:cNvGrpSpPr/>
          <p:nvPr/>
        </p:nvGrpSpPr>
        <p:grpSpPr>
          <a:xfrm>
            <a:off x="3528707" y="2061760"/>
            <a:ext cx="584501" cy="1437986"/>
            <a:chOff x="2004706" y="2061760"/>
            <a:chExt cx="584501" cy="1437986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AC870FD-D500-4F38-B24F-AD05F773C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706" y="2061760"/>
              <a:ext cx="152094" cy="143798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853AF95-0BAD-4283-827F-808ECD95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0" y="2061760"/>
              <a:ext cx="152094" cy="143798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FAB686E-AD26-4282-8348-FB1FE28F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113" y="2061760"/>
              <a:ext cx="152094" cy="1437986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91E2E6AC-E5B4-42F5-A0FC-134E95DAC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17" y="2061760"/>
            <a:ext cx="152094" cy="14379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3C7AFF-3451-4D23-8637-76EAF6579AD6}"/>
              </a:ext>
            </a:extLst>
          </p:cNvPr>
          <p:cNvGrpSpPr/>
          <p:nvPr/>
        </p:nvGrpSpPr>
        <p:grpSpPr>
          <a:xfrm>
            <a:off x="5776510" y="2055881"/>
            <a:ext cx="151797" cy="1018047"/>
            <a:chOff x="4693834" y="2061760"/>
            <a:chExt cx="151797" cy="101804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90F01E4-3446-412E-AB30-DBCF95CE8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E93C942-DBA5-4224-A26C-06E446039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5B9BC9B-A7F1-4179-BC5F-58E740D6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EACB95F-5255-4C63-8A70-C0F18575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B64CC30-D851-42E6-9717-49563006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B27AC7-5D67-40FB-8DF2-730C26857CAF}"/>
              </a:ext>
            </a:extLst>
          </p:cNvPr>
          <p:cNvGrpSpPr/>
          <p:nvPr/>
        </p:nvGrpSpPr>
        <p:grpSpPr>
          <a:xfrm>
            <a:off x="6000418" y="2055881"/>
            <a:ext cx="151797" cy="1018047"/>
            <a:chOff x="4693834" y="2061760"/>
            <a:chExt cx="151797" cy="1018047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6B85B74-C0E0-457B-9A6F-85304F0AD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8ABA6A25-4C46-44A0-B970-B61113DA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2FEDB4F-0B36-4CBA-8126-353CD7FA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1753239-AD18-4FAC-857D-446DC96E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D13BF54-296D-4281-AA3A-980296EE1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3468DF-56F7-4448-87DD-0B54FCFDCF7E}"/>
              </a:ext>
            </a:extLst>
          </p:cNvPr>
          <p:cNvGrpSpPr/>
          <p:nvPr/>
        </p:nvGrpSpPr>
        <p:grpSpPr>
          <a:xfrm>
            <a:off x="6224325" y="2055880"/>
            <a:ext cx="151797" cy="584922"/>
            <a:chOff x="4700324" y="2061760"/>
            <a:chExt cx="151797" cy="584922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4BC82A1-15F4-4C73-9E4A-BBCC64000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24" y="2061760"/>
              <a:ext cx="151797" cy="151797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9A171384-D372-4133-A6E6-4F10504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24" y="2278323"/>
              <a:ext cx="151797" cy="15179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91DAD51-8982-4637-A6AE-47EB6B86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324" y="2494885"/>
              <a:ext cx="151797" cy="151797"/>
            </a:xfrm>
            <a:prstGeom prst="rect">
              <a:avLst/>
            </a:prstGeom>
          </p:spPr>
        </p:pic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F1D660AC-6890-46CC-BB38-64FC1CA87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25" y="2705569"/>
            <a:ext cx="151797" cy="151797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3D7764-4ECA-49CC-B6E9-B5A2522894E7}"/>
              </a:ext>
            </a:extLst>
          </p:cNvPr>
          <p:cNvGrpSpPr/>
          <p:nvPr/>
        </p:nvGrpSpPr>
        <p:grpSpPr>
          <a:xfrm>
            <a:off x="4177318" y="2055881"/>
            <a:ext cx="151797" cy="1018047"/>
            <a:chOff x="4693834" y="2061760"/>
            <a:chExt cx="151797" cy="101804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1864C82-EEEE-4BC9-A521-24C1647E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F513054-2000-42C0-8C34-260EA5FF7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0594FBB2-000D-4BE5-840A-B20AF12F6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E2C92CB-F0BE-41F7-9F50-182264F74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2DE2D28-AFD0-4362-BBA6-3CBFE89B8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AF97F89-4A58-427C-8DAB-7451D48222DB}"/>
              </a:ext>
            </a:extLst>
          </p:cNvPr>
          <p:cNvGrpSpPr/>
          <p:nvPr/>
        </p:nvGrpSpPr>
        <p:grpSpPr>
          <a:xfrm>
            <a:off x="4401226" y="2055881"/>
            <a:ext cx="151797" cy="1018047"/>
            <a:chOff x="4693834" y="2061760"/>
            <a:chExt cx="151797" cy="1018047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F5C2CBCE-0084-4F64-B382-AE0ACDA3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061760"/>
              <a:ext cx="151797" cy="15179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8584AC3-1C79-48FB-BC1F-B847F814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278323"/>
              <a:ext cx="151797" cy="15179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EE35F41F-8E04-47B5-B681-6E6A1CAB4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494885"/>
              <a:ext cx="151797" cy="15179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72BEDC7B-6476-48A3-B0EF-E1A107D1E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711448"/>
              <a:ext cx="151797" cy="151797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107D26F-E6B6-4F68-A241-FB9FEA23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834" y="2928010"/>
              <a:ext cx="151797" cy="1517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E9C132-9673-42D2-AC27-1B69165B1D88}"/>
              </a:ext>
            </a:extLst>
          </p:cNvPr>
          <p:cNvGrpSpPr/>
          <p:nvPr/>
        </p:nvGrpSpPr>
        <p:grpSpPr>
          <a:xfrm>
            <a:off x="6923738" y="4039675"/>
            <a:ext cx="375705" cy="1018047"/>
            <a:chOff x="5399737" y="4039674"/>
            <a:chExt cx="375705" cy="1018047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9858C0D-5E76-42D8-8544-D20BD3F9E598}"/>
                </a:ext>
              </a:extLst>
            </p:cNvPr>
            <p:cNvGrpSpPr/>
            <p:nvPr/>
          </p:nvGrpSpPr>
          <p:grpSpPr>
            <a:xfrm>
              <a:off x="5399737" y="4039674"/>
              <a:ext cx="151797" cy="1018047"/>
              <a:chOff x="4693834" y="2061760"/>
              <a:chExt cx="151797" cy="1018047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41DD8179-83AF-4E7C-A5AB-FC3C5DC50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061760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97F958C9-0DEC-49FF-B7DB-598F28E82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278323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23C9654A-E3F0-457F-BFB4-E11943CE7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494885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469A49B8-981C-4405-AFDF-EB2A08266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711448"/>
                <a:ext cx="151797" cy="151797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DBC629A5-5467-48F0-99AE-00C8E418A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34" y="2928010"/>
                <a:ext cx="151797" cy="151797"/>
              </a:xfrm>
              <a:prstGeom prst="rect">
                <a:avLst/>
              </a:prstGeom>
            </p:spPr>
          </p:pic>
        </p:grp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B6C4A4C-FED7-4447-9CEE-56C032950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645" y="4039674"/>
              <a:ext cx="151797" cy="151797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D82256A-EB4C-4DCC-9528-52C87175A36C}"/>
              </a:ext>
            </a:extLst>
          </p:cNvPr>
          <p:cNvSpPr txBox="1"/>
          <p:nvPr/>
        </p:nvSpPr>
        <p:spPr bwMode="auto">
          <a:xfrm>
            <a:off x="4765090" y="4191472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/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6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0C1E06-B4CC-4C86-8F7A-B479FD763239}"/>
              </a:ext>
            </a:extLst>
          </p:cNvPr>
          <p:cNvSpPr txBox="1"/>
          <p:nvPr/>
        </p:nvSpPr>
        <p:spPr bwMode="auto">
          <a:xfrm>
            <a:off x="5315830" y="4191472"/>
            <a:ext cx="879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88</a:t>
            </a:r>
          </a:p>
        </p:txBody>
      </p:sp>
    </p:spTree>
    <p:extLst>
      <p:ext uri="{BB962C8B-B14F-4D97-AF65-F5344CB8AC3E}">
        <p14:creationId xmlns:p14="http://schemas.microsoft.com/office/powerpoint/2010/main" val="27276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13112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3281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09388 0.2902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451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007 0.193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50" grpId="0"/>
      <p:bldP spid="65" grpId="0"/>
      <p:bldP spid="6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07463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from a 3-digit number using column subtraction with exchanging from hundreds to tens (1)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3343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2:4 – 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EF6EA00C-FBC5-4555-8A99-A14709BD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8" y="1364019"/>
            <a:ext cx="5621338" cy="41299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1991544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223   =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3503712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77" name="TextBox 76"/>
          <p:cNvSpPr txBox="1"/>
          <p:nvPr/>
        </p:nvSpPr>
        <p:spPr bwMode="auto">
          <a:xfrm>
            <a:off x="4511824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5447928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56040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80" name="TextBox 79"/>
          <p:cNvSpPr txBox="1"/>
          <p:nvPr/>
        </p:nvSpPr>
        <p:spPr bwMode="auto">
          <a:xfrm>
            <a:off x="7464152" y="5589241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 bwMode="auto">
          <a:xfrm>
            <a:off x="3503712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4511824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5447928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6456040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7464152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3791744" y="5589240"/>
            <a:ext cx="468052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2" name="TextBox 131"/>
          <p:cNvSpPr txBox="1"/>
          <p:nvPr/>
        </p:nvSpPr>
        <p:spPr bwMode="auto">
          <a:xfrm>
            <a:off x="3503712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4511824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5447928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110</a:t>
            </a: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6456040" y="5589241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7464152" y="5602015"/>
            <a:ext cx="1152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23D15-2ED2-405A-86B4-386237A79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70" y="4305133"/>
            <a:ext cx="76482" cy="6692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B7C8A11-8F76-49DA-9524-AA7DBBAB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50" y="4305133"/>
            <a:ext cx="76482" cy="6692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7C80F28-7CE6-4573-8657-6F68BB0EC284}"/>
              </a:ext>
            </a:extLst>
          </p:cNvPr>
          <p:cNvGrpSpPr/>
          <p:nvPr/>
        </p:nvGrpSpPr>
        <p:grpSpPr>
          <a:xfrm>
            <a:off x="3698852" y="4636033"/>
            <a:ext cx="437674" cy="669206"/>
            <a:chOff x="2174852" y="4636033"/>
            <a:chExt cx="437674" cy="66920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91FCB40-278F-45F2-AA0A-EADEEC9F1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852" y="4636033"/>
              <a:ext cx="76482" cy="66920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6DE895A-E34C-4568-BC1E-6A20B342F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50" y="4636033"/>
              <a:ext cx="76482" cy="66920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A93F026-A9BF-4BFB-8082-9186247F3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48" y="4636033"/>
              <a:ext cx="76482" cy="6692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2C88F81-D34E-47EF-A50B-0B8AD635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746" y="4636033"/>
              <a:ext cx="76482" cy="6692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D4616B8-4A86-49F6-89D0-76A53F54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044" y="4636033"/>
              <a:ext cx="76482" cy="66920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081063-DBDF-45DF-A0EC-9215728BEEFC}"/>
              </a:ext>
            </a:extLst>
          </p:cNvPr>
          <p:cNvGrpSpPr/>
          <p:nvPr/>
        </p:nvGrpSpPr>
        <p:grpSpPr>
          <a:xfrm>
            <a:off x="4150342" y="4636033"/>
            <a:ext cx="437678" cy="669206"/>
            <a:chOff x="2626342" y="4636033"/>
            <a:chExt cx="437678" cy="6692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56FD716-3665-42B6-836B-B4C5E99A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42" y="4636033"/>
              <a:ext cx="76482" cy="6692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C551EE7-31ED-4E93-A87C-1E448780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640" y="4636033"/>
              <a:ext cx="76482" cy="66920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F613FC2-60D8-41F7-A8F7-3BBC08FF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38" y="4636033"/>
              <a:ext cx="76482" cy="66920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033CD06-F6ED-4000-BA9B-5456B7FC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36" y="4636033"/>
              <a:ext cx="76482" cy="66920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D044DBA-8883-4A40-B206-44DEB018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538" y="4636033"/>
              <a:ext cx="76482" cy="669206"/>
            </a:xfrm>
            <a:prstGeom prst="rect">
              <a:avLst/>
            </a:prstGeom>
          </p:spPr>
        </p:pic>
      </p:grp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2D66715-DF7A-4581-968C-925705654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67" y="4301430"/>
            <a:ext cx="76482" cy="66920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D789078-0A85-47F5-B76D-B8DFAB76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32" y="4301430"/>
            <a:ext cx="76482" cy="669206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A330870-8627-4E91-B756-DC2D0DDA6D08}"/>
              </a:ext>
            </a:extLst>
          </p:cNvPr>
          <p:cNvGrpSpPr/>
          <p:nvPr/>
        </p:nvGrpSpPr>
        <p:grpSpPr>
          <a:xfrm>
            <a:off x="5877163" y="3934421"/>
            <a:ext cx="437674" cy="669206"/>
            <a:chOff x="2174852" y="4636033"/>
            <a:chExt cx="437674" cy="669206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24AAB2E3-73EC-45C9-B22C-5866E7F6E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852" y="4636033"/>
              <a:ext cx="76482" cy="669206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62B7D9CE-2159-4F68-B75D-777A4042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150" y="4636033"/>
              <a:ext cx="76482" cy="669206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F98603E6-3C9C-4244-85C8-6B3E31F3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448" y="4636033"/>
              <a:ext cx="76482" cy="669206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5E376FF3-2140-4CCE-BA67-7FCE7827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746" y="4636033"/>
              <a:ext cx="76482" cy="669206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DFF95108-DEBC-454F-84E6-BF77FAD4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044" y="4636033"/>
              <a:ext cx="76482" cy="669206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6375517-AED1-4BBB-9477-DA85CA2D1A1B}"/>
              </a:ext>
            </a:extLst>
          </p:cNvPr>
          <p:cNvGrpSpPr/>
          <p:nvPr/>
        </p:nvGrpSpPr>
        <p:grpSpPr>
          <a:xfrm>
            <a:off x="5876780" y="4636033"/>
            <a:ext cx="437678" cy="669206"/>
            <a:chOff x="2626342" y="4636033"/>
            <a:chExt cx="437678" cy="669206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119AD09B-0F78-4607-A5AA-1F9F2FEE1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342" y="4636033"/>
              <a:ext cx="76482" cy="669206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518E8FF4-0457-47AE-BED0-336C6F505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640" y="4636033"/>
              <a:ext cx="76482" cy="669206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D4944A6C-A7B6-443B-B98B-A17535CBF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38" y="4636033"/>
              <a:ext cx="76482" cy="66920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13C9D639-5607-401C-A0EC-E087B59A7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36" y="4636033"/>
              <a:ext cx="76482" cy="669206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732016CD-FDF6-466E-A9E8-09E2C89D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538" y="4636033"/>
              <a:ext cx="76482" cy="66920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F2634A-56F1-4488-8DFF-144B056A6374}"/>
              </a:ext>
            </a:extLst>
          </p:cNvPr>
          <p:cNvGrpSpPr/>
          <p:nvPr/>
        </p:nvGrpSpPr>
        <p:grpSpPr>
          <a:xfrm>
            <a:off x="6537110" y="4301431"/>
            <a:ext cx="197234" cy="546365"/>
            <a:chOff x="7500152" y="4126600"/>
            <a:chExt cx="197234" cy="5463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843A57-E22C-492C-8C5D-8E1ADA5A5176}"/>
                </a:ext>
              </a:extLst>
            </p:cNvPr>
            <p:cNvGrpSpPr/>
            <p:nvPr/>
          </p:nvGrpSpPr>
          <p:grpSpPr>
            <a:xfrm>
              <a:off x="7500152" y="4126600"/>
              <a:ext cx="75600" cy="546365"/>
              <a:chOff x="7500152" y="4126600"/>
              <a:chExt cx="75600" cy="546365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9CBAF5DD-629C-4F52-A2CE-5E50FC1D3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D443C61-4F57-40B0-954F-91A43B400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930159-1528-4309-9FDE-BF8FA742C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2C418499-CA97-4639-9C84-76C877330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9874A14E-3A94-4F84-9207-135CFF8C0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597365"/>
                <a:ext cx="75600" cy="75600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B5FA71-706D-4D79-A10C-D30B79FC5CEB}"/>
                </a:ext>
              </a:extLst>
            </p:cNvPr>
            <p:cNvGrpSpPr/>
            <p:nvPr/>
          </p:nvGrpSpPr>
          <p:grpSpPr>
            <a:xfrm>
              <a:off x="7621786" y="4126600"/>
              <a:ext cx="75600" cy="546365"/>
              <a:chOff x="7621786" y="4126600"/>
              <a:chExt cx="75600" cy="546365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10B42A50-79D4-4DBC-A23A-54983F772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7044FCB5-E9AB-4C97-81B8-6AF22E81B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A3303E2A-C873-4E50-920A-8D79759E3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C3C56AB3-6685-4D72-BD4E-6FADB5AF9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6F23B798-ED0C-42CC-AF5C-53A755ABD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597365"/>
                <a:ext cx="75600" cy="75600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23CA8A-1C13-40E8-904C-782216526F67}"/>
              </a:ext>
            </a:extLst>
          </p:cNvPr>
          <p:cNvGrpSpPr/>
          <p:nvPr/>
        </p:nvGrpSpPr>
        <p:grpSpPr>
          <a:xfrm>
            <a:off x="7962973" y="4301430"/>
            <a:ext cx="75600" cy="310982"/>
            <a:chOff x="7743420" y="4126600"/>
            <a:chExt cx="75600" cy="310982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3C2EC1B6-4BD1-4910-83C6-444C404A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0" y="4126600"/>
              <a:ext cx="75600" cy="756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913C3C5-2613-4464-8F68-A5CF76B9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0" y="4244291"/>
              <a:ext cx="75600" cy="7560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687396E7-1C4E-4935-A7B8-C1916D01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420" y="4361982"/>
              <a:ext cx="75600" cy="75600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D973B3-ECFE-479F-B9C5-A87C8B6C6757}"/>
              </a:ext>
            </a:extLst>
          </p:cNvPr>
          <p:cNvGrpSpPr/>
          <p:nvPr/>
        </p:nvGrpSpPr>
        <p:grpSpPr>
          <a:xfrm>
            <a:off x="7719705" y="4301431"/>
            <a:ext cx="197234" cy="546365"/>
            <a:chOff x="7500152" y="4126600"/>
            <a:chExt cx="197234" cy="54636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83F99D4-C0DE-4189-832D-67E379C912AA}"/>
                </a:ext>
              </a:extLst>
            </p:cNvPr>
            <p:cNvGrpSpPr/>
            <p:nvPr/>
          </p:nvGrpSpPr>
          <p:grpSpPr>
            <a:xfrm>
              <a:off x="7500152" y="4126600"/>
              <a:ext cx="75600" cy="546365"/>
              <a:chOff x="7500152" y="4126600"/>
              <a:chExt cx="75600" cy="546365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4851AA39-1DAC-42BF-AE97-F58F9DD09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1A4B3277-B9FF-49E5-8198-06E77B21E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8D928FD4-3437-4007-B41B-F766EF504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7020C332-3F17-4961-B689-B24E68259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F8B0453C-43BD-4818-B98C-0DDBF35E8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152" y="4597365"/>
                <a:ext cx="75600" cy="75600"/>
              </a:xfrm>
              <a:prstGeom prst="rect">
                <a:avLst/>
              </a:prstGeom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DBAD32D-3FF2-4A5B-B94A-5B374F70663C}"/>
                </a:ext>
              </a:extLst>
            </p:cNvPr>
            <p:cNvGrpSpPr/>
            <p:nvPr/>
          </p:nvGrpSpPr>
          <p:grpSpPr>
            <a:xfrm>
              <a:off x="7621786" y="4126600"/>
              <a:ext cx="75600" cy="546365"/>
              <a:chOff x="7621786" y="4126600"/>
              <a:chExt cx="75600" cy="546365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A30AAD77-E850-4FA7-A3CB-5E9AE99D0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126600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ED537E00-F452-41BD-8AE1-AA79A6EC9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244291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494E591-4B06-4E53-8F4D-6060FBDFE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361982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06365D16-1868-417B-97AF-F18368165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479673"/>
                <a:ext cx="75600" cy="756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99A318D0-0100-4456-BD2B-9E63EB1D3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786" y="4597365"/>
                <a:ext cx="75600" cy="75600"/>
              </a:xfrm>
              <a:prstGeom prst="rect">
                <a:avLst/>
              </a:prstGeom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84B2676-0A15-4C1B-BB0A-8744B0855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31" y="4639531"/>
            <a:ext cx="669600" cy="669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DC7152F-AC39-48CA-B0C8-933FD3C78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11" y="3905012"/>
            <a:ext cx="669600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7865 -0.10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50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4167 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306 -0.00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487 -0.000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9727 3.7037E-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FDFE1505-EB75-4B05-812A-0D13ACF02DB2}"/>
              </a:ext>
            </a:extLst>
          </p:cNvPr>
          <p:cNvSpPr txBox="1"/>
          <p:nvPr/>
        </p:nvSpPr>
        <p:spPr bwMode="auto">
          <a:xfrm>
            <a:off x="6483124" y="1384014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81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AD9949A-8D71-4CC9-8499-219430B0BD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2173560"/>
            <a:ext cx="8641080" cy="2510883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0974F9EB-E800-41EB-8569-5EB4309C8D98}"/>
              </a:ext>
            </a:extLst>
          </p:cNvPr>
          <p:cNvGrpSpPr/>
          <p:nvPr/>
        </p:nvGrpSpPr>
        <p:grpSpPr>
          <a:xfrm>
            <a:off x="5038743" y="2423112"/>
            <a:ext cx="808243" cy="1298510"/>
            <a:chOff x="1391142" y="2423112"/>
            <a:chExt cx="808243" cy="129851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F8FE730-64E0-4511-8FBA-8489B1A0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142" y="2423112"/>
              <a:ext cx="146311" cy="129851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E63DCD5-6F97-48AD-A8CE-F28A447C1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25" y="2423112"/>
              <a:ext cx="146311" cy="129851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71C21EE-3033-4D33-BF08-EE914DB9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08" y="2423112"/>
              <a:ext cx="146311" cy="129851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9D7A4A9-B55A-4FB2-91FC-36E2B7A1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91" y="2423112"/>
              <a:ext cx="146311" cy="129851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788C48A-770B-4EE5-BB0B-A31E8984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074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C6D99F2-6D86-4FCC-9CAB-9CC993A15518}"/>
              </a:ext>
            </a:extLst>
          </p:cNvPr>
          <p:cNvGrpSpPr/>
          <p:nvPr/>
        </p:nvGrpSpPr>
        <p:grpSpPr>
          <a:xfrm>
            <a:off x="5943243" y="2423112"/>
            <a:ext cx="477277" cy="1298510"/>
            <a:chOff x="2218557" y="2423112"/>
            <a:chExt cx="477277" cy="129851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CD002B1-F9C1-4715-A471-DD2F75CF0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57" y="2423112"/>
              <a:ext cx="146311" cy="129851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D1DF4CE-85CF-4921-B70B-FD2815E1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040" y="2423112"/>
              <a:ext cx="146311" cy="129851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8120D330-D588-40E3-BBEA-15F05D20E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523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6F1B850-312B-4BB6-9D4C-AA06EBF71EEE}"/>
              </a:ext>
            </a:extLst>
          </p:cNvPr>
          <p:cNvGrpSpPr/>
          <p:nvPr/>
        </p:nvGrpSpPr>
        <p:grpSpPr>
          <a:xfrm>
            <a:off x="6439692" y="2423112"/>
            <a:ext cx="311797" cy="1298510"/>
            <a:chOff x="2715006" y="2423112"/>
            <a:chExt cx="311797" cy="1298510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AF928F8-0536-4E85-A318-2B967AA3A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31691B3-C17D-4FA9-9FF2-7933BB7B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7E56CB-D9B4-461D-847F-9DA22896B58E}"/>
              </a:ext>
            </a:extLst>
          </p:cNvPr>
          <p:cNvGrpSpPr/>
          <p:nvPr/>
        </p:nvGrpSpPr>
        <p:grpSpPr>
          <a:xfrm>
            <a:off x="6847746" y="2423112"/>
            <a:ext cx="311797" cy="1298510"/>
            <a:chOff x="2715006" y="2423112"/>
            <a:chExt cx="311797" cy="129851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9ED4243-8D7A-4B01-B0BC-DF03CE774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5BD9B89-556A-467E-ABF9-D9A47488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B781A-1CB1-493C-9EE9-5AD03AC44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86" y="2423112"/>
            <a:ext cx="1005888" cy="10058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FAF07C-946F-4041-AE12-98E3FEE9E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24" y="2423112"/>
            <a:ext cx="1005888" cy="10058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A13C53B-FD3E-4E5B-B281-BB4FA920575B}"/>
              </a:ext>
            </a:extLst>
          </p:cNvPr>
          <p:cNvGrpSpPr/>
          <p:nvPr/>
        </p:nvGrpSpPr>
        <p:grpSpPr>
          <a:xfrm>
            <a:off x="8872737" y="2613081"/>
            <a:ext cx="146311" cy="336279"/>
            <a:chOff x="7020544" y="2613080"/>
            <a:chExt cx="146311" cy="3362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FDFDE0-82FF-487D-9242-A893CEA5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544" y="2613080"/>
              <a:ext cx="146311" cy="14631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65169AA-F092-4509-B64A-AD57B891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544" y="2803048"/>
              <a:ext cx="146311" cy="146311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975F5963-5CC0-480E-B819-D28CDE8F1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37" y="2423113"/>
            <a:ext cx="146311" cy="14631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B42FC81-7C06-4191-96C0-A8C899B80DF6}"/>
              </a:ext>
            </a:extLst>
          </p:cNvPr>
          <p:cNvSpPr txBox="1"/>
          <p:nvPr/>
        </p:nvSpPr>
        <p:spPr bwMode="auto">
          <a:xfrm>
            <a:off x="4808076" y="1384014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223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142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A544B1-29E3-4B6C-8089-109036EE1240}"/>
              </a:ext>
            </a:extLst>
          </p:cNvPr>
          <p:cNvGrpSpPr/>
          <p:nvPr/>
        </p:nvGrpSpPr>
        <p:grpSpPr>
          <a:xfrm>
            <a:off x="2915143" y="2423112"/>
            <a:ext cx="808243" cy="1298510"/>
            <a:chOff x="1391142" y="2423112"/>
            <a:chExt cx="808243" cy="129851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AC3B46F-4BED-4D18-9E93-709F2ADF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142" y="2423112"/>
              <a:ext cx="146311" cy="129851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773C94-ECEB-4AE3-BC68-D2D98DD61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25" y="2423112"/>
              <a:ext cx="146311" cy="129851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AF4B61C-966F-4A74-8C84-D8272C48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08" y="2423112"/>
              <a:ext cx="146311" cy="129851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3E3071A-2469-496B-8B6A-C567CE93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91" y="2423112"/>
              <a:ext cx="146311" cy="129851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3EE2497-1669-461D-AFE4-4C628CEF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074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DCB742-5B7E-47D6-8AAF-2FBA9D9E7049}"/>
              </a:ext>
            </a:extLst>
          </p:cNvPr>
          <p:cNvGrpSpPr/>
          <p:nvPr/>
        </p:nvGrpSpPr>
        <p:grpSpPr>
          <a:xfrm>
            <a:off x="3742558" y="2423112"/>
            <a:ext cx="477277" cy="1298510"/>
            <a:chOff x="2218557" y="2423112"/>
            <a:chExt cx="477277" cy="129851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27DB350-4FF9-48DD-9432-31EACF93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57" y="2423112"/>
              <a:ext cx="146311" cy="129851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FA708F5-030D-4B00-B1C1-AE9CA554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040" y="2423112"/>
              <a:ext cx="146311" cy="129851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FF99059-F138-4C1B-AC9A-B1FB9785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523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0B5CE-CD2C-46AE-BB18-2B49CECDBCDA}"/>
              </a:ext>
            </a:extLst>
          </p:cNvPr>
          <p:cNvGrpSpPr/>
          <p:nvPr/>
        </p:nvGrpSpPr>
        <p:grpSpPr>
          <a:xfrm>
            <a:off x="4239007" y="2423112"/>
            <a:ext cx="311797" cy="1298510"/>
            <a:chOff x="2715006" y="2423112"/>
            <a:chExt cx="311797" cy="129851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AAC3BB0-B2BF-4BCC-9A17-8051240B7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094B5ED-4795-4861-9872-57753A67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9990ACF-A867-410E-804A-9F5B684DC624}"/>
              </a:ext>
            </a:extLst>
          </p:cNvPr>
          <p:cNvGrpSpPr/>
          <p:nvPr/>
        </p:nvGrpSpPr>
        <p:grpSpPr>
          <a:xfrm>
            <a:off x="5946096" y="2423112"/>
            <a:ext cx="311797" cy="1298510"/>
            <a:chOff x="2715006" y="2423112"/>
            <a:chExt cx="311797" cy="129851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2CBC3A5-5D1B-47D6-8C38-D159E105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06" y="2423112"/>
              <a:ext cx="146311" cy="129851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DB7AFD0-5E32-4EBC-940F-B53A8EB6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92" y="2423112"/>
              <a:ext cx="146311" cy="129851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2B6B2C-A027-40E6-B85F-19A813458B31}"/>
              </a:ext>
            </a:extLst>
          </p:cNvPr>
          <p:cNvGrpSpPr/>
          <p:nvPr/>
        </p:nvGrpSpPr>
        <p:grpSpPr>
          <a:xfrm>
            <a:off x="5787787" y="4933995"/>
            <a:ext cx="642769" cy="1298510"/>
            <a:chOff x="2490739" y="4966287"/>
            <a:chExt cx="642769" cy="129851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D144F8B-DEF2-4D8F-A5C8-24F96557DCC9}"/>
                </a:ext>
              </a:extLst>
            </p:cNvPr>
            <p:cNvGrpSpPr/>
            <p:nvPr/>
          </p:nvGrpSpPr>
          <p:grpSpPr>
            <a:xfrm>
              <a:off x="2490739" y="4966287"/>
              <a:ext cx="311797" cy="1298510"/>
              <a:chOff x="2715006" y="2423112"/>
              <a:chExt cx="311797" cy="1298510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BAC92AE-A429-42DC-A25E-408729D1E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5006" y="2423112"/>
                <a:ext cx="146311" cy="129851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38993C9-83CA-4C73-9DE3-50EF869B3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492" y="2423112"/>
                <a:ext cx="146311" cy="1298510"/>
              </a:xfrm>
              <a:prstGeom prst="rect">
                <a:avLst/>
              </a:prstGeom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71DA7BF-2FF6-4DA6-BAC6-AE3AB1B4552D}"/>
                </a:ext>
              </a:extLst>
            </p:cNvPr>
            <p:cNvGrpSpPr/>
            <p:nvPr/>
          </p:nvGrpSpPr>
          <p:grpSpPr>
            <a:xfrm>
              <a:off x="2821711" y="4966287"/>
              <a:ext cx="311797" cy="1298510"/>
              <a:chOff x="2715006" y="2423112"/>
              <a:chExt cx="311797" cy="1298510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5C698B02-588B-43C5-ADFD-AAEA75237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5006" y="2423112"/>
                <a:ext cx="146311" cy="129851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4EFF296E-18B1-4BE4-AA4D-21039D8CF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492" y="2423112"/>
                <a:ext cx="146311" cy="12985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107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7396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8047 -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7396 -7.4074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7395 -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339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05261 0.36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183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6055 0.3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9444 0.36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48310-682F-4397-A3E6-F4110264A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92" y="2221138"/>
            <a:ext cx="5794250" cy="24519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B781A-1CB1-493C-9EE9-5AD03AC44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7" y="2426375"/>
            <a:ext cx="868722" cy="868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B0839-1908-444F-904D-D45C74398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78" y="2372419"/>
            <a:ext cx="114389" cy="1143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91BDBCA-EF83-4D7E-A623-FBA656D6783F}"/>
              </a:ext>
            </a:extLst>
          </p:cNvPr>
          <p:cNvGrpSpPr/>
          <p:nvPr/>
        </p:nvGrpSpPr>
        <p:grpSpPr>
          <a:xfrm>
            <a:off x="6423578" y="2525910"/>
            <a:ext cx="114389" cy="267880"/>
            <a:chOff x="4944027" y="2525910"/>
            <a:chExt cx="114389" cy="26788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CFDFDE0-82FF-487D-9242-A893CEA5D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27" y="2525910"/>
              <a:ext cx="114389" cy="11438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65169AA-F092-4509-B64A-AD57B891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027" y="2679401"/>
              <a:ext cx="114389" cy="114389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3FAF07C-946F-4041-AE12-98E3FEE9E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18" y="2426375"/>
            <a:ext cx="868722" cy="86872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91C690-91A8-4BBD-8366-249DE9695353}"/>
              </a:ext>
            </a:extLst>
          </p:cNvPr>
          <p:cNvGraphicFramePr>
            <a:graphicFrameLocks noGrp="1"/>
          </p:cNvGraphicFramePr>
          <p:nvPr/>
        </p:nvGraphicFramePr>
        <p:xfrm>
          <a:off x="8108861" y="2465104"/>
          <a:ext cx="1930785" cy="19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5">
                  <a:extLst>
                    <a:ext uri="{9D8B030D-6E8A-4147-A177-3AD203B41FA5}">
                      <a16:colId xmlns:a16="http://schemas.microsoft.com/office/drawing/2014/main" val="853731474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923614691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268573237"/>
                    </a:ext>
                  </a:extLst>
                </a:gridCol>
              </a:tblGrid>
              <a:tr h="3468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2024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899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7570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001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BECD53-34EC-4829-997A-D59A4131C9FE}"/>
              </a:ext>
            </a:extLst>
          </p:cNvPr>
          <p:cNvSpPr txBox="1"/>
          <p:nvPr/>
        </p:nvSpPr>
        <p:spPr bwMode="auto">
          <a:xfrm>
            <a:off x="8222267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03A48-CD8E-4FB3-965D-682228446D27}"/>
              </a:ext>
            </a:extLst>
          </p:cNvPr>
          <p:cNvSpPr txBox="1"/>
          <p:nvPr/>
        </p:nvSpPr>
        <p:spPr bwMode="auto">
          <a:xfrm>
            <a:off x="8863719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3812F7-E943-4BCF-8370-0DAA185D3478}"/>
              </a:ext>
            </a:extLst>
          </p:cNvPr>
          <p:cNvSpPr txBox="1"/>
          <p:nvPr/>
        </p:nvSpPr>
        <p:spPr bwMode="auto">
          <a:xfrm>
            <a:off x="9511220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F127DA-AE24-4649-A524-4A4311D6DD2F}"/>
              </a:ext>
            </a:extLst>
          </p:cNvPr>
          <p:cNvSpPr txBox="1"/>
          <p:nvPr/>
        </p:nvSpPr>
        <p:spPr bwMode="auto">
          <a:xfrm>
            <a:off x="7689158" y="3372726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94B21A-DD0E-46E2-A5E0-1CCF74C19115}"/>
              </a:ext>
            </a:extLst>
          </p:cNvPr>
          <p:cNvSpPr txBox="1"/>
          <p:nvPr/>
        </p:nvSpPr>
        <p:spPr bwMode="auto">
          <a:xfrm>
            <a:off x="8398528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1134F-2B62-4027-9CD3-7188E7F79B4E}"/>
              </a:ext>
            </a:extLst>
          </p:cNvPr>
          <p:cNvSpPr txBox="1"/>
          <p:nvPr/>
        </p:nvSpPr>
        <p:spPr bwMode="auto">
          <a:xfrm>
            <a:off x="8694546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3E11C-E22F-4CE2-A11C-F8D157C50F46}"/>
              </a:ext>
            </a:extLst>
          </p:cNvPr>
          <p:cNvCxnSpPr>
            <a:cxnSpLocks/>
          </p:cNvCxnSpPr>
          <p:nvPr/>
        </p:nvCxnSpPr>
        <p:spPr bwMode="auto">
          <a:xfrm rot="8100000">
            <a:off x="8422433" y="2875290"/>
            <a:ext cx="0" cy="360000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980FE0-5E91-4E9C-9C91-ACE487A25C5C}"/>
              </a:ext>
            </a:extLst>
          </p:cNvPr>
          <p:cNvGrpSpPr/>
          <p:nvPr/>
        </p:nvGrpSpPr>
        <p:grpSpPr>
          <a:xfrm>
            <a:off x="3659565" y="2372419"/>
            <a:ext cx="653072" cy="1015199"/>
            <a:chOff x="2135565" y="3518458"/>
            <a:chExt cx="653072" cy="101519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BCBA8F4-019D-4996-8156-257183BFF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8773B88-45E2-4E33-A166-493F6C86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B20AB97-A99D-4A99-AF62-881626DE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402DB81-F9E8-4AC4-962D-49FC8BF65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1CF317B-1B4C-4CD1-A444-42076DF58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FFB377-B7EE-43EA-A802-CB370A08433B}"/>
              </a:ext>
            </a:extLst>
          </p:cNvPr>
          <p:cNvGrpSpPr/>
          <p:nvPr/>
        </p:nvGrpSpPr>
        <p:grpSpPr>
          <a:xfrm>
            <a:off x="4416516" y="2372419"/>
            <a:ext cx="383731" cy="1015199"/>
            <a:chOff x="2875717" y="3518458"/>
            <a:chExt cx="383731" cy="101519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DDDAFE4-9EE9-44E1-A288-16386C17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17" y="3518458"/>
              <a:ext cx="114389" cy="101519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5ED0F28-BD9D-4E74-BA88-03DEAD598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388" y="3518458"/>
              <a:ext cx="114389" cy="101519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F0118D0-D6FF-4766-918F-E3C65461A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059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5D1709-00DC-46DA-A94D-7C0BB16B16C2}"/>
              </a:ext>
            </a:extLst>
          </p:cNvPr>
          <p:cNvGrpSpPr/>
          <p:nvPr/>
        </p:nvGrpSpPr>
        <p:grpSpPr>
          <a:xfrm>
            <a:off x="4820529" y="2372419"/>
            <a:ext cx="249059" cy="1015199"/>
            <a:chOff x="3279730" y="3518458"/>
            <a:chExt cx="249059" cy="101519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EEA662A-1297-4C03-9AEC-AFFCDB7F5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730" y="3518458"/>
              <a:ext cx="114389" cy="101519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5BC8BDB-8BDD-459E-BC2C-130A1C8A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400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C1C76B-7FFF-4587-BD74-1715830F47C6}"/>
              </a:ext>
            </a:extLst>
          </p:cNvPr>
          <p:cNvGrpSpPr/>
          <p:nvPr/>
        </p:nvGrpSpPr>
        <p:grpSpPr>
          <a:xfrm>
            <a:off x="4433843" y="2372419"/>
            <a:ext cx="249059" cy="1015199"/>
            <a:chOff x="4582020" y="3387617"/>
            <a:chExt cx="249059" cy="1015199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45F1ABA-016D-4456-9F1D-351C2891E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020" y="3387617"/>
              <a:ext cx="114389" cy="101519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EC9C51D-923F-4136-B1FB-B2B09B33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690" y="3387617"/>
              <a:ext cx="114389" cy="101519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097DDF5-A3AA-4B87-87A4-85C9F0D1A98F}"/>
              </a:ext>
            </a:extLst>
          </p:cNvPr>
          <p:cNvGrpSpPr/>
          <p:nvPr/>
        </p:nvGrpSpPr>
        <p:grpSpPr>
          <a:xfrm>
            <a:off x="5173466" y="2372419"/>
            <a:ext cx="249059" cy="1015199"/>
            <a:chOff x="4582020" y="3387617"/>
            <a:chExt cx="249059" cy="101519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7E3F93A-F65F-4B48-9FA9-2987D8E1F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020" y="3387617"/>
              <a:ext cx="114389" cy="101519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CD2C8A3-C725-4B6C-84F8-ED1D0D70F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690" y="3387617"/>
              <a:ext cx="114389" cy="1015199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10CB3A-D87C-481A-9CD9-959DC545026D}"/>
              </a:ext>
            </a:extLst>
          </p:cNvPr>
          <p:cNvGrpSpPr/>
          <p:nvPr/>
        </p:nvGrpSpPr>
        <p:grpSpPr>
          <a:xfrm>
            <a:off x="2759543" y="2372419"/>
            <a:ext cx="653072" cy="1015199"/>
            <a:chOff x="2135565" y="3518458"/>
            <a:chExt cx="653072" cy="1015199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1E4EE5A-4B6B-4CED-A101-C9F5E010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7D11F21-6A95-4E9C-8513-D5CD8B92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6AB5BD9-6694-4F26-8A53-9FFF0524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6A71999-F784-40CA-A15E-6B0373BA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EB8613C-86F8-44F8-BB2C-B463C367F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F8A899F-370C-46E3-B9A3-92A5CD3C2B10}"/>
              </a:ext>
            </a:extLst>
          </p:cNvPr>
          <p:cNvGrpSpPr/>
          <p:nvPr/>
        </p:nvGrpSpPr>
        <p:grpSpPr>
          <a:xfrm>
            <a:off x="2759544" y="3490019"/>
            <a:ext cx="383731" cy="1015199"/>
            <a:chOff x="2875717" y="3518458"/>
            <a:chExt cx="383731" cy="1015199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A9D94CC-23C3-4953-B49D-73AEBDF6F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17" y="3518458"/>
              <a:ext cx="114389" cy="1015199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ADB8765-A3B9-43E3-9188-117290B97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388" y="3518458"/>
              <a:ext cx="114389" cy="1015199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7EE35A0-4A3A-461A-AC16-BB3B1D892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059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CAD790F-4797-4D4F-AF2B-35F75BEDADBE}"/>
              </a:ext>
            </a:extLst>
          </p:cNvPr>
          <p:cNvGrpSpPr/>
          <p:nvPr/>
        </p:nvGrpSpPr>
        <p:grpSpPr>
          <a:xfrm>
            <a:off x="3163557" y="3490019"/>
            <a:ext cx="249059" cy="1015199"/>
            <a:chOff x="3279730" y="3518458"/>
            <a:chExt cx="249059" cy="1015199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E3D6391-7CF6-4C15-BE5F-DB58233C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730" y="3518458"/>
              <a:ext cx="114389" cy="101519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7C2386B-409C-4A67-8370-C6E6B1E3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400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EA9733-F23C-46BF-9C13-452179C3FAC4}"/>
              </a:ext>
            </a:extLst>
          </p:cNvPr>
          <p:cNvGrpSpPr/>
          <p:nvPr/>
        </p:nvGrpSpPr>
        <p:grpSpPr>
          <a:xfrm>
            <a:off x="4312637" y="5084551"/>
            <a:ext cx="518402" cy="1015199"/>
            <a:chOff x="2667684" y="5107998"/>
            <a:chExt cx="518402" cy="1015199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A483BFA-4431-4593-9818-887DE526E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684" y="5107998"/>
              <a:ext cx="114389" cy="101519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425605B-C0BA-4CE9-BD26-E1A165E5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355" y="5107998"/>
              <a:ext cx="114389" cy="1015199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CAE75B0-D699-4BF5-8772-5327FCBE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026" y="5107998"/>
              <a:ext cx="114389" cy="1015199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95085910-5046-466E-977E-053D1AAB3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697" y="5107998"/>
              <a:ext cx="114389" cy="1015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5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6067 -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16484 -0.162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83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5599 -0.16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28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7566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37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04141 0.3967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83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4961 0.395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05139 0.387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6" grpId="0"/>
      <p:bldP spid="27" grpId="0"/>
      <p:bldP spid="29" grpId="0"/>
      <p:bldP spid="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49912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from a 3-digit number using column subtraction with exchanging from hundreds to tens (2)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6553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2:7 – 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8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59B5948-98FA-49AB-89BE-76C74C0AA9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1.20 Algorithms: column addition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3897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1:1 - 1:3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1E0265-DBA1-4B08-9F4B-0F9A09FEE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04" y="1503139"/>
            <a:ext cx="5805888" cy="333190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>
            <a:off x="1631504" y="5048325"/>
            <a:ext cx="5976664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2:7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CC82C66-A86E-4439-9842-9F8DAA2BD95C}"/>
              </a:ext>
            </a:extLst>
          </p:cNvPr>
          <p:cNvGraphicFramePr>
            <a:graphicFrameLocks noGrp="1"/>
          </p:cNvGraphicFramePr>
          <p:nvPr/>
        </p:nvGraphicFramePr>
        <p:xfrm>
          <a:off x="8108861" y="2465104"/>
          <a:ext cx="1930785" cy="19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5">
                  <a:extLst>
                    <a:ext uri="{9D8B030D-6E8A-4147-A177-3AD203B41FA5}">
                      <a16:colId xmlns:a16="http://schemas.microsoft.com/office/drawing/2014/main" val="853731474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923614691"/>
                    </a:ext>
                  </a:extLst>
                </a:gridCol>
                <a:gridCol w="643595">
                  <a:extLst>
                    <a:ext uri="{9D8B030D-6E8A-4147-A177-3AD203B41FA5}">
                      <a16:colId xmlns:a16="http://schemas.microsoft.com/office/drawing/2014/main" val="3268573237"/>
                    </a:ext>
                  </a:extLst>
                </a:gridCol>
              </a:tblGrid>
              <a:tr h="346873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100s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10s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Semibold"/>
                        </a:rPr>
                        <a:t>1s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82024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11899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75705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70012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023A82A7-3C3E-4E29-AF9C-BB97766182F9}"/>
              </a:ext>
            </a:extLst>
          </p:cNvPr>
          <p:cNvSpPr txBox="1"/>
          <p:nvPr/>
        </p:nvSpPr>
        <p:spPr bwMode="auto">
          <a:xfrm>
            <a:off x="8222267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A0E04F-BA4F-4B81-996D-74692D593395}"/>
              </a:ext>
            </a:extLst>
          </p:cNvPr>
          <p:cNvSpPr txBox="1"/>
          <p:nvPr/>
        </p:nvSpPr>
        <p:spPr bwMode="auto">
          <a:xfrm>
            <a:off x="8863719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FF3066-332C-4793-857E-D9DED1C4B530}"/>
              </a:ext>
            </a:extLst>
          </p:cNvPr>
          <p:cNvSpPr txBox="1"/>
          <p:nvPr/>
        </p:nvSpPr>
        <p:spPr bwMode="auto">
          <a:xfrm>
            <a:off x="9511220" y="3864388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60A06AE-B1D0-4D98-82E7-2FF230BCEBDE}"/>
              </a:ext>
            </a:extLst>
          </p:cNvPr>
          <p:cNvSpPr txBox="1"/>
          <p:nvPr/>
        </p:nvSpPr>
        <p:spPr bwMode="auto">
          <a:xfrm>
            <a:off x="7689158" y="3372726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FE7D28-3F2A-4549-956F-C14806ECA76D}"/>
              </a:ext>
            </a:extLst>
          </p:cNvPr>
          <p:cNvSpPr txBox="1"/>
          <p:nvPr/>
        </p:nvSpPr>
        <p:spPr bwMode="auto">
          <a:xfrm>
            <a:off x="8398528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D9ABC1-A5AA-40CB-9118-9015D1C9E3F5}"/>
              </a:ext>
            </a:extLst>
          </p:cNvPr>
          <p:cNvSpPr txBox="1"/>
          <p:nvPr/>
        </p:nvSpPr>
        <p:spPr bwMode="auto">
          <a:xfrm>
            <a:off x="8694546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F0D2BF-6384-49D1-AD3D-661ED8BD5190}"/>
              </a:ext>
            </a:extLst>
          </p:cNvPr>
          <p:cNvCxnSpPr>
            <a:cxnSpLocks/>
          </p:cNvCxnSpPr>
          <p:nvPr/>
        </p:nvCxnSpPr>
        <p:spPr bwMode="auto">
          <a:xfrm rot="8100000">
            <a:off x="8422433" y="2875290"/>
            <a:ext cx="0" cy="360000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AA37CAE-E1CA-462E-A92F-A763CABDA56A}"/>
              </a:ext>
            </a:extLst>
          </p:cNvPr>
          <p:cNvSpPr txBox="1"/>
          <p:nvPr/>
        </p:nvSpPr>
        <p:spPr bwMode="auto">
          <a:xfrm>
            <a:off x="9040011" y="2752234"/>
            <a:ext cx="41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09DDB69-66DC-4E2C-81E5-3E64D560C5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18230" y="2924943"/>
            <a:ext cx="398508" cy="257626"/>
          </a:xfrm>
          <a:prstGeom prst="line">
            <a:avLst/>
          </a:prstGeom>
          <a:noFill/>
          <a:ln w="28575" cap="flat" cmpd="sng" algn="ctr">
            <a:solidFill>
              <a:srgbClr val="FF18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E94C4B9-3FBB-4A7E-A4F2-0610F5F9CD9A}"/>
              </a:ext>
            </a:extLst>
          </p:cNvPr>
          <p:cNvSpPr txBox="1"/>
          <p:nvPr/>
        </p:nvSpPr>
        <p:spPr bwMode="auto">
          <a:xfrm>
            <a:off x="9355079" y="2810061"/>
            <a:ext cx="41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1812"/>
                </a:solidFill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921D3CB7-6E19-480F-AC0C-58E64588F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32" y="1668530"/>
            <a:ext cx="786422" cy="7864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D60171-77FB-466D-86A4-2889AD6F9A61}"/>
              </a:ext>
            </a:extLst>
          </p:cNvPr>
          <p:cNvGrpSpPr/>
          <p:nvPr/>
        </p:nvGrpSpPr>
        <p:grpSpPr>
          <a:xfrm>
            <a:off x="3885222" y="1666137"/>
            <a:ext cx="518402" cy="1015199"/>
            <a:chOff x="2361222" y="1666136"/>
            <a:chExt cx="518402" cy="101519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7C4B2A43-6BBC-461E-9564-5E20B6E1A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222" y="1666136"/>
              <a:ext cx="114389" cy="101519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2A54775-ECEF-4A0E-9069-C2A2892C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893" y="1666136"/>
              <a:ext cx="114389" cy="1015199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B5CEF75-8ED2-4806-8577-D6BD9C66A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564" y="1666136"/>
              <a:ext cx="114389" cy="1015199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5A0C65C-D8E0-411E-9F95-5C45B89D0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235" y="1666136"/>
              <a:ext cx="114389" cy="1015199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16C2B1BC-715E-4AD0-BABF-544544E12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06" y="1666137"/>
            <a:ext cx="114389" cy="101519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5F8B8E4-0584-4BB1-B7D5-AD8181EAE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78" y="1668530"/>
            <a:ext cx="786422" cy="78642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73AD11B-A1F1-4A9F-8200-55BB7DAAD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78" y="2607440"/>
            <a:ext cx="786422" cy="78642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E242150-E929-4C4B-95E5-0DC6A36AB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32" y="2607440"/>
            <a:ext cx="786422" cy="7864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B145656-7695-4447-B22A-D86BA54F5B40}"/>
              </a:ext>
            </a:extLst>
          </p:cNvPr>
          <p:cNvGrpSpPr/>
          <p:nvPr/>
        </p:nvGrpSpPr>
        <p:grpSpPr>
          <a:xfrm>
            <a:off x="4661710" y="1666137"/>
            <a:ext cx="518402" cy="1015199"/>
            <a:chOff x="3198670" y="1351811"/>
            <a:chExt cx="518402" cy="1015199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27763ED-324D-4101-8EFE-5ADA264EC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670" y="1351811"/>
              <a:ext cx="114389" cy="101519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0971613-BAB3-45E8-A897-500F6341D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341" y="1351811"/>
              <a:ext cx="114389" cy="101519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AADD111-1EC3-4E4D-AA8B-91316592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012" y="1351811"/>
              <a:ext cx="114389" cy="101519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219E4FF-3933-4FA5-9C50-DA52C8262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683" y="1351811"/>
              <a:ext cx="114389" cy="1015199"/>
            </a:xfrm>
            <a:prstGeom prst="rect">
              <a:avLst/>
            </a:prstGeom>
          </p:spPr>
        </p:pic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D57F2643-9BFB-4088-8E3A-2164B1942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4" y="1666137"/>
            <a:ext cx="114389" cy="1015199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62312D3-A270-4CEC-BA5D-A13E643D3E76}"/>
              </a:ext>
            </a:extLst>
          </p:cNvPr>
          <p:cNvGrpSpPr/>
          <p:nvPr/>
        </p:nvGrpSpPr>
        <p:grpSpPr>
          <a:xfrm>
            <a:off x="2811753" y="3741469"/>
            <a:ext cx="653072" cy="1015199"/>
            <a:chOff x="2135565" y="3518458"/>
            <a:chExt cx="653072" cy="1015199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BCAEFA9-76BC-4C99-BE58-1522DF4F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843A0CC4-743F-4EBD-9F09-FA89AC5B4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933D65D-7EB2-4C2B-8B6A-2B68510A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152F882-D5F2-4A3A-9900-C70B240A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13AE1F1-960F-468E-B271-FB4511A4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328939-7838-4A04-A007-AEE0FE0DE39B}"/>
              </a:ext>
            </a:extLst>
          </p:cNvPr>
          <p:cNvGrpSpPr/>
          <p:nvPr/>
        </p:nvGrpSpPr>
        <p:grpSpPr>
          <a:xfrm>
            <a:off x="2811753" y="2607441"/>
            <a:ext cx="653072" cy="1015199"/>
            <a:chOff x="2135565" y="3518458"/>
            <a:chExt cx="653072" cy="10151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205FBE9-428D-4DFC-954D-DC4FE186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5" y="3518458"/>
              <a:ext cx="114389" cy="1015199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5D26F90-9B93-413D-9E4A-997ED1A84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36" y="3518458"/>
              <a:ext cx="114389" cy="1015199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496263AB-61CE-4BEC-A5CF-E2454D008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907" y="3518458"/>
              <a:ext cx="114389" cy="1015199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7CB3DF8-5181-4AEE-B4DC-FE477B8A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78" y="3518458"/>
              <a:ext cx="114389" cy="1015199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2E75ECE-03A5-4D79-A814-548158417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248" y="3518458"/>
              <a:ext cx="114389" cy="101519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774465-7864-456B-8961-CB4F194937F5}"/>
              </a:ext>
            </a:extLst>
          </p:cNvPr>
          <p:cNvGrpSpPr/>
          <p:nvPr/>
        </p:nvGrpSpPr>
        <p:grpSpPr>
          <a:xfrm>
            <a:off x="6107087" y="1666137"/>
            <a:ext cx="114389" cy="729875"/>
            <a:chOff x="2896139" y="4940897"/>
            <a:chExt cx="114389" cy="729875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27C9895-E941-42C2-9A5E-DF5844FA7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4940897"/>
              <a:ext cx="114389" cy="11438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8795DB0F-7B20-467C-9C4F-0F0625FC7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094769"/>
              <a:ext cx="114389" cy="11438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421A063-24BA-461D-9507-E4CE6250E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248641"/>
              <a:ext cx="114389" cy="114389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999112B-48DE-4501-B6D2-92004F0A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402512"/>
              <a:ext cx="114389" cy="114389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AC2CB8-92CA-4C69-AD83-BC0D331A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556383"/>
              <a:ext cx="114389" cy="11438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6FEF8-44AB-40FD-9C72-07FA0A18C7A7}"/>
              </a:ext>
            </a:extLst>
          </p:cNvPr>
          <p:cNvGrpSpPr/>
          <p:nvPr/>
        </p:nvGrpSpPr>
        <p:grpSpPr>
          <a:xfrm>
            <a:off x="6293095" y="1666137"/>
            <a:ext cx="114389" cy="729875"/>
            <a:chOff x="4769094" y="1351811"/>
            <a:chExt cx="114389" cy="72987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A022CEC-FFE2-4667-9697-05185E33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351811"/>
              <a:ext cx="114389" cy="11438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F4EF5C1-1871-442F-8432-679E61E8A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505683"/>
              <a:ext cx="114389" cy="11438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F06DF90B-3C4B-41AD-911C-B205C6C0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659555"/>
              <a:ext cx="114389" cy="114389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A37AF5D-1D9B-4530-8147-C9EA6D80F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813426"/>
              <a:ext cx="114389" cy="11438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6461F19D-4DAF-4201-8EBE-60ADF3DA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967297"/>
              <a:ext cx="114389" cy="11438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823926-6D6E-4163-AAA5-6F66125A3AC5}"/>
              </a:ext>
            </a:extLst>
          </p:cNvPr>
          <p:cNvGrpSpPr/>
          <p:nvPr/>
        </p:nvGrpSpPr>
        <p:grpSpPr>
          <a:xfrm>
            <a:off x="6479103" y="1666137"/>
            <a:ext cx="114389" cy="268261"/>
            <a:chOff x="4955102" y="1351811"/>
            <a:chExt cx="114389" cy="268261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D25D2342-99CE-4BCE-903E-F4BB4C269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351811"/>
              <a:ext cx="114389" cy="114389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BDFB6E71-DA09-473F-8E62-57FF72FD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505683"/>
              <a:ext cx="114389" cy="11438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A86712-BD9E-496C-AEB8-D1FD098B94AE}"/>
              </a:ext>
            </a:extLst>
          </p:cNvPr>
          <p:cNvGrpSpPr/>
          <p:nvPr/>
        </p:nvGrpSpPr>
        <p:grpSpPr>
          <a:xfrm>
            <a:off x="6479103" y="1973880"/>
            <a:ext cx="114389" cy="268260"/>
            <a:chOff x="4955102" y="1659555"/>
            <a:chExt cx="114389" cy="26826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40371643-BCEE-4EE3-A96B-1B888C4A5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659555"/>
              <a:ext cx="114389" cy="114389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4C51990-35D3-4CFC-97D7-E8E086110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2" y="1813426"/>
              <a:ext cx="114389" cy="114389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4F99A19-B1B5-4CDA-82E5-0D7CC0AA52A0}"/>
              </a:ext>
            </a:extLst>
          </p:cNvPr>
          <p:cNvGrpSpPr/>
          <p:nvPr/>
        </p:nvGrpSpPr>
        <p:grpSpPr>
          <a:xfrm>
            <a:off x="5200750" y="1666137"/>
            <a:ext cx="114389" cy="729875"/>
            <a:chOff x="2896139" y="4940897"/>
            <a:chExt cx="114389" cy="729875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F1AA328-2162-466F-B78B-C3B51CA9F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4940897"/>
              <a:ext cx="114389" cy="114389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F09B039A-C30C-4984-8B09-DDC7E7F2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094769"/>
              <a:ext cx="114389" cy="114389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AB9556D-34DD-4C31-9DC2-50BB820F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248641"/>
              <a:ext cx="114389" cy="114389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7CC5F89-6BEF-4303-BCAD-DA51F74A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402512"/>
              <a:ext cx="114389" cy="114389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8F08D5C1-3884-46A0-A1E3-5576EAB8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139" y="5556383"/>
              <a:ext cx="114389" cy="114389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18F6326-3340-4F5F-A452-270854EC63A4}"/>
              </a:ext>
            </a:extLst>
          </p:cNvPr>
          <p:cNvGrpSpPr/>
          <p:nvPr/>
        </p:nvGrpSpPr>
        <p:grpSpPr>
          <a:xfrm>
            <a:off x="5200749" y="2455427"/>
            <a:ext cx="114389" cy="729875"/>
            <a:chOff x="4769094" y="1351811"/>
            <a:chExt cx="114389" cy="729875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30770D4F-D222-4918-9C3A-7CDD3C61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351811"/>
              <a:ext cx="114389" cy="114389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5C724971-156D-4C7E-8C77-676DA421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505683"/>
              <a:ext cx="114389" cy="114389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C3BBA6D-20F2-4083-A945-F24FBFD09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659555"/>
              <a:ext cx="114389" cy="114389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5A455410-EEDD-4B14-AD2D-52C3BBF0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813426"/>
              <a:ext cx="114389" cy="114389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22CCB82E-3DF4-4884-AB42-89A484F7A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94" y="1967297"/>
              <a:ext cx="114389" cy="11438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320639-B766-489C-86D3-90AFC86D189E}"/>
              </a:ext>
            </a:extLst>
          </p:cNvPr>
          <p:cNvGrpSpPr/>
          <p:nvPr/>
        </p:nvGrpSpPr>
        <p:grpSpPr>
          <a:xfrm>
            <a:off x="6337918" y="5253638"/>
            <a:ext cx="282368" cy="729875"/>
            <a:chOff x="6172637" y="4326052"/>
            <a:chExt cx="282368" cy="72987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4A8B82D-6CF7-4E44-BC6E-63E8CD55642E}"/>
                </a:ext>
              </a:extLst>
            </p:cNvPr>
            <p:cNvGrpSpPr/>
            <p:nvPr/>
          </p:nvGrpSpPr>
          <p:grpSpPr>
            <a:xfrm>
              <a:off x="6172637" y="4326052"/>
              <a:ext cx="114389" cy="729875"/>
              <a:chOff x="2896139" y="4940897"/>
              <a:chExt cx="114389" cy="729875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AF77377A-CED5-4C53-A402-AFB7A784A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4940897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F9A9F4EC-63C3-4955-B1D4-D21308A0D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094769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DC707E49-CCCC-404B-8052-531E84F18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248641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B83FEBC6-D0CB-40CA-A15E-C06D1D25C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402512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BA61FC00-C3F7-40A5-BE7C-B0E2F1E99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6139" y="5556383"/>
                <a:ext cx="114389" cy="114389"/>
              </a:xfrm>
              <a:prstGeom prst="rect">
                <a:avLst/>
              </a:prstGeom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280C389-F058-4914-A2BA-95E8CF6EC3D7}"/>
                </a:ext>
              </a:extLst>
            </p:cNvPr>
            <p:cNvGrpSpPr/>
            <p:nvPr/>
          </p:nvGrpSpPr>
          <p:grpSpPr>
            <a:xfrm>
              <a:off x="6340616" y="4326052"/>
              <a:ext cx="114389" cy="268260"/>
              <a:chOff x="4955102" y="1659555"/>
              <a:chExt cx="114389" cy="268260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B69BD142-D6A7-48F5-A56D-DC8A84D82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102" y="1659555"/>
                <a:ext cx="114389" cy="114389"/>
              </a:xfrm>
              <a:prstGeom prst="rect">
                <a:avLst/>
              </a:prstGeom>
            </p:spPr>
          </p:pic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8F4DA3B1-EA58-4170-B42E-AEBD002D1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102" y="1813426"/>
                <a:ext cx="114389" cy="114389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B80E38-C4C0-4304-9DDF-3BF350C8CA15}"/>
              </a:ext>
            </a:extLst>
          </p:cNvPr>
          <p:cNvGrpSpPr/>
          <p:nvPr/>
        </p:nvGrpSpPr>
        <p:grpSpPr>
          <a:xfrm>
            <a:off x="1817632" y="5253637"/>
            <a:ext cx="1713868" cy="786422"/>
            <a:chOff x="293632" y="4939312"/>
            <a:chExt cx="1713868" cy="786422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6D93E13-10D3-4FA8-8BA4-438E54746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32" y="4939312"/>
              <a:ext cx="786422" cy="786422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6B51F94-EB76-4F89-B063-5EA2DFED1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078" y="4939312"/>
              <a:ext cx="786422" cy="78642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74E7E6-CB69-426A-B98D-F7EA22EA99CE}"/>
              </a:ext>
            </a:extLst>
          </p:cNvPr>
          <p:cNvGrpSpPr/>
          <p:nvPr/>
        </p:nvGrpSpPr>
        <p:grpSpPr>
          <a:xfrm>
            <a:off x="4264226" y="5253638"/>
            <a:ext cx="653072" cy="1015199"/>
            <a:chOff x="2839286" y="5253637"/>
            <a:chExt cx="653072" cy="101519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10F03A4-1A94-43D7-BDF4-FF3F074FFB6E}"/>
                </a:ext>
              </a:extLst>
            </p:cNvPr>
            <p:cNvGrpSpPr/>
            <p:nvPr/>
          </p:nvGrpSpPr>
          <p:grpSpPr>
            <a:xfrm>
              <a:off x="2839286" y="5253637"/>
              <a:ext cx="518402" cy="1015199"/>
              <a:chOff x="2361222" y="1666136"/>
              <a:chExt cx="518402" cy="1015199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E0C017C-B3D4-47E4-AEAC-BDB34A9E7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222" y="1666136"/>
                <a:ext cx="114389" cy="1015199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431981F1-6531-482B-8C86-8FA959821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893" y="1666136"/>
                <a:ext cx="114389" cy="1015199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42F08391-C11B-4216-86EE-C40F8F257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0564" y="1666136"/>
                <a:ext cx="114389" cy="1015199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DCDA9DA-5A04-4986-B101-52EF4F6E9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5235" y="1666136"/>
                <a:ext cx="114389" cy="1015199"/>
              </a:xfrm>
              <a:prstGeom prst="rect">
                <a:avLst/>
              </a:prstGeom>
            </p:spPr>
          </p:pic>
        </p:grp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9D99494-82FB-4FAF-B7F1-A5CCA65C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969" y="5253637"/>
              <a:ext cx="114389" cy="1015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232 L 0.08841 -0.13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66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15013 -0.302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08906 -4.8148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7435 -0.11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2534 0.5233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615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0347 0.4793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1684 0.5233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2615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882 0.5233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5.55112E-17 L 0.00087 0.3861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30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007 0.5231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0" grpId="0"/>
      <p:bldP spid="71" grpId="0"/>
      <p:bldP spid="73" grpId="0"/>
      <p:bldP spid="74" grpId="0"/>
      <p:bldP spid="77" grpId="0"/>
      <p:bldP spid="7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423592" y="764705"/>
            <a:ext cx="73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calculations require exchange?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" name="Oval 76"/>
          <p:cNvSpPr>
            <a:spLocks noChangeAspect="1"/>
          </p:cNvSpPr>
          <p:nvPr/>
        </p:nvSpPr>
        <p:spPr bwMode="auto">
          <a:xfrm>
            <a:off x="5087889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7824193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7824193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2351585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423592" y="764705"/>
            <a:ext cx="73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calculations require exchange only once?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Oval 77"/>
          <p:cNvSpPr>
            <a:spLocks noChangeAspect="1"/>
          </p:cNvSpPr>
          <p:nvPr/>
        </p:nvSpPr>
        <p:spPr bwMode="auto">
          <a:xfrm>
            <a:off x="7824193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2351585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423592" y="764705"/>
            <a:ext cx="7344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/>
              <a:t>Which calculations require exchange twice?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Oval 77"/>
          <p:cNvSpPr>
            <a:spLocks noChangeAspect="1"/>
          </p:cNvSpPr>
          <p:nvPr/>
        </p:nvSpPr>
        <p:spPr bwMode="auto">
          <a:xfrm>
            <a:off x="5080688" y="144239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5080688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2:8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2243572" y="764705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Which calculations require exchange through a zero?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2176368" y="1996533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912672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7680176" y="2018458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2176368" y="464593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912672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7648976" y="46240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" name="Oval 79"/>
          <p:cNvSpPr>
            <a:spLocks noChangeAspect="1"/>
          </p:cNvSpPr>
          <p:nvPr/>
        </p:nvSpPr>
        <p:spPr bwMode="auto">
          <a:xfrm>
            <a:off x="7816992" y="3997864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803678-2418-43E9-931D-519FB2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305849" y="1639686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2823849" y="16616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5379885" y="1661611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05849" y="4289089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2823849" y="4267164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348685" y="4267164"/>
          <a:ext cx="2335456" cy="1110615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" name="Oval 76"/>
          <p:cNvSpPr>
            <a:spLocks noChangeAspect="1"/>
          </p:cNvSpPr>
          <p:nvPr/>
        </p:nvSpPr>
        <p:spPr bwMode="auto">
          <a:xfrm>
            <a:off x="2999066" y="108554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5523902" y="108554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5523902" y="364101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 bwMode="auto">
          <a:xfrm>
            <a:off x="481066" y="364101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42128-B074-4141-86A9-4335B1DE519A}"/>
              </a:ext>
            </a:extLst>
          </p:cNvPr>
          <p:cNvSpPr>
            <a:spLocks noChangeAspect="1"/>
          </p:cNvSpPr>
          <p:nvPr/>
        </p:nvSpPr>
        <p:spPr bwMode="auto">
          <a:xfrm>
            <a:off x="5539142" y="1091643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619291-69AD-4A04-B77E-877E3ABC4D27}"/>
              </a:ext>
            </a:extLst>
          </p:cNvPr>
          <p:cNvSpPr>
            <a:spLocks noChangeAspect="1"/>
          </p:cNvSpPr>
          <p:nvPr/>
        </p:nvSpPr>
        <p:spPr bwMode="auto">
          <a:xfrm>
            <a:off x="496306" y="3647113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6E016-566E-41C0-9CAA-EA63F13322A7}"/>
              </a:ext>
            </a:extLst>
          </p:cNvPr>
          <p:cNvSpPr>
            <a:spLocks noChangeAspect="1"/>
          </p:cNvSpPr>
          <p:nvPr/>
        </p:nvSpPr>
        <p:spPr bwMode="auto">
          <a:xfrm>
            <a:off x="2991865" y="108554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E73B3C-D7E3-4C83-9A30-C22C9380F1F1}"/>
              </a:ext>
            </a:extLst>
          </p:cNvPr>
          <p:cNvSpPr>
            <a:spLocks noChangeAspect="1"/>
          </p:cNvSpPr>
          <p:nvPr/>
        </p:nvSpPr>
        <p:spPr bwMode="auto">
          <a:xfrm>
            <a:off x="5516701" y="3641017"/>
            <a:ext cx="2455473" cy="2455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8A4B8E-088A-4465-94B2-1D008457A3FA}"/>
              </a:ext>
            </a:extLst>
          </p:cNvPr>
          <p:cNvSpPr txBox="1">
            <a:spLocks/>
          </p:cNvSpPr>
          <p:nvPr/>
        </p:nvSpPr>
        <p:spPr>
          <a:xfrm>
            <a:off x="8191446" y="1085547"/>
            <a:ext cx="382434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calculations require exchange?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exchange only once?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exchange twice?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require exchange through a zero?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answer these questions without having to solve the calculations?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4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</a:t>
            </a:r>
            <a:r>
              <a:rPr lang="en-GB" sz="2400" b="1" i="0" u="none" strike="noStrike" dirty="0">
                <a:effectLst/>
              </a:rPr>
              <a:t>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00260"/>
              </p:ext>
            </p:extLst>
          </p:nvPr>
        </p:nvGraphicFramePr>
        <p:xfrm>
          <a:off x="594008" y="1097546"/>
          <a:ext cx="11140162" cy="2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95953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61765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evaluate the efficiency of strategies for subtraction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1,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1.21 Algorithms: column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76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2:9 – 2:10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C4472-25F3-44D6-99B3-24B4CBDA85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64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E2D6D-B945-4043-B8E2-3813EAF86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1.21 Algorithms: column subtraction – step 2:9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EDD63A2-C574-4A5A-8814-1F11C17B7A36}"/>
              </a:ext>
            </a:extLst>
          </p:cNvPr>
          <p:cNvGraphicFramePr>
            <a:graphicFrameLocks noGrp="1"/>
          </p:cNvGraphicFramePr>
          <p:nvPr/>
        </p:nvGraphicFramePr>
        <p:xfrm>
          <a:off x="4928272" y="2575137"/>
          <a:ext cx="2335456" cy="1707726"/>
        </p:xfrm>
        <a:graphic>
          <a:graphicData uri="http://schemas.openxmlformats.org/drawingml/2006/table">
            <a:tbl>
              <a:tblPr/>
              <a:tblGrid>
                <a:gridCol w="70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190058"/>
                  </a:ext>
                </a:extLst>
              </a:tr>
              <a:tr h="53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GB" sz="24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" dirty="0">
                        <a:solidFill>
                          <a:schemeClr val="tx1"/>
                        </a:solidFill>
                        <a:latin typeface="Myriad Pr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439604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latin typeface="Myriad Pro Semibold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460D9C-BDD9-42F9-A536-91730F830ABF}"/>
              </a:ext>
            </a:extLst>
          </p:cNvPr>
          <p:cNvSpPr txBox="1"/>
          <p:nvPr/>
        </p:nvSpPr>
        <p:spPr bwMode="auto">
          <a:xfrm>
            <a:off x="5729813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265A74-765D-4B0F-A2DF-477EABABE472}"/>
              </a:ext>
            </a:extLst>
          </p:cNvPr>
          <p:cNvSpPr txBox="1"/>
          <p:nvPr/>
        </p:nvSpPr>
        <p:spPr bwMode="auto">
          <a:xfrm>
            <a:off x="6274048" y="261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E494BC-A6FF-49E2-B246-A6546F1A2C9E}"/>
              </a:ext>
            </a:extLst>
          </p:cNvPr>
          <p:cNvSpPr txBox="1"/>
          <p:nvPr/>
        </p:nvSpPr>
        <p:spPr bwMode="auto">
          <a:xfrm>
            <a:off x="6815299" y="321944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5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9475" y="3235124"/>
          <a:ext cx="5184576" cy="235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3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column subtraction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"/>
                        </a:rPr>
                        <a:t>Use mental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B6EB681-7982-4489-8067-DAB4BE2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3AS-2 Columnar addition and subtraction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87948" y="1505067"/>
            <a:ext cx="1885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475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</a:t>
            </a:r>
            <a:r>
              <a:rPr lang="en-GB" sz="3200" dirty="0">
                <a:latin typeface="Myriad Pro"/>
                <a:cs typeface="Times New Roman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358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755826" y="2406465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201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198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27834" y="1594600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170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140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995959" y="2414862"/>
            <a:ext cx="1669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349 </a:t>
            </a:r>
            <a:r>
              <a:rPr lang="en-GB" sz="2400" b="0" i="0" u="none" strike="noStrike" kern="1200" dirty="0">
                <a:solidFill>
                  <a:schemeClr val="tx1"/>
                </a:solidFill>
                <a:latin typeface="Myriad Pro"/>
              </a:rPr>
              <a:t>−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CC32FF-FDDF-4801-89CE-CD0B74E0F4A4}"/>
              </a:ext>
            </a:extLst>
          </p:cNvPr>
          <p:cNvSpPr txBox="1">
            <a:spLocks/>
          </p:cNvSpPr>
          <p:nvPr/>
        </p:nvSpPr>
        <p:spPr>
          <a:xfrm>
            <a:off x="6466251" y="1797455"/>
            <a:ext cx="5390389" cy="206614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these expressions carefully.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solve any of them without using column subtraction? Sort them into </a:t>
            </a:r>
            <a:r>
              <a:rPr lang="en-GB" sz="2000" dirty="0">
                <a:latin typeface="Arial"/>
              </a:rPr>
              <a:t>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table like the one shown.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thinking.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2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43872" y="3301006"/>
            <a:ext cx="2304256" cy="1089104"/>
            <a:chOff x="2699792" y="3348008"/>
            <a:chExt cx="2304256" cy="1089104"/>
          </a:xfrm>
        </p:grpSpPr>
        <p:pic>
          <p:nvPicPr>
            <p:cNvPr id="21507" name="Picture 3" descr="C:\Users\Liam\Documents\Design\NCETM\04 Images for B1 PPTs\Final PNG files\ncetm_mm_sp1_se19_aw0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573016"/>
              <a:ext cx="2304256" cy="864096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 bwMode="auto">
            <a:xfrm>
              <a:off x="3131840" y="3348008"/>
              <a:ext cx="576064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59920" y="3384008"/>
              <a:ext cx="576064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943872" y="2301878"/>
            <a:ext cx="2304256" cy="2088232"/>
            <a:chOff x="2699792" y="2348880"/>
            <a:chExt cx="2304256" cy="2088232"/>
          </a:xfrm>
        </p:grpSpPr>
        <p:pic>
          <p:nvPicPr>
            <p:cNvPr id="20" name="Picture 3" descr="C:\Users\Liam\Documents\Design\NCETM\04 Images for B1 PPTs\Final PNG files\ncetm_mm_sp1_se19_aw0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348880"/>
              <a:ext cx="2304256" cy="2088232"/>
            </a:xfrm>
            <a:prstGeom prst="rect">
              <a:avLst/>
            </a:prstGeom>
            <a:noFill/>
          </p:spPr>
        </p:pic>
        <p:sp>
          <p:nvSpPr>
            <p:cNvPr id="40" name="Oval 39"/>
            <p:cNvSpPr/>
            <p:nvPr/>
          </p:nvSpPr>
          <p:spPr bwMode="auto">
            <a:xfrm>
              <a:off x="3635896" y="2636912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1:2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79976" y="2636912"/>
            <a:ext cx="504056" cy="45705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34" name="Picture 3" descr="C:\Users\Liam\Documents\Design\NCETM\04 Images for B1 PPTs\Final PNG files\ncetm_mm_sp1_se19_aw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589910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29BFC-7FFC-4BE7-B745-69F3F5F32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2656800"/>
            <a:ext cx="504057" cy="4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am\Documents\Design\NCETM\04 Images for B1 PPTs\Final PNG files\ncetm_mm_sp1_se19_aw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64" y="3382838"/>
            <a:ext cx="7936377" cy="910259"/>
          </a:xfrm>
          <a:prstGeom prst="rect">
            <a:avLst/>
          </a:prstGeom>
          <a:noFill/>
        </p:spPr>
      </p:pic>
      <p:pic>
        <p:nvPicPr>
          <p:cNvPr id="29" name="Picture 2" descr="C:\Users\Liam\Documents\Design\NCETM\04 Images for B1 PPTs\Final PNG files\ncetm_mm_sp1_se19_aw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1"/>
          <a:stretch>
            <a:fillRect/>
          </a:stretch>
        </p:blipFill>
        <p:spPr bwMode="auto">
          <a:xfrm>
            <a:off x="2120064" y="2302717"/>
            <a:ext cx="7936377" cy="108012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 bwMode="auto">
          <a:xfrm>
            <a:off x="5720463" y="2780928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pic>
        <p:nvPicPr>
          <p:cNvPr id="32" name="Picture 3" descr="C:\Users\Liam\Documents\Design\NCETM\04 Images for B1 PPTs\Final PNG files\ncetm_mm_sp1_se19_aw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79" y="2708920"/>
            <a:ext cx="432048" cy="432048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1.20 Column addition – step 1:2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87A1B-2D69-408C-AD87-A1B3BD514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2775600"/>
            <a:ext cx="504057" cy="4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1966</TotalTime>
  <Words>4012</Words>
  <Application>Microsoft Office PowerPoint</Application>
  <PresentationFormat>Widescreen</PresentationFormat>
  <Paragraphs>1057</Paragraphs>
  <Slides>80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4, Unit 1, Learning Outcome 1</vt:lpstr>
      <vt:lpstr>PowerPoint Presentation</vt:lpstr>
      <vt:lpstr>PowerPoint Presentation</vt:lpstr>
      <vt:lpstr>PowerPoint Presentation</vt:lpstr>
      <vt:lpstr>PowerPoint Presentation</vt:lpstr>
      <vt:lpstr>Year 4, Unit 1,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1, Learning Outcome 3</vt:lpstr>
      <vt:lpstr>3AS-2 Columnar addition and subtraction</vt:lpstr>
      <vt:lpstr>3AS-2 Columnar addition and subtraction</vt:lpstr>
      <vt:lpstr>PowerPoint Presentation</vt:lpstr>
      <vt:lpstr>Year 4, Unit 1, Learning Outcome 4</vt:lpstr>
      <vt:lpstr>PowerPoint Presentation</vt:lpstr>
      <vt:lpstr>Year 4, Unit 1, Learning Outcome 5</vt:lpstr>
      <vt:lpstr>PowerPoint Presentation</vt:lpstr>
      <vt:lpstr>PowerPoint Presentation</vt:lpstr>
      <vt:lpstr>Year 4, Unit 1, Learning Outcome 6</vt:lpstr>
      <vt:lpstr>PowerPoint Presentation</vt:lpstr>
      <vt:lpstr>PowerPoint Presentation</vt:lpstr>
      <vt:lpstr>PowerPoint Presentation</vt:lpstr>
      <vt:lpstr>3AS-2 Columnar addition and subtraction</vt:lpstr>
      <vt:lpstr>PowerPoint Presentation</vt:lpstr>
      <vt:lpstr>Year 4, Unit 1, Learning Outcome 7</vt:lpstr>
      <vt:lpstr>PowerPoint Presentation</vt:lpstr>
      <vt:lpstr>Year 4, Unit 1, Learning Outcome 8</vt:lpstr>
      <vt:lpstr>PowerPoint Presentation</vt:lpstr>
      <vt:lpstr>3AS-2 Columnar addition and subtraction</vt:lpstr>
      <vt:lpstr>3AS-2 Columnar addition and subtraction</vt:lpstr>
      <vt:lpstr>PowerPoint Presentation</vt:lpstr>
      <vt:lpstr>Year 4, Unit 1, Learning Outcome 9</vt:lpstr>
      <vt:lpstr>3AS-2 Columnar addition and subtraction</vt:lpstr>
      <vt:lpstr>PowerPoint Presentation</vt:lpstr>
      <vt:lpstr>PowerPoint Presentation</vt:lpstr>
      <vt:lpstr>PowerPoint Presentation</vt:lpstr>
      <vt:lpstr>3AS-2 Columnar addition and subtraction</vt:lpstr>
      <vt:lpstr>PowerPoint Presentation</vt:lpstr>
      <vt:lpstr>Year 4, Unit 1, Learning Outcome 10</vt:lpstr>
      <vt:lpstr>PowerPoint Presentation</vt:lpstr>
      <vt:lpstr>Year 4, Unit 1, Learning Outcome 11</vt:lpstr>
      <vt:lpstr>PowerPoint Presentation</vt:lpstr>
      <vt:lpstr>PowerPoint Presentation</vt:lpstr>
      <vt:lpstr>PowerPoint Presentation</vt:lpstr>
      <vt:lpstr>Year 4, Unit 1, Learning Outcome 12</vt:lpstr>
      <vt:lpstr>PowerPoint Presentation</vt:lpstr>
      <vt:lpstr>PowerPoint Presentation</vt:lpstr>
      <vt:lpstr>PowerPoint Presentation</vt:lpstr>
      <vt:lpstr>PowerPoint Presentation</vt:lpstr>
      <vt:lpstr>Year 4, Unit 1, Learning Outcome 13</vt:lpstr>
      <vt:lpstr>PowerPoint Presentation</vt:lpstr>
      <vt:lpstr>PowerPoint Presentation</vt:lpstr>
      <vt:lpstr>PowerPoint Presentation</vt:lpstr>
      <vt:lpstr>PowerPoint Presentation</vt:lpstr>
      <vt:lpstr>Year 4, Unit 1, Learning Outcome 14</vt:lpstr>
      <vt:lpstr>PowerPoint Presentation</vt:lpstr>
      <vt:lpstr>PowerPoint Presentation</vt:lpstr>
      <vt:lpstr>PowerPoint Presentation</vt:lpstr>
      <vt:lpstr>PowerPoint Presentation</vt:lpstr>
      <vt:lpstr>Year 4, Unit 1,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3AS-2 Columnar addition and subtraction</vt:lpstr>
      <vt:lpstr>PowerPoint Presentation</vt:lpstr>
      <vt:lpstr>Year 4, Unit 1, Learning Outcome 16</vt:lpstr>
      <vt:lpstr>PowerPoint Presentation</vt:lpstr>
      <vt:lpstr>3AS-2 Columnar addition and subtraction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120</cp:revision>
  <dcterms:created xsi:type="dcterms:W3CDTF">2021-05-07T12:27:15Z</dcterms:created>
  <dcterms:modified xsi:type="dcterms:W3CDTF">2021-07-07T08:39:26Z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