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43"/>
  </p:notesMasterIdLst>
  <p:handoutMasterIdLst>
    <p:handoutMasterId r:id="rId44"/>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4" r:id="rId30"/>
    <p:sldId id="293" r:id="rId31"/>
    <p:sldId id="305" r:id="rId32"/>
    <p:sldId id="295" r:id="rId33"/>
    <p:sldId id="296" r:id="rId34"/>
    <p:sldId id="297" r:id="rId35"/>
    <p:sldId id="298" r:id="rId36"/>
    <p:sldId id="299" r:id="rId37"/>
    <p:sldId id="300" r:id="rId38"/>
    <p:sldId id="301" r:id="rId39"/>
    <p:sldId id="302" r:id="rId40"/>
    <p:sldId id="303" r:id="rId41"/>
    <p:sldId id="304" r:id="rId42"/>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9D9D9"/>
    <a:srgbClr val="026490"/>
    <a:srgbClr val="A27E4D"/>
    <a:srgbClr val="88C42F"/>
    <a:srgbClr val="026591"/>
    <a:srgbClr val="386288"/>
    <a:srgbClr val="02628C"/>
    <a:srgbClr val="F4B183"/>
    <a:srgbClr val="FF3838"/>
    <a:srgbClr val="0465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36DA1-D06E-4120-8937-C3EED30B3BA9}" v="5" dt="2018-10-05T09:11:19.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278" autoAdjust="0"/>
  </p:normalViewPr>
  <p:slideViewPr>
    <p:cSldViewPr snapToGrid="0">
      <p:cViewPr varScale="1">
        <p:scale>
          <a:sx n="53" d="100"/>
          <a:sy n="53" d="100"/>
        </p:scale>
        <p:origin x="1684" y="36"/>
      </p:cViewPr>
      <p:guideLst>
        <p:guide orient="horz" pos="2160"/>
        <p:guide pos="2880"/>
      </p:guideLst>
    </p:cSldViewPr>
  </p:slideViewPr>
  <p:notesTextViewPr>
    <p:cViewPr>
      <p:scale>
        <a:sx n="100" d="100"/>
        <a:sy n="10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10/8/2018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10/8/2018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338016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down the temperature shown on each thermometer, in degrees Celsius.</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264499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Nicky gets into a lift at the ground floor. She presses the button labelled ‘−2’. Shade in the floor the lift takes her to.’</a:t>
            </a:r>
            <a:endParaRPr lang="en-GB" sz="1200" i="1" dirty="0">
              <a:latin typeface="Myriad Pro" panose="020B0503030403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299982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503030403020204" pitchFamily="34" charset="0"/>
                <a:ea typeface="+mn-ea"/>
                <a:cs typeface="+mn-cs"/>
              </a:rPr>
              <a:t>Match each elevation, relative to sea level, to the correct object.</a:t>
            </a:r>
            <a:endParaRPr lang="en-GB" i="1"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305203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18958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294226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1041312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For each number line, circle the number that is </a:t>
            </a:r>
            <a:r>
              <a:rPr lang="en-GB" sz="1200" kern="1200" dirty="0">
                <a:solidFill>
                  <a:schemeClr val="tx1"/>
                </a:solidFill>
                <a:effectLst/>
                <a:latin typeface="+mn-lt"/>
                <a:ea typeface="+mn-ea"/>
                <a:cs typeface="+mn-cs"/>
              </a:rPr>
              <a:t>further</a:t>
            </a:r>
            <a:r>
              <a:rPr lang="en-GB" sz="1200" i="1" kern="1200" dirty="0">
                <a:solidFill>
                  <a:schemeClr val="tx1"/>
                </a:solidFill>
                <a:effectLst/>
                <a:latin typeface="+mn-lt"/>
                <a:ea typeface="+mn-ea"/>
                <a:cs typeface="+mn-cs"/>
              </a:rPr>
              <a:t> from zero.</a:t>
            </a:r>
            <a:endParaRPr lang="en-GB" sz="1200" i="1" dirty="0">
              <a:latin typeface="Myriad Pro" panose="020B0503030403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37606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For each pair, put a tick in the correct column.</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159443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2318894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121539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Between March </a:t>
            </a:r>
            <a:r>
              <a:rPr lang="en-GB" sz="1200" i="1" kern="1200">
                <a:solidFill>
                  <a:schemeClr val="tx1"/>
                </a:solidFill>
                <a:effectLst/>
                <a:latin typeface="+mn-lt"/>
                <a:ea typeface="+mn-ea"/>
                <a:cs typeface="+mn-cs"/>
              </a:rPr>
              <a:t>and April, </a:t>
            </a:r>
            <a:r>
              <a:rPr lang="en-GB" sz="1200" i="1" kern="1200" dirty="0">
                <a:solidFill>
                  <a:schemeClr val="tx1"/>
                </a:solidFill>
                <a:effectLst/>
                <a:latin typeface="+mn-lt"/>
                <a:ea typeface="+mn-ea"/>
                <a:cs typeface="+mn-cs"/>
              </a:rPr>
              <a:t>the grass in Bill’s garden grew 7 cm. At the beginning of May, Bill cut the grass by 9 cm. How long is the grass in May compared to March?</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1574544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398240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Fill in the missing numbers.</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2435841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Fill in the missing numbers.</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1762351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503030403020204" pitchFamily="34" charset="0"/>
                <a:ea typeface="+mn-ea"/>
                <a:cs typeface="+mn-cs"/>
              </a:rPr>
              <a:t>Place negative two on this number line.</a:t>
            </a:r>
            <a:endParaRPr lang="en-GB" i="1"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1921117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Place the following numbers on the number line.</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645760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Fill in the missing numbers.</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1716661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503030403020204" pitchFamily="34" charset="0"/>
                <a:ea typeface="+mn-ea"/>
                <a:cs typeface="+mn-cs"/>
              </a:rPr>
              <a:t>Table: Average monthly temperatures for the South Pole and London.</a:t>
            </a:r>
            <a:endParaRPr lang="en-GB" sz="1200" i="1"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1020396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2203726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temperature was 9 ˚C in the day, then it dropped to −3 ˚C at night. What was the change in temperature?</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1922692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temperature was 9 ˚C in the day, then it dropped to −3 ˚C at night. What was the change in temperature?</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257792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465145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What temperature does the thermometer show?</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The temperature rises by 16 °C. Mark the new temperature reading on the thermometer.</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The temperature falls from 14 °C to –4 °C. By how many degrees does the temperature fall?</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The temperature rises from −4 °C by 10 °C. What is the new temperature?</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The temperature falls from 10 °C by 16 °C. What is the new temperature?</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The temperature falls from −6 °C by 3 °C. What is the new temperature?</a:t>
            </a:r>
            <a:endParaRPr lang="en-GB" sz="1200" kern="1200" dirty="0">
              <a:solidFill>
                <a:schemeClr val="tx1"/>
              </a:solidFill>
              <a:effectLst/>
              <a:latin typeface="+mn-lt"/>
              <a:ea typeface="+mn-ea"/>
              <a:cs typeface="+mn-cs"/>
            </a:endParaRPr>
          </a:p>
          <a:p>
            <a:pPr marL="228600" indent="-228600">
              <a:buFont typeface="Arial" panose="020B0604020202020204" pitchFamily="34" charset="0"/>
              <a:buChar char="•"/>
            </a:pPr>
            <a:r>
              <a:rPr lang="en-GB" sz="1200" i="1" kern="1200" dirty="0">
                <a:solidFill>
                  <a:schemeClr val="tx1"/>
                </a:solidFill>
                <a:effectLst/>
                <a:latin typeface="+mn-lt"/>
                <a:ea typeface="+mn-ea"/>
                <a:cs typeface="+mn-cs"/>
              </a:rPr>
              <a:t>The temperature is −9 °C. By how much must it rise to reach −2 °C?</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3850073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Mr Money has £150 in his bank account at the end of December. The table shows money he paid in and out, and the amount in the account over the next few weeks. Fill in the missing numbers.</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3027357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4024657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1060008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149372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Draw a square of side-length 6, centred on the origin, (0, 0).</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Draw a shape with vertices (−4, −1), (2, −1), (−5, −5) and (1, −5). What type of shape is this?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715124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kern="1200" dirty="0">
                <a:solidFill>
                  <a:schemeClr val="tx1"/>
                </a:solidFill>
                <a:effectLst/>
                <a:latin typeface="+mn-lt"/>
                <a:ea typeface="+mn-ea"/>
                <a:cs typeface="+mn-cs"/>
              </a:rPr>
              <a:t>The points (–2, 0), (1, 4) and (5, 1) are three of the four vertices of a square. What are the coordinates of the fourth vertex?</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a:p>
        </p:txBody>
      </p:sp>
    </p:spTree>
    <p:extLst>
      <p:ext uri="{BB962C8B-B14F-4D97-AF65-F5344CB8AC3E}">
        <p14:creationId xmlns:p14="http://schemas.microsoft.com/office/powerpoint/2010/main" val="1133906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kern="1200" dirty="0">
                <a:solidFill>
                  <a:schemeClr val="tx1"/>
                </a:solidFill>
                <a:effectLst/>
                <a:latin typeface="+mn-lt"/>
                <a:ea typeface="+mn-ea"/>
                <a:cs typeface="+mn-cs"/>
              </a:rPr>
              <a:t>The bar chart shows the amount of money in a bank account at the end of each month.</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and when was the most amount of money in the account?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and when was the least amount of money in the account?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was the difference between the most and least amounts in the account?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How much money was paid into the account between July and August?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How much money was paid out of the account between August and September?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a:p>
        </p:txBody>
      </p:sp>
    </p:spTree>
    <p:extLst>
      <p:ext uri="{BB962C8B-B14F-4D97-AF65-F5344CB8AC3E}">
        <p14:creationId xmlns:p14="http://schemas.microsoft.com/office/powerpoint/2010/main" val="1955819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kern="1200" dirty="0">
                <a:solidFill>
                  <a:schemeClr val="tx1"/>
                </a:solidFill>
                <a:effectLst/>
                <a:latin typeface="+mn-lt"/>
                <a:ea typeface="+mn-ea"/>
                <a:cs typeface="+mn-cs"/>
              </a:rPr>
              <a:t>The graph shows the temperature in a school’s nature garden during one day.</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was the lowest temperature?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was the highest temperature?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was the difference between the lowest and highest temperatures?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By 8 pm the temperature had dropped to −1 °C. Plot this point on the graph. What was the change in temperature between 3 pm and 8 pm?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a:p>
        </p:txBody>
      </p:sp>
    </p:spTree>
    <p:extLst>
      <p:ext uri="{BB962C8B-B14F-4D97-AF65-F5344CB8AC3E}">
        <p14:creationId xmlns:p14="http://schemas.microsoft.com/office/powerpoint/2010/main" val="326067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kern="1200" dirty="0">
                <a:solidFill>
                  <a:schemeClr val="tx1"/>
                </a:solidFill>
                <a:effectLst/>
                <a:latin typeface="+mn-lt"/>
                <a:ea typeface="+mn-ea"/>
                <a:cs typeface="+mn-cs"/>
              </a:rPr>
              <a:t>The bar chart shows the amount of rain that fell in the nature garden on different days of the week. The amounts are measured compared to the average monthly rainfall for that time of year.</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difference in rainfall between Wednesday and Thursday?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If the average monthly rainfall is 8 mm, how much rain fell on each day?</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Why couldn’t the average monthly rainfall for this period be 4 mm?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331604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149875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87299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348361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3274297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4124629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23910064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marL="0" marR="0" lvl="0" indent="0" algn="r" defTabSz="914400" rtl="0" eaLnBrk="1" fontAlgn="base" latinLnBrk="0" hangingPunct="1">
              <a:lnSpc>
                <a:spcPct val="100000"/>
              </a:lnSpc>
              <a:spcBef>
                <a:spcPct val="20000"/>
              </a:spcBef>
              <a:spcAft>
                <a:spcPct val="0"/>
              </a:spcAft>
              <a:buClr>
                <a:srgbClr val="00628C"/>
              </a:buClr>
              <a:buSzTx/>
              <a:buFontTx/>
              <a:buNone/>
              <a:tabLst/>
              <a:defRPr/>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2018 pilot</a:t>
            </a: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4.xml"/><Relationship Id="rId16"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430.png"/><Relationship Id="rId4" Type="http://schemas.openxmlformats.org/officeDocument/2006/relationships/image" Target="../media/image420.pn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47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60.png"/><Relationship Id="rId5" Type="http://schemas.openxmlformats.org/officeDocument/2006/relationships/image" Target="../media/image85.png"/><Relationship Id="rId4" Type="http://schemas.openxmlformats.org/officeDocument/2006/relationships/image" Target="../media/image84.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 Type="http://schemas.openxmlformats.org/officeDocument/2006/relationships/notesSlide" Target="../notesSlides/notesSlide32.xml"/><Relationship Id="rId16" Type="http://schemas.openxmlformats.org/officeDocument/2006/relationships/image" Target="../media/image111.png"/><Relationship Id="rId20" Type="http://schemas.openxmlformats.org/officeDocument/2006/relationships/image" Target="../media/image115.png"/><Relationship Id="rId1" Type="http://schemas.openxmlformats.org/officeDocument/2006/relationships/slideLayout" Target="../slideLayouts/slideLayout3.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19" Type="http://schemas.openxmlformats.org/officeDocument/2006/relationships/image" Target="../media/image114.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35.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4.png"/><Relationship Id="rId17" Type="http://schemas.openxmlformats.org/officeDocument/2006/relationships/image" Target="../media/image129.png"/><Relationship Id="rId2" Type="http://schemas.openxmlformats.org/officeDocument/2006/relationships/notesSlide" Target="../notesSlides/notesSlide33.xml"/><Relationship Id="rId16" Type="http://schemas.openxmlformats.org/officeDocument/2006/relationships/image" Target="../media/image128.png"/><Relationship Id="rId20" Type="http://schemas.openxmlformats.org/officeDocument/2006/relationships/image" Target="../media/image132.png"/><Relationship Id="rId1" Type="http://schemas.openxmlformats.org/officeDocument/2006/relationships/slideLayout" Target="../slideLayouts/slideLayout3.xml"/><Relationship Id="rId6" Type="http://schemas.openxmlformats.org/officeDocument/2006/relationships/image" Target="../media/image119.png"/><Relationship Id="rId11" Type="http://schemas.openxmlformats.org/officeDocument/2006/relationships/image" Target="../media/image99.png"/><Relationship Id="rId5" Type="http://schemas.openxmlformats.org/officeDocument/2006/relationships/image" Target="../media/image118.png"/><Relationship Id="rId15" Type="http://schemas.openxmlformats.org/officeDocument/2006/relationships/image" Target="../media/image127.png"/><Relationship Id="rId10" Type="http://schemas.openxmlformats.org/officeDocument/2006/relationships/image" Target="../media/image123.png"/><Relationship Id="rId19" Type="http://schemas.openxmlformats.org/officeDocument/2006/relationships/image" Target="../media/image131.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6.png"/></Relationships>
</file>

<file path=ppt/slides/_rels/slide36.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16.png"/><Relationship Id="rId7" Type="http://schemas.openxmlformats.org/officeDocument/2006/relationships/image" Target="../media/image136.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35.png"/><Relationship Id="rId5" Type="http://schemas.openxmlformats.org/officeDocument/2006/relationships/image" Target="../media/image134.png"/><Relationship Id="rId10" Type="http://schemas.openxmlformats.org/officeDocument/2006/relationships/image" Target="../media/image124.png"/><Relationship Id="rId4" Type="http://schemas.openxmlformats.org/officeDocument/2006/relationships/image" Target="../media/image133.png"/><Relationship Id="rId9" Type="http://schemas.openxmlformats.org/officeDocument/2006/relationships/image" Target="../media/image99.png"/></Relationships>
</file>

<file path=ppt/slides/_rels/slide3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38.png"/><Relationship Id="rId7" Type="http://schemas.openxmlformats.org/officeDocument/2006/relationships/image" Target="../media/image125.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35.png"/><Relationship Id="rId5" Type="http://schemas.openxmlformats.org/officeDocument/2006/relationships/image" Target="../media/image116.png"/><Relationship Id="rId4" Type="http://schemas.openxmlformats.org/officeDocument/2006/relationships/image" Target="../media/image139.png"/><Relationship Id="rId9" Type="http://schemas.openxmlformats.org/officeDocument/2006/relationships/image" Target="../media/image124.png"/></Relationships>
</file>

<file path=ppt/slides/_rels/slide3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40.png"/><Relationship Id="rId7" Type="http://schemas.openxmlformats.org/officeDocument/2006/relationships/image" Target="../media/image125.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41.png"/><Relationship Id="rId5" Type="http://schemas.openxmlformats.org/officeDocument/2006/relationships/image" Target="../media/image135.png"/><Relationship Id="rId4" Type="http://schemas.openxmlformats.org/officeDocument/2006/relationships/image" Target="../media/image116.png"/><Relationship Id="rId9" Type="http://schemas.openxmlformats.org/officeDocument/2006/relationships/image" Target="../media/image124.png"/></Relationships>
</file>

<file path=ppt/slides/_rels/slide3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1.27 Negative numbers: counting, comparing and calculating</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5</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3:1</a:t>
            </a:r>
          </a:p>
        </p:txBody>
      </p:sp>
      <p:pic>
        <p:nvPicPr>
          <p:cNvPr id="7" name="Picture 6">
            <a:extLst>
              <a:ext uri="{FF2B5EF4-FFF2-40B4-BE49-F238E27FC236}">
                <a16:creationId xmlns:a16="http://schemas.microsoft.com/office/drawing/2014/main" id="{16A8433B-266C-4040-8C13-6EC463AF8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09" y="851930"/>
            <a:ext cx="3408382" cy="5154139"/>
          </a:xfrm>
          <a:prstGeom prst="rect">
            <a:avLst/>
          </a:prstGeom>
        </p:spPr>
      </p:pic>
      <p:sp>
        <p:nvSpPr>
          <p:cNvPr id="8" name="Rectangle 7">
            <a:extLst>
              <a:ext uri="{FF2B5EF4-FFF2-40B4-BE49-F238E27FC236}">
                <a16:creationId xmlns:a16="http://schemas.microsoft.com/office/drawing/2014/main" id="{5C3B22EF-1D8B-463A-8C2B-7A50B6EDE63D}"/>
              </a:ext>
            </a:extLst>
          </p:cNvPr>
          <p:cNvSpPr/>
          <p:nvPr/>
        </p:nvSpPr>
        <p:spPr bwMode="auto">
          <a:xfrm>
            <a:off x="4391526" y="3958389"/>
            <a:ext cx="300790" cy="27672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9B3E3C14-D5BD-4F1B-A83F-745F1B40ACDB}"/>
              </a:ext>
            </a:extLst>
          </p:cNvPr>
          <p:cNvSpPr/>
          <p:nvPr/>
        </p:nvSpPr>
        <p:spPr bwMode="auto">
          <a:xfrm>
            <a:off x="4391526" y="1395664"/>
            <a:ext cx="180474" cy="234079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80CF9D2F-8C98-4741-B175-50F5158428FF}"/>
              </a:ext>
            </a:extLst>
          </p:cNvPr>
          <p:cNvSpPr/>
          <p:nvPr/>
        </p:nvSpPr>
        <p:spPr bwMode="auto">
          <a:xfrm>
            <a:off x="4399993" y="4457045"/>
            <a:ext cx="300790" cy="1233891"/>
          </a:xfrm>
          <a:prstGeom prst="rect">
            <a:avLst/>
          </a:prstGeom>
          <a:solidFill>
            <a:srgbClr val="A27E4D"/>
          </a:solidFill>
          <a:ln>
            <a:solidFill>
              <a:srgbClr val="A27E4D"/>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866469C2-57C8-4861-A9C0-28C90A24B5AF}"/>
              </a:ext>
            </a:extLst>
          </p:cNvPr>
          <p:cNvSpPr/>
          <p:nvPr/>
        </p:nvSpPr>
        <p:spPr bwMode="auto">
          <a:xfrm>
            <a:off x="4995333" y="2099733"/>
            <a:ext cx="1515534" cy="185865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4680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3:1</a:t>
            </a:r>
          </a:p>
        </p:txBody>
      </p:sp>
      <p:pic>
        <p:nvPicPr>
          <p:cNvPr id="4" name="Picture 3" descr="A close up of a logo&#10;&#10;Description generated with high confidence">
            <a:extLst>
              <a:ext uri="{FF2B5EF4-FFF2-40B4-BE49-F238E27FC236}">
                <a16:creationId xmlns:a16="http://schemas.microsoft.com/office/drawing/2014/main" id="{06E25F65-96FC-4FC2-B253-D83ECC36E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55" y="1158020"/>
            <a:ext cx="7917090" cy="4541961"/>
          </a:xfrm>
          <a:prstGeom prst="rect">
            <a:avLst/>
          </a:prstGeom>
        </p:spPr>
      </p:pic>
      <p:sp>
        <p:nvSpPr>
          <p:cNvPr id="5" name="Rectangle 4">
            <a:extLst>
              <a:ext uri="{FF2B5EF4-FFF2-40B4-BE49-F238E27FC236}">
                <a16:creationId xmlns:a16="http://schemas.microsoft.com/office/drawing/2014/main" id="{50551660-2E02-4866-BD33-A3629199ECE8}"/>
              </a:ext>
            </a:extLst>
          </p:cNvPr>
          <p:cNvSpPr/>
          <p:nvPr/>
        </p:nvSpPr>
        <p:spPr bwMode="auto">
          <a:xfrm>
            <a:off x="1082836" y="3958389"/>
            <a:ext cx="436401" cy="40723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AD66DF8A-E05A-4F4E-A4D4-10EF35C67462}"/>
              </a:ext>
            </a:extLst>
          </p:cNvPr>
          <p:cNvSpPr/>
          <p:nvPr/>
        </p:nvSpPr>
        <p:spPr bwMode="auto">
          <a:xfrm>
            <a:off x="718080" y="2143029"/>
            <a:ext cx="799570" cy="40723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10C5DD61-BE81-4EDB-911F-F6701F0C72A1}"/>
              </a:ext>
            </a:extLst>
          </p:cNvPr>
          <p:cNvSpPr/>
          <p:nvPr/>
        </p:nvSpPr>
        <p:spPr bwMode="auto">
          <a:xfrm>
            <a:off x="481012" y="5147016"/>
            <a:ext cx="1038385" cy="51242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a16="http://schemas.microsoft.com/office/drawing/2014/main" id="{AFA1C11E-B586-4BBE-A6FB-6A7CA5B8798A}"/>
              </a:ext>
            </a:extLst>
          </p:cNvPr>
          <p:cNvCxnSpPr>
            <a:cxnSpLocks/>
          </p:cNvCxnSpPr>
          <p:nvPr/>
        </p:nvCxnSpPr>
        <p:spPr bwMode="auto">
          <a:xfrm>
            <a:off x="1530354" y="1562100"/>
            <a:ext cx="0" cy="3900237"/>
          </a:xfrm>
          <a:prstGeom prst="line">
            <a:avLst/>
          </a:prstGeom>
          <a:ln w="28575">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075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device&#10;&#10;Description generated with very high confidence">
            <a:extLst>
              <a:ext uri="{FF2B5EF4-FFF2-40B4-BE49-F238E27FC236}">
                <a16:creationId xmlns:a16="http://schemas.microsoft.com/office/drawing/2014/main" id="{2F1980BE-9D13-4603-B89E-DDCCBCECD53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235890" y="785858"/>
            <a:ext cx="689154" cy="5540284"/>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1.27 Negative numbers – step 3:3</a:t>
            </a:r>
          </a:p>
        </p:txBody>
      </p:sp>
      <p:sp>
        <p:nvSpPr>
          <p:cNvPr id="10" name="TextBox 9">
            <a:extLst>
              <a:ext uri="{FF2B5EF4-FFF2-40B4-BE49-F238E27FC236}">
                <a16:creationId xmlns:a16="http://schemas.microsoft.com/office/drawing/2014/main" id="{8A029CDF-24A9-4984-BDA2-753962E4E7FE}"/>
              </a:ext>
            </a:extLst>
          </p:cNvPr>
          <p:cNvSpPr txBox="1"/>
          <p:nvPr/>
        </p:nvSpPr>
        <p:spPr bwMode="auto">
          <a:xfrm>
            <a:off x="4322573" y="594243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pic>
        <p:nvPicPr>
          <p:cNvPr id="17" name="Picture 16" descr="A picture containing device&#10;&#10;Description generated with very high confidence">
            <a:extLst>
              <a:ext uri="{FF2B5EF4-FFF2-40B4-BE49-F238E27FC236}">
                <a16:creationId xmlns:a16="http://schemas.microsoft.com/office/drawing/2014/main" id="{427B02CF-A6EB-46E7-9C88-6BA053859D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211634" y="785858"/>
            <a:ext cx="711739" cy="5540284"/>
          </a:xfrm>
          <a:prstGeom prst="rect">
            <a:avLst/>
          </a:prstGeom>
        </p:spPr>
      </p:pic>
      <p:sp>
        <p:nvSpPr>
          <p:cNvPr id="18" name="TextBox 17">
            <a:extLst>
              <a:ext uri="{FF2B5EF4-FFF2-40B4-BE49-F238E27FC236}">
                <a16:creationId xmlns:a16="http://schemas.microsoft.com/office/drawing/2014/main" id="{9E69E72C-104C-4471-9A0B-C0352FF52907}"/>
              </a:ext>
            </a:extLst>
          </p:cNvPr>
          <p:cNvSpPr txBox="1"/>
          <p:nvPr/>
        </p:nvSpPr>
        <p:spPr bwMode="auto">
          <a:xfrm>
            <a:off x="4232626" y="5938198"/>
            <a:ext cx="681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−35</a:t>
            </a:r>
            <a:endParaRPr lang="en-GB" sz="2400" dirty="0">
              <a:latin typeface="Myriad Pro" panose="020B0503030403020204" pitchFamily="34" charset="0"/>
              <a:ea typeface="Myriad Pro Semibold" charset="0"/>
              <a:cs typeface="Myriad Pro Semibold" charset="0"/>
            </a:endParaRPr>
          </a:p>
        </p:txBody>
      </p:sp>
      <p:pic>
        <p:nvPicPr>
          <p:cNvPr id="19" name="Picture 18" descr="A picture containing device&#10;&#10;Description generated with very high confidence">
            <a:extLst>
              <a:ext uri="{FF2B5EF4-FFF2-40B4-BE49-F238E27FC236}">
                <a16:creationId xmlns:a16="http://schemas.microsoft.com/office/drawing/2014/main" id="{B45C4E92-4DB9-47C6-9BCC-7005BD04AA5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08459" y="785858"/>
            <a:ext cx="737666" cy="5540284"/>
          </a:xfrm>
          <a:prstGeom prst="rect">
            <a:avLst/>
          </a:prstGeom>
        </p:spPr>
      </p:pic>
      <p:sp>
        <p:nvSpPr>
          <p:cNvPr id="20" name="TextBox 19">
            <a:extLst>
              <a:ext uri="{FF2B5EF4-FFF2-40B4-BE49-F238E27FC236}">
                <a16:creationId xmlns:a16="http://schemas.microsoft.com/office/drawing/2014/main" id="{0C1834B5-0E09-4BCC-825F-54672736F528}"/>
              </a:ext>
            </a:extLst>
          </p:cNvPr>
          <p:cNvSpPr txBox="1"/>
          <p:nvPr/>
        </p:nvSpPr>
        <p:spPr bwMode="auto">
          <a:xfrm>
            <a:off x="4305426" y="5938198"/>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−6</a:t>
            </a:r>
            <a:endParaRPr lang="en-GB" sz="2400" dirty="0">
              <a:latin typeface="Myriad Pro" panose="020B0503030403020204" pitchFamily="34" charset="0"/>
              <a:ea typeface="Myriad Pro Semibold" charset="0"/>
              <a:cs typeface="Myriad Pro Semibold" charset="0"/>
            </a:endParaRPr>
          </a:p>
        </p:txBody>
      </p:sp>
      <p:pic>
        <p:nvPicPr>
          <p:cNvPr id="23" name="Picture 22" descr="A picture containing device&#10;&#10;Description generated with very high confidence">
            <a:extLst>
              <a:ext uri="{FF2B5EF4-FFF2-40B4-BE49-F238E27FC236}">
                <a16:creationId xmlns:a16="http://schemas.microsoft.com/office/drawing/2014/main" id="{2834C025-1C8A-434A-9C14-243D889A32CE}"/>
              </a:ext>
            </a:extLst>
          </p:cNvPr>
          <p:cNvPicPr>
            <a:picLocks noChangeAspect="1"/>
          </p:cNvPicPr>
          <p:nvPr/>
        </p:nvPicPr>
        <p:blipFill rotWithShape="1">
          <a:blip r:embed="rId6">
            <a:extLst>
              <a:ext uri="{28A0092B-C50C-407E-A947-70E740481C1C}">
                <a14:useLocalDpi xmlns:a14="http://schemas.microsoft.com/office/drawing/2010/main" val="0"/>
              </a:ext>
            </a:extLst>
          </a:blip>
          <a:srcRect r="-18304"/>
          <a:stretch/>
        </p:blipFill>
        <p:spPr>
          <a:xfrm>
            <a:off x="4208459" y="785858"/>
            <a:ext cx="844803" cy="5540284"/>
          </a:xfrm>
          <a:prstGeom prst="rect">
            <a:avLst/>
          </a:prstGeom>
        </p:spPr>
      </p:pic>
      <p:sp>
        <p:nvSpPr>
          <p:cNvPr id="24" name="TextBox 23">
            <a:extLst>
              <a:ext uri="{FF2B5EF4-FFF2-40B4-BE49-F238E27FC236}">
                <a16:creationId xmlns:a16="http://schemas.microsoft.com/office/drawing/2014/main" id="{C1AE29BD-EC8A-444F-9B60-EE85BF47301B}"/>
              </a:ext>
            </a:extLst>
          </p:cNvPr>
          <p:cNvSpPr txBox="1"/>
          <p:nvPr/>
        </p:nvSpPr>
        <p:spPr bwMode="auto">
          <a:xfrm>
            <a:off x="4317191" y="593819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40</a:t>
            </a:r>
            <a:endParaRPr lang="en-GB" sz="2400" dirty="0">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402239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8" grpId="0"/>
      <p:bldP spid="18" grpId="1"/>
      <p:bldP spid="20" grpId="0"/>
      <p:bldP spid="20" grpId="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3:3</a:t>
            </a:r>
          </a:p>
        </p:txBody>
      </p:sp>
      <p:pic>
        <p:nvPicPr>
          <p:cNvPr id="4" name="Picture 3" descr="A picture containing building, shoji&#10;&#10;Description generated with high confidence">
            <a:extLst>
              <a:ext uri="{FF2B5EF4-FFF2-40B4-BE49-F238E27FC236}">
                <a16:creationId xmlns:a16="http://schemas.microsoft.com/office/drawing/2014/main" id="{58E78101-FB63-45BE-A464-45822E973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946" y="988923"/>
            <a:ext cx="3408053" cy="5153640"/>
          </a:xfrm>
          <a:prstGeom prst="rect">
            <a:avLst/>
          </a:prstGeom>
        </p:spPr>
      </p:pic>
      <p:pic>
        <p:nvPicPr>
          <p:cNvPr id="7" name="Picture 6" descr="A picture containing building&#10;&#10;Description generated with high confidence">
            <a:extLst>
              <a:ext uri="{FF2B5EF4-FFF2-40B4-BE49-F238E27FC236}">
                <a16:creationId xmlns:a16="http://schemas.microsoft.com/office/drawing/2014/main" id="{07574E95-8AA6-4F1F-B76B-8E49A96D31B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79333" y="4450146"/>
            <a:ext cx="1396190" cy="1044721"/>
          </a:xfrm>
          <a:prstGeom prst="rect">
            <a:avLst/>
          </a:prstGeom>
        </p:spPr>
      </p:pic>
      <p:sp>
        <p:nvSpPr>
          <p:cNvPr id="21" name="TextBox 20">
            <a:extLst>
              <a:ext uri="{FF2B5EF4-FFF2-40B4-BE49-F238E27FC236}">
                <a16:creationId xmlns:a16="http://schemas.microsoft.com/office/drawing/2014/main" id="{80D86D3B-98A3-4A0A-A468-FE34E3D82654}"/>
              </a:ext>
            </a:extLst>
          </p:cNvPr>
          <p:cNvSpPr txBox="1"/>
          <p:nvPr/>
        </p:nvSpPr>
        <p:spPr bwMode="auto">
          <a:xfrm>
            <a:off x="5155033" y="4972048"/>
            <a:ext cx="71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−2</a:t>
            </a:r>
            <a:endParaRPr lang="en-GB" sz="2400" dirty="0">
              <a:latin typeface="Myriad Pro" panose="020B0503030403020204" pitchFamily="34" charset="0"/>
              <a:ea typeface="Myriad Pro Semibold" charset="0"/>
              <a:cs typeface="Myriad Pro Semibold" charset="0"/>
            </a:endParaRPr>
          </a:p>
        </p:txBody>
      </p:sp>
      <p:pic>
        <p:nvPicPr>
          <p:cNvPr id="6" name="Picture 5" descr="A picture containing building, shoji&#10;&#10;Description generated with high confidence">
            <a:extLst>
              <a:ext uri="{FF2B5EF4-FFF2-40B4-BE49-F238E27FC236}">
                <a16:creationId xmlns:a16="http://schemas.microsoft.com/office/drawing/2014/main" id="{1D4D3C40-73E9-4023-9658-17EE0D68D4B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988968" y="4450145"/>
            <a:ext cx="1259308" cy="521903"/>
          </a:xfrm>
          <a:prstGeom prst="rect">
            <a:avLst/>
          </a:prstGeom>
        </p:spPr>
      </p:pic>
    </p:spTree>
    <p:extLst>
      <p:ext uri="{BB962C8B-B14F-4D97-AF65-F5344CB8AC3E}">
        <p14:creationId xmlns:p14="http://schemas.microsoft.com/office/powerpoint/2010/main" val="400762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3:3</a:t>
            </a:r>
          </a:p>
        </p:txBody>
      </p:sp>
      <p:sp>
        <p:nvSpPr>
          <p:cNvPr id="13" name="Rectangle 12">
            <a:extLst>
              <a:ext uri="{FF2B5EF4-FFF2-40B4-BE49-F238E27FC236}">
                <a16:creationId xmlns:a16="http://schemas.microsoft.com/office/drawing/2014/main" id="{7B399817-E659-4E1B-929D-CB506E67B12A}"/>
              </a:ext>
            </a:extLst>
          </p:cNvPr>
          <p:cNvSpPr/>
          <p:nvPr/>
        </p:nvSpPr>
        <p:spPr>
          <a:xfrm>
            <a:off x="1591710" y="2037627"/>
            <a:ext cx="1982138" cy="465577"/>
          </a:xfrm>
          <a:prstGeom prst="rect">
            <a:avLst/>
          </a:prstGeom>
        </p:spPr>
        <p:txBody>
          <a:bodyPr wrap="square">
            <a:spAutoFit/>
          </a:bodyPr>
          <a:lstStyle/>
          <a:p>
            <a:pPr algn="ctr">
              <a:lnSpc>
                <a:spcPct val="107000"/>
              </a:lnSpc>
              <a:spcAft>
                <a:spcPts val="800"/>
              </a:spcAft>
              <a:buNone/>
            </a:pPr>
            <a:r>
              <a:rPr lang="en-GB" sz="2400" b="1" dirty="0">
                <a:latin typeface="Myriad Pro" panose="020B0503030403020204" pitchFamily="34" charset="0"/>
                <a:ea typeface="Times New Roman" panose="02020603050405020304" pitchFamily="18" charset="0"/>
                <a:cs typeface="Times New Roman" panose="02020603050405020304" pitchFamily="18" charset="0"/>
              </a:rPr>
              <a:t>Elevation</a:t>
            </a:r>
          </a:p>
        </p:txBody>
      </p:sp>
      <p:sp>
        <p:nvSpPr>
          <p:cNvPr id="14" name="Rectangle 13">
            <a:extLst>
              <a:ext uri="{FF2B5EF4-FFF2-40B4-BE49-F238E27FC236}">
                <a16:creationId xmlns:a16="http://schemas.microsoft.com/office/drawing/2014/main" id="{B0D0DCBC-9648-4954-932C-9B4A0834B423}"/>
              </a:ext>
            </a:extLst>
          </p:cNvPr>
          <p:cNvSpPr/>
          <p:nvPr/>
        </p:nvSpPr>
        <p:spPr>
          <a:xfrm>
            <a:off x="1591710" y="2810017"/>
            <a:ext cx="1982138" cy="465577"/>
          </a:xfrm>
          <a:prstGeom prst="rect">
            <a:avLst/>
          </a:prstGeom>
          <a:ln>
            <a:solidFill>
              <a:schemeClr val="tx1"/>
            </a:solidFill>
          </a:ln>
        </p:spPr>
        <p:txBody>
          <a:bodyPr wrap="square">
            <a:spAutoFit/>
          </a:bodyPr>
          <a:lstStyle/>
          <a:p>
            <a:pPr algn="ctr">
              <a:lnSpc>
                <a:spcPct val="107000"/>
              </a:lnSpc>
              <a:spcAft>
                <a:spcPts val="800"/>
              </a:spcAft>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15 m</a:t>
            </a:r>
          </a:p>
        </p:txBody>
      </p:sp>
      <p:sp>
        <p:nvSpPr>
          <p:cNvPr id="15" name="Rectangle 14">
            <a:extLst>
              <a:ext uri="{FF2B5EF4-FFF2-40B4-BE49-F238E27FC236}">
                <a16:creationId xmlns:a16="http://schemas.microsoft.com/office/drawing/2014/main" id="{9B5A16CA-1FFA-43DB-8A8E-D51F10DA7517}"/>
              </a:ext>
            </a:extLst>
          </p:cNvPr>
          <p:cNvSpPr/>
          <p:nvPr/>
        </p:nvSpPr>
        <p:spPr>
          <a:xfrm>
            <a:off x="1591710" y="3582407"/>
            <a:ext cx="1982138" cy="465577"/>
          </a:xfrm>
          <a:prstGeom prst="rect">
            <a:avLst/>
          </a:prstGeom>
          <a:ln>
            <a:solidFill>
              <a:schemeClr val="tx1"/>
            </a:solidFill>
          </a:ln>
        </p:spPr>
        <p:txBody>
          <a:bodyPr wrap="square">
            <a:spAutoFit/>
          </a:bodyPr>
          <a:lstStyle/>
          <a:p>
            <a:pPr algn="ctr">
              <a:lnSpc>
                <a:spcPct val="107000"/>
              </a:lnSpc>
              <a:spcAft>
                <a:spcPts val="800"/>
              </a:spcAft>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0 m</a:t>
            </a:r>
          </a:p>
        </p:txBody>
      </p:sp>
      <p:sp>
        <p:nvSpPr>
          <p:cNvPr id="16" name="Rectangle 15">
            <a:extLst>
              <a:ext uri="{FF2B5EF4-FFF2-40B4-BE49-F238E27FC236}">
                <a16:creationId xmlns:a16="http://schemas.microsoft.com/office/drawing/2014/main" id="{7547E0D0-604A-4732-B022-14B815CDBB36}"/>
              </a:ext>
            </a:extLst>
          </p:cNvPr>
          <p:cNvSpPr/>
          <p:nvPr/>
        </p:nvSpPr>
        <p:spPr>
          <a:xfrm>
            <a:off x="1591710" y="4354797"/>
            <a:ext cx="1982138" cy="465577"/>
          </a:xfrm>
          <a:prstGeom prst="rect">
            <a:avLst/>
          </a:prstGeom>
          <a:ln>
            <a:solidFill>
              <a:schemeClr val="tx1"/>
            </a:solidFill>
          </a:ln>
        </p:spPr>
        <p:txBody>
          <a:bodyPr wrap="square">
            <a:spAutoFit/>
          </a:bodyPr>
          <a:lstStyle/>
          <a:p>
            <a:pPr algn="ctr">
              <a:lnSpc>
                <a:spcPct val="107000"/>
              </a:lnSpc>
              <a:spcAft>
                <a:spcPts val="800"/>
              </a:spcAft>
              <a:buNone/>
            </a:pPr>
            <a:r>
              <a:rPr lang="en-GB" sz="2400" dirty="0">
                <a:latin typeface="Myriad Pro" panose="020B0503030403020204" pitchFamily="34" charset="0"/>
              </a:rPr>
              <a:t>−3</a:t>
            </a:r>
            <a:r>
              <a:rPr lang="en-GB" sz="2400" dirty="0">
                <a:latin typeface="Myriad Pro" panose="020B0503030403020204" pitchFamily="34" charset="0"/>
                <a:ea typeface="Times New Roman" panose="02020603050405020304" pitchFamily="18" charset="0"/>
                <a:cs typeface="Times New Roman" panose="02020603050405020304" pitchFamily="18" charset="0"/>
              </a:rPr>
              <a:t>0 m</a:t>
            </a:r>
          </a:p>
        </p:txBody>
      </p:sp>
      <p:sp>
        <p:nvSpPr>
          <p:cNvPr id="17" name="Rectangle 16">
            <a:extLst>
              <a:ext uri="{FF2B5EF4-FFF2-40B4-BE49-F238E27FC236}">
                <a16:creationId xmlns:a16="http://schemas.microsoft.com/office/drawing/2014/main" id="{05CA0AFD-9EE2-4F64-A228-F51F8B0294EF}"/>
              </a:ext>
            </a:extLst>
          </p:cNvPr>
          <p:cNvSpPr/>
          <p:nvPr/>
        </p:nvSpPr>
        <p:spPr>
          <a:xfrm>
            <a:off x="5570152" y="2037627"/>
            <a:ext cx="1982138" cy="465577"/>
          </a:xfrm>
          <a:prstGeom prst="rect">
            <a:avLst/>
          </a:prstGeom>
        </p:spPr>
        <p:txBody>
          <a:bodyPr wrap="square">
            <a:spAutoFit/>
          </a:bodyPr>
          <a:lstStyle/>
          <a:p>
            <a:pPr algn="ctr">
              <a:lnSpc>
                <a:spcPct val="107000"/>
              </a:lnSpc>
              <a:spcAft>
                <a:spcPts val="800"/>
              </a:spcAft>
              <a:buNone/>
            </a:pPr>
            <a:r>
              <a:rPr lang="en-GB" sz="2400" b="1" dirty="0">
                <a:latin typeface="Myriad Pro" panose="020B0503030403020204" pitchFamily="34" charset="0"/>
                <a:ea typeface="Times New Roman" panose="02020603050405020304" pitchFamily="18" charset="0"/>
                <a:cs typeface="Times New Roman" panose="02020603050405020304" pitchFamily="18" charset="0"/>
              </a:rPr>
              <a:t>Object</a:t>
            </a:r>
          </a:p>
        </p:txBody>
      </p:sp>
      <p:sp>
        <p:nvSpPr>
          <p:cNvPr id="18" name="Rectangle 17">
            <a:extLst>
              <a:ext uri="{FF2B5EF4-FFF2-40B4-BE49-F238E27FC236}">
                <a16:creationId xmlns:a16="http://schemas.microsoft.com/office/drawing/2014/main" id="{CF6A5E0D-E9DE-486C-8E45-631986CBE5D2}"/>
              </a:ext>
            </a:extLst>
          </p:cNvPr>
          <p:cNvSpPr/>
          <p:nvPr/>
        </p:nvSpPr>
        <p:spPr>
          <a:xfrm>
            <a:off x="5570152" y="2810017"/>
            <a:ext cx="1982138" cy="465577"/>
          </a:xfrm>
          <a:prstGeom prst="rect">
            <a:avLst/>
          </a:prstGeom>
          <a:ln>
            <a:solidFill>
              <a:schemeClr val="tx1"/>
            </a:solidFill>
          </a:ln>
        </p:spPr>
        <p:txBody>
          <a:bodyPr wrap="square">
            <a:spAutoFit/>
          </a:bodyPr>
          <a:lstStyle/>
          <a:p>
            <a:pPr algn="ctr">
              <a:lnSpc>
                <a:spcPct val="107000"/>
              </a:lnSpc>
              <a:spcAft>
                <a:spcPts val="800"/>
              </a:spcAft>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submarine</a:t>
            </a:r>
          </a:p>
        </p:txBody>
      </p:sp>
      <p:sp>
        <p:nvSpPr>
          <p:cNvPr id="19" name="Rectangle 18">
            <a:extLst>
              <a:ext uri="{FF2B5EF4-FFF2-40B4-BE49-F238E27FC236}">
                <a16:creationId xmlns:a16="http://schemas.microsoft.com/office/drawing/2014/main" id="{CF5FFE36-E3BF-45C7-81E7-45499E6DB10B}"/>
              </a:ext>
            </a:extLst>
          </p:cNvPr>
          <p:cNvSpPr/>
          <p:nvPr/>
        </p:nvSpPr>
        <p:spPr>
          <a:xfrm>
            <a:off x="5570152" y="3582407"/>
            <a:ext cx="1982138" cy="465577"/>
          </a:xfrm>
          <a:prstGeom prst="rect">
            <a:avLst/>
          </a:prstGeom>
          <a:ln>
            <a:solidFill>
              <a:schemeClr val="tx1"/>
            </a:solidFill>
          </a:ln>
        </p:spPr>
        <p:txBody>
          <a:bodyPr wrap="square">
            <a:spAutoFit/>
          </a:bodyPr>
          <a:lstStyle/>
          <a:p>
            <a:pPr algn="ctr">
              <a:lnSpc>
                <a:spcPct val="107000"/>
              </a:lnSpc>
              <a:spcAft>
                <a:spcPts val="800"/>
              </a:spcAft>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kite</a:t>
            </a:r>
          </a:p>
        </p:txBody>
      </p:sp>
      <p:sp>
        <p:nvSpPr>
          <p:cNvPr id="20" name="Rectangle 19">
            <a:extLst>
              <a:ext uri="{FF2B5EF4-FFF2-40B4-BE49-F238E27FC236}">
                <a16:creationId xmlns:a16="http://schemas.microsoft.com/office/drawing/2014/main" id="{1A49C029-C57A-43C3-911E-CB2F9C5EB17F}"/>
              </a:ext>
            </a:extLst>
          </p:cNvPr>
          <p:cNvSpPr/>
          <p:nvPr/>
        </p:nvSpPr>
        <p:spPr>
          <a:xfrm>
            <a:off x="5570152" y="4354797"/>
            <a:ext cx="1982138" cy="465577"/>
          </a:xfrm>
          <a:prstGeom prst="rect">
            <a:avLst/>
          </a:prstGeom>
          <a:ln>
            <a:solidFill>
              <a:schemeClr val="tx1"/>
            </a:solidFill>
          </a:ln>
        </p:spPr>
        <p:txBody>
          <a:bodyPr wrap="square">
            <a:spAutoFit/>
          </a:bodyPr>
          <a:lstStyle/>
          <a:p>
            <a:pPr algn="ctr">
              <a:lnSpc>
                <a:spcPct val="107000"/>
              </a:lnSpc>
              <a:spcAft>
                <a:spcPts val="800"/>
              </a:spcAft>
              <a:buNone/>
            </a:pPr>
            <a:r>
              <a:rPr lang="en-GB" sz="2400" dirty="0">
                <a:latin typeface="Myriad Pro" panose="020B0503030403020204" pitchFamily="34" charset="0"/>
              </a:rPr>
              <a:t>boat</a:t>
            </a:r>
            <a:endParaRPr lang="en-GB" sz="2400" dirty="0">
              <a:latin typeface="Myriad Pro" panose="020B0503030403020204" pitchFamily="34" charset="0"/>
              <a:ea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20DEDB5A-CB4D-4A82-9BCC-3F446D26E999}"/>
              </a:ext>
            </a:extLst>
          </p:cNvPr>
          <p:cNvCxnSpPr>
            <a:stCxn id="14" idx="3"/>
            <a:endCxn id="19" idx="1"/>
          </p:cNvCxnSpPr>
          <p:nvPr/>
        </p:nvCxnSpPr>
        <p:spPr bwMode="auto">
          <a:xfrm>
            <a:off x="3573848" y="3042806"/>
            <a:ext cx="1996304" cy="77239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3CC828C6-C534-49E9-BD3F-0D9CB50E41C3}"/>
              </a:ext>
            </a:extLst>
          </p:cNvPr>
          <p:cNvCxnSpPr>
            <a:cxnSpLocks/>
            <a:stCxn id="15" idx="3"/>
            <a:endCxn id="20" idx="1"/>
          </p:cNvCxnSpPr>
          <p:nvPr/>
        </p:nvCxnSpPr>
        <p:spPr bwMode="auto">
          <a:xfrm>
            <a:off x="3573848" y="3815196"/>
            <a:ext cx="1996304" cy="77239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47C32DD5-F1C4-46DF-8F16-5327DDD4C9C1}"/>
              </a:ext>
            </a:extLst>
          </p:cNvPr>
          <p:cNvCxnSpPr>
            <a:cxnSpLocks/>
            <a:stCxn id="16" idx="3"/>
            <a:endCxn id="18" idx="1"/>
          </p:cNvCxnSpPr>
          <p:nvPr/>
        </p:nvCxnSpPr>
        <p:spPr bwMode="auto">
          <a:xfrm flipV="1">
            <a:off x="3573848" y="3042806"/>
            <a:ext cx="1996304" cy="154478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694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4:1</a:t>
            </a:r>
          </a:p>
        </p:txBody>
      </p:sp>
      <p:pic>
        <p:nvPicPr>
          <p:cNvPr id="4" name="Picture 3" descr="A screenshot of a cell phone&#10;&#10;Description generated with very high confidence">
            <a:extLst>
              <a:ext uri="{FF2B5EF4-FFF2-40B4-BE49-F238E27FC236}">
                <a16:creationId xmlns:a16="http://schemas.microsoft.com/office/drawing/2014/main" id="{1A3C0306-7384-4D87-8873-496554BA0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508072"/>
            <a:ext cx="7907446" cy="1841857"/>
          </a:xfrm>
          <a:prstGeom prst="rect">
            <a:avLst/>
          </a:prstGeom>
        </p:spPr>
      </p:pic>
    </p:spTree>
    <p:extLst>
      <p:ext uri="{BB962C8B-B14F-4D97-AF65-F5344CB8AC3E}">
        <p14:creationId xmlns:p14="http://schemas.microsoft.com/office/powerpoint/2010/main" val="67696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4:1</a:t>
            </a:r>
          </a:p>
        </p:txBody>
      </p:sp>
      <p:pic>
        <p:nvPicPr>
          <p:cNvPr id="7" name="Picture 6" descr="A picture containing object&#10;&#10;Description generated with high confidence">
            <a:extLst>
              <a:ext uri="{FF2B5EF4-FFF2-40B4-BE49-F238E27FC236}">
                <a16:creationId xmlns:a16="http://schemas.microsoft.com/office/drawing/2014/main" id="{0DEA218B-375B-4F59-92A5-D25C1F0BA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83" y="3052914"/>
            <a:ext cx="7926735" cy="752172"/>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6A54425F-0FAF-4864-A3D5-D25B8599FD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73579" y="3429000"/>
            <a:ext cx="264695" cy="376086"/>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C0E46D24-8759-4D02-BD4C-20AC4CED715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867400" y="3429000"/>
            <a:ext cx="349250" cy="376086"/>
          </a:xfrm>
          <a:prstGeom prst="rect">
            <a:avLst/>
          </a:prstGeom>
        </p:spPr>
      </p:pic>
      <p:pic>
        <p:nvPicPr>
          <p:cNvPr id="11" name="Picture 10" descr="A screenshot of a cell phone&#10;&#10;Description generated with very high confidence">
            <a:extLst>
              <a:ext uri="{FF2B5EF4-FFF2-40B4-BE49-F238E27FC236}">
                <a16:creationId xmlns:a16="http://schemas.microsoft.com/office/drawing/2014/main" id="{AA575047-54B3-44ED-997D-24DB216DC19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645776" y="3429000"/>
            <a:ext cx="307474" cy="376086"/>
          </a:xfrm>
          <a:prstGeom prst="rect">
            <a:avLst/>
          </a:prstGeom>
        </p:spPr>
      </p:pic>
      <p:pic>
        <p:nvPicPr>
          <p:cNvPr id="12" name="Picture 11" descr="A screenshot of a cell phone&#10;&#10;Description generated with very high confidence">
            <a:extLst>
              <a:ext uri="{FF2B5EF4-FFF2-40B4-BE49-F238E27FC236}">
                <a16:creationId xmlns:a16="http://schemas.microsoft.com/office/drawing/2014/main" id="{375E5FAE-E4B8-4B7E-B520-009433F3BBE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405658" y="3429000"/>
            <a:ext cx="307474" cy="376086"/>
          </a:xfrm>
          <a:prstGeom prst="rect">
            <a:avLst/>
          </a:prstGeom>
        </p:spPr>
      </p:pic>
      <p:pic>
        <p:nvPicPr>
          <p:cNvPr id="14" name="Picture 13" descr="A screenshot of a cell phone&#10;&#10;Description generated with very high confidence">
            <a:extLst>
              <a:ext uri="{FF2B5EF4-FFF2-40B4-BE49-F238E27FC236}">
                <a16:creationId xmlns:a16="http://schemas.microsoft.com/office/drawing/2014/main" id="{A0B6BF20-DE21-408F-A8F5-CB53B5A258C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176126" y="3429000"/>
            <a:ext cx="307474" cy="376086"/>
          </a:xfrm>
          <a:prstGeom prst="rect">
            <a:avLst/>
          </a:prstGeom>
        </p:spPr>
      </p:pic>
      <p:pic>
        <p:nvPicPr>
          <p:cNvPr id="15" name="Picture 14" descr="A screenshot of a cell phone&#10;&#10;Description generated with very high confidence">
            <a:extLst>
              <a:ext uri="{FF2B5EF4-FFF2-40B4-BE49-F238E27FC236}">
                <a16:creationId xmlns:a16="http://schemas.microsoft.com/office/drawing/2014/main" id="{E6DD4624-3561-4B35-8288-05797E5C297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566608" y="2359777"/>
            <a:ext cx="3949510" cy="1070811"/>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65C4227A-3FA8-4564-9882-AD46651F61C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551723" y="3429000"/>
            <a:ext cx="558244" cy="376086"/>
          </a:xfrm>
          <a:prstGeom prst="rect">
            <a:avLst/>
          </a:prstGeom>
        </p:spPr>
      </p:pic>
      <p:pic>
        <p:nvPicPr>
          <p:cNvPr id="17" name="Picture 16" descr="A screenshot of a cell phone&#10;&#10;Description generated with very high confidence">
            <a:extLst>
              <a:ext uri="{FF2B5EF4-FFF2-40B4-BE49-F238E27FC236}">
                <a16:creationId xmlns:a16="http://schemas.microsoft.com/office/drawing/2014/main" id="{7E3F1E24-1171-41D6-A2F5-88D979AEA03E}"/>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810577" y="3429000"/>
            <a:ext cx="558244" cy="376086"/>
          </a:xfrm>
          <a:prstGeom prst="rect">
            <a:avLst/>
          </a:prstGeom>
        </p:spPr>
      </p:pic>
      <p:pic>
        <p:nvPicPr>
          <p:cNvPr id="18" name="Picture 17" descr="A screenshot of a cell phone&#10;&#10;Description generated with very high confidence">
            <a:extLst>
              <a:ext uri="{FF2B5EF4-FFF2-40B4-BE49-F238E27FC236}">
                <a16:creationId xmlns:a16="http://schemas.microsoft.com/office/drawing/2014/main" id="{2EF0F17F-C15D-4022-B4B3-F778EE2D8B66}"/>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2059806" y="3429000"/>
            <a:ext cx="558245" cy="376086"/>
          </a:xfrm>
          <a:prstGeom prst="rect">
            <a:avLst/>
          </a:prstGeom>
        </p:spPr>
      </p:pic>
      <p:pic>
        <p:nvPicPr>
          <p:cNvPr id="19" name="Picture 18" descr="A screenshot of a cell phone&#10;&#10;Description generated with very high confidence">
            <a:extLst>
              <a:ext uri="{FF2B5EF4-FFF2-40B4-BE49-F238E27FC236}">
                <a16:creationId xmlns:a16="http://schemas.microsoft.com/office/drawing/2014/main" id="{37815526-DA58-4128-94CF-EE3F0B035821}"/>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1232035" y="3429000"/>
            <a:ext cx="644869" cy="376086"/>
          </a:xfrm>
          <a:prstGeom prst="rect">
            <a:avLst/>
          </a:prstGeom>
        </p:spPr>
      </p:pic>
      <p:pic>
        <p:nvPicPr>
          <p:cNvPr id="20" name="Picture 19" descr="A screenshot of a cell phone&#10;&#10;Description generated with very high confidence">
            <a:extLst>
              <a:ext uri="{FF2B5EF4-FFF2-40B4-BE49-F238E27FC236}">
                <a16:creationId xmlns:a16="http://schemas.microsoft.com/office/drawing/2014/main" id="{9D123872-8719-45DC-A0E2-F3797191BE44}"/>
              </a:ext>
            </a:extLst>
          </p:cNvPr>
          <p:cNvPicPr>
            <a:picLocks noChangeAspect="1"/>
          </p:cNvPicPr>
          <p:nvPr/>
        </p:nvPicPr>
        <p:blipFill rotWithShape="1">
          <a:blip r:embed="rId14">
            <a:extLst>
              <a:ext uri="{28A0092B-C50C-407E-A947-70E740481C1C}">
                <a14:useLocalDpi xmlns:a14="http://schemas.microsoft.com/office/drawing/2010/main" val="0"/>
              </a:ext>
            </a:extLst>
          </a:blip>
          <a:srcRect l="-11864"/>
          <a:stretch/>
        </p:blipFill>
        <p:spPr>
          <a:xfrm>
            <a:off x="548642" y="3429000"/>
            <a:ext cx="644869" cy="376086"/>
          </a:xfrm>
          <a:prstGeom prst="rect">
            <a:avLst/>
          </a:prstGeom>
        </p:spPr>
      </p:pic>
      <p:pic>
        <p:nvPicPr>
          <p:cNvPr id="21" name="Picture 20" descr="A screenshot of a cell phone&#10;&#10;Description generated with very high confidence">
            <a:extLst>
              <a:ext uri="{FF2B5EF4-FFF2-40B4-BE49-F238E27FC236}">
                <a16:creationId xmlns:a16="http://schemas.microsoft.com/office/drawing/2014/main" id="{062BB836-2AE4-4A93-864C-744CB1A6B91C}"/>
              </a:ext>
            </a:extLst>
          </p:cNvPr>
          <p:cNvPicPr>
            <a:picLocks noChangeAspect="1"/>
          </p:cNvPicPr>
          <p:nvPr/>
        </p:nvPicPr>
        <p:blipFill rotWithShape="1">
          <a:blip r:embed="rId15">
            <a:extLst>
              <a:ext uri="{28A0092B-C50C-407E-A947-70E740481C1C}">
                <a14:useLocalDpi xmlns:a14="http://schemas.microsoft.com/office/drawing/2010/main" val="0"/>
              </a:ext>
            </a:extLst>
          </a:blip>
          <a:srcRect l="-1491"/>
          <a:stretch/>
        </p:blipFill>
        <p:spPr>
          <a:xfrm>
            <a:off x="535841" y="2359777"/>
            <a:ext cx="4013732" cy="1070811"/>
          </a:xfrm>
          <a:prstGeom prst="rect">
            <a:avLst/>
          </a:prstGeom>
        </p:spPr>
      </p:pic>
      <p:pic>
        <p:nvPicPr>
          <p:cNvPr id="22" name="Picture 21" descr="A screenshot of a cell phone&#10;&#10;Description generated with very high confidence">
            <a:extLst>
              <a:ext uri="{FF2B5EF4-FFF2-40B4-BE49-F238E27FC236}">
                <a16:creationId xmlns:a16="http://schemas.microsoft.com/office/drawing/2014/main" id="{C7766AE9-7D85-4E23-95E7-F6C54C0B501F}"/>
              </a:ext>
            </a:extLst>
          </p:cNvPr>
          <p:cNvPicPr>
            <a:picLocks noChangeAspect="1"/>
          </p:cNvPicPr>
          <p:nvPr/>
        </p:nvPicPr>
        <p:blipFill rotWithShape="1">
          <a:blip r:embed="rId16">
            <a:extLst>
              <a:ext uri="{28A0092B-C50C-407E-A947-70E740481C1C}">
                <a14:useLocalDpi xmlns:a14="http://schemas.microsoft.com/office/drawing/2010/main" val="0"/>
              </a:ext>
            </a:extLst>
          </a:blip>
          <a:srcRect b="-9276"/>
          <a:stretch/>
        </p:blipFill>
        <p:spPr>
          <a:xfrm>
            <a:off x="3368820" y="3805086"/>
            <a:ext cx="2498580" cy="2201078"/>
          </a:xfrm>
          <a:prstGeom prst="rect">
            <a:avLst/>
          </a:prstGeom>
        </p:spPr>
      </p:pic>
      <p:sp>
        <p:nvSpPr>
          <p:cNvPr id="24" name="Rectangle 23">
            <a:extLst>
              <a:ext uri="{FF2B5EF4-FFF2-40B4-BE49-F238E27FC236}">
                <a16:creationId xmlns:a16="http://schemas.microsoft.com/office/drawing/2014/main" id="{BE88A793-F9A5-42C4-90F3-749B496F0974}"/>
              </a:ext>
            </a:extLst>
          </p:cNvPr>
          <p:cNvSpPr/>
          <p:nvPr/>
        </p:nvSpPr>
        <p:spPr bwMode="auto">
          <a:xfrm>
            <a:off x="3262964" y="4181172"/>
            <a:ext cx="1020278" cy="487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8369DE66-59EF-46B0-84F2-98C741953979}"/>
              </a:ext>
            </a:extLst>
          </p:cNvPr>
          <p:cNvSpPr/>
          <p:nvPr/>
        </p:nvSpPr>
        <p:spPr bwMode="auto">
          <a:xfrm>
            <a:off x="5052862" y="4131690"/>
            <a:ext cx="1020278" cy="48708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descr="A screenshot of a cell phone&#10;&#10;Description generated with very high confidence">
            <a:extLst>
              <a:ext uri="{FF2B5EF4-FFF2-40B4-BE49-F238E27FC236}">
                <a16:creationId xmlns:a16="http://schemas.microsoft.com/office/drawing/2014/main" id="{E8510F4D-0679-4D4F-A465-E3C655A20824}"/>
              </a:ext>
            </a:extLst>
          </p:cNvPr>
          <p:cNvPicPr>
            <a:picLocks noChangeAspect="1"/>
          </p:cNvPicPr>
          <p:nvPr/>
        </p:nvPicPr>
        <p:blipFill rotWithShape="1">
          <a:blip r:embed="rId17">
            <a:extLst>
              <a:ext uri="{28A0092B-C50C-407E-A947-70E740481C1C}">
                <a14:useLocalDpi xmlns:a14="http://schemas.microsoft.com/office/drawing/2010/main" val="0"/>
              </a:ext>
            </a:extLst>
          </a:blip>
          <a:srcRect l="-1626"/>
          <a:stretch/>
        </p:blipFill>
        <p:spPr>
          <a:xfrm>
            <a:off x="548641" y="4123725"/>
            <a:ext cx="3686476" cy="544528"/>
          </a:xfrm>
          <a:prstGeom prst="rect">
            <a:avLst/>
          </a:prstGeom>
        </p:spPr>
      </p:pic>
      <p:pic>
        <p:nvPicPr>
          <p:cNvPr id="26" name="Picture 25" descr="A screenshot of a cell phone&#10;&#10;Description generated with very high confidence">
            <a:extLst>
              <a:ext uri="{FF2B5EF4-FFF2-40B4-BE49-F238E27FC236}">
                <a16:creationId xmlns:a16="http://schemas.microsoft.com/office/drawing/2014/main" id="{BD5C5F5F-D594-42A5-B277-A298AD007731}"/>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4908884" y="4123724"/>
            <a:ext cx="3267242" cy="544529"/>
          </a:xfrm>
          <a:prstGeom prst="rect">
            <a:avLst/>
          </a:prstGeom>
        </p:spPr>
      </p:pic>
    </p:spTree>
    <p:extLst>
      <p:ext uri="{BB962C8B-B14F-4D97-AF65-F5344CB8AC3E}">
        <p14:creationId xmlns:p14="http://schemas.microsoft.com/office/powerpoint/2010/main" val="32097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517F80-1AEA-421F-B413-665D5B633F5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97502" y="2310058"/>
            <a:ext cx="3181004" cy="733930"/>
          </a:xfrm>
          <a:prstGeom prst="rect">
            <a:avLst/>
          </a:prstGeom>
        </p:spPr>
      </p:pic>
      <p:pic>
        <p:nvPicPr>
          <p:cNvPr id="10" name="Picture 9">
            <a:extLst>
              <a:ext uri="{FF2B5EF4-FFF2-40B4-BE49-F238E27FC236}">
                <a16:creationId xmlns:a16="http://schemas.microsoft.com/office/drawing/2014/main" id="{5641BC0E-75E7-44EC-B605-3FCBE1FDE71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578505" y="2273969"/>
            <a:ext cx="3181003" cy="770019"/>
          </a:xfrm>
          <a:prstGeom prst="rect">
            <a:avLst/>
          </a:prstGeom>
        </p:spPr>
      </p:pic>
      <p:pic>
        <p:nvPicPr>
          <p:cNvPr id="11" name="Picture 10">
            <a:extLst>
              <a:ext uri="{FF2B5EF4-FFF2-40B4-BE49-F238E27FC236}">
                <a16:creationId xmlns:a16="http://schemas.microsoft.com/office/drawing/2014/main" id="{B70A7461-1172-4391-A835-179EECFCF0A6}"/>
              </a:ext>
            </a:extLst>
          </p:cNvPr>
          <p:cNvPicPr>
            <a:picLocks noChangeAspect="1"/>
          </p:cNvPicPr>
          <p:nvPr/>
        </p:nvPicPr>
        <p:blipFill rotWithShape="1">
          <a:blip r:embed="rId5">
            <a:extLst>
              <a:ext uri="{28A0092B-C50C-407E-A947-70E740481C1C}">
                <a14:useLocalDpi xmlns:a14="http://schemas.microsoft.com/office/drawing/2010/main" val="0"/>
              </a:ext>
            </a:extLst>
          </a:blip>
          <a:srcRect l="-726"/>
          <a:stretch/>
        </p:blipFill>
        <p:spPr>
          <a:xfrm>
            <a:off x="589402" y="2310058"/>
            <a:ext cx="3982454" cy="733929"/>
          </a:xfrm>
          <a:prstGeom prst="rect">
            <a:avLst/>
          </a:prstGeom>
        </p:spPr>
      </p:pic>
      <p:pic>
        <p:nvPicPr>
          <p:cNvPr id="12" name="Picture 11">
            <a:extLst>
              <a:ext uri="{FF2B5EF4-FFF2-40B4-BE49-F238E27FC236}">
                <a16:creationId xmlns:a16="http://schemas.microsoft.com/office/drawing/2014/main" id="{24AD2F95-A261-4589-8FC1-6FBD55144D10}"/>
              </a:ext>
            </a:extLst>
          </p:cNvPr>
          <p:cNvPicPr>
            <a:picLocks noChangeAspect="1"/>
          </p:cNvPicPr>
          <p:nvPr/>
        </p:nvPicPr>
        <p:blipFill rotWithShape="1">
          <a:blip r:embed="rId6">
            <a:extLst>
              <a:ext uri="{28A0092B-C50C-407E-A947-70E740481C1C}">
                <a14:useLocalDpi xmlns:a14="http://schemas.microsoft.com/office/drawing/2010/main" val="0"/>
              </a:ext>
            </a:extLst>
          </a:blip>
          <a:srcRect r="-726"/>
          <a:stretch/>
        </p:blipFill>
        <p:spPr>
          <a:xfrm>
            <a:off x="4571855" y="2310056"/>
            <a:ext cx="3982453" cy="733930"/>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1.27 Negative numbers – step 4:3</a:t>
            </a:r>
          </a:p>
        </p:txBody>
      </p:sp>
      <p:pic>
        <p:nvPicPr>
          <p:cNvPr id="4" name="Picture 3">
            <a:extLst>
              <a:ext uri="{FF2B5EF4-FFF2-40B4-BE49-F238E27FC236}">
                <a16:creationId xmlns:a16="http://schemas.microsoft.com/office/drawing/2014/main" id="{A4C1B1BE-38A3-4743-B6CA-6F2A6A6D94D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8277" y="3043988"/>
            <a:ext cx="7907446" cy="733929"/>
          </a:xfrm>
          <a:prstGeom prst="rect">
            <a:avLst/>
          </a:prstGeom>
        </p:spPr>
      </p:pic>
      <p:pic>
        <p:nvPicPr>
          <p:cNvPr id="7" name="Picture 6">
            <a:extLst>
              <a:ext uri="{FF2B5EF4-FFF2-40B4-BE49-F238E27FC236}">
                <a16:creationId xmlns:a16="http://schemas.microsoft.com/office/drawing/2014/main" id="{32687D5F-9086-4D64-8818-7A16D0F7E9FE}"/>
              </a:ext>
            </a:extLst>
          </p:cNvPr>
          <p:cNvPicPr>
            <a:picLocks noChangeAspect="1"/>
          </p:cNvPicPr>
          <p:nvPr/>
        </p:nvPicPr>
        <p:blipFill rotWithShape="1">
          <a:blip r:embed="rId8">
            <a:extLst>
              <a:ext uri="{28A0092B-C50C-407E-A947-70E740481C1C}">
                <a14:useLocalDpi xmlns:a14="http://schemas.microsoft.com/office/drawing/2010/main" val="0"/>
              </a:ext>
            </a:extLst>
          </a:blip>
          <a:srcRect t="-14763"/>
          <a:stretch/>
        </p:blipFill>
        <p:spPr>
          <a:xfrm>
            <a:off x="2189747" y="2273969"/>
            <a:ext cx="2382253" cy="770019"/>
          </a:xfrm>
          <a:prstGeom prst="rect">
            <a:avLst/>
          </a:prstGeom>
        </p:spPr>
      </p:pic>
      <p:pic>
        <p:nvPicPr>
          <p:cNvPr id="8" name="Picture 7">
            <a:extLst>
              <a:ext uri="{FF2B5EF4-FFF2-40B4-BE49-F238E27FC236}">
                <a16:creationId xmlns:a16="http://schemas.microsoft.com/office/drawing/2014/main" id="{8F865833-E83A-46B5-BCF5-DCF65CABA0AE}"/>
              </a:ext>
            </a:extLst>
          </p:cNvPr>
          <p:cNvPicPr>
            <a:picLocks noChangeAspect="1"/>
          </p:cNvPicPr>
          <p:nvPr/>
        </p:nvPicPr>
        <p:blipFill rotWithShape="1">
          <a:blip r:embed="rId9">
            <a:extLst>
              <a:ext uri="{28A0092B-C50C-407E-A947-70E740481C1C}">
                <a14:useLocalDpi xmlns:a14="http://schemas.microsoft.com/office/drawing/2010/main" val="0"/>
              </a:ext>
            </a:extLst>
          </a:blip>
          <a:srcRect t="-14763"/>
          <a:stretch/>
        </p:blipFill>
        <p:spPr>
          <a:xfrm>
            <a:off x="4572000" y="2273969"/>
            <a:ext cx="2382253" cy="770019"/>
          </a:xfrm>
          <a:prstGeom prst="rect">
            <a:avLst/>
          </a:prstGeom>
        </p:spPr>
      </p:pic>
    </p:spTree>
    <p:extLst>
      <p:ext uri="{BB962C8B-B14F-4D97-AF65-F5344CB8AC3E}">
        <p14:creationId xmlns:p14="http://schemas.microsoft.com/office/powerpoint/2010/main" val="26519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par>
                                <p:cTn id="38" presetID="22" presetClass="entr" presetSubtype="8"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4:3</a:t>
            </a:r>
          </a:p>
        </p:txBody>
      </p:sp>
      <p:pic>
        <p:nvPicPr>
          <p:cNvPr id="5" name="Picture 4" descr="A close up of a black background&#10;&#10;Description generated with high confidence">
            <a:extLst>
              <a:ext uri="{FF2B5EF4-FFF2-40B4-BE49-F238E27FC236}">
                <a16:creationId xmlns:a16="http://schemas.microsoft.com/office/drawing/2014/main" id="{21AA149D-7171-432C-A2A2-A13F09625D9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810496"/>
            <a:ext cx="7907446" cy="733929"/>
          </a:xfrm>
          <a:prstGeom prst="rect">
            <a:avLst/>
          </a:prstGeom>
        </p:spPr>
      </p:pic>
      <p:sp>
        <p:nvSpPr>
          <p:cNvPr id="17" name="Oval 16">
            <a:extLst>
              <a:ext uri="{FF2B5EF4-FFF2-40B4-BE49-F238E27FC236}">
                <a16:creationId xmlns:a16="http://schemas.microsoft.com/office/drawing/2014/main" id="{B71AC512-179F-4AEE-9092-180A659D54CE}"/>
              </a:ext>
            </a:extLst>
          </p:cNvPr>
          <p:cNvSpPr/>
          <p:nvPr/>
        </p:nvSpPr>
        <p:spPr bwMode="auto">
          <a:xfrm>
            <a:off x="7334388" y="4039285"/>
            <a:ext cx="611002" cy="611002"/>
          </a:xfrm>
          <a:prstGeom prst="ellipse">
            <a:avLst/>
          </a:prstGeom>
          <a:noFill/>
          <a:ln w="19050" cap="flat" cmpd="sng" algn="ctr">
            <a:solidFill>
              <a:srgbClr val="02649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descr="A close up of a black background&#10;&#10;Description generated with high confidence">
            <a:extLst>
              <a:ext uri="{FF2B5EF4-FFF2-40B4-BE49-F238E27FC236}">
                <a16:creationId xmlns:a16="http://schemas.microsoft.com/office/drawing/2014/main" id="{B54F04F0-06B3-4381-A420-E95B2CE1887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197" y="3616421"/>
            <a:ext cx="7907446" cy="1028785"/>
          </a:xfrm>
          <a:prstGeom prst="rect">
            <a:avLst/>
          </a:prstGeom>
        </p:spPr>
      </p:pic>
      <p:sp>
        <p:nvSpPr>
          <p:cNvPr id="19" name="Oval 18">
            <a:extLst>
              <a:ext uri="{FF2B5EF4-FFF2-40B4-BE49-F238E27FC236}">
                <a16:creationId xmlns:a16="http://schemas.microsoft.com/office/drawing/2014/main" id="{10BA6C64-0D73-436F-A767-FB8B0FFC5A49}"/>
              </a:ext>
            </a:extLst>
          </p:cNvPr>
          <p:cNvSpPr/>
          <p:nvPr/>
        </p:nvSpPr>
        <p:spPr bwMode="auto">
          <a:xfrm>
            <a:off x="1588285" y="4036745"/>
            <a:ext cx="611002" cy="611002"/>
          </a:xfrm>
          <a:prstGeom prst="ellipse">
            <a:avLst/>
          </a:prstGeom>
          <a:noFill/>
          <a:ln w="19050" cap="flat" cmpd="sng" algn="ctr">
            <a:solidFill>
              <a:srgbClr val="02649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0" name="Picture 19" descr="A close up of a black background&#10;&#10;Description generated with high confidence">
            <a:extLst>
              <a:ext uri="{FF2B5EF4-FFF2-40B4-BE49-F238E27FC236}">
                <a16:creationId xmlns:a16="http://schemas.microsoft.com/office/drawing/2014/main" id="{55340A62-D0F4-4A25-88D3-4D83A7C8AA70}"/>
              </a:ext>
            </a:extLst>
          </p:cNvPr>
          <p:cNvPicPr>
            <a:picLocks noChangeAspect="1"/>
          </p:cNvPicPr>
          <p:nvPr/>
        </p:nvPicPr>
        <p:blipFill rotWithShape="1">
          <a:blip r:embed="rId5">
            <a:extLst>
              <a:ext uri="{28A0092B-C50C-407E-A947-70E740481C1C}">
                <a14:useLocalDpi xmlns:a14="http://schemas.microsoft.com/office/drawing/2010/main" val="0"/>
              </a:ext>
            </a:extLst>
          </a:blip>
          <a:srcRect b="-76"/>
          <a:stretch/>
        </p:blipFill>
        <p:spPr>
          <a:xfrm>
            <a:off x="623357" y="3688880"/>
            <a:ext cx="7907446" cy="855546"/>
          </a:xfrm>
          <a:prstGeom prst="rect">
            <a:avLst/>
          </a:prstGeom>
        </p:spPr>
      </p:pic>
      <p:sp>
        <p:nvSpPr>
          <p:cNvPr id="22" name="Oval 21">
            <a:extLst>
              <a:ext uri="{FF2B5EF4-FFF2-40B4-BE49-F238E27FC236}">
                <a16:creationId xmlns:a16="http://schemas.microsoft.com/office/drawing/2014/main" id="{D4B7DEC3-7C2E-435A-A823-DD95CA78A5E4}"/>
              </a:ext>
            </a:extLst>
          </p:cNvPr>
          <p:cNvSpPr/>
          <p:nvPr/>
        </p:nvSpPr>
        <p:spPr bwMode="auto">
          <a:xfrm>
            <a:off x="6184941" y="4034205"/>
            <a:ext cx="611002" cy="611002"/>
          </a:xfrm>
          <a:prstGeom prst="ellipse">
            <a:avLst/>
          </a:prstGeom>
          <a:noFill/>
          <a:ln w="19050" cap="flat" cmpd="sng" algn="ctr">
            <a:solidFill>
              <a:srgbClr val="02649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54FC9075-8727-4735-9A0D-598D7C3FB2B9}"/>
              </a:ext>
            </a:extLst>
          </p:cNvPr>
          <p:cNvSpPr/>
          <p:nvPr/>
        </p:nvSpPr>
        <p:spPr bwMode="auto">
          <a:xfrm>
            <a:off x="4285851" y="4144801"/>
            <a:ext cx="611002" cy="61100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B056D717-3C44-4C55-8AB6-A7C6D2FA7639}"/>
              </a:ext>
            </a:extLst>
          </p:cNvPr>
          <p:cNvSpPr txBox="1"/>
          <p:nvPr/>
        </p:nvSpPr>
        <p:spPr bwMode="auto">
          <a:xfrm>
            <a:off x="740778" y="1567767"/>
            <a:ext cx="77011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t>Circle the number that is </a:t>
            </a:r>
            <a:r>
              <a:rPr lang="en-GB" i="1" dirty="0"/>
              <a:t>further </a:t>
            </a:r>
            <a:r>
              <a:rPr lang="en-GB" dirty="0"/>
              <a:t>from zero.</a:t>
            </a: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79009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ntr" presetSubtype="0" fill="hold" grpId="1"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xit" presetSubtype="0" fill="hold" grpId="0" nodeType="with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22" grpId="0" animBg="1"/>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3323F7FD-F5F1-4CB6-8221-568501FDEBC4}"/>
              </a:ext>
            </a:extLst>
          </p:cNvPr>
          <p:cNvGraphicFramePr>
            <a:graphicFrameLocks noGrp="1"/>
          </p:cNvGraphicFramePr>
          <p:nvPr>
            <p:extLst>
              <p:ext uri="{D42A27DB-BD31-4B8C-83A1-F6EECF244321}">
                <p14:modId xmlns:p14="http://schemas.microsoft.com/office/powerpoint/2010/main" val="1351814608"/>
              </p:ext>
            </p:extLst>
          </p:nvPr>
        </p:nvGraphicFramePr>
        <p:xfrm>
          <a:off x="571500" y="1003241"/>
          <a:ext cx="8001000" cy="5207118"/>
        </p:xfrm>
        <a:graphic>
          <a:graphicData uri="http://schemas.openxmlformats.org/drawingml/2006/table">
            <a:tbl>
              <a:tblPr firstRow="1" bandRow="1">
                <a:tableStyleId>{5C22544A-7EE6-4342-B048-85BDC9FD1C3A}</a:tableStyleId>
              </a:tblPr>
              <a:tblGrid>
                <a:gridCol w="1000125">
                  <a:extLst>
                    <a:ext uri="{9D8B030D-6E8A-4147-A177-3AD203B41FA5}">
                      <a16:colId xmlns:a16="http://schemas.microsoft.com/office/drawing/2014/main" val="359674703"/>
                    </a:ext>
                  </a:extLst>
                </a:gridCol>
                <a:gridCol w="1000125">
                  <a:extLst>
                    <a:ext uri="{9D8B030D-6E8A-4147-A177-3AD203B41FA5}">
                      <a16:colId xmlns:a16="http://schemas.microsoft.com/office/drawing/2014/main" val="370005592"/>
                    </a:ext>
                  </a:extLst>
                </a:gridCol>
                <a:gridCol w="2000250">
                  <a:extLst>
                    <a:ext uri="{9D8B030D-6E8A-4147-A177-3AD203B41FA5}">
                      <a16:colId xmlns:a16="http://schemas.microsoft.com/office/drawing/2014/main" val="1381558999"/>
                    </a:ext>
                  </a:extLst>
                </a:gridCol>
                <a:gridCol w="2000250">
                  <a:extLst>
                    <a:ext uri="{9D8B030D-6E8A-4147-A177-3AD203B41FA5}">
                      <a16:colId xmlns:a16="http://schemas.microsoft.com/office/drawing/2014/main" val="353573541"/>
                    </a:ext>
                  </a:extLst>
                </a:gridCol>
                <a:gridCol w="2000250">
                  <a:extLst>
                    <a:ext uri="{9D8B030D-6E8A-4147-A177-3AD203B41FA5}">
                      <a16:colId xmlns:a16="http://schemas.microsoft.com/office/drawing/2014/main" val="3643415524"/>
                    </a:ext>
                  </a:extLst>
                </a:gridCol>
              </a:tblGrid>
              <a:tr h="1825024">
                <a:tc gridSpan="2">
                  <a:txBody>
                    <a:bodyPr/>
                    <a:lstStyle/>
                    <a:p>
                      <a:pPr algn="ctr"/>
                      <a:r>
                        <a:rPr lang="en-GB" sz="2400" dirty="0">
                          <a:solidFill>
                            <a:schemeClr val="tx1"/>
                          </a:solidFill>
                          <a:latin typeface="Myriad Pro Semibold"/>
                        </a:rPr>
                        <a:t>Number pair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hMerge="1">
                  <a:txBody>
                    <a:bodyPr/>
                    <a:lstStyle/>
                    <a:p>
                      <a:endParaRPr lang="en-GB"/>
                    </a:p>
                  </a:txBody>
                  <a:tcPr/>
                </a:tc>
                <a:tc>
                  <a:txBody>
                    <a:bodyPr/>
                    <a:lstStyle/>
                    <a:p>
                      <a:pPr algn="ctr"/>
                      <a:r>
                        <a:rPr lang="en-GB" sz="2400" dirty="0">
                          <a:solidFill>
                            <a:schemeClr val="tx1"/>
                          </a:solidFill>
                          <a:latin typeface="Myriad Pro Semibold"/>
                        </a:rPr>
                        <a:t>Positive number further </a:t>
                      </a:r>
                      <a:br>
                        <a:rPr lang="en-GB" sz="2400" dirty="0">
                          <a:solidFill>
                            <a:schemeClr val="tx1"/>
                          </a:solidFill>
                          <a:latin typeface="Myriad Pro Semibold"/>
                        </a:rPr>
                      </a:br>
                      <a:r>
                        <a:rPr lang="en-GB" sz="2400" dirty="0">
                          <a:solidFill>
                            <a:schemeClr val="tx1"/>
                          </a:solidFill>
                          <a:latin typeface="Myriad Pro Semibold"/>
                        </a:rPr>
                        <a:t>from zero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Myriad Pro Semibold"/>
                        </a:rPr>
                        <a:t>Negative number further </a:t>
                      </a:r>
                      <a:br>
                        <a:rPr lang="en-GB" sz="2400" dirty="0">
                          <a:solidFill>
                            <a:schemeClr val="tx1"/>
                          </a:solidFill>
                          <a:latin typeface="Myriad Pro Semibold"/>
                        </a:rPr>
                      </a:br>
                      <a:r>
                        <a:rPr lang="en-GB" sz="2400" dirty="0">
                          <a:solidFill>
                            <a:schemeClr val="tx1"/>
                          </a:solidFill>
                          <a:latin typeface="Myriad Pro Semibold"/>
                        </a:rPr>
                        <a:t>from zero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Myriad Pro Semibold"/>
                        </a:rPr>
                        <a:t>Both numbers same distance from zero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547813">
                <a:tc>
                  <a:txBody>
                    <a:bodyPr/>
                    <a:lstStyle/>
                    <a:p>
                      <a:pPr algn="r">
                        <a:lnSpc>
                          <a:spcPct val="107000"/>
                        </a:lnSpc>
                        <a:spcAft>
                          <a:spcPts val="800"/>
                        </a:spcAft>
                        <a:buNone/>
                      </a:pPr>
                      <a:r>
                        <a:rPr lang="en-GB" sz="2400" b="1" dirty="0">
                          <a:latin typeface="Myriad Pro" panose="020B0503030403020204" pitchFamily="34" charset="0"/>
                        </a:rPr>
                        <a:t>−6</a:t>
                      </a:r>
                      <a:r>
                        <a:rPr lang="en-GB" sz="2400" b="1" dirty="0">
                          <a:latin typeface="Myriad Pro" panose="020B0503030403020204" pitchFamily="34" charset="0"/>
                          <a:ea typeface="Times New Roman" panose="02020603050405020304" pitchFamily="18" charset="0"/>
                          <a:cs typeface="Times New Roman" panose="02020603050405020304" pitchFamily="18" charset="0"/>
                        </a:rPr>
                        <a:t> </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ea typeface="Times New Roman" panose="02020603050405020304" pitchFamily="18" charset="0"/>
                          <a:cs typeface="Times New Roman" panose="02020603050405020304" pitchFamily="18" charset="0"/>
                        </a:rPr>
                        <a:t>12</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r h="547813">
                <a:tc>
                  <a:txBody>
                    <a:bodyPr/>
                    <a:lstStyle/>
                    <a:p>
                      <a:pPr algn="r">
                        <a:lnSpc>
                          <a:spcPct val="107000"/>
                        </a:lnSpc>
                        <a:spcAft>
                          <a:spcPts val="800"/>
                        </a:spcAft>
                        <a:buNone/>
                      </a:pPr>
                      <a:r>
                        <a:rPr lang="en-GB" sz="2400" b="1" dirty="0">
                          <a:latin typeface="Myriad Pro" panose="020B0503030403020204" pitchFamily="34" charset="0"/>
                        </a:rPr>
                        <a:t>−12</a:t>
                      </a:r>
                      <a:endParaRPr lang="en-GB" sz="2400" b="1" dirty="0">
                        <a:latin typeface="Myriad Pro" panose="020B0503030403020204" pitchFamily="34" charset="0"/>
                        <a:ea typeface="Times New Roman" panose="02020603050405020304" pitchFamily="18" charset="0"/>
                        <a:cs typeface="Times New Roman" panose="02020603050405020304" pitchFamily="18" charset="0"/>
                      </a:endParaRP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ea typeface="Times New Roman" panose="02020603050405020304" pitchFamily="18" charset="0"/>
                          <a:cs typeface="Times New Roman" panose="02020603050405020304" pitchFamily="18" charset="0"/>
                        </a:rPr>
                        <a:t>6</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544462"/>
                  </a:ext>
                </a:extLst>
              </a:tr>
              <a:tr h="547813">
                <a:tc>
                  <a:txBody>
                    <a:bodyPr/>
                    <a:lstStyle/>
                    <a:p>
                      <a:pPr algn="r">
                        <a:lnSpc>
                          <a:spcPct val="107000"/>
                        </a:lnSpc>
                        <a:spcAft>
                          <a:spcPts val="800"/>
                        </a:spcAft>
                        <a:buNone/>
                      </a:pPr>
                      <a:r>
                        <a:rPr lang="en-GB" sz="2400" b="1" dirty="0">
                          <a:latin typeface="Myriad Pro" panose="020B0503030403020204" pitchFamily="34" charset="0"/>
                        </a:rPr>
                        <a:t>−6</a:t>
                      </a:r>
                      <a:endParaRPr lang="en-GB" sz="2400" b="1" dirty="0">
                        <a:latin typeface="Myriad Pro" panose="020B0503030403020204" pitchFamily="34" charset="0"/>
                        <a:ea typeface="Times New Roman" panose="02020603050405020304" pitchFamily="18" charset="0"/>
                        <a:cs typeface="Times New Roman" panose="02020603050405020304" pitchFamily="18" charset="0"/>
                      </a:endParaRP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ea typeface="Times New Roman" panose="02020603050405020304" pitchFamily="18" charset="0"/>
                          <a:cs typeface="Times New Roman" panose="02020603050405020304" pitchFamily="18" charset="0"/>
                        </a:rPr>
                        <a:t>6</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605547"/>
                  </a:ext>
                </a:extLst>
              </a:tr>
              <a:tr h="547813">
                <a:tc>
                  <a:txBody>
                    <a:bodyPr/>
                    <a:lstStyle/>
                    <a:p>
                      <a:pPr algn="r">
                        <a:lnSpc>
                          <a:spcPct val="107000"/>
                        </a:lnSpc>
                        <a:spcAft>
                          <a:spcPts val="800"/>
                        </a:spcAft>
                        <a:buNone/>
                      </a:pPr>
                      <a:r>
                        <a:rPr lang="en-GB" sz="2400" b="1" dirty="0">
                          <a:latin typeface="Myriad Pro" panose="020B0503030403020204" pitchFamily="34" charset="0"/>
                        </a:rPr>
                        <a:t>10</a:t>
                      </a:r>
                      <a:endParaRPr lang="en-GB" sz="2400" b="1" dirty="0">
                        <a:latin typeface="Myriad Pro" panose="020B0503030403020204" pitchFamily="34" charset="0"/>
                        <a:ea typeface="Times New Roman" panose="02020603050405020304" pitchFamily="18" charset="0"/>
                        <a:cs typeface="Times New Roman" panose="02020603050405020304" pitchFamily="18" charset="0"/>
                      </a:endParaRP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rPr>
                        <a:t>−</a:t>
                      </a:r>
                      <a:r>
                        <a:rPr lang="en-GB" sz="2400" b="1" dirty="0">
                          <a:latin typeface="Myriad Pro" panose="020B0503030403020204" pitchFamily="34" charset="0"/>
                          <a:ea typeface="Times New Roman" panose="02020603050405020304" pitchFamily="18" charset="0"/>
                          <a:cs typeface="Times New Roman" panose="02020603050405020304" pitchFamily="18" charset="0"/>
                        </a:rPr>
                        <a:t>1</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867898"/>
                  </a:ext>
                </a:extLst>
              </a:tr>
              <a:tr h="547813">
                <a:tc>
                  <a:txBody>
                    <a:bodyPr/>
                    <a:lstStyle/>
                    <a:p>
                      <a:pPr algn="r">
                        <a:lnSpc>
                          <a:spcPct val="107000"/>
                        </a:lnSpc>
                        <a:spcAft>
                          <a:spcPts val="800"/>
                        </a:spcAft>
                        <a:buNone/>
                      </a:pPr>
                      <a:r>
                        <a:rPr lang="en-GB" sz="2400" b="1" dirty="0">
                          <a:latin typeface="Myriad Pro" panose="020B0503030403020204" pitchFamily="34" charset="0"/>
                        </a:rPr>
                        <a:t>10</a:t>
                      </a:r>
                      <a:endParaRPr lang="en-GB" sz="2400" b="1" dirty="0">
                        <a:latin typeface="Myriad Pro" panose="020B0503030403020204" pitchFamily="34" charset="0"/>
                        <a:ea typeface="Times New Roman" panose="02020603050405020304" pitchFamily="18" charset="0"/>
                        <a:cs typeface="Times New Roman" panose="02020603050405020304" pitchFamily="18" charset="0"/>
                      </a:endParaRP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rPr>
                        <a:t>−</a:t>
                      </a:r>
                      <a:r>
                        <a:rPr lang="en-GB" sz="2400" b="1" dirty="0">
                          <a:latin typeface="Myriad Pro" panose="020B0503030403020204" pitchFamily="34" charset="0"/>
                          <a:ea typeface="Times New Roman" panose="02020603050405020304" pitchFamily="18" charset="0"/>
                          <a:cs typeface="Times New Roman" panose="02020603050405020304" pitchFamily="18" charset="0"/>
                        </a:rPr>
                        <a:t>10</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359552"/>
                  </a:ext>
                </a:extLst>
              </a:tr>
              <a:tr h="547813">
                <a:tc>
                  <a:txBody>
                    <a:bodyPr/>
                    <a:lstStyle/>
                    <a:p>
                      <a:pPr algn="r">
                        <a:lnSpc>
                          <a:spcPct val="107000"/>
                        </a:lnSpc>
                        <a:spcAft>
                          <a:spcPts val="800"/>
                        </a:spcAft>
                        <a:buNone/>
                      </a:pPr>
                      <a:r>
                        <a:rPr lang="en-GB" sz="2400" b="1" dirty="0">
                          <a:latin typeface="Myriad Pro" panose="020B0503030403020204" pitchFamily="34" charset="0"/>
                        </a:rPr>
                        <a:t>10</a:t>
                      </a:r>
                      <a:endParaRPr lang="en-GB" sz="2400" b="1" dirty="0">
                        <a:latin typeface="Myriad Pro" panose="020B0503030403020204" pitchFamily="34" charset="0"/>
                        <a:ea typeface="Times New Roman" panose="02020603050405020304" pitchFamily="18" charset="0"/>
                        <a:cs typeface="Times New Roman" panose="02020603050405020304" pitchFamily="18" charset="0"/>
                      </a:endParaRP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rPr>
                        <a:t>−</a:t>
                      </a:r>
                      <a:r>
                        <a:rPr lang="en-GB" sz="2400" b="1" dirty="0">
                          <a:latin typeface="Myriad Pro" panose="020B0503030403020204" pitchFamily="34" charset="0"/>
                          <a:ea typeface="Times New Roman" panose="02020603050405020304" pitchFamily="18" charset="0"/>
                          <a:cs typeface="Times New Roman" panose="02020603050405020304" pitchFamily="18" charset="0"/>
                        </a:rPr>
                        <a:t>100</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709399"/>
                  </a:ext>
                </a:extLst>
              </a:tr>
            </a:tbl>
          </a:graphicData>
        </a:graphic>
      </p:graphicFrame>
      <p:sp>
        <p:nvSpPr>
          <p:cNvPr id="2" name="Text Placeholder 1"/>
          <p:cNvSpPr>
            <a:spLocks noGrp="1"/>
          </p:cNvSpPr>
          <p:nvPr>
            <p:ph type="body" sz="quarter" idx="11"/>
          </p:nvPr>
        </p:nvSpPr>
        <p:spPr>
          <a:xfrm>
            <a:off x="1" y="0"/>
            <a:ext cx="9144000" cy="630000"/>
          </a:xfrm>
        </p:spPr>
        <p:txBody>
          <a:bodyPr/>
          <a:lstStyle/>
          <a:p>
            <a:r>
              <a:rPr lang="en-GB" dirty="0"/>
              <a:t>1.27 Negative numbers – step 4:3</a:t>
            </a:r>
          </a:p>
        </p:txBody>
      </p:sp>
      <p:sp>
        <p:nvSpPr>
          <p:cNvPr id="3" name="Rectangle 2">
            <a:extLst>
              <a:ext uri="{FF2B5EF4-FFF2-40B4-BE49-F238E27FC236}">
                <a16:creationId xmlns:a16="http://schemas.microsoft.com/office/drawing/2014/main" id="{B6FCC7E2-17C8-4010-93CD-E38C00D49A63}"/>
              </a:ext>
            </a:extLst>
          </p:cNvPr>
          <p:cNvSpPr/>
          <p:nvPr/>
        </p:nvSpPr>
        <p:spPr>
          <a:xfrm>
            <a:off x="3286924" y="2904354"/>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
        <p:nvSpPr>
          <p:cNvPr id="13" name="Rectangle 12">
            <a:extLst>
              <a:ext uri="{FF2B5EF4-FFF2-40B4-BE49-F238E27FC236}">
                <a16:creationId xmlns:a16="http://schemas.microsoft.com/office/drawing/2014/main" id="{F4F7AC12-15EC-4C54-BBAB-023F1ECCE771}"/>
              </a:ext>
            </a:extLst>
          </p:cNvPr>
          <p:cNvSpPr/>
          <p:nvPr/>
        </p:nvSpPr>
        <p:spPr>
          <a:xfrm>
            <a:off x="5287374" y="3429000"/>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
        <p:nvSpPr>
          <p:cNvPr id="14" name="Rectangle 13">
            <a:extLst>
              <a:ext uri="{FF2B5EF4-FFF2-40B4-BE49-F238E27FC236}">
                <a16:creationId xmlns:a16="http://schemas.microsoft.com/office/drawing/2014/main" id="{3834B310-71B0-4FA6-BB70-0D0BC719A74A}"/>
              </a:ext>
            </a:extLst>
          </p:cNvPr>
          <p:cNvSpPr/>
          <p:nvPr/>
        </p:nvSpPr>
        <p:spPr>
          <a:xfrm>
            <a:off x="7287824" y="4004910"/>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
        <p:nvSpPr>
          <p:cNvPr id="15" name="Rectangle 14">
            <a:extLst>
              <a:ext uri="{FF2B5EF4-FFF2-40B4-BE49-F238E27FC236}">
                <a16:creationId xmlns:a16="http://schemas.microsoft.com/office/drawing/2014/main" id="{3E119981-B667-44A4-A4B4-6A540D9B2A78}"/>
              </a:ext>
            </a:extLst>
          </p:cNvPr>
          <p:cNvSpPr/>
          <p:nvPr/>
        </p:nvSpPr>
        <p:spPr>
          <a:xfrm>
            <a:off x="3286924" y="4547731"/>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
        <p:nvSpPr>
          <p:cNvPr id="16" name="Rectangle 15">
            <a:extLst>
              <a:ext uri="{FF2B5EF4-FFF2-40B4-BE49-F238E27FC236}">
                <a16:creationId xmlns:a16="http://schemas.microsoft.com/office/drawing/2014/main" id="{5351509F-3262-46A1-B17F-221A6197EC75}"/>
              </a:ext>
            </a:extLst>
          </p:cNvPr>
          <p:cNvSpPr/>
          <p:nvPr/>
        </p:nvSpPr>
        <p:spPr>
          <a:xfrm>
            <a:off x="7287823" y="5107634"/>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
        <p:nvSpPr>
          <p:cNvPr id="21" name="Rectangle 20">
            <a:extLst>
              <a:ext uri="{FF2B5EF4-FFF2-40B4-BE49-F238E27FC236}">
                <a16:creationId xmlns:a16="http://schemas.microsoft.com/office/drawing/2014/main" id="{412F09EA-2280-4938-8383-031D8A4011CF}"/>
              </a:ext>
            </a:extLst>
          </p:cNvPr>
          <p:cNvSpPr/>
          <p:nvPr/>
        </p:nvSpPr>
        <p:spPr>
          <a:xfrm>
            <a:off x="5287374" y="5637589"/>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Tree>
    <p:extLst>
      <p:ext uri="{BB962C8B-B14F-4D97-AF65-F5344CB8AC3E}">
        <p14:creationId xmlns:p14="http://schemas.microsoft.com/office/powerpoint/2010/main" val="20082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1.27 Negative numbers: counting, comparing and calculating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4:4</a:t>
            </a:r>
          </a:p>
        </p:txBody>
      </p:sp>
      <p:pic>
        <p:nvPicPr>
          <p:cNvPr id="5" name="Picture 4" descr="A picture containing object&#10;&#10;Description generated with high confidence">
            <a:extLst>
              <a:ext uri="{FF2B5EF4-FFF2-40B4-BE49-F238E27FC236}">
                <a16:creationId xmlns:a16="http://schemas.microsoft.com/office/drawing/2014/main" id="{C4064BA8-D244-4FAD-B5A1-5FF031777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3096309"/>
            <a:ext cx="7907446" cy="665383"/>
          </a:xfrm>
          <a:prstGeom prst="rect">
            <a:avLst/>
          </a:prstGeom>
        </p:spPr>
      </p:pic>
    </p:spTree>
    <p:extLst>
      <p:ext uri="{BB962C8B-B14F-4D97-AF65-F5344CB8AC3E}">
        <p14:creationId xmlns:p14="http://schemas.microsoft.com/office/powerpoint/2010/main" val="3343376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4:4</a:t>
            </a:r>
          </a:p>
        </p:txBody>
      </p:sp>
      <p:pic>
        <p:nvPicPr>
          <p:cNvPr id="4" name="Picture 3" descr="A close up of a logo&#10;&#10;Description generated with high confidence">
            <a:extLst>
              <a:ext uri="{FF2B5EF4-FFF2-40B4-BE49-F238E27FC236}">
                <a16:creationId xmlns:a16="http://schemas.microsoft.com/office/drawing/2014/main" id="{72C1287B-33D8-4783-92F2-5230389C5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76" y="871051"/>
            <a:ext cx="5794249" cy="5115898"/>
          </a:xfrm>
          <a:prstGeom prst="rect">
            <a:avLst/>
          </a:prstGeom>
        </p:spPr>
      </p:pic>
      <p:pic>
        <p:nvPicPr>
          <p:cNvPr id="7" name="Picture 6" descr="A close up of a screen&#10;&#10;Description generated with high confidence">
            <a:extLst>
              <a:ext uri="{FF2B5EF4-FFF2-40B4-BE49-F238E27FC236}">
                <a16:creationId xmlns:a16="http://schemas.microsoft.com/office/drawing/2014/main" id="{E5A63D47-FDF5-4CD4-9C7D-97F39E48122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572000" y="4908884"/>
            <a:ext cx="673768" cy="481263"/>
          </a:xfrm>
          <a:prstGeom prst="rect">
            <a:avLst/>
          </a:prstGeom>
        </p:spPr>
      </p:pic>
      <p:pic>
        <p:nvPicPr>
          <p:cNvPr id="8" name="Picture 7" descr="A close up of a screen&#10;&#10;Description generated with high confidence">
            <a:extLst>
              <a:ext uri="{FF2B5EF4-FFF2-40B4-BE49-F238E27FC236}">
                <a16:creationId xmlns:a16="http://schemas.microsoft.com/office/drawing/2014/main" id="{5CCEFB73-456F-4EE4-A22D-ABDA0893E01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572000" y="2851485"/>
            <a:ext cx="673768" cy="481263"/>
          </a:xfrm>
          <a:prstGeom prst="rect">
            <a:avLst/>
          </a:prstGeom>
        </p:spPr>
      </p:pic>
      <p:pic>
        <p:nvPicPr>
          <p:cNvPr id="9" name="Picture 8" descr="A close up of a screen&#10;&#10;Description generated with high confidence">
            <a:extLst>
              <a:ext uri="{FF2B5EF4-FFF2-40B4-BE49-F238E27FC236}">
                <a16:creationId xmlns:a16="http://schemas.microsoft.com/office/drawing/2014/main" id="{E9C75FCC-5B16-4070-9458-477DFF54A01A}"/>
              </a:ext>
            </a:extLst>
          </p:cNvPr>
          <p:cNvPicPr>
            <a:picLocks noChangeAspect="1"/>
          </p:cNvPicPr>
          <p:nvPr/>
        </p:nvPicPr>
        <p:blipFill rotWithShape="1">
          <a:blip r:embed="rId6">
            <a:extLst>
              <a:ext uri="{28A0092B-C50C-407E-A947-70E740481C1C}">
                <a14:useLocalDpi xmlns:a14="http://schemas.microsoft.com/office/drawing/2010/main" val="0"/>
              </a:ext>
            </a:extLst>
          </a:blip>
          <a:srcRect t="-19398"/>
          <a:stretch/>
        </p:blipFill>
        <p:spPr>
          <a:xfrm>
            <a:off x="4572000" y="778738"/>
            <a:ext cx="854242" cy="481263"/>
          </a:xfrm>
          <a:prstGeom prst="rect">
            <a:avLst/>
          </a:prstGeom>
        </p:spPr>
      </p:pic>
    </p:spTree>
    <p:extLst>
      <p:ext uri="{BB962C8B-B14F-4D97-AF65-F5344CB8AC3E}">
        <p14:creationId xmlns:p14="http://schemas.microsoft.com/office/powerpoint/2010/main" val="36486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4:4</a:t>
            </a:r>
          </a:p>
        </p:txBody>
      </p:sp>
      <p:pic>
        <p:nvPicPr>
          <p:cNvPr id="5" name="Picture 4" descr="A close up of a logo&#10;&#10;Description generated with very high confidence">
            <a:extLst>
              <a:ext uri="{FF2B5EF4-FFF2-40B4-BE49-F238E27FC236}">
                <a16:creationId xmlns:a16="http://schemas.microsoft.com/office/drawing/2014/main" id="{26C82D32-BDCE-4426-8E5E-4A16B3D32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3091488"/>
            <a:ext cx="7907446" cy="675025"/>
          </a:xfrm>
          <a:prstGeom prst="rect">
            <a:avLst/>
          </a:prstGeom>
        </p:spPr>
      </p:pic>
      <p:pic>
        <p:nvPicPr>
          <p:cNvPr id="10" name="Picture 9" descr="A close up of a sign&#10;&#10;Description generated with high confidence">
            <a:extLst>
              <a:ext uri="{FF2B5EF4-FFF2-40B4-BE49-F238E27FC236}">
                <a16:creationId xmlns:a16="http://schemas.microsoft.com/office/drawing/2014/main" id="{D6D091C8-7D9F-4CAE-887D-2F00253749F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3429000"/>
            <a:ext cx="633007" cy="327869"/>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CA14FEF1-B8A9-492D-A194-E7B9F256280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20202" y="3428999"/>
            <a:ext cx="394636" cy="327869"/>
          </a:xfrm>
          <a:prstGeom prst="rect">
            <a:avLst/>
          </a:prstGeom>
        </p:spPr>
      </p:pic>
      <p:pic>
        <p:nvPicPr>
          <p:cNvPr id="12" name="Picture 11" descr="A close up of a sign&#10;&#10;Description generated with high confidence">
            <a:extLst>
              <a:ext uri="{FF2B5EF4-FFF2-40B4-BE49-F238E27FC236}">
                <a16:creationId xmlns:a16="http://schemas.microsoft.com/office/drawing/2014/main" id="{497A643F-98EA-489F-97F2-3396DF92E97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918509" y="3428999"/>
            <a:ext cx="498253" cy="337514"/>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id="{6FC89EE8-2DC4-4040-B710-BD77001B79C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016816" y="3428999"/>
            <a:ext cx="498254" cy="337514"/>
          </a:xfrm>
          <a:prstGeom prst="rect">
            <a:avLst/>
          </a:prstGeom>
        </p:spPr>
      </p:pic>
    </p:spTree>
    <p:extLst>
      <p:ext uri="{BB962C8B-B14F-4D97-AF65-F5344CB8AC3E}">
        <p14:creationId xmlns:p14="http://schemas.microsoft.com/office/powerpoint/2010/main" val="270439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4:5</a:t>
            </a:r>
          </a:p>
        </p:txBody>
      </p:sp>
      <p:pic>
        <p:nvPicPr>
          <p:cNvPr id="4" name="Picture 3">
            <a:extLst>
              <a:ext uri="{FF2B5EF4-FFF2-40B4-BE49-F238E27FC236}">
                <a16:creationId xmlns:a16="http://schemas.microsoft.com/office/drawing/2014/main" id="{D1719366-7223-4803-892F-9D80F2A0C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3081844"/>
            <a:ext cx="7907446" cy="694313"/>
          </a:xfrm>
          <a:prstGeom prst="rect">
            <a:avLst/>
          </a:prstGeom>
        </p:spPr>
      </p:pic>
      <p:pic>
        <p:nvPicPr>
          <p:cNvPr id="7" name="Picture 6" descr="A picture containing object&#10;&#10;Description generated with high confidence">
            <a:extLst>
              <a:ext uri="{FF2B5EF4-FFF2-40B4-BE49-F238E27FC236}">
                <a16:creationId xmlns:a16="http://schemas.microsoft.com/office/drawing/2014/main" id="{644717A8-B712-4483-BD0A-32EC8C6731E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84300" y="3378200"/>
            <a:ext cx="685800" cy="397957"/>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41CB5542-3FD6-4A3E-BEED-7F523D27BBD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213100" y="3429000"/>
            <a:ext cx="787400" cy="347157"/>
          </a:xfrm>
          <a:prstGeom prst="rect">
            <a:avLst/>
          </a:prstGeom>
        </p:spPr>
      </p:pic>
      <p:pic>
        <p:nvPicPr>
          <p:cNvPr id="15" name="Picture 14" descr="A picture containing object&#10;&#10;Description generated with high confidence">
            <a:extLst>
              <a:ext uri="{FF2B5EF4-FFF2-40B4-BE49-F238E27FC236}">
                <a16:creationId xmlns:a16="http://schemas.microsoft.com/office/drawing/2014/main" id="{49F1CF67-1A86-4A92-BE8A-332DB096489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60168" y="3429000"/>
            <a:ext cx="565484" cy="347157"/>
          </a:xfrm>
          <a:prstGeom prst="rect">
            <a:avLst/>
          </a:prstGeom>
        </p:spPr>
      </p:pic>
      <p:pic>
        <p:nvPicPr>
          <p:cNvPr id="16" name="Picture 15" descr="A picture containing object&#10;&#10;Description generated with high confidence">
            <a:extLst>
              <a:ext uri="{FF2B5EF4-FFF2-40B4-BE49-F238E27FC236}">
                <a16:creationId xmlns:a16="http://schemas.microsoft.com/office/drawing/2014/main" id="{2C5A068D-A8B0-461E-BE46-D088EBBAD7F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244080" y="3378201"/>
            <a:ext cx="391160" cy="350520"/>
          </a:xfrm>
          <a:prstGeom prst="rect">
            <a:avLst/>
          </a:prstGeom>
        </p:spPr>
      </p:pic>
    </p:spTree>
    <p:extLst>
      <p:ext uri="{BB962C8B-B14F-4D97-AF65-F5344CB8AC3E}">
        <p14:creationId xmlns:p14="http://schemas.microsoft.com/office/powerpoint/2010/main" val="300908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CD8C21-1F1E-45C7-A3FF-8094994FD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182" y="858449"/>
            <a:ext cx="2897125" cy="5285487"/>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1.27 Negative numbers – step 4:5</a:t>
            </a:r>
          </a:p>
        </p:txBody>
      </p:sp>
      <p:pic>
        <p:nvPicPr>
          <p:cNvPr id="8" name="Picture 7" descr="A black sign with white text&#10;&#10;Description generated with high confidence">
            <a:extLst>
              <a:ext uri="{FF2B5EF4-FFF2-40B4-BE49-F238E27FC236}">
                <a16:creationId xmlns:a16="http://schemas.microsoft.com/office/drawing/2014/main" id="{8E7F514E-EF14-416B-B5FF-943BBEBB5F7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784600" y="4475747"/>
            <a:ext cx="426453" cy="248653"/>
          </a:xfrm>
          <a:prstGeom prst="rect">
            <a:avLst/>
          </a:prstGeom>
        </p:spPr>
      </p:pic>
      <p:pic>
        <p:nvPicPr>
          <p:cNvPr id="13" name="Picture 12" descr="A black sign with white text&#10;&#10;Description generated with high confidence">
            <a:extLst>
              <a:ext uri="{FF2B5EF4-FFF2-40B4-BE49-F238E27FC236}">
                <a16:creationId xmlns:a16="http://schemas.microsoft.com/office/drawing/2014/main" id="{6AE2E6E7-00BD-4AEC-816F-7D814A8AB1F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784600" y="2672081"/>
            <a:ext cx="426453" cy="208280"/>
          </a:xfrm>
          <a:prstGeom prst="rect">
            <a:avLst/>
          </a:prstGeom>
        </p:spPr>
      </p:pic>
    </p:spTree>
    <p:extLst>
      <p:ext uri="{BB962C8B-B14F-4D97-AF65-F5344CB8AC3E}">
        <p14:creationId xmlns:p14="http://schemas.microsoft.com/office/powerpoint/2010/main" val="212479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10;&#10;Description generated with high confidence">
            <a:extLst>
              <a:ext uri="{FF2B5EF4-FFF2-40B4-BE49-F238E27FC236}">
                <a16:creationId xmlns:a16="http://schemas.microsoft.com/office/drawing/2014/main" id="{940F46CA-B3F6-463E-A0F8-99F7F89A7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755" y="857016"/>
            <a:ext cx="2897125" cy="5264288"/>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1.27 Negative numbers – step 4:5</a:t>
            </a:r>
          </a:p>
        </p:txBody>
      </p:sp>
      <p:pic>
        <p:nvPicPr>
          <p:cNvPr id="7" name="Picture 6">
            <a:extLst>
              <a:ext uri="{FF2B5EF4-FFF2-40B4-BE49-F238E27FC236}">
                <a16:creationId xmlns:a16="http://schemas.microsoft.com/office/drawing/2014/main" id="{6D998E9D-82E2-4A07-9278-111647415BB7}"/>
              </a:ext>
            </a:extLst>
          </p:cNvPr>
          <p:cNvPicPr>
            <a:picLocks noChangeAspect="1"/>
          </p:cNvPicPr>
          <p:nvPr/>
        </p:nvPicPr>
        <p:blipFill rotWithShape="1">
          <a:blip r:embed="rId4">
            <a:extLst>
              <a:ext uri="{28A0092B-C50C-407E-A947-70E740481C1C}">
                <a14:useLocalDpi xmlns:a14="http://schemas.microsoft.com/office/drawing/2010/main" val="0"/>
              </a:ext>
            </a:extLst>
          </a:blip>
          <a:srcRect r="-43332"/>
          <a:stretch/>
        </p:blipFill>
        <p:spPr>
          <a:xfrm>
            <a:off x="4572000" y="4398745"/>
            <a:ext cx="442762" cy="394636"/>
          </a:xfrm>
          <a:prstGeom prst="rect">
            <a:avLst/>
          </a:prstGeom>
        </p:spPr>
      </p:pic>
      <p:pic>
        <p:nvPicPr>
          <p:cNvPr id="11" name="Picture 10">
            <a:extLst>
              <a:ext uri="{FF2B5EF4-FFF2-40B4-BE49-F238E27FC236}">
                <a16:creationId xmlns:a16="http://schemas.microsoft.com/office/drawing/2014/main" id="{F82784BB-7775-4745-9423-0A5084415663}"/>
              </a:ext>
            </a:extLst>
          </p:cNvPr>
          <p:cNvPicPr>
            <a:picLocks noChangeAspect="1"/>
          </p:cNvPicPr>
          <p:nvPr/>
        </p:nvPicPr>
        <p:blipFill rotWithShape="1">
          <a:blip r:embed="rId5">
            <a:extLst>
              <a:ext uri="{28A0092B-C50C-407E-A947-70E740481C1C}">
                <a14:useLocalDpi xmlns:a14="http://schemas.microsoft.com/office/drawing/2010/main" val="0"/>
              </a:ext>
            </a:extLst>
          </a:blip>
          <a:srcRect r="-15289"/>
          <a:stretch/>
        </p:blipFill>
        <p:spPr>
          <a:xfrm>
            <a:off x="4572000" y="5020397"/>
            <a:ext cx="356135" cy="408250"/>
          </a:xfrm>
          <a:prstGeom prst="rect">
            <a:avLst/>
          </a:prstGeom>
        </p:spPr>
      </p:pic>
      <p:pic>
        <p:nvPicPr>
          <p:cNvPr id="12" name="Picture 11">
            <a:extLst>
              <a:ext uri="{FF2B5EF4-FFF2-40B4-BE49-F238E27FC236}">
                <a16:creationId xmlns:a16="http://schemas.microsoft.com/office/drawing/2014/main" id="{3C9AAAEC-ED33-49B7-8553-28FD4464A2BD}"/>
              </a:ext>
            </a:extLst>
          </p:cNvPr>
          <p:cNvPicPr>
            <a:picLocks noChangeAspect="1"/>
          </p:cNvPicPr>
          <p:nvPr/>
        </p:nvPicPr>
        <p:blipFill rotWithShape="1">
          <a:blip r:embed="rId6">
            <a:extLst>
              <a:ext uri="{28A0092B-C50C-407E-A947-70E740481C1C}">
                <a14:useLocalDpi xmlns:a14="http://schemas.microsoft.com/office/drawing/2010/main" val="0"/>
              </a:ext>
            </a:extLst>
          </a:blip>
          <a:srcRect r="-43332"/>
          <a:stretch/>
        </p:blipFill>
        <p:spPr>
          <a:xfrm>
            <a:off x="4572000" y="3801979"/>
            <a:ext cx="442762" cy="394636"/>
          </a:xfrm>
          <a:prstGeom prst="rect">
            <a:avLst/>
          </a:prstGeom>
        </p:spPr>
      </p:pic>
      <p:pic>
        <p:nvPicPr>
          <p:cNvPr id="14" name="Picture 13">
            <a:extLst>
              <a:ext uri="{FF2B5EF4-FFF2-40B4-BE49-F238E27FC236}">
                <a16:creationId xmlns:a16="http://schemas.microsoft.com/office/drawing/2014/main" id="{6F1EF5F7-C6D0-43BE-BD24-C793D44F6EF1}"/>
              </a:ext>
            </a:extLst>
          </p:cNvPr>
          <p:cNvPicPr>
            <a:picLocks noChangeAspect="1"/>
          </p:cNvPicPr>
          <p:nvPr/>
        </p:nvPicPr>
        <p:blipFill rotWithShape="1">
          <a:blip r:embed="rId7">
            <a:extLst>
              <a:ext uri="{28A0092B-C50C-407E-A947-70E740481C1C}">
                <a14:useLocalDpi xmlns:a14="http://schemas.microsoft.com/office/drawing/2010/main" val="0"/>
              </a:ext>
            </a:extLst>
          </a:blip>
          <a:srcRect r="-43332"/>
          <a:stretch/>
        </p:blipFill>
        <p:spPr>
          <a:xfrm>
            <a:off x="4572000" y="1429354"/>
            <a:ext cx="442762" cy="2145610"/>
          </a:xfrm>
          <a:prstGeom prst="rect">
            <a:avLst/>
          </a:prstGeom>
        </p:spPr>
      </p:pic>
    </p:spTree>
    <p:extLst>
      <p:ext uri="{BB962C8B-B14F-4D97-AF65-F5344CB8AC3E}">
        <p14:creationId xmlns:p14="http://schemas.microsoft.com/office/powerpoint/2010/main" val="277331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4:6</a:t>
            </a:r>
          </a:p>
        </p:txBody>
      </p:sp>
      <p:pic>
        <p:nvPicPr>
          <p:cNvPr id="4" name="Picture 3">
            <a:extLst>
              <a:ext uri="{FF2B5EF4-FFF2-40B4-BE49-F238E27FC236}">
                <a16:creationId xmlns:a16="http://schemas.microsoft.com/office/drawing/2014/main" id="{7D6EDE76-9E47-42E0-9B66-2E1BE4016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3062557"/>
            <a:ext cx="7907446" cy="732886"/>
          </a:xfrm>
          <a:prstGeom prst="rect">
            <a:avLst/>
          </a:prstGeom>
        </p:spPr>
      </p:pic>
      <p:sp>
        <p:nvSpPr>
          <p:cNvPr id="6" name="Rectangle 5">
            <a:extLst>
              <a:ext uri="{FF2B5EF4-FFF2-40B4-BE49-F238E27FC236}">
                <a16:creationId xmlns:a16="http://schemas.microsoft.com/office/drawing/2014/main" id="{C8F91D1B-4254-4C99-861F-27F59653B40F}"/>
              </a:ext>
            </a:extLst>
          </p:cNvPr>
          <p:cNvSpPr/>
          <p:nvPr/>
        </p:nvSpPr>
        <p:spPr>
          <a:xfrm>
            <a:off x="2178486" y="889200"/>
            <a:ext cx="562975"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0.5</a:t>
            </a:r>
            <a:endParaRPr lang="en-GB" sz="2400"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34E105A-15A4-4ACD-9885-0C0AFF535CCB}"/>
                  </a:ext>
                </a:extLst>
              </p:cNvPr>
              <p:cNvSpPr/>
              <p:nvPr/>
            </p:nvSpPr>
            <p:spPr>
              <a:xfrm>
                <a:off x="3085698" y="889200"/>
                <a:ext cx="605743" cy="662297"/>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m:t>
                      </m:r>
                      <m:f>
                        <m:fPr>
                          <m:ctrlPr>
                            <a:rPr lang="en-GB" sz="2000" i="1" smtClean="0">
                              <a:latin typeface="Cambria Math" panose="02040503050406030204" pitchFamily="18" charset="0"/>
                            </a:rPr>
                          </m:ctrlPr>
                        </m:fPr>
                        <m:num>
                          <m:r>
                            <m:rPr>
                              <m:nor/>
                            </m:rPr>
                            <a:rPr lang="en-GB" sz="2000" b="0" i="0" smtClean="0">
                              <a:latin typeface="Myriad Pro" panose="020B0503030403020204" pitchFamily="34" charset="0"/>
                            </a:rPr>
                            <m:t>1</m:t>
                          </m:r>
                        </m:num>
                        <m:den>
                          <m:r>
                            <m:rPr>
                              <m:nor/>
                            </m:rPr>
                            <a:rPr lang="en-GB" sz="2000" b="0" i="0" smtClean="0">
                              <a:latin typeface="Myriad Pro" panose="020B0503030403020204" pitchFamily="34" charset="0"/>
                            </a:rPr>
                            <m:t>2</m:t>
                          </m:r>
                        </m:den>
                      </m:f>
                    </m:oMath>
                  </m:oMathPara>
                </a14:m>
                <a:endParaRPr lang="en-GB" sz="2400" dirty="0">
                  <a:latin typeface="Myriad Pro" panose="020B0503030403020204" pitchFamily="34" charset="0"/>
                </a:endParaRPr>
              </a:p>
            </p:txBody>
          </p:sp>
        </mc:Choice>
        <mc:Fallback xmlns="">
          <p:sp>
            <p:nvSpPr>
              <p:cNvPr id="8" name="Rectangle 7">
                <a:extLst>
                  <a:ext uri="{FF2B5EF4-FFF2-40B4-BE49-F238E27FC236}">
                    <a16:creationId xmlns:a16="http://schemas.microsoft.com/office/drawing/2014/main" id="{D34E105A-15A4-4ACD-9885-0C0AFF535CCB}"/>
                  </a:ext>
                </a:extLst>
              </p:cNvPr>
              <p:cNvSpPr>
                <a:spLocks noRot="1" noChangeAspect="1" noMove="1" noResize="1" noEditPoints="1" noAdjustHandles="1" noChangeArrowheads="1" noChangeShapeType="1" noTextEdit="1"/>
              </p:cNvSpPr>
              <p:nvPr/>
            </p:nvSpPr>
            <p:spPr>
              <a:xfrm>
                <a:off x="3085698" y="889200"/>
                <a:ext cx="605743" cy="66229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BF13189-4627-4105-ADCF-F203AC2E53CF}"/>
                  </a:ext>
                </a:extLst>
              </p:cNvPr>
              <p:cNvSpPr/>
              <p:nvPr/>
            </p:nvSpPr>
            <p:spPr>
              <a:xfrm>
                <a:off x="4185535" y="889200"/>
                <a:ext cx="386644" cy="662297"/>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f>
                        <m:fPr>
                          <m:ctrlPr>
                            <a:rPr lang="en-GB" sz="2000" i="1" dirty="0" smtClean="0">
                              <a:latin typeface="Cambria Math" panose="02040503050406030204" pitchFamily="18" charset="0"/>
                              <a:cs typeface="Times New Roman" panose="02020603050405020304" pitchFamily="18" charset="0"/>
                            </a:rPr>
                          </m:ctrlPr>
                        </m:fPr>
                        <m:num>
                          <m:r>
                            <m:rPr>
                              <m:nor/>
                            </m:rPr>
                            <a:rPr lang="en-GB" sz="2000" b="0" i="0" dirty="0" smtClean="0">
                              <a:latin typeface="Myriad Pro" panose="020B0503030403020204" pitchFamily="34" charset="0"/>
                              <a:cs typeface="Times New Roman" panose="02020603050405020304" pitchFamily="18" charset="0"/>
                            </a:rPr>
                            <m:t>1</m:t>
                          </m:r>
                        </m:num>
                        <m:den>
                          <m:r>
                            <m:rPr>
                              <m:nor/>
                            </m:rPr>
                            <a:rPr lang="en-GB" sz="2000" b="0" i="0" dirty="0" smtClean="0">
                              <a:latin typeface="Myriad Pro" panose="020B0503030403020204" pitchFamily="34" charset="0"/>
                              <a:cs typeface="Times New Roman" panose="02020603050405020304" pitchFamily="18" charset="0"/>
                            </a:rPr>
                            <m:t>4</m:t>
                          </m:r>
                        </m:den>
                      </m:f>
                    </m:oMath>
                  </m:oMathPara>
                </a14:m>
                <a:endParaRPr lang="en-GB" sz="2400" dirty="0"/>
              </a:p>
            </p:txBody>
          </p:sp>
        </mc:Choice>
        <mc:Fallback xmlns="">
          <p:sp>
            <p:nvSpPr>
              <p:cNvPr id="10" name="Rectangle 9">
                <a:extLst>
                  <a:ext uri="{FF2B5EF4-FFF2-40B4-BE49-F238E27FC236}">
                    <a16:creationId xmlns:a16="http://schemas.microsoft.com/office/drawing/2014/main" id="{EBF13189-4627-4105-ADCF-F203AC2E53CF}"/>
                  </a:ext>
                </a:extLst>
              </p:cNvPr>
              <p:cNvSpPr>
                <a:spLocks noRot="1" noChangeAspect="1" noMove="1" noResize="1" noEditPoints="1" noAdjustHandles="1" noChangeArrowheads="1" noChangeShapeType="1" noTextEdit="1"/>
              </p:cNvSpPr>
              <p:nvPr/>
            </p:nvSpPr>
            <p:spPr>
              <a:xfrm>
                <a:off x="4185535" y="889200"/>
                <a:ext cx="386644" cy="662297"/>
              </a:xfrm>
              <a:prstGeom prst="rect">
                <a:avLst/>
              </a:prstGeom>
              <a:blipFill>
                <a:blip r:embed="rId5"/>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38833871-ED15-4B89-B629-F53A8B3B3728}"/>
              </a:ext>
            </a:extLst>
          </p:cNvPr>
          <p:cNvSpPr/>
          <p:nvPr/>
        </p:nvSpPr>
        <p:spPr>
          <a:xfrm>
            <a:off x="5080828" y="889200"/>
            <a:ext cx="562975"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1.5</a:t>
            </a:r>
            <a:endParaRPr lang="en-GB" sz="2400" dirty="0"/>
          </a:p>
        </p:txBody>
      </p:sp>
      <p:sp>
        <p:nvSpPr>
          <p:cNvPr id="15" name="Rectangle 14">
            <a:extLst>
              <a:ext uri="{FF2B5EF4-FFF2-40B4-BE49-F238E27FC236}">
                <a16:creationId xmlns:a16="http://schemas.microsoft.com/office/drawing/2014/main" id="{26B79470-165C-41B8-BA21-1BE679D85C00}"/>
              </a:ext>
            </a:extLst>
          </p:cNvPr>
          <p:cNvSpPr/>
          <p:nvPr/>
        </p:nvSpPr>
        <p:spPr>
          <a:xfrm>
            <a:off x="6144456" y="889200"/>
            <a:ext cx="821059" cy="461665"/>
          </a:xfrm>
          <a:prstGeom prst="rect">
            <a:avLst/>
          </a:prstGeom>
        </p:spPr>
        <p:txBody>
          <a:bodyPr wrap="none">
            <a:spAutoFit/>
          </a:bodyPr>
          <a:lstStyle/>
          <a:p>
            <a:pPr>
              <a:buNone/>
            </a:pPr>
            <a:r>
              <a:rPr lang="en-GB" sz="2400" b="1" dirty="0">
                <a:latin typeface="Myriad Pro" panose="020B0503030403020204" pitchFamily="34"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2.5 </a:t>
            </a:r>
            <a:endParaRPr lang="en-GB" sz="2400" dirty="0"/>
          </a:p>
        </p:txBody>
      </p:sp>
      <p:pic>
        <p:nvPicPr>
          <p:cNvPr id="17" name="Picture 16">
            <a:extLst>
              <a:ext uri="{FF2B5EF4-FFF2-40B4-BE49-F238E27FC236}">
                <a16:creationId xmlns:a16="http://schemas.microsoft.com/office/drawing/2014/main" id="{0AEE8B5C-47FF-4942-8074-ACB14F5B828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46638" y="3106737"/>
            <a:ext cx="147638" cy="173890"/>
          </a:xfrm>
          <a:prstGeom prst="rect">
            <a:avLst/>
          </a:prstGeom>
        </p:spPr>
      </p:pic>
    </p:spTree>
    <p:extLst>
      <p:ext uri="{BB962C8B-B14F-4D97-AF65-F5344CB8AC3E}">
        <p14:creationId xmlns:p14="http://schemas.microsoft.com/office/powerpoint/2010/main" val="333274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4.44444E-6 L 0.30747 0.25255 " pathEditMode="relative" rAng="0" ptsTypes="AA">
                                      <p:cBhvr>
                                        <p:cTn id="6" dur="2000" fill="hold"/>
                                        <p:tgtEl>
                                          <p:spTgt spid="6"/>
                                        </p:tgtEl>
                                        <p:attrNameLst>
                                          <p:attrName>ppt_x</p:attrName>
                                          <p:attrName>ppt_y</p:attrName>
                                        </p:attrNameLst>
                                      </p:cBhvr>
                                      <p:rCtr x="15365" y="1261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88889E-6 2.22222E-6 L 0.06632 0.22037 " pathEditMode="relative" rAng="0" ptsTypes="AA">
                                      <p:cBhvr>
                                        <p:cTn id="10" dur="2000" fill="hold"/>
                                        <p:tgtEl>
                                          <p:spTgt spid="8"/>
                                        </p:tgtEl>
                                        <p:attrNameLst>
                                          <p:attrName>ppt_x</p:attrName>
                                          <p:attrName>ppt_y</p:attrName>
                                        </p:attrNameLst>
                                      </p:cBhvr>
                                      <p:rCtr x="3316" y="1101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55556E-7 2.22222E-6 L 0.06163 0.22037 " pathEditMode="relative" rAng="0" ptsTypes="AA">
                                      <p:cBhvr>
                                        <p:cTn id="14" dur="2000" fill="hold"/>
                                        <p:tgtEl>
                                          <p:spTgt spid="10"/>
                                        </p:tgtEl>
                                        <p:attrNameLst>
                                          <p:attrName>ppt_x</p:attrName>
                                          <p:attrName>ppt_y</p:attrName>
                                        </p:attrNameLst>
                                      </p:cBhvr>
                                      <p:rCtr x="3073" y="11019"/>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66667E-6 -4.44444E-6 L 0.12274 0.25255 " pathEditMode="relative" rAng="0" ptsTypes="AA">
                                      <p:cBhvr>
                                        <p:cTn id="22" dur="2000" fill="hold"/>
                                        <p:tgtEl>
                                          <p:spTgt spid="13"/>
                                        </p:tgtEl>
                                        <p:attrNameLst>
                                          <p:attrName>ppt_x</p:attrName>
                                          <p:attrName>ppt_y</p:attrName>
                                        </p:attrNameLst>
                                      </p:cBhvr>
                                      <p:rCtr x="6128" y="126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77778E-7 -4.44444E-6 L -0.55764 0.25417 " pathEditMode="relative" rAng="0" ptsTypes="AA">
                                      <p:cBhvr>
                                        <p:cTn id="26" dur="2000" fill="hold"/>
                                        <p:tgtEl>
                                          <p:spTgt spid="15"/>
                                        </p:tgtEl>
                                        <p:attrNameLst>
                                          <p:attrName>ppt_x</p:attrName>
                                          <p:attrName>ppt_y</p:attrName>
                                        </p:attrNameLst>
                                      </p:cBhvr>
                                      <p:rCtr x="-27882" y="1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79FDC5-6451-4B99-A795-CF5242CE0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74" y="2211277"/>
            <a:ext cx="7926735" cy="1591133"/>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1.27 Negative numbers – step 4:6</a:t>
            </a:r>
          </a:p>
        </p:txBody>
      </p:sp>
      <p:pic>
        <p:nvPicPr>
          <p:cNvPr id="18" name="Picture 17">
            <a:extLst>
              <a:ext uri="{FF2B5EF4-FFF2-40B4-BE49-F238E27FC236}">
                <a16:creationId xmlns:a16="http://schemas.microsoft.com/office/drawing/2014/main" id="{80FC93DA-E8A9-4127-AC59-00745376B9E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30300" y="2292350"/>
            <a:ext cx="673100" cy="311149"/>
          </a:xfrm>
          <a:prstGeom prst="rect">
            <a:avLst/>
          </a:prstGeom>
        </p:spPr>
      </p:pic>
      <p:pic>
        <p:nvPicPr>
          <p:cNvPr id="19" name="Picture 18">
            <a:extLst>
              <a:ext uri="{FF2B5EF4-FFF2-40B4-BE49-F238E27FC236}">
                <a16:creationId xmlns:a16="http://schemas.microsoft.com/office/drawing/2014/main" id="{F9155280-2F8C-47E6-B9A7-1B705BA7C86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478828" y="2292350"/>
            <a:ext cx="534871" cy="311149"/>
          </a:xfrm>
          <a:prstGeom prst="rect">
            <a:avLst/>
          </a:prstGeom>
        </p:spPr>
      </p:pic>
      <p:sp>
        <p:nvSpPr>
          <p:cNvPr id="20" name="Rectangle 19">
            <a:extLst>
              <a:ext uri="{FF2B5EF4-FFF2-40B4-BE49-F238E27FC236}">
                <a16:creationId xmlns:a16="http://schemas.microsoft.com/office/drawing/2014/main" id="{37DD8896-F347-4D51-824D-B5518F395D07}"/>
              </a:ext>
            </a:extLst>
          </p:cNvPr>
          <p:cNvSpPr/>
          <p:nvPr/>
        </p:nvSpPr>
        <p:spPr>
          <a:xfrm>
            <a:off x="1088007" y="1587155"/>
            <a:ext cx="534121" cy="461665"/>
          </a:xfrm>
          <a:prstGeom prst="rect">
            <a:avLst/>
          </a:prstGeom>
        </p:spPr>
        <p:txBody>
          <a:bodyPr wrap="none">
            <a:spAutoFit/>
          </a:bodyPr>
          <a:lstStyle/>
          <a:p>
            <a:pPr>
              <a:buNone/>
            </a:pPr>
            <a:r>
              <a:rPr lang="en-GB" sz="2400" b="1" dirty="0">
                <a:latin typeface="Myriad Pro" panose="020B0503030403020204" pitchFamily="34"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2</a:t>
            </a:r>
            <a:endParaRPr lang="en-GB" sz="2400" dirty="0"/>
          </a:p>
        </p:txBody>
      </p:sp>
      <p:sp>
        <p:nvSpPr>
          <p:cNvPr id="21" name="Rectangle 20">
            <a:extLst>
              <a:ext uri="{FF2B5EF4-FFF2-40B4-BE49-F238E27FC236}">
                <a16:creationId xmlns:a16="http://schemas.microsoft.com/office/drawing/2014/main" id="{E6D69023-FB1E-461D-A756-E2BA82AF9FC5}"/>
              </a:ext>
            </a:extLst>
          </p:cNvPr>
          <p:cNvSpPr/>
          <p:nvPr/>
        </p:nvSpPr>
        <p:spPr>
          <a:xfrm>
            <a:off x="7456045" y="1626948"/>
            <a:ext cx="341760"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2</a:t>
            </a:r>
            <a:endParaRPr lang="en-GB" sz="24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1788628-2701-4712-BB41-4BF0CC707C9F}"/>
                  </a:ext>
                </a:extLst>
              </p:cNvPr>
              <p:cNvSpPr/>
              <p:nvPr/>
            </p:nvSpPr>
            <p:spPr>
              <a:xfrm>
                <a:off x="1504949" y="1501222"/>
                <a:ext cx="370614" cy="662297"/>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f>
                        <m:fPr>
                          <m:ctrlPr>
                            <a:rPr lang="en-GB" sz="2000" i="1" dirty="0">
                              <a:latin typeface="Cambria Math" panose="02040503050406030204" pitchFamily="18" charset="0"/>
                              <a:cs typeface="Times New Roman" panose="02020603050405020304" pitchFamily="18" charset="0"/>
                            </a:rPr>
                          </m:ctrlPr>
                        </m:fPr>
                        <m:num>
                          <m:r>
                            <m:rPr>
                              <m:nor/>
                            </m:rPr>
                            <a:rPr lang="en-GB" sz="2000" dirty="0">
                              <a:latin typeface="Myriad Pro" panose="020B0503030403020204" pitchFamily="34" charset="0"/>
                              <a:cs typeface="Times New Roman" panose="02020603050405020304" pitchFamily="18" charset="0"/>
                            </a:rPr>
                            <m:t>1</m:t>
                          </m:r>
                        </m:num>
                        <m:den>
                          <m:r>
                            <m:rPr>
                              <m:nor/>
                            </m:rPr>
                            <a:rPr lang="en-GB" sz="2000" dirty="0">
                              <a:latin typeface="Myriad Pro" panose="020B0503030403020204" pitchFamily="34" charset="0"/>
                              <a:cs typeface="Times New Roman" panose="02020603050405020304" pitchFamily="18" charset="0"/>
                            </a:rPr>
                            <m:t>2</m:t>
                          </m:r>
                        </m:den>
                      </m:f>
                    </m:oMath>
                  </m:oMathPara>
                </a14:m>
                <a:endParaRPr lang="en-GB" sz="2000" dirty="0">
                  <a:latin typeface="Myriad Pro" panose="020B0503030403020204" pitchFamily="34" charset="0"/>
                </a:endParaRPr>
              </a:p>
            </p:txBody>
          </p:sp>
        </mc:Choice>
        <mc:Fallback xmlns="">
          <p:sp>
            <p:nvSpPr>
              <p:cNvPr id="3" name="Rectangle 2">
                <a:extLst>
                  <a:ext uri="{FF2B5EF4-FFF2-40B4-BE49-F238E27FC236}">
                    <a16:creationId xmlns:a16="http://schemas.microsoft.com/office/drawing/2014/main" id="{E1788628-2701-4712-BB41-4BF0CC707C9F}"/>
                  </a:ext>
                </a:extLst>
              </p:cNvPr>
              <p:cNvSpPr>
                <a:spLocks noRot="1" noChangeAspect="1" noMove="1" noResize="1" noEditPoints="1" noAdjustHandles="1" noChangeArrowheads="1" noChangeShapeType="1" noTextEdit="1"/>
              </p:cNvSpPr>
              <p:nvPr/>
            </p:nvSpPr>
            <p:spPr>
              <a:xfrm>
                <a:off x="1504949" y="1501222"/>
                <a:ext cx="370614" cy="66229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1231EA4-30A8-40D2-9BAB-3AF7BE6017C8}"/>
                  </a:ext>
                </a:extLst>
              </p:cNvPr>
              <p:cNvSpPr/>
              <p:nvPr/>
            </p:nvSpPr>
            <p:spPr>
              <a:xfrm>
                <a:off x="7663364" y="1501222"/>
                <a:ext cx="370614" cy="662297"/>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f>
                        <m:fPr>
                          <m:ctrlPr>
                            <a:rPr lang="en-GB" sz="2000" i="1" dirty="0">
                              <a:latin typeface="Cambria Math" panose="02040503050406030204" pitchFamily="18" charset="0"/>
                              <a:cs typeface="Times New Roman" panose="02020603050405020304" pitchFamily="18" charset="0"/>
                            </a:rPr>
                          </m:ctrlPr>
                        </m:fPr>
                        <m:num>
                          <m:r>
                            <m:rPr>
                              <m:nor/>
                            </m:rPr>
                            <a:rPr lang="en-GB" sz="2000" dirty="0">
                              <a:latin typeface="Myriad Pro" panose="020B0503030403020204" pitchFamily="34" charset="0"/>
                              <a:cs typeface="Times New Roman" panose="02020603050405020304" pitchFamily="18" charset="0"/>
                            </a:rPr>
                            <m:t>1</m:t>
                          </m:r>
                        </m:num>
                        <m:den>
                          <m:r>
                            <m:rPr>
                              <m:nor/>
                            </m:rPr>
                            <a:rPr lang="en-GB" sz="2000" dirty="0">
                              <a:latin typeface="Myriad Pro" panose="020B0503030403020204" pitchFamily="34" charset="0"/>
                              <a:cs typeface="Times New Roman" panose="02020603050405020304" pitchFamily="18" charset="0"/>
                            </a:rPr>
                            <m:t>2</m:t>
                          </m:r>
                        </m:den>
                      </m:f>
                    </m:oMath>
                  </m:oMathPara>
                </a14:m>
                <a:endParaRPr lang="en-GB" sz="2000" dirty="0">
                  <a:latin typeface="Myriad Pro" panose="020B0503030403020204" pitchFamily="34" charset="0"/>
                </a:endParaRPr>
              </a:p>
            </p:txBody>
          </p:sp>
        </mc:Choice>
        <mc:Fallback xmlns="">
          <p:sp>
            <p:nvSpPr>
              <p:cNvPr id="9" name="Rectangle 8">
                <a:extLst>
                  <a:ext uri="{FF2B5EF4-FFF2-40B4-BE49-F238E27FC236}">
                    <a16:creationId xmlns:a16="http://schemas.microsoft.com/office/drawing/2014/main" id="{51231EA4-30A8-40D2-9BAB-3AF7BE6017C8}"/>
                  </a:ext>
                </a:extLst>
              </p:cNvPr>
              <p:cNvSpPr>
                <a:spLocks noRot="1" noChangeAspect="1" noMove="1" noResize="1" noEditPoints="1" noAdjustHandles="1" noChangeArrowheads="1" noChangeShapeType="1" noTextEdit="1"/>
              </p:cNvSpPr>
              <p:nvPr/>
            </p:nvSpPr>
            <p:spPr>
              <a:xfrm>
                <a:off x="7663364" y="1501222"/>
                <a:ext cx="370614" cy="662297"/>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7601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4:7</a:t>
            </a:r>
          </a:p>
        </p:txBody>
      </p:sp>
      <p:pic>
        <p:nvPicPr>
          <p:cNvPr id="4" name="Picture 3" descr="A screenshot of a video game&#10;&#10;Description generated with high confidence">
            <a:extLst>
              <a:ext uri="{FF2B5EF4-FFF2-40B4-BE49-F238E27FC236}">
                <a16:creationId xmlns:a16="http://schemas.microsoft.com/office/drawing/2014/main" id="{4F2EA36A-C880-4DF2-A29B-E0B390FDD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247" y="870259"/>
            <a:ext cx="2726706" cy="5396882"/>
          </a:xfrm>
          <a:prstGeom prst="rect">
            <a:avLst/>
          </a:prstGeom>
        </p:spPr>
      </p:pic>
      <p:graphicFrame>
        <p:nvGraphicFramePr>
          <p:cNvPr id="10" name="Table 9">
            <a:extLst>
              <a:ext uri="{FF2B5EF4-FFF2-40B4-BE49-F238E27FC236}">
                <a16:creationId xmlns:a16="http://schemas.microsoft.com/office/drawing/2014/main" id="{3E5922B5-331E-4DAE-AC10-F65E96FBECE1}"/>
              </a:ext>
            </a:extLst>
          </p:cNvPr>
          <p:cNvGraphicFramePr>
            <a:graphicFrameLocks noGrp="1"/>
          </p:cNvGraphicFramePr>
          <p:nvPr>
            <p:extLst>
              <p:ext uri="{D42A27DB-BD31-4B8C-83A1-F6EECF244321}">
                <p14:modId xmlns:p14="http://schemas.microsoft.com/office/powerpoint/2010/main" val="876381172"/>
              </p:ext>
            </p:extLst>
          </p:nvPr>
        </p:nvGraphicFramePr>
        <p:xfrm>
          <a:off x="596901" y="800041"/>
          <a:ext cx="5308598" cy="5563368"/>
        </p:xfrm>
        <a:graphic>
          <a:graphicData uri="http://schemas.openxmlformats.org/drawingml/2006/table">
            <a:tbl>
              <a:tblPr firstRow="1" bandRow="1">
                <a:tableStyleId>{5C22544A-7EE6-4342-B048-85BDC9FD1C3A}</a:tableStyleId>
              </a:tblPr>
              <a:tblGrid>
                <a:gridCol w="770494">
                  <a:extLst>
                    <a:ext uri="{9D8B030D-6E8A-4147-A177-3AD203B41FA5}">
                      <a16:colId xmlns:a16="http://schemas.microsoft.com/office/drawing/2014/main" val="359674703"/>
                    </a:ext>
                  </a:extLst>
                </a:gridCol>
                <a:gridCol w="1134526">
                  <a:extLst>
                    <a:ext uri="{9D8B030D-6E8A-4147-A177-3AD203B41FA5}">
                      <a16:colId xmlns:a16="http://schemas.microsoft.com/office/drawing/2014/main" val="1381558999"/>
                    </a:ext>
                  </a:extLst>
                </a:gridCol>
                <a:gridCol w="1134526">
                  <a:extLst>
                    <a:ext uri="{9D8B030D-6E8A-4147-A177-3AD203B41FA5}">
                      <a16:colId xmlns:a16="http://schemas.microsoft.com/office/drawing/2014/main" val="1556788864"/>
                    </a:ext>
                  </a:extLst>
                </a:gridCol>
                <a:gridCol w="1134526">
                  <a:extLst>
                    <a:ext uri="{9D8B030D-6E8A-4147-A177-3AD203B41FA5}">
                      <a16:colId xmlns:a16="http://schemas.microsoft.com/office/drawing/2014/main" val="353573541"/>
                    </a:ext>
                  </a:extLst>
                </a:gridCol>
                <a:gridCol w="1134526">
                  <a:extLst>
                    <a:ext uri="{9D8B030D-6E8A-4147-A177-3AD203B41FA5}">
                      <a16:colId xmlns:a16="http://schemas.microsoft.com/office/drawing/2014/main" val="1465343357"/>
                    </a:ext>
                  </a:extLst>
                </a:gridCol>
              </a:tblGrid>
              <a:tr h="378236">
                <a:tc>
                  <a:txBody>
                    <a:bodyPr/>
                    <a:lstStyle/>
                    <a:p>
                      <a:pPr algn="ctr"/>
                      <a:endParaRPr lang="en-GB" sz="2000" b="1" dirty="0">
                        <a:solidFill>
                          <a:schemeClr val="tx1"/>
                        </a:solidFill>
                        <a:latin typeface="Myriad Pro" panose="020B0503030403020204" pitchFamily="34" charset="0"/>
                      </a:endParaRP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2000" b="1" dirty="0">
                          <a:solidFill>
                            <a:schemeClr val="tx1"/>
                          </a:solidFill>
                          <a:latin typeface="Myriad Pro" panose="020B0503030403020204" pitchFamily="34" charset="0"/>
                        </a:rPr>
                        <a:t>South Pole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yriad Pro" panose="020B0503030403020204" pitchFamily="34" charset="0"/>
                        </a:rPr>
                        <a:t>London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hMerge="1">
                  <a:txBody>
                    <a:bodyPr/>
                    <a:lstStyle/>
                    <a:p>
                      <a:endParaRPr lang="en-GB"/>
                    </a:p>
                  </a:txBody>
                  <a:tcPr/>
                </a:tc>
                <a:extLst>
                  <a:ext uri="{0D108BD9-81ED-4DB2-BD59-A6C34878D82A}">
                    <a16:rowId xmlns:a16="http://schemas.microsoft.com/office/drawing/2014/main" val="3809645214"/>
                  </a:ext>
                </a:extLst>
              </a:tr>
              <a:tr h="378236">
                <a:tc>
                  <a:txBody>
                    <a:bodyPr/>
                    <a:lstStyle/>
                    <a:p>
                      <a:pPr algn="ctr"/>
                      <a:endParaRPr lang="en-GB" sz="2000" b="1" dirty="0">
                        <a:solidFill>
                          <a:schemeClr val="tx1"/>
                        </a:solidFill>
                        <a:latin typeface="Myriad Pro" panose="020B0503030403020204" pitchFamily="34" charset="0"/>
                      </a:endParaRPr>
                    </a:p>
                  </a:txBody>
                  <a:tcPr anchor="ctr">
                    <a:lnL w="571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Myriad Pro" panose="020B0503030403020204" pitchFamily="34" charset="0"/>
                        </a:rPr>
                        <a:t>Min </a:t>
                      </a:r>
                      <a:r>
                        <a:rPr lang="en-GB" sz="2000" b="1" kern="1200" dirty="0">
                          <a:solidFill>
                            <a:schemeClr val="dk1"/>
                          </a:solidFill>
                          <a:effectLst/>
                          <a:latin typeface="Myriad Pro" panose="020B0503030403020204" pitchFamily="34" charset="0"/>
                          <a:ea typeface="+mn-ea"/>
                          <a:cs typeface="+mn-cs"/>
                        </a:rPr>
                        <a:t>(°C)</a:t>
                      </a:r>
                      <a:endParaRPr lang="en-GB" sz="2000" b="1" dirty="0">
                        <a:solidFill>
                          <a:schemeClr val="tx1"/>
                        </a:solidFill>
                        <a:latin typeface="Myriad Pro" panose="020B0503030403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000" b="1" dirty="0">
                          <a:solidFill>
                            <a:schemeClr val="tx1"/>
                          </a:solidFill>
                          <a:latin typeface="Myriad Pro" panose="020B0503030403020204" pitchFamily="34" charset="0"/>
                        </a:rPr>
                        <a:t>Max </a:t>
                      </a:r>
                      <a:r>
                        <a:rPr lang="en-GB" sz="2000" b="1" kern="1200" dirty="0">
                          <a:solidFill>
                            <a:schemeClr val="dk1"/>
                          </a:solidFill>
                          <a:effectLst/>
                          <a:latin typeface="Myriad Pro" panose="020B0503030403020204" pitchFamily="34" charset="0"/>
                          <a:ea typeface="+mn-ea"/>
                          <a:cs typeface="+mn-cs"/>
                        </a:rPr>
                        <a:t>(°C)</a:t>
                      </a:r>
                      <a:endParaRPr lang="en-GB" sz="2000" b="1" dirty="0">
                        <a:solidFill>
                          <a:schemeClr val="tx1"/>
                        </a:solidFill>
                        <a:latin typeface="Myriad Pro" panose="020B0503030403020204" pitchFamily="34" charset="0"/>
                      </a:endParaRPr>
                    </a:p>
                  </a:txBody>
                  <a:tcPr anchor="ct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yriad Pro" panose="020B0503030403020204" pitchFamily="34" charset="0"/>
                        </a:rPr>
                        <a:t>Min </a:t>
                      </a:r>
                      <a:r>
                        <a:rPr lang="en-GB" sz="2000" b="1" kern="1200" dirty="0">
                          <a:solidFill>
                            <a:schemeClr val="dk1"/>
                          </a:solidFill>
                          <a:effectLst/>
                          <a:latin typeface="Myriad Pro" panose="020B0503030403020204" pitchFamily="34" charset="0"/>
                          <a:ea typeface="+mn-ea"/>
                          <a:cs typeface="+mn-cs"/>
                        </a:rPr>
                        <a:t>(°C)</a:t>
                      </a:r>
                      <a:endParaRPr lang="en-GB" sz="2000" b="1" dirty="0">
                        <a:solidFill>
                          <a:schemeClr val="tx1"/>
                        </a:solidFill>
                        <a:latin typeface="Myriad Pro" panose="020B0503030403020204" pitchFamily="34" charset="0"/>
                      </a:endParaRPr>
                    </a:p>
                  </a:txBody>
                  <a:tcPr anchor="ct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yriad Pro" panose="020B0503030403020204" pitchFamily="34" charset="0"/>
                        </a:rPr>
                        <a:t>Max </a:t>
                      </a:r>
                      <a:r>
                        <a:rPr lang="en-GB" sz="2000" b="1" kern="1200" dirty="0">
                          <a:solidFill>
                            <a:schemeClr val="dk1"/>
                          </a:solidFill>
                          <a:effectLst/>
                          <a:latin typeface="Myriad Pro" panose="020B0503030403020204" pitchFamily="34" charset="0"/>
                          <a:ea typeface="+mn-ea"/>
                          <a:cs typeface="+mn-cs"/>
                        </a:rPr>
                        <a:t>(°C)</a:t>
                      </a:r>
                      <a:endParaRPr lang="en-GB" sz="2000" b="1" dirty="0">
                        <a:solidFill>
                          <a:schemeClr val="tx1"/>
                        </a:solidFill>
                        <a:latin typeface="Myriad Pro" panose="020B0503030403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265459136"/>
                  </a:ext>
                </a:extLst>
              </a:tr>
              <a:tr h="378236">
                <a:tc>
                  <a:txBody>
                    <a:bodyPr/>
                    <a:lstStyle/>
                    <a:p>
                      <a:pPr algn="ctr">
                        <a:lnSpc>
                          <a:spcPct val="107000"/>
                        </a:lnSpc>
                        <a:spcAft>
                          <a:spcPts val="800"/>
                        </a:spcAft>
                        <a:buNone/>
                      </a:pPr>
                      <a:r>
                        <a:rPr lang="en-GB" sz="2000" b="1" dirty="0">
                          <a:latin typeface="Myriad Pro" panose="020B0503030403020204" pitchFamily="34" charset="0"/>
                        </a:rPr>
                        <a:t>Jan</a:t>
                      </a:r>
                      <a:endParaRPr lang="en-GB" sz="2000" b="1" dirty="0">
                        <a:latin typeface="Myriad Pro" panose="020B0503030403020204" pitchFamily="34" charset="0"/>
                        <a:ea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30</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−26</a:t>
                      </a: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Feb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43</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38</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544462"/>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Mar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57</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50</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4</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605547"/>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Apr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61</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53</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6</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867898"/>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May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62</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54</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9</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359552"/>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Jun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63</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54</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12</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709399"/>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Jul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63</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55</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14</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172499"/>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Aug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63</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55</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14</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938649"/>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Sep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62</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54</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11</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338640"/>
                  </a:ext>
                </a:extLst>
              </a:tr>
              <a:tr h="327655">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Oct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54</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48</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8</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6867543"/>
                  </a:ext>
                </a:extLst>
              </a:tr>
              <a:tr h="327655">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Nov</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40</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36</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5</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304718"/>
                  </a:ext>
                </a:extLst>
              </a:tr>
              <a:tr h="327655">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Dec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29</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26</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3</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422650"/>
                  </a:ext>
                </a:extLst>
              </a:tr>
            </a:tbl>
          </a:graphicData>
        </a:graphic>
      </p:graphicFrame>
    </p:spTree>
    <p:extLst>
      <p:ext uri="{BB962C8B-B14F-4D97-AF65-F5344CB8AC3E}">
        <p14:creationId xmlns:p14="http://schemas.microsoft.com/office/powerpoint/2010/main" val="20363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4:7</a:t>
            </a:r>
          </a:p>
        </p:txBody>
      </p:sp>
      <p:pic>
        <p:nvPicPr>
          <p:cNvPr id="5" name="Picture 4">
            <a:extLst>
              <a:ext uri="{FF2B5EF4-FFF2-40B4-BE49-F238E27FC236}">
                <a16:creationId xmlns:a16="http://schemas.microsoft.com/office/drawing/2014/main" id="{E265AB53-A749-4D58-8E79-6412697E8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478" y="956884"/>
            <a:ext cx="5125044" cy="4944233"/>
          </a:xfrm>
          <a:prstGeom prst="rect">
            <a:avLst/>
          </a:prstGeom>
        </p:spPr>
      </p:pic>
    </p:spTree>
    <p:extLst>
      <p:ext uri="{BB962C8B-B14F-4D97-AF65-F5344CB8AC3E}">
        <p14:creationId xmlns:p14="http://schemas.microsoft.com/office/powerpoint/2010/main" val="414913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1.27 Negative numbers – step 1:1</a:t>
            </a:r>
          </a:p>
        </p:txBody>
      </p:sp>
      <p:pic>
        <p:nvPicPr>
          <p:cNvPr id="5" name="Picture 4" descr="A picture containing sitting, object&#10;&#10;Description generated with high confidence">
            <a:extLst>
              <a:ext uri="{FF2B5EF4-FFF2-40B4-BE49-F238E27FC236}">
                <a16:creationId xmlns:a16="http://schemas.microsoft.com/office/drawing/2014/main" id="{EF74672D-AA1B-44EE-B21D-1F56AB2C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1038758"/>
            <a:ext cx="5112573" cy="4563908"/>
          </a:xfrm>
          <a:prstGeom prst="rect">
            <a:avLst/>
          </a:prstGeom>
        </p:spPr>
      </p:pic>
      <p:sp>
        <p:nvSpPr>
          <p:cNvPr id="6" name="Rectangle 5">
            <a:extLst>
              <a:ext uri="{FF2B5EF4-FFF2-40B4-BE49-F238E27FC236}">
                <a16:creationId xmlns:a16="http://schemas.microsoft.com/office/drawing/2014/main" id="{6DDA5857-EDF6-4D55-8ED8-1C3D7F2BBD0F}"/>
              </a:ext>
            </a:extLst>
          </p:cNvPr>
          <p:cNvSpPr/>
          <p:nvPr/>
        </p:nvSpPr>
        <p:spPr bwMode="auto">
          <a:xfrm>
            <a:off x="3453063" y="2185695"/>
            <a:ext cx="914400" cy="113501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D0101CAF-2465-4A88-9143-1EAF09BA5BE1}"/>
              </a:ext>
            </a:extLst>
          </p:cNvPr>
          <p:cNvSpPr/>
          <p:nvPr/>
        </p:nvSpPr>
        <p:spPr bwMode="auto">
          <a:xfrm>
            <a:off x="1873339" y="1301373"/>
            <a:ext cx="1579724" cy="130947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96CD8FE9-4110-4763-80CA-DCFD022B1842}"/>
              </a:ext>
            </a:extLst>
          </p:cNvPr>
          <p:cNvSpPr txBox="1"/>
          <p:nvPr/>
        </p:nvSpPr>
        <p:spPr bwMode="auto">
          <a:xfrm>
            <a:off x="3838466" y="5775154"/>
            <a:ext cx="14670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a:t>
            </a:r>
            <a:r>
              <a:rPr lang="en-GB" sz="2400" dirty="0">
                <a:latin typeface="Myriad Pro" panose="020B0503030403020204" pitchFamily="34" charset="0"/>
              </a:rPr>
              <a:t>− 4 = −1</a:t>
            </a:r>
            <a:endParaRPr lang="en-GB" sz="2400" dirty="0">
              <a:latin typeface="Myriad Pro" panose="020B0503030403020204" pitchFamily="34" charset="0"/>
              <a:ea typeface="Myriad Pro Semibold" charset="0"/>
              <a:cs typeface="Myriad Pro Semibold" charset="0"/>
            </a:endParaRPr>
          </a:p>
        </p:txBody>
      </p:sp>
      <p:sp>
        <p:nvSpPr>
          <p:cNvPr id="11" name="Rectangle 10">
            <a:extLst>
              <a:ext uri="{FF2B5EF4-FFF2-40B4-BE49-F238E27FC236}">
                <a16:creationId xmlns:a16="http://schemas.microsoft.com/office/drawing/2014/main" id="{D9F1119C-5447-4625-810D-B43B44C8C9C0}"/>
              </a:ext>
            </a:extLst>
          </p:cNvPr>
          <p:cNvSpPr/>
          <p:nvPr/>
        </p:nvSpPr>
        <p:spPr bwMode="auto">
          <a:xfrm>
            <a:off x="4783712" y="2141616"/>
            <a:ext cx="1123794" cy="113501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Freeform: Shape 9">
            <a:extLst>
              <a:ext uri="{FF2B5EF4-FFF2-40B4-BE49-F238E27FC236}">
                <a16:creationId xmlns:a16="http://schemas.microsoft.com/office/drawing/2014/main" id="{0EE57386-0C1F-4A9A-ABD5-D1553DF2A5AF}"/>
              </a:ext>
            </a:extLst>
          </p:cNvPr>
          <p:cNvSpPr/>
          <p:nvPr/>
        </p:nvSpPr>
        <p:spPr bwMode="auto">
          <a:xfrm>
            <a:off x="5546558" y="902368"/>
            <a:ext cx="2153653" cy="1876927"/>
          </a:xfrm>
          <a:custGeom>
            <a:avLst/>
            <a:gdLst>
              <a:gd name="connsiteX0" fmla="*/ 240631 w 2153653"/>
              <a:gd name="connsiteY0" fmla="*/ 553453 h 1876927"/>
              <a:gd name="connsiteX1" fmla="*/ 180474 w 2153653"/>
              <a:gd name="connsiteY1" fmla="*/ 529390 h 1876927"/>
              <a:gd name="connsiteX2" fmla="*/ 132347 w 2153653"/>
              <a:gd name="connsiteY2" fmla="*/ 577516 h 1876927"/>
              <a:gd name="connsiteX3" fmla="*/ 108284 w 2153653"/>
              <a:gd name="connsiteY3" fmla="*/ 673769 h 1876927"/>
              <a:gd name="connsiteX4" fmla="*/ 96253 w 2153653"/>
              <a:gd name="connsiteY4" fmla="*/ 709864 h 1876927"/>
              <a:gd name="connsiteX5" fmla="*/ 72189 w 2153653"/>
              <a:gd name="connsiteY5" fmla="*/ 733927 h 1876927"/>
              <a:gd name="connsiteX6" fmla="*/ 36095 w 2153653"/>
              <a:gd name="connsiteY6" fmla="*/ 842211 h 1876927"/>
              <a:gd name="connsiteX7" fmla="*/ 0 w 2153653"/>
              <a:gd name="connsiteY7" fmla="*/ 926432 h 1876927"/>
              <a:gd name="connsiteX8" fmla="*/ 12031 w 2153653"/>
              <a:gd name="connsiteY8" fmla="*/ 1010653 h 1876927"/>
              <a:gd name="connsiteX9" fmla="*/ 60158 w 2153653"/>
              <a:gd name="connsiteY9" fmla="*/ 1106906 h 1876927"/>
              <a:gd name="connsiteX10" fmla="*/ 132347 w 2153653"/>
              <a:gd name="connsiteY10" fmla="*/ 1155032 h 1876927"/>
              <a:gd name="connsiteX11" fmla="*/ 168442 w 2153653"/>
              <a:gd name="connsiteY11" fmla="*/ 1179095 h 1876927"/>
              <a:gd name="connsiteX12" fmla="*/ 228600 w 2153653"/>
              <a:gd name="connsiteY12" fmla="*/ 1203158 h 1876927"/>
              <a:gd name="connsiteX13" fmla="*/ 264695 w 2153653"/>
              <a:gd name="connsiteY13" fmla="*/ 1227221 h 1876927"/>
              <a:gd name="connsiteX14" fmla="*/ 348916 w 2153653"/>
              <a:gd name="connsiteY14" fmla="*/ 1263316 h 1876927"/>
              <a:gd name="connsiteX15" fmla="*/ 385010 w 2153653"/>
              <a:gd name="connsiteY15" fmla="*/ 1287379 h 1876927"/>
              <a:gd name="connsiteX16" fmla="*/ 433137 w 2153653"/>
              <a:gd name="connsiteY16" fmla="*/ 1299411 h 1876927"/>
              <a:gd name="connsiteX17" fmla="*/ 469231 w 2153653"/>
              <a:gd name="connsiteY17" fmla="*/ 1347537 h 1876927"/>
              <a:gd name="connsiteX18" fmla="*/ 493295 w 2153653"/>
              <a:gd name="connsiteY18" fmla="*/ 1371600 h 1876927"/>
              <a:gd name="connsiteX19" fmla="*/ 529389 w 2153653"/>
              <a:gd name="connsiteY19" fmla="*/ 1503948 h 1876927"/>
              <a:gd name="connsiteX20" fmla="*/ 553453 w 2153653"/>
              <a:gd name="connsiteY20" fmla="*/ 1600200 h 1876927"/>
              <a:gd name="connsiteX21" fmla="*/ 577516 w 2153653"/>
              <a:gd name="connsiteY21" fmla="*/ 1660358 h 1876927"/>
              <a:gd name="connsiteX22" fmla="*/ 613610 w 2153653"/>
              <a:gd name="connsiteY22" fmla="*/ 1684421 h 1876927"/>
              <a:gd name="connsiteX23" fmla="*/ 685800 w 2153653"/>
              <a:gd name="connsiteY23" fmla="*/ 1744579 h 1876927"/>
              <a:gd name="connsiteX24" fmla="*/ 721895 w 2153653"/>
              <a:gd name="connsiteY24" fmla="*/ 1780674 h 1876927"/>
              <a:gd name="connsiteX25" fmla="*/ 757989 w 2153653"/>
              <a:gd name="connsiteY25" fmla="*/ 1804737 h 1876927"/>
              <a:gd name="connsiteX26" fmla="*/ 782053 w 2153653"/>
              <a:gd name="connsiteY26" fmla="*/ 1828800 h 1876927"/>
              <a:gd name="connsiteX27" fmla="*/ 818147 w 2153653"/>
              <a:gd name="connsiteY27" fmla="*/ 1840832 h 1876927"/>
              <a:gd name="connsiteX28" fmla="*/ 926431 w 2153653"/>
              <a:gd name="connsiteY28" fmla="*/ 1876927 h 1876927"/>
              <a:gd name="connsiteX29" fmla="*/ 1407695 w 2153653"/>
              <a:gd name="connsiteY29" fmla="*/ 1864895 h 1876927"/>
              <a:gd name="connsiteX30" fmla="*/ 1467853 w 2153653"/>
              <a:gd name="connsiteY30" fmla="*/ 1816769 h 1876927"/>
              <a:gd name="connsiteX31" fmla="*/ 1503947 w 2153653"/>
              <a:gd name="connsiteY31" fmla="*/ 1804737 h 1876927"/>
              <a:gd name="connsiteX32" fmla="*/ 1588168 w 2153653"/>
              <a:gd name="connsiteY32" fmla="*/ 1744579 h 1876927"/>
              <a:gd name="connsiteX33" fmla="*/ 1756610 w 2153653"/>
              <a:gd name="connsiteY33" fmla="*/ 1624264 h 1876927"/>
              <a:gd name="connsiteX34" fmla="*/ 1852863 w 2153653"/>
              <a:gd name="connsiteY34" fmla="*/ 1552074 h 1876927"/>
              <a:gd name="connsiteX35" fmla="*/ 2009274 w 2153653"/>
              <a:gd name="connsiteY35" fmla="*/ 1467853 h 1876927"/>
              <a:gd name="connsiteX36" fmla="*/ 2045368 w 2153653"/>
              <a:gd name="connsiteY36" fmla="*/ 1419727 h 1876927"/>
              <a:gd name="connsiteX37" fmla="*/ 2081463 w 2153653"/>
              <a:gd name="connsiteY37" fmla="*/ 1311443 h 1876927"/>
              <a:gd name="connsiteX38" fmla="*/ 2117558 w 2153653"/>
              <a:gd name="connsiteY38" fmla="*/ 1227221 h 1876927"/>
              <a:gd name="connsiteX39" fmla="*/ 2153653 w 2153653"/>
              <a:gd name="connsiteY39" fmla="*/ 1106906 h 1876927"/>
              <a:gd name="connsiteX40" fmla="*/ 2129589 w 2153653"/>
              <a:gd name="connsiteY40" fmla="*/ 649706 h 1876927"/>
              <a:gd name="connsiteX41" fmla="*/ 2105526 w 2153653"/>
              <a:gd name="connsiteY41" fmla="*/ 529390 h 1876927"/>
              <a:gd name="connsiteX42" fmla="*/ 2081463 w 2153653"/>
              <a:gd name="connsiteY42" fmla="*/ 445169 h 1876927"/>
              <a:gd name="connsiteX43" fmla="*/ 2057400 w 2153653"/>
              <a:gd name="connsiteY43" fmla="*/ 385011 h 1876927"/>
              <a:gd name="connsiteX44" fmla="*/ 2021305 w 2153653"/>
              <a:gd name="connsiteY44" fmla="*/ 288758 h 1876927"/>
              <a:gd name="connsiteX45" fmla="*/ 1925053 w 2153653"/>
              <a:gd name="connsiteY45" fmla="*/ 180474 h 1876927"/>
              <a:gd name="connsiteX46" fmla="*/ 1888958 w 2153653"/>
              <a:gd name="connsiteY46" fmla="*/ 156411 h 1876927"/>
              <a:gd name="connsiteX47" fmla="*/ 1756610 w 2153653"/>
              <a:gd name="connsiteY47" fmla="*/ 108285 h 1876927"/>
              <a:gd name="connsiteX48" fmla="*/ 1720516 w 2153653"/>
              <a:gd name="connsiteY48" fmla="*/ 84221 h 1876927"/>
              <a:gd name="connsiteX49" fmla="*/ 1528010 w 2153653"/>
              <a:gd name="connsiteY49" fmla="*/ 12032 h 1876927"/>
              <a:gd name="connsiteX50" fmla="*/ 1479884 w 2153653"/>
              <a:gd name="connsiteY50" fmla="*/ 0 h 1876927"/>
              <a:gd name="connsiteX51" fmla="*/ 878305 w 2153653"/>
              <a:gd name="connsiteY51" fmla="*/ 12032 h 1876927"/>
              <a:gd name="connsiteX52" fmla="*/ 818147 w 2153653"/>
              <a:gd name="connsiteY52" fmla="*/ 36095 h 1876927"/>
              <a:gd name="connsiteX53" fmla="*/ 685800 w 2153653"/>
              <a:gd name="connsiteY53" fmla="*/ 48127 h 1876927"/>
              <a:gd name="connsiteX54" fmla="*/ 577516 w 2153653"/>
              <a:gd name="connsiteY54" fmla="*/ 72190 h 1876927"/>
              <a:gd name="connsiteX55" fmla="*/ 505326 w 2153653"/>
              <a:gd name="connsiteY55" fmla="*/ 84221 h 1876927"/>
              <a:gd name="connsiteX56" fmla="*/ 445168 w 2153653"/>
              <a:gd name="connsiteY56" fmla="*/ 108285 h 1876927"/>
              <a:gd name="connsiteX57" fmla="*/ 409074 w 2153653"/>
              <a:gd name="connsiteY57" fmla="*/ 144379 h 1876927"/>
              <a:gd name="connsiteX58" fmla="*/ 372979 w 2153653"/>
              <a:gd name="connsiteY58" fmla="*/ 168443 h 1876927"/>
              <a:gd name="connsiteX59" fmla="*/ 300789 w 2153653"/>
              <a:gd name="connsiteY59" fmla="*/ 240632 h 1876927"/>
              <a:gd name="connsiteX60" fmla="*/ 288758 w 2153653"/>
              <a:gd name="connsiteY60" fmla="*/ 312821 h 1876927"/>
              <a:gd name="connsiteX61" fmla="*/ 240631 w 2153653"/>
              <a:gd name="connsiteY61" fmla="*/ 397043 h 1876927"/>
              <a:gd name="connsiteX62" fmla="*/ 240631 w 2153653"/>
              <a:gd name="connsiteY62" fmla="*/ 493295 h 18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53653" h="1876927">
                <a:moveTo>
                  <a:pt x="240631" y="553453"/>
                </a:moveTo>
                <a:cubicBezTo>
                  <a:pt x="220579" y="545432"/>
                  <a:pt x="201904" y="532069"/>
                  <a:pt x="180474" y="529390"/>
                </a:cubicBezTo>
                <a:cubicBezTo>
                  <a:pt x="140986" y="524454"/>
                  <a:pt x="139751" y="550367"/>
                  <a:pt x="132347" y="577516"/>
                </a:cubicBezTo>
                <a:cubicBezTo>
                  <a:pt x="123645" y="609422"/>
                  <a:pt x="116986" y="641863"/>
                  <a:pt x="108284" y="673769"/>
                </a:cubicBezTo>
                <a:cubicBezTo>
                  <a:pt x="104947" y="686005"/>
                  <a:pt x="102778" y="698989"/>
                  <a:pt x="96253" y="709864"/>
                </a:cubicBezTo>
                <a:cubicBezTo>
                  <a:pt x="90417" y="719591"/>
                  <a:pt x="80210" y="725906"/>
                  <a:pt x="72189" y="733927"/>
                </a:cubicBezTo>
                <a:cubicBezTo>
                  <a:pt x="45824" y="865756"/>
                  <a:pt x="78790" y="728360"/>
                  <a:pt x="36095" y="842211"/>
                </a:cubicBezTo>
                <a:cubicBezTo>
                  <a:pt x="2797" y="931003"/>
                  <a:pt x="48765" y="853284"/>
                  <a:pt x="0" y="926432"/>
                </a:cubicBezTo>
                <a:cubicBezTo>
                  <a:pt x="4010" y="954506"/>
                  <a:pt x="6469" y="982845"/>
                  <a:pt x="12031" y="1010653"/>
                </a:cubicBezTo>
                <a:cubicBezTo>
                  <a:pt x="18760" y="1044297"/>
                  <a:pt x="40953" y="1081299"/>
                  <a:pt x="60158" y="1106906"/>
                </a:cubicBezTo>
                <a:cubicBezTo>
                  <a:pt x="101211" y="1161642"/>
                  <a:pt x="83100" y="1130408"/>
                  <a:pt x="132347" y="1155032"/>
                </a:cubicBezTo>
                <a:cubicBezTo>
                  <a:pt x="145281" y="1161499"/>
                  <a:pt x="155508" y="1172628"/>
                  <a:pt x="168442" y="1179095"/>
                </a:cubicBezTo>
                <a:cubicBezTo>
                  <a:pt x="187759" y="1188754"/>
                  <a:pt x="209283" y="1193499"/>
                  <a:pt x="228600" y="1203158"/>
                </a:cubicBezTo>
                <a:cubicBezTo>
                  <a:pt x="241534" y="1209625"/>
                  <a:pt x="252140" y="1220047"/>
                  <a:pt x="264695" y="1227221"/>
                </a:cubicBezTo>
                <a:cubicBezTo>
                  <a:pt x="306329" y="1251012"/>
                  <a:pt x="308417" y="1249817"/>
                  <a:pt x="348916" y="1263316"/>
                </a:cubicBezTo>
                <a:cubicBezTo>
                  <a:pt x="360947" y="1271337"/>
                  <a:pt x="371719" y="1281683"/>
                  <a:pt x="385010" y="1287379"/>
                </a:cubicBezTo>
                <a:cubicBezTo>
                  <a:pt x="400209" y="1293893"/>
                  <a:pt x="419681" y="1289800"/>
                  <a:pt x="433137" y="1299411"/>
                </a:cubicBezTo>
                <a:cubicBezTo>
                  <a:pt x="449454" y="1311066"/>
                  <a:pt x="456394" y="1332132"/>
                  <a:pt x="469231" y="1347537"/>
                </a:cubicBezTo>
                <a:cubicBezTo>
                  <a:pt x="476493" y="1356251"/>
                  <a:pt x="485274" y="1363579"/>
                  <a:pt x="493295" y="1371600"/>
                </a:cubicBezTo>
                <a:cubicBezTo>
                  <a:pt x="510580" y="1423459"/>
                  <a:pt x="515819" y="1436100"/>
                  <a:pt x="529389" y="1503948"/>
                </a:cubicBezTo>
                <a:cubicBezTo>
                  <a:pt x="539648" y="1555243"/>
                  <a:pt x="537596" y="1557915"/>
                  <a:pt x="553453" y="1600200"/>
                </a:cubicBezTo>
                <a:cubicBezTo>
                  <a:pt x="561036" y="1620422"/>
                  <a:pt x="564963" y="1642783"/>
                  <a:pt x="577516" y="1660358"/>
                </a:cubicBezTo>
                <a:cubicBezTo>
                  <a:pt x="585921" y="1672125"/>
                  <a:pt x="601579" y="1676400"/>
                  <a:pt x="613610" y="1684421"/>
                </a:cubicBezTo>
                <a:cubicBezTo>
                  <a:pt x="661050" y="1755579"/>
                  <a:pt x="608087" y="1689069"/>
                  <a:pt x="685800" y="1744579"/>
                </a:cubicBezTo>
                <a:cubicBezTo>
                  <a:pt x="699646" y="1754469"/>
                  <a:pt x="708823" y="1769781"/>
                  <a:pt x="721895" y="1780674"/>
                </a:cubicBezTo>
                <a:cubicBezTo>
                  <a:pt x="733003" y="1789931"/>
                  <a:pt x="746698" y="1795704"/>
                  <a:pt x="757989" y="1804737"/>
                </a:cubicBezTo>
                <a:cubicBezTo>
                  <a:pt x="766847" y="1811823"/>
                  <a:pt x="772326" y="1822964"/>
                  <a:pt x="782053" y="1828800"/>
                </a:cubicBezTo>
                <a:cubicBezTo>
                  <a:pt x="792928" y="1835325"/>
                  <a:pt x="806490" y="1835836"/>
                  <a:pt x="818147" y="1840832"/>
                </a:cubicBezTo>
                <a:cubicBezTo>
                  <a:pt x="905317" y="1878191"/>
                  <a:pt x="825026" y="1856645"/>
                  <a:pt x="926431" y="1876927"/>
                </a:cubicBezTo>
                <a:lnTo>
                  <a:pt x="1407695" y="1864895"/>
                </a:lnTo>
                <a:cubicBezTo>
                  <a:pt x="1433218" y="1862059"/>
                  <a:pt x="1446077" y="1830379"/>
                  <a:pt x="1467853" y="1816769"/>
                </a:cubicBezTo>
                <a:cubicBezTo>
                  <a:pt x="1478607" y="1810047"/>
                  <a:pt x="1492604" y="1810409"/>
                  <a:pt x="1503947" y="1804737"/>
                </a:cubicBezTo>
                <a:cubicBezTo>
                  <a:pt x="1629589" y="1741916"/>
                  <a:pt x="1520523" y="1795313"/>
                  <a:pt x="1588168" y="1744579"/>
                </a:cubicBezTo>
                <a:cubicBezTo>
                  <a:pt x="1643368" y="1703179"/>
                  <a:pt x="1700808" y="1664848"/>
                  <a:pt x="1756610" y="1624264"/>
                </a:cubicBezTo>
                <a:cubicBezTo>
                  <a:pt x="1789045" y="1600675"/>
                  <a:pt x="1816214" y="1568362"/>
                  <a:pt x="1852863" y="1552074"/>
                </a:cubicBezTo>
                <a:cubicBezTo>
                  <a:pt x="1908802" y="1527212"/>
                  <a:pt x="1965425" y="1511702"/>
                  <a:pt x="2009274" y="1467853"/>
                </a:cubicBezTo>
                <a:cubicBezTo>
                  <a:pt x="2023453" y="1453674"/>
                  <a:pt x="2033337" y="1435769"/>
                  <a:pt x="2045368" y="1419727"/>
                </a:cubicBezTo>
                <a:cubicBezTo>
                  <a:pt x="2057400" y="1383632"/>
                  <a:pt x="2068104" y="1347068"/>
                  <a:pt x="2081463" y="1311443"/>
                </a:cubicBezTo>
                <a:cubicBezTo>
                  <a:pt x="2092188" y="1282844"/>
                  <a:pt x="2107392" y="1256023"/>
                  <a:pt x="2117558" y="1227221"/>
                </a:cubicBezTo>
                <a:cubicBezTo>
                  <a:pt x="2131494" y="1187737"/>
                  <a:pt x="2141621" y="1147011"/>
                  <a:pt x="2153653" y="1106906"/>
                </a:cubicBezTo>
                <a:cubicBezTo>
                  <a:pt x="2145632" y="954506"/>
                  <a:pt x="2142263" y="801790"/>
                  <a:pt x="2129589" y="649706"/>
                </a:cubicBezTo>
                <a:cubicBezTo>
                  <a:pt x="2126192" y="608948"/>
                  <a:pt x="2115445" y="569069"/>
                  <a:pt x="2105526" y="529390"/>
                </a:cubicBezTo>
                <a:cubicBezTo>
                  <a:pt x="2096044" y="491458"/>
                  <a:pt x="2094410" y="479695"/>
                  <a:pt x="2081463" y="445169"/>
                </a:cubicBezTo>
                <a:cubicBezTo>
                  <a:pt x="2073880" y="424947"/>
                  <a:pt x="2064983" y="405233"/>
                  <a:pt x="2057400" y="385011"/>
                </a:cubicBezTo>
                <a:cubicBezTo>
                  <a:pt x="2041782" y="343363"/>
                  <a:pt x="2044554" y="335256"/>
                  <a:pt x="2021305" y="288758"/>
                </a:cubicBezTo>
                <a:cubicBezTo>
                  <a:pt x="2003223" y="252595"/>
                  <a:pt x="1948965" y="196415"/>
                  <a:pt x="1925053" y="180474"/>
                </a:cubicBezTo>
                <a:cubicBezTo>
                  <a:pt x="1913021" y="172453"/>
                  <a:pt x="1902172" y="162284"/>
                  <a:pt x="1888958" y="156411"/>
                </a:cubicBezTo>
                <a:cubicBezTo>
                  <a:pt x="1787911" y="111502"/>
                  <a:pt x="1847444" y="153703"/>
                  <a:pt x="1756610" y="108285"/>
                </a:cubicBezTo>
                <a:cubicBezTo>
                  <a:pt x="1743677" y="101818"/>
                  <a:pt x="1733645" y="90281"/>
                  <a:pt x="1720516" y="84221"/>
                </a:cubicBezTo>
                <a:cubicBezTo>
                  <a:pt x="1671221" y="61469"/>
                  <a:pt x="1585644" y="29322"/>
                  <a:pt x="1528010" y="12032"/>
                </a:cubicBezTo>
                <a:cubicBezTo>
                  <a:pt x="1512172" y="7280"/>
                  <a:pt x="1495926" y="4011"/>
                  <a:pt x="1479884" y="0"/>
                </a:cubicBezTo>
                <a:cubicBezTo>
                  <a:pt x="1279358" y="4011"/>
                  <a:pt x="1078574" y="1108"/>
                  <a:pt x="878305" y="12032"/>
                </a:cubicBezTo>
                <a:cubicBezTo>
                  <a:pt x="856740" y="13208"/>
                  <a:pt x="839374" y="32115"/>
                  <a:pt x="818147" y="36095"/>
                </a:cubicBezTo>
                <a:cubicBezTo>
                  <a:pt x="774608" y="44259"/>
                  <a:pt x="729916" y="44116"/>
                  <a:pt x="685800" y="48127"/>
                </a:cubicBezTo>
                <a:cubicBezTo>
                  <a:pt x="649705" y="56148"/>
                  <a:pt x="613773" y="64939"/>
                  <a:pt x="577516" y="72190"/>
                </a:cubicBezTo>
                <a:cubicBezTo>
                  <a:pt x="553594" y="76974"/>
                  <a:pt x="528862" y="77802"/>
                  <a:pt x="505326" y="84221"/>
                </a:cubicBezTo>
                <a:cubicBezTo>
                  <a:pt x="484490" y="89904"/>
                  <a:pt x="465221" y="100264"/>
                  <a:pt x="445168" y="108285"/>
                </a:cubicBezTo>
                <a:cubicBezTo>
                  <a:pt x="433137" y="120316"/>
                  <a:pt x="422145" y="133486"/>
                  <a:pt x="409074" y="144379"/>
                </a:cubicBezTo>
                <a:cubicBezTo>
                  <a:pt x="397965" y="153636"/>
                  <a:pt x="383204" y="158218"/>
                  <a:pt x="372979" y="168443"/>
                </a:cubicBezTo>
                <a:cubicBezTo>
                  <a:pt x="283440" y="257982"/>
                  <a:pt x="385851" y="183925"/>
                  <a:pt x="300789" y="240632"/>
                </a:cubicBezTo>
                <a:cubicBezTo>
                  <a:pt x="296779" y="264695"/>
                  <a:pt x="296472" y="289678"/>
                  <a:pt x="288758" y="312821"/>
                </a:cubicBezTo>
                <a:cubicBezTo>
                  <a:pt x="270559" y="367419"/>
                  <a:pt x="251548" y="331542"/>
                  <a:pt x="240631" y="397043"/>
                </a:cubicBezTo>
                <a:cubicBezTo>
                  <a:pt x="235356" y="428690"/>
                  <a:pt x="240631" y="461211"/>
                  <a:pt x="240631" y="493295"/>
                </a:cubicBezTo>
              </a:path>
            </a:pathLst>
          </a:custGeom>
          <a:solidFill>
            <a:schemeClr val="bg1"/>
          </a:solidFill>
          <a:ln>
            <a:noFill/>
          </a:ln>
          <a:effectLst/>
          <a:extLst/>
        </p:spPr>
        <p:txBody>
          <a:bodyPr rtlCol="0" anchor="ctr"/>
          <a:lstStyle/>
          <a:p>
            <a:pPr algn="ctr">
              <a:buNone/>
            </a:pPr>
            <a:endParaRPr lang="en-GB" dirty="0"/>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par>
                          <p:cTn id="24" fill="hold">
                            <p:stCondLst>
                              <p:cond delay="1000"/>
                            </p:stCondLst>
                            <p:childTnLst>
                              <p:par>
                                <p:cTn id="25" presetID="10" presetClass="exit" presetSubtype="0" fill="hold" grpId="0" nodeType="after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4" grpId="0" animBg="1"/>
      <p:bldP spid="14" grpId="1" animBg="1"/>
      <p:bldP spid="9" grpId="0"/>
      <p:bldP spid="11"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5:1</a:t>
            </a:r>
          </a:p>
        </p:txBody>
      </p:sp>
      <p:pic>
        <p:nvPicPr>
          <p:cNvPr id="5" name="Picture 4" descr="A picture containing device, thermometer, game, video&#10;&#10;Description generated with very high confidence">
            <a:extLst>
              <a:ext uri="{FF2B5EF4-FFF2-40B4-BE49-F238E27FC236}">
                <a16:creationId xmlns:a16="http://schemas.microsoft.com/office/drawing/2014/main" id="{CDF4C6DA-8CA3-46A2-B903-5394B8EEA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491" y="859069"/>
            <a:ext cx="4430897" cy="4987462"/>
          </a:xfrm>
          <a:prstGeom prst="rect">
            <a:avLst/>
          </a:prstGeom>
        </p:spPr>
      </p:pic>
      <p:sp>
        <p:nvSpPr>
          <p:cNvPr id="6" name="Rectangle 5">
            <a:extLst>
              <a:ext uri="{FF2B5EF4-FFF2-40B4-BE49-F238E27FC236}">
                <a16:creationId xmlns:a16="http://schemas.microsoft.com/office/drawing/2014/main" id="{EC6F8F7A-857D-4093-ADBE-14F3F0EF1BD3}"/>
              </a:ext>
            </a:extLst>
          </p:cNvPr>
          <p:cNvSpPr/>
          <p:nvPr/>
        </p:nvSpPr>
        <p:spPr>
          <a:xfrm>
            <a:off x="2221089" y="5978896"/>
            <a:ext cx="678391" cy="461665"/>
          </a:xfrm>
          <a:prstGeom prst="rect">
            <a:avLst/>
          </a:prstGeom>
        </p:spPr>
        <p:txBody>
          <a:bodyPr wrap="none">
            <a:spAutoFit/>
          </a:bodyPr>
          <a:lstStyle/>
          <a:p>
            <a:pPr>
              <a:buNone/>
            </a:pPr>
            <a:r>
              <a:rPr lang="en-GB" sz="2400" dirty="0">
                <a:latin typeface="Myriad Pro" panose="020B0503030403020204" pitchFamily="34" charset="0"/>
              </a:rPr>
              <a:t>9 ˚C</a:t>
            </a:r>
          </a:p>
        </p:txBody>
      </p:sp>
      <p:sp>
        <p:nvSpPr>
          <p:cNvPr id="7" name="Rectangle 6">
            <a:extLst>
              <a:ext uri="{FF2B5EF4-FFF2-40B4-BE49-F238E27FC236}">
                <a16:creationId xmlns:a16="http://schemas.microsoft.com/office/drawing/2014/main" id="{098E4FBE-B317-4201-B5BB-303FF4C73EC4}"/>
              </a:ext>
            </a:extLst>
          </p:cNvPr>
          <p:cNvSpPr/>
          <p:nvPr/>
        </p:nvSpPr>
        <p:spPr>
          <a:xfrm>
            <a:off x="3933788" y="5986995"/>
            <a:ext cx="861133" cy="461665"/>
          </a:xfrm>
          <a:prstGeom prst="rect">
            <a:avLst/>
          </a:prstGeom>
        </p:spPr>
        <p:txBody>
          <a:bodyPr wrap="none">
            <a:spAutoFit/>
          </a:bodyPr>
          <a:lstStyle/>
          <a:p>
            <a:pPr>
              <a:buNone/>
            </a:pPr>
            <a:r>
              <a:rPr lang="en-GB" sz="2400" dirty="0">
                <a:latin typeface="Myriad Pro" panose="020B0503030403020204" pitchFamily="34" charset="0"/>
              </a:rPr>
              <a:t>−3 ˚C</a:t>
            </a:r>
          </a:p>
        </p:txBody>
      </p:sp>
      <p:pic>
        <p:nvPicPr>
          <p:cNvPr id="9" name="Picture 8" descr="A close up of a logo&#10;&#10;Description generated with high confidence">
            <a:extLst>
              <a:ext uri="{FF2B5EF4-FFF2-40B4-BE49-F238E27FC236}">
                <a16:creationId xmlns:a16="http://schemas.microsoft.com/office/drawing/2014/main" id="{ACE010E1-A85E-460F-B565-8D565A5AA30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00013" y="1446155"/>
            <a:ext cx="362903" cy="3376102"/>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9BB85B6D-E9A2-4C33-9439-35D14E2EB01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809783" y="1446155"/>
            <a:ext cx="362903" cy="3376102"/>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BE4D3A8D-2B1D-4766-9DA6-5818187A0C4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457623" y="1446155"/>
            <a:ext cx="394009" cy="2207867"/>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0F76EF42-09C3-41D6-8E0D-66D53D5FC9F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457623" y="3656752"/>
            <a:ext cx="394009" cy="703351"/>
          </a:xfrm>
          <a:prstGeom prst="rect">
            <a:avLst/>
          </a:prstGeom>
        </p:spPr>
      </p:pic>
      <p:sp>
        <p:nvSpPr>
          <p:cNvPr id="13" name="Rectangle 12">
            <a:extLst>
              <a:ext uri="{FF2B5EF4-FFF2-40B4-BE49-F238E27FC236}">
                <a16:creationId xmlns:a16="http://schemas.microsoft.com/office/drawing/2014/main" id="{1F3941DE-9E16-4BAE-B0FA-811DEEC7CE72}"/>
              </a:ext>
            </a:extLst>
          </p:cNvPr>
          <p:cNvSpPr/>
          <p:nvPr/>
        </p:nvSpPr>
        <p:spPr>
          <a:xfrm>
            <a:off x="6857924" y="2475984"/>
            <a:ext cx="341760" cy="461665"/>
          </a:xfrm>
          <a:prstGeom prst="rect">
            <a:avLst/>
          </a:prstGeom>
        </p:spPr>
        <p:txBody>
          <a:bodyPr wrap="none">
            <a:spAutoFit/>
          </a:bodyPr>
          <a:lstStyle/>
          <a:p>
            <a:pPr>
              <a:buNone/>
            </a:pPr>
            <a:r>
              <a:rPr lang="en-GB" sz="2400" dirty="0">
                <a:latin typeface="Myriad Pro" panose="020B0503030403020204" pitchFamily="34" charset="0"/>
              </a:rPr>
              <a:t>9</a:t>
            </a:r>
          </a:p>
        </p:txBody>
      </p:sp>
      <p:sp>
        <p:nvSpPr>
          <p:cNvPr id="14" name="Rectangle 13">
            <a:extLst>
              <a:ext uri="{FF2B5EF4-FFF2-40B4-BE49-F238E27FC236}">
                <a16:creationId xmlns:a16="http://schemas.microsoft.com/office/drawing/2014/main" id="{38A26053-889E-4AD8-A6E0-E22A06E5B1D7}"/>
              </a:ext>
            </a:extLst>
          </p:cNvPr>
          <p:cNvSpPr/>
          <p:nvPr/>
        </p:nvSpPr>
        <p:spPr>
          <a:xfrm>
            <a:off x="6857924" y="3722236"/>
            <a:ext cx="341760" cy="461665"/>
          </a:xfrm>
          <a:prstGeom prst="rect">
            <a:avLst/>
          </a:prstGeom>
        </p:spPr>
        <p:txBody>
          <a:bodyPr wrap="none">
            <a:spAutoFit/>
          </a:bodyPr>
          <a:lstStyle/>
          <a:p>
            <a:pPr>
              <a:buNone/>
            </a:pPr>
            <a:r>
              <a:rPr lang="en-GB" sz="2400" dirty="0">
                <a:latin typeface="Myriad Pro" panose="020B0503030403020204" pitchFamily="34" charset="0"/>
              </a:rPr>
              <a:t>3</a:t>
            </a:r>
          </a:p>
        </p:txBody>
      </p:sp>
      <p:sp>
        <p:nvSpPr>
          <p:cNvPr id="16" name="Rectangle 15">
            <a:extLst>
              <a:ext uri="{FF2B5EF4-FFF2-40B4-BE49-F238E27FC236}">
                <a16:creationId xmlns:a16="http://schemas.microsoft.com/office/drawing/2014/main" id="{FD073FB2-2C8B-428C-A1B5-A2358CE727B7}"/>
              </a:ext>
            </a:extLst>
          </p:cNvPr>
          <p:cNvSpPr/>
          <p:nvPr/>
        </p:nvSpPr>
        <p:spPr>
          <a:xfrm>
            <a:off x="5287041" y="2809855"/>
            <a:ext cx="498855" cy="461665"/>
          </a:xfrm>
          <a:prstGeom prst="rect">
            <a:avLst/>
          </a:prstGeom>
        </p:spPr>
        <p:txBody>
          <a:bodyPr wrap="none">
            <a:spAutoFit/>
          </a:bodyPr>
          <a:lstStyle/>
          <a:p>
            <a:pPr>
              <a:buNone/>
            </a:pPr>
            <a:r>
              <a:rPr lang="en-GB" sz="2400" dirty="0">
                <a:latin typeface="Myriad Pro" panose="020B0503030403020204" pitchFamily="34" charset="0"/>
              </a:rPr>
              <a:t>12</a:t>
            </a:r>
          </a:p>
        </p:txBody>
      </p:sp>
    </p:spTree>
    <p:extLst>
      <p:ext uri="{BB962C8B-B14F-4D97-AF65-F5344CB8AC3E}">
        <p14:creationId xmlns:p14="http://schemas.microsoft.com/office/powerpoint/2010/main" val="14079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5:1</a:t>
            </a:r>
          </a:p>
        </p:txBody>
      </p:sp>
      <p:pic>
        <p:nvPicPr>
          <p:cNvPr id="4" name="Picture 3" descr="A picture containing indoor, monitor&#10;&#10;Description generated with high confidence">
            <a:extLst>
              <a:ext uri="{FF2B5EF4-FFF2-40B4-BE49-F238E27FC236}">
                <a16:creationId xmlns:a16="http://schemas.microsoft.com/office/drawing/2014/main" id="{BFD57B91-172E-48E3-B5F3-2697C3EAFF6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35077" y="3742425"/>
            <a:ext cx="3408382" cy="316521"/>
          </a:xfrm>
          <a:prstGeom prst="rect">
            <a:avLst/>
          </a:prstGeom>
        </p:spPr>
      </p:pic>
      <p:pic>
        <p:nvPicPr>
          <p:cNvPr id="19" name="Picture 18" descr="A picture containing indoor, monitor&#10;&#10;Description generated with high confidence">
            <a:extLst>
              <a:ext uri="{FF2B5EF4-FFF2-40B4-BE49-F238E27FC236}">
                <a16:creationId xmlns:a16="http://schemas.microsoft.com/office/drawing/2014/main" id="{7BD2E6F5-9B32-4200-9CB7-FB89592F866F}"/>
              </a:ext>
            </a:extLst>
          </p:cNvPr>
          <p:cNvPicPr>
            <a:picLocks noChangeAspect="1"/>
          </p:cNvPicPr>
          <p:nvPr/>
        </p:nvPicPr>
        <p:blipFill rotWithShape="1">
          <a:blip r:embed="rId4">
            <a:extLst>
              <a:ext uri="{28A0092B-C50C-407E-A947-70E740481C1C}">
                <a14:useLocalDpi xmlns:a14="http://schemas.microsoft.com/office/drawing/2010/main" val="0"/>
              </a:ext>
            </a:extLst>
          </a:blip>
          <a:srcRect t="-7072" r="-567"/>
          <a:stretch/>
        </p:blipFill>
        <p:spPr>
          <a:xfrm>
            <a:off x="2093167" y="3429000"/>
            <a:ext cx="2250291" cy="313425"/>
          </a:xfrm>
          <a:prstGeom prst="rect">
            <a:avLst/>
          </a:prstGeom>
        </p:spPr>
      </p:pic>
      <p:sp>
        <p:nvSpPr>
          <p:cNvPr id="20" name="Rectangle 19">
            <a:extLst>
              <a:ext uri="{FF2B5EF4-FFF2-40B4-BE49-F238E27FC236}">
                <a16:creationId xmlns:a16="http://schemas.microsoft.com/office/drawing/2014/main" id="{39C65226-140F-424C-8A54-05E431D37543}"/>
              </a:ext>
            </a:extLst>
          </p:cNvPr>
          <p:cNvSpPr/>
          <p:nvPr/>
        </p:nvSpPr>
        <p:spPr>
          <a:xfrm>
            <a:off x="2876552" y="2999498"/>
            <a:ext cx="341760" cy="461665"/>
          </a:xfrm>
          <a:prstGeom prst="rect">
            <a:avLst/>
          </a:prstGeom>
        </p:spPr>
        <p:txBody>
          <a:bodyPr wrap="none">
            <a:spAutoFit/>
          </a:bodyPr>
          <a:lstStyle/>
          <a:p>
            <a:pPr>
              <a:buNone/>
            </a:pPr>
            <a:r>
              <a:rPr lang="en-GB" sz="2400" dirty="0">
                <a:latin typeface="Myriad Pro" panose="020B0503030403020204" pitchFamily="34" charset="0"/>
              </a:rPr>
              <a:t>9</a:t>
            </a:r>
          </a:p>
        </p:txBody>
      </p:sp>
      <p:pic>
        <p:nvPicPr>
          <p:cNvPr id="21" name="Picture 20" descr="A picture containing indoor, monitor&#10;&#10;Description generated with high confidence">
            <a:extLst>
              <a:ext uri="{FF2B5EF4-FFF2-40B4-BE49-F238E27FC236}">
                <a16:creationId xmlns:a16="http://schemas.microsoft.com/office/drawing/2014/main" id="{F723F834-8222-4524-B053-C16FBEAB9863}"/>
              </a:ext>
            </a:extLst>
          </p:cNvPr>
          <p:cNvPicPr>
            <a:picLocks noChangeAspect="1"/>
          </p:cNvPicPr>
          <p:nvPr/>
        </p:nvPicPr>
        <p:blipFill rotWithShape="1">
          <a:blip r:embed="rId5">
            <a:extLst>
              <a:ext uri="{28A0092B-C50C-407E-A947-70E740481C1C}">
                <a14:useLocalDpi xmlns:a14="http://schemas.microsoft.com/office/drawing/2010/main" val="0"/>
              </a:ext>
            </a:extLst>
          </a:blip>
          <a:srcRect t="-7072"/>
          <a:stretch/>
        </p:blipFill>
        <p:spPr>
          <a:xfrm>
            <a:off x="1362918" y="3429000"/>
            <a:ext cx="730249" cy="313425"/>
          </a:xfrm>
          <a:prstGeom prst="rect">
            <a:avLst/>
          </a:prstGeom>
        </p:spPr>
      </p:pic>
      <p:sp>
        <p:nvSpPr>
          <p:cNvPr id="22" name="Rectangle 21">
            <a:extLst>
              <a:ext uri="{FF2B5EF4-FFF2-40B4-BE49-F238E27FC236}">
                <a16:creationId xmlns:a16="http://schemas.microsoft.com/office/drawing/2014/main" id="{98A992EB-6A85-4A90-A4B3-7DB314BBD007}"/>
              </a:ext>
            </a:extLst>
          </p:cNvPr>
          <p:cNvSpPr/>
          <p:nvPr/>
        </p:nvSpPr>
        <p:spPr>
          <a:xfrm>
            <a:off x="1605256" y="2999498"/>
            <a:ext cx="341760" cy="461665"/>
          </a:xfrm>
          <a:prstGeom prst="rect">
            <a:avLst/>
          </a:prstGeom>
        </p:spPr>
        <p:txBody>
          <a:bodyPr wrap="none">
            <a:spAutoFit/>
          </a:bodyPr>
          <a:lstStyle/>
          <a:p>
            <a:pPr>
              <a:buNone/>
            </a:pPr>
            <a:r>
              <a:rPr lang="en-GB" sz="2400" dirty="0">
                <a:latin typeface="Myriad Pro" panose="020B0503030403020204" pitchFamily="34" charset="0"/>
              </a:rPr>
              <a:t>3</a:t>
            </a:r>
          </a:p>
        </p:txBody>
      </p:sp>
      <p:pic>
        <p:nvPicPr>
          <p:cNvPr id="23" name="Picture 22" descr="A picture containing indoor, monitor&#10;&#10;Description generated with high confidence">
            <a:extLst>
              <a:ext uri="{FF2B5EF4-FFF2-40B4-BE49-F238E27FC236}">
                <a16:creationId xmlns:a16="http://schemas.microsoft.com/office/drawing/2014/main" id="{CE0A474D-F4A9-46B4-8E34-E95509D0C4C9}"/>
              </a:ext>
            </a:extLst>
          </p:cNvPr>
          <p:cNvPicPr>
            <a:picLocks noChangeAspect="1"/>
          </p:cNvPicPr>
          <p:nvPr/>
        </p:nvPicPr>
        <p:blipFill rotWithShape="1">
          <a:blip r:embed="rId6">
            <a:extLst>
              <a:ext uri="{28A0092B-C50C-407E-A947-70E740481C1C}">
                <a14:useLocalDpi xmlns:a14="http://schemas.microsoft.com/office/drawing/2010/main" val="0"/>
              </a:ext>
            </a:extLst>
          </a:blip>
          <a:srcRect r="-427" b="-10355"/>
          <a:stretch/>
        </p:blipFill>
        <p:spPr>
          <a:xfrm>
            <a:off x="1362918" y="4043145"/>
            <a:ext cx="2980757" cy="340472"/>
          </a:xfrm>
          <a:prstGeom prst="rect">
            <a:avLst/>
          </a:prstGeom>
        </p:spPr>
      </p:pic>
      <p:sp>
        <p:nvSpPr>
          <p:cNvPr id="24" name="Rectangle 23">
            <a:extLst>
              <a:ext uri="{FF2B5EF4-FFF2-40B4-BE49-F238E27FC236}">
                <a16:creationId xmlns:a16="http://schemas.microsoft.com/office/drawing/2014/main" id="{7E39DCB6-6A1F-4E85-B9B8-CE1DCFB6FFE1}"/>
              </a:ext>
            </a:extLst>
          </p:cNvPr>
          <p:cNvSpPr/>
          <p:nvPr/>
        </p:nvSpPr>
        <p:spPr>
          <a:xfrm>
            <a:off x="2534792" y="4315639"/>
            <a:ext cx="498855" cy="461665"/>
          </a:xfrm>
          <a:prstGeom prst="rect">
            <a:avLst/>
          </a:prstGeom>
        </p:spPr>
        <p:txBody>
          <a:bodyPr wrap="none">
            <a:spAutoFit/>
          </a:bodyPr>
          <a:lstStyle/>
          <a:p>
            <a:pPr>
              <a:buNone/>
            </a:pPr>
            <a:r>
              <a:rPr lang="en-GB" sz="2400" dirty="0">
                <a:latin typeface="Myriad Pro" panose="020B0503030403020204" pitchFamily="34" charset="0"/>
              </a:rPr>
              <a:t>12</a:t>
            </a:r>
          </a:p>
        </p:txBody>
      </p:sp>
      <p:pic>
        <p:nvPicPr>
          <p:cNvPr id="13" name="Picture 12" descr="A picture containing device, thermometer, game, video&#10;&#10;Description generated with very high confidence">
            <a:extLst>
              <a:ext uri="{FF2B5EF4-FFF2-40B4-BE49-F238E27FC236}">
                <a16:creationId xmlns:a16="http://schemas.microsoft.com/office/drawing/2014/main" id="{F2DE3472-C442-46E0-957B-5E0A7F5A75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6691" y="859069"/>
            <a:ext cx="4430897" cy="4987462"/>
          </a:xfrm>
          <a:prstGeom prst="rect">
            <a:avLst/>
          </a:prstGeom>
        </p:spPr>
      </p:pic>
      <p:sp>
        <p:nvSpPr>
          <p:cNvPr id="14" name="Rectangle 13">
            <a:extLst>
              <a:ext uri="{FF2B5EF4-FFF2-40B4-BE49-F238E27FC236}">
                <a16:creationId xmlns:a16="http://schemas.microsoft.com/office/drawing/2014/main" id="{A5A84263-E181-422A-9D36-C69EB227D4F5}"/>
              </a:ext>
            </a:extLst>
          </p:cNvPr>
          <p:cNvSpPr/>
          <p:nvPr/>
        </p:nvSpPr>
        <p:spPr>
          <a:xfrm>
            <a:off x="5218289" y="5954832"/>
            <a:ext cx="612668" cy="461665"/>
          </a:xfrm>
          <a:prstGeom prst="rect">
            <a:avLst/>
          </a:prstGeom>
        </p:spPr>
        <p:txBody>
          <a:bodyPr wrap="none">
            <a:spAutoFit/>
          </a:bodyPr>
          <a:lstStyle/>
          <a:p>
            <a:pPr>
              <a:buNone/>
            </a:pPr>
            <a:r>
              <a:rPr lang="en-GB" sz="2400" dirty="0">
                <a:latin typeface="Myriad Pro" panose="020B0503030403020204" pitchFamily="34" charset="0"/>
              </a:rPr>
              <a:t>9˚C</a:t>
            </a:r>
          </a:p>
        </p:txBody>
      </p:sp>
      <p:sp>
        <p:nvSpPr>
          <p:cNvPr id="16" name="Rectangle 15">
            <a:extLst>
              <a:ext uri="{FF2B5EF4-FFF2-40B4-BE49-F238E27FC236}">
                <a16:creationId xmlns:a16="http://schemas.microsoft.com/office/drawing/2014/main" id="{C11860E6-5530-4F4B-BE61-DD7BA8ACFAF4}"/>
              </a:ext>
            </a:extLst>
          </p:cNvPr>
          <p:cNvSpPr/>
          <p:nvPr/>
        </p:nvSpPr>
        <p:spPr>
          <a:xfrm>
            <a:off x="6930988" y="5962931"/>
            <a:ext cx="795411" cy="461665"/>
          </a:xfrm>
          <a:prstGeom prst="rect">
            <a:avLst/>
          </a:prstGeom>
        </p:spPr>
        <p:txBody>
          <a:bodyPr wrap="none">
            <a:spAutoFit/>
          </a:bodyPr>
          <a:lstStyle/>
          <a:p>
            <a:pPr>
              <a:buNone/>
            </a:pPr>
            <a:r>
              <a:rPr lang="en-GB" sz="2400" dirty="0">
                <a:latin typeface="Myriad Pro" panose="020B0503030403020204" pitchFamily="34" charset="0"/>
              </a:rPr>
              <a:t>−3˚C</a:t>
            </a:r>
          </a:p>
        </p:txBody>
      </p:sp>
    </p:spTree>
    <p:extLst>
      <p:ext uri="{BB962C8B-B14F-4D97-AF65-F5344CB8AC3E}">
        <p14:creationId xmlns:p14="http://schemas.microsoft.com/office/powerpoint/2010/main" val="83962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500"/>
                                        <p:tgtEl>
                                          <p:spTgt spid="1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5:2</a:t>
            </a:r>
          </a:p>
        </p:txBody>
      </p:sp>
      <p:pic>
        <p:nvPicPr>
          <p:cNvPr id="4" name="Picture 3" descr="A close up of a antenna&#10;&#10;Description generated with high confidence">
            <a:extLst>
              <a:ext uri="{FF2B5EF4-FFF2-40B4-BE49-F238E27FC236}">
                <a16:creationId xmlns:a16="http://schemas.microsoft.com/office/drawing/2014/main" id="{74E94994-5785-47E9-ADC4-9025F26D5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893801"/>
            <a:ext cx="7907446" cy="1070399"/>
          </a:xfrm>
          <a:prstGeom prst="rect">
            <a:avLst/>
          </a:prstGeom>
        </p:spPr>
      </p:pic>
    </p:spTree>
    <p:extLst>
      <p:ext uri="{BB962C8B-B14F-4D97-AF65-F5344CB8AC3E}">
        <p14:creationId xmlns:p14="http://schemas.microsoft.com/office/powerpoint/2010/main" val="3423545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899C561-BD51-4209-BF28-F22AB1971253}"/>
              </a:ext>
            </a:extLst>
          </p:cNvPr>
          <p:cNvGraphicFramePr>
            <a:graphicFrameLocks noGrp="1"/>
          </p:cNvGraphicFramePr>
          <p:nvPr>
            <p:extLst>
              <p:ext uri="{D42A27DB-BD31-4B8C-83A1-F6EECF244321}">
                <p14:modId xmlns:p14="http://schemas.microsoft.com/office/powerpoint/2010/main" val="974730690"/>
              </p:ext>
            </p:extLst>
          </p:nvPr>
        </p:nvGraphicFramePr>
        <p:xfrm>
          <a:off x="379912" y="1645920"/>
          <a:ext cx="8384176" cy="3566160"/>
        </p:xfrm>
        <a:graphic>
          <a:graphicData uri="http://schemas.openxmlformats.org/drawingml/2006/table">
            <a:tbl>
              <a:tblPr firstRow="1" bandRow="1">
                <a:tableStyleId>{5C22544A-7EE6-4342-B048-85BDC9FD1C3A}</a:tableStyleId>
              </a:tblPr>
              <a:tblGrid>
                <a:gridCol w="2096044">
                  <a:extLst>
                    <a:ext uri="{9D8B030D-6E8A-4147-A177-3AD203B41FA5}">
                      <a16:colId xmlns:a16="http://schemas.microsoft.com/office/drawing/2014/main" val="1381558999"/>
                    </a:ext>
                  </a:extLst>
                </a:gridCol>
                <a:gridCol w="2096044">
                  <a:extLst>
                    <a:ext uri="{9D8B030D-6E8A-4147-A177-3AD203B41FA5}">
                      <a16:colId xmlns:a16="http://schemas.microsoft.com/office/drawing/2014/main" val="1556788864"/>
                    </a:ext>
                  </a:extLst>
                </a:gridCol>
                <a:gridCol w="2096044">
                  <a:extLst>
                    <a:ext uri="{9D8B030D-6E8A-4147-A177-3AD203B41FA5}">
                      <a16:colId xmlns:a16="http://schemas.microsoft.com/office/drawing/2014/main" val="353573541"/>
                    </a:ext>
                  </a:extLst>
                </a:gridCol>
                <a:gridCol w="2096044">
                  <a:extLst>
                    <a:ext uri="{9D8B030D-6E8A-4147-A177-3AD203B41FA5}">
                      <a16:colId xmlns:a16="http://schemas.microsoft.com/office/drawing/2014/main" val="1465343357"/>
                    </a:ext>
                  </a:extLst>
                </a:gridCol>
              </a:tblGrid>
              <a:tr h="378236">
                <a:tc>
                  <a:txBody>
                    <a:bodyPr/>
                    <a:lstStyle/>
                    <a:p>
                      <a:pPr algn="ctr"/>
                      <a:r>
                        <a:rPr lang="en-GB" sz="2400" b="1" dirty="0">
                          <a:solidFill>
                            <a:schemeClr val="tx1"/>
                          </a:solidFill>
                          <a:latin typeface="Myriad Pro" panose="020B0503030403020204" pitchFamily="34" charset="0"/>
                        </a:rPr>
                        <a:t>Date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b="1" dirty="0">
                          <a:solidFill>
                            <a:schemeClr val="tx1"/>
                          </a:solidFill>
                          <a:latin typeface="Myriad Pro" panose="020B0503030403020204" pitchFamily="34" charset="0"/>
                        </a:rPr>
                        <a:t>Paid in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yriad Pro" panose="020B0503030403020204" pitchFamily="34" charset="0"/>
                        </a:rPr>
                        <a:t>Paid out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yriad Pro" panose="020B0503030403020204" pitchFamily="34" charset="0"/>
                        </a:rPr>
                        <a:t>Amount in account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265459136"/>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31 December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    £150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5 January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  £30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544462"/>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10 January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  £50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     £70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605547"/>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11 January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867898"/>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12 January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£10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Myriad Pro" panose="020B0503030403020204" pitchFamily="34" charset="0"/>
                        </a:rPr>
                        <a:t>  −£20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359552"/>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16 January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£130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709399"/>
                  </a:ext>
                </a:extLst>
              </a:tr>
            </a:tbl>
          </a:graphicData>
        </a:graphic>
      </p:graphicFrame>
      <p:sp>
        <p:nvSpPr>
          <p:cNvPr id="11" name="Rectangle 10">
            <a:extLst>
              <a:ext uri="{FF2B5EF4-FFF2-40B4-BE49-F238E27FC236}">
                <a16:creationId xmlns:a16="http://schemas.microsoft.com/office/drawing/2014/main" id="{0F673D7E-746D-4349-97AD-6FA9D78CEF69}"/>
              </a:ext>
            </a:extLst>
          </p:cNvPr>
          <p:cNvSpPr/>
          <p:nvPr/>
        </p:nvSpPr>
        <p:spPr bwMode="auto">
          <a:xfrm>
            <a:off x="7265989" y="4793128"/>
            <a:ext cx="917574" cy="379413"/>
          </a:xfrm>
          <a:prstGeom prst="rect">
            <a:avLst/>
          </a:prstGeom>
          <a:solidFill>
            <a:schemeClr val="bg1"/>
          </a:solidFill>
          <a:ln w="12700"/>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0C5C59F9-B14E-48F0-879F-10E13E847992}"/>
              </a:ext>
            </a:extLst>
          </p:cNvPr>
          <p:cNvSpPr/>
          <p:nvPr/>
        </p:nvSpPr>
        <p:spPr bwMode="auto">
          <a:xfrm>
            <a:off x="7269081" y="3879720"/>
            <a:ext cx="918000" cy="379413"/>
          </a:xfrm>
          <a:prstGeom prst="rect">
            <a:avLst/>
          </a:prstGeom>
          <a:solidFill>
            <a:schemeClr val="bg1"/>
          </a:solidFill>
          <a:ln w="12700"/>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CAC282D1-79D7-4309-9CEA-262CA2CE42C0}"/>
              </a:ext>
            </a:extLst>
          </p:cNvPr>
          <p:cNvSpPr/>
          <p:nvPr/>
        </p:nvSpPr>
        <p:spPr bwMode="auto">
          <a:xfrm>
            <a:off x="7260196" y="2966012"/>
            <a:ext cx="918000" cy="379413"/>
          </a:xfrm>
          <a:prstGeom prst="rect">
            <a:avLst/>
          </a:prstGeom>
          <a:solidFill>
            <a:schemeClr val="bg1"/>
          </a:solidFill>
          <a:ln w="12700"/>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a:xfrm>
            <a:off x="1" y="0"/>
            <a:ext cx="9144000" cy="630000"/>
          </a:xfrm>
        </p:spPr>
        <p:txBody>
          <a:bodyPr/>
          <a:lstStyle/>
          <a:p>
            <a:r>
              <a:rPr lang="en-GB" dirty="0"/>
              <a:t>1.27 Negative numbers – step 5:3</a:t>
            </a:r>
          </a:p>
        </p:txBody>
      </p:sp>
      <p:sp>
        <p:nvSpPr>
          <p:cNvPr id="7" name="Rectangle 6">
            <a:extLst>
              <a:ext uri="{FF2B5EF4-FFF2-40B4-BE49-F238E27FC236}">
                <a16:creationId xmlns:a16="http://schemas.microsoft.com/office/drawing/2014/main" id="{1E21AE8C-41A3-4E51-8C0B-86185004CF5A}"/>
              </a:ext>
            </a:extLst>
          </p:cNvPr>
          <p:cNvSpPr/>
          <p:nvPr/>
        </p:nvSpPr>
        <p:spPr>
          <a:xfrm>
            <a:off x="7401574" y="2926475"/>
            <a:ext cx="813044" cy="461665"/>
          </a:xfrm>
          <a:prstGeom prst="rect">
            <a:avLst/>
          </a:prstGeom>
        </p:spPr>
        <p:txBody>
          <a:bodyPr wrap="none">
            <a:spAutoFit/>
          </a:bodyPr>
          <a:lstStyle/>
          <a:p>
            <a:pPr algn="ctr">
              <a:buNone/>
            </a:pPr>
            <a:r>
              <a:rPr lang="en-GB" sz="2400" dirty="0">
                <a:latin typeface="Myriad Pro" panose="020B0503030403020204" pitchFamily="34" charset="0"/>
              </a:rPr>
              <a:t>£120</a:t>
            </a:r>
          </a:p>
        </p:txBody>
      </p:sp>
      <p:sp>
        <p:nvSpPr>
          <p:cNvPr id="8" name="Rectangle 7">
            <a:extLst>
              <a:ext uri="{FF2B5EF4-FFF2-40B4-BE49-F238E27FC236}">
                <a16:creationId xmlns:a16="http://schemas.microsoft.com/office/drawing/2014/main" id="{C236698F-C9E4-42F6-9A6E-FE2F77BF0D21}"/>
              </a:ext>
            </a:extLst>
          </p:cNvPr>
          <p:cNvSpPr/>
          <p:nvPr/>
        </p:nvSpPr>
        <p:spPr>
          <a:xfrm>
            <a:off x="7362747" y="3840826"/>
            <a:ext cx="838691" cy="461665"/>
          </a:xfrm>
          <a:prstGeom prst="rect">
            <a:avLst/>
          </a:prstGeom>
        </p:spPr>
        <p:txBody>
          <a:bodyPr wrap="none">
            <a:spAutoFit/>
          </a:bodyPr>
          <a:lstStyle/>
          <a:p>
            <a:pPr lvl="0" algn="ctr" fontAlgn="auto">
              <a:spcBef>
                <a:spcPts val="0"/>
              </a:spcBef>
              <a:spcAft>
                <a:spcPts val="0"/>
              </a:spcAft>
              <a:buClrTx/>
              <a:buNone/>
              <a:defRPr/>
            </a:pPr>
            <a:r>
              <a:rPr lang="en-GB" sz="2400" dirty="0">
                <a:latin typeface="Myriad Pro" panose="020B0503030403020204" pitchFamily="34" charset="0"/>
              </a:rPr>
              <a:t>−£30</a:t>
            </a:r>
          </a:p>
        </p:txBody>
      </p:sp>
      <p:sp>
        <p:nvSpPr>
          <p:cNvPr id="9" name="Rectangle 8">
            <a:extLst>
              <a:ext uri="{FF2B5EF4-FFF2-40B4-BE49-F238E27FC236}">
                <a16:creationId xmlns:a16="http://schemas.microsoft.com/office/drawing/2014/main" id="{48B500AE-2861-492D-AC22-294FED305D43}"/>
              </a:ext>
            </a:extLst>
          </p:cNvPr>
          <p:cNvSpPr/>
          <p:nvPr/>
        </p:nvSpPr>
        <p:spPr>
          <a:xfrm>
            <a:off x="7221304" y="4750415"/>
            <a:ext cx="995785" cy="461665"/>
          </a:xfrm>
          <a:prstGeom prst="rect">
            <a:avLst/>
          </a:prstGeom>
        </p:spPr>
        <p:txBody>
          <a:bodyPr wrap="none">
            <a:spAutoFit/>
          </a:bodyPr>
          <a:lstStyle/>
          <a:p>
            <a:pPr lvl="0" algn="ctr" fontAlgn="auto">
              <a:spcBef>
                <a:spcPts val="0"/>
              </a:spcBef>
              <a:spcAft>
                <a:spcPts val="0"/>
              </a:spcAft>
              <a:buClrTx/>
              <a:buNone/>
              <a:defRPr/>
            </a:pPr>
            <a:r>
              <a:rPr lang="en-GB" sz="2400" dirty="0">
                <a:latin typeface="Myriad Pro" panose="020B0503030403020204" pitchFamily="34" charset="0"/>
              </a:rPr>
              <a:t>−£130</a:t>
            </a:r>
          </a:p>
        </p:txBody>
      </p:sp>
    </p:spTree>
    <p:extLst>
      <p:ext uri="{BB962C8B-B14F-4D97-AF65-F5344CB8AC3E}">
        <p14:creationId xmlns:p14="http://schemas.microsoft.com/office/powerpoint/2010/main" val="154447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C62BD875-F0E2-47A5-ACDD-7556E43F6716}"/>
              </a:ext>
            </a:extLst>
          </p:cNvPr>
          <p:cNvCxnSpPr>
            <a:cxnSpLocks/>
          </p:cNvCxnSpPr>
          <p:nvPr/>
        </p:nvCxnSpPr>
        <p:spPr bwMode="auto">
          <a:xfrm>
            <a:off x="5642811" y="3640951"/>
            <a:ext cx="0" cy="2223508"/>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Picture 22" descr="A close up of a logo&#10;&#10;Description generated with high confidence">
            <a:extLst>
              <a:ext uri="{FF2B5EF4-FFF2-40B4-BE49-F238E27FC236}">
                <a16:creationId xmlns:a16="http://schemas.microsoft.com/office/drawing/2014/main" id="{9A9D6D28-185E-4445-B8D6-D6E9F8E583C7}"/>
              </a:ext>
            </a:extLst>
          </p:cNvPr>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3048001" y="3656182"/>
            <a:ext cx="3078718" cy="2505826"/>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1.27 Negative numbers – step 6:1</a:t>
            </a:r>
          </a:p>
        </p:txBody>
      </p:sp>
      <p:grpSp>
        <p:nvGrpSpPr>
          <p:cNvPr id="20" name="Group 19">
            <a:extLst>
              <a:ext uri="{FF2B5EF4-FFF2-40B4-BE49-F238E27FC236}">
                <a16:creationId xmlns:a16="http://schemas.microsoft.com/office/drawing/2014/main" id="{8BFA7B18-7854-4422-B6CC-6E279B861F00}"/>
              </a:ext>
            </a:extLst>
          </p:cNvPr>
          <p:cNvGrpSpPr/>
          <p:nvPr/>
        </p:nvGrpSpPr>
        <p:grpSpPr>
          <a:xfrm>
            <a:off x="5952619" y="3572150"/>
            <a:ext cx="171455" cy="167214"/>
            <a:chOff x="7116762" y="3575050"/>
            <a:chExt cx="171455" cy="167214"/>
          </a:xfrm>
        </p:grpSpPr>
        <p:pic>
          <p:nvPicPr>
            <p:cNvPr id="21" name="Picture 20" descr="A screenshot of a cell phone&#10;&#10;Description generated with very high confidence">
              <a:extLst>
                <a:ext uri="{FF2B5EF4-FFF2-40B4-BE49-F238E27FC236}">
                  <a16:creationId xmlns:a16="http://schemas.microsoft.com/office/drawing/2014/main" id="{CAFC3FDC-68C9-4770-AC6F-E1CDA008445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116762" y="3575050"/>
              <a:ext cx="157162" cy="167214"/>
            </a:xfrm>
            <a:prstGeom prst="rect">
              <a:avLst/>
            </a:prstGeom>
          </p:spPr>
        </p:pic>
        <p:sp>
          <p:nvSpPr>
            <p:cNvPr id="22" name="Freeform: Shape 21">
              <a:extLst>
                <a:ext uri="{FF2B5EF4-FFF2-40B4-BE49-F238E27FC236}">
                  <a16:creationId xmlns:a16="http://schemas.microsoft.com/office/drawing/2014/main" id="{C082AC0D-0206-45CB-A82E-3883047DC741}"/>
                </a:ext>
              </a:extLst>
            </p:cNvPr>
            <p:cNvSpPr/>
            <p:nvPr/>
          </p:nvSpPr>
          <p:spPr bwMode="auto">
            <a:xfrm>
              <a:off x="7243767" y="3659082"/>
              <a:ext cx="44450" cy="43054"/>
            </a:xfrm>
            <a:custGeom>
              <a:avLst/>
              <a:gdLst>
                <a:gd name="connsiteX0" fmla="*/ 22225 w 44450"/>
                <a:gd name="connsiteY0" fmla="*/ 42966 h 43054"/>
                <a:gd name="connsiteX1" fmla="*/ 14287 w 44450"/>
                <a:gd name="connsiteY1" fmla="*/ 36616 h 43054"/>
                <a:gd name="connsiteX2" fmla="*/ 1587 w 44450"/>
                <a:gd name="connsiteY2" fmla="*/ 19154 h 43054"/>
                <a:gd name="connsiteX3" fmla="*/ 0 w 44450"/>
                <a:gd name="connsiteY3" fmla="*/ 14391 h 43054"/>
                <a:gd name="connsiteX4" fmla="*/ 14287 w 44450"/>
                <a:gd name="connsiteY4" fmla="*/ 6454 h 43054"/>
                <a:gd name="connsiteX5" fmla="*/ 19050 w 44450"/>
                <a:gd name="connsiteY5" fmla="*/ 1691 h 43054"/>
                <a:gd name="connsiteX6" fmla="*/ 44450 w 44450"/>
                <a:gd name="connsiteY6" fmla="*/ 8041 h 43054"/>
                <a:gd name="connsiteX7" fmla="*/ 42862 w 44450"/>
                <a:gd name="connsiteY7" fmla="*/ 31854 h 43054"/>
                <a:gd name="connsiteX8" fmla="*/ 22225 w 44450"/>
                <a:gd name="connsiteY8" fmla="*/ 42966 h 4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 h="43054">
                  <a:moveTo>
                    <a:pt x="22225" y="42966"/>
                  </a:moveTo>
                  <a:cubicBezTo>
                    <a:pt x="17463" y="43760"/>
                    <a:pt x="16683" y="39012"/>
                    <a:pt x="14287" y="36616"/>
                  </a:cubicBezTo>
                  <a:cubicBezTo>
                    <a:pt x="9437" y="31766"/>
                    <a:pt x="4698" y="25375"/>
                    <a:pt x="1587" y="19154"/>
                  </a:cubicBezTo>
                  <a:cubicBezTo>
                    <a:pt x="839" y="17657"/>
                    <a:pt x="529" y="15979"/>
                    <a:pt x="0" y="14391"/>
                  </a:cubicBezTo>
                  <a:cubicBezTo>
                    <a:pt x="10917" y="7113"/>
                    <a:pt x="5905" y="9247"/>
                    <a:pt x="14287" y="6454"/>
                  </a:cubicBezTo>
                  <a:cubicBezTo>
                    <a:pt x="15875" y="4866"/>
                    <a:pt x="16820" y="1953"/>
                    <a:pt x="19050" y="1691"/>
                  </a:cubicBezTo>
                  <a:cubicBezTo>
                    <a:pt x="40357" y="-816"/>
                    <a:pt x="37879" y="-1814"/>
                    <a:pt x="44450" y="8041"/>
                  </a:cubicBezTo>
                  <a:cubicBezTo>
                    <a:pt x="43921" y="15979"/>
                    <a:pt x="44103" y="23996"/>
                    <a:pt x="42862" y="31854"/>
                  </a:cubicBezTo>
                  <a:cubicBezTo>
                    <a:pt x="42493" y="34192"/>
                    <a:pt x="26987" y="42172"/>
                    <a:pt x="22225" y="42966"/>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pic>
        <p:nvPicPr>
          <p:cNvPr id="24" name="Picture 23" descr="A close up of a logo&#10;&#10;Description generated with high confidence">
            <a:extLst>
              <a:ext uri="{FF2B5EF4-FFF2-40B4-BE49-F238E27FC236}">
                <a16:creationId xmlns:a16="http://schemas.microsoft.com/office/drawing/2014/main" id="{2273B15B-2DAB-4756-ADBB-2057D8F4E88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643363" y="3554991"/>
            <a:ext cx="303435" cy="331209"/>
          </a:xfrm>
          <a:prstGeom prst="rect">
            <a:avLst/>
          </a:prstGeom>
        </p:spPr>
      </p:pic>
      <p:pic>
        <p:nvPicPr>
          <p:cNvPr id="12" name="Picture 11" descr="A screenshot of a cell phone&#10;&#10;Description generated with high confidence">
            <a:extLst>
              <a:ext uri="{FF2B5EF4-FFF2-40B4-BE49-F238E27FC236}">
                <a16:creationId xmlns:a16="http://schemas.microsoft.com/office/drawing/2014/main" id="{F04F02D7-F5E8-4054-8514-9532787018B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015715" y="918722"/>
            <a:ext cx="3936352" cy="3055074"/>
          </a:xfrm>
          <a:prstGeom prst="rect">
            <a:avLst/>
          </a:prstGeom>
        </p:spPr>
      </p:pic>
      <p:pic>
        <p:nvPicPr>
          <p:cNvPr id="16" name="Picture 15" descr="A picture containing object&#10;&#10;Description generated with high confidence">
            <a:extLst>
              <a:ext uri="{FF2B5EF4-FFF2-40B4-BE49-F238E27FC236}">
                <a16:creationId xmlns:a16="http://schemas.microsoft.com/office/drawing/2014/main" id="{457F31AF-721C-4602-BF0F-0E34A6BDCE8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425951" y="2759572"/>
            <a:ext cx="253999" cy="406401"/>
          </a:xfrm>
          <a:prstGeom prst="rect">
            <a:avLst/>
          </a:prstGeom>
        </p:spPr>
      </p:pic>
      <p:pic>
        <p:nvPicPr>
          <p:cNvPr id="17" name="Picture 16" descr="A picture containing object&#10;&#10;Description generated with high confidence">
            <a:extLst>
              <a:ext uri="{FF2B5EF4-FFF2-40B4-BE49-F238E27FC236}">
                <a16:creationId xmlns:a16="http://schemas.microsoft.com/office/drawing/2014/main" id="{8F96A820-DED2-4C74-873B-5E5AE09B962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648199" y="2759572"/>
            <a:ext cx="579967" cy="406401"/>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633598C5-C965-423A-85E9-0F1DE0D1A2B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378201" y="2759571"/>
            <a:ext cx="177800" cy="332574"/>
          </a:xfrm>
          <a:prstGeom prst="rect">
            <a:avLst/>
          </a:prstGeom>
        </p:spPr>
      </p:pic>
      <p:pic>
        <p:nvPicPr>
          <p:cNvPr id="26" name="Picture 25" descr="A close up of a logo&#10;&#10;Description generated with very high confidence">
            <a:extLst>
              <a:ext uri="{FF2B5EF4-FFF2-40B4-BE49-F238E27FC236}">
                <a16:creationId xmlns:a16="http://schemas.microsoft.com/office/drawing/2014/main" id="{87CD4760-1C17-4DE8-ACCA-A1B109BE58FF}"/>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556001" y="2759571"/>
            <a:ext cx="533398" cy="332574"/>
          </a:xfrm>
          <a:prstGeom prst="rect">
            <a:avLst/>
          </a:prstGeom>
        </p:spPr>
      </p:pic>
      <p:pic>
        <p:nvPicPr>
          <p:cNvPr id="27" name="Picture 26" descr="A close up of a logo&#10;&#10;Description generated with very high confidence">
            <a:extLst>
              <a:ext uri="{FF2B5EF4-FFF2-40B4-BE49-F238E27FC236}">
                <a16:creationId xmlns:a16="http://schemas.microsoft.com/office/drawing/2014/main" id="{68F1BBE3-7BFF-403C-9BBC-E3C771F61F6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378201" y="3561343"/>
            <a:ext cx="177800" cy="188829"/>
          </a:xfrm>
          <a:prstGeom prst="rect">
            <a:avLst/>
          </a:prstGeom>
        </p:spPr>
      </p:pic>
      <p:pic>
        <p:nvPicPr>
          <p:cNvPr id="28" name="Picture 27" descr="A close up of a logo&#10;&#10;Description generated with very high confidence">
            <a:extLst>
              <a:ext uri="{FF2B5EF4-FFF2-40B4-BE49-F238E27FC236}">
                <a16:creationId xmlns:a16="http://schemas.microsoft.com/office/drawing/2014/main" id="{0D0891C4-D0B5-44D5-ADE7-514C2461350E}"/>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556001" y="3404901"/>
            <a:ext cx="469899" cy="230971"/>
          </a:xfrm>
          <a:prstGeom prst="rect">
            <a:avLst/>
          </a:prstGeom>
        </p:spPr>
      </p:pic>
      <p:pic>
        <p:nvPicPr>
          <p:cNvPr id="29" name="Picture 28" descr="A close up of a logo&#10;&#10;Description generated with very high confidence">
            <a:extLst>
              <a:ext uri="{FF2B5EF4-FFF2-40B4-BE49-F238E27FC236}">
                <a16:creationId xmlns:a16="http://schemas.microsoft.com/office/drawing/2014/main" id="{2D23678F-BB3F-43FC-8CEC-2CC9425D95D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378201" y="4305601"/>
            <a:ext cx="177800" cy="219271"/>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id="{93B4862C-CBE8-4DB6-8A16-65B52FE40137}"/>
              </a:ext>
            </a:extLst>
          </p:cNvPr>
          <p:cNvPicPr>
            <a:picLocks noChangeAspect="1"/>
          </p:cNvPicPr>
          <p:nvPr/>
        </p:nvPicPr>
        <p:blipFill rotWithShape="1">
          <a:blip r:embed="rId14">
            <a:extLst>
              <a:ext uri="{28A0092B-C50C-407E-A947-70E740481C1C}">
                <a14:useLocalDpi xmlns:a14="http://schemas.microsoft.com/office/drawing/2010/main" val="0"/>
              </a:ext>
            </a:extLst>
          </a:blip>
          <a:srcRect r="-19441"/>
          <a:stretch/>
        </p:blipFill>
        <p:spPr>
          <a:xfrm>
            <a:off x="3556001" y="4232070"/>
            <a:ext cx="730249" cy="305501"/>
          </a:xfrm>
          <a:prstGeom prst="rect">
            <a:avLst/>
          </a:prstGeom>
        </p:spPr>
      </p:pic>
      <p:pic>
        <p:nvPicPr>
          <p:cNvPr id="32" name="Picture 31">
            <a:extLst>
              <a:ext uri="{FF2B5EF4-FFF2-40B4-BE49-F238E27FC236}">
                <a16:creationId xmlns:a16="http://schemas.microsoft.com/office/drawing/2014/main" id="{3E55328C-E880-429E-AEA9-695B6AE3DD15}"/>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4089399" y="2364201"/>
            <a:ext cx="196851" cy="332574"/>
          </a:xfrm>
          <a:prstGeom prst="rect">
            <a:avLst/>
          </a:prstGeom>
        </p:spPr>
      </p:pic>
      <p:pic>
        <p:nvPicPr>
          <p:cNvPr id="33" name="Picture 32">
            <a:extLst>
              <a:ext uri="{FF2B5EF4-FFF2-40B4-BE49-F238E27FC236}">
                <a16:creationId xmlns:a16="http://schemas.microsoft.com/office/drawing/2014/main" id="{F750140C-A652-40F9-9104-BF7EC52CB046}"/>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286250" y="2427767"/>
            <a:ext cx="514350" cy="269008"/>
          </a:xfrm>
          <a:prstGeom prst="rect">
            <a:avLst/>
          </a:prstGeom>
        </p:spPr>
      </p:pic>
      <p:pic>
        <p:nvPicPr>
          <p:cNvPr id="34" name="Picture 33">
            <a:extLst>
              <a:ext uri="{FF2B5EF4-FFF2-40B4-BE49-F238E27FC236}">
                <a16:creationId xmlns:a16="http://schemas.microsoft.com/office/drawing/2014/main" id="{075A9AA5-023D-4E90-91D7-1228C3D2A28C}"/>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4089399" y="3481163"/>
            <a:ext cx="196852" cy="269008"/>
          </a:xfrm>
          <a:prstGeom prst="rect">
            <a:avLst/>
          </a:prstGeom>
        </p:spPr>
      </p:pic>
      <p:pic>
        <p:nvPicPr>
          <p:cNvPr id="35" name="Picture 34">
            <a:extLst>
              <a:ext uri="{FF2B5EF4-FFF2-40B4-BE49-F238E27FC236}">
                <a16:creationId xmlns:a16="http://schemas.microsoft.com/office/drawing/2014/main" id="{289135F1-55AF-4FBA-8596-7D262143EFA6}"/>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4286249" y="3366863"/>
            <a:ext cx="579967" cy="269008"/>
          </a:xfrm>
          <a:prstGeom prst="rect">
            <a:avLst/>
          </a:prstGeom>
        </p:spPr>
      </p:pic>
      <p:pic>
        <p:nvPicPr>
          <p:cNvPr id="36" name="Picture 35">
            <a:extLst>
              <a:ext uri="{FF2B5EF4-FFF2-40B4-BE49-F238E27FC236}">
                <a16:creationId xmlns:a16="http://schemas.microsoft.com/office/drawing/2014/main" id="{9047E874-AC9C-4F73-B890-D2DF92EE32E9}"/>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4089399" y="4586276"/>
            <a:ext cx="196850" cy="305501"/>
          </a:xfrm>
          <a:prstGeom prst="rect">
            <a:avLst/>
          </a:prstGeom>
        </p:spPr>
      </p:pic>
      <p:pic>
        <p:nvPicPr>
          <p:cNvPr id="37" name="Picture 36">
            <a:extLst>
              <a:ext uri="{FF2B5EF4-FFF2-40B4-BE49-F238E27FC236}">
                <a16:creationId xmlns:a16="http://schemas.microsoft.com/office/drawing/2014/main" id="{195FAEC6-AE24-41FE-900A-3F625C65C703}"/>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4286249" y="4643883"/>
            <a:ext cx="767926" cy="312789"/>
          </a:xfrm>
          <a:prstGeom prst="rect">
            <a:avLst/>
          </a:prstGeom>
        </p:spPr>
      </p:pic>
    </p:spTree>
    <p:extLst>
      <p:ext uri="{BB962C8B-B14F-4D97-AF65-F5344CB8AC3E}">
        <p14:creationId xmlns:p14="http://schemas.microsoft.com/office/powerpoint/2010/main" val="76713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8"/>
                                        </p:tgtEl>
                                      </p:cBhvr>
                                    </p:animEffect>
                                    <p:set>
                                      <p:cBhvr>
                                        <p:cTn id="71" dur="1" fill="hold">
                                          <p:stCondLst>
                                            <p:cond delay="499"/>
                                          </p:stCondLst>
                                        </p:cTn>
                                        <p:tgtEl>
                                          <p:spTgt spid="28"/>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0"/>
                                        </p:tgtEl>
                                      </p:cBhvr>
                                    </p:animEffect>
                                    <p:set>
                                      <p:cBhvr>
                                        <p:cTn id="77" dur="1" fill="hold">
                                          <p:stCondLst>
                                            <p:cond delay="499"/>
                                          </p:stCondLst>
                                        </p:cTn>
                                        <p:tgtEl>
                                          <p:spTgt spid="30"/>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60966FE-E6E5-4169-BD62-0EB9DE3838C9}"/>
              </a:ext>
            </a:extLst>
          </p:cNvPr>
          <p:cNvGrpSpPr/>
          <p:nvPr/>
        </p:nvGrpSpPr>
        <p:grpSpPr>
          <a:xfrm>
            <a:off x="2123321" y="1481680"/>
            <a:ext cx="2509362" cy="4404765"/>
            <a:chOff x="2123321" y="1483268"/>
            <a:chExt cx="2509362" cy="4404765"/>
          </a:xfrm>
        </p:grpSpPr>
        <p:pic>
          <p:nvPicPr>
            <p:cNvPr id="14" name="Picture 13" descr="A close up of a logo&#10;&#10;Description generated with high confidence">
              <a:extLst>
                <a:ext uri="{FF2B5EF4-FFF2-40B4-BE49-F238E27FC236}">
                  <a16:creationId xmlns:a16="http://schemas.microsoft.com/office/drawing/2014/main" id="{A9717E74-F0EF-4A93-BD52-80D531FB9CD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23321" y="1483268"/>
              <a:ext cx="2500743" cy="4404765"/>
            </a:xfrm>
            <a:prstGeom prst="rect">
              <a:avLst/>
            </a:prstGeom>
          </p:spPr>
        </p:pic>
        <p:cxnSp>
          <p:nvCxnSpPr>
            <p:cNvPr id="38" name="Straight Connector 37">
              <a:extLst>
                <a:ext uri="{FF2B5EF4-FFF2-40B4-BE49-F238E27FC236}">
                  <a16:creationId xmlns:a16="http://schemas.microsoft.com/office/drawing/2014/main" id="{073712D6-F258-4569-A148-D63D4A11FB66}"/>
                </a:ext>
              </a:extLst>
            </p:cNvPr>
            <p:cNvCxnSpPr>
              <a:cxnSpLocks/>
            </p:cNvCxnSpPr>
            <p:nvPr/>
          </p:nvCxnSpPr>
          <p:spPr bwMode="auto">
            <a:xfrm flipH="1">
              <a:off x="2419675" y="1492264"/>
              <a:ext cx="2213008" cy="0"/>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1" name="Straight Connector 30">
            <a:extLst>
              <a:ext uri="{FF2B5EF4-FFF2-40B4-BE49-F238E27FC236}">
                <a16:creationId xmlns:a16="http://schemas.microsoft.com/office/drawing/2014/main" id="{B26A107A-6DD0-40EF-B873-4B440ACDFAA4}"/>
              </a:ext>
            </a:extLst>
          </p:cNvPr>
          <p:cNvCxnSpPr>
            <a:cxnSpLocks/>
          </p:cNvCxnSpPr>
          <p:nvPr/>
        </p:nvCxnSpPr>
        <p:spPr bwMode="auto">
          <a:xfrm>
            <a:off x="6808036" y="3670300"/>
            <a:ext cx="0" cy="2194159"/>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descr="A close up of a logo&#10;&#10;Description generated with high confidence">
            <a:extLst>
              <a:ext uri="{FF2B5EF4-FFF2-40B4-BE49-F238E27FC236}">
                <a16:creationId xmlns:a16="http://schemas.microsoft.com/office/drawing/2014/main" id="{839F6398-0B80-4A97-B613-92CEA059999A}"/>
              </a:ext>
            </a:extLst>
          </p:cNvPr>
          <p:cNvPicPr>
            <a:picLocks noChangeAspect="1"/>
          </p:cNvPicPr>
          <p:nvPr/>
        </p:nvPicPr>
        <p:blipFill rotWithShape="1">
          <a:blip r:embed="rId4">
            <a:extLst>
              <a:ext uri="{28A0092B-C50C-407E-A947-70E740481C1C}">
                <a14:useLocalDpi xmlns:a14="http://schemas.microsoft.com/office/drawing/2010/main" val="0"/>
              </a:ext>
            </a:extLst>
          </a:blip>
          <a:srcRect b="-2"/>
          <a:stretch/>
        </p:blipFill>
        <p:spPr>
          <a:xfrm>
            <a:off x="4201275" y="3659082"/>
            <a:ext cx="3086937" cy="2512888"/>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1.27 Negative numbers – step 6:2</a:t>
            </a:r>
          </a:p>
        </p:txBody>
      </p:sp>
      <p:pic>
        <p:nvPicPr>
          <p:cNvPr id="42" name="Picture 41" descr="A screenshot of a cell phone&#10;&#10;Description generated with very high confidence">
            <a:extLst>
              <a:ext uri="{FF2B5EF4-FFF2-40B4-BE49-F238E27FC236}">
                <a16:creationId xmlns:a16="http://schemas.microsoft.com/office/drawing/2014/main" id="{90B9AE3F-59DC-4123-A20C-49F268C8479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786185" y="3596235"/>
            <a:ext cx="234540" cy="178802"/>
          </a:xfrm>
          <a:prstGeom prst="rect">
            <a:avLst/>
          </a:prstGeom>
        </p:spPr>
      </p:pic>
      <p:pic>
        <p:nvPicPr>
          <p:cNvPr id="43" name="Picture 42" descr="A screenshot of a cell phone&#10;&#10;Description generated with very high confidence">
            <a:extLst>
              <a:ext uri="{FF2B5EF4-FFF2-40B4-BE49-F238E27FC236}">
                <a16:creationId xmlns:a16="http://schemas.microsoft.com/office/drawing/2014/main" id="{1A333814-373A-41DD-B9DB-1370C9344FD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369034" y="3357034"/>
            <a:ext cx="602551" cy="234950"/>
          </a:xfrm>
          <a:prstGeom prst="rect">
            <a:avLst/>
          </a:prstGeom>
        </p:spPr>
      </p:pic>
      <p:pic>
        <p:nvPicPr>
          <p:cNvPr id="48" name="Picture 47" descr="A screenshot of a cell phone&#10;&#10;Description generated with very high confidence">
            <a:extLst>
              <a:ext uri="{FF2B5EF4-FFF2-40B4-BE49-F238E27FC236}">
                <a16:creationId xmlns:a16="http://schemas.microsoft.com/office/drawing/2014/main" id="{8A9951B0-C650-40DE-A385-08B2BEEFB27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413766" y="4308678"/>
            <a:ext cx="201504" cy="204054"/>
          </a:xfrm>
          <a:prstGeom prst="rect">
            <a:avLst/>
          </a:prstGeom>
        </p:spPr>
      </p:pic>
      <p:pic>
        <p:nvPicPr>
          <p:cNvPr id="49" name="Picture 48" descr="A screenshot of a cell phone&#10;&#10;Description generated with very high confidence">
            <a:extLst>
              <a:ext uri="{FF2B5EF4-FFF2-40B4-BE49-F238E27FC236}">
                <a16:creationId xmlns:a16="http://schemas.microsoft.com/office/drawing/2014/main" id="{B77E73AC-A437-4729-805D-00F1ABF084C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581400" y="4093661"/>
            <a:ext cx="706967" cy="255446"/>
          </a:xfrm>
          <a:prstGeom prst="rect">
            <a:avLst/>
          </a:prstGeom>
        </p:spPr>
      </p:pic>
      <p:pic>
        <p:nvPicPr>
          <p:cNvPr id="51" name="Picture 50" descr="A screenshot of a cell phone&#10;&#10;Description generated with very high confidence">
            <a:extLst>
              <a:ext uri="{FF2B5EF4-FFF2-40B4-BE49-F238E27FC236}">
                <a16:creationId xmlns:a16="http://schemas.microsoft.com/office/drawing/2014/main" id="{D4CAB815-1420-4E54-824F-2C1CCD60CBD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395622" y="2817482"/>
            <a:ext cx="210123" cy="270519"/>
          </a:xfrm>
          <a:prstGeom prst="rect">
            <a:avLst/>
          </a:prstGeom>
        </p:spPr>
      </p:pic>
      <p:pic>
        <p:nvPicPr>
          <p:cNvPr id="52" name="Picture 51" descr="A screenshot of a cell phone&#10;&#10;Description generated with very high confidence">
            <a:extLst>
              <a:ext uri="{FF2B5EF4-FFF2-40B4-BE49-F238E27FC236}">
                <a16:creationId xmlns:a16="http://schemas.microsoft.com/office/drawing/2014/main" id="{38ED4F1B-F306-425A-A2A4-1DAE783155A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595899" y="2832290"/>
            <a:ext cx="645555" cy="272641"/>
          </a:xfrm>
          <a:prstGeom prst="rect">
            <a:avLst/>
          </a:prstGeom>
        </p:spPr>
      </p:pic>
      <p:grpSp>
        <p:nvGrpSpPr>
          <p:cNvPr id="4" name="Group 3">
            <a:extLst>
              <a:ext uri="{FF2B5EF4-FFF2-40B4-BE49-F238E27FC236}">
                <a16:creationId xmlns:a16="http://schemas.microsoft.com/office/drawing/2014/main" id="{491D3A07-0D6B-442D-AF1B-2566F923768E}"/>
              </a:ext>
            </a:extLst>
          </p:cNvPr>
          <p:cNvGrpSpPr/>
          <p:nvPr/>
        </p:nvGrpSpPr>
        <p:grpSpPr>
          <a:xfrm>
            <a:off x="7116762" y="3575050"/>
            <a:ext cx="171455" cy="167214"/>
            <a:chOff x="7116762" y="3575050"/>
            <a:chExt cx="171455" cy="167214"/>
          </a:xfrm>
        </p:grpSpPr>
        <p:pic>
          <p:nvPicPr>
            <p:cNvPr id="23" name="Picture 22" descr="A screenshot of a cell phone&#10;&#10;Description generated with very high confidence">
              <a:extLst>
                <a:ext uri="{FF2B5EF4-FFF2-40B4-BE49-F238E27FC236}">
                  <a16:creationId xmlns:a16="http://schemas.microsoft.com/office/drawing/2014/main" id="{75D1F9F1-8A7A-4273-8514-1AEEA0A1E361}"/>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116762" y="3575050"/>
              <a:ext cx="157162" cy="167214"/>
            </a:xfrm>
            <a:prstGeom prst="rect">
              <a:avLst/>
            </a:prstGeom>
          </p:spPr>
        </p:pic>
        <p:sp>
          <p:nvSpPr>
            <p:cNvPr id="3" name="Freeform: Shape 2">
              <a:extLst>
                <a:ext uri="{FF2B5EF4-FFF2-40B4-BE49-F238E27FC236}">
                  <a16:creationId xmlns:a16="http://schemas.microsoft.com/office/drawing/2014/main" id="{C2691DAB-E033-4A03-85E6-AAE424714F25}"/>
                </a:ext>
              </a:extLst>
            </p:cNvPr>
            <p:cNvSpPr/>
            <p:nvPr/>
          </p:nvSpPr>
          <p:spPr bwMode="auto">
            <a:xfrm>
              <a:off x="7243767" y="3659082"/>
              <a:ext cx="44450" cy="43054"/>
            </a:xfrm>
            <a:custGeom>
              <a:avLst/>
              <a:gdLst>
                <a:gd name="connsiteX0" fmla="*/ 22225 w 44450"/>
                <a:gd name="connsiteY0" fmla="*/ 42966 h 43054"/>
                <a:gd name="connsiteX1" fmla="*/ 14287 w 44450"/>
                <a:gd name="connsiteY1" fmla="*/ 36616 h 43054"/>
                <a:gd name="connsiteX2" fmla="*/ 1587 w 44450"/>
                <a:gd name="connsiteY2" fmla="*/ 19154 h 43054"/>
                <a:gd name="connsiteX3" fmla="*/ 0 w 44450"/>
                <a:gd name="connsiteY3" fmla="*/ 14391 h 43054"/>
                <a:gd name="connsiteX4" fmla="*/ 14287 w 44450"/>
                <a:gd name="connsiteY4" fmla="*/ 6454 h 43054"/>
                <a:gd name="connsiteX5" fmla="*/ 19050 w 44450"/>
                <a:gd name="connsiteY5" fmla="*/ 1691 h 43054"/>
                <a:gd name="connsiteX6" fmla="*/ 44450 w 44450"/>
                <a:gd name="connsiteY6" fmla="*/ 8041 h 43054"/>
                <a:gd name="connsiteX7" fmla="*/ 42862 w 44450"/>
                <a:gd name="connsiteY7" fmla="*/ 31854 h 43054"/>
                <a:gd name="connsiteX8" fmla="*/ 22225 w 44450"/>
                <a:gd name="connsiteY8" fmla="*/ 42966 h 4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 h="43054">
                  <a:moveTo>
                    <a:pt x="22225" y="42966"/>
                  </a:moveTo>
                  <a:cubicBezTo>
                    <a:pt x="17463" y="43760"/>
                    <a:pt x="16683" y="39012"/>
                    <a:pt x="14287" y="36616"/>
                  </a:cubicBezTo>
                  <a:cubicBezTo>
                    <a:pt x="9437" y="31766"/>
                    <a:pt x="4698" y="25375"/>
                    <a:pt x="1587" y="19154"/>
                  </a:cubicBezTo>
                  <a:cubicBezTo>
                    <a:pt x="839" y="17657"/>
                    <a:pt x="529" y="15979"/>
                    <a:pt x="0" y="14391"/>
                  </a:cubicBezTo>
                  <a:cubicBezTo>
                    <a:pt x="10917" y="7113"/>
                    <a:pt x="5905" y="9247"/>
                    <a:pt x="14287" y="6454"/>
                  </a:cubicBezTo>
                  <a:cubicBezTo>
                    <a:pt x="15875" y="4866"/>
                    <a:pt x="16820" y="1953"/>
                    <a:pt x="19050" y="1691"/>
                  </a:cubicBezTo>
                  <a:cubicBezTo>
                    <a:pt x="40357" y="-816"/>
                    <a:pt x="37879" y="-1814"/>
                    <a:pt x="44450" y="8041"/>
                  </a:cubicBezTo>
                  <a:cubicBezTo>
                    <a:pt x="43921" y="15979"/>
                    <a:pt x="44103" y="23996"/>
                    <a:pt x="42862" y="31854"/>
                  </a:cubicBezTo>
                  <a:cubicBezTo>
                    <a:pt x="42493" y="34192"/>
                    <a:pt x="26987" y="42172"/>
                    <a:pt x="22225" y="42966"/>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pic>
        <p:nvPicPr>
          <p:cNvPr id="21" name="Picture 20" descr="A screenshot of a cell phone&#10;&#10;Description generated with high confidence">
            <a:extLst>
              <a:ext uri="{FF2B5EF4-FFF2-40B4-BE49-F238E27FC236}">
                <a16:creationId xmlns:a16="http://schemas.microsoft.com/office/drawing/2014/main" id="{2CF0C093-9CF8-4767-BFDD-F61D83B04031}"/>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129909" y="918722"/>
            <a:ext cx="2970978" cy="3060000"/>
          </a:xfrm>
          <a:prstGeom prst="rect">
            <a:avLst/>
          </a:prstGeom>
        </p:spPr>
      </p:pic>
      <p:pic>
        <p:nvPicPr>
          <p:cNvPr id="20" name="Picture 19" descr="A screenshot of a cell phone&#10;&#10;Description generated with very high confidence">
            <a:extLst>
              <a:ext uri="{FF2B5EF4-FFF2-40B4-BE49-F238E27FC236}">
                <a16:creationId xmlns:a16="http://schemas.microsoft.com/office/drawing/2014/main" id="{05002D4D-01A8-4D06-9A96-FA2D5D11445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264150" y="3591983"/>
            <a:ext cx="215900" cy="179918"/>
          </a:xfrm>
          <a:prstGeom prst="rect">
            <a:avLst/>
          </a:prstGeom>
        </p:spPr>
      </p:pic>
      <p:pic>
        <p:nvPicPr>
          <p:cNvPr id="39" name="Picture 38" descr="A screenshot of a cell phone&#10;&#10;Description generated with very high confidence">
            <a:extLst>
              <a:ext uri="{FF2B5EF4-FFF2-40B4-BE49-F238E27FC236}">
                <a16:creationId xmlns:a16="http://schemas.microsoft.com/office/drawing/2014/main" id="{6AA1B587-A5C9-48AC-9FB1-1E4C2D44A48F}"/>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5431367" y="3357033"/>
            <a:ext cx="461403" cy="259296"/>
          </a:xfrm>
          <a:prstGeom prst="rect">
            <a:avLst/>
          </a:prstGeom>
        </p:spPr>
      </p:pic>
      <p:pic>
        <p:nvPicPr>
          <p:cNvPr id="40" name="Picture 39" descr="A screenshot of a cell phone&#10;&#10;Description generated with very high confidence">
            <a:extLst>
              <a:ext uri="{FF2B5EF4-FFF2-40B4-BE49-F238E27FC236}">
                <a16:creationId xmlns:a16="http://schemas.microsoft.com/office/drawing/2014/main" id="{D77FF555-C0D4-4A13-B209-3CE2AAFA8052}"/>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4541838" y="3591983"/>
            <a:ext cx="238962" cy="179884"/>
          </a:xfrm>
          <a:prstGeom prst="rect">
            <a:avLst/>
          </a:prstGeom>
        </p:spPr>
      </p:pic>
      <p:pic>
        <p:nvPicPr>
          <p:cNvPr id="41" name="Picture 40" descr="A screenshot of a cell phone&#10;&#10;Description generated with very high confidence">
            <a:extLst>
              <a:ext uri="{FF2B5EF4-FFF2-40B4-BE49-F238E27FC236}">
                <a16:creationId xmlns:a16="http://schemas.microsoft.com/office/drawing/2014/main" id="{6D3D2FC5-DBA8-462D-8257-D66B4D7ACB2E}"/>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4697020" y="3357033"/>
            <a:ext cx="527460" cy="234950"/>
          </a:xfrm>
          <a:prstGeom prst="rect">
            <a:avLst/>
          </a:prstGeom>
        </p:spPr>
      </p:pic>
      <p:pic>
        <p:nvPicPr>
          <p:cNvPr id="44" name="Picture 43" descr="A screenshot of a cell phone&#10;&#10;Description generated with very high confidence">
            <a:extLst>
              <a:ext uri="{FF2B5EF4-FFF2-40B4-BE49-F238E27FC236}">
                <a16:creationId xmlns:a16="http://schemas.microsoft.com/office/drawing/2014/main" id="{2D61044E-35CB-47BD-87FD-A53BABCD03EC}"/>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607050" y="2800355"/>
            <a:ext cx="215899" cy="259296"/>
          </a:xfrm>
          <a:prstGeom prst="rect">
            <a:avLst/>
          </a:prstGeom>
        </p:spPr>
      </p:pic>
      <p:pic>
        <p:nvPicPr>
          <p:cNvPr id="45" name="Picture 44" descr="A screenshot of a cell phone&#10;&#10;Description generated with very high confidence">
            <a:extLst>
              <a:ext uri="{FF2B5EF4-FFF2-40B4-BE49-F238E27FC236}">
                <a16:creationId xmlns:a16="http://schemas.microsoft.com/office/drawing/2014/main" id="{6CCC605F-CC5D-4401-A617-B0082AB6FEDC}"/>
              </a:ext>
            </a:extLst>
          </p:cNvPr>
          <p:cNvPicPr>
            <a:picLocks noChangeAspect="1"/>
          </p:cNvPicPr>
          <p:nvPr/>
        </p:nvPicPr>
        <p:blipFill rotWithShape="1">
          <a:blip r:embed="rId18">
            <a:extLst>
              <a:ext uri="{28A0092B-C50C-407E-A947-70E740481C1C}">
                <a14:useLocalDpi xmlns:a14="http://schemas.microsoft.com/office/drawing/2010/main" val="0"/>
              </a:ext>
            </a:extLst>
          </a:blip>
          <a:srcRect r="-6910"/>
          <a:stretch/>
        </p:blipFill>
        <p:spPr>
          <a:xfrm>
            <a:off x="5822949" y="2800355"/>
            <a:ext cx="511348" cy="259296"/>
          </a:xfrm>
          <a:prstGeom prst="rect">
            <a:avLst/>
          </a:prstGeom>
        </p:spPr>
      </p:pic>
      <p:pic>
        <p:nvPicPr>
          <p:cNvPr id="46" name="Picture 45" descr="A screenshot of a cell phone&#10;&#10;Description generated with very high confidence">
            <a:extLst>
              <a:ext uri="{FF2B5EF4-FFF2-40B4-BE49-F238E27FC236}">
                <a16:creationId xmlns:a16="http://schemas.microsoft.com/office/drawing/2014/main" id="{680796A9-5205-441A-9A3E-761299BC5402}"/>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4493525" y="2800356"/>
            <a:ext cx="215899" cy="267956"/>
          </a:xfrm>
          <a:prstGeom prst="rect">
            <a:avLst/>
          </a:prstGeom>
        </p:spPr>
      </p:pic>
      <p:pic>
        <p:nvPicPr>
          <p:cNvPr id="47" name="Picture 46" descr="A screenshot of a cell phone&#10;&#10;Description generated with very high confidence">
            <a:extLst>
              <a:ext uri="{FF2B5EF4-FFF2-40B4-BE49-F238E27FC236}">
                <a16:creationId xmlns:a16="http://schemas.microsoft.com/office/drawing/2014/main" id="{1E8E091D-2745-45EC-8C4C-494FCD0FD132}"/>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4752802" y="2833360"/>
            <a:ext cx="511348" cy="234950"/>
          </a:xfrm>
          <a:prstGeom prst="rect">
            <a:avLst/>
          </a:prstGeom>
        </p:spPr>
      </p:pic>
    </p:spTree>
    <p:extLst>
      <p:ext uri="{BB962C8B-B14F-4D97-AF65-F5344CB8AC3E}">
        <p14:creationId xmlns:p14="http://schemas.microsoft.com/office/powerpoint/2010/main" val="173261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B26A107A-6DD0-40EF-B873-4B440ACDFAA4}"/>
              </a:ext>
            </a:extLst>
          </p:cNvPr>
          <p:cNvCxnSpPr>
            <a:cxnSpLocks/>
          </p:cNvCxnSpPr>
          <p:nvPr/>
        </p:nvCxnSpPr>
        <p:spPr bwMode="auto">
          <a:xfrm>
            <a:off x="6808036" y="3684592"/>
            <a:ext cx="0" cy="2194159"/>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 Placeholder 1"/>
          <p:cNvSpPr>
            <a:spLocks noGrp="1"/>
          </p:cNvSpPr>
          <p:nvPr>
            <p:ph type="body" sz="quarter" idx="11"/>
          </p:nvPr>
        </p:nvSpPr>
        <p:spPr>
          <a:xfrm>
            <a:off x="1" y="0"/>
            <a:ext cx="9144000" cy="630000"/>
          </a:xfrm>
        </p:spPr>
        <p:txBody>
          <a:bodyPr/>
          <a:lstStyle/>
          <a:p>
            <a:r>
              <a:rPr lang="en-GB" dirty="0"/>
              <a:t>1.27 Negative numbers – step 6:2</a:t>
            </a:r>
          </a:p>
        </p:txBody>
      </p:sp>
      <p:grpSp>
        <p:nvGrpSpPr>
          <p:cNvPr id="18" name="Group 17">
            <a:extLst>
              <a:ext uri="{FF2B5EF4-FFF2-40B4-BE49-F238E27FC236}">
                <a16:creationId xmlns:a16="http://schemas.microsoft.com/office/drawing/2014/main" id="{B60966FE-E6E5-4169-BD62-0EB9DE3838C9}"/>
              </a:ext>
            </a:extLst>
          </p:cNvPr>
          <p:cNvGrpSpPr/>
          <p:nvPr/>
        </p:nvGrpSpPr>
        <p:grpSpPr>
          <a:xfrm>
            <a:off x="2123321" y="1483268"/>
            <a:ext cx="2509362" cy="4404765"/>
            <a:chOff x="2123321" y="1483268"/>
            <a:chExt cx="2509362" cy="4404765"/>
          </a:xfrm>
        </p:grpSpPr>
        <p:pic>
          <p:nvPicPr>
            <p:cNvPr id="14" name="Picture 13" descr="A close up of a logo&#10;&#10;Description generated with high confidence">
              <a:extLst>
                <a:ext uri="{FF2B5EF4-FFF2-40B4-BE49-F238E27FC236}">
                  <a16:creationId xmlns:a16="http://schemas.microsoft.com/office/drawing/2014/main" id="{A9717E74-F0EF-4A93-BD52-80D531FB9CD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23321" y="1483268"/>
              <a:ext cx="2500743" cy="4404765"/>
            </a:xfrm>
            <a:prstGeom prst="rect">
              <a:avLst/>
            </a:prstGeom>
          </p:spPr>
        </p:pic>
        <p:cxnSp>
          <p:nvCxnSpPr>
            <p:cNvPr id="38" name="Straight Connector 37">
              <a:extLst>
                <a:ext uri="{FF2B5EF4-FFF2-40B4-BE49-F238E27FC236}">
                  <a16:creationId xmlns:a16="http://schemas.microsoft.com/office/drawing/2014/main" id="{073712D6-F258-4569-A148-D63D4A11FB66}"/>
                </a:ext>
              </a:extLst>
            </p:cNvPr>
            <p:cNvCxnSpPr>
              <a:cxnSpLocks/>
            </p:cNvCxnSpPr>
            <p:nvPr/>
          </p:nvCxnSpPr>
          <p:spPr bwMode="auto">
            <a:xfrm flipH="1">
              <a:off x="2419675" y="1492264"/>
              <a:ext cx="2213008" cy="0"/>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 name="Picture 3" descr="A screenshot of a cell phone&#10;&#10;Description generated with very high confidence">
            <a:extLst>
              <a:ext uri="{FF2B5EF4-FFF2-40B4-BE49-F238E27FC236}">
                <a16:creationId xmlns:a16="http://schemas.microsoft.com/office/drawing/2014/main" id="{8412F3A2-3295-48BF-B358-A3AFBDD818B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67346" y="2305737"/>
            <a:ext cx="1234693" cy="514111"/>
          </a:xfrm>
          <a:prstGeom prst="rect">
            <a:avLst/>
          </a:prstGeom>
        </p:spPr>
      </p:pic>
      <p:pic>
        <p:nvPicPr>
          <p:cNvPr id="27" name="Picture 26" descr="A screenshot of a cell phone&#10;&#10;Description generated with very high confidence">
            <a:extLst>
              <a:ext uri="{FF2B5EF4-FFF2-40B4-BE49-F238E27FC236}">
                <a16:creationId xmlns:a16="http://schemas.microsoft.com/office/drawing/2014/main" id="{7742834D-382B-4A46-AB75-2D50CE053E14}"/>
              </a:ext>
            </a:extLst>
          </p:cNvPr>
          <p:cNvPicPr>
            <a:picLocks noChangeAspect="1"/>
          </p:cNvPicPr>
          <p:nvPr/>
        </p:nvPicPr>
        <p:blipFill rotWithShape="1">
          <a:blip r:embed="rId5">
            <a:extLst>
              <a:ext uri="{28A0092B-C50C-407E-A947-70E740481C1C}">
                <a14:useLocalDpi xmlns:a14="http://schemas.microsoft.com/office/drawing/2010/main" val="0"/>
              </a:ext>
            </a:extLst>
          </a:blip>
          <a:srcRect l="-11511" b="-26812"/>
          <a:stretch/>
        </p:blipFill>
        <p:spPr>
          <a:xfrm>
            <a:off x="2762456" y="4552263"/>
            <a:ext cx="1234693" cy="606878"/>
          </a:xfrm>
          <a:prstGeom prst="rect">
            <a:avLst/>
          </a:prstGeom>
        </p:spPr>
      </p:pic>
      <p:pic>
        <p:nvPicPr>
          <p:cNvPr id="22" name="Picture 21" descr="A close up of a logo&#10;&#10;Description generated with high confidence">
            <a:extLst>
              <a:ext uri="{FF2B5EF4-FFF2-40B4-BE49-F238E27FC236}">
                <a16:creationId xmlns:a16="http://schemas.microsoft.com/office/drawing/2014/main" id="{839F6398-0B80-4A97-B613-92CEA059999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202863" y="3616329"/>
            <a:ext cx="3086937" cy="2555641"/>
          </a:xfrm>
          <a:prstGeom prst="rect">
            <a:avLst/>
          </a:prstGeom>
        </p:spPr>
      </p:pic>
      <p:pic>
        <p:nvPicPr>
          <p:cNvPr id="26" name="Picture 25" descr="A screenshot of a cell phone&#10;&#10;Description generated with very high confidence">
            <a:extLst>
              <a:ext uri="{FF2B5EF4-FFF2-40B4-BE49-F238E27FC236}">
                <a16:creationId xmlns:a16="http://schemas.microsoft.com/office/drawing/2014/main" id="{41F40E77-6A85-489B-8A25-26BA0C93C4A5}"/>
              </a:ext>
            </a:extLst>
          </p:cNvPr>
          <p:cNvPicPr>
            <a:picLocks noChangeAspect="1"/>
          </p:cNvPicPr>
          <p:nvPr/>
        </p:nvPicPr>
        <p:blipFill rotWithShape="1">
          <a:blip r:embed="rId7">
            <a:extLst>
              <a:ext uri="{28A0092B-C50C-407E-A947-70E740481C1C}">
                <a14:useLocalDpi xmlns:a14="http://schemas.microsoft.com/office/drawing/2010/main" val="0"/>
              </a:ext>
            </a:extLst>
          </a:blip>
          <a:srcRect r="-6949" b="-3900"/>
          <a:stretch/>
        </p:blipFill>
        <p:spPr>
          <a:xfrm>
            <a:off x="5098703" y="4431071"/>
            <a:ext cx="1234693" cy="623156"/>
          </a:xfrm>
          <a:prstGeom prst="rect">
            <a:avLst/>
          </a:prstGeom>
        </p:spPr>
      </p:pic>
      <p:pic>
        <p:nvPicPr>
          <p:cNvPr id="25" name="Picture 24" descr="A screenshot of a cell phone&#10;&#10;Description generated with very high confidence">
            <a:extLst>
              <a:ext uri="{FF2B5EF4-FFF2-40B4-BE49-F238E27FC236}">
                <a16:creationId xmlns:a16="http://schemas.microsoft.com/office/drawing/2014/main" id="{0873E528-F492-49DF-9CAF-952EDD579547}"/>
              </a:ext>
            </a:extLst>
          </p:cNvPr>
          <p:cNvPicPr>
            <a:picLocks noChangeAspect="1"/>
          </p:cNvPicPr>
          <p:nvPr/>
        </p:nvPicPr>
        <p:blipFill rotWithShape="1">
          <a:blip r:embed="rId8">
            <a:extLst>
              <a:ext uri="{28A0092B-C50C-407E-A947-70E740481C1C}">
                <a14:useLocalDpi xmlns:a14="http://schemas.microsoft.com/office/drawing/2010/main" val="0"/>
              </a:ext>
            </a:extLst>
          </a:blip>
          <a:srcRect t="-170" r="-6949"/>
          <a:stretch/>
        </p:blipFill>
        <p:spPr>
          <a:xfrm>
            <a:off x="5103934" y="2325335"/>
            <a:ext cx="1234693" cy="581449"/>
          </a:xfrm>
          <a:prstGeom prst="rect">
            <a:avLst/>
          </a:prstGeom>
        </p:spPr>
      </p:pic>
      <p:grpSp>
        <p:nvGrpSpPr>
          <p:cNvPr id="15" name="Group 14">
            <a:extLst>
              <a:ext uri="{FF2B5EF4-FFF2-40B4-BE49-F238E27FC236}">
                <a16:creationId xmlns:a16="http://schemas.microsoft.com/office/drawing/2014/main" id="{8D976986-DE91-4052-BA05-66F5CAEA1DC5}"/>
              </a:ext>
            </a:extLst>
          </p:cNvPr>
          <p:cNvGrpSpPr/>
          <p:nvPr/>
        </p:nvGrpSpPr>
        <p:grpSpPr>
          <a:xfrm>
            <a:off x="7116762" y="3575050"/>
            <a:ext cx="171455" cy="167214"/>
            <a:chOff x="7116762" y="3575050"/>
            <a:chExt cx="171455" cy="167214"/>
          </a:xfrm>
        </p:grpSpPr>
        <p:pic>
          <p:nvPicPr>
            <p:cNvPr id="16" name="Picture 15" descr="A screenshot of a cell phone&#10;&#10;Description generated with very high confidence">
              <a:extLst>
                <a:ext uri="{FF2B5EF4-FFF2-40B4-BE49-F238E27FC236}">
                  <a16:creationId xmlns:a16="http://schemas.microsoft.com/office/drawing/2014/main" id="{F3B16A91-BAD7-49B3-B9F4-8655F0BD08A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116762" y="3575050"/>
              <a:ext cx="157162" cy="167214"/>
            </a:xfrm>
            <a:prstGeom prst="rect">
              <a:avLst/>
            </a:prstGeom>
          </p:spPr>
        </p:pic>
        <p:sp>
          <p:nvSpPr>
            <p:cNvPr id="17" name="Freeform: Shape 16">
              <a:extLst>
                <a:ext uri="{FF2B5EF4-FFF2-40B4-BE49-F238E27FC236}">
                  <a16:creationId xmlns:a16="http://schemas.microsoft.com/office/drawing/2014/main" id="{C4F89BFF-0457-4DFC-A233-7B18A3430D2B}"/>
                </a:ext>
              </a:extLst>
            </p:cNvPr>
            <p:cNvSpPr/>
            <p:nvPr/>
          </p:nvSpPr>
          <p:spPr bwMode="auto">
            <a:xfrm>
              <a:off x="7243767" y="3659082"/>
              <a:ext cx="44450" cy="43054"/>
            </a:xfrm>
            <a:custGeom>
              <a:avLst/>
              <a:gdLst>
                <a:gd name="connsiteX0" fmla="*/ 22225 w 44450"/>
                <a:gd name="connsiteY0" fmla="*/ 42966 h 43054"/>
                <a:gd name="connsiteX1" fmla="*/ 14287 w 44450"/>
                <a:gd name="connsiteY1" fmla="*/ 36616 h 43054"/>
                <a:gd name="connsiteX2" fmla="*/ 1587 w 44450"/>
                <a:gd name="connsiteY2" fmla="*/ 19154 h 43054"/>
                <a:gd name="connsiteX3" fmla="*/ 0 w 44450"/>
                <a:gd name="connsiteY3" fmla="*/ 14391 h 43054"/>
                <a:gd name="connsiteX4" fmla="*/ 14287 w 44450"/>
                <a:gd name="connsiteY4" fmla="*/ 6454 h 43054"/>
                <a:gd name="connsiteX5" fmla="*/ 19050 w 44450"/>
                <a:gd name="connsiteY5" fmla="*/ 1691 h 43054"/>
                <a:gd name="connsiteX6" fmla="*/ 44450 w 44450"/>
                <a:gd name="connsiteY6" fmla="*/ 8041 h 43054"/>
                <a:gd name="connsiteX7" fmla="*/ 42862 w 44450"/>
                <a:gd name="connsiteY7" fmla="*/ 31854 h 43054"/>
                <a:gd name="connsiteX8" fmla="*/ 22225 w 44450"/>
                <a:gd name="connsiteY8" fmla="*/ 42966 h 4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 h="43054">
                  <a:moveTo>
                    <a:pt x="22225" y="42966"/>
                  </a:moveTo>
                  <a:cubicBezTo>
                    <a:pt x="17463" y="43760"/>
                    <a:pt x="16683" y="39012"/>
                    <a:pt x="14287" y="36616"/>
                  </a:cubicBezTo>
                  <a:cubicBezTo>
                    <a:pt x="9437" y="31766"/>
                    <a:pt x="4698" y="25375"/>
                    <a:pt x="1587" y="19154"/>
                  </a:cubicBezTo>
                  <a:cubicBezTo>
                    <a:pt x="839" y="17657"/>
                    <a:pt x="529" y="15979"/>
                    <a:pt x="0" y="14391"/>
                  </a:cubicBezTo>
                  <a:cubicBezTo>
                    <a:pt x="10917" y="7113"/>
                    <a:pt x="5905" y="9247"/>
                    <a:pt x="14287" y="6454"/>
                  </a:cubicBezTo>
                  <a:cubicBezTo>
                    <a:pt x="15875" y="4866"/>
                    <a:pt x="16820" y="1953"/>
                    <a:pt x="19050" y="1691"/>
                  </a:cubicBezTo>
                  <a:cubicBezTo>
                    <a:pt x="40357" y="-816"/>
                    <a:pt x="37879" y="-1814"/>
                    <a:pt x="44450" y="8041"/>
                  </a:cubicBezTo>
                  <a:cubicBezTo>
                    <a:pt x="43921" y="15979"/>
                    <a:pt x="44103" y="23996"/>
                    <a:pt x="42862" y="31854"/>
                  </a:cubicBezTo>
                  <a:cubicBezTo>
                    <a:pt x="42493" y="34192"/>
                    <a:pt x="26987" y="42172"/>
                    <a:pt x="22225" y="42966"/>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pic>
        <p:nvPicPr>
          <p:cNvPr id="20" name="Picture 19" descr="A screenshot of a cell phone&#10;&#10;Description generated with high confidence">
            <a:extLst>
              <a:ext uri="{FF2B5EF4-FFF2-40B4-BE49-F238E27FC236}">
                <a16:creationId xmlns:a16="http://schemas.microsoft.com/office/drawing/2014/main" id="{FA3D8870-99C5-4438-AB5E-7D4ED01CDCA1}"/>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129909" y="918722"/>
            <a:ext cx="2970978" cy="3060000"/>
          </a:xfrm>
          <a:prstGeom prst="rect">
            <a:avLst/>
          </a:prstGeom>
        </p:spPr>
      </p:pic>
    </p:spTree>
    <p:extLst>
      <p:ext uri="{BB962C8B-B14F-4D97-AF65-F5344CB8AC3E}">
        <p14:creationId xmlns:p14="http://schemas.microsoft.com/office/powerpoint/2010/main" val="388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82DA4E-A2F8-4996-B370-4F10E1659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493" y="4046839"/>
            <a:ext cx="2569755" cy="1478948"/>
          </a:xfrm>
          <a:prstGeom prst="rect">
            <a:avLst/>
          </a:prstGeom>
        </p:spPr>
      </p:pic>
      <p:pic>
        <p:nvPicPr>
          <p:cNvPr id="7" name="Picture 6">
            <a:extLst>
              <a:ext uri="{FF2B5EF4-FFF2-40B4-BE49-F238E27FC236}">
                <a16:creationId xmlns:a16="http://schemas.microsoft.com/office/drawing/2014/main" id="{BD509888-D473-4A08-9599-4B034938D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556" y="2573377"/>
            <a:ext cx="2229041" cy="2229041"/>
          </a:xfrm>
          <a:prstGeom prst="rect">
            <a:avLst/>
          </a:prstGeom>
        </p:spPr>
      </p:pic>
      <p:grpSp>
        <p:nvGrpSpPr>
          <p:cNvPr id="16" name="Group 15">
            <a:extLst>
              <a:ext uri="{FF2B5EF4-FFF2-40B4-BE49-F238E27FC236}">
                <a16:creationId xmlns:a16="http://schemas.microsoft.com/office/drawing/2014/main" id="{FAA2C464-E9F8-47A3-8FC9-59DE658731E5}"/>
              </a:ext>
            </a:extLst>
          </p:cNvPr>
          <p:cNvGrpSpPr/>
          <p:nvPr/>
        </p:nvGrpSpPr>
        <p:grpSpPr>
          <a:xfrm>
            <a:off x="2123321" y="1483268"/>
            <a:ext cx="2509362" cy="4404765"/>
            <a:chOff x="2123321" y="1483268"/>
            <a:chExt cx="2509362" cy="4404765"/>
          </a:xfrm>
        </p:grpSpPr>
        <p:pic>
          <p:nvPicPr>
            <p:cNvPr id="17" name="Picture 16" descr="A close up of a logo&#10;&#10;Description generated with high confidence">
              <a:extLst>
                <a:ext uri="{FF2B5EF4-FFF2-40B4-BE49-F238E27FC236}">
                  <a16:creationId xmlns:a16="http://schemas.microsoft.com/office/drawing/2014/main" id="{7C21B8CA-CD32-4398-BBEE-9880D21B19D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23321" y="1483268"/>
              <a:ext cx="2500743" cy="4404765"/>
            </a:xfrm>
            <a:prstGeom prst="rect">
              <a:avLst/>
            </a:prstGeom>
          </p:spPr>
        </p:pic>
        <p:cxnSp>
          <p:nvCxnSpPr>
            <p:cNvPr id="19" name="Straight Connector 18">
              <a:extLst>
                <a:ext uri="{FF2B5EF4-FFF2-40B4-BE49-F238E27FC236}">
                  <a16:creationId xmlns:a16="http://schemas.microsoft.com/office/drawing/2014/main" id="{6FA8AE64-167E-4E05-A7ED-202CFB35B5F0}"/>
                </a:ext>
              </a:extLst>
            </p:cNvPr>
            <p:cNvCxnSpPr>
              <a:cxnSpLocks/>
            </p:cNvCxnSpPr>
            <p:nvPr/>
          </p:nvCxnSpPr>
          <p:spPr bwMode="auto">
            <a:xfrm flipH="1">
              <a:off x="2419675" y="1492264"/>
              <a:ext cx="2213008" cy="0"/>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9" name="Straight Connector 38">
            <a:extLst>
              <a:ext uri="{FF2B5EF4-FFF2-40B4-BE49-F238E27FC236}">
                <a16:creationId xmlns:a16="http://schemas.microsoft.com/office/drawing/2014/main" id="{F879BE0D-7CAB-40F6-AE02-06066DD85FDB}"/>
              </a:ext>
            </a:extLst>
          </p:cNvPr>
          <p:cNvCxnSpPr>
            <a:cxnSpLocks/>
          </p:cNvCxnSpPr>
          <p:nvPr/>
        </p:nvCxnSpPr>
        <p:spPr bwMode="auto">
          <a:xfrm>
            <a:off x="6808036" y="3684592"/>
            <a:ext cx="0" cy="2194159"/>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 Placeholder 1"/>
          <p:cNvSpPr>
            <a:spLocks noGrp="1"/>
          </p:cNvSpPr>
          <p:nvPr>
            <p:ph type="body" sz="quarter" idx="11"/>
          </p:nvPr>
        </p:nvSpPr>
        <p:spPr>
          <a:xfrm>
            <a:off x="1" y="0"/>
            <a:ext cx="9144000" cy="630000"/>
          </a:xfrm>
        </p:spPr>
        <p:txBody>
          <a:bodyPr/>
          <a:lstStyle/>
          <a:p>
            <a:r>
              <a:rPr lang="en-GB" dirty="0"/>
              <a:t>1.27 Negative numbers – step 6:3</a:t>
            </a:r>
          </a:p>
        </p:txBody>
      </p:sp>
      <p:pic>
        <p:nvPicPr>
          <p:cNvPr id="15" name="Picture 14" descr="A close up of a logo&#10;&#10;Description generated with high confidence">
            <a:extLst>
              <a:ext uri="{FF2B5EF4-FFF2-40B4-BE49-F238E27FC236}">
                <a16:creationId xmlns:a16="http://schemas.microsoft.com/office/drawing/2014/main" id="{8A5905FC-6902-41FE-B7DF-DF362682FD4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202863" y="3616329"/>
            <a:ext cx="3086937" cy="2555641"/>
          </a:xfrm>
          <a:prstGeom prst="rect">
            <a:avLst/>
          </a:prstGeom>
        </p:spPr>
      </p:pic>
      <p:pic>
        <p:nvPicPr>
          <p:cNvPr id="34" name="Picture 33" descr="A screenshot of a cell phone&#10;&#10;Description generated with very high confidence">
            <a:extLst>
              <a:ext uri="{FF2B5EF4-FFF2-40B4-BE49-F238E27FC236}">
                <a16:creationId xmlns:a16="http://schemas.microsoft.com/office/drawing/2014/main" id="{ECACB556-AD85-4460-8721-D010A42B70A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259763" y="3966872"/>
            <a:ext cx="215900" cy="179918"/>
          </a:xfrm>
          <a:prstGeom prst="rect">
            <a:avLst/>
          </a:prstGeom>
        </p:spPr>
      </p:pic>
      <p:pic>
        <p:nvPicPr>
          <p:cNvPr id="33" name="Picture 32" descr="A screenshot of a cell phone&#10;&#10;Description generated with very high confidence">
            <a:extLst>
              <a:ext uri="{FF2B5EF4-FFF2-40B4-BE49-F238E27FC236}">
                <a16:creationId xmlns:a16="http://schemas.microsoft.com/office/drawing/2014/main" id="{74D5217D-625E-4A0C-A5DC-3B9291E87B6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63972" y="3968562"/>
            <a:ext cx="215900" cy="179918"/>
          </a:xfrm>
          <a:prstGeom prst="rect">
            <a:avLst/>
          </a:prstGeom>
        </p:spPr>
      </p:pic>
      <p:pic>
        <p:nvPicPr>
          <p:cNvPr id="32" name="Picture 31" descr="A screenshot of a cell phone&#10;&#10;Description generated with very high confidence">
            <a:extLst>
              <a:ext uri="{FF2B5EF4-FFF2-40B4-BE49-F238E27FC236}">
                <a16:creationId xmlns:a16="http://schemas.microsoft.com/office/drawing/2014/main" id="{4FF84E7A-19D3-4BBE-865F-E6743572A74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624127" y="4698991"/>
            <a:ext cx="215900" cy="179918"/>
          </a:xfrm>
          <a:prstGeom prst="rect">
            <a:avLst/>
          </a:prstGeom>
        </p:spPr>
      </p:pic>
      <p:pic>
        <p:nvPicPr>
          <p:cNvPr id="36" name="Picture 35" descr="A screenshot of a cell phone&#10;&#10;Description generated with very high confidence">
            <a:extLst>
              <a:ext uri="{FF2B5EF4-FFF2-40B4-BE49-F238E27FC236}">
                <a16:creationId xmlns:a16="http://schemas.microsoft.com/office/drawing/2014/main" id="{02F7E7E3-3B97-425F-A04E-1FC18B041FF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895493" y="5428962"/>
            <a:ext cx="215900" cy="179918"/>
          </a:xfrm>
          <a:prstGeom prst="rect">
            <a:avLst/>
          </a:prstGeom>
        </p:spPr>
      </p:pic>
      <p:pic>
        <p:nvPicPr>
          <p:cNvPr id="28" name="Picture 27" descr="A screenshot of a cell phone&#10;&#10;Description generated with very high confidence">
            <a:extLst>
              <a:ext uri="{FF2B5EF4-FFF2-40B4-BE49-F238E27FC236}">
                <a16:creationId xmlns:a16="http://schemas.microsoft.com/office/drawing/2014/main" id="{450C30AB-3A9E-4EFB-B48B-1AB3829F250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419977" y="2501120"/>
            <a:ext cx="215900" cy="179918"/>
          </a:xfrm>
          <a:prstGeom prst="rect">
            <a:avLst/>
          </a:prstGeom>
        </p:spPr>
      </p:pic>
      <p:pic>
        <p:nvPicPr>
          <p:cNvPr id="30" name="Picture 29" descr="A screenshot of a cell phone&#10;&#10;Description generated with very high confidence">
            <a:extLst>
              <a:ext uri="{FF2B5EF4-FFF2-40B4-BE49-F238E27FC236}">
                <a16:creationId xmlns:a16="http://schemas.microsoft.com/office/drawing/2014/main" id="{FB332EEC-1950-45D8-A725-5D9769BBF0F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418229" y="4698991"/>
            <a:ext cx="215900" cy="179918"/>
          </a:xfrm>
          <a:prstGeom prst="rect">
            <a:avLst/>
          </a:prstGeom>
        </p:spPr>
      </p:pic>
      <p:pic>
        <p:nvPicPr>
          <p:cNvPr id="35" name="Picture 34" descr="A screenshot of a cell phone&#10;&#10;Description generated with very high confidence">
            <a:extLst>
              <a:ext uri="{FF2B5EF4-FFF2-40B4-BE49-F238E27FC236}">
                <a16:creationId xmlns:a16="http://schemas.microsoft.com/office/drawing/2014/main" id="{3A4A0E8B-0E80-4C7F-B931-A4FF34DD84B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689601" y="5428962"/>
            <a:ext cx="215900" cy="179918"/>
          </a:xfrm>
          <a:prstGeom prst="rect">
            <a:avLst/>
          </a:prstGeom>
        </p:spPr>
      </p:pic>
      <p:pic>
        <p:nvPicPr>
          <p:cNvPr id="29" name="Picture 28" descr="A screenshot of a cell phone&#10;&#10;Description generated with very high confidence">
            <a:extLst>
              <a:ext uri="{FF2B5EF4-FFF2-40B4-BE49-F238E27FC236}">
                <a16:creationId xmlns:a16="http://schemas.microsoft.com/office/drawing/2014/main" id="{38E9BEAA-17B7-486A-87C4-1235F3B2322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634287" y="2501120"/>
            <a:ext cx="215900" cy="179918"/>
          </a:xfrm>
          <a:prstGeom prst="rect">
            <a:avLst/>
          </a:prstGeom>
        </p:spPr>
      </p:pic>
      <p:grpSp>
        <p:nvGrpSpPr>
          <p:cNvPr id="21" name="Group 20">
            <a:extLst>
              <a:ext uri="{FF2B5EF4-FFF2-40B4-BE49-F238E27FC236}">
                <a16:creationId xmlns:a16="http://schemas.microsoft.com/office/drawing/2014/main" id="{A1F40A77-E51A-4919-88E4-E749648C5B1C}"/>
              </a:ext>
            </a:extLst>
          </p:cNvPr>
          <p:cNvGrpSpPr/>
          <p:nvPr/>
        </p:nvGrpSpPr>
        <p:grpSpPr>
          <a:xfrm>
            <a:off x="7116762" y="3575050"/>
            <a:ext cx="171455" cy="167214"/>
            <a:chOff x="7116762" y="3575050"/>
            <a:chExt cx="171455" cy="167214"/>
          </a:xfrm>
        </p:grpSpPr>
        <p:pic>
          <p:nvPicPr>
            <p:cNvPr id="22" name="Picture 21" descr="A screenshot of a cell phone&#10;&#10;Description generated with very high confidence">
              <a:extLst>
                <a:ext uri="{FF2B5EF4-FFF2-40B4-BE49-F238E27FC236}">
                  <a16:creationId xmlns:a16="http://schemas.microsoft.com/office/drawing/2014/main" id="{4DE5FCDE-7040-42BB-8079-0761DAA6BFE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116762" y="3575050"/>
              <a:ext cx="157162" cy="167214"/>
            </a:xfrm>
            <a:prstGeom prst="rect">
              <a:avLst/>
            </a:prstGeom>
          </p:spPr>
        </p:pic>
        <p:sp>
          <p:nvSpPr>
            <p:cNvPr id="25" name="Freeform: Shape 24">
              <a:extLst>
                <a:ext uri="{FF2B5EF4-FFF2-40B4-BE49-F238E27FC236}">
                  <a16:creationId xmlns:a16="http://schemas.microsoft.com/office/drawing/2014/main" id="{FB0EA0E9-8A95-41C1-ABE4-5D222CFB5062}"/>
                </a:ext>
              </a:extLst>
            </p:cNvPr>
            <p:cNvSpPr/>
            <p:nvPr/>
          </p:nvSpPr>
          <p:spPr bwMode="auto">
            <a:xfrm>
              <a:off x="7243767" y="3659082"/>
              <a:ext cx="44450" cy="43054"/>
            </a:xfrm>
            <a:custGeom>
              <a:avLst/>
              <a:gdLst>
                <a:gd name="connsiteX0" fmla="*/ 22225 w 44450"/>
                <a:gd name="connsiteY0" fmla="*/ 42966 h 43054"/>
                <a:gd name="connsiteX1" fmla="*/ 14287 w 44450"/>
                <a:gd name="connsiteY1" fmla="*/ 36616 h 43054"/>
                <a:gd name="connsiteX2" fmla="*/ 1587 w 44450"/>
                <a:gd name="connsiteY2" fmla="*/ 19154 h 43054"/>
                <a:gd name="connsiteX3" fmla="*/ 0 w 44450"/>
                <a:gd name="connsiteY3" fmla="*/ 14391 h 43054"/>
                <a:gd name="connsiteX4" fmla="*/ 14287 w 44450"/>
                <a:gd name="connsiteY4" fmla="*/ 6454 h 43054"/>
                <a:gd name="connsiteX5" fmla="*/ 19050 w 44450"/>
                <a:gd name="connsiteY5" fmla="*/ 1691 h 43054"/>
                <a:gd name="connsiteX6" fmla="*/ 44450 w 44450"/>
                <a:gd name="connsiteY6" fmla="*/ 8041 h 43054"/>
                <a:gd name="connsiteX7" fmla="*/ 42862 w 44450"/>
                <a:gd name="connsiteY7" fmla="*/ 31854 h 43054"/>
                <a:gd name="connsiteX8" fmla="*/ 22225 w 44450"/>
                <a:gd name="connsiteY8" fmla="*/ 42966 h 4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 h="43054">
                  <a:moveTo>
                    <a:pt x="22225" y="42966"/>
                  </a:moveTo>
                  <a:cubicBezTo>
                    <a:pt x="17463" y="43760"/>
                    <a:pt x="16683" y="39012"/>
                    <a:pt x="14287" y="36616"/>
                  </a:cubicBezTo>
                  <a:cubicBezTo>
                    <a:pt x="9437" y="31766"/>
                    <a:pt x="4698" y="25375"/>
                    <a:pt x="1587" y="19154"/>
                  </a:cubicBezTo>
                  <a:cubicBezTo>
                    <a:pt x="839" y="17657"/>
                    <a:pt x="529" y="15979"/>
                    <a:pt x="0" y="14391"/>
                  </a:cubicBezTo>
                  <a:cubicBezTo>
                    <a:pt x="10917" y="7113"/>
                    <a:pt x="5905" y="9247"/>
                    <a:pt x="14287" y="6454"/>
                  </a:cubicBezTo>
                  <a:cubicBezTo>
                    <a:pt x="15875" y="4866"/>
                    <a:pt x="16820" y="1953"/>
                    <a:pt x="19050" y="1691"/>
                  </a:cubicBezTo>
                  <a:cubicBezTo>
                    <a:pt x="40357" y="-816"/>
                    <a:pt x="37879" y="-1814"/>
                    <a:pt x="44450" y="8041"/>
                  </a:cubicBezTo>
                  <a:cubicBezTo>
                    <a:pt x="43921" y="15979"/>
                    <a:pt x="44103" y="23996"/>
                    <a:pt x="42862" y="31854"/>
                  </a:cubicBezTo>
                  <a:cubicBezTo>
                    <a:pt x="42493" y="34192"/>
                    <a:pt x="26987" y="42172"/>
                    <a:pt x="22225" y="42966"/>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pic>
        <p:nvPicPr>
          <p:cNvPr id="26" name="Picture 25" descr="A screenshot of a cell phone&#10;&#10;Description generated with high confidence">
            <a:extLst>
              <a:ext uri="{FF2B5EF4-FFF2-40B4-BE49-F238E27FC236}">
                <a16:creationId xmlns:a16="http://schemas.microsoft.com/office/drawing/2014/main" id="{4401C7ED-AE13-42AC-9A19-2EA4E2E956C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129909" y="918722"/>
            <a:ext cx="2970978" cy="3060000"/>
          </a:xfrm>
          <a:prstGeom prst="rect">
            <a:avLst/>
          </a:prstGeom>
        </p:spPr>
      </p:pic>
    </p:spTree>
    <p:extLst>
      <p:ext uri="{BB962C8B-B14F-4D97-AF65-F5344CB8AC3E}">
        <p14:creationId xmlns:p14="http://schemas.microsoft.com/office/powerpoint/2010/main" val="136966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par>
                          <p:cTn id="66" fill="hold">
                            <p:stCondLst>
                              <p:cond delay="500"/>
                            </p:stCondLst>
                            <p:childTnLst>
                              <p:par>
                                <p:cTn id="67" presetID="10" presetClass="exit" presetSubtype="0" fill="hold" nodeType="afterEffect">
                                  <p:stCondLst>
                                    <p:cond delay="0"/>
                                  </p:stCondLst>
                                  <p:childTnLst>
                                    <p:animEffect transition="out" filter="fade">
                                      <p:cBhvr>
                                        <p:cTn id="68" dur="500"/>
                                        <p:tgtEl>
                                          <p:spTgt spid="33"/>
                                        </p:tgtEl>
                                      </p:cBhvr>
                                    </p:animEffect>
                                    <p:set>
                                      <p:cBhvr>
                                        <p:cTn id="69" dur="1" fill="hold">
                                          <p:stCondLst>
                                            <p:cond delay="499"/>
                                          </p:stCondLst>
                                        </p:cTn>
                                        <p:tgtEl>
                                          <p:spTgt spid="3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4"/>
                                        </p:tgtEl>
                                      </p:cBhvr>
                                    </p:animEffect>
                                    <p:set>
                                      <p:cBhvr>
                                        <p:cTn id="72" dur="1" fill="hold">
                                          <p:stCondLst>
                                            <p:cond delay="499"/>
                                          </p:stCondLst>
                                        </p:cTn>
                                        <p:tgtEl>
                                          <p:spTgt spid="3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5"/>
                                        </p:tgtEl>
                                      </p:cBhvr>
                                    </p:animEffect>
                                    <p:set>
                                      <p:cBhvr>
                                        <p:cTn id="75" dur="1" fill="hold">
                                          <p:stCondLst>
                                            <p:cond delay="499"/>
                                          </p:stCondLst>
                                        </p:cTn>
                                        <p:tgtEl>
                                          <p:spTgt spid="35"/>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6"/>
                                        </p:tgtEl>
                                      </p:cBhvr>
                                    </p:animEffect>
                                    <p:set>
                                      <p:cBhvr>
                                        <p:cTn id="78"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building&#10;&#10;Description generated with high confidence">
            <a:extLst>
              <a:ext uri="{FF2B5EF4-FFF2-40B4-BE49-F238E27FC236}">
                <a16:creationId xmlns:a16="http://schemas.microsoft.com/office/drawing/2014/main" id="{9AB08530-AF53-46DB-B2DC-B8828E134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845" y="2192670"/>
            <a:ext cx="2606229" cy="2599461"/>
          </a:xfrm>
          <a:prstGeom prst="rect">
            <a:avLst/>
          </a:prstGeom>
        </p:spPr>
      </p:pic>
      <p:grpSp>
        <p:nvGrpSpPr>
          <p:cNvPr id="16" name="Group 15">
            <a:extLst>
              <a:ext uri="{FF2B5EF4-FFF2-40B4-BE49-F238E27FC236}">
                <a16:creationId xmlns:a16="http://schemas.microsoft.com/office/drawing/2014/main" id="{FAA2C464-E9F8-47A3-8FC9-59DE658731E5}"/>
              </a:ext>
            </a:extLst>
          </p:cNvPr>
          <p:cNvGrpSpPr/>
          <p:nvPr/>
        </p:nvGrpSpPr>
        <p:grpSpPr>
          <a:xfrm>
            <a:off x="2123321" y="1483268"/>
            <a:ext cx="2509362" cy="4404765"/>
            <a:chOff x="2123321" y="1483268"/>
            <a:chExt cx="2509362" cy="4404765"/>
          </a:xfrm>
        </p:grpSpPr>
        <p:pic>
          <p:nvPicPr>
            <p:cNvPr id="17" name="Picture 16" descr="A close up of a logo&#10;&#10;Description generated with high confidence">
              <a:extLst>
                <a:ext uri="{FF2B5EF4-FFF2-40B4-BE49-F238E27FC236}">
                  <a16:creationId xmlns:a16="http://schemas.microsoft.com/office/drawing/2014/main" id="{7C21B8CA-CD32-4398-BBEE-9880D21B19D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23321" y="1483268"/>
              <a:ext cx="2500743" cy="4404765"/>
            </a:xfrm>
            <a:prstGeom prst="rect">
              <a:avLst/>
            </a:prstGeom>
          </p:spPr>
        </p:pic>
        <p:cxnSp>
          <p:nvCxnSpPr>
            <p:cNvPr id="19" name="Straight Connector 18">
              <a:extLst>
                <a:ext uri="{FF2B5EF4-FFF2-40B4-BE49-F238E27FC236}">
                  <a16:creationId xmlns:a16="http://schemas.microsoft.com/office/drawing/2014/main" id="{6FA8AE64-167E-4E05-A7ED-202CFB35B5F0}"/>
                </a:ext>
              </a:extLst>
            </p:cNvPr>
            <p:cNvCxnSpPr>
              <a:cxnSpLocks/>
            </p:cNvCxnSpPr>
            <p:nvPr/>
          </p:nvCxnSpPr>
          <p:spPr bwMode="auto">
            <a:xfrm flipH="1">
              <a:off x="2419675" y="1492264"/>
              <a:ext cx="2213008" cy="0"/>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5" name="Picture 14" descr="A close up of a logo&#10;&#10;Description generated with high confidence">
            <a:extLst>
              <a:ext uri="{FF2B5EF4-FFF2-40B4-BE49-F238E27FC236}">
                <a16:creationId xmlns:a16="http://schemas.microsoft.com/office/drawing/2014/main" id="{8A5905FC-6902-41FE-B7DF-DF362682FD4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02863" y="3616329"/>
            <a:ext cx="3086937" cy="2555641"/>
          </a:xfrm>
          <a:prstGeom prst="rect">
            <a:avLst/>
          </a:prstGeom>
        </p:spPr>
      </p:pic>
      <p:cxnSp>
        <p:nvCxnSpPr>
          <p:cNvPr id="26" name="Straight Connector 25">
            <a:extLst>
              <a:ext uri="{FF2B5EF4-FFF2-40B4-BE49-F238E27FC236}">
                <a16:creationId xmlns:a16="http://schemas.microsoft.com/office/drawing/2014/main" id="{C4ACE802-590D-490F-AEB3-281396925AF7}"/>
              </a:ext>
            </a:extLst>
          </p:cNvPr>
          <p:cNvCxnSpPr>
            <a:cxnSpLocks/>
          </p:cNvCxnSpPr>
          <p:nvPr/>
        </p:nvCxnSpPr>
        <p:spPr bwMode="auto">
          <a:xfrm>
            <a:off x="6808036" y="3684592"/>
            <a:ext cx="0" cy="2194159"/>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 Placeholder 1"/>
          <p:cNvSpPr>
            <a:spLocks noGrp="1"/>
          </p:cNvSpPr>
          <p:nvPr>
            <p:ph type="body" sz="quarter" idx="11"/>
          </p:nvPr>
        </p:nvSpPr>
        <p:spPr>
          <a:xfrm>
            <a:off x="1" y="0"/>
            <a:ext cx="9144000" cy="630000"/>
          </a:xfrm>
        </p:spPr>
        <p:txBody>
          <a:bodyPr/>
          <a:lstStyle/>
          <a:p>
            <a:r>
              <a:rPr lang="en-GB" dirty="0"/>
              <a:t>1.27 Negative numbers – step 6:3</a:t>
            </a:r>
          </a:p>
        </p:txBody>
      </p:sp>
      <p:pic>
        <p:nvPicPr>
          <p:cNvPr id="6" name="Picture 5">
            <a:extLst>
              <a:ext uri="{FF2B5EF4-FFF2-40B4-BE49-F238E27FC236}">
                <a16:creationId xmlns:a16="http://schemas.microsoft.com/office/drawing/2014/main" id="{8ABD0A8F-3E35-48D6-B295-CAC189A36F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035" y="4656702"/>
            <a:ext cx="579840" cy="255629"/>
          </a:xfrm>
          <a:prstGeom prst="rect">
            <a:avLst/>
          </a:prstGeom>
        </p:spPr>
      </p:pic>
      <p:pic>
        <p:nvPicPr>
          <p:cNvPr id="34" name="Picture 33" descr="A screenshot of a cell phone&#10;&#10;Description generated with very high confidence">
            <a:extLst>
              <a:ext uri="{FF2B5EF4-FFF2-40B4-BE49-F238E27FC236}">
                <a16:creationId xmlns:a16="http://schemas.microsoft.com/office/drawing/2014/main" id="{ECACB556-AD85-4460-8721-D010A42B70A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357597" y="3227379"/>
            <a:ext cx="215900" cy="179918"/>
          </a:xfrm>
          <a:prstGeom prst="rect">
            <a:avLst/>
          </a:prstGeom>
        </p:spPr>
      </p:pic>
      <p:pic>
        <p:nvPicPr>
          <p:cNvPr id="29" name="Picture 28" descr="A screenshot of a cell phone&#10;&#10;Description generated with very high confidence">
            <a:extLst>
              <a:ext uri="{FF2B5EF4-FFF2-40B4-BE49-F238E27FC236}">
                <a16:creationId xmlns:a16="http://schemas.microsoft.com/office/drawing/2014/main" id="{38E9BEAA-17B7-486A-87C4-1235F3B2322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895844" y="2130923"/>
            <a:ext cx="215900" cy="179918"/>
          </a:xfrm>
          <a:prstGeom prst="rect">
            <a:avLst/>
          </a:prstGeom>
        </p:spPr>
      </p:pic>
      <p:pic>
        <p:nvPicPr>
          <p:cNvPr id="33" name="Picture 32" descr="A screenshot of a cell phone&#10;&#10;Description generated with very high confidence">
            <a:extLst>
              <a:ext uri="{FF2B5EF4-FFF2-40B4-BE49-F238E27FC236}">
                <a16:creationId xmlns:a16="http://schemas.microsoft.com/office/drawing/2014/main" id="{74D5217D-625E-4A0C-A5DC-3B9291E87B6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787997" y="3597276"/>
            <a:ext cx="215900" cy="179918"/>
          </a:xfrm>
          <a:prstGeom prst="rect">
            <a:avLst/>
          </a:prstGeom>
        </p:spPr>
      </p:pic>
      <p:pic>
        <p:nvPicPr>
          <p:cNvPr id="25" name="Picture 24" descr="A screenshot of a cell phone&#10;&#10;Description generated with very high confidence">
            <a:extLst>
              <a:ext uri="{FF2B5EF4-FFF2-40B4-BE49-F238E27FC236}">
                <a16:creationId xmlns:a16="http://schemas.microsoft.com/office/drawing/2014/main" id="{625DEE29-8220-4F71-98D1-89883529365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262228" y="4696061"/>
            <a:ext cx="215900" cy="179918"/>
          </a:xfrm>
          <a:prstGeom prst="rect">
            <a:avLst/>
          </a:prstGeom>
        </p:spPr>
      </p:pic>
      <p:grpSp>
        <p:nvGrpSpPr>
          <p:cNvPr id="18" name="Group 17">
            <a:extLst>
              <a:ext uri="{FF2B5EF4-FFF2-40B4-BE49-F238E27FC236}">
                <a16:creationId xmlns:a16="http://schemas.microsoft.com/office/drawing/2014/main" id="{6DCBF97B-4F2E-4827-B25C-DD4F3FE5D21A}"/>
              </a:ext>
            </a:extLst>
          </p:cNvPr>
          <p:cNvGrpSpPr/>
          <p:nvPr/>
        </p:nvGrpSpPr>
        <p:grpSpPr>
          <a:xfrm>
            <a:off x="7116762" y="3575050"/>
            <a:ext cx="171455" cy="167214"/>
            <a:chOff x="7116762" y="3575050"/>
            <a:chExt cx="171455" cy="167214"/>
          </a:xfrm>
        </p:grpSpPr>
        <p:pic>
          <p:nvPicPr>
            <p:cNvPr id="21" name="Picture 20" descr="A screenshot of a cell phone&#10;&#10;Description generated with very high confidence">
              <a:extLst>
                <a:ext uri="{FF2B5EF4-FFF2-40B4-BE49-F238E27FC236}">
                  <a16:creationId xmlns:a16="http://schemas.microsoft.com/office/drawing/2014/main" id="{064D0087-C13A-4D2A-9755-1F4F248F54D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116762" y="3575050"/>
              <a:ext cx="157162" cy="167214"/>
            </a:xfrm>
            <a:prstGeom prst="rect">
              <a:avLst/>
            </a:prstGeom>
          </p:spPr>
        </p:pic>
        <p:sp>
          <p:nvSpPr>
            <p:cNvPr id="22" name="Freeform: Shape 21">
              <a:extLst>
                <a:ext uri="{FF2B5EF4-FFF2-40B4-BE49-F238E27FC236}">
                  <a16:creationId xmlns:a16="http://schemas.microsoft.com/office/drawing/2014/main" id="{D5EC646E-FB76-4B69-B4FA-975EAA0CC9F0}"/>
                </a:ext>
              </a:extLst>
            </p:cNvPr>
            <p:cNvSpPr/>
            <p:nvPr/>
          </p:nvSpPr>
          <p:spPr bwMode="auto">
            <a:xfrm>
              <a:off x="7243767" y="3659082"/>
              <a:ext cx="44450" cy="43054"/>
            </a:xfrm>
            <a:custGeom>
              <a:avLst/>
              <a:gdLst>
                <a:gd name="connsiteX0" fmla="*/ 22225 w 44450"/>
                <a:gd name="connsiteY0" fmla="*/ 42966 h 43054"/>
                <a:gd name="connsiteX1" fmla="*/ 14287 w 44450"/>
                <a:gd name="connsiteY1" fmla="*/ 36616 h 43054"/>
                <a:gd name="connsiteX2" fmla="*/ 1587 w 44450"/>
                <a:gd name="connsiteY2" fmla="*/ 19154 h 43054"/>
                <a:gd name="connsiteX3" fmla="*/ 0 w 44450"/>
                <a:gd name="connsiteY3" fmla="*/ 14391 h 43054"/>
                <a:gd name="connsiteX4" fmla="*/ 14287 w 44450"/>
                <a:gd name="connsiteY4" fmla="*/ 6454 h 43054"/>
                <a:gd name="connsiteX5" fmla="*/ 19050 w 44450"/>
                <a:gd name="connsiteY5" fmla="*/ 1691 h 43054"/>
                <a:gd name="connsiteX6" fmla="*/ 44450 w 44450"/>
                <a:gd name="connsiteY6" fmla="*/ 8041 h 43054"/>
                <a:gd name="connsiteX7" fmla="*/ 42862 w 44450"/>
                <a:gd name="connsiteY7" fmla="*/ 31854 h 43054"/>
                <a:gd name="connsiteX8" fmla="*/ 22225 w 44450"/>
                <a:gd name="connsiteY8" fmla="*/ 42966 h 4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 h="43054">
                  <a:moveTo>
                    <a:pt x="22225" y="42966"/>
                  </a:moveTo>
                  <a:cubicBezTo>
                    <a:pt x="17463" y="43760"/>
                    <a:pt x="16683" y="39012"/>
                    <a:pt x="14287" y="36616"/>
                  </a:cubicBezTo>
                  <a:cubicBezTo>
                    <a:pt x="9437" y="31766"/>
                    <a:pt x="4698" y="25375"/>
                    <a:pt x="1587" y="19154"/>
                  </a:cubicBezTo>
                  <a:cubicBezTo>
                    <a:pt x="839" y="17657"/>
                    <a:pt x="529" y="15979"/>
                    <a:pt x="0" y="14391"/>
                  </a:cubicBezTo>
                  <a:cubicBezTo>
                    <a:pt x="10917" y="7113"/>
                    <a:pt x="5905" y="9247"/>
                    <a:pt x="14287" y="6454"/>
                  </a:cubicBezTo>
                  <a:cubicBezTo>
                    <a:pt x="15875" y="4866"/>
                    <a:pt x="16820" y="1953"/>
                    <a:pt x="19050" y="1691"/>
                  </a:cubicBezTo>
                  <a:cubicBezTo>
                    <a:pt x="40357" y="-816"/>
                    <a:pt x="37879" y="-1814"/>
                    <a:pt x="44450" y="8041"/>
                  </a:cubicBezTo>
                  <a:cubicBezTo>
                    <a:pt x="43921" y="15979"/>
                    <a:pt x="44103" y="23996"/>
                    <a:pt x="42862" y="31854"/>
                  </a:cubicBezTo>
                  <a:cubicBezTo>
                    <a:pt x="42493" y="34192"/>
                    <a:pt x="26987" y="42172"/>
                    <a:pt x="22225" y="42966"/>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pic>
        <p:nvPicPr>
          <p:cNvPr id="28" name="Picture 27" descr="A screenshot of a cell phone&#10;&#10;Description generated with high confidence">
            <a:extLst>
              <a:ext uri="{FF2B5EF4-FFF2-40B4-BE49-F238E27FC236}">
                <a16:creationId xmlns:a16="http://schemas.microsoft.com/office/drawing/2014/main" id="{B5B34C83-1EF3-4562-BB45-481138BCBEA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129909" y="918722"/>
            <a:ext cx="2970978" cy="3060000"/>
          </a:xfrm>
          <a:prstGeom prst="rect">
            <a:avLst/>
          </a:prstGeom>
        </p:spPr>
      </p:pic>
    </p:spTree>
    <p:extLst>
      <p:ext uri="{BB962C8B-B14F-4D97-AF65-F5344CB8AC3E}">
        <p14:creationId xmlns:p14="http://schemas.microsoft.com/office/powerpoint/2010/main" val="29448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6:4</a:t>
            </a:r>
          </a:p>
        </p:txBody>
      </p:sp>
      <p:pic>
        <p:nvPicPr>
          <p:cNvPr id="4" name="Picture 3">
            <a:extLst>
              <a:ext uri="{FF2B5EF4-FFF2-40B4-BE49-F238E27FC236}">
                <a16:creationId xmlns:a16="http://schemas.microsoft.com/office/drawing/2014/main" id="{B4F1CF04-3BE4-4578-8229-28043CBDD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000" y="936000"/>
            <a:ext cx="5137514" cy="5243505"/>
          </a:xfrm>
          <a:prstGeom prst="rect">
            <a:avLst/>
          </a:prstGeom>
        </p:spPr>
      </p:pic>
    </p:spTree>
    <p:extLst>
      <p:ext uri="{BB962C8B-B14F-4D97-AF65-F5344CB8AC3E}">
        <p14:creationId xmlns:p14="http://schemas.microsoft.com/office/powerpoint/2010/main" val="245595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1:4</a:t>
            </a:r>
          </a:p>
        </p:txBody>
      </p:sp>
      <p:sp>
        <p:nvSpPr>
          <p:cNvPr id="9" name="TextBox 8">
            <a:extLst>
              <a:ext uri="{FF2B5EF4-FFF2-40B4-BE49-F238E27FC236}">
                <a16:creationId xmlns:a16="http://schemas.microsoft.com/office/drawing/2014/main" id="{96CD8FE9-4110-4763-80CA-DCFD022B1842}"/>
              </a:ext>
            </a:extLst>
          </p:cNvPr>
          <p:cNvSpPr txBox="1"/>
          <p:nvPr/>
        </p:nvSpPr>
        <p:spPr bwMode="auto">
          <a:xfrm>
            <a:off x="3838466" y="5775154"/>
            <a:ext cx="14670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a:t>
            </a:r>
            <a:r>
              <a:rPr lang="en-GB" sz="2400" dirty="0">
                <a:latin typeface="Myriad Pro" panose="020B0503030403020204" pitchFamily="34" charset="0"/>
              </a:rPr>
              <a:t>− 9 = −2</a:t>
            </a:r>
            <a:endParaRPr lang="en-GB" sz="2400" dirty="0">
              <a:latin typeface="Myriad Pro" panose="020B0503030403020204" pitchFamily="34" charset="0"/>
              <a:ea typeface="Myriad Pro Semibold" charset="0"/>
              <a:cs typeface="Myriad Pro Semibold" charset="0"/>
            </a:endParaRPr>
          </a:p>
        </p:txBody>
      </p:sp>
      <p:pic>
        <p:nvPicPr>
          <p:cNvPr id="4" name="Picture 3" descr="A close up of a logo&#10;&#10;Description generated with high confidence">
            <a:extLst>
              <a:ext uri="{FF2B5EF4-FFF2-40B4-BE49-F238E27FC236}">
                <a16:creationId xmlns:a16="http://schemas.microsoft.com/office/drawing/2014/main" id="{74410CA7-1C39-4120-94CC-1D3FBBE95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8" y="1130204"/>
            <a:ext cx="6816764" cy="4381018"/>
          </a:xfrm>
          <a:prstGeom prst="rect">
            <a:avLst/>
          </a:prstGeom>
        </p:spPr>
      </p:pic>
      <p:sp>
        <p:nvSpPr>
          <p:cNvPr id="12" name="Rectangle 11">
            <a:extLst>
              <a:ext uri="{FF2B5EF4-FFF2-40B4-BE49-F238E27FC236}">
                <a16:creationId xmlns:a16="http://schemas.microsoft.com/office/drawing/2014/main" id="{C62B2AFA-6723-4155-9269-1B33FF071B16}"/>
              </a:ext>
            </a:extLst>
          </p:cNvPr>
          <p:cNvSpPr/>
          <p:nvPr/>
        </p:nvSpPr>
        <p:spPr bwMode="auto">
          <a:xfrm>
            <a:off x="5329300" y="1130204"/>
            <a:ext cx="2502367" cy="438101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444B15CE-E978-45F7-82C2-FC21976B5045}"/>
              </a:ext>
            </a:extLst>
          </p:cNvPr>
          <p:cNvSpPr/>
          <p:nvPr/>
        </p:nvSpPr>
        <p:spPr bwMode="auto">
          <a:xfrm>
            <a:off x="3058009" y="1119642"/>
            <a:ext cx="2261937" cy="438101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177B248B-DEEF-49E4-9416-F8889887FABF}"/>
              </a:ext>
            </a:extLst>
          </p:cNvPr>
          <p:cNvSpPr/>
          <p:nvPr/>
        </p:nvSpPr>
        <p:spPr bwMode="auto">
          <a:xfrm>
            <a:off x="2007251" y="2165684"/>
            <a:ext cx="1050758" cy="49329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descr="A close up of a logo&#10;&#10;Description generated with high confidence">
            <a:extLst>
              <a:ext uri="{FF2B5EF4-FFF2-40B4-BE49-F238E27FC236}">
                <a16:creationId xmlns:a16="http://schemas.microsoft.com/office/drawing/2014/main" id="{76D8FB36-C2B1-4270-9B9C-33B9F136606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37455" y="3614738"/>
            <a:ext cx="2131606" cy="63500"/>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4AEBC7EA-A9FE-4EEB-8566-8A202936E5D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66821" y="3614738"/>
            <a:ext cx="2131606" cy="63500"/>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DB40C04D-FDDC-4F9B-8AFC-B2218E15D36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298427" y="3445932"/>
            <a:ext cx="449393" cy="232305"/>
          </a:xfrm>
          <a:prstGeom prst="rect">
            <a:avLst/>
          </a:prstGeom>
        </p:spPr>
      </p:pic>
      <p:sp>
        <p:nvSpPr>
          <p:cNvPr id="19" name="TextBox 18">
            <a:extLst>
              <a:ext uri="{FF2B5EF4-FFF2-40B4-BE49-F238E27FC236}">
                <a16:creationId xmlns:a16="http://schemas.microsoft.com/office/drawing/2014/main" id="{6274409F-C599-4555-9D75-8EF57BB99BA4}"/>
              </a:ext>
            </a:extLst>
          </p:cNvPr>
          <p:cNvSpPr txBox="1"/>
          <p:nvPr/>
        </p:nvSpPr>
        <p:spPr bwMode="auto">
          <a:xfrm>
            <a:off x="7703087" y="3779778"/>
            <a:ext cx="1088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−2 cm</a:t>
            </a:r>
            <a:endParaRPr lang="en-GB" sz="2400" dirty="0">
              <a:latin typeface="Myriad Pro" panose="020B0503030403020204" pitchFamily="34" charset="0"/>
              <a:ea typeface="Myriad Pro Semibold" charset="0"/>
              <a:cs typeface="Myriad Pro Semibold" charset="0"/>
            </a:endParaRPr>
          </a:p>
        </p:txBody>
      </p:sp>
      <p:sp>
        <p:nvSpPr>
          <p:cNvPr id="22" name="Freeform: Shape 21">
            <a:extLst>
              <a:ext uri="{FF2B5EF4-FFF2-40B4-BE49-F238E27FC236}">
                <a16:creationId xmlns:a16="http://schemas.microsoft.com/office/drawing/2014/main" id="{85CCEFFE-23FE-450B-BC57-28EF2C15695A}"/>
              </a:ext>
            </a:extLst>
          </p:cNvPr>
          <p:cNvSpPr/>
          <p:nvPr/>
        </p:nvSpPr>
        <p:spPr bwMode="auto">
          <a:xfrm>
            <a:off x="6673323" y="3595569"/>
            <a:ext cx="55339" cy="114948"/>
          </a:xfrm>
          <a:custGeom>
            <a:avLst/>
            <a:gdLst>
              <a:gd name="connsiteX0" fmla="*/ 36840 w 55339"/>
              <a:gd name="connsiteY0" fmla="*/ 2764 h 114948"/>
              <a:gd name="connsiteX1" fmla="*/ 9324 w 55339"/>
              <a:gd name="connsiteY1" fmla="*/ 30281 h 114948"/>
              <a:gd name="connsiteX2" fmla="*/ 7207 w 55339"/>
              <a:gd name="connsiteY2" fmla="*/ 49331 h 114948"/>
              <a:gd name="connsiteX3" fmla="*/ 5090 w 55339"/>
              <a:gd name="connsiteY3" fmla="*/ 59914 h 114948"/>
              <a:gd name="connsiteX4" fmla="*/ 857 w 55339"/>
              <a:gd name="connsiteY4" fmla="*/ 64148 h 114948"/>
              <a:gd name="connsiteX5" fmla="*/ 7207 w 55339"/>
              <a:gd name="connsiteY5" fmla="*/ 102248 h 114948"/>
              <a:gd name="connsiteX6" fmla="*/ 13557 w 55339"/>
              <a:gd name="connsiteY6" fmla="*/ 106481 h 114948"/>
              <a:gd name="connsiteX7" fmla="*/ 22024 w 55339"/>
              <a:gd name="connsiteY7" fmla="*/ 108598 h 114948"/>
              <a:gd name="connsiteX8" fmla="*/ 28374 w 55339"/>
              <a:gd name="connsiteY8" fmla="*/ 114948 h 114948"/>
              <a:gd name="connsiteX9" fmla="*/ 53774 w 55339"/>
              <a:gd name="connsiteY9" fmla="*/ 100131 h 114948"/>
              <a:gd name="connsiteX10" fmla="*/ 36840 w 55339"/>
              <a:gd name="connsiteY10" fmla="*/ 2764 h 11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39" h="114948">
                <a:moveTo>
                  <a:pt x="36840" y="2764"/>
                </a:moveTo>
                <a:cubicBezTo>
                  <a:pt x="29432" y="-8878"/>
                  <a:pt x="16288" y="19337"/>
                  <a:pt x="9324" y="30281"/>
                </a:cubicBezTo>
                <a:cubicBezTo>
                  <a:pt x="5894" y="35671"/>
                  <a:pt x="8111" y="43006"/>
                  <a:pt x="7207" y="49331"/>
                </a:cubicBezTo>
                <a:cubicBezTo>
                  <a:pt x="6698" y="52892"/>
                  <a:pt x="6507" y="56607"/>
                  <a:pt x="5090" y="59914"/>
                </a:cubicBezTo>
                <a:cubicBezTo>
                  <a:pt x="4304" y="61748"/>
                  <a:pt x="2268" y="62737"/>
                  <a:pt x="857" y="64148"/>
                </a:cubicBezTo>
                <a:cubicBezTo>
                  <a:pt x="2185" y="85400"/>
                  <a:pt x="-4862" y="92592"/>
                  <a:pt x="7207" y="102248"/>
                </a:cubicBezTo>
                <a:cubicBezTo>
                  <a:pt x="9193" y="103837"/>
                  <a:pt x="11219" y="105479"/>
                  <a:pt x="13557" y="106481"/>
                </a:cubicBezTo>
                <a:cubicBezTo>
                  <a:pt x="16231" y="107627"/>
                  <a:pt x="19202" y="107892"/>
                  <a:pt x="22024" y="108598"/>
                </a:cubicBezTo>
                <a:cubicBezTo>
                  <a:pt x="24141" y="110715"/>
                  <a:pt x="25381" y="114948"/>
                  <a:pt x="28374" y="114948"/>
                </a:cubicBezTo>
                <a:cubicBezTo>
                  <a:pt x="45172" y="114948"/>
                  <a:pt x="46359" y="110018"/>
                  <a:pt x="53774" y="100131"/>
                </a:cubicBezTo>
                <a:cubicBezTo>
                  <a:pt x="60412" y="60288"/>
                  <a:pt x="44248" y="14406"/>
                  <a:pt x="36840" y="2764"/>
                </a:cubicBezTo>
                <a:close/>
              </a:path>
            </a:pathLst>
          </a:cu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Freeform: Shape 22">
            <a:extLst>
              <a:ext uri="{FF2B5EF4-FFF2-40B4-BE49-F238E27FC236}">
                <a16:creationId xmlns:a16="http://schemas.microsoft.com/office/drawing/2014/main" id="{BB222792-2C28-4DAA-8920-5593224994CA}"/>
              </a:ext>
            </a:extLst>
          </p:cNvPr>
          <p:cNvSpPr/>
          <p:nvPr/>
        </p:nvSpPr>
        <p:spPr bwMode="auto">
          <a:xfrm>
            <a:off x="4549900" y="3627564"/>
            <a:ext cx="49695" cy="84011"/>
          </a:xfrm>
          <a:custGeom>
            <a:avLst/>
            <a:gdLst>
              <a:gd name="connsiteX0" fmla="*/ 44655 w 49695"/>
              <a:gd name="connsiteY0" fmla="*/ 4636 h 84011"/>
              <a:gd name="connsiteX1" fmla="*/ 9730 w 49695"/>
              <a:gd name="connsiteY1" fmla="*/ 10986 h 84011"/>
              <a:gd name="connsiteX2" fmla="*/ 205 w 49695"/>
              <a:gd name="connsiteY2" fmla="*/ 17336 h 84011"/>
              <a:gd name="connsiteX3" fmla="*/ 6555 w 49695"/>
              <a:gd name="connsiteY3" fmla="*/ 58611 h 84011"/>
              <a:gd name="connsiteX4" fmla="*/ 12905 w 49695"/>
              <a:gd name="connsiteY4" fmla="*/ 68136 h 84011"/>
              <a:gd name="connsiteX5" fmla="*/ 22430 w 49695"/>
              <a:gd name="connsiteY5" fmla="*/ 77661 h 84011"/>
              <a:gd name="connsiteX6" fmla="*/ 41480 w 49695"/>
              <a:gd name="connsiteY6" fmla="*/ 84011 h 84011"/>
              <a:gd name="connsiteX7" fmla="*/ 44655 w 49695"/>
              <a:gd name="connsiteY7" fmla="*/ 4636 h 8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5" h="84011">
                <a:moveTo>
                  <a:pt x="44655" y="4636"/>
                </a:moveTo>
                <a:cubicBezTo>
                  <a:pt x="39363" y="-7535"/>
                  <a:pt x="21107" y="7735"/>
                  <a:pt x="9730" y="10986"/>
                </a:cubicBezTo>
                <a:cubicBezTo>
                  <a:pt x="6061" y="12034"/>
                  <a:pt x="832" y="13572"/>
                  <a:pt x="205" y="17336"/>
                </a:cubicBezTo>
                <a:cubicBezTo>
                  <a:pt x="-706" y="22799"/>
                  <a:pt x="1407" y="48315"/>
                  <a:pt x="6555" y="58611"/>
                </a:cubicBezTo>
                <a:cubicBezTo>
                  <a:pt x="8262" y="62024"/>
                  <a:pt x="10462" y="65205"/>
                  <a:pt x="12905" y="68136"/>
                </a:cubicBezTo>
                <a:cubicBezTo>
                  <a:pt x="15780" y="71585"/>
                  <a:pt x="18505" y="75480"/>
                  <a:pt x="22430" y="77661"/>
                </a:cubicBezTo>
                <a:cubicBezTo>
                  <a:pt x="28281" y="80912"/>
                  <a:pt x="41480" y="84011"/>
                  <a:pt x="41480" y="84011"/>
                </a:cubicBezTo>
                <a:cubicBezTo>
                  <a:pt x="53854" y="46889"/>
                  <a:pt x="49947" y="16807"/>
                  <a:pt x="44655" y="4636"/>
                </a:cubicBezTo>
                <a:close/>
              </a:path>
            </a:pathLst>
          </a:custGeom>
          <a:solidFill>
            <a:srgbClr val="88C42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458D81D0-26A4-4464-9149-0117C290E89D}"/>
              </a:ext>
            </a:extLst>
          </p:cNvPr>
          <p:cNvSpPr/>
          <p:nvPr/>
        </p:nvSpPr>
        <p:spPr bwMode="auto">
          <a:xfrm>
            <a:off x="7693612" y="3505201"/>
            <a:ext cx="90687" cy="26857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0" name="Straight Arrow Connector 19">
            <a:extLst>
              <a:ext uri="{FF2B5EF4-FFF2-40B4-BE49-F238E27FC236}">
                <a16:creationId xmlns:a16="http://schemas.microsoft.com/office/drawing/2014/main" id="{0D10D309-210E-4163-88B4-435D8466B223}"/>
              </a:ext>
            </a:extLst>
          </p:cNvPr>
          <p:cNvCxnSpPr>
            <a:cxnSpLocks/>
          </p:cNvCxnSpPr>
          <p:nvPr/>
        </p:nvCxnSpPr>
        <p:spPr bwMode="auto">
          <a:xfrm flipH="1">
            <a:off x="7688795" y="3674003"/>
            <a:ext cx="1" cy="702000"/>
          </a:xfrm>
          <a:prstGeom prst="straightConnector1">
            <a:avLst/>
          </a:prstGeom>
          <a:noFill/>
          <a:ln w="317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9057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5" grpId="0" animBg="1"/>
      <p:bldP spid="19" grpId="0"/>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6:4</a:t>
            </a:r>
          </a:p>
        </p:txBody>
      </p:sp>
      <p:pic>
        <p:nvPicPr>
          <p:cNvPr id="5" name="Picture 4">
            <a:extLst>
              <a:ext uri="{FF2B5EF4-FFF2-40B4-BE49-F238E27FC236}">
                <a16:creationId xmlns:a16="http://schemas.microsoft.com/office/drawing/2014/main" id="{8FF8189F-312E-40E1-A654-A73CE0320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4" y="1231217"/>
            <a:ext cx="5112573" cy="4395567"/>
          </a:xfrm>
          <a:prstGeom prst="rect">
            <a:avLst/>
          </a:prstGeom>
        </p:spPr>
      </p:pic>
    </p:spTree>
    <p:extLst>
      <p:ext uri="{BB962C8B-B14F-4D97-AF65-F5344CB8AC3E}">
        <p14:creationId xmlns:p14="http://schemas.microsoft.com/office/powerpoint/2010/main" val="3305320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6:4</a:t>
            </a:r>
          </a:p>
        </p:txBody>
      </p:sp>
      <p:pic>
        <p:nvPicPr>
          <p:cNvPr id="5" name="Picture 4">
            <a:extLst>
              <a:ext uri="{FF2B5EF4-FFF2-40B4-BE49-F238E27FC236}">
                <a16:creationId xmlns:a16="http://schemas.microsoft.com/office/drawing/2014/main" id="{8FF8189F-312E-40E1-A654-A73CE0320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186950"/>
            <a:ext cx="7907446" cy="4484101"/>
          </a:xfrm>
          <a:prstGeom prst="rect">
            <a:avLst/>
          </a:prstGeom>
        </p:spPr>
      </p:pic>
    </p:spTree>
    <p:extLst>
      <p:ext uri="{BB962C8B-B14F-4D97-AF65-F5344CB8AC3E}">
        <p14:creationId xmlns:p14="http://schemas.microsoft.com/office/powerpoint/2010/main" val="325688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2:1</a:t>
            </a:r>
          </a:p>
        </p:txBody>
      </p:sp>
      <p:sp>
        <p:nvSpPr>
          <p:cNvPr id="21" name="TextBox 20">
            <a:extLst>
              <a:ext uri="{FF2B5EF4-FFF2-40B4-BE49-F238E27FC236}">
                <a16:creationId xmlns:a16="http://schemas.microsoft.com/office/drawing/2014/main" id="{F9E59500-7554-4BCB-96F0-5EC34F47F27F}"/>
              </a:ext>
            </a:extLst>
          </p:cNvPr>
          <p:cNvSpPr txBox="1"/>
          <p:nvPr/>
        </p:nvSpPr>
        <p:spPr bwMode="auto">
          <a:xfrm>
            <a:off x="3387765" y="878298"/>
            <a:ext cx="2368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London, England</a:t>
            </a:r>
          </a:p>
        </p:txBody>
      </p:sp>
      <p:pic>
        <p:nvPicPr>
          <p:cNvPr id="7" name="Picture 6" descr="A clock tower in the background&#10;&#10;Description generated with very high confidence">
            <a:extLst>
              <a:ext uri="{FF2B5EF4-FFF2-40B4-BE49-F238E27FC236}">
                <a16:creationId xmlns:a16="http://schemas.microsoft.com/office/drawing/2014/main" id="{E1B8EBF7-773E-43CE-A12A-54FD751FA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313" y="1775523"/>
            <a:ext cx="2363172" cy="4149166"/>
          </a:xfrm>
          <a:prstGeom prst="rect">
            <a:avLst/>
          </a:prstGeom>
        </p:spPr>
      </p:pic>
      <p:pic>
        <p:nvPicPr>
          <p:cNvPr id="10" name="Picture 9" descr="A close up of a device&#10;&#10;Description generated with high confidence">
            <a:extLst>
              <a:ext uri="{FF2B5EF4-FFF2-40B4-BE49-F238E27FC236}">
                <a16:creationId xmlns:a16="http://schemas.microsoft.com/office/drawing/2014/main" id="{D3518050-6EE9-42F9-BB90-D4DFAF9CD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305" y="1488970"/>
            <a:ext cx="631382" cy="4722272"/>
          </a:xfrm>
          <a:prstGeom prst="rect">
            <a:avLst/>
          </a:prstGeom>
        </p:spPr>
      </p:pic>
      <p:sp>
        <p:nvSpPr>
          <p:cNvPr id="26" name="TextBox 25">
            <a:extLst>
              <a:ext uri="{FF2B5EF4-FFF2-40B4-BE49-F238E27FC236}">
                <a16:creationId xmlns:a16="http://schemas.microsoft.com/office/drawing/2014/main" id="{EBD65FF5-CC51-4907-845E-55924305BD26}"/>
              </a:ext>
            </a:extLst>
          </p:cNvPr>
          <p:cNvSpPr txBox="1"/>
          <p:nvPr/>
        </p:nvSpPr>
        <p:spPr bwMode="auto">
          <a:xfrm>
            <a:off x="3213999" y="878297"/>
            <a:ext cx="2716001"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Stockholm, Sweden</a:t>
            </a:r>
          </a:p>
        </p:txBody>
      </p:sp>
      <p:pic>
        <p:nvPicPr>
          <p:cNvPr id="27" name="Picture 26">
            <a:extLst>
              <a:ext uri="{FF2B5EF4-FFF2-40B4-BE49-F238E27FC236}">
                <a16:creationId xmlns:a16="http://schemas.microsoft.com/office/drawing/2014/main" id="{FCDCF1A6-F9C5-4F1F-A0D4-B1B72EBEC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313" y="1775522"/>
            <a:ext cx="2363172" cy="4149165"/>
          </a:xfrm>
          <a:prstGeom prst="rect">
            <a:avLst/>
          </a:prstGeom>
        </p:spPr>
      </p:pic>
      <p:pic>
        <p:nvPicPr>
          <p:cNvPr id="28" name="Picture 27">
            <a:extLst>
              <a:ext uri="{FF2B5EF4-FFF2-40B4-BE49-F238E27FC236}">
                <a16:creationId xmlns:a16="http://schemas.microsoft.com/office/drawing/2014/main" id="{00C6CFA0-8F7A-4F8E-98C7-45E8E41045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0305" y="1488970"/>
            <a:ext cx="631381" cy="4722272"/>
          </a:xfrm>
          <a:prstGeom prst="rect">
            <a:avLst/>
          </a:prstGeom>
        </p:spPr>
      </p:pic>
      <p:sp>
        <p:nvSpPr>
          <p:cNvPr id="29" name="TextBox 28">
            <a:extLst>
              <a:ext uri="{FF2B5EF4-FFF2-40B4-BE49-F238E27FC236}">
                <a16:creationId xmlns:a16="http://schemas.microsoft.com/office/drawing/2014/main" id="{EC2AF915-B85A-41B7-859F-DAC310B29E34}"/>
              </a:ext>
            </a:extLst>
          </p:cNvPr>
          <p:cNvSpPr txBox="1"/>
          <p:nvPr/>
        </p:nvSpPr>
        <p:spPr bwMode="auto">
          <a:xfrm>
            <a:off x="3220865" y="878296"/>
            <a:ext cx="270227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North Pole</a:t>
            </a:r>
          </a:p>
        </p:txBody>
      </p:sp>
      <p:pic>
        <p:nvPicPr>
          <p:cNvPr id="30" name="Picture 29">
            <a:extLst>
              <a:ext uri="{FF2B5EF4-FFF2-40B4-BE49-F238E27FC236}">
                <a16:creationId xmlns:a16="http://schemas.microsoft.com/office/drawing/2014/main" id="{B7BBB9D0-8A5A-40C6-9D7C-AC7F2B14E0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2313" y="1775521"/>
            <a:ext cx="2363171" cy="4149165"/>
          </a:xfrm>
          <a:prstGeom prst="rect">
            <a:avLst/>
          </a:prstGeom>
        </p:spPr>
      </p:pic>
      <p:pic>
        <p:nvPicPr>
          <p:cNvPr id="31" name="Picture 30">
            <a:extLst>
              <a:ext uri="{FF2B5EF4-FFF2-40B4-BE49-F238E27FC236}">
                <a16:creationId xmlns:a16="http://schemas.microsoft.com/office/drawing/2014/main" id="{89F5211B-1BF5-44A4-BD43-1BD1995E88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0305" y="1488972"/>
            <a:ext cx="631381" cy="4722266"/>
          </a:xfrm>
          <a:prstGeom prst="rect">
            <a:avLst/>
          </a:prstGeom>
        </p:spPr>
      </p:pic>
      <p:pic>
        <p:nvPicPr>
          <p:cNvPr id="33" name="Picture 32">
            <a:extLst>
              <a:ext uri="{FF2B5EF4-FFF2-40B4-BE49-F238E27FC236}">
                <a16:creationId xmlns:a16="http://schemas.microsoft.com/office/drawing/2014/main" id="{9014CB89-D65A-4E5D-91C5-98EF9391F1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350" y="1845349"/>
            <a:ext cx="5428472" cy="3167302"/>
          </a:xfrm>
          <a:prstGeom prst="rect">
            <a:avLst/>
          </a:prstGeom>
        </p:spPr>
      </p:pic>
      <p:pic>
        <p:nvPicPr>
          <p:cNvPr id="35" name="Picture 34" descr="A close up of a device&#10;&#10;Description generated with high confidence">
            <a:extLst>
              <a:ext uri="{FF2B5EF4-FFF2-40B4-BE49-F238E27FC236}">
                <a16:creationId xmlns:a16="http://schemas.microsoft.com/office/drawing/2014/main" id="{A8EA921B-FC83-4300-BE9D-55577D5F6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1444" y="922554"/>
            <a:ext cx="631382" cy="4722272"/>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id="{F8A422A1-D1AA-4AAC-B552-405D83768F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2861" y="922554"/>
            <a:ext cx="631382" cy="4722272"/>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13F80607-14C4-4E50-85DA-68F7001CBD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4278" y="878296"/>
            <a:ext cx="631382" cy="4722272"/>
          </a:xfrm>
          <a:prstGeom prst="rect">
            <a:avLst/>
          </a:prstGeom>
        </p:spPr>
      </p:pic>
    </p:spTree>
    <p:extLst>
      <p:ext uri="{BB962C8B-B14F-4D97-AF65-F5344CB8AC3E}">
        <p14:creationId xmlns:p14="http://schemas.microsoft.com/office/powerpoint/2010/main" val="34368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animBg="1"/>
      <p:bldP spid="26" grpId="1" animBg="1"/>
      <p:bldP spid="29" grpId="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2:2</a:t>
            </a:r>
          </a:p>
        </p:txBody>
      </p:sp>
      <p:pic>
        <p:nvPicPr>
          <p:cNvPr id="4" name="Picture 3" descr="A picture containing building&#10;&#10;Description generated with high confidence">
            <a:extLst>
              <a:ext uri="{FF2B5EF4-FFF2-40B4-BE49-F238E27FC236}">
                <a16:creationId xmlns:a16="http://schemas.microsoft.com/office/drawing/2014/main" id="{633853E1-3A50-45F8-8679-ACE9044DF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76" y="1167829"/>
            <a:ext cx="5794249" cy="4522342"/>
          </a:xfrm>
          <a:prstGeom prst="rect">
            <a:avLst/>
          </a:prstGeom>
        </p:spPr>
      </p:pic>
    </p:spTree>
    <p:extLst>
      <p:ext uri="{BB962C8B-B14F-4D97-AF65-F5344CB8AC3E}">
        <p14:creationId xmlns:p14="http://schemas.microsoft.com/office/powerpoint/2010/main" val="104474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2:2</a:t>
            </a:r>
          </a:p>
        </p:txBody>
      </p:sp>
      <p:pic>
        <p:nvPicPr>
          <p:cNvPr id="5" name="Picture 4" descr="A picture containing building, shoji&#10;&#10;Description generated with high confidence">
            <a:extLst>
              <a:ext uri="{FF2B5EF4-FFF2-40B4-BE49-F238E27FC236}">
                <a16:creationId xmlns:a16="http://schemas.microsoft.com/office/drawing/2014/main" id="{584F130D-A7FD-4B2E-9C7A-FA5846087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887" y="856087"/>
            <a:ext cx="3404226" cy="5145826"/>
          </a:xfrm>
          <a:prstGeom prst="rect">
            <a:avLst/>
          </a:prstGeom>
        </p:spPr>
      </p:pic>
    </p:spTree>
    <p:extLst>
      <p:ext uri="{BB962C8B-B14F-4D97-AF65-F5344CB8AC3E}">
        <p14:creationId xmlns:p14="http://schemas.microsoft.com/office/powerpoint/2010/main" val="343053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2:3</a:t>
            </a:r>
          </a:p>
        </p:txBody>
      </p:sp>
      <p:pic>
        <p:nvPicPr>
          <p:cNvPr id="4" name="Picture 3" descr="A close up of a logo&#10;&#10;Description generated with high confidence">
            <a:extLst>
              <a:ext uri="{FF2B5EF4-FFF2-40B4-BE49-F238E27FC236}">
                <a16:creationId xmlns:a16="http://schemas.microsoft.com/office/drawing/2014/main" id="{108C8221-9DB5-4B56-8978-31024A3C7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452139"/>
            <a:ext cx="7907446" cy="3953723"/>
          </a:xfrm>
          <a:prstGeom prst="rect">
            <a:avLst/>
          </a:prstGeom>
        </p:spPr>
      </p:pic>
    </p:spTree>
    <p:extLst>
      <p:ext uri="{BB962C8B-B14F-4D97-AF65-F5344CB8AC3E}">
        <p14:creationId xmlns:p14="http://schemas.microsoft.com/office/powerpoint/2010/main" val="109473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1.27 Negative numbers – step 3:1</a:t>
            </a:r>
          </a:p>
        </p:txBody>
      </p:sp>
      <p:pic>
        <p:nvPicPr>
          <p:cNvPr id="5" name="Picture 4" descr="A picture containing device&#10;&#10;Description generated with very high confidence">
            <a:extLst>
              <a:ext uri="{FF2B5EF4-FFF2-40B4-BE49-F238E27FC236}">
                <a16:creationId xmlns:a16="http://schemas.microsoft.com/office/drawing/2014/main" id="{A5DDB197-E17D-487D-9276-B5F574D12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438" y="828834"/>
            <a:ext cx="2726706" cy="5403533"/>
          </a:xfrm>
          <a:prstGeom prst="rect">
            <a:avLst/>
          </a:prstGeom>
        </p:spPr>
      </p:pic>
    </p:spTree>
    <p:extLst>
      <p:ext uri="{BB962C8B-B14F-4D97-AF65-F5344CB8AC3E}">
        <p14:creationId xmlns:p14="http://schemas.microsoft.com/office/powerpoint/2010/main" val="4082009218"/>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mm_sp1_y3_se19_pres_d1.potx" id="{1BF76CBD-272F-45EC-BC6E-B9EEE1860AC2}" vid="{4B2B12DC-7852-4560-8244-84C96FFAC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ncetm_mm_sp1_y3_se19_pres_d1</Template>
  <TotalTime>0</TotalTime>
  <Words>1141</Words>
  <Application>Microsoft Office PowerPoint</Application>
  <PresentationFormat>On-screen Show (4:3)</PresentationFormat>
  <Paragraphs>272</Paragraphs>
  <Slides>41</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Cambria Math</vt:lpstr>
      <vt:lpstr>Myriad Pro</vt:lpstr>
      <vt:lpstr>Myriad Pro Semibold</vt:lpstr>
      <vt:lpstr>Times New Roman</vt:lpstr>
      <vt:lpstr>Wingdings</vt:lpstr>
      <vt:lpstr>nctem1</vt:lpstr>
      <vt:lpstr>1.27 Negative numbers: counting, comparing and calculating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2018-10-05T09:05:26Z</dcterms:created>
  <dcterms:modified xsi:type="dcterms:W3CDTF">2018-10-08T10:19:51Z</dcterms:modified>
</cp:coreProperties>
</file>