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7"/>
  </p:notesMasterIdLst>
  <p:sldIdLst>
    <p:sldId id="401" r:id="rId6"/>
    <p:sldId id="390" r:id="rId7"/>
    <p:sldId id="385" r:id="rId8"/>
    <p:sldId id="386" r:id="rId9"/>
    <p:sldId id="428" r:id="rId10"/>
    <p:sldId id="430" r:id="rId11"/>
    <p:sldId id="359" r:id="rId12"/>
    <p:sldId id="441" r:id="rId13"/>
    <p:sldId id="442" r:id="rId14"/>
    <p:sldId id="443" r:id="rId15"/>
    <p:sldId id="357" r:id="rId16"/>
    <p:sldId id="440" r:id="rId17"/>
    <p:sldId id="358" r:id="rId18"/>
    <p:sldId id="439" r:id="rId19"/>
    <p:sldId id="432" r:id="rId20"/>
    <p:sldId id="437" r:id="rId21"/>
    <p:sldId id="431" r:id="rId22"/>
    <p:sldId id="436" r:id="rId23"/>
    <p:sldId id="364" r:id="rId24"/>
    <p:sldId id="435" r:id="rId25"/>
    <p:sldId id="454" r:id="rId26"/>
    <p:sldId id="434" r:id="rId27"/>
    <p:sldId id="356" r:id="rId28"/>
    <p:sldId id="354" r:id="rId29"/>
    <p:sldId id="397" r:id="rId30"/>
    <p:sldId id="433" r:id="rId31"/>
    <p:sldId id="363" r:id="rId32"/>
    <p:sldId id="365" r:id="rId33"/>
    <p:sldId id="302" r:id="rId34"/>
    <p:sldId id="361" r:id="rId35"/>
    <p:sldId id="360" r:id="rId36"/>
    <p:sldId id="453" r:id="rId37"/>
    <p:sldId id="445" r:id="rId38"/>
    <p:sldId id="446" r:id="rId39"/>
    <p:sldId id="451" r:id="rId40"/>
    <p:sldId id="452" r:id="rId41"/>
    <p:sldId id="448" r:id="rId42"/>
    <p:sldId id="449" r:id="rId43"/>
    <p:sldId id="447" r:id="rId44"/>
    <p:sldId id="450" r:id="rId45"/>
    <p:sldId id="444" r:id="rId46"/>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3CA2E60C-A05D-4AA2-2807-F7B4E62CA181}" name="Bethanie Goodliff" initials="BG" userId="S::Bethanie.Goodliff@ncetm.org.uk::8525f53f-a5d4-49a0-b205-476dc8a76e72" providerId="AD"/>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lare Dawson" initials="CD" lastIdx="4" clrIdx="6"/>
  <p:cmAuthor id="1" name="Rebecca Donaldson" initials="RD" lastIdx="287" clrIdx="0">
    <p:extLst>
      <p:ext uri="{19B8F6BF-5375-455C-9EA6-DF929625EA0E}">
        <p15:presenceInfo xmlns:p15="http://schemas.microsoft.com/office/powerpoint/2012/main" userId="S::rebecca.donaldson@tribalgroup.com::de1bd23b-13b3-40c7-98d3-b019b9d9da5e" providerId="AD"/>
      </p:ext>
    </p:extLst>
  </p:cmAuthor>
  <p:cmAuthor id="2" name="Richard Perring" initials="RP" lastIdx="30" clrIdx="1">
    <p:extLst>
      <p:ext uri="{19B8F6BF-5375-455C-9EA6-DF929625EA0E}">
        <p15:presenceInfo xmlns:p15="http://schemas.microsoft.com/office/powerpoint/2012/main" userId="S::richard.perring@ncetm.org.uk::910642f3-8b82-4047-9df8-c09e43ada840" providerId="AD"/>
      </p:ext>
    </p:extLst>
  </p:cmAuthor>
  <p:cmAuthor id="3" name="Alison Hopper" initials="AH" lastIdx="48" clrIdx="2">
    <p:extLst>
      <p:ext uri="{19B8F6BF-5375-455C-9EA6-DF929625EA0E}">
        <p15:presenceInfo xmlns:p15="http://schemas.microsoft.com/office/powerpoint/2012/main" userId="S::alison.hopper@mei.org.uk::ca5996aa-ea7f-4b9b-84ac-8568eb6eb8f4" providerId="AD"/>
      </p:ext>
    </p:extLst>
  </p:cmAuthor>
  <p:cmAuthor id="4" name="Rachel J Houghton" initials="RJH" lastIdx="72" clrIdx="3">
    <p:extLst>
      <p:ext uri="{19B8F6BF-5375-455C-9EA6-DF929625EA0E}">
        <p15:presenceInfo xmlns:p15="http://schemas.microsoft.com/office/powerpoint/2012/main" userId="eb43c97e479d4048" providerId="Windows Live"/>
      </p:ext>
    </p:extLst>
  </p:cmAuthor>
  <p:cmAuthor id="5" name="Carol Knights" initials="CK" lastIdx="3" clrIdx="4">
    <p:extLst>
      <p:ext uri="{19B8F6BF-5375-455C-9EA6-DF929625EA0E}">
        <p15:presenceInfo xmlns:p15="http://schemas.microsoft.com/office/powerpoint/2012/main" userId="S::carol.knights@mei.org.uk::23be5868-5566-498b-9c06-a891da1c2ca3" providerId="AD"/>
      </p:ext>
    </p:extLst>
  </p:cmAuthor>
  <p:cmAuthor id="6" name="Gaynor Bahan" initials="GB" lastIdx="48" clrIdx="5">
    <p:extLst>
      <p:ext uri="{19B8F6BF-5375-455C-9EA6-DF929625EA0E}">
        <p15:presenceInfo xmlns:p15="http://schemas.microsoft.com/office/powerpoint/2012/main" userId="S::Gaynor.Bahan@ncetm.org.uk::d4c0f4d3-9322-4a8f-bf1c-fec75b6095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8C7"/>
    <a:srgbClr val="2E7E32"/>
    <a:srgbClr val="1C511F"/>
    <a:srgbClr val="DD5E0D"/>
    <a:srgbClr val="FF3368"/>
    <a:srgbClr val="0000DD"/>
    <a:srgbClr val="1C15FF"/>
    <a:srgbClr val="136413"/>
    <a:srgbClr val="F50999"/>
    <a:srgbClr val="E33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9" autoAdjust="0"/>
    <p:restoredTop sz="79963" autoAdjust="0"/>
  </p:normalViewPr>
  <p:slideViewPr>
    <p:cSldViewPr snapToGrid="0">
      <p:cViewPr varScale="1">
        <p:scale>
          <a:sx n="56" d="100"/>
          <a:sy n="56" d="100"/>
        </p:scale>
        <p:origin x="1146" y="60"/>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1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F78D6887-38E3-4469-BEB4-BA78E2686F94}"/>
    <pc:docChg chg="modSld">
      <pc:chgData name="Bethanie Goodliff" userId="8525f53f-a5d4-49a0-b205-476dc8a76e72" providerId="ADAL" clId="{F78D6887-38E3-4469-BEB4-BA78E2686F94}" dt="2022-10-17T10:55:36.884" v="14" actId="20577"/>
      <pc:docMkLst>
        <pc:docMk/>
      </pc:docMkLst>
      <pc:sldChg chg="modSp mod">
        <pc:chgData name="Bethanie Goodliff" userId="8525f53f-a5d4-49a0-b205-476dc8a76e72" providerId="ADAL" clId="{F78D6887-38E3-4469-BEB4-BA78E2686F94}" dt="2022-10-17T10:55:13.854" v="10" actId="1035"/>
        <pc:sldMkLst>
          <pc:docMk/>
          <pc:sldMk cId="2746808890" sldId="401"/>
        </pc:sldMkLst>
        <pc:picChg chg="mod">
          <ac:chgData name="Bethanie Goodliff" userId="8525f53f-a5d4-49a0-b205-476dc8a76e72" providerId="ADAL" clId="{F78D6887-38E3-4469-BEB4-BA78E2686F94}" dt="2022-10-17T10:55:13.854" v="10" actId="1035"/>
          <ac:picMkLst>
            <pc:docMk/>
            <pc:sldMk cId="2746808890" sldId="401"/>
            <ac:picMk id="8" creationId="{87EA0E61-D0E8-4BC2-844C-9138C45E9E87}"/>
          </ac:picMkLst>
        </pc:picChg>
      </pc:sldChg>
      <pc:sldChg chg="modSp mod">
        <pc:chgData name="Bethanie Goodliff" userId="8525f53f-a5d4-49a0-b205-476dc8a76e72" providerId="ADAL" clId="{F78D6887-38E3-4469-BEB4-BA78E2686F94}" dt="2022-10-17T10:55:36.884" v="14" actId="20577"/>
        <pc:sldMkLst>
          <pc:docMk/>
          <pc:sldMk cId="2549874683" sldId="436"/>
        </pc:sldMkLst>
        <pc:graphicFrameChg chg="modGraphic">
          <ac:chgData name="Bethanie Goodliff" userId="8525f53f-a5d4-49a0-b205-476dc8a76e72" providerId="ADAL" clId="{F78D6887-38E3-4469-BEB4-BA78E2686F94}" dt="2022-10-17T10:55:36.884" v="14" actId="20577"/>
          <ac:graphicFrameMkLst>
            <pc:docMk/>
            <pc:sldMk cId="2549874683" sldId="436"/>
            <ac:graphicFrameMk id="4" creationId="{3D778325-68AE-4AFD-A3FA-6A125902E67F}"/>
          </ac:graphicFrameMkLst>
        </pc:graphicFrameChg>
      </pc:sldChg>
    </pc:docChg>
  </pc:docChgLst>
  <pc:docChgLst>
    <pc:chgData name="Rebecca Donaldson" userId="de1bd23b-13b3-40c7-98d3-b019b9d9da5e" providerId="ADAL" clId="{9349C2D9-7648-4E53-9FC0-65A68AB0CDAC}"/>
    <pc:docChg chg="undo custSel modSld">
      <pc:chgData name="Rebecca Donaldson" userId="de1bd23b-13b3-40c7-98d3-b019b9d9da5e" providerId="ADAL" clId="{9349C2D9-7648-4E53-9FC0-65A68AB0CDAC}" dt="2022-09-07T09:45:30.838" v="108" actId="20577"/>
      <pc:docMkLst>
        <pc:docMk/>
      </pc:docMkLst>
      <pc:sldChg chg="modSp mod">
        <pc:chgData name="Rebecca Donaldson" userId="de1bd23b-13b3-40c7-98d3-b019b9d9da5e" providerId="ADAL" clId="{9349C2D9-7648-4E53-9FC0-65A68AB0CDAC}" dt="2022-09-07T09:45:30.838" v="108" actId="20577"/>
        <pc:sldMkLst>
          <pc:docMk/>
          <pc:sldMk cId="2549874683" sldId="436"/>
        </pc:sldMkLst>
        <pc:graphicFrameChg chg="mod modGraphic">
          <ac:chgData name="Rebecca Donaldson" userId="de1bd23b-13b3-40c7-98d3-b019b9d9da5e" providerId="ADAL" clId="{9349C2D9-7648-4E53-9FC0-65A68AB0CDAC}" dt="2022-09-07T09:45:30.838" v="108" actId="20577"/>
          <ac:graphicFrameMkLst>
            <pc:docMk/>
            <pc:sldMk cId="2549874683" sldId="436"/>
            <ac:graphicFrameMk id="4" creationId="{3D778325-68AE-4AFD-A3FA-6A125902E67F}"/>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traceFormat>
        <inkml:channelProperties>
          <inkml:channelProperty channel="X" name="resolution" value="369.51501" units="1/cm"/>
          <inkml:channelProperty channel="Y" name="resolution" value="415.70438" units="1/cm"/>
        </inkml:channelProperties>
      </inkml:inkSource>
      <inkml:timestamp xml:id="ts0" timeString="2017-04-24T18:08:06.928"/>
    </inkml:context>
    <inkml:brush xml:id="br0">
      <inkml:brushProperty name="width" value="0.02646" units="cm"/>
      <inkml:brushProperty name="height" value="0.02646" units="cm"/>
      <inkml:brushProperty name="fitToCurve" value="1"/>
    </inkml:brush>
  </inkml:definitions>
  <inkml:trace contextRef="#ctx0" brushRef="#br0">0 0,'0'0,"0"0,0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17/10/2022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r>
              <a:rPr lang="en-GB" b="0" i="1" dirty="0"/>
              <a:t>x</a:t>
            </a:r>
            <a:r>
              <a:rPr lang="en-GB" b="0" dirty="0"/>
              <a:t>-axis, each square represents one unit; </a:t>
            </a:r>
            <a:r>
              <a:rPr lang="en-GB" b="0" i="1" dirty="0"/>
              <a:t>y-</a:t>
            </a:r>
            <a:r>
              <a:rPr lang="en-GB" b="0" dirty="0"/>
              <a:t>axis, each square represents two units.</a:t>
            </a:r>
          </a:p>
          <a:p>
            <a:r>
              <a:rPr lang="en-GB" b="0" dirty="0"/>
              <a:t>b) B </a:t>
            </a:r>
            <a:r>
              <a:rPr lang="en-GB" b="0" baseline="0" dirty="0"/>
              <a:t>(1, 10), C: (0, 2), D (0, 6), E (2, 8)</a:t>
            </a:r>
          </a:p>
          <a:p>
            <a:endParaRPr lang="en-GB" b="0" baseline="0" dirty="0"/>
          </a:p>
          <a:p>
            <a:r>
              <a:rPr lang="en-GB" b="0" baseline="0" dirty="0"/>
              <a:t>? B would change to (5, 10) and E would change to (10, 8).</a:t>
            </a:r>
            <a:endParaRPr lang="en-GB" b="0" dirty="0"/>
          </a:p>
          <a:p>
            <a:endParaRPr lang="en-GB" b="0" dirty="0"/>
          </a:p>
          <a:p>
            <a:r>
              <a:rPr lang="en-GB" b="1" dirty="0"/>
              <a:t>Suggested questioning</a:t>
            </a:r>
          </a:p>
          <a:p>
            <a:r>
              <a:rPr lang="en-GB" b="0" dirty="0"/>
              <a:t>Why does changing the scale on the </a:t>
            </a:r>
            <a:r>
              <a:rPr lang="en-GB" b="0" i="1" dirty="0"/>
              <a:t>x</a:t>
            </a:r>
            <a:r>
              <a:rPr lang="en-GB" b="0" dirty="0"/>
              <a:t>-axis not affect the coordinate values of points C and</a:t>
            </a:r>
            <a:r>
              <a:rPr lang="en-GB" b="0" baseline="0" dirty="0"/>
              <a:t> D?</a:t>
            </a:r>
            <a:endParaRPr lang="en-GB" b="0" dirty="0"/>
          </a:p>
          <a:p>
            <a:r>
              <a:rPr lang="en-GB" b="0" dirty="0"/>
              <a:t>If</a:t>
            </a:r>
            <a:r>
              <a:rPr lang="en-GB" b="0" baseline="0" dirty="0"/>
              <a:t> the scaling on the </a:t>
            </a:r>
            <a:r>
              <a:rPr lang="en-GB" b="0" i="1" baseline="0" dirty="0"/>
              <a:t>x</a:t>
            </a:r>
            <a:r>
              <a:rPr lang="en-GB" b="0" baseline="0" dirty="0"/>
              <a:t>-axis was the same as the </a:t>
            </a:r>
            <a:r>
              <a:rPr lang="en-GB" b="0" i="1" baseline="0" dirty="0"/>
              <a:t>y</a:t>
            </a:r>
            <a:r>
              <a:rPr lang="en-GB" b="0" baseline="0" dirty="0"/>
              <a:t>-axis, what would the coordinates of the points A to E be?</a:t>
            </a:r>
          </a:p>
          <a:p>
            <a:r>
              <a:rPr lang="en-GB" b="0" baseline="0" dirty="0"/>
              <a:t>If the </a:t>
            </a:r>
            <a:r>
              <a:rPr lang="en-GB" b="0" i="1" baseline="0" dirty="0"/>
              <a:t>y</a:t>
            </a:r>
            <a:r>
              <a:rPr lang="en-GB" b="0" baseline="0" dirty="0"/>
              <a:t>-axis was moved so that points A and B now lie on the axis, what would the coordinates of the points A to E be?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Checkpoints 1 to 3 used a scale of one unit to one square, Checkpoint 4 challenges the notion that this is always the case. You could repeat this task with different coordinates for point A, to further explore scale and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230194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slide</a:t>
            </a:r>
            <a:r>
              <a:rPr lang="en-GB" b="0" baseline="0" dirty="0"/>
              <a:t> 35.</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To support any students with colour vision impairment, point to each colour point in turn and state its colour and describe its position (for example, ‘green, top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pPr marL="0" indent="0">
              <a:buNone/>
            </a:pPr>
            <a:r>
              <a:rPr lang="en-GB" b="0" baseline="0" dirty="0"/>
              <a:t>a) The most likely answer students will give will assume that each square represents one unit, so the green point will be at (0, 3) and the blue point will be at (3, 2). However, it is also acceptable to give any pair of coordinates where the green has an </a:t>
            </a:r>
            <a:r>
              <a:rPr lang="en-GB" b="0" i="1" baseline="0" dirty="0"/>
              <a:t>x</a:t>
            </a:r>
            <a:r>
              <a:rPr lang="en-GB" b="0" baseline="0" dirty="0"/>
              <a:t>-coordinate of 0, and the </a:t>
            </a:r>
            <a:r>
              <a:rPr lang="en-GB" b="0" i="1" baseline="0" dirty="0"/>
              <a:t>y</a:t>
            </a:r>
            <a:r>
              <a:rPr lang="en-GB" b="0" i="0" baseline="0" dirty="0"/>
              <a:t>-coordinate of green is both positive and 1.5 times the </a:t>
            </a:r>
            <a:r>
              <a:rPr lang="en-GB" b="0" i="1" baseline="0" dirty="0"/>
              <a:t>y-</a:t>
            </a:r>
            <a:r>
              <a:rPr lang="en-GB" b="0" i="0" baseline="0" dirty="0"/>
              <a:t>coordinate of blue (i.e. green is of</a:t>
            </a:r>
            <a:r>
              <a:rPr lang="en-GB" b="0" baseline="0" dirty="0"/>
              <a:t> the form (0, 3</a:t>
            </a:r>
            <a:r>
              <a:rPr lang="en-GB" b="0" i="1" baseline="0" dirty="0"/>
              <a:t>n</a:t>
            </a:r>
            <a:r>
              <a:rPr lang="en-GB" b="0" baseline="0" dirty="0"/>
              <a:t>) and blue is of the form (3</a:t>
            </a:r>
            <a:r>
              <a:rPr lang="en-GB" b="0" i="1" baseline="0" dirty="0"/>
              <a:t>m</a:t>
            </a:r>
            <a:r>
              <a:rPr lang="en-GB" b="0" baseline="0" dirty="0"/>
              <a:t>, 2</a:t>
            </a:r>
            <a:r>
              <a:rPr lang="en-GB" b="0" i="1" baseline="0" dirty="0"/>
              <a:t>n</a:t>
            </a:r>
            <a:r>
              <a:rPr lang="en-GB" b="0" baseline="0" dirty="0"/>
              <a:t>).</a:t>
            </a:r>
          </a:p>
          <a:p>
            <a:pPr marL="0" indent="0">
              <a:buNone/>
            </a:pPr>
            <a:r>
              <a:rPr lang="en-GB" b="0" baseline="0" dirty="0"/>
              <a:t>b) Pink (-3, -2) and green (-3, 1) are possible, or any other pairs of coordinates where the </a:t>
            </a:r>
            <a:r>
              <a:rPr lang="en-GB" b="0" i="1" baseline="0" dirty="0"/>
              <a:t>x</a:t>
            </a:r>
            <a:r>
              <a:rPr lang="en-GB" b="0" i="0" baseline="0" dirty="0"/>
              <a:t>-coordinates are both negative and equal, and the </a:t>
            </a:r>
            <a:r>
              <a:rPr lang="en-GB" b="0" i="1" baseline="0" dirty="0"/>
              <a:t>y-</a:t>
            </a:r>
            <a:r>
              <a:rPr lang="en-GB" b="0" i="0" baseline="0" dirty="0"/>
              <a:t>coordinate of the pink is -2 times the (positive) </a:t>
            </a:r>
            <a:r>
              <a:rPr lang="en-GB" b="0" i="1" baseline="0" dirty="0"/>
              <a:t>y-</a:t>
            </a:r>
            <a:r>
              <a:rPr lang="en-GB" b="0" i="0" baseline="0" dirty="0"/>
              <a:t>coordinate of the green (i.e. pink is </a:t>
            </a:r>
            <a:r>
              <a:rPr lang="en-GB" b="0" baseline="0" dirty="0"/>
              <a:t>(-3</a:t>
            </a:r>
            <a:r>
              <a:rPr lang="en-GB" b="0" i="1" baseline="0" dirty="0"/>
              <a:t>m</a:t>
            </a:r>
            <a:r>
              <a:rPr lang="en-GB" b="0" baseline="0" dirty="0"/>
              <a:t>, -2</a:t>
            </a:r>
            <a:r>
              <a:rPr lang="en-GB" b="0" i="1" baseline="0" dirty="0"/>
              <a:t>n</a:t>
            </a:r>
            <a:r>
              <a:rPr lang="en-GB" b="0" baseline="0" dirty="0"/>
              <a:t>) and green is (-3</a:t>
            </a:r>
            <a:r>
              <a:rPr lang="en-GB" b="0" i="1" baseline="0" dirty="0"/>
              <a:t>m</a:t>
            </a:r>
            <a:r>
              <a:rPr lang="en-GB" b="0" baseline="0" dirty="0"/>
              <a:t>, </a:t>
            </a:r>
            <a:r>
              <a:rPr lang="en-GB" b="0" i="1" baseline="0" dirty="0"/>
              <a:t>n</a:t>
            </a:r>
            <a:r>
              <a:rPr lang="en-GB" b="0" baseline="0" dirty="0"/>
              <a:t>).)</a:t>
            </a:r>
          </a:p>
          <a:p>
            <a:pPr marL="0" indent="0">
              <a:buNone/>
            </a:pPr>
            <a:r>
              <a:rPr lang="en-GB" b="0" baseline="0" dirty="0"/>
              <a:t>c) Blue (3, -1) and pink (0, -3 ) are possible – or any other pairs of coordinates where the pink has an </a:t>
            </a:r>
            <a:r>
              <a:rPr lang="en-GB" b="0" i="1" baseline="0" dirty="0"/>
              <a:t>x</a:t>
            </a:r>
            <a:r>
              <a:rPr lang="en-GB" b="0" i="0" baseline="0" dirty="0"/>
              <a:t>-coordinate of 0, the pink’s </a:t>
            </a:r>
            <a:r>
              <a:rPr lang="en-GB" b="0" i="1" baseline="0" dirty="0"/>
              <a:t>y-</a:t>
            </a:r>
            <a:r>
              <a:rPr lang="en-GB" b="0" i="0" baseline="0" dirty="0"/>
              <a:t>coordinate is three times the blue’s </a:t>
            </a:r>
            <a:r>
              <a:rPr lang="en-GB" b="0" i="1" baseline="0" dirty="0"/>
              <a:t>y</a:t>
            </a:r>
            <a:r>
              <a:rPr lang="en-GB" b="0" i="0" baseline="0" dirty="0"/>
              <a:t>-coordinate, and both the pink and blue’s </a:t>
            </a:r>
            <a:r>
              <a:rPr lang="en-GB" b="0" i="1" baseline="0" dirty="0"/>
              <a:t>y-</a:t>
            </a:r>
            <a:r>
              <a:rPr lang="en-GB" b="0" i="0" baseline="0" dirty="0"/>
              <a:t>coordinates are negative, i.e. pink is </a:t>
            </a:r>
            <a:r>
              <a:rPr lang="en-GB" b="0" baseline="0" dirty="0"/>
              <a:t>(0, -3</a:t>
            </a:r>
            <a:r>
              <a:rPr lang="en-GB" b="0" i="1" baseline="0" dirty="0"/>
              <a:t>n</a:t>
            </a:r>
            <a:r>
              <a:rPr lang="en-GB" b="0" baseline="0" dirty="0"/>
              <a:t>) and blue is (3</a:t>
            </a:r>
            <a:r>
              <a:rPr lang="en-GB" b="0" i="1" baseline="0" dirty="0"/>
              <a:t>m</a:t>
            </a:r>
            <a:r>
              <a:rPr lang="en-GB" b="0" baseline="0" dirty="0"/>
              <a:t>, -</a:t>
            </a:r>
            <a:r>
              <a:rPr lang="en-GB" b="0" i="1" baseline="0" dirty="0"/>
              <a:t>n</a:t>
            </a:r>
            <a:r>
              <a:rPr lang="en-GB" b="0" baseline="0" dirty="0"/>
              <a:t>).</a:t>
            </a:r>
          </a:p>
          <a:p>
            <a:pPr marL="0" indent="0">
              <a:buNone/>
            </a:pPr>
            <a:endParaRPr lang="en-GB" b="0" baseline="0" dirty="0"/>
          </a:p>
          <a:p>
            <a:pPr marL="0" indent="0">
              <a:buNone/>
            </a:pPr>
            <a:r>
              <a:rPr lang="en-GB" b="0" baseline="0" dirty="0"/>
              <a:t>? If the origin is positioned closer to the pink point than the green point, then the coordinates of the blue point will be (3, 1), assuming equal scaling of one unit.</a:t>
            </a:r>
          </a:p>
          <a:p>
            <a:pPr marL="0" indent="0">
              <a:buNone/>
            </a:pPr>
            <a:r>
              <a:rPr lang="en-GB" b="0" baseline="0" dirty="0"/>
              <a:t>If the origin is positioned closer to the green point than the pink point, then the coordinates of the blue point will be (3, 0).</a:t>
            </a:r>
          </a:p>
          <a:p>
            <a:pPr marL="0" indent="0">
              <a:buNone/>
            </a:pPr>
            <a:r>
              <a:rPr lang="en-GB" b="0" baseline="0" dirty="0"/>
              <a:t>If the origin is positioned equidistant between the pink and green points, then the coordinates of the blue point will be (3, 0.5).</a:t>
            </a:r>
            <a:endParaRPr lang="en-GB" b="0" dirty="0"/>
          </a:p>
          <a:p>
            <a:endParaRPr lang="en-GB" b="0" dirty="0"/>
          </a:p>
          <a:p>
            <a:r>
              <a:rPr lang="en-GB" b="1" dirty="0"/>
              <a:t>Suggested questioning</a:t>
            </a:r>
          </a:p>
          <a:p>
            <a:r>
              <a:rPr lang="en-GB" b="0" dirty="0"/>
              <a:t>Is anything</a:t>
            </a:r>
            <a:r>
              <a:rPr lang="en-GB" b="0" baseline="0" dirty="0"/>
              <a:t> the same for these three points?</a:t>
            </a:r>
          </a:p>
          <a:p>
            <a:r>
              <a:rPr lang="en-GB" b="0" dirty="0"/>
              <a:t>What have you assumed when determining the coordinates of the other two points?</a:t>
            </a:r>
          </a:p>
          <a:p>
            <a:r>
              <a:rPr lang="en-GB" b="0" dirty="0"/>
              <a:t>How might</a:t>
            </a:r>
            <a:r>
              <a:rPr lang="en-GB" b="0" baseline="0" dirty="0"/>
              <a:t> unequal scaling on the two axes affect your answers?</a:t>
            </a:r>
          </a:p>
          <a:p>
            <a:r>
              <a:rPr lang="en-GB" b="0" baseline="0" dirty="0"/>
              <a:t>If the blue point is (0, 1), what could the coordinates of the green point be?</a:t>
            </a:r>
          </a:p>
          <a:p>
            <a:endParaRPr lang="en-GB" b="1" dirty="0"/>
          </a:p>
          <a:p>
            <a:r>
              <a:rPr lang="en-GB" b="1" dirty="0"/>
              <a:t>Things to think about</a:t>
            </a:r>
          </a:p>
          <a:p>
            <a:r>
              <a:rPr lang="en-GB" b="0" dirty="0"/>
              <a:t>Checkpoint 5 removes a familiar ‘anchor’ for students’ interpretation of coordinates, the axes/origin. </a:t>
            </a:r>
            <a:r>
              <a:rPr lang="en-GB" b="0" baseline="0" dirty="0"/>
              <a:t>Notice the language students use to describe one point in relation to another. For example, they may describe the blue point as being to the right of the pink and green points. </a:t>
            </a:r>
            <a:r>
              <a:rPr lang="en-GB" b="0" dirty="0"/>
              <a:t>The quadrants in which the other two points lie change as</a:t>
            </a:r>
            <a:r>
              <a:rPr lang="en-GB" b="0" baseline="0" dirty="0"/>
              <a:t> each points is selected as the origin, which might be a good discussion point. Before choosing their coordinates, can students first identify whether the coordinates will be negative or positive? </a:t>
            </a:r>
            <a:r>
              <a:rPr lang="en-GB" baseline="0" dirty="0"/>
              <a:t>For the further thinking question, do students consider the origin as being equidistant between the green and pink points? Are they happy to consider the associated non-integer coordinate values for the three points if unit spacing is assumed? Thinking about scale can help students to think more deeply about the relationships between the three points.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29417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slide</a:t>
            </a:r>
            <a:r>
              <a:rPr lang="en-GB" b="0" baseline="0" dirty="0"/>
              <a:t> 36.</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a:t>
            </a:r>
            <a:r>
              <a:rPr lang="en-GB" b="0" baseline="0" dirty="0"/>
              <a:t> Any point other than on the line </a:t>
            </a:r>
            <a:r>
              <a:rPr lang="en-GB" b="0" i="1" baseline="0" dirty="0"/>
              <a:t>y</a:t>
            </a:r>
            <a:r>
              <a:rPr lang="en-GB" b="0" baseline="0" dirty="0"/>
              <a:t> = 3 (</a:t>
            </a:r>
            <a:r>
              <a:rPr lang="en-GB" b="0" i="1" baseline="0" dirty="0"/>
              <a:t>x</a:t>
            </a:r>
            <a:r>
              <a:rPr lang="en-GB" b="0" baseline="0" dirty="0"/>
              <a:t>, 3) will result in a triangle being formed.</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a:t>
            </a:r>
            <a:br>
              <a:rPr lang="en-GB" b="0" dirty="0"/>
            </a:br>
            <a:r>
              <a:rPr lang="en-GB" b="0" dirty="0"/>
              <a:t>(i) Any point of the form (-1, </a:t>
            </a:r>
            <a:r>
              <a:rPr lang="en-GB" b="0" i="1" dirty="0"/>
              <a:t>b</a:t>
            </a:r>
            <a:r>
              <a:rPr lang="en-GB" b="0" dirty="0"/>
              <a:t>) or (4, </a:t>
            </a:r>
            <a:r>
              <a:rPr lang="en-GB" b="0" i="1" dirty="0"/>
              <a:t>b</a:t>
            </a:r>
            <a:r>
              <a:rPr lang="en-GB" b="0" dirty="0"/>
              <a:t>)  where </a:t>
            </a:r>
            <a:r>
              <a:rPr lang="en-GB" b="0" i="1" dirty="0"/>
              <a:t>b</a:t>
            </a:r>
            <a:r>
              <a:rPr lang="en-GB" b="0" dirty="0"/>
              <a:t> ≠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(ii) Possibilities include</a:t>
            </a:r>
            <a:r>
              <a:rPr lang="en-GB" b="0" baseline="0" dirty="0"/>
              <a:t> (-1, 8), (4, 8), (-1, -2) or (4, -2), and any point of the form (1.5, </a:t>
            </a:r>
            <a:r>
              <a:rPr lang="en-GB" b="0" i="1" baseline="0" dirty="0"/>
              <a:t>b</a:t>
            </a:r>
            <a:r>
              <a:rPr lang="en-GB" b="0" baseline="0" dirty="0"/>
              <a:t>) where </a:t>
            </a:r>
            <a:r>
              <a:rPr lang="en-GB" b="0" i="1" baseline="0" dirty="0"/>
              <a:t>b</a:t>
            </a:r>
            <a:r>
              <a:rPr lang="en-GB" b="0" baseline="0" dirty="0"/>
              <a:t> </a:t>
            </a:r>
            <a:r>
              <a:rPr lang="en-GB" b="0" dirty="0"/>
              <a:t>≠ 3.</a:t>
            </a:r>
          </a:p>
          <a:p>
            <a:r>
              <a:rPr lang="en-GB" b="0" dirty="0"/>
              <a:t>(iii)</a:t>
            </a:r>
            <a:r>
              <a:rPr lang="en-GB" b="0" baseline="0" dirty="0"/>
              <a:t> Any coordinate of the form (</a:t>
            </a:r>
            <a:r>
              <a:rPr lang="en-GB" b="0" i="1" baseline="0" dirty="0"/>
              <a:t>a</a:t>
            </a:r>
            <a:r>
              <a:rPr lang="en-GB" b="0" baseline="0" dirty="0"/>
              <a:t>, </a:t>
            </a:r>
            <a:r>
              <a:rPr lang="en-GB" b="0" i="1" baseline="0" dirty="0"/>
              <a:t>b</a:t>
            </a:r>
            <a:r>
              <a:rPr lang="en-GB" b="0" baseline="0" dirty="0"/>
              <a:t>) where </a:t>
            </a:r>
            <a:r>
              <a:rPr lang="en-GB" b="0" i="1" baseline="0" dirty="0"/>
              <a:t>a</a:t>
            </a:r>
            <a:r>
              <a:rPr lang="en-GB" b="0" baseline="0" dirty="0"/>
              <a:t> &gt; 4 and </a:t>
            </a:r>
            <a:r>
              <a:rPr lang="en-GB" b="0" i="1" baseline="0" dirty="0"/>
              <a:t>b</a:t>
            </a:r>
            <a:r>
              <a:rPr lang="en-GB" b="0" baseline="0" dirty="0"/>
              <a:t> </a:t>
            </a:r>
            <a:r>
              <a:rPr lang="en-GB" b="0" dirty="0"/>
              <a:t>≠ 3.</a:t>
            </a:r>
            <a:endParaRPr lang="en-GB" b="0" baseline="0" dirty="0"/>
          </a:p>
          <a:p>
            <a:endParaRPr lang="en-GB" b="0" baseline="0" dirty="0"/>
          </a:p>
          <a:p>
            <a:r>
              <a:rPr lang="en-GB" b="0" baseline="0" dirty="0"/>
              <a:t>? If AB is the base then the triangle will have height 4. </a:t>
            </a:r>
          </a:p>
          <a:p>
            <a:endParaRPr lang="en-GB" b="0" dirty="0"/>
          </a:p>
          <a:p>
            <a:r>
              <a:rPr lang="en-GB" b="1" dirty="0"/>
              <a:t>Suggested questioning</a:t>
            </a:r>
          </a:p>
          <a:p>
            <a:r>
              <a:rPr lang="en-GB" b="0" dirty="0"/>
              <a:t>Are there any coordinates that </a:t>
            </a:r>
            <a:r>
              <a:rPr lang="en-GB" b="0" i="0" dirty="0"/>
              <a:t>won’t make a triangle?</a:t>
            </a:r>
          </a:p>
          <a:p>
            <a:r>
              <a:rPr lang="en-GB" b="0" i="0" dirty="0"/>
              <a:t>How many different right-angled triangles can you make?</a:t>
            </a:r>
          </a:p>
          <a:p>
            <a:r>
              <a:rPr lang="en-GB" b="0" i="0" dirty="0"/>
              <a:t>Why does (1.5, -2) not create an equilateral triangle?</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6 explores triangles on a coordinate grid. It offers a further chance to assess students’ confidence and accuracy with coordinates, as well as their understanding of different properties of triangles. Language such as scalene and equilateral is not explicitly used here, so teachers might like to check understanding of these terms within their questioning.</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307071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triangles in this task on grids are available in ‘Printable resources’, slide</a:t>
            </a:r>
            <a:r>
              <a:rPr lang="en-GB" b="0" baseline="0" dirty="0"/>
              <a:t> 37.</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introduction and instruction will appear separately so you can choose the pace at which to work with your class. </a:t>
            </a:r>
            <a:endParaRPr lang="en-GB" b="1" dirty="0"/>
          </a:p>
          <a:p>
            <a:endParaRPr lang="en-GB" b="1" dirty="0"/>
          </a:p>
          <a:p>
            <a:r>
              <a:rPr lang="en-GB" b="1" dirty="0"/>
              <a:t>Answers</a:t>
            </a:r>
          </a:p>
          <a:p>
            <a:r>
              <a:rPr lang="en-GB" b="0" dirty="0"/>
              <a:t>D</a:t>
            </a:r>
            <a:r>
              <a:rPr lang="en-GB" b="0" baseline="0" dirty="0"/>
              <a:t> (3, 9)</a:t>
            </a:r>
          </a:p>
          <a:p>
            <a:r>
              <a:rPr lang="en-GB" b="0" baseline="0" dirty="0"/>
              <a:t>E (4, 12)</a:t>
            </a:r>
          </a:p>
          <a:p>
            <a:r>
              <a:rPr lang="en-GB" b="0" baseline="0" dirty="0"/>
              <a:t>F (5, 9)</a:t>
            </a:r>
          </a:p>
          <a:p>
            <a:endParaRPr lang="en-GB" b="0" baseline="0" dirty="0"/>
          </a:p>
          <a:p>
            <a:r>
              <a:rPr lang="en-GB" b="0" baseline="0" dirty="0"/>
              <a:t>? Identifying the coordinates of the other two vertices as (7, 9) and (6, 12) is likely to be the most common response, as it retains the same orientation as the green and blue triangles.</a:t>
            </a:r>
          </a:p>
          <a:p>
            <a:r>
              <a:rPr lang="en-GB" b="0" baseline="0" dirty="0"/>
              <a:t>Another possibility is coordinates (5, 11) and (8, 10).</a:t>
            </a:r>
            <a:endParaRPr lang="en-GB" b="0" dirty="0"/>
          </a:p>
          <a:p>
            <a:endParaRPr lang="en-GB" b="0" dirty="0"/>
          </a:p>
          <a:p>
            <a:r>
              <a:rPr lang="en-GB" b="1" dirty="0"/>
              <a:t>Suggested questioning</a:t>
            </a:r>
          </a:p>
          <a:p>
            <a:r>
              <a:rPr lang="en-GB" b="0" dirty="0"/>
              <a:t>D is directly above A, so which coordinate value will be the same? </a:t>
            </a:r>
          </a:p>
          <a:p>
            <a:r>
              <a:rPr lang="en-GB" b="0" dirty="0"/>
              <a:t>Can you describe where the third triangle might be? Is there more than one answer?</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Checkpoint 7, the coordinate grid is not shown and so students need to reason about the relative points using properties of triangles. Students may notice that the blue triangle is a translation of the</a:t>
            </a:r>
            <a:r>
              <a:rPr lang="en-GB" baseline="0" dirty="0"/>
              <a:t> green triangle: translation of shapes is part of the primary curriculum. However, teachers should note that students will use language to describe the movement rather than the column vectors that are be introduced later in Key Stages 3 and 4. In the context of the Checkpoints, we suggest that teachers are mindful to use known language from primary school.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349650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triangles</a:t>
            </a:r>
            <a:r>
              <a:rPr lang="en-GB" b="0" baseline="0" dirty="0"/>
              <a:t> in this task on a square </a:t>
            </a:r>
            <a:r>
              <a:rPr lang="en-GB" b="0" dirty="0"/>
              <a:t>grid are available in ‘Printable resources’, slide</a:t>
            </a:r>
            <a:r>
              <a:rPr lang="en-GB" b="0" baseline="0" dirty="0"/>
              <a:t> 38.</a:t>
            </a:r>
          </a:p>
          <a:p>
            <a:endParaRPr lang="en-GB" b="1" dirty="0"/>
          </a:p>
          <a:p>
            <a:r>
              <a:rPr lang="en-GB" b="1" dirty="0"/>
              <a:t>This slide is animated</a:t>
            </a:r>
            <a:r>
              <a:rPr lang="en-GB" b="0" dirty="0"/>
              <a:t>. Each question will appear separately so you can choose the pace at which to work with your class. </a:t>
            </a:r>
            <a:endParaRPr lang="en-US" dirty="0"/>
          </a:p>
          <a:p>
            <a:endParaRPr lang="en-GB" b="1" dirty="0"/>
          </a:p>
          <a:p>
            <a:r>
              <a:rPr lang="en-GB" b="1" dirty="0"/>
              <a:t>Answers</a:t>
            </a:r>
          </a:p>
          <a:p>
            <a:r>
              <a:rPr lang="en-GB" dirty="0"/>
              <a:t>Set</a:t>
            </a:r>
            <a:r>
              <a:rPr lang="en-GB" baseline="0" dirty="0"/>
              <a:t> a matches with the blue triangle.</a:t>
            </a:r>
          </a:p>
          <a:p>
            <a:r>
              <a:rPr lang="en-GB" baseline="0" dirty="0"/>
              <a:t>Set b matches with the red triangle.</a:t>
            </a:r>
          </a:p>
          <a:p>
            <a:r>
              <a:rPr lang="en-GB" baseline="0" dirty="0"/>
              <a:t>Set c matches with the green triangle.</a:t>
            </a:r>
          </a:p>
          <a:p>
            <a:r>
              <a:rPr lang="en-GB" baseline="0" dirty="0"/>
              <a:t>Set d matches with the orange triangle.</a:t>
            </a:r>
            <a:endParaRPr lang="en-US" dirty="0"/>
          </a:p>
          <a:p>
            <a:endParaRPr lang="en-GB" b="0" dirty="0"/>
          </a:p>
          <a:p>
            <a:r>
              <a:rPr lang="en-GB" b="0" dirty="0"/>
              <a:t>? Any valid answers, </a:t>
            </a:r>
            <a:r>
              <a:rPr lang="en-GB" b="0" baseline="0" dirty="0"/>
              <a:t>if (3, 6) was changed to (-3, -6) for example, then the sets would now be:</a:t>
            </a:r>
          </a:p>
          <a:p>
            <a:pPr marL="0" indent="0">
              <a:buNone/>
            </a:pPr>
            <a:r>
              <a:rPr lang="en-GB" b="0" baseline="0" dirty="0"/>
              <a:t>Green (-3, -6), (1, -6), (-1, -11)</a:t>
            </a:r>
          </a:p>
          <a:p>
            <a:pPr marL="0" indent="0">
              <a:buNone/>
            </a:pPr>
            <a:r>
              <a:rPr lang="en-GB" b="0" baseline="0" dirty="0"/>
              <a:t>Orange (-3, -6), (1, -6), (2, -4)</a:t>
            </a:r>
          </a:p>
          <a:p>
            <a:pPr marL="0" indent="0">
              <a:buNone/>
            </a:pPr>
            <a:r>
              <a:rPr lang="en-GB" b="0" baseline="0" dirty="0"/>
              <a:t>Red (-3, -6), (1, -6), (-3, -1)</a:t>
            </a:r>
          </a:p>
          <a:p>
            <a:pPr marL="0" indent="0">
              <a:buNone/>
            </a:pPr>
            <a:r>
              <a:rPr lang="en-GB" b="0" baseline="0" dirty="0"/>
              <a:t>Blue (-3, -6), (1, -6), (-1, -1)</a:t>
            </a:r>
          </a:p>
          <a:p>
            <a:endParaRPr lang="en-GB" b="0" dirty="0"/>
          </a:p>
          <a:p>
            <a:r>
              <a:rPr lang="en-GB" b="1" dirty="0"/>
              <a:t>Suggested questioning</a:t>
            </a:r>
          </a:p>
          <a:p>
            <a:r>
              <a:rPr lang="en-GB" b="0" dirty="0"/>
              <a:t>For each triangle, which coordinate values will be the same for two of the points? How does this help you?</a:t>
            </a:r>
          </a:p>
          <a:p>
            <a:r>
              <a:rPr lang="en-GB" b="0" dirty="0"/>
              <a:t>For each set of coordinates, what is the same and what is different? How does this help you?</a:t>
            </a:r>
          </a:p>
          <a:p>
            <a:r>
              <a:rPr lang="en-GB" b="0" dirty="0"/>
              <a:t>What is</a:t>
            </a:r>
            <a:r>
              <a:rPr lang="en-GB" b="0" baseline="0" dirty="0"/>
              <a:t> the height of each of the triangles? Explain how you know.</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Much like Checkpoint 7, Checkpoint 8 asks students to reason about properties of shapes. Working</a:t>
            </a:r>
            <a:r>
              <a:rPr lang="en-GB" baseline="0" dirty="0"/>
              <a:t> with coordinates without the grid provides an opportunity to focus on what the differences in the </a:t>
            </a:r>
            <a:r>
              <a:rPr lang="en-GB" i="1" baseline="0" dirty="0"/>
              <a:t>x</a:t>
            </a:r>
            <a:r>
              <a:rPr lang="en-GB" baseline="0" dirty="0"/>
              <a:t>- and </a:t>
            </a:r>
            <a:r>
              <a:rPr lang="en-GB" i="1" baseline="0" dirty="0"/>
              <a:t>y</a:t>
            </a:r>
            <a:r>
              <a:rPr lang="en-GB" baseline="0" dirty="0"/>
              <a:t>-values of the coordinates tell us about the four triangles. Can students identify how the base of each triangle can be identified as being four units using the coordinate values?</a:t>
            </a:r>
            <a:endParaRPr lang="en-US"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10360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the next slide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33725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slide</a:t>
            </a:r>
            <a:r>
              <a:rPr lang="en-GB" b="0" baseline="0" dirty="0"/>
              <a:t> 39.</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a:t>
            </a:r>
            <a:r>
              <a:rPr lang="en-GB" b="0" baseline="0" dirty="0"/>
              <a:t> Any coordinate of the form (</a:t>
            </a:r>
            <a:r>
              <a:rPr lang="en-GB" b="0" i="1" baseline="0" dirty="0"/>
              <a:t>a</a:t>
            </a:r>
            <a:r>
              <a:rPr lang="en-GB" b="0" baseline="0" dirty="0"/>
              <a:t>, -1) where </a:t>
            </a:r>
            <a:r>
              <a:rPr lang="en-GB" b="0" i="1" baseline="0" dirty="0"/>
              <a:t>a</a:t>
            </a:r>
            <a:r>
              <a:rPr lang="en-GB" b="0" baseline="0" dirty="0"/>
              <a:t> is ≤ 2.</a:t>
            </a:r>
          </a:p>
          <a:p>
            <a:r>
              <a:rPr lang="en-GB" b="0" baseline="0" dirty="0"/>
              <a:t>b) Students may state that there are six possible kites with the fourth point at (2, -1), (1, -1), (0, -1), (-1, -1), (-2, -1) and (-3, -1). There are, in fact, an infinite number of possible kites, so long as the </a:t>
            </a:r>
            <a:r>
              <a:rPr lang="en-GB" b="0" i="1" baseline="0" dirty="0"/>
              <a:t>y</a:t>
            </a:r>
            <a:r>
              <a:rPr lang="en-GB" b="0" i="0" baseline="0" dirty="0"/>
              <a:t>-coordinate is -1. This makes for an interesting discussion, but in the context of a      10-minute assessment activity teachers may like to limit the answers to those that are visible on the grid. Teachers may choose to specify only integer coordinates, or see if students suggest some decimal possibilities.</a:t>
            </a:r>
            <a:endParaRPr lang="en-GB" b="0" baseline="0" dirty="0"/>
          </a:p>
          <a:p>
            <a:endParaRPr lang="en-GB" b="0" baseline="0" dirty="0"/>
          </a:p>
          <a:p>
            <a:r>
              <a:rPr lang="en-GB" b="0" baseline="0" dirty="0"/>
              <a:t>? This will depend on the kite created by students in part a. However, the original kite has one diagonal that is six units, so there should be two points with coordinates (</a:t>
            </a:r>
            <a:r>
              <a:rPr lang="en-GB" b="0" i="1" baseline="0" dirty="0"/>
              <a:t>a</a:t>
            </a:r>
            <a:r>
              <a:rPr lang="en-GB" b="0" baseline="0" dirty="0"/>
              <a:t>, </a:t>
            </a:r>
            <a:r>
              <a:rPr lang="en-GB" b="0" i="1" baseline="0" dirty="0"/>
              <a:t>b</a:t>
            </a:r>
            <a:r>
              <a:rPr lang="en-GB" b="0" baseline="0" dirty="0"/>
              <a:t>) and (</a:t>
            </a:r>
            <a:r>
              <a:rPr lang="en-GB" b="0" i="1" baseline="0" dirty="0"/>
              <a:t>a </a:t>
            </a:r>
            <a:r>
              <a:rPr lang="en-GB" b="0" baseline="0" dirty="0"/>
              <a:t>+ 6, </a:t>
            </a:r>
            <a:r>
              <a:rPr lang="en-GB" b="0" i="1" baseline="0" dirty="0"/>
              <a:t>b</a:t>
            </a:r>
            <a:r>
              <a:rPr lang="en-GB" b="0" baseline="0" dirty="0"/>
              <a:t>) and a third coordinate (</a:t>
            </a:r>
            <a:r>
              <a:rPr lang="en-GB" b="0" i="1" baseline="0" dirty="0"/>
              <a:t>a </a:t>
            </a:r>
            <a:r>
              <a:rPr lang="en-GB" b="0" baseline="0" dirty="0"/>
              <a:t>+ 3, </a:t>
            </a:r>
            <a:r>
              <a:rPr lang="en-GB" b="0" i="1" baseline="0" dirty="0"/>
              <a:t>b </a:t>
            </a:r>
            <a:r>
              <a:rPr lang="en-GB" b="0" baseline="0" dirty="0"/>
              <a:t>+ 2). The fourth coordinate will depend on the length of the diagonal on the students’ kite but should have an </a:t>
            </a:r>
            <a:r>
              <a:rPr lang="en-GB" b="0" i="1" baseline="0" dirty="0"/>
              <a:t>x</a:t>
            </a:r>
            <a:r>
              <a:rPr lang="en-GB" b="0" baseline="0" dirty="0"/>
              <a:t>-value of </a:t>
            </a:r>
            <a:r>
              <a:rPr lang="en-GB" b="0" i="1" baseline="0" dirty="0"/>
              <a:t>a </a:t>
            </a:r>
            <a:r>
              <a:rPr lang="en-GB" b="0" baseline="0" dirty="0"/>
              <a:t>+ 3.</a:t>
            </a:r>
            <a:endParaRPr lang="en-GB" b="0" dirty="0"/>
          </a:p>
          <a:p>
            <a:endParaRPr lang="en-GB" b="0" dirty="0"/>
          </a:p>
          <a:p>
            <a:r>
              <a:rPr lang="en-GB" b="1" dirty="0"/>
              <a:t>Suggested questioning</a:t>
            </a:r>
          </a:p>
          <a:p>
            <a:r>
              <a:rPr lang="en-GB" b="0" dirty="0"/>
              <a:t>What is the same and what is different</a:t>
            </a:r>
            <a:r>
              <a:rPr lang="en-GB" b="0" baseline="0" dirty="0"/>
              <a:t> about the coordinate values for the fourth vertex and the point (5, -1)?</a:t>
            </a:r>
          </a:p>
          <a:p>
            <a:r>
              <a:rPr lang="en-GB" b="0" baseline="0" dirty="0"/>
              <a:t>What is special about the kite created when the fourth point is at (1, -1)?</a:t>
            </a:r>
          </a:p>
          <a:p>
            <a:r>
              <a:rPr lang="en-GB" b="0" baseline="0" dirty="0"/>
              <a:t>If the fourth point was at (4, -1), would this still be a kite?</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kite has been chosen for Checkpoint 9 as it is a very recognisable shape, but one whose properties are often not deeply understood. It may be unfamiliar in this orientation. See the Guidance slide for Checkpoint 5 for a note about the use of dots instead of crosses to denote points on the grid.</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408513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baseline="0" dirty="0"/>
              <a:t>a) A (4, 5) and D (7, 1)</a:t>
            </a:r>
          </a:p>
          <a:p>
            <a:pPr marL="0" indent="0">
              <a:buNone/>
            </a:pPr>
            <a:r>
              <a:rPr lang="en-GB" b="0" baseline="0" dirty="0"/>
              <a:t>b) Any points of the form (</a:t>
            </a:r>
            <a:r>
              <a:rPr lang="en-GB" b="0" i="1" baseline="0" dirty="0"/>
              <a:t>x</a:t>
            </a:r>
            <a:r>
              <a:rPr lang="en-GB" b="0" baseline="0" dirty="0"/>
              <a:t>, 5). For example, (6, 5), (7, 5) and (8, 5).</a:t>
            </a:r>
          </a:p>
          <a:p>
            <a:pPr marL="0" indent="0">
              <a:buNone/>
            </a:pPr>
            <a:r>
              <a:rPr lang="en-GB" b="0" dirty="0"/>
              <a:t>c) Any points of the form (7, </a:t>
            </a:r>
            <a:r>
              <a:rPr lang="en-GB" b="0" i="1" dirty="0"/>
              <a:t>y</a:t>
            </a:r>
            <a:r>
              <a:rPr lang="en-GB" b="0" dirty="0"/>
              <a:t>). F</a:t>
            </a:r>
            <a:r>
              <a:rPr lang="en-GB" b="0" baseline="0" dirty="0"/>
              <a:t>or example, (7, 2), (7, 3) and (7,4).</a:t>
            </a:r>
          </a:p>
          <a:p>
            <a:pPr marL="0" indent="0">
              <a:buNone/>
            </a:pPr>
            <a:r>
              <a:rPr lang="en-GB" b="0" baseline="0" dirty="0"/>
              <a:t>d) (7, 5), as the red line is </a:t>
            </a:r>
            <a:r>
              <a:rPr lang="en-GB" b="0" i="1" baseline="0" dirty="0"/>
              <a:t>y </a:t>
            </a:r>
            <a:r>
              <a:rPr lang="en-GB" b="0" baseline="0" dirty="0"/>
              <a:t>= 5 and the orange line is </a:t>
            </a:r>
            <a:r>
              <a:rPr lang="en-GB" b="0" i="1" baseline="0" dirty="0"/>
              <a:t>x</a:t>
            </a:r>
            <a:r>
              <a:rPr lang="en-GB" b="0" baseline="0" dirty="0"/>
              <a:t> = 7.</a:t>
            </a:r>
          </a:p>
          <a:p>
            <a:pPr marL="0" indent="0">
              <a:buNone/>
            </a:pPr>
            <a:endParaRPr lang="en-GB" b="0" baseline="0" dirty="0"/>
          </a:p>
          <a:p>
            <a:pPr marL="0" indent="0">
              <a:buNone/>
            </a:pPr>
            <a:r>
              <a:rPr lang="en-GB" b="0" baseline="0" dirty="0"/>
              <a:t>? E = (8, 6). Any points of the form (</a:t>
            </a:r>
            <a:r>
              <a:rPr lang="en-GB" b="0" i="1" baseline="0" dirty="0"/>
              <a:t>x</a:t>
            </a:r>
            <a:r>
              <a:rPr lang="en-GB" b="0" baseline="0" dirty="0"/>
              <a:t>, 6) lie on the horizontal line and any points of the form (8, </a:t>
            </a:r>
            <a:r>
              <a:rPr lang="en-GB" b="0" i="1" baseline="0" dirty="0"/>
              <a:t>y</a:t>
            </a:r>
            <a:r>
              <a:rPr lang="en-GB" b="0" baseline="0" dirty="0"/>
              <a:t>) lie on the vertical line that goes through E.</a:t>
            </a:r>
          </a:p>
          <a:p>
            <a:pPr marL="0" indent="0">
              <a:buNone/>
            </a:pPr>
            <a:endParaRPr lang="en-GB" b="0" dirty="0"/>
          </a:p>
          <a:p>
            <a:r>
              <a:rPr lang="en-GB" b="1" dirty="0"/>
              <a:t>Suggested questioning</a:t>
            </a:r>
          </a:p>
          <a:p>
            <a:r>
              <a:rPr lang="en-GB" b="0" dirty="0"/>
              <a:t>What is the change in </a:t>
            </a:r>
            <a:r>
              <a:rPr lang="en-GB" b="0" i="1" dirty="0">
                <a:latin typeface="Times New Roman"/>
                <a:cs typeface="Times New Roman"/>
              </a:rPr>
              <a:t>x</a:t>
            </a:r>
            <a:r>
              <a:rPr lang="en-GB" b="0" dirty="0"/>
              <a:t>-value between points C and B? How does this help you to estimate the coordinates of point A?</a:t>
            </a:r>
          </a:p>
          <a:p>
            <a:r>
              <a:rPr lang="en-GB" b="0" dirty="0"/>
              <a:t>What</a:t>
            </a:r>
            <a:r>
              <a:rPr lang="en-GB" b="0" baseline="0" dirty="0"/>
              <a:t> is the change in </a:t>
            </a:r>
            <a:r>
              <a:rPr lang="en-GB" b="0" i="1" baseline="0" dirty="0"/>
              <a:t>y</a:t>
            </a:r>
            <a:r>
              <a:rPr lang="en-GB" b="0" baseline="0" dirty="0"/>
              <a:t>-value between point B and the red line? How does this help?</a:t>
            </a:r>
          </a:p>
          <a:p>
            <a:r>
              <a:rPr lang="en-GB" b="0" baseline="0" dirty="0"/>
              <a:t>Which axis is the red line parallel to? How do the </a:t>
            </a:r>
            <a:r>
              <a:rPr lang="en-GB" b="0" i="1" baseline="0" dirty="0"/>
              <a:t>y</a:t>
            </a:r>
            <a:r>
              <a:rPr lang="en-GB" b="0" baseline="0" dirty="0"/>
              <a:t>-values compare?</a:t>
            </a:r>
          </a:p>
          <a:p>
            <a:r>
              <a:rPr lang="en-GB" b="0" baseline="0" dirty="0"/>
              <a:t>Can you draw a vertical and horizontal line that passes through point E? How does this help?</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A, much like Checkpoints 2 and 4, removes the familiarity of the axes and ask students to reason about the relative position of the coordinates given. It is important</a:t>
            </a:r>
            <a:r>
              <a:rPr lang="en-GB" baseline="0" dirty="0"/>
              <a:t> that students understand what it means to estimate the coordinates of a point, as it is likely that this will be unfamiliar to them. Students might assume that estimating the coordinates means that they ‘guess’ their position, rather than using the information provided about the points B and C to make some informed conjectures about the positions of the other points based on how their position relates to the two points that are known. Students’ responses might inform future teaching of horizontal and vertical lines.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4275881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diagrams in this task are available in ‘Printable resources’, slide</a:t>
            </a:r>
            <a:r>
              <a:rPr lang="en-GB" b="0" baseline="0" dirty="0"/>
              <a:t> 40.</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Diagrams</a:t>
            </a:r>
            <a:r>
              <a:rPr lang="en-GB" b="0" baseline="0" dirty="0"/>
              <a:t> C and D</a:t>
            </a:r>
            <a:r>
              <a:rPr lang="en-GB" b="0" dirty="0"/>
              <a:t> appear after diagrams A and B so you can choose the pace at which to work with your class. </a:t>
            </a:r>
            <a:endParaRPr lang="en-GB" b="1" dirty="0"/>
          </a:p>
          <a:p>
            <a:endParaRPr lang="en-GB" b="1" dirty="0"/>
          </a:p>
          <a:p>
            <a:r>
              <a:rPr lang="en-GB" b="1" dirty="0"/>
              <a:t>Answers</a:t>
            </a:r>
          </a:p>
          <a:p>
            <a:r>
              <a:rPr lang="en-GB" b="0" dirty="0"/>
              <a:t>A</a:t>
            </a:r>
            <a:r>
              <a:rPr lang="en-GB" b="0" baseline="0" dirty="0"/>
              <a:t> The point is four units to the right of the vertical axis and three units up from the horizontal axis.</a:t>
            </a:r>
          </a:p>
          <a:p>
            <a:r>
              <a:rPr lang="en-GB" b="0" baseline="0" dirty="0"/>
              <a:t>B The square is in the fourth column along from the vertical axis and in the third row up from the horizontal axis.</a:t>
            </a:r>
          </a:p>
          <a:p>
            <a:r>
              <a:rPr lang="en-GB" b="0" baseline="0" dirty="0"/>
              <a:t>C The point lies on the fourth vertical line to the right of the vertical axis and is level with the third intersection of the diagonal lines up from the origin on the vertical axis.</a:t>
            </a:r>
          </a:p>
          <a:p>
            <a:r>
              <a:rPr lang="en-GB" b="0" baseline="0" dirty="0"/>
              <a:t>D The point is on the fourth circle out from the origin at an angle of 3° measured anticlockwise from the horizontal axis.</a:t>
            </a:r>
            <a:endParaRPr lang="en-GB" b="0" dirty="0"/>
          </a:p>
          <a:p>
            <a:endParaRPr lang="en-GB" b="0" dirty="0"/>
          </a:p>
          <a:p>
            <a:r>
              <a:rPr lang="en-GB" b="1" dirty="0"/>
              <a:t>Suggested questioning</a:t>
            </a:r>
          </a:p>
          <a:p>
            <a:r>
              <a:rPr lang="en-GB" b="0" dirty="0"/>
              <a:t>How</a:t>
            </a:r>
            <a:r>
              <a:rPr lang="en-GB" b="0" baseline="0" dirty="0"/>
              <a:t> does the point in diagram A relate to the square in diagram B?</a:t>
            </a:r>
          </a:p>
          <a:p>
            <a:r>
              <a:rPr lang="en-GB" b="0" baseline="0" dirty="0"/>
              <a:t>If we think about diagram C as a three-dimensional coordinate system, what would the coordinates of the point be? Which of the two axes would need to be removed from the diagram?</a:t>
            </a:r>
          </a:p>
          <a:p>
            <a:r>
              <a:rPr lang="en-GB" b="0" baseline="0" dirty="0"/>
              <a:t>What angles can you see in diagram D? How might we use angles to describe the position of the point in relation to the horizontal axis?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B explores how deeply students understand coordinates as describing position on a plane. Students</a:t>
            </a:r>
            <a:r>
              <a:rPr lang="en-GB" baseline="0" dirty="0"/>
              <a:t> often liken a coordinate grid to a map grid, where we are interested in the space inside the squares rather than the points where the grid squares intersect. Comparing diagrams A and B helps to establish that a Cartesian coordinate describes a point on the grid rather than a square. Diagrams C (an isometric grid) and D (</a:t>
            </a:r>
            <a:r>
              <a:rPr lang="en-GB" b="0" baseline="0" dirty="0"/>
              <a:t>polar coordinates) </a:t>
            </a:r>
            <a:r>
              <a:rPr lang="en-GB" baseline="0" dirty="0"/>
              <a:t>offer some interesting points for discussion, and are included so that teachers can listen to how students conjecture and explain their reasoning. Do students recognise that the ‘3’ for diagram D does not describe a vertical distance up from the horizontal axis but an angle measured anticlockwise from the origin?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262383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slide</a:t>
            </a:r>
            <a:r>
              <a:rPr lang="en-GB" b="0" baseline="0" dirty="0"/>
              <a:t> 34.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baseline="0" dirty="0"/>
              <a:t>a) The </a:t>
            </a:r>
            <a:r>
              <a:rPr lang="en-GB" b="0" i="1" baseline="0" dirty="0"/>
              <a:t>y</a:t>
            </a:r>
            <a:r>
              <a:rPr lang="en-GB" b="0" baseline="0" dirty="0"/>
              <a:t>-axis is one square (one unit) to the right of point C and the </a:t>
            </a:r>
            <a:r>
              <a:rPr lang="en-GB" b="0" i="1" baseline="0" dirty="0"/>
              <a:t>x</a:t>
            </a:r>
            <a:r>
              <a:rPr lang="en-GB" b="0" baseline="0" dirty="0"/>
              <a:t>-axis is one square (one unit) down from points D and E.</a:t>
            </a:r>
          </a:p>
          <a:p>
            <a:pPr marL="0" indent="0">
              <a:buNone/>
            </a:pPr>
            <a:r>
              <a:rPr lang="en-GB" b="0" baseline="0" dirty="0"/>
              <a:t>b) The </a:t>
            </a:r>
            <a:r>
              <a:rPr lang="en-GB" b="0" i="1" baseline="0" dirty="0"/>
              <a:t>y</a:t>
            </a:r>
            <a:r>
              <a:rPr lang="en-GB" b="0" baseline="0" dirty="0"/>
              <a:t>-axis is one square (one unit) to the left of point E and the </a:t>
            </a:r>
            <a:r>
              <a:rPr lang="en-GB" b="0" i="1" baseline="0" dirty="0"/>
              <a:t>x</a:t>
            </a:r>
            <a:r>
              <a:rPr lang="en-GB" b="0" baseline="0" dirty="0"/>
              <a:t>-axis is the same as for  part 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 The </a:t>
            </a:r>
            <a:r>
              <a:rPr lang="en-GB" b="0" i="1" baseline="0" dirty="0"/>
              <a:t>y</a:t>
            </a:r>
            <a:r>
              <a:rPr lang="en-GB" b="0" baseline="0" dirty="0"/>
              <a:t>-axis goes through point C and the </a:t>
            </a:r>
            <a:r>
              <a:rPr lang="en-GB" b="0" i="1" baseline="0" dirty="0"/>
              <a:t>x</a:t>
            </a:r>
            <a:r>
              <a:rPr lang="en-GB" b="0" baseline="0" dirty="0"/>
              <a:t>-axis is one square (two units) down from point B.</a:t>
            </a:r>
          </a:p>
          <a:p>
            <a:pPr marL="0" indent="0">
              <a:buNone/>
            </a:pPr>
            <a:r>
              <a:rPr lang="en-GB" b="0" baseline="0" dirty="0"/>
              <a:t>d) The </a:t>
            </a:r>
            <a:r>
              <a:rPr lang="en-GB" b="0" i="1" baseline="0" dirty="0"/>
              <a:t>y</a:t>
            </a:r>
            <a:r>
              <a:rPr lang="en-GB" b="0" baseline="0" dirty="0"/>
              <a:t>-axis is the same as for part b and the </a:t>
            </a:r>
            <a:r>
              <a:rPr lang="en-GB" b="0" i="1" baseline="0" dirty="0"/>
              <a:t>x</a:t>
            </a:r>
            <a:r>
              <a:rPr lang="en-GB" b="0" baseline="0" dirty="0"/>
              <a:t>-axis is half a square (one unit) up from points D and E.</a:t>
            </a:r>
          </a:p>
          <a:p>
            <a:pPr marL="0" indent="0">
              <a:buNone/>
            </a:pPr>
            <a:endParaRPr lang="en-GB" b="0" baseline="0" dirty="0"/>
          </a:p>
          <a:p>
            <a:pPr marL="0" indent="0">
              <a:buNone/>
            </a:pPr>
            <a:r>
              <a:rPr lang="en-GB" b="0" baseline="0" dirty="0"/>
              <a:t>? A possible position for the axes is: the </a:t>
            </a:r>
            <a:r>
              <a:rPr lang="en-GB" b="0" i="1" baseline="0" dirty="0"/>
              <a:t>y</a:t>
            </a:r>
            <a:r>
              <a:rPr lang="en-GB" b="0" baseline="0" dirty="0"/>
              <a:t>-axis one square to the left of points A and B and the </a:t>
            </a:r>
            <a:r>
              <a:rPr lang="en-GB" b="0" i="1" baseline="0" dirty="0"/>
              <a:t>x</a:t>
            </a:r>
            <a:r>
              <a:rPr lang="en-GB" b="0" baseline="0" dirty="0"/>
              <a:t>-axis one square up from points D and E. </a:t>
            </a:r>
          </a:p>
          <a:p>
            <a:pPr marL="0" indent="0">
              <a:buNone/>
            </a:pPr>
            <a:r>
              <a:rPr lang="en-GB" b="0" baseline="0" dirty="0"/>
              <a:t>Points A and B will be in the first quadrant, point C will be in the second quadrant, point D will be in the third quadrant and point E will be in the fourth quadrant.</a:t>
            </a:r>
            <a:endParaRPr lang="en-GB" b="0" dirty="0"/>
          </a:p>
          <a:p>
            <a:endParaRPr lang="en-GB" b="0" dirty="0"/>
          </a:p>
          <a:p>
            <a:r>
              <a:rPr lang="en-GB" b="1" dirty="0"/>
              <a:t>Suggested questioning</a:t>
            </a:r>
          </a:p>
          <a:p>
            <a:r>
              <a:rPr lang="en-GB" b="0" dirty="0"/>
              <a:t>How</a:t>
            </a:r>
            <a:r>
              <a:rPr lang="en-GB" b="0" baseline="0" dirty="0"/>
              <a:t> is the scaling in parts c and d different to the scaling in parts a and b?</a:t>
            </a:r>
          </a:p>
          <a:p>
            <a:r>
              <a:rPr lang="en-GB" b="0" baseline="0" dirty="0"/>
              <a:t>What is the same about the scaling in parts c and d compared with the scaling in parts  </a:t>
            </a:r>
          </a:p>
          <a:p>
            <a:r>
              <a:rPr lang="en-GB" b="0" baseline="0" dirty="0"/>
              <a:t>a and b?</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much like Checkpoints 4 and 5, challenges students to think about the coordinate grid more flexibly, and so assesses how deeply they understand coordinates as a representation of position. The difficulty builds with each part – from each square representing one unit for both axes in part a, to one axis having a different scale in part b, to both axes having a different scale in part c. If students find this hard to access, prompt them to think about the difference between pairs of </a:t>
            </a:r>
            <a:r>
              <a:rPr lang="en-GB" i="1" dirty="0"/>
              <a:t>x</a:t>
            </a:r>
            <a:r>
              <a:rPr lang="en-GB" dirty="0"/>
              <a:t>- or </a:t>
            </a:r>
            <a:r>
              <a:rPr lang="en-GB" i="1" dirty="0"/>
              <a:t>y</a:t>
            </a:r>
            <a:r>
              <a:rPr lang="en-GB" dirty="0"/>
              <a:t>-values and what each square must represent because of this. Students may find it particularly challenging to</a:t>
            </a:r>
            <a:r>
              <a:rPr lang="en-GB" baseline="0" dirty="0"/>
              <a:t> draw the </a:t>
            </a:r>
            <a:r>
              <a:rPr lang="en-GB" i="1" baseline="0" dirty="0"/>
              <a:t>x</a:t>
            </a:r>
            <a:r>
              <a:rPr lang="en-GB" baseline="0" dirty="0"/>
              <a:t>-axis between the grid lines for part d. This is included to help teachers assess the limits of students’ understanding; don’t dwell on this part if it proves a step too far.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Another point of discussion might be the signs of the coordinate values within each of the four quadrants. Students are unlikely to be familiar with the convention for numbering the quadrants, but should be able to identify whether each coordinate is positive or negative if the quadrants are identified by pointing: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First quadrant: </a:t>
            </a:r>
            <a:r>
              <a:rPr lang="en-GB" i="1" baseline="0" dirty="0"/>
              <a:t>x-</a:t>
            </a:r>
            <a:r>
              <a:rPr lang="en-GB" baseline="0" dirty="0"/>
              <a:t> and </a:t>
            </a:r>
            <a:r>
              <a:rPr lang="en-GB" i="1" baseline="0" dirty="0"/>
              <a:t>y</a:t>
            </a:r>
            <a:r>
              <a:rPr lang="en-GB" baseline="0" dirty="0"/>
              <a:t>-values are both positive.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Second quadrant: </a:t>
            </a:r>
            <a:r>
              <a:rPr lang="en-GB" i="1" baseline="0" dirty="0"/>
              <a:t>x</a:t>
            </a:r>
            <a:r>
              <a:rPr lang="en-GB" baseline="0" dirty="0"/>
              <a:t>-values are negative and </a:t>
            </a:r>
            <a:r>
              <a:rPr lang="en-GB" i="1" baseline="0" dirty="0"/>
              <a:t>y</a:t>
            </a:r>
            <a:r>
              <a:rPr lang="en-GB" baseline="0" dirty="0"/>
              <a:t>-values are positive.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Third quadrant:  </a:t>
            </a:r>
            <a:r>
              <a:rPr lang="en-GB" i="1" baseline="0" dirty="0"/>
              <a:t>x</a:t>
            </a:r>
            <a:r>
              <a:rPr lang="en-GB" baseline="0" dirty="0"/>
              <a:t>-values and </a:t>
            </a:r>
            <a:r>
              <a:rPr lang="en-GB" i="1" baseline="0" dirty="0"/>
              <a:t>y</a:t>
            </a:r>
            <a:r>
              <a:rPr lang="en-GB" baseline="0" dirty="0"/>
              <a:t>-values are both negative.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Fourth quadrant: </a:t>
            </a:r>
            <a:r>
              <a:rPr lang="en-GB" i="1" baseline="0" dirty="0"/>
              <a:t>x</a:t>
            </a:r>
            <a:r>
              <a:rPr lang="en-GB" baseline="0" dirty="0"/>
              <a:t>-values are positive and </a:t>
            </a:r>
            <a:r>
              <a:rPr lang="en-GB" i="1" baseline="0" dirty="0"/>
              <a:t>y</a:t>
            </a:r>
            <a:r>
              <a:rPr lang="en-GB" baseline="0" dirty="0"/>
              <a:t>-values are negative.</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3457674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a:t>
            </a:r>
            <a:r>
              <a:rPr lang="en-GB" b="0" baseline="0" dirty="0"/>
              <a:t> further thinking</a:t>
            </a:r>
            <a:r>
              <a:rPr lang="en-GB" b="0" dirty="0"/>
              <a:t> question will appear separately so you can choose the pace at which to work with your class. </a:t>
            </a:r>
            <a:endParaRPr lang="en-GB" b="1" dirty="0"/>
          </a:p>
          <a:p>
            <a:endParaRPr lang="en-GB" b="1" dirty="0"/>
          </a:p>
          <a:p>
            <a:r>
              <a:rPr lang="en-GB" b="1" dirty="0"/>
              <a:t>Answers</a:t>
            </a:r>
          </a:p>
          <a:p>
            <a:r>
              <a:rPr lang="en-GB" b="0" dirty="0"/>
              <a:t>Blue</a:t>
            </a:r>
            <a:r>
              <a:rPr lang="en-GB" b="0" baseline="0" dirty="0"/>
              <a:t> triangle coordinates: (1, 2) and (6, 0).</a:t>
            </a:r>
            <a:endParaRPr lang="en-GB" b="0" dirty="0"/>
          </a:p>
          <a:p>
            <a:r>
              <a:rPr lang="en-GB" b="0" baseline="0" dirty="0"/>
              <a:t>Green triangle coordinates: (1, 0) and (4, 1).</a:t>
            </a:r>
          </a:p>
          <a:p>
            <a:r>
              <a:rPr lang="en-GB" b="0" baseline="0" dirty="0"/>
              <a:t>Orange triangle coordinates: (1, -1) and (6, 1).</a:t>
            </a:r>
          </a:p>
          <a:p>
            <a:r>
              <a:rPr lang="en-GB" b="0" baseline="0" dirty="0"/>
              <a:t>Red triangle coordinates: (2, 0) and (6, 0).</a:t>
            </a:r>
          </a:p>
          <a:p>
            <a:endParaRPr lang="en-GB" b="0" dirty="0"/>
          </a:p>
          <a:p>
            <a:r>
              <a:rPr lang="en-GB" b="0" dirty="0"/>
              <a:t>? Students’ responses to this will vary, depending on the coordinates that they give. For example, they will need to give less information if they make use of identifiable points on the grid such as the axes or origin, or if their triangle has specific properties such as being isosceles or having vertical/horizontal sides.</a:t>
            </a:r>
          </a:p>
          <a:p>
            <a:endParaRPr lang="en-GB" b="0" dirty="0"/>
          </a:p>
          <a:p>
            <a:r>
              <a:rPr lang="en-GB" b="1" dirty="0"/>
              <a:t>Suggested questioning</a:t>
            </a:r>
          </a:p>
          <a:p>
            <a:r>
              <a:rPr lang="en-GB" b="0" dirty="0"/>
              <a:t>What can you say about the coordinate</a:t>
            </a:r>
            <a:r>
              <a:rPr lang="en-GB" b="0" baseline="0" dirty="0"/>
              <a:t> values for points that lie on the same </a:t>
            </a:r>
            <a:r>
              <a:rPr lang="en-GB" b="0" i="1" baseline="0" dirty="0"/>
              <a:t>x</a:t>
            </a:r>
            <a:r>
              <a:rPr lang="en-GB" b="0" baseline="0" dirty="0"/>
              <a:t>-/</a:t>
            </a:r>
            <a:r>
              <a:rPr lang="en-GB" b="0" i="1" baseline="0" dirty="0"/>
              <a:t>y</a:t>
            </a:r>
            <a:r>
              <a:rPr lang="en-GB" b="0" baseline="0" dirty="0"/>
              <a:t>- axis? What’s the same and what’s different?</a:t>
            </a:r>
            <a:endParaRPr lang="en-GB" b="0" dirty="0"/>
          </a:p>
          <a:p>
            <a:r>
              <a:rPr lang="en-GB" b="0" dirty="0"/>
              <a:t>What can you say about the coordinate</a:t>
            </a:r>
            <a:r>
              <a:rPr lang="en-GB" b="0" baseline="0" dirty="0"/>
              <a:t> values for points that lie on the same vertical/horizontal line? What’s the same and what’s different?</a:t>
            </a:r>
          </a:p>
          <a:p>
            <a:r>
              <a:rPr lang="en-GB" b="0" baseline="0" dirty="0"/>
              <a:t>Which two triangles have the same area? How do you know?</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D assesses students’ reasoning with the properties of triangles and how they can be used to identify missing coordinates. If students struggle, discuss what is half-way between, or the same distance again from, two points before introducing the context of the triangle. Students may need support with</a:t>
            </a:r>
            <a:r>
              <a:rPr lang="en-GB" baseline="0" dirty="0"/>
              <a:t> applying the properties of isosceles triangles within the coordinate grid. Can they identify the horizontal lines of symmetry in the blue and orange triangles? How does the vertical line of symmetry on the green triangle help to determine the missing coordinate values? How is the symmetry of the red triangle different to the other triangles? Can they explain why this is?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342834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‘Printable resources’, slide 41, should be supplied to students to use with this activity.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a:t>
            </a:r>
            <a:r>
              <a:rPr lang="en-GB" b="0" baseline="0" dirty="0"/>
              <a:t> possible solution:</a:t>
            </a:r>
          </a:p>
          <a:p>
            <a:pPr marL="228600" indent="-228600">
              <a:buAutoNum type="alphaLcParenR"/>
            </a:pPr>
            <a:r>
              <a:rPr lang="en-GB" b="0" baseline="0" dirty="0"/>
              <a:t>(1, 1), (1, 4) and (3, 1)</a:t>
            </a:r>
          </a:p>
          <a:p>
            <a:pPr marL="228600" indent="-228600">
              <a:buAutoNum type="alphaLcParenR"/>
            </a:pPr>
            <a:r>
              <a:rPr lang="en-GB" b="0" baseline="0" dirty="0"/>
              <a:t>Change (1, 1) to (0, 1)</a:t>
            </a:r>
          </a:p>
          <a:p>
            <a:pPr marL="228600" indent="-228600">
              <a:buAutoNum type="alphaLcParenR"/>
            </a:pPr>
            <a:r>
              <a:rPr lang="en-GB" b="0" baseline="0" dirty="0"/>
              <a:t>Change (1, 4) to (0, 4)</a:t>
            </a:r>
          </a:p>
          <a:p>
            <a:pPr marL="228600" indent="-228600">
              <a:buAutoNum type="alphaLcParenR"/>
            </a:pPr>
            <a:r>
              <a:rPr lang="en-GB" b="0" baseline="0" dirty="0"/>
              <a:t>Change (0, 4) to (0, 5)</a:t>
            </a:r>
          </a:p>
          <a:p>
            <a:pPr marL="228600" indent="-228600">
              <a:buAutoNum type="alphaLcParenR"/>
            </a:pPr>
            <a:r>
              <a:rPr lang="en-GB" b="0" baseline="0" dirty="0"/>
              <a:t>Change (0, 1) to (-1, -1) and (0, 5) to (-1, 5)</a:t>
            </a:r>
          </a:p>
          <a:p>
            <a:pPr marL="228600" indent="-228600">
              <a:buAutoNum type="alphaLcParenR"/>
            </a:pPr>
            <a:r>
              <a:rPr lang="en-GB" b="0" baseline="0" dirty="0"/>
              <a:t>Change (3, 1) to (3, -1)</a:t>
            </a:r>
            <a:endParaRPr lang="en-GB" b="0" dirty="0"/>
          </a:p>
          <a:p>
            <a:endParaRPr lang="en-GB" b="0" dirty="0"/>
          </a:p>
          <a:p>
            <a:r>
              <a:rPr lang="en-GB" b="1" dirty="0"/>
              <a:t>Suggested questioning</a:t>
            </a:r>
          </a:p>
          <a:p>
            <a:r>
              <a:rPr lang="en-GB" b="0" dirty="0"/>
              <a:t>What can you say about the</a:t>
            </a:r>
            <a:r>
              <a:rPr lang="en-GB" b="0" baseline="0" dirty="0"/>
              <a:t> coordinate values for a point that lies on the </a:t>
            </a:r>
            <a:r>
              <a:rPr lang="en-GB" b="0" i="1" baseline="0" dirty="0"/>
              <a:t>y</a:t>
            </a:r>
            <a:r>
              <a:rPr lang="en-GB" b="0" baseline="0" dirty="0"/>
              <a:t>-axis?</a:t>
            </a:r>
          </a:p>
          <a:p>
            <a:r>
              <a:rPr lang="en-GB" b="0" baseline="0" dirty="0"/>
              <a:t>When can you choose which coordinate pair to change and when do you only have one option?</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E asks students to suggest coordinates for the starting points, and to then make changes according to specific constraints. This activity could be used</a:t>
            </a:r>
            <a:r>
              <a:rPr lang="en-GB" baseline="0" dirty="0"/>
              <a:t> as a whole class discussion, providing an opportunity to clarify some vocabulary and support students in making connections between coordinate values and how they affect the properties of shapes. Students can compare what is the same and different about the sets of coordinates that they offer at each stage of the question.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287399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grids may be used with Checkpoint 1.</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875445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grids may be used with Checkpoint 2.</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332393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3146246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grids could be used with either Checkpoint 3 or Additional activity C.</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2152441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grids could be used with Checkpoint 5.</a:t>
            </a:r>
            <a:endParaRPr lang="en-US" dirty="0"/>
          </a:p>
        </p:txBody>
      </p:sp>
      <p:sp>
        <p:nvSpPr>
          <p:cNvPr id="4" name="Slide Number Placeholder 3"/>
          <p:cNvSpPr>
            <a:spLocks noGrp="1"/>
          </p:cNvSpPr>
          <p:nvPr>
            <p:ph type="sldNum" sz="quarter" idx="10"/>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4167767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a:t>
            </a:r>
            <a:r>
              <a:rPr lang="en-GB" baseline="0" dirty="0"/>
              <a:t> </a:t>
            </a:r>
            <a:r>
              <a:rPr lang="en-GB" dirty="0"/>
              <a:t>grids may be used with Checkpoint 6.</a:t>
            </a:r>
          </a:p>
          <a:p>
            <a:endParaRPr lang="en-GB" dirty="0"/>
          </a:p>
          <a:p>
            <a:endParaRPr lang="en-US" i="1" dirty="0"/>
          </a:p>
        </p:txBody>
      </p:sp>
      <p:sp>
        <p:nvSpPr>
          <p:cNvPr id="4" name="Slide Number Placeholder 3"/>
          <p:cNvSpPr>
            <a:spLocks noGrp="1"/>
          </p:cNvSpPr>
          <p:nvPr>
            <p:ph type="sldNum" sz="quarter" idx="10"/>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654552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grids may be used as support with Checkpoint 7</a:t>
            </a:r>
            <a:r>
              <a:rPr lang="en-GB" b="0" baseline="0" dirty="0"/>
              <a:t>.</a:t>
            </a:r>
            <a:endParaRPr lang="en-GB" dirty="0"/>
          </a:p>
          <a:p>
            <a:endParaRPr lang="en-GB" dirty="0"/>
          </a:p>
          <a:p>
            <a:endParaRPr lang="en-US" i="1" dirty="0"/>
          </a:p>
        </p:txBody>
      </p:sp>
      <p:sp>
        <p:nvSpPr>
          <p:cNvPr id="4" name="Slide Number Placeholder 3"/>
          <p:cNvSpPr>
            <a:spLocks noGrp="1"/>
          </p:cNvSpPr>
          <p:nvPr>
            <p:ph type="sldNum" sz="quarter" idx="10"/>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1961023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sets of triangles could be used as support with Checkpoint 8</a:t>
            </a:r>
            <a:r>
              <a:rPr lang="en-GB" b="0"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2029101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set of grids could be used with Checkpoint 9.</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2762366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grids could be used with </a:t>
            </a:r>
            <a:r>
              <a:rPr lang="en-US" dirty="0"/>
              <a:t>Additional activity B</a:t>
            </a:r>
          </a:p>
        </p:txBody>
      </p:sp>
      <p:sp>
        <p:nvSpPr>
          <p:cNvPr id="4" name="Slide Number Placeholder 3"/>
          <p:cNvSpPr>
            <a:spLocks noGrp="1"/>
          </p:cNvSpPr>
          <p:nvPr>
            <p:ph type="sldNum" sz="quarter" idx="10"/>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4053314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coordinate grid is for use with Additional activity E, but may be used throughout the deck.</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295811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306992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slide</a:t>
            </a:r>
            <a:r>
              <a:rPr lang="en-GB" b="0" baseline="0" dirty="0"/>
              <a:t> 32.</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A</a:t>
            </a:r>
            <a:r>
              <a:rPr lang="en-GB" b="0" baseline="0" dirty="0"/>
              <a:t>n animation of the</a:t>
            </a:r>
            <a:r>
              <a:rPr lang="en-GB" b="0" dirty="0"/>
              <a:t> ant moving </a:t>
            </a:r>
            <a:r>
              <a:rPr lang="en-GB" b="0" baseline="0" dirty="0"/>
              <a:t>is included to demonstrate the ways in which the ant can move. It shows the ant moving </a:t>
            </a:r>
            <a:r>
              <a:rPr lang="en-GB" b="0" dirty="0"/>
              <a:t>three units vertically, down to</a:t>
            </a:r>
            <a:r>
              <a:rPr lang="en-GB" b="0" baseline="0" dirty="0"/>
              <a:t> (1, ˗1), and then one unit horizontally, one unit vertically and one unit horizontally from its initial position, to (3, 3). </a:t>
            </a:r>
            <a:r>
              <a:rPr lang="en-GB" b="0" dirty="0">
                <a:latin typeface="Arial" panose="020B0604020202020204" pitchFamily="34" charset="0"/>
                <a:cs typeface="Arial" panose="020B0604020202020204" pitchFamily="34" charset="0"/>
              </a:rPr>
              <a:t>Each question will appear separately so you can choose the pace at which to work with your class. </a:t>
            </a:r>
            <a:endParaRPr lang="en-GB" b="1" dirty="0"/>
          </a:p>
          <a:p>
            <a:endParaRPr lang="en-GB" b="1" dirty="0"/>
          </a:p>
          <a:p>
            <a:r>
              <a:rPr lang="en-GB" b="1" dirty="0"/>
              <a:t>Answers</a:t>
            </a:r>
          </a:p>
          <a:p>
            <a:r>
              <a:rPr lang="en-GB" b="0" dirty="0"/>
              <a:t>(</a:t>
            </a:r>
            <a:r>
              <a:rPr lang="en-GB" b="0" baseline="0" dirty="0"/>
              <a:t>-</a:t>
            </a:r>
            <a:r>
              <a:rPr lang="en-GB" b="0" dirty="0"/>
              <a:t>2, 2), (</a:t>
            </a:r>
            <a:r>
              <a:rPr lang="en-GB" b="0" baseline="0" dirty="0"/>
              <a:t>-</a:t>
            </a:r>
            <a:r>
              <a:rPr lang="en-GB" b="0" dirty="0"/>
              <a:t>1, 1), (</a:t>
            </a:r>
            <a:r>
              <a:rPr lang="en-GB" b="0" baseline="0" dirty="0"/>
              <a:t>-</a:t>
            </a:r>
            <a:r>
              <a:rPr lang="en-GB" b="0" dirty="0"/>
              <a:t>1, 3),</a:t>
            </a:r>
            <a:r>
              <a:rPr lang="en-GB" b="0" baseline="0" dirty="0"/>
              <a:t> (0, 0), (0, 4), (1, -1), (1, 5), (2, 0), (2, 4), (3, 1), (3, 3) and (4, 2).</a:t>
            </a:r>
          </a:p>
          <a:p>
            <a:endParaRPr lang="en-GB" b="0" baseline="0" dirty="0"/>
          </a:p>
          <a:p>
            <a:r>
              <a:rPr lang="en-GB" b="0" baseline="0" dirty="0"/>
              <a:t>? If the ant started at (-1, 2) the places the ant might stop are: </a:t>
            </a:r>
            <a:r>
              <a:rPr lang="en-GB" b="0" dirty="0"/>
              <a:t>(-4, 2), (-3, 1), (-3, 3),</a:t>
            </a:r>
            <a:r>
              <a:rPr lang="en-GB" b="0" baseline="0" dirty="0"/>
              <a:t> (-2, 0), (-2, 4), (-1, -1), (-1, 5), (0, 0), (0, 4), (1, 1), (1, 3) and (2, 2).</a:t>
            </a:r>
            <a:endParaRPr lang="en-GB" b="0" dirty="0"/>
          </a:p>
          <a:p>
            <a:endParaRPr lang="en-GB" b="0" dirty="0"/>
          </a:p>
          <a:p>
            <a:r>
              <a:rPr lang="en-GB" b="1" dirty="0"/>
              <a:t>Suggested questioning</a:t>
            </a:r>
          </a:p>
          <a:p>
            <a:r>
              <a:rPr lang="en-GB" b="0" dirty="0"/>
              <a:t>Is there</a:t>
            </a:r>
            <a:r>
              <a:rPr lang="en-GB" b="0" baseline="0" dirty="0"/>
              <a:t> more than one route to each of the points where the ant might stop?</a:t>
            </a:r>
          </a:p>
          <a:p>
            <a:r>
              <a:rPr lang="en-GB" b="0" dirty="0"/>
              <a:t>How</a:t>
            </a:r>
            <a:r>
              <a:rPr lang="en-GB" b="0" baseline="0" dirty="0"/>
              <a:t> can you be sure that you have found all the points where the ant might stop?</a:t>
            </a:r>
          </a:p>
          <a:p>
            <a:r>
              <a:rPr lang="en-GB" b="0" baseline="0" dirty="0"/>
              <a:t>What do you notice about the positions of the points where the ant might stop?</a:t>
            </a:r>
          </a:p>
          <a:p>
            <a:r>
              <a:rPr lang="en-GB" b="0" baseline="0" dirty="0"/>
              <a:t>Can the ant get to all four quadrants? Why or why not?</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1 offers a context for students to generate lots of coordinates, and is an opportunity to assess both their accuracy with coordinates and their approach to an open-ended task. Students</a:t>
            </a:r>
            <a:r>
              <a:rPr lang="en-GB" baseline="0" dirty="0"/>
              <a:t> may have assumed that a diagonal move counts as moving one unit, rather than two units (one unit horizontally and one unit vertically). Clarify this with a discussion about the number of units moved being found by adding the vertical and horizontal distances together and by making use of the animation of the ant moving.</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253247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slide</a:t>
            </a:r>
            <a:r>
              <a:rPr lang="en-GB" b="0" baseline="0" dirty="0"/>
              <a:t> 33.</a:t>
            </a:r>
            <a:endParaRPr lang="en-GB" b="0" dirty="0"/>
          </a:p>
          <a:p>
            <a:endParaRPr lang="en-GB" b="1" dirty="0"/>
          </a:p>
          <a:p>
            <a:r>
              <a:rPr lang="en-GB" b="1" dirty="0"/>
              <a:t>This slide is animated</a:t>
            </a:r>
            <a:r>
              <a:rPr lang="en-GB" b="0" dirty="0"/>
              <a:t>. </a:t>
            </a:r>
            <a:r>
              <a:rPr lang="en-GB" b="0" dirty="0">
                <a:latin typeface="Arial" panose="020B0604020202020204" pitchFamily="34" charset="0"/>
                <a:cs typeface="Arial" panose="020B0604020202020204" pitchFamily="34" charset="0"/>
              </a:rPr>
              <a:t>Each question will appear separately so you can choose the pace at which to work with your class. </a:t>
            </a:r>
            <a:endParaRPr lang="en-GB" b="1" dirty="0"/>
          </a:p>
          <a:p>
            <a:endParaRPr lang="en-GB" b="1" dirty="0"/>
          </a:p>
          <a:p>
            <a:r>
              <a:rPr lang="en-GB" b="1" dirty="0"/>
              <a:t>Answers</a:t>
            </a:r>
          </a:p>
          <a:p>
            <a:r>
              <a:rPr lang="en-GB" b="0" dirty="0"/>
              <a:t>a) (2, 1)</a:t>
            </a:r>
          </a:p>
          <a:p>
            <a:r>
              <a:rPr lang="en-GB" b="0" dirty="0"/>
              <a:t>b) (-1, 1), (-1, 0), (3, -1), (-2, -1). The treasure is buried at (-2, -1).</a:t>
            </a:r>
          </a:p>
          <a:p>
            <a:endParaRPr lang="en-GB" b="0" dirty="0"/>
          </a:p>
          <a:p>
            <a:r>
              <a:rPr lang="en-GB" b="0" dirty="0"/>
              <a:t>? When reflected in the </a:t>
            </a:r>
            <a:r>
              <a:rPr lang="en-GB" b="0" i="1" dirty="0">
                <a:latin typeface="Times New Roman"/>
                <a:cs typeface="Times New Roman"/>
              </a:rPr>
              <a:t>y</a:t>
            </a:r>
            <a:r>
              <a:rPr lang="en-GB" b="0" dirty="0"/>
              <a:t>-axis, the sign of the </a:t>
            </a:r>
            <a:r>
              <a:rPr lang="en-GB" b="0" i="1" dirty="0">
                <a:latin typeface="Times New Roman"/>
                <a:cs typeface="Times New Roman"/>
              </a:rPr>
              <a:t>x</a:t>
            </a:r>
            <a:r>
              <a:rPr lang="en-GB" b="0" baseline="0" dirty="0"/>
              <a:t> values change, whilst the </a:t>
            </a:r>
            <a:r>
              <a:rPr lang="en-GB" b="0" i="1" baseline="0" dirty="0">
                <a:latin typeface="Times New Roman"/>
                <a:cs typeface="Times New Roman"/>
              </a:rPr>
              <a:t>y</a:t>
            </a:r>
            <a:r>
              <a:rPr lang="en-GB" b="0" baseline="0" dirty="0"/>
              <a:t> values remain the same (so (-2, 1) and </a:t>
            </a:r>
            <a:r>
              <a:rPr lang="en-GB" b="0" dirty="0"/>
              <a:t> </a:t>
            </a:r>
          </a:p>
          <a:p>
            <a:r>
              <a:rPr lang="en-GB" b="0" dirty="0"/>
              <a:t>(1, 1), (1, 0), (-3, -1), (2, -1)).</a:t>
            </a:r>
          </a:p>
          <a:p>
            <a:r>
              <a:rPr lang="en-GB" b="0" dirty="0"/>
              <a:t>If reflected in</a:t>
            </a:r>
            <a:r>
              <a:rPr lang="en-GB" b="0" baseline="0" dirty="0"/>
              <a:t> the </a:t>
            </a:r>
            <a:r>
              <a:rPr lang="en-GB" b="0" i="1" baseline="0" dirty="0">
                <a:latin typeface="Times New Roman"/>
                <a:cs typeface="Times New Roman"/>
              </a:rPr>
              <a:t>x</a:t>
            </a:r>
            <a:r>
              <a:rPr lang="en-GB" b="0" baseline="0" dirty="0"/>
              <a:t>-axis, the </a:t>
            </a:r>
            <a:r>
              <a:rPr lang="en-GB" b="0" i="1" baseline="0" dirty="0">
                <a:latin typeface="Times New Roman"/>
                <a:cs typeface="Times New Roman"/>
              </a:rPr>
              <a:t>x</a:t>
            </a:r>
            <a:r>
              <a:rPr lang="en-GB" b="0" baseline="0" dirty="0"/>
              <a:t> values are unchanged and the sign of the </a:t>
            </a:r>
            <a:r>
              <a:rPr lang="en-GB" b="0" i="1" baseline="0" dirty="0">
                <a:latin typeface="Times New Roman"/>
                <a:cs typeface="Times New Roman"/>
              </a:rPr>
              <a:t>y</a:t>
            </a:r>
            <a:r>
              <a:rPr lang="en-GB" b="0" baseline="0" dirty="0"/>
              <a:t> values change (so (2, -1) and </a:t>
            </a:r>
            <a:r>
              <a:rPr lang="en-GB" b="0" dirty="0"/>
              <a:t>(-1, -1), (-1, 0), (3, 1), (-2, 1)).</a:t>
            </a:r>
          </a:p>
          <a:p>
            <a:endParaRPr lang="en-GB" b="1" dirty="0"/>
          </a:p>
          <a:p>
            <a:r>
              <a:rPr lang="en-GB" b="1" dirty="0"/>
              <a:t>Suggested questioning</a:t>
            </a:r>
          </a:p>
          <a:p>
            <a:r>
              <a:rPr lang="en-GB" b="0" dirty="0"/>
              <a:t>What effect does moving</a:t>
            </a:r>
            <a:r>
              <a:rPr lang="en-GB" b="0" baseline="0" dirty="0"/>
              <a:t> three steps left have on the coordinate values of the starting point? </a:t>
            </a:r>
          </a:p>
          <a:p>
            <a:r>
              <a:rPr lang="en-GB" b="0" baseline="0" dirty="0"/>
              <a:t>How would this change if the first instruction was to move three steps right? up? down? </a:t>
            </a:r>
          </a:p>
          <a:p>
            <a:r>
              <a:rPr lang="en-GB" b="0" baseline="0" dirty="0"/>
              <a:t>Which quadrant does each instruction take you to?</a:t>
            </a:r>
          </a:p>
          <a:p>
            <a:r>
              <a:rPr lang="en-GB" b="0" baseline="0" dirty="0"/>
              <a:t>Can you describe the shortest route to get from </a:t>
            </a:r>
            <a:r>
              <a:rPr lang="en-GB" b="0" baseline="0" dirty="0">
                <a:solidFill>
                  <a:srgbClr val="FF0000"/>
                </a:solidFill>
              </a:rPr>
              <a:t>X</a:t>
            </a:r>
            <a:r>
              <a:rPr lang="en-GB" b="0" baseline="0" dirty="0"/>
              <a:t> to where the treasure is buried?</a:t>
            </a:r>
            <a:r>
              <a:rPr lang="en-GB" b="0" dirty="0"/>
              <a:t> </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Checkpoint 2 uses translation of a single point to generate coordinates and check students’ confidence with moving around the coordinate grid. </a:t>
            </a:r>
            <a:r>
              <a:rPr lang="en-GB" sz="1200" kern="1200" dirty="0">
                <a:solidFill>
                  <a:schemeClr val="tx1"/>
                </a:solidFill>
                <a:effectLst/>
                <a:highlight>
                  <a:srgbClr val="FFFF00"/>
                </a:highlight>
                <a:latin typeface="+mn-lt"/>
                <a:ea typeface="+mn-ea"/>
                <a:cs typeface="+mn-cs"/>
              </a:rPr>
              <a:t>Their understanding</a:t>
            </a:r>
            <a:r>
              <a:rPr lang="en-GB" sz="1200" kern="1200" baseline="0" dirty="0">
                <a:solidFill>
                  <a:schemeClr val="tx1"/>
                </a:solidFill>
                <a:effectLst/>
                <a:highlight>
                  <a:srgbClr val="FFFF00"/>
                </a:highlight>
                <a:latin typeface="+mn-lt"/>
                <a:ea typeface="+mn-ea"/>
                <a:cs typeface="+mn-cs"/>
              </a:rPr>
              <a:t> of translation is assessed using the simplest case of a single point to check whether they can d</a:t>
            </a:r>
            <a:r>
              <a:rPr lang="en-GB" sz="1200" kern="1200" dirty="0">
                <a:solidFill>
                  <a:schemeClr val="tx1"/>
                </a:solidFill>
                <a:effectLst/>
                <a:highlight>
                  <a:srgbClr val="FFFF00"/>
                </a:highlight>
                <a:latin typeface="+mn-lt"/>
                <a:ea typeface="+mn-ea"/>
                <a:cs typeface="+mn-cs"/>
              </a:rPr>
              <a:t>raw and translate points</a:t>
            </a:r>
            <a:r>
              <a:rPr lang="en-GB" sz="1200" kern="1200" baseline="0" dirty="0">
                <a:solidFill>
                  <a:schemeClr val="tx1"/>
                </a:solidFill>
                <a:effectLst/>
                <a:highlight>
                  <a:srgbClr val="FFFF00"/>
                </a:highlight>
                <a:latin typeface="+mn-lt"/>
                <a:ea typeface="+mn-ea"/>
                <a:cs typeface="+mn-cs"/>
              </a:rPr>
              <a:t> </a:t>
            </a:r>
            <a:r>
              <a:rPr lang="en-GB" sz="1200" kern="1200" dirty="0">
                <a:solidFill>
                  <a:schemeClr val="tx1"/>
                </a:solidFill>
                <a:effectLst/>
                <a:highlight>
                  <a:srgbClr val="FFFF00"/>
                </a:highlight>
                <a:latin typeface="+mn-lt"/>
                <a:ea typeface="+mn-ea"/>
                <a:cs typeface="+mn-cs"/>
              </a:rPr>
              <a:t>on the coordinate plane. As the full coordinate grid is used, this checkpoint also assesses</a:t>
            </a:r>
            <a:r>
              <a:rPr lang="en-GB" baseline="0" dirty="0">
                <a:highlight>
                  <a:srgbClr val="FFFF00"/>
                </a:highlight>
              </a:rPr>
              <a:t> understanding of negative numbers in the context of coordinates – particularly in the further thinking question, where reflection is also introduced.</a:t>
            </a:r>
            <a:endParaRPr lang="en-GB" dirty="0">
              <a:highlight>
                <a:srgbClr val="FFFF00"/>
              </a:highlight>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15674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3852628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slide</a:t>
            </a:r>
            <a:r>
              <a:rPr lang="en-GB" b="0" baseline="0" dirty="0"/>
              <a:t> 34.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a:t>
            </a:r>
            <a:r>
              <a:rPr lang="en-GB" b="0" baseline="0" dirty="0"/>
              <a:t> (4, 96), B: (4, 98), C: (1, 96), D: (0, 94), E: (7, 94) </a:t>
            </a:r>
            <a:endParaRPr lang="en-GB" b="0" dirty="0"/>
          </a:p>
          <a:p>
            <a:r>
              <a:rPr lang="en-GB" b="0" dirty="0"/>
              <a:t>b) </a:t>
            </a:r>
            <a:r>
              <a:rPr lang="en-GB" b="0" baseline="0" dirty="0"/>
              <a:t>B: (1, -48), C: (-2, -50), D: (-3, -52), E: (4, -52) </a:t>
            </a:r>
          </a:p>
          <a:p>
            <a:endParaRPr lang="en-GB" b="0" baseline="0" dirty="0"/>
          </a:p>
          <a:p>
            <a:r>
              <a:rPr lang="en-GB" b="0" baseline="0" dirty="0"/>
              <a:t>? Students’ coordinates should take the form: A: (a, b), B: (a, b + 2), C: (a – 3, b), D: (a – 4, b – 2) and E: (a + 3, b – 2).</a:t>
            </a:r>
            <a:endParaRPr lang="en-GB" b="0" dirty="0"/>
          </a:p>
          <a:p>
            <a:endParaRPr lang="en-GB" b="0" dirty="0"/>
          </a:p>
          <a:p>
            <a:r>
              <a:rPr lang="en-GB" b="1" dirty="0"/>
              <a:t>Suggested questioning</a:t>
            </a:r>
          </a:p>
          <a:p>
            <a:r>
              <a:rPr lang="en-GB" b="0" dirty="0"/>
              <a:t>If the </a:t>
            </a:r>
            <a:r>
              <a:rPr lang="en-GB" b="0" i="1" dirty="0"/>
              <a:t>x-</a:t>
            </a:r>
            <a:r>
              <a:rPr lang="en-GB" b="0" i="0" dirty="0"/>
              <a:t>coordinate of A is 4, where would an </a:t>
            </a:r>
            <a:r>
              <a:rPr lang="en-GB" b="0" i="1" dirty="0"/>
              <a:t>x-</a:t>
            </a:r>
            <a:r>
              <a:rPr lang="en-GB" b="0" i="0" dirty="0"/>
              <a:t>coordinate of 0 be?</a:t>
            </a:r>
            <a:r>
              <a:rPr lang="en-GB" b="0" i="1" dirty="0"/>
              <a:t> </a:t>
            </a:r>
            <a:r>
              <a:rPr lang="en-GB" b="0" dirty="0"/>
              <a:t>How does this help us work out where the axes would be?</a:t>
            </a:r>
          </a:p>
          <a:p>
            <a:r>
              <a:rPr lang="en-GB" b="0" dirty="0"/>
              <a:t>When</a:t>
            </a:r>
            <a:r>
              <a:rPr lang="en-GB" b="0" baseline="0" dirty="0"/>
              <a:t> two points lie on the same vertical/horizontal line, what does this tell us about the </a:t>
            </a:r>
            <a:r>
              <a:rPr lang="en-GB" b="0" i="1" baseline="0" dirty="0"/>
              <a:t>x</a:t>
            </a:r>
            <a:r>
              <a:rPr lang="en-GB" b="0" baseline="0" dirty="0"/>
              <a:t> and </a:t>
            </a:r>
            <a:r>
              <a:rPr lang="en-GB" b="0" i="1" baseline="0" dirty="0"/>
              <a:t>y</a:t>
            </a:r>
            <a:r>
              <a:rPr lang="en-GB" b="0" baseline="0" dirty="0"/>
              <a:t> values of the coordinates of the two points?</a:t>
            </a:r>
          </a:p>
          <a:p>
            <a:r>
              <a:rPr lang="en-GB" b="0" baseline="0" dirty="0"/>
              <a:t>How do the coordinate values of the points A and B relate to each other? What about A and C? D and 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Checkpoint 3 moves away from the area of the coordinate grid around the origin, and challenges students to apply their understanding in a less familiar context. Students might assume that each square represents one unit without using the information provided; draw attention to how the information given for points AE confirms this to be true.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1930025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ctivity Guidan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E091B4-727C-42E5-B63F-EBDED6288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D92BAB9A-8D17-41B8-8E4C-9796BCFC2AEE}"/>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17/10/2022</a:t>
            </a:fld>
            <a:endParaRPr lang="en-GB" dirty="0"/>
          </a:p>
        </p:txBody>
      </p:sp>
      <p:sp>
        <p:nvSpPr>
          <p:cNvPr id="4" name="Footer Placeholder 3">
            <a:extLst>
              <a:ext uri="{FF2B5EF4-FFF2-40B4-BE49-F238E27FC236}">
                <a16:creationId xmlns:a16="http://schemas.microsoft.com/office/drawing/2014/main" id="{5EFDD156-28B8-436F-BD34-C5C0BA425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D5AD189-0925-4643-B58B-8A45585DB466}"/>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
        <p:nvSpPr>
          <p:cNvPr id="6" name="Title 1">
            <a:extLst>
              <a:ext uri="{FF2B5EF4-FFF2-40B4-BE49-F238E27FC236}">
                <a16:creationId xmlns:a16="http://schemas.microsoft.com/office/drawing/2014/main" id="{F03BB080-3EB7-4A5D-8B8B-96D14C0851DE}"/>
              </a:ext>
            </a:extLst>
          </p:cNvPr>
          <p:cNvSpPr>
            <a:spLocks noGrp="1"/>
          </p:cNvSpPr>
          <p:nvPr>
            <p:ph type="title" hasCustomPrompt="1"/>
          </p:nvPr>
        </p:nvSpPr>
        <p:spPr>
          <a:xfrm>
            <a:off x="119336" y="116632"/>
            <a:ext cx="11953328" cy="504056"/>
          </a:xfrm>
        </p:spPr>
        <p:txBody>
          <a:bodyPr>
            <a:normAutofit/>
          </a:bodyPr>
          <a:lstStyle>
            <a:lvl1pPr>
              <a:defRPr sz="2000"/>
            </a:lvl1pPr>
          </a:lstStyle>
          <a:p>
            <a:r>
              <a:rPr lang="en-US"/>
              <a:t>Activity X – Guidance </a:t>
            </a:r>
            <a:endParaRPr lang="en-GB"/>
          </a:p>
        </p:txBody>
      </p:sp>
    </p:spTree>
    <p:extLst>
      <p:ext uri="{BB962C8B-B14F-4D97-AF65-F5344CB8AC3E}">
        <p14:creationId xmlns:p14="http://schemas.microsoft.com/office/powerpoint/2010/main" val="56925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17/10/2022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68" r:id="rId6"/>
    <p:sldLayoutId id="2147483969" r:id="rId7"/>
    <p:sldLayoutId id="2147483971"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s05nyur0/ncetm_ks3_cc_4_2.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ustomXml" Target="../ink/ink1.xml"/><Relationship Id="rId4" Type="http://schemas.openxmlformats.org/officeDocument/2006/relationships/image" Target="../media/image23.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hyperlink" Target="https://www.ncetm.org.uk/media/oagj2ka2/curriculum-framework-for-ks3-april-202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1.xml"/><Relationship Id="rId10" Type="http://schemas.openxmlformats.org/officeDocument/2006/relationships/slide" Target="slide21.xml"/><Relationship Id="rId4" Type="http://schemas.openxmlformats.org/officeDocument/2006/relationships/slide" Target="slide9.xml"/><Relationship Id="rId9" Type="http://schemas.openxmlformats.org/officeDocument/2006/relationships/slide" Target="slide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cetm.org.uk/media/q1cf4wj0/ncetm_mm_sp1_y5_se27_teach.pdf" TargetMode="External"/><Relationship Id="rId4" Type="http://schemas.openxmlformats.org/officeDocument/2006/relationships/hyperlink" Target="https://www.ncetm.org.uk/teaching-for-mastery/mastery-materials/primary-mastery-professional-develop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2132856"/>
            <a:ext cx="6062463" cy="1744226"/>
          </a:xfrm>
        </p:spPr>
        <p:txBody>
          <a:bodyPr vert="horz" lIns="91440" tIns="45720" rIns="91440" bIns="45720" rtlCol="0" anchor="t">
            <a:normAutofit/>
          </a:bodyPr>
          <a:lstStyle/>
          <a:p>
            <a:r>
              <a:rPr lang="en-GB" sz="4000" b="1" dirty="0">
                <a:latin typeface="Century Gothic"/>
                <a:cs typeface="Arial"/>
              </a:rPr>
              <a:t>Plotting coordinates</a:t>
            </a:r>
            <a:endParaRPr lang="en-US" dirty="0"/>
          </a:p>
          <a:p>
            <a:r>
              <a:rPr lang="en-GB" sz="1800" dirty="0">
                <a:latin typeface="Century Gothic" panose="020B0502020202020204" pitchFamily="34" charset="0"/>
              </a:rPr>
              <a:t>Nine Checkpoint activities </a:t>
            </a:r>
          </a:p>
          <a:p>
            <a:r>
              <a:rPr lang="en-GB" sz="1800" dirty="0">
                <a:latin typeface="Century Gothic" panose="020B0502020202020204" pitchFamily="34" charset="0"/>
              </a:rPr>
              <a:t>Five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7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2021/22</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630433" y="1932349"/>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56706803"/>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108272">
                  <a:extLst>
                    <a:ext uri="{9D8B030D-6E8A-4147-A177-3AD203B41FA5}">
                      <a16:colId xmlns:a16="http://schemas.microsoft.com/office/drawing/2014/main" val="695237181"/>
                    </a:ext>
                  </a:extLst>
                </a:gridCol>
                <a:gridCol w="56577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Identify</a:t>
                      </a:r>
                      <a:r>
                        <a:rPr lang="en-GB" sz="1600" i="0" u="none" baseline="0" dirty="0"/>
                        <a:t> a</a:t>
                      </a:r>
                      <a:r>
                        <a:rPr lang="en-GB" sz="1600" i="0" u="none" dirty="0"/>
                        <a:t> position</a:t>
                      </a:r>
                      <a:r>
                        <a:rPr lang="en-GB" sz="1600" i="0" u="none" baseline="0" dirty="0"/>
                        <a:t> in the first quadrant and ask students how many steps you would have moved right/left/up/down (single directions initially) to get from X to that point. </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If students complete the further thinking easily, probe their</a:t>
                      </a:r>
                      <a:r>
                        <a:rPr lang="en-GB" sz="1600" u="none" baseline="0" dirty="0"/>
                        <a:t> understanding by asking them to consider the original coordinates of a set of points that have been reflected in </a:t>
                      </a:r>
                      <a:r>
                        <a:rPr lang="en-GB" sz="1600" u="none" baseline="0" dirty="0">
                          <a:latin typeface="+mj-lt"/>
                        </a:rPr>
                        <a:t>the </a:t>
                      </a:r>
                      <a:r>
                        <a:rPr lang="en-US" sz="1600" i="1" u="none" baseline="0" dirty="0">
                          <a:latin typeface="+mj-lt"/>
                          <a:cs typeface="Times New Roman" panose="02020603050405020304" pitchFamily="18" charset="0"/>
                        </a:rPr>
                        <a:t>x</a:t>
                      </a:r>
                      <a:r>
                        <a:rPr lang="en-US" sz="1600" dirty="0">
                          <a:latin typeface="+mj-lt"/>
                        </a:rPr>
                        <a:t>-</a:t>
                      </a:r>
                      <a:r>
                        <a:rPr lang="en-US" sz="1600" baseline="0" dirty="0">
                          <a:latin typeface="+mj-lt"/>
                        </a:rPr>
                        <a:t> </a:t>
                      </a:r>
                      <a:r>
                        <a:rPr lang="en-US" sz="1600" dirty="0">
                          <a:latin typeface="+mj-lt"/>
                        </a:rPr>
                        <a:t>or</a:t>
                      </a:r>
                      <a:r>
                        <a:rPr lang="en-GB" sz="1600" u="none" baseline="0" dirty="0">
                          <a:latin typeface="+mj-lt"/>
                        </a:rPr>
                        <a:t> </a:t>
                      </a:r>
                      <a:r>
                        <a:rPr lang="en-US" sz="1600" i="1" dirty="0">
                          <a:latin typeface="+mj-lt"/>
                          <a:cs typeface="Times New Roman" panose="02020603050405020304" pitchFamily="18" charset="0"/>
                        </a:rPr>
                        <a:t>y</a:t>
                      </a:r>
                      <a:r>
                        <a:rPr lang="en-US" sz="1600" dirty="0">
                          <a:latin typeface="+mj-lt"/>
                        </a:rPr>
                        <a:t>-axes</a:t>
                      </a:r>
                      <a:r>
                        <a:rPr lang="en-US" sz="1600" dirty="0"/>
                        <a:t>. Can students generalise about the </a:t>
                      </a:r>
                      <a:r>
                        <a:rPr lang="en-US" sz="1600" baseline="0" dirty="0"/>
                        <a:t>effect of reflecting in the axes by describing what happens to the coordinates?</a:t>
                      </a:r>
                    </a:p>
                    <a:p>
                      <a:endParaRPr lang="en-GB" sz="1600" u="none" dirty="0"/>
                    </a:p>
                    <a:p>
                      <a:r>
                        <a:rPr lang="en-GB" sz="1600" b="1" i="0" u="none" dirty="0"/>
                        <a:t>Representations</a:t>
                      </a:r>
                    </a:p>
                    <a:p>
                      <a:r>
                        <a:rPr lang="en-GB" sz="1600" b="0" i="0" u="none" dirty="0"/>
                        <a:t>Students should have experienced the four-quadrant coordinate grid in primary school and may also have experienced coordinates in the context of maps. This checkpoint conflates the two to expose misconceptions: check students understand that </a:t>
                      </a:r>
                      <a:r>
                        <a:rPr lang="en-GB" sz="1600" b="0" baseline="0" dirty="0"/>
                        <a:t>coordinates describe a point on the grid, rather then the ‘inside’ of the square.</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effectLst/>
                          <a:latin typeface="+mn-lt"/>
                          <a:ea typeface="+mn-ea"/>
                          <a:cs typeface="+mn-cs"/>
                        </a:rPr>
                        <a:t>In this activity students describe the positions of the different steps which make use</a:t>
                      </a:r>
                      <a:r>
                        <a:rPr lang="en-GB" sz="1600" kern="1200" baseline="0" dirty="0">
                          <a:solidFill>
                            <a:schemeClr val="tx1"/>
                          </a:solidFill>
                          <a:effectLst/>
                          <a:latin typeface="+mn-lt"/>
                          <a:ea typeface="+mn-ea"/>
                          <a:cs typeface="+mn-cs"/>
                        </a:rPr>
                        <a:t> of </a:t>
                      </a:r>
                      <a:r>
                        <a:rPr lang="en-GB" sz="1600" kern="1200" dirty="0">
                          <a:solidFill>
                            <a:schemeClr val="tx1"/>
                          </a:solidFill>
                          <a:effectLst/>
                          <a:latin typeface="+mn-lt"/>
                          <a:ea typeface="+mn-ea"/>
                          <a:cs typeface="+mn-cs"/>
                        </a:rPr>
                        <a:t>the full coordinate grid. </a:t>
                      </a:r>
                      <a:r>
                        <a:rPr lang="en-GB" sz="1600" dirty="0"/>
                        <a:t>The movements suggested check a coordinate in each quadrant, as well as one that lies on an axis. </a:t>
                      </a:r>
                      <a:r>
                        <a:rPr lang="en-GB" sz="1600" kern="1200" dirty="0">
                          <a:solidFill>
                            <a:schemeClr val="tx1"/>
                          </a:solidFill>
                          <a:effectLst/>
                          <a:latin typeface="+mn-lt"/>
                          <a:ea typeface="+mn-ea"/>
                          <a:cs typeface="+mn-cs"/>
                        </a:rPr>
                        <a:t>The further thinking question also asks them to reflect points: reflection in the axes is included in the primary curriculum, whilst reflection in other lines is not.</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Consider how this task might be adapted or repeated with changes to the instructions, to probe the coordinates that students find most challenging. It may be that students are more prone to slips in the second and fourth quadrants, where only one coordinate is negative.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dirty="0"/>
                        <a:t>Further</a:t>
                      </a:r>
                      <a:r>
                        <a:rPr lang="en-GB" sz="1600" b="0" i="0" u="none" baseline="0" dirty="0"/>
                        <a:t> discussion about combining moves can be used to explore how there is more than one way to describe the route from one point on the grid to another. What is the most efficient way of getting from X to where the treasure is buried? (Four steps left and two steps down).</a:t>
                      </a:r>
                    </a:p>
                  </a:txBody>
                  <a:tcPr/>
                </a:tc>
                <a:extLst>
                  <a:ext uri="{0D108BD9-81ED-4DB2-BD59-A6C34878D82A}">
                    <a16:rowId xmlns:a16="http://schemas.microsoft.com/office/drawing/2014/main" val="1616516725"/>
                  </a:ext>
                </a:extLst>
              </a:tr>
              <a:tr h="817399">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B</a:t>
                      </a:r>
                      <a:r>
                        <a:rPr lang="en-GB" sz="1600" b="0" dirty="0"/>
                        <a:t> explores different ways of describing a position</a:t>
                      </a:r>
                      <a:r>
                        <a:rPr lang="en-GB" sz="1600" b="0" baseline="0" dirty="0"/>
                        <a:t> on a grid, with diagrams A and B particularly focusing on the misconception that the coordinates describe the square, rather than the intersection of the gridlines.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1884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60CB33-A51B-0349-847F-81B87553B396}"/>
              </a:ext>
            </a:extLst>
          </p:cNvPr>
          <p:cNvSpPr>
            <a:spLocks noGrp="1"/>
          </p:cNvSpPr>
          <p:nvPr>
            <p:ph type="body" sz="quarter" idx="11"/>
          </p:nvPr>
        </p:nvSpPr>
        <p:spPr/>
        <p:txBody>
          <a:bodyPr/>
          <a:lstStyle/>
          <a:p>
            <a:r>
              <a:rPr lang="en-US" dirty="0"/>
              <a:t>Checkpoint 3: High points and low points</a:t>
            </a:r>
          </a:p>
        </p:txBody>
      </p:sp>
      <p:pic>
        <p:nvPicPr>
          <p:cNvPr id="4" name="Picture 3">
            <a:extLst>
              <a:ext uri="{FF2B5EF4-FFF2-40B4-BE49-F238E27FC236}">
                <a16:creationId xmlns:a16="http://schemas.microsoft.com/office/drawing/2014/main" id="{8844E348-091F-B845-B895-DB9666D88AF3}"/>
              </a:ext>
            </a:extLst>
          </p:cNvPr>
          <p:cNvPicPr>
            <a:picLocks noChangeAspect="1"/>
          </p:cNvPicPr>
          <p:nvPr/>
        </p:nvPicPr>
        <p:blipFill>
          <a:blip r:embed="rId3"/>
          <a:stretch>
            <a:fillRect/>
          </a:stretch>
        </p:blipFill>
        <p:spPr>
          <a:xfrm>
            <a:off x="225126" y="1216971"/>
            <a:ext cx="4360111" cy="3567364"/>
          </a:xfrm>
          <a:prstGeom prst="rect">
            <a:avLst/>
          </a:prstGeom>
          <a:ln w="38100">
            <a:solidFill>
              <a:schemeClr val="tx1"/>
            </a:solidFill>
          </a:ln>
        </p:spPr>
      </p:pic>
      <p:sp>
        <p:nvSpPr>
          <p:cNvPr id="5" name="TextBox 4">
            <a:extLst>
              <a:ext uri="{FF2B5EF4-FFF2-40B4-BE49-F238E27FC236}">
                <a16:creationId xmlns:a16="http://schemas.microsoft.com/office/drawing/2014/main" id="{13A2957B-8564-B845-B483-4FF419594185}"/>
              </a:ext>
            </a:extLst>
          </p:cNvPr>
          <p:cNvSpPr txBox="1"/>
          <p:nvPr/>
        </p:nvSpPr>
        <p:spPr>
          <a:xfrm>
            <a:off x="4728410" y="1181805"/>
            <a:ext cx="7238463" cy="4628960"/>
          </a:xfrm>
          <a:prstGeom prst="rect">
            <a:avLst/>
          </a:prstGeom>
          <a:noFill/>
        </p:spPr>
        <p:txBody>
          <a:bodyPr wrap="square" rtlCol="0">
            <a:spAutoFit/>
          </a:bodyPr>
          <a:lstStyle/>
          <a:p>
            <a:pPr marL="457200" indent="-457200">
              <a:buFont typeface="+mj-lt"/>
              <a:buAutoNum type="alphaLcParenR"/>
            </a:pPr>
            <a:r>
              <a:rPr lang="en-US" sz="2200" dirty="0"/>
              <a:t>Max zooms in on one part of the coordinate grid. Fill in the gaps to give the coordinates of each point:</a:t>
            </a:r>
          </a:p>
          <a:p>
            <a:pPr marL="457200" indent="-457200">
              <a:buFont typeface="+mj-lt"/>
              <a:buAutoNum type="alphaLcParenR"/>
            </a:pPr>
            <a:endParaRPr lang="en-US" sz="2200" dirty="0"/>
          </a:p>
          <a:p>
            <a:pPr marL="457200" indent="-457200">
              <a:buFont typeface="+mj-lt"/>
              <a:buAutoNum type="alphaLcParenR" startAt="2"/>
            </a:pPr>
            <a:endParaRPr lang="en-US" sz="2200" dirty="0"/>
          </a:p>
          <a:p>
            <a:pPr marL="457200" indent="-457200">
              <a:buFont typeface="+mj-lt"/>
              <a:buAutoNum type="alphaLcParenR" startAt="2"/>
            </a:pPr>
            <a:endParaRPr lang="en-US" sz="2200" dirty="0"/>
          </a:p>
          <a:p>
            <a:pPr marL="457200" indent="-457200">
              <a:buFont typeface="+mj-lt"/>
              <a:buAutoNum type="alphaLcParenR" startAt="2"/>
            </a:pPr>
            <a:endParaRPr lang="en-US" sz="2200" dirty="0"/>
          </a:p>
          <a:p>
            <a:pPr marL="457200" indent="-457200">
              <a:buFont typeface="+mj-lt"/>
              <a:buAutoNum type="alphaLcParenR" startAt="2"/>
            </a:pPr>
            <a:endParaRPr lang="en-US" sz="2200" dirty="0"/>
          </a:p>
          <a:p>
            <a:pPr marL="457200" indent="-457200">
              <a:buFont typeface="+mj-lt"/>
              <a:buAutoNum type="alphaLcParenR" startAt="2"/>
            </a:pPr>
            <a:r>
              <a:rPr lang="en-US" sz="2200" dirty="0"/>
              <a:t>Jodie zooms in on a different part of the</a:t>
            </a:r>
            <a:br>
              <a:rPr lang="en-US" sz="2200" dirty="0"/>
            </a:br>
            <a:r>
              <a:rPr lang="en-US" sz="2200" dirty="0"/>
              <a:t>coordinate grid. Her points are in the same arrangement, but coordinates are different: A is now (1, -50). What are the other coordinates?</a:t>
            </a:r>
          </a:p>
          <a:p>
            <a:pPr>
              <a:buNone/>
            </a:pPr>
            <a:endParaRPr lang="en-US" sz="2200" dirty="0"/>
          </a:p>
        </p:txBody>
      </p:sp>
      <p:sp>
        <p:nvSpPr>
          <p:cNvPr id="7" name="Action Button: Help 6">
            <a:hlinkClick r:id="" action="ppaction://noaction" highlightClick="1"/>
            <a:extLst>
              <a:ext uri="{FF2B5EF4-FFF2-40B4-BE49-F238E27FC236}">
                <a16:creationId xmlns:a16="http://schemas.microsoft.com/office/drawing/2014/main" id="{BE37A4A8-EE7A-4738-8060-A2B44AA82D55}"/>
              </a:ext>
            </a:extLst>
          </p:cNvPr>
          <p:cNvSpPr/>
          <p:nvPr/>
        </p:nvSpPr>
        <p:spPr>
          <a:xfrm>
            <a:off x="388691" y="592661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8" name="TextBox 7">
            <a:extLst>
              <a:ext uri="{FF2B5EF4-FFF2-40B4-BE49-F238E27FC236}">
                <a16:creationId xmlns:a16="http://schemas.microsoft.com/office/drawing/2014/main" id="{0A6186D8-222A-43C2-B3F5-7C4A93471533}"/>
              </a:ext>
            </a:extLst>
          </p:cNvPr>
          <p:cNvSpPr txBox="1"/>
          <p:nvPr/>
        </p:nvSpPr>
        <p:spPr>
          <a:xfrm>
            <a:off x="1260454" y="5873776"/>
            <a:ext cx="7482102" cy="769441"/>
          </a:xfrm>
          <a:prstGeom prst="rect">
            <a:avLst/>
          </a:prstGeom>
          <a:noFill/>
        </p:spPr>
        <p:txBody>
          <a:bodyPr wrap="square">
            <a:spAutoFit/>
          </a:bodyPr>
          <a:lstStyle/>
          <a:p>
            <a:pPr>
              <a:buNone/>
            </a:pPr>
            <a:r>
              <a:rPr lang="en-GB" sz="2200" dirty="0"/>
              <a:t>What might your five coordinates be if you zoomed in on a different part of the coordinate grid?</a:t>
            </a:r>
          </a:p>
        </p:txBody>
      </p:sp>
      <p:grpSp>
        <p:nvGrpSpPr>
          <p:cNvPr id="10" name="Group 9">
            <a:extLst>
              <a:ext uri="{FF2B5EF4-FFF2-40B4-BE49-F238E27FC236}">
                <a16:creationId xmlns:a16="http://schemas.microsoft.com/office/drawing/2014/main" id="{405F02CD-DD21-49B7-8FD7-9B750E9BADC6}"/>
              </a:ext>
            </a:extLst>
          </p:cNvPr>
          <p:cNvGrpSpPr/>
          <p:nvPr/>
        </p:nvGrpSpPr>
        <p:grpSpPr>
          <a:xfrm>
            <a:off x="6347273" y="2013650"/>
            <a:ext cx="5042584" cy="1602239"/>
            <a:chOff x="5236714" y="2366159"/>
            <a:chExt cx="4522161" cy="1602239"/>
          </a:xfrm>
        </p:grpSpPr>
        <p:sp>
          <p:nvSpPr>
            <p:cNvPr id="2" name="Rectangle: Rounded Corners 1">
              <a:extLst>
                <a:ext uri="{FF2B5EF4-FFF2-40B4-BE49-F238E27FC236}">
                  <a16:creationId xmlns:a16="http://schemas.microsoft.com/office/drawing/2014/main" id="{83F012D5-582B-4594-B756-E27BF776C53D}"/>
                </a:ext>
              </a:extLst>
            </p:cNvPr>
            <p:cNvSpPr/>
            <p:nvPr/>
          </p:nvSpPr>
          <p:spPr>
            <a:xfrm>
              <a:off x="5236714" y="2366159"/>
              <a:ext cx="3937788" cy="16022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D5B28E3C-9406-4BBC-B475-A842E7AEA325}"/>
                </a:ext>
              </a:extLst>
            </p:cNvPr>
            <p:cNvSpPr txBox="1"/>
            <p:nvPr/>
          </p:nvSpPr>
          <p:spPr>
            <a:xfrm>
              <a:off x="5476921" y="2441938"/>
              <a:ext cx="4281954" cy="1348061"/>
            </a:xfrm>
            <a:prstGeom prst="rect">
              <a:avLst/>
            </a:prstGeom>
            <a:noFill/>
          </p:spPr>
          <p:txBody>
            <a:bodyPr wrap="square" numCol="2">
              <a:spAutoFit/>
            </a:bodyPr>
            <a:lstStyle/>
            <a:p>
              <a:pPr>
                <a:buNone/>
              </a:pPr>
              <a:r>
                <a:rPr lang="en-US" sz="2400" dirty="0"/>
                <a:t>A (4, __)	</a:t>
              </a:r>
            </a:p>
            <a:p>
              <a:pPr>
                <a:buNone/>
              </a:pPr>
              <a:r>
                <a:rPr lang="en-US" sz="2400" dirty="0"/>
                <a:t>B (__, 98)	</a:t>
              </a:r>
            </a:p>
            <a:p>
              <a:pPr>
                <a:buNone/>
              </a:pPr>
              <a:r>
                <a:rPr lang="en-US" sz="2400" dirty="0"/>
                <a:t>C (1, __)</a:t>
              </a:r>
            </a:p>
            <a:p>
              <a:pPr>
                <a:buNone/>
              </a:pPr>
              <a:r>
                <a:rPr lang="en-US" sz="2400" dirty="0"/>
                <a:t>D (__, __)	</a:t>
              </a:r>
            </a:p>
            <a:p>
              <a:pPr>
                <a:buNone/>
              </a:pPr>
              <a:r>
                <a:rPr lang="en-US" sz="2400" dirty="0"/>
                <a:t>E (__, 94)</a:t>
              </a:r>
            </a:p>
          </p:txBody>
        </p:sp>
      </p:grpSp>
    </p:spTree>
    <p:extLst>
      <p:ext uri="{BB962C8B-B14F-4D97-AF65-F5344CB8AC3E}">
        <p14:creationId xmlns:p14="http://schemas.microsoft.com/office/powerpoint/2010/main" val="37018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33177269"/>
              </p:ext>
            </p:extLst>
          </p:nvPr>
        </p:nvGraphicFramePr>
        <p:xfrm>
          <a:off x="267128" y="701039"/>
          <a:ext cx="11766038" cy="5955627"/>
        </p:xfrm>
        <a:graphic>
          <a:graphicData uri="http://schemas.openxmlformats.org/drawingml/2006/table">
            <a:tbl>
              <a:tblPr firstRow="1" bandRow="1">
                <a:tableStyleId>{5940675A-B579-460E-94D1-54222C63F5DA}</a:tableStyleId>
              </a:tblPr>
              <a:tblGrid>
                <a:gridCol w="7259945">
                  <a:extLst>
                    <a:ext uri="{9D8B030D-6E8A-4147-A177-3AD203B41FA5}">
                      <a16:colId xmlns:a16="http://schemas.microsoft.com/office/drawing/2014/main" val="695237181"/>
                    </a:ext>
                  </a:extLst>
                </a:gridCol>
                <a:gridCol w="4506093">
                  <a:extLst>
                    <a:ext uri="{9D8B030D-6E8A-4147-A177-3AD203B41FA5}">
                      <a16:colId xmlns:a16="http://schemas.microsoft.com/office/drawing/2014/main" val="300072507"/>
                    </a:ext>
                  </a:extLst>
                </a:gridCol>
              </a:tblGrid>
              <a:tr h="375034">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6463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If students can’t ‘imagine’ the coordinate grid without axes, step back from part a and complete the task with axes drawn on the first horizontal/vertical lines. Then build up to the larger values. For example, (_, 28) for B before (_, 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a:t>
                      </a:r>
                      <a:r>
                        <a:rPr lang="en-GB" sz="1600" u="none" baseline="0" dirty="0"/>
                        <a:t>to recreate the question in part a where the axes scaling is unequal, giving </a:t>
                      </a:r>
                      <a:r>
                        <a:rPr lang="en-GB" sz="1600" u="none" baseline="0" dirty="0">
                          <a:latin typeface="+mj-lt"/>
                        </a:rPr>
                        <a:t>the</a:t>
                      </a:r>
                      <a:r>
                        <a:rPr lang="en-GB" sz="1600" i="1" u="none" baseline="0" dirty="0">
                          <a:latin typeface="+mj-lt"/>
                          <a:cs typeface="Times New Roman"/>
                        </a:rPr>
                        <a:t> x</a:t>
                      </a:r>
                      <a:r>
                        <a:rPr lang="en-GB" sz="1600" u="none" baseline="0" dirty="0">
                          <a:latin typeface="+mj-lt"/>
                        </a:rPr>
                        <a:t>-value for point A and the </a:t>
                      </a:r>
                      <a:r>
                        <a:rPr lang="en-GB" sz="1600" i="1" u="none" baseline="0" dirty="0">
                          <a:latin typeface="+mj-lt"/>
                          <a:cs typeface="Times New Roman"/>
                        </a:rPr>
                        <a:t>y</a:t>
                      </a:r>
                      <a:r>
                        <a:rPr lang="en-GB" sz="1600" u="none" baseline="0" dirty="0">
                          <a:latin typeface="+mj-lt"/>
                        </a:rPr>
                        <a:t>-value for points B and E. What’s the minimum additional information needed about the points for the scaling on the </a:t>
                      </a:r>
                      <a:r>
                        <a:rPr lang="en-GB" sz="1600" i="1" u="none" baseline="0" dirty="0">
                          <a:latin typeface="+mn-lt"/>
                          <a:cs typeface="Times New Roman"/>
                        </a:rPr>
                        <a:t>x</a:t>
                      </a:r>
                      <a:r>
                        <a:rPr lang="en-GB" sz="1600" u="none" baseline="0" dirty="0">
                          <a:latin typeface="+mj-lt"/>
                        </a:rPr>
                        <a:t>-axis </a:t>
                      </a:r>
                      <a:r>
                        <a:rPr lang="en-GB" sz="1600" u="none" baseline="0" dirty="0"/>
                        <a:t>to be identifiable?</a:t>
                      </a:r>
                      <a:endParaRPr lang="en-GB" sz="1600" u="none" dirty="0"/>
                    </a:p>
                    <a:p>
                      <a:endParaRPr lang="en-GB" sz="1600" u="none" dirty="0"/>
                    </a:p>
                    <a:p>
                      <a:r>
                        <a:rPr lang="en-GB" sz="1600" b="1" i="0" u="none" dirty="0"/>
                        <a:t>Representations</a:t>
                      </a:r>
                    </a:p>
                    <a:p>
                      <a:r>
                        <a:rPr lang="en-GB" sz="1600" b="0" i="0" u="none" dirty="0"/>
                        <a:t>This Checkpoint goes beyond the familiar representation of four quadrants around two axes, to coordinates of a magnitude that students are unlikely to have worked with. They may need the support of dynamic graphing software (such as GeoGebra) to visualise this. Model scrolling ‘up’ the </a:t>
                      </a:r>
                      <a:r>
                        <a:rPr lang="en-GB" sz="1600" b="0" i="1" u="none" dirty="0"/>
                        <a:t>y</a:t>
                      </a:r>
                      <a:r>
                        <a:rPr lang="en-GB" sz="1600" b="0" i="0" u="none" dirty="0"/>
                        <a:t>-axis to reach these coordinates. </a:t>
                      </a:r>
                      <a:endParaRPr lang="en-GB" sz="1600" b="0" i="0" u="none"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Can students work as confidently with coordinates, without the familiarity of the axes and the kind of values that they are more used to seeing? Students are likely to rely on counting between different points – watch for those that then struggle to identify the relevant coordinate. Listen to students’ justifications: some may demonstrate an understanding of the relationship between points that lie on the same vertical or horizontal line, and what will be the same about their coordinates.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In part b, check if students understand how the negative scale on the </a:t>
                      </a:r>
                      <a:r>
                        <a:rPr lang="en-GB" sz="1600" i="1" baseline="0" dirty="0"/>
                        <a:t>y</a:t>
                      </a:r>
                      <a:r>
                        <a:rPr lang="en-GB" sz="1600" i="0" baseline="0" dirty="0"/>
                        <a:t>-axis works. In working out the </a:t>
                      </a:r>
                      <a:r>
                        <a:rPr lang="en-GB" sz="1600" i="1" baseline="0" dirty="0"/>
                        <a:t>y-</a:t>
                      </a:r>
                      <a:r>
                        <a:rPr lang="en-GB" sz="1600" i="0" baseline="0" dirty="0"/>
                        <a:t>coordinate of B, do they correctly add 2 to get -48, or do they suggest -52?</a:t>
                      </a:r>
                      <a:endParaRPr lang="en-GB" sz="1600" dirty="0"/>
                    </a:p>
                  </a:txBody>
                  <a:tcPr/>
                </a:tc>
                <a:extLst>
                  <a:ext uri="{0D108BD9-81ED-4DB2-BD59-A6C34878D82A}">
                    <a16:rowId xmlns:a16="http://schemas.microsoft.com/office/drawing/2014/main" val="1616516725"/>
                  </a:ext>
                </a:extLst>
              </a:tr>
              <a:tr h="1343873">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A</a:t>
                      </a:r>
                      <a:r>
                        <a:rPr lang="en-GB" sz="1600" b="0" dirty="0"/>
                        <a:t> </a:t>
                      </a:r>
                      <a:r>
                        <a:rPr lang="en-GB" sz="1600" b="0" baseline="0" dirty="0"/>
                        <a:t>draws students’ </a:t>
                      </a:r>
                      <a:r>
                        <a:rPr lang="en-GB" sz="1600" b="0" dirty="0"/>
                        <a:t>attention to the relationship between points</a:t>
                      </a:r>
                      <a:r>
                        <a:rPr lang="en-GB" sz="1600" b="0" baseline="0" dirty="0"/>
                        <a:t> that lie on the same vertical/horizontal lines.</a:t>
                      </a:r>
                    </a:p>
                    <a:p>
                      <a:pPr marL="285750" indent="-285750">
                        <a:buFont typeface="Arial" panose="020B0604020202020204" pitchFamily="34" charset="0"/>
                        <a:buChar char="•"/>
                      </a:pPr>
                      <a:r>
                        <a:rPr lang="en-GB" sz="1600" b="0" baseline="0" dirty="0"/>
                        <a:t>Additional activity </a:t>
                      </a:r>
                      <a:r>
                        <a:rPr lang="en-GB" sz="1600" b="0" baseline="0" dirty="0">
                          <a:hlinkClick r:id="rId4" action="ppaction://hlinksldjump"/>
                        </a:rPr>
                        <a:t>C</a:t>
                      </a:r>
                      <a:r>
                        <a:rPr lang="en-GB" sz="1600" b="0" baseline="0" dirty="0"/>
                        <a:t> explores the same points A to E with unequal as well as equal spacing on the axes.</a:t>
                      </a:r>
                    </a:p>
                    <a:p>
                      <a:pPr marL="285750" indent="-285750">
                        <a:buFont typeface="Arial" panose="020B0604020202020204" pitchFamily="34" charset="0"/>
                        <a:buChar char="•"/>
                      </a:pPr>
                      <a:r>
                        <a:rPr lang="en-GB" sz="1600" b="0" baseline="0" dirty="0"/>
                        <a:t>Additional activity </a:t>
                      </a:r>
                      <a:r>
                        <a:rPr lang="en-GB" sz="1600" b="0" baseline="0" dirty="0">
                          <a:hlinkClick r:id="rId5" action="ppaction://hlinksldjump"/>
                        </a:rPr>
                        <a:t>D</a:t>
                      </a:r>
                      <a:r>
                        <a:rPr lang="en-GB" sz="1600" b="0" baseline="0" dirty="0"/>
                        <a:t> uses the properties of isosceles triangles to expose the relationships between coordinate values for points that lie on the same vertical and horizontal lines, as well as for points that are equidistant between two other points.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6652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48B15B-F9E4-B24A-B49A-16422E6D2330}"/>
              </a:ext>
            </a:extLst>
          </p:cNvPr>
          <p:cNvSpPr>
            <a:spLocks noGrp="1"/>
          </p:cNvSpPr>
          <p:nvPr>
            <p:ph type="body" sz="quarter" idx="11"/>
          </p:nvPr>
        </p:nvSpPr>
        <p:spPr/>
        <p:txBody>
          <a:bodyPr/>
          <a:lstStyle/>
          <a:p>
            <a:r>
              <a:rPr lang="en-US" dirty="0"/>
              <a:t>Checkpoint 4: Awkward axes</a:t>
            </a:r>
          </a:p>
        </p:txBody>
      </p:sp>
      <p:sp>
        <p:nvSpPr>
          <p:cNvPr id="5" name="TextBox 4">
            <a:extLst>
              <a:ext uri="{FF2B5EF4-FFF2-40B4-BE49-F238E27FC236}">
                <a16:creationId xmlns:a16="http://schemas.microsoft.com/office/drawing/2014/main" id="{5E7BAA7E-3094-694D-8BF6-3E62EA191730}"/>
              </a:ext>
            </a:extLst>
          </p:cNvPr>
          <p:cNvSpPr txBox="1"/>
          <p:nvPr/>
        </p:nvSpPr>
        <p:spPr>
          <a:xfrm>
            <a:off x="5748063" y="1149350"/>
            <a:ext cx="6042574" cy="3951851"/>
          </a:xfrm>
          <a:prstGeom prst="rect">
            <a:avLst/>
          </a:prstGeom>
          <a:noFill/>
        </p:spPr>
        <p:txBody>
          <a:bodyPr wrap="square" rtlCol="0">
            <a:spAutoFit/>
          </a:bodyPr>
          <a:lstStyle/>
          <a:p>
            <a:pPr>
              <a:buNone/>
            </a:pPr>
            <a:r>
              <a:rPr lang="en-US" sz="2200" dirty="0"/>
              <a:t>The coordinates of point A are (1, 6).</a:t>
            </a:r>
          </a:p>
          <a:p>
            <a:pPr marL="457200" indent="-457200">
              <a:buAutoNum type="alphaLcParenR"/>
            </a:pPr>
            <a:r>
              <a:rPr lang="en-US" sz="2200" dirty="0"/>
              <a:t>What values should be on the grid lines on </a:t>
            </a:r>
            <a:r>
              <a:rPr lang="en-US" sz="2200" dirty="0">
                <a:latin typeface="+mj-lt"/>
              </a:rPr>
              <a:t>the </a:t>
            </a:r>
            <a:r>
              <a:rPr lang="en-US" sz="2200" i="1" dirty="0">
                <a:latin typeface="+mn-lt"/>
                <a:cs typeface="Times New Roman" panose="02020603050405020304" pitchFamily="18" charset="0"/>
              </a:rPr>
              <a:t>x-</a:t>
            </a:r>
            <a:r>
              <a:rPr lang="en-US" sz="2200" dirty="0">
                <a:latin typeface="+mn-lt"/>
              </a:rPr>
              <a:t> and </a:t>
            </a:r>
            <a:r>
              <a:rPr lang="en-US" sz="2200" i="1" dirty="0">
                <a:latin typeface="+mn-lt"/>
                <a:cs typeface="Times New Roman" panose="02020603050405020304" pitchFamily="18" charset="0"/>
              </a:rPr>
              <a:t>y</a:t>
            </a:r>
            <a:r>
              <a:rPr lang="en-US" sz="2200" dirty="0">
                <a:latin typeface="+mn-lt"/>
              </a:rPr>
              <a:t>-axes?</a:t>
            </a:r>
          </a:p>
          <a:p>
            <a:pPr marL="457200" indent="-457200">
              <a:buAutoNum type="alphaLcParenR"/>
            </a:pPr>
            <a:r>
              <a:rPr lang="en-US" sz="2200" dirty="0"/>
              <a:t>Fill in the gaps to give the coordinates of each point:</a:t>
            </a:r>
          </a:p>
          <a:p>
            <a:pPr marL="801688">
              <a:buNone/>
            </a:pPr>
            <a:r>
              <a:rPr lang="en-US" sz="2200" dirty="0"/>
              <a:t>B (__, __)</a:t>
            </a:r>
          </a:p>
          <a:p>
            <a:pPr marL="801688">
              <a:buNone/>
            </a:pPr>
            <a:r>
              <a:rPr lang="en-US" sz="2200" dirty="0"/>
              <a:t>C (__, __)</a:t>
            </a:r>
          </a:p>
          <a:p>
            <a:pPr marL="801688">
              <a:buNone/>
            </a:pPr>
            <a:r>
              <a:rPr lang="en-US" sz="2200" dirty="0"/>
              <a:t>D (__, __)</a:t>
            </a:r>
          </a:p>
          <a:p>
            <a:pPr marL="801688">
              <a:buNone/>
            </a:pPr>
            <a:r>
              <a:rPr lang="en-US" sz="2200" dirty="0"/>
              <a:t>E (__, __)</a:t>
            </a:r>
          </a:p>
          <a:p>
            <a:pPr>
              <a:buNone/>
            </a:pPr>
            <a:endParaRPr lang="en-US" sz="2200" dirty="0"/>
          </a:p>
        </p:txBody>
      </p:sp>
      <p:sp>
        <p:nvSpPr>
          <p:cNvPr id="6" name="Action Button: Help 5">
            <a:hlinkClick r:id="" action="ppaction://noaction" highlightClick="1"/>
            <a:extLst>
              <a:ext uri="{FF2B5EF4-FFF2-40B4-BE49-F238E27FC236}">
                <a16:creationId xmlns:a16="http://schemas.microsoft.com/office/drawing/2014/main" id="{FF96938C-3498-4EFD-8291-7FC95B7F9B68}"/>
              </a:ext>
            </a:extLst>
          </p:cNvPr>
          <p:cNvSpPr/>
          <p:nvPr/>
        </p:nvSpPr>
        <p:spPr>
          <a:xfrm>
            <a:off x="5784042" y="484837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 name="TextBox 1">
            <a:extLst>
              <a:ext uri="{FF2B5EF4-FFF2-40B4-BE49-F238E27FC236}">
                <a16:creationId xmlns:a16="http://schemas.microsoft.com/office/drawing/2014/main" id="{49479979-9D63-480E-869D-3A90700B35B1}"/>
              </a:ext>
            </a:extLst>
          </p:cNvPr>
          <p:cNvSpPr txBox="1"/>
          <p:nvPr/>
        </p:nvSpPr>
        <p:spPr>
          <a:xfrm>
            <a:off x="6491466" y="4762647"/>
            <a:ext cx="5437520" cy="769441"/>
          </a:xfrm>
          <a:prstGeom prst="rect">
            <a:avLst/>
          </a:prstGeom>
          <a:noFill/>
        </p:spPr>
        <p:txBody>
          <a:bodyPr wrap="square" rtlCol="0">
            <a:spAutoFit/>
          </a:bodyPr>
          <a:lstStyle/>
          <a:p>
            <a:pPr>
              <a:buNone/>
            </a:pPr>
            <a:r>
              <a:rPr lang="en-GB" sz="2200" dirty="0"/>
              <a:t>Which of your coordinates would need to change if A was (5, 6)?</a:t>
            </a:r>
          </a:p>
        </p:txBody>
      </p:sp>
      <p:grpSp>
        <p:nvGrpSpPr>
          <p:cNvPr id="9" name="Group 8">
            <a:extLst>
              <a:ext uri="{FF2B5EF4-FFF2-40B4-BE49-F238E27FC236}">
                <a16:creationId xmlns:a16="http://schemas.microsoft.com/office/drawing/2014/main" id="{951847FA-2A39-4BB9-B725-92EF0D52F20F}"/>
              </a:ext>
            </a:extLst>
          </p:cNvPr>
          <p:cNvGrpSpPr/>
          <p:nvPr/>
        </p:nvGrpSpPr>
        <p:grpSpPr>
          <a:xfrm>
            <a:off x="401363" y="1149350"/>
            <a:ext cx="5138399" cy="5081671"/>
            <a:chOff x="401363" y="1058779"/>
            <a:chExt cx="5138399" cy="5081671"/>
          </a:xfrm>
        </p:grpSpPr>
        <p:pic>
          <p:nvPicPr>
            <p:cNvPr id="4" name="Picture 3">
              <a:extLst>
                <a:ext uri="{FF2B5EF4-FFF2-40B4-BE49-F238E27FC236}">
                  <a16:creationId xmlns:a16="http://schemas.microsoft.com/office/drawing/2014/main" id="{9B88C50F-C586-1349-8005-3814C8F6FE1C}"/>
                </a:ext>
              </a:extLst>
            </p:cNvPr>
            <p:cNvPicPr>
              <a:picLocks noChangeAspect="1"/>
            </p:cNvPicPr>
            <p:nvPr/>
          </p:nvPicPr>
          <p:blipFill>
            <a:blip r:embed="rId3"/>
            <a:stretch>
              <a:fillRect/>
            </a:stretch>
          </p:blipFill>
          <p:spPr>
            <a:xfrm>
              <a:off x="401363" y="1149350"/>
              <a:ext cx="5118100" cy="4991100"/>
            </a:xfrm>
            <a:prstGeom prst="rect">
              <a:avLst/>
            </a:prstGeom>
            <a:ln w="38100">
              <a:solidFill>
                <a:schemeClr val="tx1"/>
              </a:solidFill>
            </a:ln>
          </p:spPr>
        </p:pic>
        <p:sp>
          <p:nvSpPr>
            <p:cNvPr id="7" name="TextBox 6">
              <a:extLst>
                <a:ext uri="{FF2B5EF4-FFF2-40B4-BE49-F238E27FC236}">
                  <a16:creationId xmlns:a16="http://schemas.microsoft.com/office/drawing/2014/main" id="{BBD30A4B-DEA3-4222-9953-99E3D30E34BA}"/>
                </a:ext>
              </a:extLst>
            </p:cNvPr>
            <p:cNvSpPr txBox="1"/>
            <p:nvPr/>
          </p:nvSpPr>
          <p:spPr>
            <a:xfrm>
              <a:off x="848585" y="1058779"/>
              <a:ext cx="356188" cy="461665"/>
            </a:xfrm>
            <a:prstGeom prst="rect">
              <a:avLst/>
            </a:prstGeom>
            <a:noFill/>
          </p:spPr>
          <p:txBody>
            <a:bodyPr wrap="none" rtlCol="0">
              <a:spAutoFit/>
            </a:bodyPr>
            <a:lstStyle/>
            <a:p>
              <a:pPr>
                <a:buNone/>
              </a:pPr>
              <a:r>
                <a:rPr lang="en-GB" sz="2400" b="1" i="1" dirty="0">
                  <a:latin typeface="+mn-lt"/>
                  <a:cs typeface="Times New Roman" panose="02020603050405020304" pitchFamily="18" charset="0"/>
                </a:rPr>
                <a:t>y</a:t>
              </a:r>
            </a:p>
          </p:txBody>
        </p:sp>
        <p:sp>
          <p:nvSpPr>
            <p:cNvPr id="8" name="TextBox 7">
              <a:extLst>
                <a:ext uri="{FF2B5EF4-FFF2-40B4-BE49-F238E27FC236}">
                  <a16:creationId xmlns:a16="http://schemas.microsoft.com/office/drawing/2014/main" id="{F04AD046-37F6-4E58-A1F5-EC72574287A3}"/>
                </a:ext>
              </a:extLst>
            </p:cNvPr>
            <p:cNvSpPr txBox="1"/>
            <p:nvPr/>
          </p:nvSpPr>
          <p:spPr>
            <a:xfrm>
              <a:off x="5183574" y="5477817"/>
              <a:ext cx="356188" cy="461665"/>
            </a:xfrm>
            <a:prstGeom prst="rect">
              <a:avLst/>
            </a:prstGeom>
            <a:noFill/>
          </p:spPr>
          <p:txBody>
            <a:bodyPr wrap="none" rtlCol="0">
              <a:spAutoFit/>
            </a:bodyPr>
            <a:lstStyle/>
            <a:p>
              <a:pPr>
                <a:buNone/>
              </a:pPr>
              <a:r>
                <a:rPr lang="en-GB" sz="2400" b="1" i="1" dirty="0">
                  <a:latin typeface="+mn-lt"/>
                  <a:cs typeface="Times New Roman" panose="02020603050405020304" pitchFamily="18" charset="0"/>
                </a:rPr>
                <a:t>x</a:t>
              </a:r>
            </a:p>
          </p:txBody>
        </p:sp>
      </p:grpSp>
    </p:spTree>
    <p:extLst>
      <p:ext uri="{BB962C8B-B14F-4D97-AF65-F5344CB8AC3E}">
        <p14:creationId xmlns:p14="http://schemas.microsoft.com/office/powerpoint/2010/main" val="28779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12538190"/>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6118682">
                  <a:extLst>
                    <a:ext uri="{9D8B030D-6E8A-4147-A177-3AD203B41FA5}">
                      <a16:colId xmlns:a16="http://schemas.microsoft.com/office/drawing/2014/main" val="695237181"/>
                    </a:ext>
                  </a:extLst>
                </a:gridCol>
                <a:gridCol w="564735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6326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Tell</a:t>
                      </a:r>
                      <a:r>
                        <a:rPr lang="en-GB" sz="1600" i="0" u="none" baseline="0" dirty="0"/>
                        <a:t> students that the coordinates of point A are </a:t>
                      </a:r>
                      <a:r>
                        <a:rPr lang="en-GB" sz="1600" i="0" u="none" dirty="0"/>
                        <a:t>(1, 3) and ask them to determine the coordinates of points B to E. Look at a grid where the scale</a:t>
                      </a:r>
                      <a:r>
                        <a:rPr lang="en-GB" sz="1600" i="0" u="none" baseline="0" dirty="0"/>
                        <a:t> is 1 unit per square and the scale is the same on both axes before identifying the coordinates of point A as </a:t>
                      </a:r>
                      <a:r>
                        <a:rPr lang="en-GB" sz="1600" i="0" u="none" dirty="0"/>
                        <a:t>(1,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baseline="0" dirty="0"/>
                        <a:t>Encourage students to consider different scales. Can they create a scale so that all the coordinates of all the points are even? How about a scale so that none of them is an integer?</a:t>
                      </a:r>
                      <a:endParaRPr lang="en-GB" sz="1600" u="none" dirty="0"/>
                    </a:p>
                    <a:p>
                      <a:endParaRPr lang="en-GB" sz="1600" u="none" dirty="0"/>
                    </a:p>
                    <a:p>
                      <a:r>
                        <a:rPr lang="en-GB" sz="1600" b="1" i="0" u="none" dirty="0"/>
                        <a:t>Representations</a:t>
                      </a:r>
                    </a:p>
                    <a:p>
                      <a:r>
                        <a:rPr lang="en-GB" sz="1600" b="0" i="0" u="none" dirty="0"/>
                        <a:t>Checkpoint 4 uses</a:t>
                      </a:r>
                      <a:r>
                        <a:rPr lang="en-GB" sz="1600" b="0" i="0" u="none" baseline="0" dirty="0"/>
                        <a:t> unequal spacing on the axes. It is important for students to recognise that one square on the coordinate grid doesn’t necessarily represent one unit and that the scaling on the two axes may not always be the same. Students may be more familiar with this idea from previous work on data, where they adapt the scale to fit the values they need to represent.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When describing positions on a coordinate grid, students often focus on how a point relates to the origin, and assume each square represents one unit. This Checkpoint challenges that assumption and assesses how confident students are in dealing with different scales and whether they</a:t>
                      </a:r>
                      <a:r>
                        <a:rPr lang="en-GB" sz="1600" b="0" i="0" u="none" baseline="0" dirty="0"/>
                        <a:t> look at the scale carefully when describing and plotting coordinates.</a:t>
                      </a:r>
                      <a:r>
                        <a:rPr lang="en-GB" sz="160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Ask students to describe the position of the points to assess their approaches and how they differ from counting moves left/right and up/down using the grid’s squares. </a:t>
                      </a:r>
                      <a:r>
                        <a:rPr lang="en-GB" sz="1600" dirty="0"/>
                        <a:t>Notice</a:t>
                      </a:r>
                      <a:r>
                        <a:rPr lang="en-GB" sz="1600" baseline="0" dirty="0"/>
                        <a:t> whether students recognise the connection between the </a:t>
                      </a:r>
                      <a:r>
                        <a:rPr lang="en-GB" sz="1600" i="1" baseline="0" dirty="0"/>
                        <a:t>x</a:t>
                      </a:r>
                      <a:r>
                        <a:rPr lang="en-GB" sz="1600" baseline="0" dirty="0"/>
                        <a:t>-values in the coordinates for points C and D and the fact that these two points lie on the </a:t>
                      </a:r>
                      <a:r>
                        <a:rPr lang="en-GB" sz="1600" i="1" baseline="0" dirty="0"/>
                        <a:t>y</a:t>
                      </a:r>
                      <a:r>
                        <a:rPr lang="en-GB" sz="1600" baseline="0" dirty="0"/>
                        <a:t>-axis. Explore their understanding of different scales, and whether they understand multiplication as scaling as well as repeated addition. This will help planning for other teaching that relies upon multiplicative relationships.</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B</a:t>
                      </a:r>
                      <a:r>
                        <a:rPr lang="en-GB" sz="1600" b="0" dirty="0"/>
                        <a:t> extends the idea of different axis</a:t>
                      </a:r>
                      <a:r>
                        <a:rPr lang="en-GB" sz="1600" b="0" baseline="0" dirty="0"/>
                        <a:t> scales to the use of different types of coordinate grid.</a:t>
                      </a:r>
                    </a:p>
                    <a:p>
                      <a:pPr marL="285750" indent="-285750">
                        <a:buFont typeface="Arial" panose="020B0604020202020204" pitchFamily="34" charset="0"/>
                        <a:buChar char="•"/>
                      </a:pPr>
                      <a:r>
                        <a:rPr lang="en-GB" sz="1600" b="0" baseline="0" dirty="0"/>
                        <a:t>Additional activity </a:t>
                      </a:r>
                      <a:r>
                        <a:rPr lang="en-GB" sz="1600" b="0" baseline="0" dirty="0">
                          <a:hlinkClick r:id="rId4" action="ppaction://hlinksldjump"/>
                        </a:rPr>
                        <a:t>C</a:t>
                      </a:r>
                      <a:r>
                        <a:rPr lang="en-GB" sz="1600" b="0" baseline="0" dirty="0"/>
                        <a:t> provides an opportunity to explore further the relationships between points that lie on the same vertical or horizontal line as well as considering unequal scaling.</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86917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F6D84-E20F-174F-B023-83D50EEF6072}"/>
              </a:ext>
            </a:extLst>
          </p:cNvPr>
          <p:cNvSpPr>
            <a:spLocks noGrp="1"/>
          </p:cNvSpPr>
          <p:nvPr>
            <p:ph type="body" sz="quarter" idx="11"/>
          </p:nvPr>
        </p:nvSpPr>
        <p:spPr/>
        <p:txBody>
          <a:bodyPr/>
          <a:lstStyle/>
          <a:p>
            <a:r>
              <a:rPr lang="en-US" dirty="0"/>
              <a:t>Checkpoint 5: Origin stories</a:t>
            </a:r>
          </a:p>
        </p:txBody>
      </p:sp>
      <p:pic>
        <p:nvPicPr>
          <p:cNvPr id="4" name="Picture 3">
            <a:extLst>
              <a:ext uri="{FF2B5EF4-FFF2-40B4-BE49-F238E27FC236}">
                <a16:creationId xmlns:a16="http://schemas.microsoft.com/office/drawing/2014/main" id="{FA8835D2-0C60-DF44-9F2A-C9E3FF3FE28C}"/>
              </a:ext>
            </a:extLst>
          </p:cNvPr>
          <p:cNvPicPr>
            <a:picLocks noChangeAspect="1"/>
          </p:cNvPicPr>
          <p:nvPr/>
        </p:nvPicPr>
        <p:blipFill>
          <a:blip r:embed="rId3"/>
          <a:stretch>
            <a:fillRect/>
          </a:stretch>
        </p:blipFill>
        <p:spPr>
          <a:xfrm>
            <a:off x="504825" y="1301750"/>
            <a:ext cx="3924300" cy="3454400"/>
          </a:xfrm>
          <a:prstGeom prst="rect">
            <a:avLst/>
          </a:prstGeom>
          <a:ln w="38100">
            <a:solidFill>
              <a:schemeClr val="tx1"/>
            </a:solidFill>
          </a:ln>
        </p:spPr>
      </p:pic>
      <p:sp>
        <p:nvSpPr>
          <p:cNvPr id="5" name="TextBox 4">
            <a:extLst>
              <a:ext uri="{FF2B5EF4-FFF2-40B4-BE49-F238E27FC236}">
                <a16:creationId xmlns:a16="http://schemas.microsoft.com/office/drawing/2014/main" id="{B38FA670-0D9E-7445-8E9E-58F5BDD7F806}"/>
              </a:ext>
            </a:extLst>
          </p:cNvPr>
          <p:cNvSpPr txBox="1"/>
          <p:nvPr/>
        </p:nvSpPr>
        <p:spPr>
          <a:xfrm>
            <a:off x="4600576" y="1228855"/>
            <a:ext cx="7341708" cy="4739759"/>
          </a:xfrm>
          <a:prstGeom prst="rect">
            <a:avLst/>
          </a:prstGeom>
          <a:noFill/>
        </p:spPr>
        <p:txBody>
          <a:bodyPr wrap="square" rtlCol="0">
            <a:spAutoFit/>
          </a:bodyPr>
          <a:lstStyle/>
          <a:p>
            <a:pPr>
              <a:buNone/>
            </a:pPr>
            <a:r>
              <a:rPr lang="en-US" sz="2200" dirty="0"/>
              <a:t>Three points are plotted on a coordinate grid.</a:t>
            </a:r>
            <a:br>
              <a:rPr lang="en-US" sz="2200" dirty="0"/>
            </a:br>
            <a:r>
              <a:rPr lang="en-US" sz="2200" dirty="0"/>
              <a:t>One of the points is (0, 0).</a:t>
            </a:r>
          </a:p>
          <a:p>
            <a:pPr>
              <a:buNone/>
            </a:pPr>
            <a:endParaRPr lang="en-US" sz="2200" dirty="0"/>
          </a:p>
          <a:p>
            <a:pPr marL="514350" indent="-514350">
              <a:buFont typeface="+mj-lt"/>
              <a:buAutoNum type="alphaLcParenR"/>
            </a:pPr>
            <a:r>
              <a:rPr lang="en-US" sz="2200" dirty="0"/>
              <a:t>If the </a:t>
            </a:r>
            <a:r>
              <a:rPr lang="en-US" sz="2200" b="1" dirty="0">
                <a:solidFill>
                  <a:srgbClr val="F50999"/>
                </a:solidFill>
              </a:rPr>
              <a:t>pink</a:t>
            </a:r>
            <a:r>
              <a:rPr lang="en-US" sz="2200" dirty="0"/>
              <a:t> point is (0, 0), what are the possible coordinates of the </a:t>
            </a:r>
            <a:r>
              <a:rPr lang="en-US" sz="2200" b="1" dirty="0">
                <a:solidFill>
                  <a:srgbClr val="136413"/>
                </a:solidFill>
              </a:rPr>
              <a:t>green</a:t>
            </a:r>
            <a:r>
              <a:rPr lang="en-US" sz="2200" dirty="0"/>
              <a:t> and </a:t>
            </a:r>
            <a:r>
              <a:rPr lang="en-US" sz="2200" b="1" dirty="0">
                <a:solidFill>
                  <a:srgbClr val="1C15FF"/>
                </a:solidFill>
              </a:rPr>
              <a:t>blue</a:t>
            </a:r>
            <a:r>
              <a:rPr lang="en-US" sz="2200" dirty="0"/>
              <a:t> points?</a:t>
            </a:r>
          </a:p>
          <a:p>
            <a:pPr marL="514350" indent="-514350">
              <a:buFont typeface="+mj-lt"/>
              <a:buAutoNum type="alphaLcParenR"/>
            </a:pPr>
            <a:r>
              <a:rPr lang="en-US" sz="2200" dirty="0"/>
              <a:t>If the </a:t>
            </a:r>
            <a:r>
              <a:rPr lang="en-US" sz="2200" b="1" dirty="0">
                <a:solidFill>
                  <a:srgbClr val="1C15FF"/>
                </a:solidFill>
              </a:rPr>
              <a:t>blue</a:t>
            </a:r>
            <a:r>
              <a:rPr lang="en-US" sz="2200" dirty="0"/>
              <a:t> point is (0, 0), what are the possible coordinates of the </a:t>
            </a:r>
            <a:r>
              <a:rPr lang="en-US" sz="2200" b="1" dirty="0">
                <a:solidFill>
                  <a:srgbClr val="F50999"/>
                </a:solidFill>
              </a:rPr>
              <a:t>pink</a:t>
            </a:r>
            <a:r>
              <a:rPr lang="en-US" sz="2200" dirty="0"/>
              <a:t> and </a:t>
            </a:r>
            <a:r>
              <a:rPr lang="en-US" sz="2200" b="1" dirty="0">
                <a:solidFill>
                  <a:srgbClr val="136413"/>
                </a:solidFill>
              </a:rPr>
              <a:t>green</a:t>
            </a:r>
            <a:r>
              <a:rPr lang="en-US" sz="2200" dirty="0"/>
              <a:t> points?</a:t>
            </a:r>
          </a:p>
          <a:p>
            <a:pPr marL="514350" indent="-514350">
              <a:buFont typeface="+mj-lt"/>
              <a:buAutoNum type="alphaLcParenR"/>
            </a:pPr>
            <a:r>
              <a:rPr lang="en-US" sz="2200" dirty="0"/>
              <a:t>If the </a:t>
            </a:r>
            <a:r>
              <a:rPr lang="en-US" sz="2200" b="1" dirty="0">
                <a:solidFill>
                  <a:srgbClr val="136413"/>
                </a:solidFill>
              </a:rPr>
              <a:t>green</a:t>
            </a:r>
            <a:r>
              <a:rPr lang="en-US" sz="2200" dirty="0"/>
              <a:t> point is (0, 0), what are the possible</a:t>
            </a:r>
            <a:br>
              <a:rPr lang="en-US" sz="2200" dirty="0"/>
            </a:br>
            <a:r>
              <a:rPr lang="en-US" sz="2200" dirty="0"/>
              <a:t>coordinates of the </a:t>
            </a:r>
            <a:r>
              <a:rPr lang="en-US" sz="2200" b="1" dirty="0">
                <a:solidFill>
                  <a:srgbClr val="1C15FF"/>
                </a:solidFill>
              </a:rPr>
              <a:t>blue</a:t>
            </a:r>
            <a:r>
              <a:rPr lang="en-US" sz="2200" dirty="0"/>
              <a:t> and </a:t>
            </a:r>
            <a:r>
              <a:rPr lang="en-US" sz="2200" b="1" dirty="0">
                <a:solidFill>
                  <a:srgbClr val="F50999"/>
                </a:solidFill>
              </a:rPr>
              <a:t>pink</a:t>
            </a:r>
            <a:r>
              <a:rPr lang="en-US" sz="2200" dirty="0"/>
              <a:t> points?</a:t>
            </a:r>
          </a:p>
          <a:p>
            <a:pPr marL="514350" indent="-514350">
              <a:buFont typeface="+mj-lt"/>
              <a:buAutoNum type="alphaLcParenR"/>
            </a:pPr>
            <a:endParaRPr lang="en-US" sz="2400" dirty="0"/>
          </a:p>
          <a:p>
            <a:pPr marL="514350" indent="-514350">
              <a:buFont typeface="+mj-lt"/>
              <a:buAutoNum type="alphaLcParenR"/>
            </a:pPr>
            <a:endParaRPr lang="en-US" sz="2400" dirty="0"/>
          </a:p>
          <a:p>
            <a:pPr>
              <a:buNone/>
            </a:pPr>
            <a:endParaRPr lang="en-US" sz="2400" dirty="0"/>
          </a:p>
        </p:txBody>
      </p:sp>
      <p:sp>
        <p:nvSpPr>
          <p:cNvPr id="6" name="Action Button: Help 5">
            <a:hlinkClick r:id="" action="ppaction://noaction" highlightClick="1"/>
            <a:extLst>
              <a:ext uri="{FF2B5EF4-FFF2-40B4-BE49-F238E27FC236}">
                <a16:creationId xmlns:a16="http://schemas.microsoft.com/office/drawing/2014/main" id="{B953B672-254E-4696-BB5D-6D930C268A65}"/>
              </a:ext>
            </a:extLst>
          </p:cNvPr>
          <p:cNvSpPr/>
          <p:nvPr/>
        </p:nvSpPr>
        <p:spPr>
          <a:xfrm>
            <a:off x="504825" y="555625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76B61913-5F78-445F-A503-BDDCFA9F7723}"/>
              </a:ext>
            </a:extLst>
          </p:cNvPr>
          <p:cNvSpPr txBox="1"/>
          <p:nvPr/>
        </p:nvSpPr>
        <p:spPr>
          <a:xfrm>
            <a:off x="1357292" y="5443758"/>
            <a:ext cx="7591424" cy="769441"/>
          </a:xfrm>
          <a:prstGeom prst="rect">
            <a:avLst/>
          </a:prstGeom>
          <a:noFill/>
        </p:spPr>
        <p:txBody>
          <a:bodyPr wrap="square" rtlCol="0">
            <a:spAutoFit/>
          </a:bodyPr>
          <a:lstStyle/>
          <a:p>
            <a:pPr>
              <a:buNone/>
            </a:pPr>
            <a:r>
              <a:rPr lang="en-US" sz="2200" dirty="0"/>
              <a:t>The origin is between the </a:t>
            </a:r>
            <a:r>
              <a:rPr lang="en-US" sz="2200" b="1" dirty="0">
                <a:solidFill>
                  <a:srgbClr val="136413"/>
                </a:solidFill>
              </a:rPr>
              <a:t>green</a:t>
            </a:r>
            <a:r>
              <a:rPr lang="en-US" sz="2200" dirty="0"/>
              <a:t> and the </a:t>
            </a:r>
            <a:r>
              <a:rPr lang="en-US" sz="2200" b="1" dirty="0">
                <a:solidFill>
                  <a:srgbClr val="F50999"/>
                </a:solidFill>
              </a:rPr>
              <a:t>pink</a:t>
            </a:r>
            <a:r>
              <a:rPr lang="en-US" sz="2200" dirty="0"/>
              <a:t> points. What might the coordinates of the </a:t>
            </a:r>
            <a:r>
              <a:rPr lang="en-US" sz="2200" b="1" dirty="0">
                <a:solidFill>
                  <a:srgbClr val="1C15FF"/>
                </a:solidFill>
              </a:rPr>
              <a:t>blue</a:t>
            </a:r>
            <a:r>
              <a:rPr lang="en-US" sz="2200" dirty="0"/>
              <a:t> point be?</a:t>
            </a:r>
          </a:p>
        </p:txBody>
      </p:sp>
    </p:spTree>
    <p:extLst>
      <p:ext uri="{BB962C8B-B14F-4D97-AF65-F5344CB8AC3E}">
        <p14:creationId xmlns:p14="http://schemas.microsoft.com/office/powerpoint/2010/main" val="41524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757846898"/>
              </p:ext>
            </p:extLst>
          </p:nvPr>
        </p:nvGraphicFramePr>
        <p:xfrm>
          <a:off x="267128" y="758613"/>
          <a:ext cx="11766038" cy="5913120"/>
        </p:xfrm>
        <a:graphic>
          <a:graphicData uri="http://schemas.openxmlformats.org/drawingml/2006/table">
            <a:tbl>
              <a:tblPr firstRow="1" bandRow="1">
                <a:tableStyleId>{5940675A-B579-460E-94D1-54222C63F5DA}</a:tableStyleId>
              </a:tblPr>
              <a:tblGrid>
                <a:gridCol w="7078052">
                  <a:extLst>
                    <a:ext uri="{9D8B030D-6E8A-4147-A177-3AD203B41FA5}">
                      <a16:colId xmlns:a16="http://schemas.microsoft.com/office/drawing/2014/main" val="695237181"/>
                    </a:ext>
                  </a:extLst>
                </a:gridCol>
                <a:gridCol w="4687986">
                  <a:extLst>
                    <a:ext uri="{9D8B030D-6E8A-4147-A177-3AD203B41FA5}">
                      <a16:colId xmlns:a16="http://schemas.microsoft.com/office/drawing/2014/main" val="300072507"/>
                    </a:ext>
                  </a:extLst>
                </a:gridCol>
              </a:tblGrid>
              <a:tr h="345541">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1374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Model drawing the axes for part a to demonstrate how the pink point could be the origin</a:t>
                      </a:r>
                      <a:r>
                        <a:rPr lang="en-GB" sz="1600" i="0" u="none" dirty="0"/>
                        <a:t>. A printable version of this checkpoint is provided on slide 9. Give students at least three blank versions so that they can draw fresh axes each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Thinking </a:t>
                      </a:r>
                      <a:r>
                        <a:rPr lang="en-GB" sz="1600" dirty="0"/>
                        <a:t>beyond each square representing one unit, encourage students </a:t>
                      </a:r>
                      <a:r>
                        <a:rPr lang="en-GB" sz="1600" baseline="0" dirty="0"/>
                        <a:t>to </a:t>
                      </a:r>
                      <a:r>
                        <a:rPr lang="en-GB" sz="1600" dirty="0"/>
                        <a:t>come up with lots of possible coordinates for the other two points. Can they generalise</a:t>
                      </a:r>
                      <a:r>
                        <a:rPr lang="en-GB" sz="1600" baseline="0" dirty="0"/>
                        <a:t> about the relationships between pairs of coordinates? Challenge them</a:t>
                      </a:r>
                      <a:r>
                        <a:rPr lang="en-GB" sz="1600" u="none" dirty="0"/>
                        <a:t> to think about properties of shapes. C</a:t>
                      </a:r>
                      <a:r>
                        <a:rPr lang="en-GB" sz="1600" u="none" baseline="0" dirty="0"/>
                        <a:t>an they add a fourth point to make a parallelogram? How many possible positions are there for the fourth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u="none" dirty="0">
                        <a:highlight>
                          <a:srgbClr val="FFFF00"/>
                        </a:highlight>
                      </a:endParaRPr>
                    </a:p>
                    <a:p>
                      <a:r>
                        <a:rPr lang="en-GB" sz="1600" b="1" i="0" u="none" dirty="0"/>
                        <a:t>Representations</a:t>
                      </a:r>
                    </a:p>
                    <a:p>
                      <a:r>
                        <a:rPr lang="en-GB" sz="1600" b="0" i="0" u="none" dirty="0"/>
                        <a:t>Students will have experienced points being plotted as both crosses and dots at primary school. To support with this familiarity,</a:t>
                      </a:r>
                      <a:r>
                        <a:rPr lang="en-GB" sz="1600" b="0" i="0" u="none" baseline="0" dirty="0"/>
                        <a:t> </a:t>
                      </a:r>
                      <a:r>
                        <a:rPr lang="en-GB" sz="1600" b="0" i="0" u="none" dirty="0"/>
                        <a:t>dots have</a:t>
                      </a:r>
                      <a:r>
                        <a:rPr lang="en-GB" sz="1600" b="0" i="0" u="none" baseline="0" dirty="0"/>
                        <a:t> been</a:t>
                      </a:r>
                      <a:r>
                        <a:rPr lang="en-GB" sz="1600" b="0" i="0" u="none" dirty="0"/>
                        <a:t> used in this checkpoint. Discuss why crosses are more accurate for denoting points and therefore used more commonly at secondary school.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assesses understanding of the origin (although this term is not explicitly used until the ‘further thinking’ question) and whether students understand its relationship to the axes.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Assess</a:t>
                      </a:r>
                      <a:r>
                        <a:rPr lang="en-GB" sz="1600" baseline="0" dirty="0"/>
                        <a:t> to what</a:t>
                      </a:r>
                      <a:r>
                        <a:rPr lang="en-GB" sz="1600" dirty="0"/>
                        <a:t> </a:t>
                      </a:r>
                      <a:r>
                        <a:rPr lang="en-GB" sz="1600" baseline="0" dirty="0"/>
                        <a:t>extent </a:t>
                      </a:r>
                      <a:r>
                        <a:rPr lang="en-GB" sz="1600" dirty="0"/>
                        <a:t>students understand how the coordinate grid works. The following suggested lines of questioning are in a suggested order of progression. Can</a:t>
                      </a:r>
                      <a:r>
                        <a:rPr lang="en-GB" sz="1600" baseline="0" dirty="0"/>
                        <a:t> they describe</a:t>
                      </a:r>
                      <a:r>
                        <a:rPr lang="en-GB" sz="1600" dirty="0"/>
                        <a:t> the coordinates of the other two points as greater than or less than the (0, 0) coordinate, based on whether they are to the left, right, up or down? </a:t>
                      </a:r>
                      <a:r>
                        <a:rPr lang="en-GB" sz="1600" baseline="0" dirty="0"/>
                        <a:t>Do students </a:t>
                      </a:r>
                      <a:r>
                        <a:rPr lang="en-GB" sz="1600" dirty="0"/>
                        <a:t>notice that the green and pink points always have the same </a:t>
                      </a:r>
                      <a:r>
                        <a:rPr lang="en-GB" sz="1600" i="1" dirty="0">
                          <a:latin typeface="+mn-lt"/>
                          <a:cs typeface="Times New Roman"/>
                        </a:rPr>
                        <a:t>x</a:t>
                      </a:r>
                      <a:r>
                        <a:rPr lang="en-GB" sz="1600" dirty="0"/>
                        <a:t>-value? Can they identify which quadrant each of the other two points are</a:t>
                      </a:r>
                      <a:r>
                        <a:rPr lang="en-GB" sz="1600" baseline="0" dirty="0"/>
                        <a:t> in, as the origin moves to be positioned at each of the three points?</a:t>
                      </a:r>
                      <a:r>
                        <a:rPr lang="en-GB" sz="1600" dirty="0"/>
                        <a:t> If students struggle with any aspect of these, consider how you might address any issues in future teaching. </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A</a:t>
                      </a:r>
                      <a:r>
                        <a:rPr lang="en-GB" sz="1600" b="0" dirty="0"/>
                        <a:t> extends the idea of identifying</a:t>
                      </a:r>
                      <a:r>
                        <a:rPr lang="en-GB" sz="1600" b="0" baseline="0" dirty="0"/>
                        <a:t> the coordinates of a point based on information about another point, to estimating coordinates based on the distance between points, as a grid is not provided.</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9747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103C57-A91C-4AA3-BD23-30F8D57EDDF7}"/>
              </a:ext>
            </a:extLst>
          </p:cNvPr>
          <p:cNvSpPr>
            <a:spLocks noGrp="1"/>
          </p:cNvSpPr>
          <p:nvPr>
            <p:ph type="body" sz="quarter" idx="11"/>
          </p:nvPr>
        </p:nvSpPr>
        <p:spPr/>
        <p:txBody>
          <a:bodyPr/>
          <a:lstStyle/>
          <a:p>
            <a:r>
              <a:rPr lang="en-GB" dirty="0"/>
              <a:t>Checkpoint 6: Triangle possibilities</a:t>
            </a:r>
          </a:p>
        </p:txBody>
      </p:sp>
      <p:sp>
        <p:nvSpPr>
          <p:cNvPr id="53" name="Title 3">
            <a:extLst>
              <a:ext uri="{FF2B5EF4-FFF2-40B4-BE49-F238E27FC236}">
                <a16:creationId xmlns:a16="http://schemas.microsoft.com/office/drawing/2014/main" id="{FDB5A9C9-AAFF-465B-B972-73021C34C4D6}"/>
              </a:ext>
            </a:extLst>
          </p:cNvPr>
          <p:cNvSpPr txBox="1">
            <a:spLocks/>
          </p:cNvSpPr>
          <p:nvPr/>
        </p:nvSpPr>
        <p:spPr>
          <a:xfrm>
            <a:off x="5962155" y="1361971"/>
            <a:ext cx="5648810" cy="4043784"/>
          </a:xfrm>
          <a:prstGeom prst="rect">
            <a:avLst/>
          </a:prstGeom>
        </p:spPr>
        <p:txBody>
          <a:bodyPr lIns="91429" tIns="45715" rIns="91429" bIns="45715"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GB" sz="2200" dirty="0">
                <a:cs typeface="Century Gothic"/>
              </a:rPr>
              <a:t>Two vertices of a triangle, A and B, are plotted.  </a:t>
            </a:r>
          </a:p>
          <a:p>
            <a:pPr marL="457200" indent="-457200" algn="l">
              <a:spcBef>
                <a:spcPts val="600"/>
              </a:spcBef>
              <a:buFont typeface="+mj-lt"/>
              <a:buAutoNum type="alphaLcParenR"/>
            </a:pPr>
            <a:r>
              <a:rPr lang="en-GB" sz="2200" dirty="0">
                <a:cs typeface="Century Gothic"/>
              </a:rPr>
              <a:t>Write the coordinate of a third point, C, to complete the shape. </a:t>
            </a:r>
            <a:r>
              <a:rPr lang="en-US" sz="2200" dirty="0">
                <a:latin typeface="+mj-lt"/>
                <a:cs typeface="Century Gothic"/>
              </a:rPr>
              <a:t>Is there more than one possible answer?</a:t>
            </a:r>
          </a:p>
          <a:p>
            <a:pPr marL="457200" indent="-457200" algn="l">
              <a:spcBef>
                <a:spcPts val="600"/>
              </a:spcBef>
              <a:buFont typeface="+mj-lt"/>
              <a:buAutoNum type="alphaLcParenR"/>
            </a:pPr>
            <a:r>
              <a:rPr lang="en-US" sz="2200" dirty="0">
                <a:latin typeface="+mj-lt"/>
                <a:cs typeface="Century Gothic"/>
              </a:rPr>
              <a:t>Can you find coordinates that make:</a:t>
            </a:r>
          </a:p>
          <a:p>
            <a:pPr marL="971550" lvl="1" indent="-514350">
              <a:spcBef>
                <a:spcPts val="600"/>
              </a:spcBef>
              <a:buFont typeface="+mj-lt"/>
              <a:buAutoNum type="romanLcPeriod"/>
            </a:pPr>
            <a:r>
              <a:rPr lang="en-US" sz="2200" dirty="0">
                <a:cs typeface="Century Gothic"/>
              </a:rPr>
              <a:t>a right-angled triangle</a:t>
            </a:r>
          </a:p>
          <a:p>
            <a:pPr marL="971550" lvl="1" indent="-514350">
              <a:spcBef>
                <a:spcPts val="600"/>
              </a:spcBef>
              <a:buFont typeface="+mj-lt"/>
              <a:buAutoNum type="romanLcPeriod"/>
            </a:pPr>
            <a:r>
              <a:rPr lang="en-US" sz="2200" dirty="0">
                <a:latin typeface="+mj-lt"/>
                <a:cs typeface="Century Gothic"/>
              </a:rPr>
              <a:t>an isosceles triangle</a:t>
            </a:r>
          </a:p>
          <a:p>
            <a:pPr marL="971550" lvl="1" indent="-514350">
              <a:spcBef>
                <a:spcPts val="600"/>
              </a:spcBef>
              <a:buFont typeface="+mj-lt"/>
              <a:buAutoNum type="romanLcPeriod"/>
            </a:pPr>
            <a:r>
              <a:rPr lang="en-US" sz="2200" dirty="0">
                <a:latin typeface="+mj-lt"/>
                <a:cs typeface="Century Gothic"/>
              </a:rPr>
              <a:t>a triangle with an </a:t>
            </a:r>
            <a:r>
              <a:rPr lang="en-US" sz="2200" i="1" dirty="0">
                <a:latin typeface="+mn-lt"/>
                <a:cs typeface="Century Gothic"/>
              </a:rPr>
              <a:t>x</a:t>
            </a:r>
            <a:r>
              <a:rPr lang="en-US" sz="2200" i="1" dirty="0">
                <a:latin typeface="+mj-lt"/>
                <a:cs typeface="Century Gothic"/>
              </a:rPr>
              <a:t>-</a:t>
            </a:r>
            <a:r>
              <a:rPr lang="en-US" sz="2200" dirty="0">
                <a:latin typeface="+mj-lt"/>
                <a:cs typeface="Century Gothic"/>
              </a:rPr>
              <a:t>coordinate that is greater than B?</a:t>
            </a:r>
            <a:endParaRPr lang="en-US" sz="2400" dirty="0">
              <a:latin typeface="+mj-lt"/>
              <a:cs typeface="Century Gothic"/>
            </a:endParaRPr>
          </a:p>
          <a:p>
            <a:pPr algn="l">
              <a:spcBef>
                <a:spcPts val="600"/>
              </a:spcBef>
            </a:pPr>
            <a:endParaRPr lang="en-GB" sz="2400" dirty="0">
              <a:cs typeface="Century Gothic"/>
            </a:endParaRPr>
          </a:p>
          <a:p>
            <a:pPr algn="l">
              <a:spcBef>
                <a:spcPts val="600"/>
              </a:spcBef>
            </a:pPr>
            <a:endParaRPr lang="en-GB" sz="2400" dirty="0">
              <a:cs typeface="Century Gothic"/>
            </a:endParaRPr>
          </a:p>
        </p:txBody>
      </p:sp>
      <p:sp>
        <p:nvSpPr>
          <p:cNvPr id="6" name="Action Button: Help 5">
            <a:hlinkClick r:id="" action="ppaction://noaction" highlightClick="1"/>
            <a:extLst>
              <a:ext uri="{FF2B5EF4-FFF2-40B4-BE49-F238E27FC236}">
                <a16:creationId xmlns:a16="http://schemas.microsoft.com/office/drawing/2014/main" id="{F797D3C3-B805-4173-BB17-F3C7A11B7A52}"/>
              </a:ext>
            </a:extLst>
          </p:cNvPr>
          <p:cNvSpPr/>
          <p:nvPr/>
        </p:nvSpPr>
        <p:spPr>
          <a:xfrm>
            <a:off x="329959" y="582870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9" name="Title 3">
            <a:extLst>
              <a:ext uri="{FF2B5EF4-FFF2-40B4-BE49-F238E27FC236}">
                <a16:creationId xmlns:a16="http://schemas.microsoft.com/office/drawing/2014/main" id="{10D31B91-A44C-402A-A7FD-070DCEA94C5C}"/>
              </a:ext>
            </a:extLst>
          </p:cNvPr>
          <p:cNvSpPr txBox="1">
            <a:spLocks/>
          </p:cNvSpPr>
          <p:nvPr/>
        </p:nvSpPr>
        <p:spPr>
          <a:xfrm>
            <a:off x="6646215" y="4567468"/>
            <a:ext cx="6256305" cy="4581063"/>
          </a:xfrm>
          <a:prstGeom prst="rect">
            <a:avLst/>
          </a:prstGeom>
        </p:spPr>
        <p:txBody>
          <a:bodyPr lIns="91429" tIns="45715" rIns="91429" bIns="45715">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US" sz="2200" baseline="30000" dirty="0">
              <a:latin typeface="+mj-lt"/>
              <a:cs typeface="Century Gothic"/>
            </a:endParaRPr>
          </a:p>
          <a:p>
            <a:pPr marL="457200" indent="-457200" algn="l">
              <a:spcBef>
                <a:spcPts val="600"/>
              </a:spcBef>
              <a:buFont typeface="+mj-lt"/>
              <a:buAutoNum type="alphaLcParenR"/>
            </a:pPr>
            <a:endParaRPr lang="en-US" sz="2400" dirty="0">
              <a:latin typeface="+mj-lt"/>
              <a:cs typeface="Century Gothic"/>
            </a:endParaRPr>
          </a:p>
          <a:p>
            <a:pPr algn="l">
              <a:spcBef>
                <a:spcPts val="600"/>
              </a:spcBef>
            </a:pPr>
            <a:endParaRPr lang="en-GB" sz="2400" dirty="0">
              <a:cs typeface="Century Gothic"/>
            </a:endParaRPr>
          </a:p>
          <a:p>
            <a:pPr algn="l">
              <a:spcBef>
                <a:spcPts val="600"/>
              </a:spcBef>
            </a:pPr>
            <a:br>
              <a:rPr lang="en-GB" sz="2400" dirty="0">
                <a:cs typeface="Century Gothic"/>
              </a:rPr>
            </a:br>
            <a:endParaRPr lang="en-GB" sz="2400" dirty="0">
              <a:cs typeface="Century Gothic"/>
            </a:endParaRPr>
          </a:p>
        </p:txBody>
      </p:sp>
      <p:sp>
        <p:nvSpPr>
          <p:cNvPr id="11" name="TextBox 10">
            <a:extLst>
              <a:ext uri="{FF2B5EF4-FFF2-40B4-BE49-F238E27FC236}">
                <a16:creationId xmlns:a16="http://schemas.microsoft.com/office/drawing/2014/main" id="{5F721475-0EB5-45E6-A88A-1EC4F1AC8589}"/>
              </a:ext>
            </a:extLst>
          </p:cNvPr>
          <p:cNvSpPr txBox="1"/>
          <p:nvPr/>
        </p:nvSpPr>
        <p:spPr>
          <a:xfrm>
            <a:off x="1112923" y="5943033"/>
            <a:ext cx="8079582" cy="769441"/>
          </a:xfrm>
          <a:prstGeom prst="rect">
            <a:avLst/>
          </a:prstGeom>
          <a:noFill/>
        </p:spPr>
        <p:txBody>
          <a:bodyPr wrap="square" lIns="91440" tIns="45720" rIns="91440" bIns="45720" anchor="t">
            <a:spAutoFit/>
          </a:bodyPr>
          <a:lstStyle/>
          <a:p>
            <a:pPr>
              <a:spcBef>
                <a:spcPts val="600"/>
              </a:spcBef>
              <a:buNone/>
            </a:pPr>
            <a:r>
              <a:rPr lang="en-US" sz="2200" dirty="0">
                <a:latin typeface="+mj-lt"/>
                <a:cs typeface="Century Gothic"/>
              </a:rPr>
              <a:t>Using A and B as your starting points, can you create a triangle with an area of 10 cm</a:t>
            </a:r>
            <a:r>
              <a:rPr lang="en-US" sz="2200" baseline="30000" dirty="0">
                <a:latin typeface="+mj-lt"/>
                <a:cs typeface="Century Gothic"/>
              </a:rPr>
              <a:t>2</a:t>
            </a:r>
            <a:r>
              <a:rPr lang="en-US" sz="2200" dirty="0">
                <a:latin typeface="+mj-lt"/>
                <a:cs typeface="Century Gothic"/>
              </a:rPr>
              <a:t>?</a:t>
            </a:r>
          </a:p>
        </p:txBody>
      </p:sp>
      <p:grpSp>
        <p:nvGrpSpPr>
          <p:cNvPr id="4" name="Group 3">
            <a:extLst>
              <a:ext uri="{FF2B5EF4-FFF2-40B4-BE49-F238E27FC236}">
                <a16:creationId xmlns:a16="http://schemas.microsoft.com/office/drawing/2014/main" id="{8920C083-54A2-4CA9-BBF3-ADBC232EE36A}"/>
              </a:ext>
            </a:extLst>
          </p:cNvPr>
          <p:cNvGrpSpPr/>
          <p:nvPr/>
        </p:nvGrpSpPr>
        <p:grpSpPr>
          <a:xfrm>
            <a:off x="254037" y="907585"/>
            <a:ext cx="5755618" cy="4533794"/>
            <a:chOff x="254037" y="871960"/>
            <a:chExt cx="5755618" cy="4533794"/>
          </a:xfrm>
        </p:grpSpPr>
        <p:pic>
          <p:nvPicPr>
            <p:cNvPr id="2" name="Picture 1" descr="Screenshot 2021-10-14 at 23.59.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37" y="1240351"/>
              <a:ext cx="5507396" cy="4165403"/>
            </a:xfrm>
            <a:prstGeom prst="rect">
              <a:avLst/>
            </a:prstGeom>
          </p:spPr>
        </p:pic>
        <p:sp>
          <p:nvSpPr>
            <p:cNvPr id="8" name="TextBox 7">
              <a:extLst>
                <a:ext uri="{FF2B5EF4-FFF2-40B4-BE49-F238E27FC236}">
                  <a16:creationId xmlns:a16="http://schemas.microsoft.com/office/drawing/2014/main" id="{97CCB1E3-ADB3-48A7-AA48-F549FD393E31}"/>
                </a:ext>
              </a:extLst>
            </p:cNvPr>
            <p:cNvSpPr txBox="1"/>
            <p:nvPr/>
          </p:nvSpPr>
          <p:spPr>
            <a:xfrm>
              <a:off x="1508818" y="871960"/>
              <a:ext cx="312906" cy="369332"/>
            </a:xfrm>
            <a:prstGeom prst="rect">
              <a:avLst/>
            </a:prstGeom>
            <a:noFill/>
          </p:spPr>
          <p:txBody>
            <a:bodyPr wrap="none" rtlCol="0">
              <a:spAutoFit/>
            </a:bodyPr>
            <a:lstStyle/>
            <a:p>
              <a:pPr>
                <a:buNone/>
              </a:pPr>
              <a:r>
                <a:rPr lang="en-GB" sz="1800" b="1" i="1" dirty="0"/>
                <a:t>y</a:t>
              </a:r>
            </a:p>
          </p:txBody>
        </p:sp>
        <p:sp>
          <p:nvSpPr>
            <p:cNvPr id="10" name="TextBox 9">
              <a:extLst>
                <a:ext uri="{FF2B5EF4-FFF2-40B4-BE49-F238E27FC236}">
                  <a16:creationId xmlns:a16="http://schemas.microsoft.com/office/drawing/2014/main" id="{C5882F46-E031-4C57-AA2E-DC9206D3B30F}"/>
                </a:ext>
              </a:extLst>
            </p:cNvPr>
            <p:cNvSpPr txBox="1"/>
            <p:nvPr/>
          </p:nvSpPr>
          <p:spPr>
            <a:xfrm>
              <a:off x="5696749" y="3776538"/>
              <a:ext cx="312906" cy="369332"/>
            </a:xfrm>
            <a:prstGeom prst="rect">
              <a:avLst/>
            </a:prstGeom>
            <a:noFill/>
          </p:spPr>
          <p:txBody>
            <a:bodyPr wrap="none" rtlCol="0">
              <a:spAutoFit/>
            </a:bodyPr>
            <a:lstStyle/>
            <a:p>
              <a:pPr>
                <a:buNone/>
              </a:pPr>
              <a:r>
                <a:rPr lang="en-GB" sz="1800" b="1" i="1" dirty="0"/>
                <a:t>x</a:t>
              </a:r>
            </a:p>
          </p:txBody>
        </p:sp>
      </p:grpSp>
    </p:spTree>
    <p:extLst>
      <p:ext uri="{BB962C8B-B14F-4D97-AF65-F5344CB8AC3E}">
        <p14:creationId xmlns:p14="http://schemas.microsoft.com/office/powerpoint/2010/main" val="9210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6"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872345038"/>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668931">
                  <a:extLst>
                    <a:ext uri="{9D8B030D-6E8A-4147-A177-3AD203B41FA5}">
                      <a16:colId xmlns:a16="http://schemas.microsoft.com/office/drawing/2014/main" val="695237181"/>
                    </a:ext>
                  </a:extLst>
                </a:gridCol>
                <a:gridCol w="509710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Ask</a:t>
                      </a:r>
                      <a:r>
                        <a:rPr lang="en-GB" sz="1600" i="0" u="none" baseline="0" dirty="0"/>
                        <a:t> students first to determine the coordinates of two points that give a rectangle, providing an opportunity for them to consider vertical and horizontal sides before considering the sides of triangles.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find</a:t>
                      </a:r>
                      <a:r>
                        <a:rPr lang="en-GB" sz="1600" u="none" baseline="0" dirty="0"/>
                        <a:t> more than one of each of the different triangle types and encourage them to include non-integer coordinate values (which includes isosceles triangles where side AB has a different length to the other two sides). Can they identify </a:t>
                      </a:r>
                      <a:r>
                        <a:rPr lang="en-US" sz="1600" u="none" kern="1200" baseline="0" dirty="0">
                          <a:solidFill>
                            <a:schemeClr val="tx1"/>
                          </a:solidFill>
                          <a:latin typeface="+mn-lt"/>
                          <a:ea typeface="+mn-ea"/>
                          <a:cs typeface="Century Gothic"/>
                        </a:rPr>
                        <a:t>an </a:t>
                      </a:r>
                      <a:r>
                        <a:rPr lang="en-US" sz="1600" i="0" u="none" kern="1200" baseline="0" dirty="0">
                          <a:solidFill>
                            <a:schemeClr val="tx1"/>
                          </a:solidFill>
                          <a:latin typeface="+mn-lt"/>
                          <a:ea typeface="+mn-ea"/>
                          <a:cs typeface="Century Gothic"/>
                        </a:rPr>
                        <a:t>isosceles</a:t>
                      </a:r>
                      <a:r>
                        <a:rPr lang="en-US" sz="1600" kern="1200" dirty="0">
                          <a:solidFill>
                            <a:schemeClr val="tx1"/>
                          </a:solidFill>
                          <a:latin typeface="+mn-lt"/>
                          <a:ea typeface="+mn-ea"/>
                          <a:cs typeface="Century Gothic"/>
                        </a:rPr>
                        <a:t> triangle with an </a:t>
                      </a:r>
                      <a:r>
                        <a:rPr lang="en-US" sz="1600" i="1" dirty="0">
                          <a:latin typeface="+mn-lt"/>
                          <a:cs typeface="Century Gothic"/>
                        </a:rPr>
                        <a:t>x</a:t>
                      </a:r>
                      <a:r>
                        <a:rPr lang="en-US" sz="1600" i="1" kern="1200" dirty="0">
                          <a:solidFill>
                            <a:schemeClr val="tx1"/>
                          </a:solidFill>
                          <a:latin typeface="+mn-lt"/>
                          <a:ea typeface="+mn-ea"/>
                          <a:cs typeface="Century Gothic"/>
                        </a:rPr>
                        <a:t>-</a:t>
                      </a:r>
                      <a:r>
                        <a:rPr lang="en-US" sz="1600" kern="1200" dirty="0">
                          <a:solidFill>
                            <a:schemeClr val="tx1"/>
                          </a:solidFill>
                          <a:latin typeface="+mn-lt"/>
                          <a:ea typeface="+mn-ea"/>
                          <a:cs typeface="Century Gothic"/>
                        </a:rPr>
                        <a:t>coordinate that is greater than B?</a:t>
                      </a:r>
                    </a:p>
                    <a:p>
                      <a:endParaRPr lang="en-GB" sz="1600" u="none" dirty="0"/>
                    </a:p>
                    <a:p>
                      <a:r>
                        <a:rPr lang="en-GB" sz="1600" b="1" i="0" u="none" dirty="0"/>
                        <a:t>Representations</a:t>
                      </a:r>
                    </a:p>
                    <a:p>
                      <a:r>
                        <a:rPr lang="en-US" sz="1600" kern="1200" dirty="0">
                          <a:solidFill>
                            <a:schemeClr val="tx1"/>
                          </a:solidFill>
                          <a:latin typeface="+mn-lt"/>
                          <a:ea typeface="+mn-ea"/>
                          <a:cs typeface="Century Gothic"/>
                        </a:rPr>
                        <a:t>Students are likely to have explored shapes on a coordinate grid at primary. The line segment AB is five units long to encourage students away from initially choosing points that make symmetrical triangles and offer more exploration of different properties.</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kern="1200" dirty="0">
                          <a:solidFill>
                            <a:schemeClr val="tx1"/>
                          </a:solidFill>
                          <a:effectLst/>
                          <a:latin typeface="+mn-lt"/>
                          <a:ea typeface="+mn-ea"/>
                          <a:cs typeface="+mn-cs"/>
                        </a:rPr>
                        <a:t>This activity assesses how well</a:t>
                      </a:r>
                      <a:r>
                        <a:rPr lang="en-GB" sz="1600" i="0" kern="1200" baseline="0" dirty="0">
                          <a:solidFill>
                            <a:schemeClr val="tx1"/>
                          </a:solidFill>
                          <a:effectLst/>
                          <a:latin typeface="+mn-lt"/>
                          <a:ea typeface="+mn-ea"/>
                          <a:cs typeface="+mn-cs"/>
                        </a:rPr>
                        <a:t> students can use their understanding of properties of shapes to determine missing coordinates. Part a is more open: explore how flexibly students can think about triangles. Do they recognise different properties and orientations, or opt for the most ‘classic’ version of the shape?</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b includes constraints to further assess understanding of triangles and coordinates. The position of vertices A and B means</a:t>
                      </a:r>
                      <a:r>
                        <a:rPr lang="en-GB" sz="1600" baseline="0" dirty="0"/>
                        <a:t> that the coordinate of the midpoint between them (needed for part ii) has a non-integer </a:t>
                      </a:r>
                      <a:r>
                        <a:rPr lang="en-GB" sz="1600" i="1" baseline="0" dirty="0">
                          <a:latin typeface="+mn-lt"/>
                          <a:cs typeface="Times New Roman"/>
                        </a:rPr>
                        <a:t>x</a:t>
                      </a:r>
                      <a:r>
                        <a:rPr lang="en-GB" sz="1600" baseline="0" dirty="0">
                          <a:latin typeface="+mn-lt"/>
                        </a:rPr>
                        <a:t>-</a:t>
                      </a:r>
                      <a:r>
                        <a:rPr lang="en-GB" sz="1600" baseline="0" dirty="0"/>
                        <a:t>value. This is an opportunity to assess students’ fluency </a:t>
                      </a:r>
                      <a:r>
                        <a:rPr lang="en-GB" sz="1600" kern="1200" dirty="0">
                          <a:solidFill>
                            <a:schemeClr val="tx1"/>
                          </a:solidFill>
                          <a:effectLst/>
                          <a:latin typeface="+mn-lt"/>
                          <a:ea typeface="+mn-ea"/>
                          <a:cs typeface="+mn-cs"/>
                        </a:rPr>
                        <a:t>at plotting coordinates involving non-integer values. Part iii nudges students towards triangles where the vertical height is ‘outside’ the shape, which will be useful for future work on triangles.</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From the Key Stage 2 SATs papers, 2018 Paper 3 (reasoning) question 10 </a:t>
                      </a:r>
                      <a:r>
                        <a:rPr lang="en-GB" sz="1600" dirty="0"/>
                        <a:t>features a similar</a:t>
                      </a:r>
                      <a:r>
                        <a:rPr lang="en-GB" sz="1600" baseline="0" dirty="0"/>
                        <a:t> problem, but with vertices of a square so that there is only one possible position for the missing vertex. Past papers can readily be found online.</a:t>
                      </a:r>
                    </a:p>
                    <a:p>
                      <a:pPr marL="285750" indent="-285750">
                        <a:buFont typeface="Arial" panose="020B0604020202020204" pitchFamily="34" charset="0"/>
                        <a:buChar char="•"/>
                      </a:pPr>
                      <a:r>
                        <a:rPr lang="en-GB" sz="1600" b="0" dirty="0"/>
                        <a:t>The predicting</a:t>
                      </a:r>
                      <a:r>
                        <a:rPr lang="en-GB" sz="1600" b="0" baseline="0" dirty="0"/>
                        <a:t> missing vertices</a:t>
                      </a:r>
                      <a:r>
                        <a:rPr lang="en-GB" sz="1600" b="0" dirty="0"/>
                        <a:t> problems on p35 of the Year 6 </a:t>
                      </a:r>
                      <a:r>
                        <a:rPr lang="en-GB" sz="1600" dirty="0">
                          <a:hlinkClick r:id="rId3"/>
                        </a:rPr>
                        <a:t>Primary Assessment Materials | NCETM</a:t>
                      </a:r>
                      <a:r>
                        <a:rPr lang="en-GB" sz="1600" dirty="0"/>
                        <a:t> offer a potential next step for this task,</a:t>
                      </a:r>
                      <a:r>
                        <a:rPr lang="en-GB" sz="1600" baseline="0" dirty="0"/>
                        <a:t> where students can consider possible coordinates without plotting them.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4987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FDE07D-E1C0-C14E-82F9-5ADAE014B53A}"/>
              </a:ext>
            </a:extLst>
          </p:cNvPr>
          <p:cNvSpPr>
            <a:spLocks noGrp="1"/>
          </p:cNvSpPr>
          <p:nvPr>
            <p:ph type="body" sz="quarter" idx="11"/>
          </p:nvPr>
        </p:nvSpPr>
        <p:spPr/>
        <p:txBody>
          <a:bodyPr/>
          <a:lstStyle/>
          <a:p>
            <a:r>
              <a:rPr lang="en-US" dirty="0"/>
              <a:t>Checkpoint 7: A trio of triangles</a:t>
            </a:r>
          </a:p>
        </p:txBody>
      </p:sp>
      <p:sp>
        <p:nvSpPr>
          <p:cNvPr id="5" name="TextBox 4">
            <a:extLst>
              <a:ext uri="{FF2B5EF4-FFF2-40B4-BE49-F238E27FC236}">
                <a16:creationId xmlns:a16="http://schemas.microsoft.com/office/drawing/2014/main" id="{0C27B031-5118-794F-AD69-CF54D8F7FE9E}"/>
              </a:ext>
            </a:extLst>
          </p:cNvPr>
          <p:cNvSpPr txBox="1"/>
          <p:nvPr/>
        </p:nvSpPr>
        <p:spPr>
          <a:xfrm>
            <a:off x="3073400" y="1401711"/>
            <a:ext cx="8320640" cy="2800767"/>
          </a:xfrm>
          <a:prstGeom prst="rect">
            <a:avLst/>
          </a:prstGeom>
          <a:noFill/>
        </p:spPr>
        <p:txBody>
          <a:bodyPr wrap="square" rtlCol="0">
            <a:spAutoFit/>
          </a:bodyPr>
          <a:lstStyle/>
          <a:p>
            <a:pPr>
              <a:buNone/>
            </a:pPr>
            <a:r>
              <a:rPr lang="en-US" sz="2200" dirty="0"/>
              <a:t>The blue triangle is identical to the green triangle and directly above it.</a:t>
            </a:r>
          </a:p>
          <a:p>
            <a:pPr>
              <a:buNone/>
            </a:pPr>
            <a:r>
              <a:rPr lang="en-US" sz="2200" dirty="0"/>
              <a:t>The coordinates of the green triangle are: </a:t>
            </a:r>
          </a:p>
          <a:p>
            <a:pPr>
              <a:buNone/>
            </a:pPr>
            <a:r>
              <a:rPr lang="en-US" sz="2200" dirty="0"/>
              <a:t>A (3, 6)</a:t>
            </a:r>
          </a:p>
          <a:p>
            <a:pPr>
              <a:buNone/>
            </a:pPr>
            <a:r>
              <a:rPr lang="en-US" sz="2200" dirty="0"/>
              <a:t>B (4, 9)</a:t>
            </a:r>
          </a:p>
          <a:p>
            <a:pPr>
              <a:buNone/>
            </a:pPr>
            <a:r>
              <a:rPr lang="en-US" sz="2200" dirty="0"/>
              <a:t>C (5, 6)</a:t>
            </a:r>
          </a:p>
          <a:p>
            <a:pPr>
              <a:buNone/>
            </a:pPr>
            <a:r>
              <a:rPr lang="en-US" sz="2200" dirty="0"/>
              <a:t>Write down the coordinates of D, E and F.</a:t>
            </a:r>
          </a:p>
        </p:txBody>
      </p:sp>
      <p:sp>
        <p:nvSpPr>
          <p:cNvPr id="6" name="Action Button: Help 5">
            <a:hlinkClick r:id="" action="ppaction://noaction" highlightClick="1"/>
            <a:extLst>
              <a:ext uri="{FF2B5EF4-FFF2-40B4-BE49-F238E27FC236}">
                <a16:creationId xmlns:a16="http://schemas.microsoft.com/office/drawing/2014/main" id="{F65B812D-B21B-4D77-8A7A-96B136F49C7C}"/>
              </a:ext>
            </a:extLst>
          </p:cNvPr>
          <p:cNvSpPr/>
          <p:nvPr/>
        </p:nvSpPr>
        <p:spPr>
          <a:xfrm>
            <a:off x="508000" y="578655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74CA0BCF-61D7-457F-BB69-3E86FC153BAA}"/>
              </a:ext>
            </a:extLst>
          </p:cNvPr>
          <p:cNvSpPr txBox="1"/>
          <p:nvPr/>
        </p:nvSpPr>
        <p:spPr>
          <a:xfrm>
            <a:off x="1438237" y="5662863"/>
            <a:ext cx="8086436" cy="1107996"/>
          </a:xfrm>
          <a:prstGeom prst="rect">
            <a:avLst/>
          </a:prstGeom>
          <a:noFill/>
        </p:spPr>
        <p:txBody>
          <a:bodyPr wrap="square">
            <a:spAutoFit/>
          </a:bodyPr>
          <a:lstStyle/>
          <a:p>
            <a:pPr>
              <a:buNone/>
            </a:pPr>
            <a:r>
              <a:rPr lang="en-US" sz="2200" dirty="0"/>
              <a:t>A third identical triangle is to be drawn beside the blue triangle, so that they share a vertex at F. What are the</a:t>
            </a:r>
            <a:br>
              <a:rPr lang="en-US" sz="2200" dirty="0"/>
            </a:br>
            <a:r>
              <a:rPr lang="en-US" sz="2200" dirty="0"/>
              <a:t>coordinates of the other two vertices of the new triangle?</a:t>
            </a:r>
          </a:p>
        </p:txBody>
      </p:sp>
      <p:pic>
        <p:nvPicPr>
          <p:cNvPr id="8" name="Picture 7">
            <a:extLst>
              <a:ext uri="{FF2B5EF4-FFF2-40B4-BE49-F238E27FC236}">
                <a16:creationId xmlns:a16="http://schemas.microsoft.com/office/drawing/2014/main" id="{7CF736A6-68E6-43C9-9FCB-0EB2862ECDB5}"/>
              </a:ext>
            </a:extLst>
          </p:cNvPr>
          <p:cNvPicPr>
            <a:picLocks noChangeAspect="1"/>
          </p:cNvPicPr>
          <p:nvPr/>
        </p:nvPicPr>
        <p:blipFill rotWithShape="1">
          <a:blip r:embed="rId3"/>
          <a:srcRect l="28849" t="1025" r="12862" b="3561"/>
          <a:stretch/>
        </p:blipFill>
        <p:spPr>
          <a:xfrm>
            <a:off x="914400" y="992240"/>
            <a:ext cx="1872458" cy="4524558"/>
          </a:xfrm>
          <a:prstGeom prst="rect">
            <a:avLst/>
          </a:prstGeom>
        </p:spPr>
      </p:pic>
    </p:spTree>
    <p:extLst>
      <p:ext uri="{BB962C8B-B14F-4D97-AF65-F5344CB8AC3E}">
        <p14:creationId xmlns:p14="http://schemas.microsoft.com/office/powerpoint/2010/main" val="182747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196752"/>
            <a:ext cx="10026400" cy="5112568"/>
          </a:xfrm>
        </p:spPr>
        <p:txBody>
          <a:bodyPr vert="horz" lIns="91440" tIns="45720" rIns="91440" bIns="45720" rtlCol="0" anchor="t">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 </a:t>
            </a:r>
            <a:r>
              <a:rPr lang="en-GB" sz="2200" dirty="0">
                <a:hlinkClick r:id="rId3"/>
              </a:rPr>
              <a:t>4.2 Graphical representations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85853" y="4105733"/>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00331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02876502"/>
              </p:ext>
            </p:extLst>
          </p:nvPr>
        </p:nvGraphicFramePr>
        <p:xfrm>
          <a:off x="267128" y="764706"/>
          <a:ext cx="11766038" cy="5588278"/>
        </p:xfrm>
        <a:graphic>
          <a:graphicData uri="http://schemas.openxmlformats.org/drawingml/2006/table">
            <a:tbl>
              <a:tblPr firstRow="1" bandRow="1">
                <a:tableStyleId>{5940675A-B579-460E-94D1-54222C63F5DA}</a:tableStyleId>
              </a:tblPr>
              <a:tblGrid>
                <a:gridCol w="6006350">
                  <a:extLst>
                    <a:ext uri="{9D8B030D-6E8A-4147-A177-3AD203B41FA5}">
                      <a16:colId xmlns:a16="http://schemas.microsoft.com/office/drawing/2014/main" val="695237181"/>
                    </a:ext>
                  </a:extLst>
                </a:gridCol>
                <a:gridCol w="5759688">
                  <a:extLst>
                    <a:ext uri="{9D8B030D-6E8A-4147-A177-3AD203B41FA5}">
                      <a16:colId xmlns:a16="http://schemas.microsoft.com/office/drawing/2014/main" val="300072507"/>
                    </a:ext>
                  </a:extLst>
                </a:gridCol>
              </a:tblGrid>
              <a:tr h="356103">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24861">
                <a:tc>
                  <a:txBody>
                    <a:bodyPr/>
                    <a:lstStyle/>
                    <a:p>
                      <a:r>
                        <a:rPr lang="en-GB" sz="1600" b="1" i="0" u="none" dirty="0"/>
                        <a:t>Support</a:t>
                      </a:r>
                    </a:p>
                    <a:p>
                      <a:r>
                        <a:rPr lang="en-GB" sz="1600" b="0" i="0" u="none" dirty="0"/>
                        <a:t>Using</a:t>
                      </a:r>
                      <a:r>
                        <a:rPr lang="en-GB" sz="1600" b="0" i="0" u="none" baseline="0" dirty="0"/>
                        <a:t> the p</a:t>
                      </a:r>
                      <a:r>
                        <a:rPr lang="en-GB" sz="1600" b="0" i="0" u="none" dirty="0"/>
                        <a:t>rintable resource with the triangles on a coordinate</a:t>
                      </a:r>
                      <a:r>
                        <a:rPr lang="en-GB" sz="1600" b="0" i="0" u="none" baseline="0" dirty="0"/>
                        <a:t> </a:t>
                      </a:r>
                      <a:r>
                        <a:rPr lang="en-GB" sz="1600" b="0" i="0" u="none" dirty="0"/>
                        <a:t>grid may help some students to access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describe the translation that takes the green triangle to the blue triangle. Can their third triangle</a:t>
                      </a:r>
                      <a:r>
                        <a:rPr lang="en-GB" sz="1600" u="none" baseline="0" dirty="0"/>
                        <a:t> be described as a translation of the blue and green triangles? </a:t>
                      </a:r>
                      <a:r>
                        <a:rPr lang="en-GB" sz="1600" u="none" dirty="0"/>
                        <a:t>Can it be described as a reflection of the blue triangle? As</a:t>
                      </a:r>
                      <a:r>
                        <a:rPr lang="en-GB" sz="1600" u="none" baseline="0" dirty="0"/>
                        <a:t> a rotation?</a:t>
                      </a:r>
                      <a:endParaRPr lang="en-GB" sz="1600" u="none" dirty="0"/>
                    </a:p>
                    <a:p>
                      <a:endParaRPr lang="en-GB" sz="1600" u="none" dirty="0"/>
                    </a:p>
                    <a:p>
                      <a:r>
                        <a:rPr lang="en-GB" sz="1600" b="1" i="0" u="none" dirty="0"/>
                        <a:t>Representations</a:t>
                      </a:r>
                    </a:p>
                    <a:p>
                      <a:r>
                        <a:rPr lang="en-GB" sz="1600" u="none" dirty="0"/>
                        <a:t>Thinking about the coordinates of one point in relation to another,</a:t>
                      </a:r>
                      <a:r>
                        <a:rPr lang="en-GB" sz="1600" u="none" baseline="0" dirty="0"/>
                        <a:t> without a visible coordinate grid, can support students in recognising the relationships between coordinate values of points that are on the same vertical or horizontal lines, as well as focussing their attention on the change in coordinate values.</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In this Checkpoint, students’ reasoning around coordinates is assessed. Do students recognise that the </a:t>
                      </a:r>
                      <a:r>
                        <a:rPr lang="en-GB" sz="1600" i="1" dirty="0"/>
                        <a:t>x</a:t>
                      </a:r>
                      <a:r>
                        <a:rPr lang="en-GB" sz="1600" dirty="0"/>
                        <a:t>-coordinates of points D and F must be the same as point B? Do they recognise that the B and E share a </a:t>
                      </a:r>
                      <a:r>
                        <a:rPr lang="en-GB" sz="1600" i="1" dirty="0"/>
                        <a:t>y</a:t>
                      </a:r>
                      <a:r>
                        <a:rPr lang="en-GB" sz="1600" dirty="0"/>
                        <a:t>-coordinate? Do they use the same reasoning to work out the </a:t>
                      </a:r>
                      <a:r>
                        <a:rPr lang="en-GB" sz="1600" i="1" dirty="0"/>
                        <a:t>x</a:t>
                      </a:r>
                      <a:r>
                        <a:rPr lang="en-GB" sz="1600" dirty="0"/>
                        <a:t>-coordinates of D and F, or do they use the properties of the isosceles triangle?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7 also provides an opportunity to assess</a:t>
                      </a:r>
                      <a:r>
                        <a:rPr lang="en-GB" sz="1600" baseline="0" dirty="0"/>
                        <a:t> students’ understanding of position and direction and whether they can a</a:t>
                      </a:r>
                      <a:r>
                        <a:rPr lang="en-GB" sz="1600" dirty="0"/>
                        <a:t>pply their</a:t>
                      </a:r>
                      <a:r>
                        <a:rPr lang="en-GB" sz="1600" baseline="0" dirty="0"/>
                        <a:t> knowledge of </a:t>
                      </a:r>
                      <a:r>
                        <a:rPr lang="en-GB" sz="1600" dirty="0"/>
                        <a:t>translating points/polygons within the first quadrant. </a:t>
                      </a:r>
                      <a:r>
                        <a:rPr lang="en-GB" sz="1600" baseline="0" dirty="0"/>
                        <a:t>A discussion about the positions of the triangles in terms of translation can help to assess students’ use of language and consolidate that when a shape is translated, its orientation and size remain the same. Based on experience at primary school, students may be more likely to use the word ‘move’ than ‘translate’ and will use directional language rather than vector notation, which has not yet been taught.</a:t>
                      </a:r>
                    </a:p>
                  </a:txBody>
                  <a:tcPr/>
                </a:tc>
                <a:extLst>
                  <a:ext uri="{0D108BD9-81ED-4DB2-BD59-A6C34878D82A}">
                    <a16:rowId xmlns:a16="http://schemas.microsoft.com/office/drawing/2014/main" val="1616516725"/>
                  </a:ext>
                </a:extLst>
              </a:tr>
              <a:tr h="985798">
                <a:tc gridSpan="2">
                  <a:txBody>
                    <a:bodyPr/>
                    <a:lstStyle/>
                    <a:p>
                      <a:r>
                        <a:rPr lang="en-GB" sz="1600" b="1" dirty="0"/>
                        <a:t>Additional resources</a:t>
                      </a:r>
                    </a:p>
                    <a:p>
                      <a:pPr marL="285750" indent="-285750">
                        <a:buFont typeface="Arial" panose="020B0604020202020204" pitchFamily="34" charset="0"/>
                        <a:buChar char="•"/>
                      </a:pPr>
                      <a:r>
                        <a:rPr lang="en-GB" sz="1600" b="0" dirty="0"/>
                        <a:t>In</a:t>
                      </a:r>
                      <a:r>
                        <a:rPr lang="en-GB" sz="1600" b="0" baseline="0" dirty="0"/>
                        <a:t> A</a:t>
                      </a:r>
                      <a:r>
                        <a:rPr lang="en-GB" sz="1600" b="0" dirty="0"/>
                        <a:t>dditional activity</a:t>
                      </a:r>
                      <a:r>
                        <a:rPr lang="en-GB" sz="1600" b="0" baseline="0" dirty="0"/>
                        <a:t> </a:t>
                      </a:r>
                      <a:r>
                        <a:rPr lang="en-GB" sz="1600" b="0" dirty="0">
                          <a:hlinkClick r:id="rId3" action="ppaction://hlinksldjump"/>
                        </a:rPr>
                        <a:t>D</a:t>
                      </a:r>
                      <a:r>
                        <a:rPr lang="en-GB" sz="1600" b="0" dirty="0"/>
                        <a:t> students are required to complete missing coordinate values for a series of different isosceles triangles, making use of vertical and horizontal lines as well as points that are equidistant between two other points.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0874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FABD59-27F7-2243-82CE-712EDA1D5461}"/>
              </a:ext>
            </a:extLst>
          </p:cNvPr>
          <p:cNvSpPr>
            <a:spLocks noGrp="1"/>
          </p:cNvSpPr>
          <p:nvPr>
            <p:ph type="body" sz="quarter" idx="11"/>
          </p:nvPr>
        </p:nvSpPr>
        <p:spPr/>
        <p:txBody>
          <a:bodyPr/>
          <a:lstStyle/>
          <a:p>
            <a:r>
              <a:rPr lang="en-US" dirty="0"/>
              <a:t>Checkpoint 8: Imagining triangles</a:t>
            </a:r>
          </a:p>
        </p:txBody>
      </p:sp>
      <p:grpSp>
        <p:nvGrpSpPr>
          <p:cNvPr id="34" name="Group 33">
            <a:extLst>
              <a:ext uri="{FF2B5EF4-FFF2-40B4-BE49-F238E27FC236}">
                <a16:creationId xmlns:a16="http://schemas.microsoft.com/office/drawing/2014/main" id="{D76C0DB2-51FB-E149-945C-4B237BD716B4}"/>
              </a:ext>
            </a:extLst>
          </p:cNvPr>
          <p:cNvGrpSpPr>
            <a:grpSpLocks noChangeAspect="1"/>
          </p:cNvGrpSpPr>
          <p:nvPr/>
        </p:nvGrpSpPr>
        <p:grpSpPr>
          <a:xfrm>
            <a:off x="4318783" y="2439529"/>
            <a:ext cx="7487988" cy="2751664"/>
            <a:chOff x="225240" y="1102025"/>
            <a:chExt cx="8455980" cy="3107382"/>
          </a:xfrm>
        </p:grpSpPr>
        <p:grpSp>
          <p:nvGrpSpPr>
            <p:cNvPr id="13" name="Group 12">
              <a:extLst>
                <a:ext uri="{FF2B5EF4-FFF2-40B4-BE49-F238E27FC236}">
                  <a16:creationId xmlns:a16="http://schemas.microsoft.com/office/drawing/2014/main" id="{80BFD810-E6F7-AD47-B828-F64A5B9D745E}"/>
                </a:ext>
              </a:extLst>
            </p:cNvPr>
            <p:cNvGrpSpPr/>
            <p:nvPr/>
          </p:nvGrpSpPr>
          <p:grpSpPr>
            <a:xfrm>
              <a:off x="225240" y="1104900"/>
              <a:ext cx="1905000" cy="3104507"/>
              <a:chOff x="6705600" y="1943100"/>
              <a:chExt cx="1905000" cy="3104507"/>
            </a:xfrm>
          </p:grpSpPr>
          <p:pic>
            <p:nvPicPr>
              <p:cNvPr id="5" name="Picture 4">
                <a:extLst>
                  <a:ext uri="{FF2B5EF4-FFF2-40B4-BE49-F238E27FC236}">
                    <a16:creationId xmlns:a16="http://schemas.microsoft.com/office/drawing/2014/main" id="{9C3C37C7-2242-144F-B00A-33B906FE8E4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04580" y="2472119"/>
                <a:ext cx="1707039" cy="2198383"/>
              </a:xfrm>
              <a:prstGeom prst="rect">
                <a:avLst/>
              </a:prstGeom>
            </p:spPr>
          </p:pic>
          <p:grpSp>
            <p:nvGrpSpPr>
              <p:cNvPr id="12" name="Group 11">
                <a:extLst>
                  <a:ext uri="{FF2B5EF4-FFF2-40B4-BE49-F238E27FC236}">
                    <a16:creationId xmlns:a16="http://schemas.microsoft.com/office/drawing/2014/main" id="{8A20BA21-0E26-BF4E-B4A0-6AB498D83D34}"/>
                  </a:ext>
                </a:extLst>
              </p:cNvPr>
              <p:cNvGrpSpPr/>
              <p:nvPr/>
            </p:nvGrpSpPr>
            <p:grpSpPr>
              <a:xfrm>
                <a:off x="6705600" y="1943100"/>
                <a:ext cx="1905000" cy="3104507"/>
                <a:chOff x="6705600" y="1943100"/>
                <a:chExt cx="1905000" cy="3104507"/>
              </a:xfrm>
            </p:grpSpPr>
            <p:sp>
              <p:nvSpPr>
                <p:cNvPr id="9" name="Rounded Rectangle 8">
                  <a:extLst>
                    <a:ext uri="{FF2B5EF4-FFF2-40B4-BE49-F238E27FC236}">
                      <a16:creationId xmlns:a16="http://schemas.microsoft.com/office/drawing/2014/main" id="{B1B6873A-39AC-4A4B-BB7F-30BC5A389D46}"/>
                    </a:ext>
                  </a:extLst>
                </p:cNvPr>
                <p:cNvSpPr/>
                <p:nvPr/>
              </p:nvSpPr>
              <p:spPr>
                <a:xfrm>
                  <a:off x="6705600" y="1943100"/>
                  <a:ext cx="1905000" cy="310450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11" name="TextBox 10">
                  <a:extLst>
                    <a:ext uri="{FF2B5EF4-FFF2-40B4-BE49-F238E27FC236}">
                      <a16:creationId xmlns:a16="http://schemas.microsoft.com/office/drawing/2014/main" id="{0D9333CD-D71E-0044-BB3E-D93148FD861A}"/>
                    </a:ext>
                  </a:extLst>
                </p:cNvPr>
                <p:cNvSpPr txBox="1"/>
                <p:nvPr/>
              </p:nvSpPr>
              <p:spPr>
                <a:xfrm>
                  <a:off x="6705600" y="1948899"/>
                  <a:ext cx="1184940" cy="523220"/>
                </a:xfrm>
                <a:prstGeom prst="rect">
                  <a:avLst/>
                </a:prstGeom>
                <a:noFill/>
              </p:spPr>
              <p:txBody>
                <a:bodyPr wrap="none" rtlCol="0">
                  <a:spAutoFit/>
                </a:bodyPr>
                <a:lstStyle/>
                <a:p>
                  <a:pPr>
                    <a:buNone/>
                  </a:pPr>
                  <a:r>
                    <a:rPr lang="en-US" dirty="0">
                      <a:solidFill>
                        <a:srgbClr val="408C40"/>
                      </a:solidFill>
                    </a:rPr>
                    <a:t>Green</a:t>
                  </a:r>
                </a:p>
              </p:txBody>
            </p:sp>
          </p:grpSp>
        </p:grpSp>
        <p:grpSp>
          <p:nvGrpSpPr>
            <p:cNvPr id="33" name="Group 32">
              <a:extLst>
                <a:ext uri="{FF2B5EF4-FFF2-40B4-BE49-F238E27FC236}">
                  <a16:creationId xmlns:a16="http://schemas.microsoft.com/office/drawing/2014/main" id="{87A87B82-30A9-234B-A8C4-80766D5E5F18}"/>
                </a:ext>
              </a:extLst>
            </p:cNvPr>
            <p:cNvGrpSpPr/>
            <p:nvPr/>
          </p:nvGrpSpPr>
          <p:grpSpPr>
            <a:xfrm>
              <a:off x="2420925" y="1102025"/>
              <a:ext cx="6260295" cy="3107382"/>
              <a:chOff x="2420925" y="1102025"/>
              <a:chExt cx="6260295" cy="3107382"/>
            </a:xfrm>
          </p:grpSpPr>
          <p:grpSp>
            <p:nvGrpSpPr>
              <p:cNvPr id="20" name="Group 19">
                <a:extLst>
                  <a:ext uri="{FF2B5EF4-FFF2-40B4-BE49-F238E27FC236}">
                    <a16:creationId xmlns:a16="http://schemas.microsoft.com/office/drawing/2014/main" id="{FAB9C8DC-4A51-3446-840C-B8630B1BDF88}"/>
                  </a:ext>
                </a:extLst>
              </p:cNvPr>
              <p:cNvGrpSpPr/>
              <p:nvPr/>
            </p:nvGrpSpPr>
            <p:grpSpPr>
              <a:xfrm>
                <a:off x="2420925" y="1104900"/>
                <a:ext cx="1933990" cy="3104507"/>
                <a:chOff x="5544745" y="1380183"/>
                <a:chExt cx="1933990" cy="3104507"/>
              </a:xfrm>
            </p:grpSpPr>
            <p:pic>
              <p:nvPicPr>
                <p:cNvPr id="8" name="Picture 7">
                  <a:extLst>
                    <a:ext uri="{FF2B5EF4-FFF2-40B4-BE49-F238E27FC236}">
                      <a16:creationId xmlns:a16="http://schemas.microsoft.com/office/drawing/2014/main" id="{710D689F-BEDE-3E4A-AAB4-D14FC63F83F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44745" y="2099365"/>
                  <a:ext cx="1933990" cy="1115576"/>
                </a:xfrm>
                <a:prstGeom prst="rect">
                  <a:avLst/>
                </a:prstGeom>
              </p:spPr>
            </p:pic>
            <p:grpSp>
              <p:nvGrpSpPr>
                <p:cNvPr id="17" name="Group 16">
                  <a:extLst>
                    <a:ext uri="{FF2B5EF4-FFF2-40B4-BE49-F238E27FC236}">
                      <a16:creationId xmlns:a16="http://schemas.microsoft.com/office/drawing/2014/main" id="{B99C4813-15E2-9147-811F-CEC500749514}"/>
                    </a:ext>
                  </a:extLst>
                </p:cNvPr>
                <p:cNvGrpSpPr/>
                <p:nvPr/>
              </p:nvGrpSpPr>
              <p:grpSpPr>
                <a:xfrm>
                  <a:off x="5559240" y="1380183"/>
                  <a:ext cx="1905000" cy="3104507"/>
                  <a:chOff x="6705600" y="1943100"/>
                  <a:chExt cx="1905000" cy="3104507"/>
                </a:xfrm>
              </p:grpSpPr>
              <p:sp>
                <p:nvSpPr>
                  <p:cNvPr id="18" name="Rounded Rectangle 17">
                    <a:extLst>
                      <a:ext uri="{FF2B5EF4-FFF2-40B4-BE49-F238E27FC236}">
                        <a16:creationId xmlns:a16="http://schemas.microsoft.com/office/drawing/2014/main" id="{BC80C362-B59D-7042-9954-35D9BDDD1B8B}"/>
                      </a:ext>
                    </a:extLst>
                  </p:cNvPr>
                  <p:cNvSpPr/>
                  <p:nvPr/>
                </p:nvSpPr>
                <p:spPr>
                  <a:xfrm>
                    <a:off x="6705600" y="1943100"/>
                    <a:ext cx="1905000" cy="310450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19" name="TextBox 18">
                    <a:extLst>
                      <a:ext uri="{FF2B5EF4-FFF2-40B4-BE49-F238E27FC236}">
                        <a16:creationId xmlns:a16="http://schemas.microsoft.com/office/drawing/2014/main" id="{824165B5-9980-0346-9FB2-5AD9DB15A372}"/>
                      </a:ext>
                    </a:extLst>
                  </p:cNvPr>
                  <p:cNvSpPr txBox="1"/>
                  <p:nvPr/>
                </p:nvSpPr>
                <p:spPr>
                  <a:xfrm>
                    <a:off x="6705600" y="1948899"/>
                    <a:ext cx="1385316" cy="523220"/>
                  </a:xfrm>
                  <a:prstGeom prst="rect">
                    <a:avLst/>
                  </a:prstGeom>
                  <a:noFill/>
                </p:spPr>
                <p:txBody>
                  <a:bodyPr wrap="none" rtlCol="0">
                    <a:spAutoFit/>
                  </a:bodyPr>
                  <a:lstStyle/>
                  <a:p>
                    <a:pPr>
                      <a:buNone/>
                    </a:pPr>
                    <a:r>
                      <a:rPr lang="en-US" dirty="0">
                        <a:solidFill>
                          <a:srgbClr val="FF9B67"/>
                        </a:solidFill>
                      </a:rPr>
                      <a:t>Orange</a:t>
                    </a:r>
                  </a:p>
                </p:txBody>
              </p:sp>
            </p:grpSp>
          </p:grpSp>
          <p:grpSp>
            <p:nvGrpSpPr>
              <p:cNvPr id="31" name="Group 30">
                <a:extLst>
                  <a:ext uri="{FF2B5EF4-FFF2-40B4-BE49-F238E27FC236}">
                    <a16:creationId xmlns:a16="http://schemas.microsoft.com/office/drawing/2014/main" id="{6A4F797A-5271-0F47-99F1-5D0AF2920FFE}"/>
                  </a:ext>
                </a:extLst>
              </p:cNvPr>
              <p:cNvGrpSpPr/>
              <p:nvPr/>
            </p:nvGrpSpPr>
            <p:grpSpPr>
              <a:xfrm>
                <a:off x="4566040" y="1104899"/>
                <a:ext cx="1905000" cy="3104507"/>
                <a:chOff x="4566040" y="1104899"/>
                <a:chExt cx="1905000" cy="3104507"/>
              </a:xfrm>
            </p:grpSpPr>
            <p:pic>
              <p:nvPicPr>
                <p:cNvPr id="7" name="Picture 6">
                  <a:extLst>
                    <a:ext uri="{FF2B5EF4-FFF2-40B4-BE49-F238E27FC236}">
                      <a16:creationId xmlns:a16="http://schemas.microsoft.com/office/drawing/2014/main" id="{6E2589F4-07AB-FE48-96E2-8ABDD833AFD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660095" y="1618586"/>
                  <a:ext cx="1706151" cy="2071383"/>
                </a:xfrm>
                <a:prstGeom prst="rect">
                  <a:avLst/>
                </a:prstGeom>
              </p:spPr>
            </p:pic>
            <p:grpSp>
              <p:nvGrpSpPr>
                <p:cNvPr id="23" name="Group 22">
                  <a:extLst>
                    <a:ext uri="{FF2B5EF4-FFF2-40B4-BE49-F238E27FC236}">
                      <a16:creationId xmlns:a16="http://schemas.microsoft.com/office/drawing/2014/main" id="{E01FFF04-2C86-434B-B857-DE8EC4B808E1}"/>
                    </a:ext>
                  </a:extLst>
                </p:cNvPr>
                <p:cNvGrpSpPr/>
                <p:nvPr/>
              </p:nvGrpSpPr>
              <p:grpSpPr>
                <a:xfrm>
                  <a:off x="4566040" y="1104899"/>
                  <a:ext cx="1905000" cy="3104507"/>
                  <a:chOff x="6705600" y="1943100"/>
                  <a:chExt cx="1905000" cy="3104507"/>
                </a:xfrm>
              </p:grpSpPr>
              <p:sp>
                <p:nvSpPr>
                  <p:cNvPr id="24" name="Rounded Rectangle 23">
                    <a:extLst>
                      <a:ext uri="{FF2B5EF4-FFF2-40B4-BE49-F238E27FC236}">
                        <a16:creationId xmlns:a16="http://schemas.microsoft.com/office/drawing/2014/main" id="{18AEBB3E-C7D5-6742-BAD8-552F1C1CA8AF}"/>
                      </a:ext>
                    </a:extLst>
                  </p:cNvPr>
                  <p:cNvSpPr/>
                  <p:nvPr/>
                </p:nvSpPr>
                <p:spPr>
                  <a:xfrm>
                    <a:off x="6705600" y="1943100"/>
                    <a:ext cx="1905000" cy="310450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25" name="TextBox 24">
                    <a:extLst>
                      <a:ext uri="{FF2B5EF4-FFF2-40B4-BE49-F238E27FC236}">
                        <a16:creationId xmlns:a16="http://schemas.microsoft.com/office/drawing/2014/main" id="{8D171B48-4493-2C49-B21A-2242E9FA2672}"/>
                      </a:ext>
                    </a:extLst>
                  </p:cNvPr>
                  <p:cNvSpPr txBox="1"/>
                  <p:nvPr/>
                </p:nvSpPr>
                <p:spPr>
                  <a:xfrm>
                    <a:off x="6705600" y="1948899"/>
                    <a:ext cx="845103" cy="523220"/>
                  </a:xfrm>
                  <a:prstGeom prst="rect">
                    <a:avLst/>
                  </a:prstGeom>
                  <a:noFill/>
                </p:spPr>
                <p:txBody>
                  <a:bodyPr wrap="none" rtlCol="0">
                    <a:spAutoFit/>
                  </a:bodyPr>
                  <a:lstStyle/>
                  <a:p>
                    <a:pPr>
                      <a:buNone/>
                    </a:pPr>
                    <a:r>
                      <a:rPr lang="en-US" dirty="0">
                        <a:solidFill>
                          <a:srgbClr val="E33A3D"/>
                        </a:solidFill>
                      </a:rPr>
                      <a:t>Red</a:t>
                    </a:r>
                  </a:p>
                </p:txBody>
              </p:sp>
            </p:grpSp>
          </p:grpSp>
          <p:grpSp>
            <p:nvGrpSpPr>
              <p:cNvPr id="32" name="Group 31">
                <a:extLst>
                  <a:ext uri="{FF2B5EF4-FFF2-40B4-BE49-F238E27FC236}">
                    <a16:creationId xmlns:a16="http://schemas.microsoft.com/office/drawing/2014/main" id="{28BF770C-3C42-7241-8207-514713E73DC7}"/>
                  </a:ext>
                </a:extLst>
              </p:cNvPr>
              <p:cNvGrpSpPr/>
              <p:nvPr/>
            </p:nvGrpSpPr>
            <p:grpSpPr>
              <a:xfrm>
                <a:off x="6617100" y="1102025"/>
                <a:ext cx="2064120" cy="3104507"/>
                <a:chOff x="6617100" y="1102025"/>
                <a:chExt cx="2064120" cy="3104507"/>
              </a:xfrm>
            </p:grpSpPr>
            <p:pic>
              <p:nvPicPr>
                <p:cNvPr id="4" name="Picture 3">
                  <a:extLst>
                    <a:ext uri="{FF2B5EF4-FFF2-40B4-BE49-F238E27FC236}">
                      <a16:creationId xmlns:a16="http://schemas.microsoft.com/office/drawing/2014/main" id="{17DFCB45-84DE-134D-BBD7-3925292700A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17100" y="1335085"/>
                  <a:ext cx="2064120" cy="2497217"/>
                </a:xfrm>
                <a:prstGeom prst="rect">
                  <a:avLst/>
                </a:prstGeom>
              </p:spPr>
            </p:pic>
            <p:grpSp>
              <p:nvGrpSpPr>
                <p:cNvPr id="28" name="Group 27">
                  <a:extLst>
                    <a:ext uri="{FF2B5EF4-FFF2-40B4-BE49-F238E27FC236}">
                      <a16:creationId xmlns:a16="http://schemas.microsoft.com/office/drawing/2014/main" id="{A0AFC434-E16F-FF45-BCE2-8EA091B7C750}"/>
                    </a:ext>
                  </a:extLst>
                </p:cNvPr>
                <p:cNvGrpSpPr/>
                <p:nvPr/>
              </p:nvGrpSpPr>
              <p:grpSpPr>
                <a:xfrm>
                  <a:off x="6696660" y="1102025"/>
                  <a:ext cx="1905000" cy="3104507"/>
                  <a:chOff x="6705600" y="1943100"/>
                  <a:chExt cx="1905000" cy="3104507"/>
                </a:xfrm>
              </p:grpSpPr>
              <p:sp>
                <p:nvSpPr>
                  <p:cNvPr id="29" name="Rounded Rectangle 28">
                    <a:extLst>
                      <a:ext uri="{FF2B5EF4-FFF2-40B4-BE49-F238E27FC236}">
                        <a16:creationId xmlns:a16="http://schemas.microsoft.com/office/drawing/2014/main" id="{470B32B5-6A94-D746-8A6C-E4125352EF96}"/>
                      </a:ext>
                    </a:extLst>
                  </p:cNvPr>
                  <p:cNvSpPr/>
                  <p:nvPr/>
                </p:nvSpPr>
                <p:spPr>
                  <a:xfrm>
                    <a:off x="6705600" y="1943100"/>
                    <a:ext cx="1905000" cy="310450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30" name="TextBox 29">
                    <a:extLst>
                      <a:ext uri="{FF2B5EF4-FFF2-40B4-BE49-F238E27FC236}">
                        <a16:creationId xmlns:a16="http://schemas.microsoft.com/office/drawing/2014/main" id="{DB30DE8E-981B-3F48-BF73-29F045189AFE}"/>
                      </a:ext>
                    </a:extLst>
                  </p:cNvPr>
                  <p:cNvSpPr txBox="1"/>
                  <p:nvPr/>
                </p:nvSpPr>
                <p:spPr>
                  <a:xfrm>
                    <a:off x="6705600" y="1948899"/>
                    <a:ext cx="904415" cy="523220"/>
                  </a:xfrm>
                  <a:prstGeom prst="rect">
                    <a:avLst/>
                  </a:prstGeom>
                  <a:noFill/>
                </p:spPr>
                <p:txBody>
                  <a:bodyPr wrap="none" rtlCol="0">
                    <a:spAutoFit/>
                  </a:bodyPr>
                  <a:lstStyle/>
                  <a:p>
                    <a:pPr>
                      <a:buNone/>
                    </a:pPr>
                    <a:r>
                      <a:rPr lang="en-US" dirty="0">
                        <a:solidFill>
                          <a:srgbClr val="7878FF"/>
                        </a:solidFill>
                      </a:rPr>
                      <a:t>Blue</a:t>
                    </a:r>
                  </a:p>
                </p:txBody>
              </p:sp>
            </p:grpSp>
          </p:grpSp>
        </p:grpSp>
      </p:grpSp>
      <p:grpSp>
        <p:nvGrpSpPr>
          <p:cNvPr id="37" name="Group 36">
            <a:extLst>
              <a:ext uri="{FF2B5EF4-FFF2-40B4-BE49-F238E27FC236}">
                <a16:creationId xmlns:a16="http://schemas.microsoft.com/office/drawing/2014/main" id="{E02AA80F-3AA0-E145-8AE5-88C383CDD11F}"/>
              </a:ext>
            </a:extLst>
          </p:cNvPr>
          <p:cNvGrpSpPr/>
          <p:nvPr/>
        </p:nvGrpSpPr>
        <p:grpSpPr>
          <a:xfrm>
            <a:off x="385229" y="1174197"/>
            <a:ext cx="1544999" cy="1900511"/>
            <a:chOff x="145680" y="4516388"/>
            <a:chExt cx="1544999" cy="1900511"/>
          </a:xfrm>
        </p:grpSpPr>
        <p:sp>
          <p:nvSpPr>
            <p:cNvPr id="35" name="Rounded Rectangle 34">
              <a:extLst>
                <a:ext uri="{FF2B5EF4-FFF2-40B4-BE49-F238E27FC236}">
                  <a16:creationId xmlns:a16="http://schemas.microsoft.com/office/drawing/2014/main" id="{3B577B1E-E72C-1440-B3DC-DE7D39D3DBB6}"/>
                </a:ext>
              </a:extLst>
            </p:cNvPr>
            <p:cNvSpPr/>
            <p:nvPr/>
          </p:nvSpPr>
          <p:spPr>
            <a:xfrm>
              <a:off x="145680" y="4516388"/>
              <a:ext cx="1544999" cy="19005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36" name="TextBox 35">
              <a:extLst>
                <a:ext uri="{FF2B5EF4-FFF2-40B4-BE49-F238E27FC236}">
                  <a16:creationId xmlns:a16="http://schemas.microsoft.com/office/drawing/2014/main" id="{4F3ADCEC-110B-EE44-B329-47B13C6C31FE}"/>
                </a:ext>
              </a:extLst>
            </p:cNvPr>
            <p:cNvSpPr txBox="1"/>
            <p:nvPr/>
          </p:nvSpPr>
          <p:spPr>
            <a:xfrm>
              <a:off x="379371" y="4789566"/>
              <a:ext cx="1098955" cy="1557349"/>
            </a:xfrm>
            <a:prstGeom prst="rect">
              <a:avLst/>
            </a:prstGeom>
            <a:noFill/>
          </p:spPr>
          <p:txBody>
            <a:bodyPr wrap="none" rtlCol="0">
              <a:spAutoFit/>
            </a:bodyPr>
            <a:lstStyle/>
            <a:p>
              <a:pPr>
                <a:buNone/>
              </a:pPr>
              <a:r>
                <a:rPr lang="en-US" dirty="0"/>
                <a:t>(3, 6)</a:t>
              </a:r>
            </a:p>
            <a:p>
              <a:pPr>
                <a:buNone/>
              </a:pPr>
              <a:r>
                <a:rPr lang="en-US" dirty="0"/>
                <a:t>(7, 6)</a:t>
              </a:r>
            </a:p>
            <a:p>
              <a:pPr>
                <a:buNone/>
              </a:pPr>
              <a:r>
                <a:rPr lang="en-US" dirty="0"/>
                <a:t>(5,11)</a:t>
              </a:r>
            </a:p>
          </p:txBody>
        </p:sp>
      </p:grpSp>
      <p:grpSp>
        <p:nvGrpSpPr>
          <p:cNvPr id="38" name="Group 37">
            <a:extLst>
              <a:ext uri="{FF2B5EF4-FFF2-40B4-BE49-F238E27FC236}">
                <a16:creationId xmlns:a16="http://schemas.microsoft.com/office/drawing/2014/main" id="{3400115B-57F0-5541-A18C-F8584C41CAE1}"/>
              </a:ext>
            </a:extLst>
          </p:cNvPr>
          <p:cNvGrpSpPr/>
          <p:nvPr/>
        </p:nvGrpSpPr>
        <p:grpSpPr>
          <a:xfrm>
            <a:off x="2174522" y="1190992"/>
            <a:ext cx="1548000" cy="1900511"/>
            <a:chOff x="145680" y="4516388"/>
            <a:chExt cx="1905000" cy="1900511"/>
          </a:xfrm>
        </p:grpSpPr>
        <p:sp>
          <p:nvSpPr>
            <p:cNvPr id="39" name="Rounded Rectangle 38">
              <a:extLst>
                <a:ext uri="{FF2B5EF4-FFF2-40B4-BE49-F238E27FC236}">
                  <a16:creationId xmlns:a16="http://schemas.microsoft.com/office/drawing/2014/main" id="{86A4C4F0-B407-5D43-BBE9-36762ADC5F23}"/>
                </a:ext>
              </a:extLst>
            </p:cNvPr>
            <p:cNvSpPr/>
            <p:nvPr/>
          </p:nvSpPr>
          <p:spPr>
            <a:xfrm>
              <a:off x="145680" y="4516388"/>
              <a:ext cx="1905000" cy="19005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40" name="TextBox 39">
              <a:extLst>
                <a:ext uri="{FF2B5EF4-FFF2-40B4-BE49-F238E27FC236}">
                  <a16:creationId xmlns:a16="http://schemas.microsoft.com/office/drawing/2014/main" id="{920DBFF6-879E-9D47-9389-4D9AA2047B8E}"/>
                </a:ext>
              </a:extLst>
            </p:cNvPr>
            <p:cNvSpPr txBox="1"/>
            <p:nvPr/>
          </p:nvSpPr>
          <p:spPr>
            <a:xfrm>
              <a:off x="590377" y="4772633"/>
              <a:ext cx="1352396" cy="1557349"/>
            </a:xfrm>
            <a:prstGeom prst="rect">
              <a:avLst/>
            </a:prstGeom>
            <a:noFill/>
          </p:spPr>
          <p:txBody>
            <a:bodyPr wrap="none" rtlCol="0">
              <a:spAutoFit/>
            </a:bodyPr>
            <a:lstStyle/>
            <a:p>
              <a:pPr>
                <a:buNone/>
              </a:pPr>
              <a:r>
                <a:rPr lang="en-US" dirty="0"/>
                <a:t>(3, 6)</a:t>
              </a:r>
            </a:p>
            <a:p>
              <a:pPr>
                <a:buNone/>
              </a:pPr>
              <a:r>
                <a:rPr lang="en-US" dirty="0"/>
                <a:t>(7, 6)</a:t>
              </a:r>
            </a:p>
            <a:p>
              <a:pPr>
                <a:buNone/>
              </a:pPr>
              <a:r>
                <a:rPr lang="en-US" dirty="0"/>
                <a:t>(3,11)</a:t>
              </a:r>
            </a:p>
          </p:txBody>
        </p:sp>
      </p:grpSp>
      <p:grpSp>
        <p:nvGrpSpPr>
          <p:cNvPr id="41" name="Group 40">
            <a:extLst>
              <a:ext uri="{FF2B5EF4-FFF2-40B4-BE49-F238E27FC236}">
                <a16:creationId xmlns:a16="http://schemas.microsoft.com/office/drawing/2014/main" id="{7B21FD53-CA5A-D643-B150-1367E4181C65}"/>
              </a:ext>
            </a:extLst>
          </p:cNvPr>
          <p:cNvGrpSpPr/>
          <p:nvPr/>
        </p:nvGrpSpPr>
        <p:grpSpPr>
          <a:xfrm>
            <a:off x="357315" y="3290684"/>
            <a:ext cx="1548000" cy="1900511"/>
            <a:chOff x="145680" y="4516388"/>
            <a:chExt cx="1905000" cy="1900511"/>
          </a:xfrm>
        </p:grpSpPr>
        <p:sp>
          <p:nvSpPr>
            <p:cNvPr id="42" name="Rounded Rectangle 41">
              <a:extLst>
                <a:ext uri="{FF2B5EF4-FFF2-40B4-BE49-F238E27FC236}">
                  <a16:creationId xmlns:a16="http://schemas.microsoft.com/office/drawing/2014/main" id="{9AA0E0EB-2DF6-2248-9F7B-298610A9232E}"/>
                </a:ext>
              </a:extLst>
            </p:cNvPr>
            <p:cNvSpPr/>
            <p:nvPr/>
          </p:nvSpPr>
          <p:spPr>
            <a:xfrm>
              <a:off x="145680" y="4516388"/>
              <a:ext cx="1905000" cy="19005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43" name="TextBox 42">
              <a:extLst>
                <a:ext uri="{FF2B5EF4-FFF2-40B4-BE49-F238E27FC236}">
                  <a16:creationId xmlns:a16="http://schemas.microsoft.com/office/drawing/2014/main" id="{9AD0E4F9-B052-B840-8C21-AEEF2B745327}"/>
                </a:ext>
              </a:extLst>
            </p:cNvPr>
            <p:cNvSpPr txBox="1"/>
            <p:nvPr/>
          </p:nvSpPr>
          <p:spPr>
            <a:xfrm>
              <a:off x="548701" y="4738767"/>
              <a:ext cx="1260941" cy="1557349"/>
            </a:xfrm>
            <a:prstGeom prst="rect">
              <a:avLst/>
            </a:prstGeom>
            <a:noFill/>
          </p:spPr>
          <p:txBody>
            <a:bodyPr wrap="none" rtlCol="0">
              <a:spAutoFit/>
            </a:bodyPr>
            <a:lstStyle/>
            <a:p>
              <a:pPr>
                <a:buNone/>
              </a:pPr>
              <a:r>
                <a:rPr lang="en-US" dirty="0"/>
                <a:t>(3, 6)</a:t>
              </a:r>
            </a:p>
            <a:p>
              <a:pPr>
                <a:buNone/>
              </a:pPr>
              <a:r>
                <a:rPr lang="en-US" dirty="0"/>
                <a:t>(7, 6)</a:t>
              </a:r>
            </a:p>
            <a:p>
              <a:pPr>
                <a:buNone/>
              </a:pPr>
              <a:r>
                <a:rPr lang="en-US" dirty="0"/>
                <a:t>(5,1)</a:t>
              </a:r>
            </a:p>
          </p:txBody>
        </p:sp>
      </p:grpSp>
      <p:grpSp>
        <p:nvGrpSpPr>
          <p:cNvPr id="44" name="Group 43">
            <a:extLst>
              <a:ext uri="{FF2B5EF4-FFF2-40B4-BE49-F238E27FC236}">
                <a16:creationId xmlns:a16="http://schemas.microsoft.com/office/drawing/2014/main" id="{61940BBE-0F2E-7E4C-BA80-9C1E387768B3}"/>
              </a:ext>
            </a:extLst>
          </p:cNvPr>
          <p:cNvGrpSpPr/>
          <p:nvPr/>
        </p:nvGrpSpPr>
        <p:grpSpPr>
          <a:xfrm>
            <a:off x="2149275" y="3290682"/>
            <a:ext cx="1548000" cy="1900511"/>
            <a:chOff x="145680" y="4516388"/>
            <a:chExt cx="1905000" cy="1900511"/>
          </a:xfrm>
        </p:grpSpPr>
        <p:sp>
          <p:nvSpPr>
            <p:cNvPr id="45" name="Rounded Rectangle 44">
              <a:extLst>
                <a:ext uri="{FF2B5EF4-FFF2-40B4-BE49-F238E27FC236}">
                  <a16:creationId xmlns:a16="http://schemas.microsoft.com/office/drawing/2014/main" id="{05AFF8ED-901A-4540-8634-CA8FB2268272}"/>
                </a:ext>
              </a:extLst>
            </p:cNvPr>
            <p:cNvSpPr/>
            <p:nvPr/>
          </p:nvSpPr>
          <p:spPr>
            <a:xfrm>
              <a:off x="145680" y="4516388"/>
              <a:ext cx="1905000" cy="19005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46" name="TextBox 45">
              <a:extLst>
                <a:ext uri="{FF2B5EF4-FFF2-40B4-BE49-F238E27FC236}">
                  <a16:creationId xmlns:a16="http://schemas.microsoft.com/office/drawing/2014/main" id="{1CC66513-3739-FB4E-BD25-52D49304B656}"/>
                </a:ext>
              </a:extLst>
            </p:cNvPr>
            <p:cNvSpPr txBox="1"/>
            <p:nvPr/>
          </p:nvSpPr>
          <p:spPr>
            <a:xfrm>
              <a:off x="590377" y="4772633"/>
              <a:ext cx="1260941" cy="1557349"/>
            </a:xfrm>
            <a:prstGeom prst="rect">
              <a:avLst/>
            </a:prstGeom>
            <a:noFill/>
          </p:spPr>
          <p:txBody>
            <a:bodyPr wrap="none" rtlCol="0">
              <a:spAutoFit/>
            </a:bodyPr>
            <a:lstStyle/>
            <a:p>
              <a:pPr>
                <a:buNone/>
              </a:pPr>
              <a:r>
                <a:rPr lang="en-US" dirty="0"/>
                <a:t>(3, 6)</a:t>
              </a:r>
            </a:p>
            <a:p>
              <a:pPr>
                <a:buNone/>
              </a:pPr>
              <a:r>
                <a:rPr lang="en-US" dirty="0"/>
                <a:t>(7, 6)</a:t>
              </a:r>
            </a:p>
            <a:p>
              <a:pPr>
                <a:buNone/>
              </a:pPr>
              <a:r>
                <a:rPr lang="en-US" dirty="0"/>
                <a:t>(8, 8)</a:t>
              </a:r>
            </a:p>
          </p:txBody>
        </p:sp>
      </p:grpSp>
      <p:sp>
        <p:nvSpPr>
          <p:cNvPr id="47" name="TextBox 46">
            <a:extLst>
              <a:ext uri="{FF2B5EF4-FFF2-40B4-BE49-F238E27FC236}">
                <a16:creationId xmlns:a16="http://schemas.microsoft.com/office/drawing/2014/main" id="{25DFD76B-E5CA-0643-9A98-77978329E34F}"/>
              </a:ext>
            </a:extLst>
          </p:cNvPr>
          <p:cNvSpPr txBox="1"/>
          <p:nvPr/>
        </p:nvSpPr>
        <p:spPr>
          <a:xfrm>
            <a:off x="4290269" y="1210416"/>
            <a:ext cx="6253892" cy="769441"/>
          </a:xfrm>
          <a:prstGeom prst="rect">
            <a:avLst/>
          </a:prstGeom>
          <a:noFill/>
        </p:spPr>
        <p:txBody>
          <a:bodyPr wrap="square" rtlCol="0">
            <a:spAutoFit/>
          </a:bodyPr>
          <a:lstStyle/>
          <a:p>
            <a:pPr>
              <a:buNone/>
            </a:pPr>
            <a:r>
              <a:rPr lang="en-US" sz="2200" dirty="0"/>
              <a:t>Each set of coordinate pairs a to d is used to plot a triangle. Match the coordinates to the triangles.</a:t>
            </a:r>
          </a:p>
        </p:txBody>
      </p:sp>
      <p:sp>
        <p:nvSpPr>
          <p:cNvPr id="48" name="TextBox 47">
            <a:extLst>
              <a:ext uri="{FF2B5EF4-FFF2-40B4-BE49-F238E27FC236}">
                <a16:creationId xmlns:a16="http://schemas.microsoft.com/office/drawing/2014/main" id="{C2524D73-B746-104D-8808-BD63A8AA3BE0}"/>
              </a:ext>
            </a:extLst>
          </p:cNvPr>
          <p:cNvSpPr txBox="1"/>
          <p:nvPr/>
        </p:nvSpPr>
        <p:spPr>
          <a:xfrm>
            <a:off x="433409" y="1146670"/>
            <a:ext cx="436338" cy="430887"/>
          </a:xfrm>
          <a:prstGeom prst="rect">
            <a:avLst/>
          </a:prstGeom>
          <a:noFill/>
        </p:spPr>
        <p:txBody>
          <a:bodyPr wrap="none" rtlCol="0">
            <a:spAutoFit/>
          </a:bodyPr>
          <a:lstStyle/>
          <a:p>
            <a:pPr>
              <a:buNone/>
            </a:pPr>
            <a:r>
              <a:rPr lang="en-US" sz="2200" dirty="0">
                <a:solidFill>
                  <a:srgbClr val="00628C"/>
                </a:solidFill>
              </a:rPr>
              <a:t>a)</a:t>
            </a:r>
          </a:p>
        </p:txBody>
      </p:sp>
      <p:sp>
        <p:nvSpPr>
          <p:cNvPr id="49" name="TextBox 48">
            <a:extLst>
              <a:ext uri="{FF2B5EF4-FFF2-40B4-BE49-F238E27FC236}">
                <a16:creationId xmlns:a16="http://schemas.microsoft.com/office/drawing/2014/main" id="{7DF2CF5D-5117-654D-ACD8-7C04F50A7684}"/>
              </a:ext>
            </a:extLst>
          </p:cNvPr>
          <p:cNvSpPr txBox="1"/>
          <p:nvPr/>
        </p:nvSpPr>
        <p:spPr>
          <a:xfrm>
            <a:off x="2248758" y="1158344"/>
            <a:ext cx="436338" cy="430887"/>
          </a:xfrm>
          <a:prstGeom prst="rect">
            <a:avLst/>
          </a:prstGeom>
          <a:noFill/>
        </p:spPr>
        <p:txBody>
          <a:bodyPr wrap="none" rtlCol="0">
            <a:spAutoFit/>
          </a:bodyPr>
          <a:lstStyle/>
          <a:p>
            <a:pPr>
              <a:buNone/>
            </a:pPr>
            <a:r>
              <a:rPr lang="en-US" sz="2200" dirty="0">
                <a:solidFill>
                  <a:srgbClr val="00628C"/>
                </a:solidFill>
              </a:rPr>
              <a:t>b)</a:t>
            </a:r>
          </a:p>
        </p:txBody>
      </p:sp>
      <p:sp>
        <p:nvSpPr>
          <p:cNvPr id="50" name="TextBox 49">
            <a:extLst>
              <a:ext uri="{FF2B5EF4-FFF2-40B4-BE49-F238E27FC236}">
                <a16:creationId xmlns:a16="http://schemas.microsoft.com/office/drawing/2014/main" id="{0588F442-F835-4D4E-8170-3901CB7B3D9D}"/>
              </a:ext>
            </a:extLst>
          </p:cNvPr>
          <p:cNvSpPr txBox="1"/>
          <p:nvPr/>
        </p:nvSpPr>
        <p:spPr>
          <a:xfrm>
            <a:off x="382485" y="3246362"/>
            <a:ext cx="420308" cy="430887"/>
          </a:xfrm>
          <a:prstGeom prst="rect">
            <a:avLst/>
          </a:prstGeom>
          <a:noFill/>
        </p:spPr>
        <p:txBody>
          <a:bodyPr wrap="none" rtlCol="0">
            <a:spAutoFit/>
          </a:bodyPr>
          <a:lstStyle/>
          <a:p>
            <a:pPr>
              <a:buNone/>
            </a:pPr>
            <a:r>
              <a:rPr lang="en-US" sz="2200" dirty="0">
                <a:solidFill>
                  <a:srgbClr val="00628C"/>
                </a:solidFill>
              </a:rPr>
              <a:t>c)</a:t>
            </a:r>
          </a:p>
        </p:txBody>
      </p:sp>
      <p:sp>
        <p:nvSpPr>
          <p:cNvPr id="51" name="TextBox 50">
            <a:extLst>
              <a:ext uri="{FF2B5EF4-FFF2-40B4-BE49-F238E27FC236}">
                <a16:creationId xmlns:a16="http://schemas.microsoft.com/office/drawing/2014/main" id="{E1349765-27CD-0746-8106-7956A387D4D3}"/>
              </a:ext>
            </a:extLst>
          </p:cNvPr>
          <p:cNvSpPr txBox="1"/>
          <p:nvPr/>
        </p:nvSpPr>
        <p:spPr>
          <a:xfrm>
            <a:off x="2214766" y="3241103"/>
            <a:ext cx="436338" cy="430887"/>
          </a:xfrm>
          <a:prstGeom prst="rect">
            <a:avLst/>
          </a:prstGeom>
          <a:noFill/>
        </p:spPr>
        <p:txBody>
          <a:bodyPr wrap="none" rtlCol="0">
            <a:spAutoFit/>
          </a:bodyPr>
          <a:lstStyle/>
          <a:p>
            <a:pPr>
              <a:buNone/>
            </a:pPr>
            <a:r>
              <a:rPr lang="en-US" sz="2200" dirty="0">
                <a:solidFill>
                  <a:srgbClr val="00628C"/>
                </a:solidFill>
              </a:rPr>
              <a:t>d)</a:t>
            </a:r>
          </a:p>
        </p:txBody>
      </p:sp>
      <p:sp>
        <p:nvSpPr>
          <p:cNvPr id="52" name="TextBox 51">
            <a:extLst>
              <a:ext uri="{FF2B5EF4-FFF2-40B4-BE49-F238E27FC236}">
                <a16:creationId xmlns:a16="http://schemas.microsoft.com/office/drawing/2014/main" id="{B2CD5A21-5367-714D-99B5-3058257583EC}"/>
              </a:ext>
            </a:extLst>
          </p:cNvPr>
          <p:cNvSpPr txBox="1"/>
          <p:nvPr/>
        </p:nvSpPr>
        <p:spPr>
          <a:xfrm>
            <a:off x="1383885" y="5485672"/>
            <a:ext cx="6862076" cy="769441"/>
          </a:xfrm>
          <a:prstGeom prst="rect">
            <a:avLst/>
          </a:prstGeom>
          <a:noFill/>
        </p:spPr>
        <p:txBody>
          <a:bodyPr wrap="square" rtlCol="0">
            <a:spAutoFit/>
          </a:bodyPr>
          <a:lstStyle/>
          <a:p>
            <a:pPr>
              <a:buNone/>
            </a:pPr>
            <a:r>
              <a:rPr lang="en-US" sz="2200" dirty="0"/>
              <a:t>Create new sets of coordinate pairs describing the four triangles that include negative coordinate values.</a:t>
            </a:r>
          </a:p>
        </p:txBody>
      </p:sp>
      <p:sp>
        <p:nvSpPr>
          <p:cNvPr id="53" name="Action Button: Help 52">
            <a:hlinkClick r:id="" action="ppaction://noaction" highlightClick="1"/>
            <a:extLst>
              <a:ext uri="{FF2B5EF4-FFF2-40B4-BE49-F238E27FC236}">
                <a16:creationId xmlns:a16="http://schemas.microsoft.com/office/drawing/2014/main" id="{0ADEA290-C6DF-4A81-9E4C-71455A998EB6}"/>
              </a:ext>
            </a:extLst>
          </p:cNvPr>
          <p:cNvSpPr/>
          <p:nvPr/>
        </p:nvSpPr>
        <p:spPr>
          <a:xfrm>
            <a:off x="486251" y="549249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41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2" grpId="0"/>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37383429"/>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6791594">
                  <a:extLst>
                    <a:ext uri="{9D8B030D-6E8A-4147-A177-3AD203B41FA5}">
                      <a16:colId xmlns:a16="http://schemas.microsoft.com/office/drawing/2014/main" val="695237181"/>
                    </a:ext>
                  </a:extLst>
                </a:gridCol>
                <a:gridCol w="497444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 the printable resource with the triangle images</a:t>
                      </a:r>
                      <a:r>
                        <a:rPr lang="en-GB" sz="1600" i="0" u="none" baseline="0" dirty="0"/>
                        <a:t> on a square grid with students who are struggling to get started.</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Make links to area</a:t>
                      </a:r>
                      <a:r>
                        <a:rPr lang="en-GB" sz="1600" u="none" baseline="0" dirty="0"/>
                        <a:t>.</a:t>
                      </a:r>
                      <a:r>
                        <a:rPr lang="en-GB" sz="1600" baseline="0" dirty="0"/>
                        <a:t> Do students understand that triangles with the same base and perpendicular height will have the same area, even though they may not look the same? </a:t>
                      </a:r>
                      <a:r>
                        <a:rPr lang="en-GB" sz="1600" u="none" dirty="0"/>
                        <a:t>Can they create coordinate pairs to describe a triangle that has the same area as</a:t>
                      </a:r>
                      <a:r>
                        <a:rPr lang="en-GB" sz="1600" u="none" baseline="0" dirty="0"/>
                        <a:t> each triangle, but looks different? </a:t>
                      </a:r>
                      <a:endParaRPr lang="en-GB" sz="1600" u="none" dirty="0"/>
                    </a:p>
                    <a:p>
                      <a:endParaRPr lang="en-GB" sz="1600" u="none" dirty="0"/>
                    </a:p>
                    <a:p>
                      <a:r>
                        <a:rPr lang="en-GB" sz="1600" b="1" i="0" u="none" dirty="0"/>
                        <a:t>Representations</a:t>
                      </a:r>
                    </a:p>
                    <a:p>
                      <a:r>
                        <a:rPr lang="en-GB" sz="1600" b="0" i="0" u="none" dirty="0"/>
                        <a:t>Presenting coordinates</a:t>
                      </a:r>
                      <a:r>
                        <a:rPr lang="en-GB" sz="1600" b="0" i="0" u="none" baseline="0" dirty="0"/>
                        <a:t> and corresponding triangles without the coordinate grid helps to assess whether students recognise that, for example, the points (3, 6) and (7, 6) lie on the same horizontal line with the point (7, 6) to the right of the point (3, 6). Removing students’ reliance on the coordinate grid helps them to develop a deeper understanding of position and how one point relates to another.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8 uses coordinates as a lens to explore</a:t>
                      </a:r>
                      <a:r>
                        <a:rPr lang="en-GB" sz="1600" baseline="0" dirty="0"/>
                        <a:t> and compare four triangles. It offers assessment points for both properties of triangles and reasoning about coordinates. Key things to listen out for and prompt: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t>Do students realise that all of the triangles have the same base length (from 3, 6) to (7,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t>Do students recognise that when two or more points have the same </a:t>
                      </a:r>
                      <a:r>
                        <a:rPr lang="en-GB" sz="1600" i="1" baseline="0" dirty="0">
                          <a:latin typeface="+mn-lt"/>
                          <a:cs typeface="Times New Roman"/>
                        </a:rPr>
                        <a:t>y</a:t>
                      </a:r>
                      <a:r>
                        <a:rPr lang="en-GB" sz="1600" baseline="0" dirty="0">
                          <a:latin typeface="+mn-lt"/>
                        </a:rPr>
                        <a:t>-</a:t>
                      </a:r>
                      <a:r>
                        <a:rPr lang="en-GB" sz="1600" baseline="0" dirty="0"/>
                        <a:t>value, the points lie on the same horizontal line; and when they have the same </a:t>
                      </a:r>
                      <a:r>
                        <a:rPr lang="en-GB" sz="1600" i="1" baseline="0" dirty="0">
                          <a:latin typeface="+mn-lt"/>
                          <a:cs typeface="Times New Roman"/>
                        </a:rPr>
                        <a:t>x</a:t>
                      </a:r>
                      <a:r>
                        <a:rPr lang="en-GB" sz="1600" baseline="0" dirty="0">
                          <a:latin typeface="+mn-lt"/>
                        </a:rPr>
                        <a:t>-</a:t>
                      </a:r>
                      <a:r>
                        <a:rPr lang="en-GB" sz="1600" baseline="0" dirty="0"/>
                        <a:t>value, they lie on the same vertical line? In the context of these four triangles, this describes their base and perpendicular height.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t>Do students understand that, for the isosceles triangles, the </a:t>
                      </a:r>
                      <a:r>
                        <a:rPr lang="en-GB" sz="1600" i="1" baseline="0" dirty="0"/>
                        <a:t>x</a:t>
                      </a:r>
                      <a:r>
                        <a:rPr lang="en-GB" sz="1600" baseline="0" dirty="0"/>
                        <a:t>-coordinate of the third point must be midway between 3 and 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t>Can they use the </a:t>
                      </a:r>
                      <a:r>
                        <a:rPr lang="en-GB" sz="1600" i="1" baseline="0" dirty="0"/>
                        <a:t>y</a:t>
                      </a:r>
                      <a:r>
                        <a:rPr lang="en-GB" sz="1600" baseline="0" dirty="0"/>
                        <a:t>-coordinates to reason about the orientation of the green and blue triangles?</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a:t>
                      </a:r>
                      <a:r>
                        <a:rPr lang="en-GB" sz="1600" b="0" baseline="0" dirty="0"/>
                        <a:t> </a:t>
                      </a:r>
                      <a:r>
                        <a:rPr lang="en-GB" sz="1600" b="0" dirty="0">
                          <a:hlinkClick r:id="rId3" action="ppaction://hlinksldjump"/>
                        </a:rPr>
                        <a:t>D</a:t>
                      </a:r>
                      <a:r>
                        <a:rPr lang="en-GB" sz="1600" b="0" dirty="0"/>
                        <a:t> also explores four triangles, but in this activity</a:t>
                      </a:r>
                      <a:r>
                        <a:rPr lang="en-GB" sz="1600" b="0" baseline="0" dirty="0"/>
                        <a:t> some of the coordinate values are missing. Students have to use their understanding of what</a:t>
                      </a:r>
                      <a:r>
                        <a:rPr lang="fr-FR" sz="1600" b="0" baseline="0" dirty="0"/>
                        <a:t>’</a:t>
                      </a:r>
                      <a:r>
                        <a:rPr lang="en-GB" sz="1600" b="0" baseline="0" dirty="0"/>
                        <a:t>s the same and what’s different for points that lie on a vertical or horizontal line, as well as their knowledge of isosceles triangles to complete the missing coordinates.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4547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103C57-A91C-4AA3-BD23-30F8D57EDDF7}"/>
              </a:ext>
            </a:extLst>
          </p:cNvPr>
          <p:cNvSpPr>
            <a:spLocks noGrp="1"/>
          </p:cNvSpPr>
          <p:nvPr>
            <p:ph type="body" sz="quarter" idx="11"/>
          </p:nvPr>
        </p:nvSpPr>
        <p:spPr/>
        <p:txBody>
          <a:bodyPr/>
          <a:lstStyle/>
          <a:p>
            <a:r>
              <a:rPr lang="en-GB" dirty="0"/>
              <a:t>Checkpoint 9: Let’s go fly a kite</a:t>
            </a:r>
          </a:p>
        </p:txBody>
      </p:sp>
      <p:sp>
        <p:nvSpPr>
          <p:cNvPr id="53" name="Title 3">
            <a:extLst>
              <a:ext uri="{FF2B5EF4-FFF2-40B4-BE49-F238E27FC236}">
                <a16:creationId xmlns:a16="http://schemas.microsoft.com/office/drawing/2014/main" id="{FDB5A9C9-AAFF-465B-B972-73021C34C4D6}"/>
              </a:ext>
            </a:extLst>
          </p:cNvPr>
          <p:cNvSpPr txBox="1">
            <a:spLocks/>
          </p:cNvSpPr>
          <p:nvPr/>
        </p:nvSpPr>
        <p:spPr>
          <a:xfrm>
            <a:off x="5667147" y="1146136"/>
            <a:ext cx="6240601" cy="2640051"/>
          </a:xfrm>
          <a:prstGeom prst="rect">
            <a:avLst/>
          </a:prstGeom>
        </p:spPr>
        <p:txBody>
          <a:bodyPr lIns="91429" tIns="45715" rIns="91429" bIns="45715">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200" dirty="0">
                <a:cs typeface="Century Gothic"/>
              </a:rPr>
              <a:t>The points (3, -4), (3, 2) and (5, -1) are marked on the coordinate grid. They are the first three vertices of a shape.</a:t>
            </a:r>
          </a:p>
          <a:p>
            <a:pPr marL="457200" indent="-457200" algn="l">
              <a:buFont typeface="+mj-lt"/>
              <a:buAutoNum type="alphaLcParenR"/>
            </a:pPr>
            <a:r>
              <a:rPr lang="en-GB" sz="2200" dirty="0">
                <a:cs typeface="Century Gothic"/>
              </a:rPr>
              <a:t>Add another coordinate to create a kite. </a:t>
            </a:r>
          </a:p>
          <a:p>
            <a:pPr marL="457200" indent="-457200" algn="l">
              <a:buFont typeface="+mj-lt"/>
              <a:buAutoNum type="alphaLcParenR"/>
            </a:pPr>
            <a:r>
              <a:rPr lang="en-GB" sz="2200" dirty="0">
                <a:cs typeface="Century Gothic"/>
              </a:rPr>
              <a:t>Choose another coordinate to create a different kite. How many different kites can you create with the same starting points?</a:t>
            </a:r>
          </a:p>
          <a:p>
            <a:pPr marL="457200" indent="-457200" algn="l">
              <a:buFont typeface="+mj-lt"/>
              <a:buAutoNum type="alphaLcParenR"/>
            </a:pPr>
            <a:endParaRPr lang="en-GB" sz="2400" dirty="0">
              <a:cs typeface="Century Gothic"/>
            </a:endParaRPr>
          </a:p>
          <a:p>
            <a:pPr marL="457200" indent="-457200" algn="l">
              <a:buFont typeface="+mj-lt"/>
              <a:buAutoNum type="alphaLcParenR"/>
            </a:pPr>
            <a:endParaRPr lang="en-GB" sz="2400" dirty="0">
              <a:cs typeface="Century Gothic"/>
            </a:endParaRPr>
          </a:p>
        </p:txBody>
      </p:sp>
      <p:sp>
        <p:nvSpPr>
          <p:cNvPr id="7" name="TextBox 6">
            <a:extLst>
              <a:ext uri="{FF2B5EF4-FFF2-40B4-BE49-F238E27FC236}">
                <a16:creationId xmlns:a16="http://schemas.microsoft.com/office/drawing/2014/main" id="{3DC289FB-7178-483E-A51A-9215C29A6E1E}"/>
              </a:ext>
            </a:extLst>
          </p:cNvPr>
          <p:cNvSpPr txBox="1"/>
          <p:nvPr/>
        </p:nvSpPr>
        <p:spPr>
          <a:xfrm>
            <a:off x="6612721" y="4447074"/>
            <a:ext cx="5222092" cy="1107986"/>
          </a:xfrm>
          <a:prstGeom prst="rect">
            <a:avLst/>
          </a:prstGeom>
          <a:noFill/>
        </p:spPr>
        <p:txBody>
          <a:bodyPr wrap="square" lIns="91429" tIns="45715" rIns="91429" bIns="45715" rtlCol="0">
            <a:spAutoFit/>
          </a:bodyPr>
          <a:lstStyle/>
          <a:p>
            <a:pPr algn="l">
              <a:buNone/>
            </a:pPr>
            <a:r>
              <a:rPr lang="en-GB" sz="2200" dirty="0">
                <a:cs typeface="Century Gothic"/>
              </a:rPr>
              <a:t>Choose four coordinates to create a kite that is the same size as the one in part a, but rotated by 90°.</a:t>
            </a:r>
          </a:p>
        </p:txBody>
      </p:sp>
      <p:sp>
        <p:nvSpPr>
          <p:cNvPr id="9" name="Action Button: Help 8">
            <a:hlinkClick r:id="" action="ppaction://noaction" highlightClick="1"/>
            <a:extLst>
              <a:ext uri="{FF2B5EF4-FFF2-40B4-BE49-F238E27FC236}">
                <a16:creationId xmlns:a16="http://schemas.microsoft.com/office/drawing/2014/main" id="{DF81CA3C-8229-424F-BF10-8A64A28B518B}"/>
              </a:ext>
            </a:extLst>
          </p:cNvPr>
          <p:cNvSpPr/>
          <p:nvPr/>
        </p:nvSpPr>
        <p:spPr>
          <a:xfrm>
            <a:off x="5755492" y="458705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C0592E02-2047-4F21-BAB9-A7BF88AF97A1}"/>
              </a:ext>
            </a:extLst>
          </p:cNvPr>
          <p:cNvGrpSpPr/>
          <p:nvPr/>
        </p:nvGrpSpPr>
        <p:grpSpPr>
          <a:xfrm>
            <a:off x="357187" y="871411"/>
            <a:ext cx="5275494" cy="5428461"/>
            <a:chOff x="357187" y="871411"/>
            <a:chExt cx="5275494" cy="5428461"/>
          </a:xfrm>
        </p:grpSpPr>
        <p:grpSp>
          <p:nvGrpSpPr>
            <p:cNvPr id="2" name="Group 1">
              <a:extLst>
                <a:ext uri="{FF2B5EF4-FFF2-40B4-BE49-F238E27FC236}">
                  <a16:creationId xmlns:a16="http://schemas.microsoft.com/office/drawing/2014/main" id="{AE3366D5-A7BF-4860-8EE9-DE367E97A63D}"/>
                </a:ext>
              </a:extLst>
            </p:cNvPr>
            <p:cNvGrpSpPr/>
            <p:nvPr/>
          </p:nvGrpSpPr>
          <p:grpSpPr>
            <a:xfrm>
              <a:off x="357187" y="1239253"/>
              <a:ext cx="4986338" cy="5060619"/>
              <a:chOff x="357187" y="1265023"/>
              <a:chExt cx="4986338" cy="5034849"/>
            </a:xfrm>
          </p:grpSpPr>
          <p:pic>
            <p:nvPicPr>
              <p:cNvPr id="4" name="Picture 3">
                <a:extLst>
                  <a:ext uri="{FF2B5EF4-FFF2-40B4-BE49-F238E27FC236}">
                    <a16:creationId xmlns:a16="http://schemas.microsoft.com/office/drawing/2014/main" id="{98CDA061-94E7-4F37-BA10-F0A1367AFEF5}"/>
                  </a:ext>
                </a:extLst>
              </p:cNvPr>
              <p:cNvPicPr>
                <a:picLocks noChangeAspect="1"/>
              </p:cNvPicPr>
              <p:nvPr/>
            </p:nvPicPr>
            <p:blipFill rotWithShape="1">
              <a:blip r:embed="rId3"/>
              <a:srcRect l="33579" r="16502"/>
              <a:stretch/>
            </p:blipFill>
            <p:spPr>
              <a:xfrm>
                <a:off x="357187" y="1265023"/>
                <a:ext cx="4986338" cy="5034849"/>
              </a:xfrm>
              <a:prstGeom prst="rect">
                <a:avLst/>
              </a:prstGeom>
            </p:spPr>
          </p:pic>
          <p:sp>
            <p:nvSpPr>
              <p:cNvPr id="5" name="Oval 4">
                <a:extLst>
                  <a:ext uri="{FF2B5EF4-FFF2-40B4-BE49-F238E27FC236}">
                    <a16:creationId xmlns:a16="http://schemas.microsoft.com/office/drawing/2014/main" id="{8EEB34A9-B0C5-444B-94B3-F7C77E287BA4}"/>
                  </a:ext>
                </a:extLst>
              </p:cNvPr>
              <p:cNvSpPr/>
              <p:nvPr/>
            </p:nvSpPr>
            <p:spPr>
              <a:xfrm>
                <a:off x="3335139" y="2817114"/>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279ACE59-C617-4E0A-BAF3-A4F519A1C0F7}"/>
                  </a:ext>
                </a:extLst>
              </p:cNvPr>
              <p:cNvSpPr/>
              <p:nvPr/>
            </p:nvSpPr>
            <p:spPr>
              <a:xfrm>
                <a:off x="3340543" y="5612717"/>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3FCBCF8B-AE55-4625-A052-403B34156EA6}"/>
                  </a:ext>
                </a:extLst>
              </p:cNvPr>
              <p:cNvSpPr/>
              <p:nvPr/>
            </p:nvSpPr>
            <p:spPr>
              <a:xfrm>
                <a:off x="4269776" y="4222875"/>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Box 12">
              <a:extLst>
                <a:ext uri="{FF2B5EF4-FFF2-40B4-BE49-F238E27FC236}">
                  <a16:creationId xmlns:a16="http://schemas.microsoft.com/office/drawing/2014/main" id="{93E43D06-402D-4932-A78E-EB195B1D1901}"/>
                </a:ext>
              </a:extLst>
            </p:cNvPr>
            <p:cNvSpPr txBox="1"/>
            <p:nvPr/>
          </p:nvSpPr>
          <p:spPr>
            <a:xfrm>
              <a:off x="1832489" y="871411"/>
              <a:ext cx="312906" cy="369332"/>
            </a:xfrm>
            <a:prstGeom prst="rect">
              <a:avLst/>
            </a:prstGeom>
            <a:noFill/>
          </p:spPr>
          <p:txBody>
            <a:bodyPr wrap="none" rtlCol="0">
              <a:spAutoFit/>
            </a:bodyPr>
            <a:lstStyle/>
            <a:p>
              <a:pPr>
                <a:buNone/>
              </a:pPr>
              <a:r>
                <a:rPr lang="en-GB" sz="1800" b="1" i="1" dirty="0"/>
                <a:t>y</a:t>
              </a:r>
            </a:p>
          </p:txBody>
        </p:sp>
        <p:sp>
          <p:nvSpPr>
            <p:cNvPr id="14" name="TextBox 13">
              <a:extLst>
                <a:ext uri="{FF2B5EF4-FFF2-40B4-BE49-F238E27FC236}">
                  <a16:creationId xmlns:a16="http://schemas.microsoft.com/office/drawing/2014/main" id="{8204CCF6-9039-4689-9060-3AE3943A8F5D}"/>
                </a:ext>
              </a:extLst>
            </p:cNvPr>
            <p:cNvSpPr txBox="1"/>
            <p:nvPr/>
          </p:nvSpPr>
          <p:spPr>
            <a:xfrm>
              <a:off x="5319775" y="3571560"/>
              <a:ext cx="312906" cy="369332"/>
            </a:xfrm>
            <a:prstGeom prst="rect">
              <a:avLst/>
            </a:prstGeom>
            <a:noFill/>
          </p:spPr>
          <p:txBody>
            <a:bodyPr wrap="none" rtlCol="0">
              <a:spAutoFit/>
            </a:bodyPr>
            <a:lstStyle/>
            <a:p>
              <a:pPr>
                <a:buNone/>
              </a:pPr>
              <a:r>
                <a:rPr lang="en-GB" sz="1800" b="1" i="1" dirty="0"/>
                <a:t>x</a:t>
              </a:r>
            </a:p>
          </p:txBody>
        </p:sp>
      </p:grpSp>
    </p:spTree>
    <p:extLst>
      <p:ext uri="{BB962C8B-B14F-4D97-AF65-F5344CB8AC3E}">
        <p14:creationId xmlns:p14="http://schemas.microsoft.com/office/powerpoint/2010/main" val="26695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p:bldP spid="7"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39518970"/>
              </p:ext>
            </p:extLst>
          </p:nvPr>
        </p:nvGraphicFramePr>
        <p:xfrm>
          <a:off x="177800" y="764704"/>
          <a:ext cx="11855366" cy="5913120"/>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695237181"/>
                    </a:ext>
                  </a:extLst>
                </a:gridCol>
                <a:gridCol w="5543466">
                  <a:extLst>
                    <a:ext uri="{9D8B030D-6E8A-4147-A177-3AD203B41FA5}">
                      <a16:colId xmlns:a16="http://schemas.microsoft.com/office/drawing/2014/main" val="300072507"/>
                    </a:ext>
                  </a:extLst>
                </a:gridCol>
              </a:tblGrid>
              <a:tr h="357705">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85882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Ask students</a:t>
                      </a:r>
                      <a:r>
                        <a:rPr lang="en-GB" sz="1600" i="0" u="none" baseline="0" dirty="0"/>
                        <a:t> to first plot the four vertices of a kite on a grid and describe what they notice about the relationships between the coordinate values for the four points. </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Kites can be both concave and convex. While convex kites will</a:t>
                      </a:r>
                      <a:r>
                        <a:rPr lang="en-GB" sz="1600" u="none" baseline="0" dirty="0"/>
                        <a:t> be most familiar to students, ask students to consider the coordinates of the points that produce concave kites, for example: (4, -1) or (6, -1). Can they use their understanding of the properties of a kite to justify why these arrowheads/darts are also kites?</a:t>
                      </a:r>
                      <a:endParaRPr lang="en-GB" sz="1600" u="none"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baseline="0" dirty="0"/>
                        <a:t>The kite has been deliberately orientated so that the longest diagonal is horizontal – rather than vertical, as students might more usually have seen it. You can therefore assess the boundaries of students’ understanding of what a kite is.</a:t>
                      </a:r>
                      <a:r>
                        <a:rPr lang="en-GB" sz="1600" dirty="0"/>
                        <a:t> A kite is a quadrilateral with two pairs of adjacent sides of equal length</a:t>
                      </a:r>
                      <a:r>
                        <a:rPr lang="en-GB" sz="1600" baseline="0" dirty="0"/>
                        <a:t> with diagonals that intersect at right angles and where one diagonal bisects the other. </a:t>
                      </a:r>
                      <a:r>
                        <a:rPr lang="en-GB" sz="1600" dirty="0"/>
                        <a:t> A rhombus</a:t>
                      </a:r>
                      <a:r>
                        <a:rPr lang="en-GB" sz="1600" baseline="0" dirty="0"/>
                        <a:t> is a special kite where all four lengths are equal.</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Use the coordinate grid to a</a:t>
                      </a:r>
                      <a:r>
                        <a:rPr lang="en-GB" sz="1600" dirty="0"/>
                        <a:t>ssess</a:t>
                      </a:r>
                      <a:r>
                        <a:rPr lang="en-GB" sz="1600" baseline="0" dirty="0"/>
                        <a:t> students’ understanding of the properties of shape in this activity. This provides an insight into their understanding of the features of kites, and may inform future teaching on properties of shapes (as well as more immediate teaching on coordinates).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a:t>
                      </a:r>
                      <a:r>
                        <a:rPr lang="en-GB" sz="1600" baseline="0" dirty="0"/>
                        <a:t> may assume that the point (5, -1) is the top of the kite and so prefer not to plot the fourth point at (2, -1), as the ‘upper’ section of a kite is often seen as being shorter in length than the ‘lower’ section.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Further questions that you might want to consider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t>Do students recognise that one diagonal of the kite bisects the other, and what this means for the relationship between the coordinates? </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t>Do they recognise that the diagonals of this kite lie on vertical and horizontal 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t>In the further thinking question, can students use language such as clockwise or anticlockwise to describe the rotation? </a:t>
                      </a:r>
                    </a:p>
                  </a:txBody>
                  <a:tcPr/>
                </a:tc>
                <a:extLst>
                  <a:ext uri="{0D108BD9-81ED-4DB2-BD59-A6C34878D82A}">
                    <a16:rowId xmlns:a16="http://schemas.microsoft.com/office/drawing/2014/main" val="1616516725"/>
                  </a:ext>
                </a:extLst>
              </a:tr>
              <a:tr h="57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a:t>
                      </a:r>
                      <a:r>
                        <a:rPr lang="en-GB" sz="1600" b="0" baseline="0" dirty="0"/>
                        <a:t> a</a:t>
                      </a:r>
                      <a:r>
                        <a:rPr lang="en-GB" sz="1600" b="0" dirty="0"/>
                        <a:t>ctivity</a:t>
                      </a:r>
                      <a:r>
                        <a:rPr lang="en-GB" sz="1600" b="0" baseline="0" dirty="0"/>
                        <a:t> </a:t>
                      </a:r>
                      <a:r>
                        <a:rPr lang="en-GB" sz="1600" b="0" baseline="0" dirty="0">
                          <a:hlinkClick r:id="rId3" action="ppaction://hlinksldjump"/>
                        </a:rPr>
                        <a:t>E</a:t>
                      </a:r>
                      <a:r>
                        <a:rPr lang="en-GB" sz="1600" b="0" baseline="0" dirty="0"/>
                        <a:t> extends identifying missing coordinates to satisfy properties of shapes.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9529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A–E </a:t>
            </a:r>
          </a:p>
        </p:txBody>
      </p:sp>
    </p:spTree>
    <p:extLst>
      <p:ext uri="{BB962C8B-B14F-4D97-AF65-F5344CB8AC3E}">
        <p14:creationId xmlns:p14="http://schemas.microsoft.com/office/powerpoint/2010/main" val="5203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F7B8EE-23B8-9A49-9A9A-61964284B8B4}"/>
              </a:ext>
            </a:extLst>
          </p:cNvPr>
          <p:cNvSpPr>
            <a:spLocks noGrp="1"/>
          </p:cNvSpPr>
          <p:nvPr>
            <p:ph type="body" sz="quarter" idx="11"/>
          </p:nvPr>
        </p:nvSpPr>
        <p:spPr/>
        <p:txBody>
          <a:bodyPr/>
          <a:lstStyle/>
          <a:p>
            <a:r>
              <a:rPr lang="en-US" dirty="0"/>
              <a:t>Activity A: Estimating points</a:t>
            </a:r>
          </a:p>
        </p:txBody>
      </p:sp>
      <p:sp>
        <p:nvSpPr>
          <p:cNvPr id="5" name="TextBox 4">
            <a:extLst>
              <a:ext uri="{FF2B5EF4-FFF2-40B4-BE49-F238E27FC236}">
                <a16:creationId xmlns:a16="http://schemas.microsoft.com/office/drawing/2014/main" id="{A205FB0E-E7DF-5C44-8207-646A6EB36375}"/>
              </a:ext>
            </a:extLst>
          </p:cNvPr>
          <p:cNvSpPr txBox="1"/>
          <p:nvPr/>
        </p:nvSpPr>
        <p:spPr>
          <a:xfrm>
            <a:off x="4653023" y="1092200"/>
            <a:ext cx="7234178" cy="3477875"/>
          </a:xfrm>
          <a:prstGeom prst="rect">
            <a:avLst/>
          </a:prstGeom>
          <a:noFill/>
        </p:spPr>
        <p:txBody>
          <a:bodyPr wrap="square" rtlCol="0">
            <a:spAutoFit/>
          </a:bodyPr>
          <a:lstStyle/>
          <a:p>
            <a:pPr>
              <a:buNone/>
            </a:pPr>
            <a:r>
              <a:rPr lang="en-US" sz="2200" dirty="0"/>
              <a:t>Points A, B, C, D and E are plotted.</a:t>
            </a:r>
          </a:p>
          <a:p>
            <a:pPr>
              <a:buNone/>
            </a:pPr>
            <a:r>
              <a:rPr lang="en-US" sz="2200" dirty="0"/>
              <a:t>The coordinates of point B are (7, 7) and the coordinates of point C are (5, 5).</a:t>
            </a:r>
          </a:p>
          <a:p>
            <a:pPr marL="514350" indent="-514350">
              <a:buFont typeface="+mj-lt"/>
              <a:buAutoNum type="alphaLcParenR"/>
            </a:pPr>
            <a:r>
              <a:rPr lang="en-US" sz="2200" dirty="0"/>
              <a:t>Estimate the coordinates of A and D.</a:t>
            </a:r>
          </a:p>
          <a:p>
            <a:pPr marL="514350" indent="-514350">
              <a:buFont typeface="+mj-lt"/>
              <a:buAutoNum type="alphaLcParenR"/>
            </a:pPr>
            <a:r>
              <a:rPr lang="en-US" sz="2200" dirty="0"/>
              <a:t>Write the coordinates of three more points on the red line. </a:t>
            </a:r>
          </a:p>
          <a:p>
            <a:pPr marL="514350" indent="-514350">
              <a:buFont typeface="+mj-lt"/>
              <a:buAutoNum type="alphaLcParenR"/>
            </a:pPr>
            <a:r>
              <a:rPr lang="en-US" sz="2200" dirty="0"/>
              <a:t>Write the coordinates of three more points on the orange line. </a:t>
            </a:r>
          </a:p>
          <a:p>
            <a:pPr marL="514350" indent="-514350">
              <a:buFont typeface="+mj-lt"/>
              <a:buAutoNum type="alphaLcParenR"/>
            </a:pPr>
            <a:r>
              <a:rPr lang="en-US" sz="2200" dirty="0"/>
              <a:t>Where do the two lines cross? How do you know?</a:t>
            </a:r>
          </a:p>
        </p:txBody>
      </p:sp>
      <p:grpSp>
        <p:nvGrpSpPr>
          <p:cNvPr id="2" name="Group 1">
            <a:extLst>
              <a:ext uri="{FF2B5EF4-FFF2-40B4-BE49-F238E27FC236}">
                <a16:creationId xmlns:a16="http://schemas.microsoft.com/office/drawing/2014/main" id="{E4D75C6D-BD65-4200-AB78-BD998C7F2127}"/>
              </a:ext>
            </a:extLst>
          </p:cNvPr>
          <p:cNvGrpSpPr/>
          <p:nvPr/>
        </p:nvGrpSpPr>
        <p:grpSpPr>
          <a:xfrm>
            <a:off x="562369" y="1092200"/>
            <a:ext cx="3771900" cy="5181600"/>
            <a:chOff x="145680" y="1092200"/>
            <a:chExt cx="3771900" cy="5181600"/>
          </a:xfrm>
        </p:grpSpPr>
        <p:pic>
          <p:nvPicPr>
            <p:cNvPr id="4" name="Picture 3">
              <a:extLst>
                <a:ext uri="{FF2B5EF4-FFF2-40B4-BE49-F238E27FC236}">
                  <a16:creationId xmlns:a16="http://schemas.microsoft.com/office/drawing/2014/main" id="{20A0975A-71CC-C146-9738-58A259ED7F38}"/>
                </a:ext>
              </a:extLst>
            </p:cNvPr>
            <p:cNvPicPr>
              <a:picLocks noChangeAspect="1"/>
            </p:cNvPicPr>
            <p:nvPr/>
          </p:nvPicPr>
          <p:blipFill>
            <a:blip r:embed="rId3"/>
            <a:stretch>
              <a:fillRect/>
            </a:stretch>
          </p:blipFill>
          <p:spPr>
            <a:xfrm>
              <a:off x="145680" y="1092200"/>
              <a:ext cx="3771900" cy="5181600"/>
            </a:xfrm>
            <a:prstGeom prst="rect">
              <a:avLst/>
            </a:prstGeom>
            <a:ln w="38100">
              <a:solidFill>
                <a:schemeClr val="tx1"/>
              </a:solidFill>
            </a:ln>
          </p:spPr>
        </p:pic>
        <p:cxnSp>
          <p:nvCxnSpPr>
            <p:cNvPr id="8" name="Straight Connector 7">
              <a:extLst>
                <a:ext uri="{FF2B5EF4-FFF2-40B4-BE49-F238E27FC236}">
                  <a16:creationId xmlns:a16="http://schemas.microsoft.com/office/drawing/2014/main" id="{8F9FDFB0-9064-B543-ADD7-FF57BC88F548}"/>
                </a:ext>
              </a:extLst>
            </p:cNvPr>
            <p:cNvCxnSpPr>
              <a:cxnSpLocks/>
            </p:cNvCxnSpPr>
            <p:nvPr/>
          </p:nvCxnSpPr>
          <p:spPr>
            <a:xfrm flipV="1">
              <a:off x="2549340" y="1092200"/>
              <a:ext cx="0" cy="5181600"/>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875028C-5DA2-F544-B832-EACBFC6A2C32}"/>
                </a:ext>
              </a:extLst>
            </p:cNvPr>
            <p:cNvCxnSpPr>
              <a:cxnSpLocks/>
            </p:cNvCxnSpPr>
            <p:nvPr/>
          </p:nvCxnSpPr>
          <p:spPr>
            <a:xfrm>
              <a:off x="145680" y="3187700"/>
              <a:ext cx="37719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9" name="Action Button: Help 8">
            <a:hlinkClick r:id="" action="ppaction://noaction" highlightClick="1"/>
            <a:extLst>
              <a:ext uri="{FF2B5EF4-FFF2-40B4-BE49-F238E27FC236}">
                <a16:creationId xmlns:a16="http://schemas.microsoft.com/office/drawing/2014/main" id="{AA784C79-D40C-42D7-8386-550B9EBF838F}"/>
              </a:ext>
            </a:extLst>
          </p:cNvPr>
          <p:cNvSpPr/>
          <p:nvPr/>
        </p:nvSpPr>
        <p:spPr>
          <a:xfrm>
            <a:off x="4478057" y="492646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buNone/>
            </a:pPr>
            <a:endParaRPr lang="en-GB" dirty="0"/>
          </a:p>
        </p:txBody>
      </p:sp>
      <p:sp>
        <p:nvSpPr>
          <p:cNvPr id="10" name="TextBox 9">
            <a:extLst>
              <a:ext uri="{FF2B5EF4-FFF2-40B4-BE49-F238E27FC236}">
                <a16:creationId xmlns:a16="http://schemas.microsoft.com/office/drawing/2014/main" id="{8D792568-E6B3-4344-AD13-9BFEAEF7D4A1}"/>
              </a:ext>
            </a:extLst>
          </p:cNvPr>
          <p:cNvSpPr txBox="1"/>
          <p:nvPr/>
        </p:nvSpPr>
        <p:spPr>
          <a:xfrm>
            <a:off x="5159073" y="4789375"/>
            <a:ext cx="6093618" cy="1107996"/>
          </a:xfrm>
          <a:prstGeom prst="rect">
            <a:avLst/>
          </a:prstGeom>
          <a:noFill/>
        </p:spPr>
        <p:txBody>
          <a:bodyPr wrap="square">
            <a:spAutoFit/>
          </a:bodyPr>
          <a:lstStyle/>
          <a:p>
            <a:pPr>
              <a:buNone/>
            </a:pPr>
            <a:r>
              <a:rPr lang="en-US" sz="2200" dirty="0"/>
              <a:t>Estimate the coordinates of E. What other</a:t>
            </a:r>
            <a:br>
              <a:rPr lang="en-US" sz="2200" dirty="0"/>
            </a:br>
            <a:r>
              <a:rPr lang="en-US" sz="2200" dirty="0"/>
              <a:t>coordinates would be on the horizontal line that goes through E? How about the vertical line?</a:t>
            </a:r>
          </a:p>
        </p:txBody>
      </p:sp>
    </p:spTree>
    <p:extLst>
      <p:ext uri="{BB962C8B-B14F-4D97-AF65-F5344CB8AC3E}">
        <p14:creationId xmlns:p14="http://schemas.microsoft.com/office/powerpoint/2010/main" val="162221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C0BBFC-5797-2A41-9BA8-6B637CD76643}"/>
              </a:ext>
            </a:extLst>
          </p:cNvPr>
          <p:cNvSpPr>
            <a:spLocks noGrp="1"/>
          </p:cNvSpPr>
          <p:nvPr>
            <p:ph type="body" sz="quarter" idx="11"/>
          </p:nvPr>
        </p:nvSpPr>
        <p:spPr/>
        <p:txBody>
          <a:bodyPr/>
          <a:lstStyle/>
          <a:p>
            <a:r>
              <a:rPr lang="en-US" dirty="0"/>
              <a:t>Activity B: (4, 3)?</a:t>
            </a:r>
          </a:p>
        </p:txBody>
      </p:sp>
      <p:pic>
        <p:nvPicPr>
          <p:cNvPr id="4" name="Picture 3">
            <a:extLst>
              <a:ext uri="{FF2B5EF4-FFF2-40B4-BE49-F238E27FC236}">
                <a16:creationId xmlns:a16="http://schemas.microsoft.com/office/drawing/2014/main" id="{84ADA501-E1B6-2347-92E8-A9BC575D3D25}"/>
              </a:ext>
            </a:extLst>
          </p:cNvPr>
          <p:cNvPicPr>
            <a:picLocks noChangeAspect="1"/>
          </p:cNvPicPr>
          <p:nvPr/>
        </p:nvPicPr>
        <p:blipFill rotWithShape="1">
          <a:blip r:embed="rId3"/>
          <a:srcRect b="15305"/>
          <a:stretch/>
        </p:blipFill>
        <p:spPr>
          <a:xfrm>
            <a:off x="789186" y="4023011"/>
            <a:ext cx="2631885" cy="2054450"/>
          </a:xfrm>
          <a:prstGeom prst="rect">
            <a:avLst/>
          </a:prstGeom>
          <a:ln w="38100">
            <a:solidFill>
              <a:schemeClr val="tx1"/>
            </a:solidFill>
          </a:ln>
        </p:spPr>
      </p:pic>
      <p:pic>
        <p:nvPicPr>
          <p:cNvPr id="5" name="Picture 4">
            <a:extLst>
              <a:ext uri="{FF2B5EF4-FFF2-40B4-BE49-F238E27FC236}">
                <a16:creationId xmlns:a16="http://schemas.microsoft.com/office/drawing/2014/main" id="{883DF523-A560-CB40-A344-E990DEB56AA0}"/>
              </a:ext>
            </a:extLst>
          </p:cNvPr>
          <p:cNvPicPr>
            <a:picLocks noChangeAspect="1"/>
          </p:cNvPicPr>
          <p:nvPr/>
        </p:nvPicPr>
        <p:blipFill rotWithShape="1">
          <a:blip r:embed="rId4"/>
          <a:srcRect l="19394" t="14473" r="5650" b="11597"/>
          <a:stretch/>
        </p:blipFill>
        <p:spPr>
          <a:xfrm>
            <a:off x="791628" y="1295400"/>
            <a:ext cx="2631379" cy="2029729"/>
          </a:xfrm>
          <a:prstGeom prst="rect">
            <a:avLst/>
          </a:prstGeom>
          <a:ln w="38100">
            <a:solidFill>
              <a:schemeClr val="tx1"/>
            </a:solidFill>
          </a:ln>
        </p:spPr>
      </p:pic>
      <p:pic>
        <p:nvPicPr>
          <p:cNvPr id="6" name="Picture 5">
            <a:extLst>
              <a:ext uri="{FF2B5EF4-FFF2-40B4-BE49-F238E27FC236}">
                <a16:creationId xmlns:a16="http://schemas.microsoft.com/office/drawing/2014/main" id="{3E6FB9DF-9D79-E54E-907B-3BB22E0DAE08}"/>
              </a:ext>
            </a:extLst>
          </p:cNvPr>
          <p:cNvPicPr>
            <a:picLocks noChangeAspect="1"/>
          </p:cNvPicPr>
          <p:nvPr/>
        </p:nvPicPr>
        <p:blipFill rotWithShape="1">
          <a:blip r:embed="rId5"/>
          <a:srcRect b="15112"/>
          <a:stretch/>
        </p:blipFill>
        <p:spPr>
          <a:xfrm>
            <a:off x="4280011" y="4037012"/>
            <a:ext cx="2627002" cy="2054450"/>
          </a:xfrm>
          <a:prstGeom prst="rect">
            <a:avLst/>
          </a:prstGeom>
          <a:ln w="38100">
            <a:solidFill>
              <a:schemeClr val="tx1"/>
            </a:solidFill>
          </a:ln>
        </p:spPr>
      </p:pic>
      <p:pic>
        <p:nvPicPr>
          <p:cNvPr id="7" name="Picture 6">
            <a:extLst>
              <a:ext uri="{FF2B5EF4-FFF2-40B4-BE49-F238E27FC236}">
                <a16:creationId xmlns:a16="http://schemas.microsoft.com/office/drawing/2014/main" id="{20DE714A-92F8-4849-9AF6-A8EB2CA1AE89}"/>
              </a:ext>
            </a:extLst>
          </p:cNvPr>
          <p:cNvPicPr>
            <a:picLocks noChangeAspect="1"/>
          </p:cNvPicPr>
          <p:nvPr/>
        </p:nvPicPr>
        <p:blipFill rotWithShape="1">
          <a:blip r:embed="rId6"/>
          <a:srcRect t="14002" b="15633"/>
          <a:stretch/>
        </p:blipFill>
        <p:spPr>
          <a:xfrm>
            <a:off x="4241800" y="1251914"/>
            <a:ext cx="2627002" cy="2054450"/>
          </a:xfrm>
          <a:prstGeom prst="rect">
            <a:avLst/>
          </a:prstGeom>
          <a:ln w="38100">
            <a:solidFill>
              <a:schemeClr val="tx1"/>
            </a:solidFill>
          </a:ln>
        </p:spPr>
      </p:pic>
      <p:sp>
        <p:nvSpPr>
          <p:cNvPr id="8" name="TextBox 7">
            <a:extLst>
              <a:ext uri="{FF2B5EF4-FFF2-40B4-BE49-F238E27FC236}">
                <a16:creationId xmlns:a16="http://schemas.microsoft.com/office/drawing/2014/main" id="{56824D48-C59F-E34D-B33F-A8A54A372EA2}"/>
              </a:ext>
            </a:extLst>
          </p:cNvPr>
          <p:cNvSpPr txBox="1"/>
          <p:nvPr/>
        </p:nvSpPr>
        <p:spPr>
          <a:xfrm>
            <a:off x="867036" y="1251914"/>
            <a:ext cx="423514" cy="523220"/>
          </a:xfrm>
          <a:prstGeom prst="rect">
            <a:avLst/>
          </a:prstGeom>
          <a:noFill/>
        </p:spPr>
        <p:txBody>
          <a:bodyPr wrap="none" rtlCol="0">
            <a:spAutoFit/>
          </a:bodyPr>
          <a:lstStyle/>
          <a:p>
            <a:pPr>
              <a:buNone/>
            </a:pPr>
            <a:r>
              <a:rPr lang="en-US" dirty="0"/>
              <a:t>A</a:t>
            </a:r>
          </a:p>
        </p:txBody>
      </p:sp>
      <p:sp>
        <p:nvSpPr>
          <p:cNvPr id="9" name="TextBox 8">
            <a:extLst>
              <a:ext uri="{FF2B5EF4-FFF2-40B4-BE49-F238E27FC236}">
                <a16:creationId xmlns:a16="http://schemas.microsoft.com/office/drawing/2014/main" id="{D0C37C4F-6D31-C441-852F-A420BF9F280C}"/>
              </a:ext>
            </a:extLst>
          </p:cNvPr>
          <p:cNvSpPr txBox="1"/>
          <p:nvPr/>
        </p:nvSpPr>
        <p:spPr>
          <a:xfrm>
            <a:off x="4276429" y="1203865"/>
            <a:ext cx="423514" cy="523220"/>
          </a:xfrm>
          <a:prstGeom prst="rect">
            <a:avLst/>
          </a:prstGeom>
          <a:noFill/>
        </p:spPr>
        <p:txBody>
          <a:bodyPr wrap="none" rtlCol="0">
            <a:spAutoFit/>
          </a:bodyPr>
          <a:lstStyle/>
          <a:p>
            <a:pPr>
              <a:buNone/>
            </a:pPr>
            <a:r>
              <a:rPr lang="en-US" dirty="0"/>
              <a:t>B</a:t>
            </a:r>
          </a:p>
        </p:txBody>
      </p:sp>
      <p:sp>
        <p:nvSpPr>
          <p:cNvPr id="10" name="TextBox 9">
            <a:extLst>
              <a:ext uri="{FF2B5EF4-FFF2-40B4-BE49-F238E27FC236}">
                <a16:creationId xmlns:a16="http://schemas.microsoft.com/office/drawing/2014/main" id="{6C17E8CF-4931-844D-9D4A-6F46371A6C91}"/>
              </a:ext>
            </a:extLst>
          </p:cNvPr>
          <p:cNvSpPr txBox="1"/>
          <p:nvPr/>
        </p:nvSpPr>
        <p:spPr>
          <a:xfrm>
            <a:off x="789186" y="3968850"/>
            <a:ext cx="444352" cy="523220"/>
          </a:xfrm>
          <a:prstGeom prst="rect">
            <a:avLst/>
          </a:prstGeom>
          <a:noFill/>
        </p:spPr>
        <p:txBody>
          <a:bodyPr wrap="none" rtlCol="0">
            <a:spAutoFit/>
          </a:bodyPr>
          <a:lstStyle/>
          <a:p>
            <a:pPr>
              <a:buNone/>
            </a:pPr>
            <a:r>
              <a:rPr lang="en-US" dirty="0"/>
              <a:t>C</a:t>
            </a:r>
          </a:p>
        </p:txBody>
      </p:sp>
      <p:sp>
        <p:nvSpPr>
          <p:cNvPr id="11" name="TextBox 10">
            <a:extLst>
              <a:ext uri="{FF2B5EF4-FFF2-40B4-BE49-F238E27FC236}">
                <a16:creationId xmlns:a16="http://schemas.microsoft.com/office/drawing/2014/main" id="{3F458CC9-E849-0C4A-BCDB-7424CC33F883}"/>
              </a:ext>
            </a:extLst>
          </p:cNvPr>
          <p:cNvSpPr txBox="1"/>
          <p:nvPr/>
        </p:nvSpPr>
        <p:spPr>
          <a:xfrm>
            <a:off x="4241800" y="4037012"/>
            <a:ext cx="444352" cy="523220"/>
          </a:xfrm>
          <a:prstGeom prst="rect">
            <a:avLst/>
          </a:prstGeom>
          <a:noFill/>
        </p:spPr>
        <p:txBody>
          <a:bodyPr wrap="none" rtlCol="0">
            <a:spAutoFit/>
          </a:bodyPr>
          <a:lstStyle/>
          <a:p>
            <a:pPr>
              <a:buNone/>
            </a:pPr>
            <a:r>
              <a:rPr lang="en-US" dirty="0"/>
              <a:t>D</a:t>
            </a:r>
          </a:p>
        </p:txBody>
      </p:sp>
      <p:sp>
        <p:nvSpPr>
          <p:cNvPr id="12" name="TextBox 11">
            <a:extLst>
              <a:ext uri="{FF2B5EF4-FFF2-40B4-BE49-F238E27FC236}">
                <a16:creationId xmlns:a16="http://schemas.microsoft.com/office/drawing/2014/main" id="{D23548E3-4095-634E-A563-6991E25EA1AC}"/>
              </a:ext>
            </a:extLst>
          </p:cNvPr>
          <p:cNvSpPr txBox="1"/>
          <p:nvPr/>
        </p:nvSpPr>
        <p:spPr>
          <a:xfrm>
            <a:off x="7248352" y="1192212"/>
            <a:ext cx="4757464" cy="1514261"/>
          </a:xfrm>
          <a:prstGeom prst="rect">
            <a:avLst/>
          </a:prstGeom>
          <a:noFill/>
        </p:spPr>
        <p:txBody>
          <a:bodyPr wrap="square" rtlCol="0">
            <a:spAutoFit/>
          </a:bodyPr>
          <a:lstStyle/>
          <a:p>
            <a:pPr marL="457200" indent="-457200">
              <a:buFont typeface="+mj-lt"/>
              <a:buAutoNum type="alphaLcParenR"/>
            </a:pPr>
            <a:r>
              <a:rPr lang="en-US" sz="2200" dirty="0"/>
              <a:t>What does (4, 3) have to do with each of these diagrams?</a:t>
            </a:r>
          </a:p>
          <a:p>
            <a:pPr marL="457200" indent="-457200">
              <a:buFont typeface="+mj-lt"/>
              <a:buAutoNum type="alphaLcParenR"/>
            </a:pPr>
            <a:r>
              <a:rPr lang="en-US" sz="2200" dirty="0"/>
              <a:t>What’s the same and what’s different in each case?</a:t>
            </a:r>
          </a:p>
        </p:txBody>
      </p:sp>
      <p:sp>
        <p:nvSpPr>
          <p:cNvPr id="13" name="Action Button: Help 12">
            <a:hlinkClick r:id="" action="ppaction://noaction" highlightClick="1"/>
            <a:extLst>
              <a:ext uri="{FF2B5EF4-FFF2-40B4-BE49-F238E27FC236}">
                <a16:creationId xmlns:a16="http://schemas.microsoft.com/office/drawing/2014/main" id="{2C7BD77F-7396-4F0D-BCAF-D31B58F64690}"/>
              </a:ext>
            </a:extLst>
          </p:cNvPr>
          <p:cNvSpPr/>
          <p:nvPr/>
        </p:nvSpPr>
        <p:spPr>
          <a:xfrm>
            <a:off x="7248352" y="463993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4" name="TextBox 13">
            <a:extLst>
              <a:ext uri="{FF2B5EF4-FFF2-40B4-BE49-F238E27FC236}">
                <a16:creationId xmlns:a16="http://schemas.microsoft.com/office/drawing/2014/main" id="{E9F42365-AF02-417B-9096-62F41C1AFC83}"/>
              </a:ext>
            </a:extLst>
          </p:cNvPr>
          <p:cNvSpPr txBox="1"/>
          <p:nvPr/>
        </p:nvSpPr>
        <p:spPr>
          <a:xfrm>
            <a:off x="8137884" y="4496238"/>
            <a:ext cx="4054116" cy="1107996"/>
          </a:xfrm>
          <a:prstGeom prst="rect">
            <a:avLst/>
          </a:prstGeom>
          <a:noFill/>
        </p:spPr>
        <p:txBody>
          <a:bodyPr wrap="square" rtlCol="0">
            <a:spAutoFit/>
          </a:bodyPr>
          <a:lstStyle/>
          <a:p>
            <a:pPr>
              <a:buNone/>
            </a:pPr>
            <a:r>
              <a:rPr lang="en-US" sz="2200" dirty="0"/>
              <a:t>How would the images change if one of the coordinate values was negative?</a:t>
            </a:r>
          </a:p>
        </p:txBody>
      </p:sp>
    </p:spTree>
    <p:extLst>
      <p:ext uri="{BB962C8B-B14F-4D97-AF65-F5344CB8AC3E}">
        <p14:creationId xmlns:p14="http://schemas.microsoft.com/office/powerpoint/2010/main" val="27668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60CB33-A51B-0349-847F-81B87553B396}"/>
              </a:ext>
            </a:extLst>
          </p:cNvPr>
          <p:cNvSpPr>
            <a:spLocks noGrp="1"/>
          </p:cNvSpPr>
          <p:nvPr>
            <p:ph type="body" sz="quarter" idx="11"/>
          </p:nvPr>
        </p:nvSpPr>
        <p:spPr/>
        <p:txBody>
          <a:bodyPr/>
          <a:lstStyle/>
          <a:p>
            <a:r>
              <a:rPr lang="en-US" dirty="0"/>
              <a:t>Activity C: Where are the axes?</a:t>
            </a:r>
          </a:p>
        </p:txBody>
      </p:sp>
      <p:pic>
        <p:nvPicPr>
          <p:cNvPr id="4" name="Picture 3">
            <a:extLst>
              <a:ext uri="{FF2B5EF4-FFF2-40B4-BE49-F238E27FC236}">
                <a16:creationId xmlns:a16="http://schemas.microsoft.com/office/drawing/2014/main" id="{8844E348-091F-B845-B895-DB9666D88AF3}"/>
              </a:ext>
            </a:extLst>
          </p:cNvPr>
          <p:cNvPicPr>
            <a:picLocks noChangeAspect="1"/>
          </p:cNvPicPr>
          <p:nvPr/>
        </p:nvPicPr>
        <p:blipFill>
          <a:blip r:embed="rId3"/>
          <a:stretch>
            <a:fillRect/>
          </a:stretch>
        </p:blipFill>
        <p:spPr>
          <a:xfrm>
            <a:off x="368300" y="1301750"/>
            <a:ext cx="5727700" cy="4686300"/>
          </a:xfrm>
          <a:prstGeom prst="rect">
            <a:avLst/>
          </a:prstGeom>
          <a:ln w="38100">
            <a:solidFill>
              <a:schemeClr val="tx1"/>
            </a:solidFill>
          </a:ln>
        </p:spPr>
      </p:pic>
      <p:sp>
        <p:nvSpPr>
          <p:cNvPr id="5" name="Action Button: Help 4">
            <a:hlinkClick r:id="" action="ppaction://noaction" highlightClick="1"/>
            <a:extLst>
              <a:ext uri="{FF2B5EF4-FFF2-40B4-BE49-F238E27FC236}">
                <a16:creationId xmlns:a16="http://schemas.microsoft.com/office/drawing/2014/main" id="{7FB34408-1896-40C8-951B-C5F5409ECD24}"/>
              </a:ext>
            </a:extLst>
          </p:cNvPr>
          <p:cNvSpPr/>
          <p:nvPr/>
        </p:nvSpPr>
        <p:spPr>
          <a:xfrm>
            <a:off x="6280525" y="454870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 name="TextBox 1">
            <a:extLst>
              <a:ext uri="{FF2B5EF4-FFF2-40B4-BE49-F238E27FC236}">
                <a16:creationId xmlns:a16="http://schemas.microsoft.com/office/drawing/2014/main" id="{A5A2868B-F07C-4B03-ACEB-24F518E95B05}"/>
              </a:ext>
            </a:extLst>
          </p:cNvPr>
          <p:cNvSpPr txBox="1"/>
          <p:nvPr/>
        </p:nvSpPr>
        <p:spPr>
          <a:xfrm>
            <a:off x="6399992" y="1149350"/>
            <a:ext cx="4080412" cy="2055947"/>
          </a:xfrm>
          <a:prstGeom prst="rect">
            <a:avLst/>
          </a:prstGeom>
          <a:noFill/>
        </p:spPr>
        <p:txBody>
          <a:bodyPr wrap="none" rtlCol="0">
            <a:spAutoFit/>
          </a:bodyPr>
          <a:lstStyle/>
          <a:p>
            <a:pPr>
              <a:buNone/>
            </a:pPr>
            <a:r>
              <a:rPr lang="en-GB" sz="2200" dirty="0"/>
              <a:t>Where are the axes if:</a:t>
            </a:r>
          </a:p>
          <a:p>
            <a:pPr marL="514350" indent="-514350">
              <a:buFont typeface="+mj-lt"/>
              <a:buAutoNum type="alphaLcParenR"/>
            </a:pPr>
            <a:r>
              <a:rPr lang="en-GB" sz="2200" dirty="0"/>
              <a:t>A is (2, 3) and E is (5, 1)</a:t>
            </a:r>
          </a:p>
          <a:p>
            <a:pPr marL="514350" indent="-514350">
              <a:buFont typeface="+mj-lt"/>
              <a:buAutoNum type="alphaLcParenR"/>
            </a:pPr>
            <a:r>
              <a:rPr lang="en-GB" sz="2200" dirty="0"/>
              <a:t>A is (-2, 3) and E is (1, 1)</a:t>
            </a:r>
          </a:p>
          <a:p>
            <a:pPr marL="514350" indent="-514350">
              <a:buFont typeface="+mj-lt"/>
              <a:buAutoNum type="alphaLcParenR"/>
            </a:pPr>
            <a:r>
              <a:rPr lang="en-GB" sz="2200" dirty="0"/>
              <a:t>A is (3, -2) and E is (6, -6)</a:t>
            </a:r>
          </a:p>
          <a:p>
            <a:pPr marL="514350" indent="-514350">
              <a:buFont typeface="+mj-lt"/>
              <a:buAutoNum type="alphaLcParenR"/>
            </a:pPr>
            <a:r>
              <a:rPr lang="en-GB" sz="2200" dirty="0"/>
              <a:t>A is (-2, 3) and E is (1, -1)?</a:t>
            </a:r>
          </a:p>
        </p:txBody>
      </p:sp>
      <p:sp>
        <p:nvSpPr>
          <p:cNvPr id="6" name="TextBox 5">
            <a:extLst>
              <a:ext uri="{FF2B5EF4-FFF2-40B4-BE49-F238E27FC236}">
                <a16:creationId xmlns:a16="http://schemas.microsoft.com/office/drawing/2014/main" id="{F90F3DB8-F972-41F3-9B7A-99F0877269D6}"/>
              </a:ext>
            </a:extLst>
          </p:cNvPr>
          <p:cNvSpPr txBox="1"/>
          <p:nvPr/>
        </p:nvSpPr>
        <p:spPr>
          <a:xfrm>
            <a:off x="7093708" y="4424324"/>
            <a:ext cx="4978956" cy="1107996"/>
          </a:xfrm>
          <a:prstGeom prst="rect">
            <a:avLst/>
          </a:prstGeom>
          <a:noFill/>
        </p:spPr>
        <p:txBody>
          <a:bodyPr wrap="square" rtlCol="0">
            <a:spAutoFit/>
          </a:bodyPr>
          <a:lstStyle/>
          <a:p>
            <a:pPr>
              <a:buNone/>
            </a:pPr>
            <a:r>
              <a:rPr lang="en-GB" sz="2200" dirty="0"/>
              <a:t>Where might the axes be if there was at least one point in all four quadrants?</a:t>
            </a:r>
          </a:p>
        </p:txBody>
      </p:sp>
    </p:spTree>
    <p:extLst>
      <p:ext uri="{BB962C8B-B14F-4D97-AF65-F5344CB8AC3E}">
        <p14:creationId xmlns:p14="http://schemas.microsoft.com/office/powerpoint/2010/main" val="262586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ction Button: Help 47">
            <a:hlinkClick r:id="" action="ppaction://noaction" highlightClick="1"/>
            <a:extLst>
              <a:ext uri="{FF2B5EF4-FFF2-40B4-BE49-F238E27FC236}">
                <a16:creationId xmlns:a16="http://schemas.microsoft.com/office/drawing/2014/main" id="{D38604B3-0118-4F61-9017-114AE2BF39EE}"/>
              </a:ext>
            </a:extLst>
          </p:cNvPr>
          <p:cNvSpPr/>
          <p:nvPr/>
        </p:nvSpPr>
        <p:spPr>
          <a:xfrm>
            <a:off x="9209470" y="149791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buNone/>
            </a:pPr>
            <a:endParaRPr lang="en-GB" dirty="0"/>
          </a:p>
        </p:txBody>
      </p:sp>
      <p:sp>
        <p:nvSpPr>
          <p:cNvPr id="5" name="Text Placeholder 4">
            <a:extLst>
              <a:ext uri="{FF2B5EF4-FFF2-40B4-BE49-F238E27FC236}">
                <a16:creationId xmlns:a16="http://schemas.microsoft.com/office/drawing/2014/main" id="{0FDD833C-BE6E-4DDF-8E1A-5CF5864AC08C}"/>
              </a:ext>
            </a:extLst>
          </p:cNvPr>
          <p:cNvSpPr>
            <a:spLocks noGrp="1"/>
          </p:cNvSpPr>
          <p:nvPr>
            <p:ph type="body" sz="quarter" idx="11"/>
          </p:nvPr>
        </p:nvSpPr>
        <p:spPr/>
        <p:txBody>
          <a:bodyPr/>
          <a:lstStyle/>
          <a:p>
            <a:r>
              <a:rPr lang="en-GB" dirty="0"/>
              <a:t>Activity D: Missing coordinates</a:t>
            </a:r>
          </a:p>
        </p:txBody>
      </p:sp>
      <p:sp>
        <p:nvSpPr>
          <p:cNvPr id="61" name="TextBox 60">
            <a:extLst>
              <a:ext uri="{FF2B5EF4-FFF2-40B4-BE49-F238E27FC236}">
                <a16:creationId xmlns:a16="http://schemas.microsoft.com/office/drawing/2014/main" id="{2EB2D655-728C-4CBE-A052-3742EBC0CBAE}"/>
              </a:ext>
            </a:extLst>
          </p:cNvPr>
          <p:cNvSpPr txBox="1"/>
          <p:nvPr/>
        </p:nvSpPr>
        <p:spPr>
          <a:xfrm>
            <a:off x="145680" y="1080714"/>
            <a:ext cx="12046320" cy="430887"/>
          </a:xfrm>
          <a:prstGeom prst="rect">
            <a:avLst/>
          </a:prstGeom>
          <a:noFill/>
        </p:spPr>
        <p:txBody>
          <a:bodyPr wrap="square">
            <a:spAutoFit/>
          </a:bodyPr>
          <a:lstStyle/>
          <a:p>
            <a:pPr>
              <a:buNone/>
            </a:pPr>
            <a:r>
              <a:rPr lang="en-US" sz="2200" dirty="0"/>
              <a:t>Write the missing coordinates for each of these isosceles triangles.</a:t>
            </a:r>
            <a:endParaRPr lang="en-GB" sz="2200" dirty="0"/>
          </a:p>
        </p:txBody>
      </p:sp>
      <p:sp>
        <p:nvSpPr>
          <p:cNvPr id="68" name="TextBox 67">
            <a:extLst>
              <a:ext uri="{FF2B5EF4-FFF2-40B4-BE49-F238E27FC236}">
                <a16:creationId xmlns:a16="http://schemas.microsoft.com/office/drawing/2014/main" id="{43D51CE5-91B7-497D-BAF8-5A1B5E43BFFB}"/>
              </a:ext>
            </a:extLst>
          </p:cNvPr>
          <p:cNvSpPr txBox="1"/>
          <p:nvPr/>
        </p:nvSpPr>
        <p:spPr>
          <a:xfrm>
            <a:off x="9132678" y="2265965"/>
            <a:ext cx="2966170" cy="2529923"/>
          </a:xfrm>
          <a:prstGeom prst="rect">
            <a:avLst/>
          </a:prstGeom>
          <a:noFill/>
        </p:spPr>
        <p:txBody>
          <a:bodyPr wrap="square">
            <a:spAutoFit/>
          </a:bodyPr>
          <a:lstStyle/>
          <a:p>
            <a:pPr>
              <a:buNone/>
            </a:pPr>
            <a:r>
              <a:rPr lang="en-US" sz="2200" dirty="0"/>
              <a:t>Plot your own isosceles triangle. </a:t>
            </a:r>
          </a:p>
          <a:p>
            <a:pPr>
              <a:buNone/>
            </a:pPr>
            <a:r>
              <a:rPr lang="en-US" sz="2200" dirty="0"/>
              <a:t>What is the minimum information you must give to make all the</a:t>
            </a:r>
            <a:br>
              <a:rPr lang="en-US" sz="2200" dirty="0"/>
            </a:br>
            <a:r>
              <a:rPr lang="en-US" sz="2200" dirty="0"/>
              <a:t>coordinates identifiable?</a:t>
            </a:r>
            <a:endParaRPr lang="en-GB" sz="2200" dirty="0"/>
          </a:p>
        </p:txBody>
      </p:sp>
      <p:grpSp>
        <p:nvGrpSpPr>
          <p:cNvPr id="19" name="Group 18">
            <a:extLst>
              <a:ext uri="{FF2B5EF4-FFF2-40B4-BE49-F238E27FC236}">
                <a16:creationId xmlns:a16="http://schemas.microsoft.com/office/drawing/2014/main" id="{DC24B217-A709-4FBB-9773-26CB0F77C1E0}"/>
              </a:ext>
            </a:extLst>
          </p:cNvPr>
          <p:cNvGrpSpPr/>
          <p:nvPr/>
        </p:nvGrpSpPr>
        <p:grpSpPr>
          <a:xfrm>
            <a:off x="4518247" y="3859617"/>
            <a:ext cx="4171633" cy="2850584"/>
            <a:chOff x="4518247" y="3859617"/>
            <a:chExt cx="4171633" cy="2850584"/>
          </a:xfrm>
        </p:grpSpPr>
        <p:sp>
          <p:nvSpPr>
            <p:cNvPr id="15" name="TextBox 14">
              <a:extLst>
                <a:ext uri="{FF2B5EF4-FFF2-40B4-BE49-F238E27FC236}">
                  <a16:creationId xmlns:a16="http://schemas.microsoft.com/office/drawing/2014/main" id="{817F184A-EB00-4F7A-9B62-B9C005F38A86}"/>
                </a:ext>
              </a:extLst>
            </p:cNvPr>
            <p:cNvSpPr txBox="1"/>
            <p:nvPr/>
          </p:nvSpPr>
          <p:spPr>
            <a:xfrm>
              <a:off x="7552370" y="3859617"/>
              <a:ext cx="780983" cy="400110"/>
            </a:xfrm>
            <a:prstGeom prst="rect">
              <a:avLst/>
            </a:prstGeom>
            <a:noFill/>
          </p:spPr>
          <p:txBody>
            <a:bodyPr wrap="none" rtlCol="0">
              <a:spAutoFit/>
            </a:bodyPr>
            <a:lstStyle/>
            <a:p>
              <a:pPr>
                <a:buNone/>
              </a:pPr>
              <a:r>
                <a:rPr lang="en-GB" sz="2000" dirty="0">
                  <a:solidFill>
                    <a:srgbClr val="FF3368"/>
                  </a:solidFill>
                </a:rPr>
                <a:t>(6, 4)</a:t>
              </a:r>
            </a:p>
          </p:txBody>
        </p:sp>
        <p:grpSp>
          <p:nvGrpSpPr>
            <p:cNvPr id="18" name="Group 17">
              <a:extLst>
                <a:ext uri="{FF2B5EF4-FFF2-40B4-BE49-F238E27FC236}">
                  <a16:creationId xmlns:a16="http://schemas.microsoft.com/office/drawing/2014/main" id="{4B6E6BC2-21DE-40A7-A983-BE73384F2AA8}"/>
                </a:ext>
              </a:extLst>
            </p:cNvPr>
            <p:cNvGrpSpPr/>
            <p:nvPr/>
          </p:nvGrpSpPr>
          <p:grpSpPr>
            <a:xfrm>
              <a:off x="4518247" y="4179409"/>
              <a:ext cx="4171633" cy="2530792"/>
              <a:chOff x="4518247" y="4179409"/>
              <a:chExt cx="4171633" cy="2530792"/>
            </a:xfrm>
          </p:grpSpPr>
          <p:pic>
            <p:nvPicPr>
              <p:cNvPr id="14" name="Picture 13">
                <a:extLst>
                  <a:ext uri="{FF2B5EF4-FFF2-40B4-BE49-F238E27FC236}">
                    <a16:creationId xmlns:a16="http://schemas.microsoft.com/office/drawing/2014/main" id="{1CC71F59-425E-4FD2-BCAC-A123792EE246}"/>
                  </a:ext>
                </a:extLst>
              </p:cNvPr>
              <p:cNvPicPr>
                <a:picLocks noChangeAspect="1"/>
              </p:cNvPicPr>
              <p:nvPr/>
            </p:nvPicPr>
            <p:blipFill rotWithShape="1">
              <a:blip r:embed="rId3">
                <a:clrChange>
                  <a:clrFrom>
                    <a:srgbClr val="FFFFFF"/>
                  </a:clrFrom>
                  <a:clrTo>
                    <a:srgbClr val="FFFFFF">
                      <a:alpha val="0"/>
                    </a:srgbClr>
                  </a:clrTo>
                </a:clrChange>
              </a:blip>
              <a:srcRect r="2875" b="12430"/>
              <a:stretch/>
            </p:blipFill>
            <p:spPr>
              <a:xfrm>
                <a:off x="4518247" y="4179409"/>
                <a:ext cx="4171633" cy="2330737"/>
              </a:xfrm>
              <a:prstGeom prst="rect">
                <a:avLst/>
              </a:prstGeom>
            </p:spPr>
          </p:pic>
          <p:sp>
            <p:nvSpPr>
              <p:cNvPr id="24" name="TextBox 23">
                <a:extLst>
                  <a:ext uri="{FF2B5EF4-FFF2-40B4-BE49-F238E27FC236}">
                    <a16:creationId xmlns:a16="http://schemas.microsoft.com/office/drawing/2014/main" id="{03757D72-BB83-401E-A579-81721D6C27AE}"/>
                  </a:ext>
                </a:extLst>
              </p:cNvPr>
              <p:cNvSpPr txBox="1"/>
              <p:nvPr/>
            </p:nvSpPr>
            <p:spPr>
              <a:xfrm>
                <a:off x="7458130" y="6273020"/>
                <a:ext cx="780983" cy="400110"/>
              </a:xfrm>
              <a:prstGeom prst="rect">
                <a:avLst/>
              </a:prstGeom>
              <a:noFill/>
            </p:spPr>
            <p:txBody>
              <a:bodyPr wrap="none" rtlCol="0">
                <a:spAutoFit/>
              </a:bodyPr>
              <a:lstStyle/>
              <a:p>
                <a:pPr>
                  <a:buNone/>
                </a:pPr>
                <a:r>
                  <a:rPr lang="en-GB" sz="2000" dirty="0">
                    <a:solidFill>
                      <a:srgbClr val="FF3368"/>
                    </a:solidFill>
                  </a:rPr>
                  <a:t>(_, _)</a:t>
                </a:r>
              </a:p>
            </p:txBody>
          </p:sp>
          <p:sp>
            <p:nvSpPr>
              <p:cNvPr id="25" name="TextBox 24">
                <a:extLst>
                  <a:ext uri="{FF2B5EF4-FFF2-40B4-BE49-F238E27FC236}">
                    <a16:creationId xmlns:a16="http://schemas.microsoft.com/office/drawing/2014/main" id="{718D616E-8570-4C13-8002-5893C9992D29}"/>
                  </a:ext>
                </a:extLst>
              </p:cNvPr>
              <p:cNvSpPr txBox="1"/>
              <p:nvPr/>
            </p:nvSpPr>
            <p:spPr>
              <a:xfrm>
                <a:off x="5410579" y="6310091"/>
                <a:ext cx="780983" cy="400110"/>
              </a:xfrm>
              <a:prstGeom prst="rect">
                <a:avLst/>
              </a:prstGeom>
              <a:noFill/>
            </p:spPr>
            <p:txBody>
              <a:bodyPr wrap="none" rtlCol="0">
                <a:spAutoFit/>
              </a:bodyPr>
              <a:lstStyle/>
              <a:p>
                <a:pPr>
                  <a:buNone/>
                </a:pPr>
                <a:r>
                  <a:rPr lang="en-GB" sz="2000" dirty="0">
                    <a:solidFill>
                      <a:srgbClr val="FF3368"/>
                    </a:solidFill>
                  </a:rPr>
                  <a:t>(_, _)</a:t>
                </a:r>
              </a:p>
            </p:txBody>
          </p:sp>
        </p:grpSp>
      </p:grpSp>
      <p:grpSp>
        <p:nvGrpSpPr>
          <p:cNvPr id="17" name="Group 16">
            <a:extLst>
              <a:ext uri="{FF2B5EF4-FFF2-40B4-BE49-F238E27FC236}">
                <a16:creationId xmlns:a16="http://schemas.microsoft.com/office/drawing/2014/main" id="{76E3F9E8-EB6D-4C88-9344-DA6E71792CDC}"/>
              </a:ext>
            </a:extLst>
          </p:cNvPr>
          <p:cNvGrpSpPr/>
          <p:nvPr/>
        </p:nvGrpSpPr>
        <p:grpSpPr>
          <a:xfrm>
            <a:off x="502048" y="4247875"/>
            <a:ext cx="3697358" cy="2508380"/>
            <a:chOff x="525798" y="4164750"/>
            <a:chExt cx="3697358" cy="2508380"/>
          </a:xfrm>
        </p:grpSpPr>
        <p:pic>
          <p:nvPicPr>
            <p:cNvPr id="10" name="Picture 9">
              <a:extLst>
                <a:ext uri="{FF2B5EF4-FFF2-40B4-BE49-F238E27FC236}">
                  <a16:creationId xmlns:a16="http://schemas.microsoft.com/office/drawing/2014/main" id="{8BDA5F6C-37B6-4E42-B703-22DF5541A36F}"/>
                </a:ext>
              </a:extLst>
            </p:cNvPr>
            <p:cNvPicPr>
              <a:picLocks noChangeAspect="1"/>
            </p:cNvPicPr>
            <p:nvPr/>
          </p:nvPicPr>
          <p:blipFill rotWithShape="1">
            <a:blip r:embed="rId4">
              <a:clrChange>
                <a:clrFrom>
                  <a:srgbClr val="FFFFFF"/>
                </a:clrFrom>
                <a:clrTo>
                  <a:srgbClr val="FFFFFF">
                    <a:alpha val="0"/>
                  </a:srgbClr>
                </a:clrTo>
              </a:clrChange>
            </a:blip>
            <a:srcRect l="12972" t="1530"/>
            <a:stretch/>
          </p:blipFill>
          <p:spPr>
            <a:xfrm>
              <a:off x="525798" y="4168104"/>
              <a:ext cx="3414839" cy="2457377"/>
            </a:xfrm>
            <a:prstGeom prst="rect">
              <a:avLst/>
            </a:prstGeom>
          </p:spPr>
        </p:pic>
        <p:sp>
          <p:nvSpPr>
            <p:cNvPr id="16" name="TextBox 15">
              <a:extLst>
                <a:ext uri="{FF2B5EF4-FFF2-40B4-BE49-F238E27FC236}">
                  <a16:creationId xmlns:a16="http://schemas.microsoft.com/office/drawing/2014/main" id="{91DA5A8D-B03C-45CB-B556-478710639EF5}"/>
                </a:ext>
              </a:extLst>
            </p:cNvPr>
            <p:cNvSpPr txBox="1"/>
            <p:nvPr/>
          </p:nvSpPr>
          <p:spPr>
            <a:xfrm>
              <a:off x="3371824" y="4164750"/>
              <a:ext cx="780983" cy="400110"/>
            </a:xfrm>
            <a:prstGeom prst="rect">
              <a:avLst/>
            </a:prstGeom>
            <a:noFill/>
          </p:spPr>
          <p:txBody>
            <a:bodyPr wrap="none" rtlCol="0">
              <a:spAutoFit/>
            </a:bodyPr>
            <a:lstStyle/>
            <a:p>
              <a:pPr>
                <a:buNone/>
              </a:pPr>
              <a:r>
                <a:rPr lang="en-GB" sz="2000" dirty="0">
                  <a:solidFill>
                    <a:srgbClr val="DD5E0D"/>
                  </a:solidFill>
                </a:rPr>
                <a:t>(_, 1)</a:t>
              </a:r>
            </a:p>
          </p:txBody>
        </p:sp>
        <p:sp>
          <p:nvSpPr>
            <p:cNvPr id="28" name="TextBox 27">
              <a:extLst>
                <a:ext uri="{FF2B5EF4-FFF2-40B4-BE49-F238E27FC236}">
                  <a16:creationId xmlns:a16="http://schemas.microsoft.com/office/drawing/2014/main" id="{EC7B947A-432B-47DD-8FB2-7FF8312B63CC}"/>
                </a:ext>
              </a:extLst>
            </p:cNvPr>
            <p:cNvSpPr txBox="1"/>
            <p:nvPr/>
          </p:nvSpPr>
          <p:spPr>
            <a:xfrm>
              <a:off x="3357213" y="6273020"/>
              <a:ext cx="865943" cy="400110"/>
            </a:xfrm>
            <a:prstGeom prst="rect">
              <a:avLst/>
            </a:prstGeom>
            <a:noFill/>
          </p:spPr>
          <p:txBody>
            <a:bodyPr wrap="none" rtlCol="0">
              <a:spAutoFit/>
            </a:bodyPr>
            <a:lstStyle/>
            <a:p>
              <a:pPr>
                <a:buNone/>
              </a:pPr>
              <a:r>
                <a:rPr lang="en-GB" sz="2000" dirty="0">
                  <a:solidFill>
                    <a:srgbClr val="DD5E0D"/>
                  </a:solidFill>
                </a:rPr>
                <a:t>(6, -3)</a:t>
              </a:r>
            </a:p>
          </p:txBody>
        </p:sp>
        <p:sp>
          <p:nvSpPr>
            <p:cNvPr id="29" name="TextBox 28">
              <a:extLst>
                <a:ext uri="{FF2B5EF4-FFF2-40B4-BE49-F238E27FC236}">
                  <a16:creationId xmlns:a16="http://schemas.microsoft.com/office/drawing/2014/main" id="{DD7AFF22-1BBB-44A5-BB71-20E58D64EB4C}"/>
                </a:ext>
              </a:extLst>
            </p:cNvPr>
            <p:cNvSpPr txBox="1"/>
            <p:nvPr/>
          </p:nvSpPr>
          <p:spPr>
            <a:xfrm>
              <a:off x="727569" y="4970257"/>
              <a:ext cx="780983" cy="400110"/>
            </a:xfrm>
            <a:prstGeom prst="rect">
              <a:avLst/>
            </a:prstGeom>
            <a:noFill/>
          </p:spPr>
          <p:txBody>
            <a:bodyPr wrap="none" rtlCol="0">
              <a:spAutoFit/>
            </a:bodyPr>
            <a:lstStyle/>
            <a:p>
              <a:pPr>
                <a:buNone/>
              </a:pPr>
              <a:r>
                <a:rPr lang="en-GB" sz="2000" dirty="0">
                  <a:solidFill>
                    <a:srgbClr val="DD5E0D"/>
                  </a:solidFill>
                </a:rPr>
                <a:t>(1, _)</a:t>
              </a:r>
            </a:p>
          </p:txBody>
        </p:sp>
      </p:grpSp>
      <p:grpSp>
        <p:nvGrpSpPr>
          <p:cNvPr id="20" name="Group 19">
            <a:extLst>
              <a:ext uri="{FF2B5EF4-FFF2-40B4-BE49-F238E27FC236}">
                <a16:creationId xmlns:a16="http://schemas.microsoft.com/office/drawing/2014/main" id="{F6791F7D-6B9E-4D77-B8E0-AA46747D85AC}"/>
              </a:ext>
            </a:extLst>
          </p:cNvPr>
          <p:cNvGrpSpPr/>
          <p:nvPr/>
        </p:nvGrpSpPr>
        <p:grpSpPr>
          <a:xfrm>
            <a:off x="4241113" y="1831603"/>
            <a:ext cx="4525625" cy="1926527"/>
            <a:chOff x="4241113" y="1831603"/>
            <a:chExt cx="4525625" cy="1926527"/>
          </a:xfrm>
        </p:grpSpPr>
        <mc:AlternateContent xmlns:mc="http://schemas.openxmlformats.org/markup-compatibility/2006" xmlns:p14="http://schemas.microsoft.com/office/powerpoint/2010/main">
          <mc:Choice Requires="p14">
            <p:contentPart p14:bwMode="auto" r:id="rId5">
              <p14:nvContentPartPr>
                <p14:cNvPr id="100" name="Ink 99"/>
                <p14:cNvContentPartPr/>
                <p14:nvPr/>
              </p14:nvContentPartPr>
              <p14:xfrm>
                <a:off x="4858957" y="3757770"/>
                <a:ext cx="360" cy="360"/>
              </p14:xfrm>
            </p:contentPart>
          </mc:Choice>
          <mc:Fallback xmlns="">
            <p:pic>
              <p:nvPicPr>
                <p:cNvPr id="100" name="Ink 99"/>
                <p:cNvPicPr/>
                <p:nvPr/>
              </p:nvPicPr>
              <p:blipFill>
                <a:blip r:embed="rId7"/>
                <a:stretch>
                  <a:fillRect/>
                </a:stretch>
              </p:blipFill>
              <p:spPr>
                <a:xfrm>
                  <a:off x="4854277" y="3753090"/>
                  <a:ext cx="9360" cy="9360"/>
                </a:xfrm>
                <a:prstGeom prst="rect">
                  <a:avLst/>
                </a:prstGeom>
              </p:spPr>
            </p:pic>
          </mc:Fallback>
        </mc:AlternateContent>
        <p:pic>
          <p:nvPicPr>
            <p:cNvPr id="8" name="Picture 7">
              <a:extLst>
                <a:ext uri="{FF2B5EF4-FFF2-40B4-BE49-F238E27FC236}">
                  <a16:creationId xmlns:a16="http://schemas.microsoft.com/office/drawing/2014/main" id="{226C943E-71D8-47D5-A83E-CBF4CF51EBE0}"/>
                </a:ext>
              </a:extLst>
            </p:cNvPr>
            <p:cNvPicPr>
              <a:picLocks noChangeAspect="1"/>
            </p:cNvPicPr>
            <p:nvPr/>
          </p:nvPicPr>
          <p:blipFill rotWithShape="1">
            <a:blip r:embed="rId8">
              <a:clrChange>
                <a:clrFrom>
                  <a:srgbClr val="FFFFFF"/>
                </a:clrFrom>
                <a:clrTo>
                  <a:srgbClr val="FFFFFF">
                    <a:alpha val="0"/>
                  </a:srgbClr>
                </a:clrTo>
              </a:clrChange>
            </a:blip>
            <a:srcRect l="10168" t="17198" r="9885" b="27922"/>
            <a:stretch/>
          </p:blipFill>
          <p:spPr>
            <a:xfrm>
              <a:off x="4268390" y="2003650"/>
              <a:ext cx="4490844" cy="1357909"/>
            </a:xfrm>
            <a:prstGeom prst="rect">
              <a:avLst/>
            </a:prstGeom>
          </p:spPr>
        </p:pic>
        <p:sp>
          <p:nvSpPr>
            <p:cNvPr id="30" name="TextBox 29">
              <a:extLst>
                <a:ext uri="{FF2B5EF4-FFF2-40B4-BE49-F238E27FC236}">
                  <a16:creationId xmlns:a16="http://schemas.microsoft.com/office/drawing/2014/main" id="{1CA7612B-F9A2-40AE-8079-361435D3D710}"/>
                </a:ext>
              </a:extLst>
            </p:cNvPr>
            <p:cNvSpPr txBox="1"/>
            <p:nvPr/>
          </p:nvSpPr>
          <p:spPr>
            <a:xfrm>
              <a:off x="6097910" y="2938272"/>
              <a:ext cx="780983" cy="400110"/>
            </a:xfrm>
            <a:prstGeom prst="rect">
              <a:avLst/>
            </a:prstGeom>
            <a:noFill/>
          </p:spPr>
          <p:txBody>
            <a:bodyPr wrap="none" rtlCol="0">
              <a:spAutoFit/>
            </a:bodyPr>
            <a:lstStyle/>
            <a:p>
              <a:pPr>
                <a:buNone/>
              </a:pPr>
              <a:r>
                <a:rPr lang="en-GB" sz="2000" dirty="0">
                  <a:solidFill>
                    <a:srgbClr val="2E7E32"/>
                  </a:solidFill>
                </a:rPr>
                <a:t>(_, _)</a:t>
              </a:r>
            </a:p>
          </p:txBody>
        </p:sp>
        <p:sp>
          <p:nvSpPr>
            <p:cNvPr id="31" name="TextBox 30">
              <a:extLst>
                <a:ext uri="{FF2B5EF4-FFF2-40B4-BE49-F238E27FC236}">
                  <a16:creationId xmlns:a16="http://schemas.microsoft.com/office/drawing/2014/main" id="{1FA62B1E-BAC8-4096-B64E-E36EFADFD9CF}"/>
                </a:ext>
              </a:extLst>
            </p:cNvPr>
            <p:cNvSpPr txBox="1"/>
            <p:nvPr/>
          </p:nvSpPr>
          <p:spPr>
            <a:xfrm>
              <a:off x="7985755" y="1831603"/>
              <a:ext cx="780983" cy="400110"/>
            </a:xfrm>
            <a:prstGeom prst="rect">
              <a:avLst/>
            </a:prstGeom>
            <a:noFill/>
          </p:spPr>
          <p:txBody>
            <a:bodyPr wrap="none" rtlCol="0">
              <a:spAutoFit/>
            </a:bodyPr>
            <a:lstStyle/>
            <a:p>
              <a:pPr>
                <a:buNone/>
              </a:pPr>
              <a:r>
                <a:rPr lang="en-GB" sz="2000" dirty="0">
                  <a:solidFill>
                    <a:srgbClr val="2E7E32"/>
                  </a:solidFill>
                </a:rPr>
                <a:t>(4, _)</a:t>
              </a:r>
            </a:p>
          </p:txBody>
        </p:sp>
        <p:sp>
          <p:nvSpPr>
            <p:cNvPr id="32" name="TextBox 31">
              <a:extLst>
                <a:ext uri="{FF2B5EF4-FFF2-40B4-BE49-F238E27FC236}">
                  <a16:creationId xmlns:a16="http://schemas.microsoft.com/office/drawing/2014/main" id="{41CFD939-8FCC-4979-88F3-EC7ABA177E3C}"/>
                </a:ext>
              </a:extLst>
            </p:cNvPr>
            <p:cNvSpPr txBox="1"/>
            <p:nvPr/>
          </p:nvSpPr>
          <p:spPr>
            <a:xfrm>
              <a:off x="4241113" y="1839194"/>
              <a:ext cx="865943" cy="400110"/>
            </a:xfrm>
            <a:prstGeom prst="rect">
              <a:avLst/>
            </a:prstGeom>
            <a:noFill/>
          </p:spPr>
          <p:txBody>
            <a:bodyPr wrap="none" rtlCol="0">
              <a:spAutoFit/>
            </a:bodyPr>
            <a:lstStyle/>
            <a:p>
              <a:pPr>
                <a:buNone/>
              </a:pPr>
              <a:r>
                <a:rPr lang="en-GB" sz="2000" dirty="0">
                  <a:solidFill>
                    <a:srgbClr val="2E7E32"/>
                  </a:solidFill>
                </a:rPr>
                <a:t>(-2, 1)</a:t>
              </a:r>
            </a:p>
          </p:txBody>
        </p:sp>
      </p:grpSp>
      <p:grpSp>
        <p:nvGrpSpPr>
          <p:cNvPr id="21" name="Group 20">
            <a:extLst>
              <a:ext uri="{FF2B5EF4-FFF2-40B4-BE49-F238E27FC236}">
                <a16:creationId xmlns:a16="http://schemas.microsoft.com/office/drawing/2014/main" id="{07D0396A-D019-4240-8837-9E23017624E8}"/>
              </a:ext>
            </a:extLst>
          </p:cNvPr>
          <p:cNvGrpSpPr/>
          <p:nvPr/>
        </p:nvGrpSpPr>
        <p:grpSpPr>
          <a:xfrm>
            <a:off x="172147" y="1465091"/>
            <a:ext cx="3805330" cy="2647149"/>
            <a:chOff x="160172" y="1376803"/>
            <a:chExt cx="3805330" cy="2647149"/>
          </a:xfrm>
        </p:grpSpPr>
        <p:pic>
          <p:nvPicPr>
            <p:cNvPr id="6" name="Picture 5">
              <a:extLst>
                <a:ext uri="{FF2B5EF4-FFF2-40B4-BE49-F238E27FC236}">
                  <a16:creationId xmlns:a16="http://schemas.microsoft.com/office/drawing/2014/main" id="{BAC651F7-DBB5-4994-8D05-D227526A4E1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60172" y="1687688"/>
              <a:ext cx="3414839" cy="2336264"/>
            </a:xfrm>
            <a:prstGeom prst="rect">
              <a:avLst/>
            </a:prstGeom>
          </p:spPr>
        </p:pic>
        <p:sp>
          <p:nvSpPr>
            <p:cNvPr id="33" name="TextBox 32">
              <a:extLst>
                <a:ext uri="{FF2B5EF4-FFF2-40B4-BE49-F238E27FC236}">
                  <a16:creationId xmlns:a16="http://schemas.microsoft.com/office/drawing/2014/main" id="{67BE90A4-366F-43DF-A527-2C6093562248}"/>
                </a:ext>
              </a:extLst>
            </p:cNvPr>
            <p:cNvSpPr txBox="1"/>
            <p:nvPr/>
          </p:nvSpPr>
          <p:spPr>
            <a:xfrm>
              <a:off x="833732" y="3585082"/>
              <a:ext cx="865943" cy="400110"/>
            </a:xfrm>
            <a:prstGeom prst="rect">
              <a:avLst/>
            </a:prstGeom>
            <a:noFill/>
          </p:spPr>
          <p:txBody>
            <a:bodyPr wrap="none" rtlCol="0">
              <a:spAutoFit/>
            </a:bodyPr>
            <a:lstStyle/>
            <a:p>
              <a:pPr>
                <a:buNone/>
              </a:pPr>
              <a:r>
                <a:rPr lang="en-GB" sz="2000" dirty="0">
                  <a:solidFill>
                    <a:srgbClr val="1568C7"/>
                  </a:solidFill>
                </a:rPr>
                <a:t>(1, -2)</a:t>
              </a:r>
            </a:p>
          </p:txBody>
        </p:sp>
        <p:sp>
          <p:nvSpPr>
            <p:cNvPr id="34" name="TextBox 33">
              <a:extLst>
                <a:ext uri="{FF2B5EF4-FFF2-40B4-BE49-F238E27FC236}">
                  <a16:creationId xmlns:a16="http://schemas.microsoft.com/office/drawing/2014/main" id="{3DF5404B-394C-4C09-9EA6-E4AD4A46FBE7}"/>
                </a:ext>
              </a:extLst>
            </p:cNvPr>
            <p:cNvSpPr txBox="1"/>
            <p:nvPr/>
          </p:nvSpPr>
          <p:spPr>
            <a:xfrm>
              <a:off x="710436" y="1376803"/>
              <a:ext cx="780983" cy="400110"/>
            </a:xfrm>
            <a:prstGeom prst="rect">
              <a:avLst/>
            </a:prstGeom>
            <a:noFill/>
          </p:spPr>
          <p:txBody>
            <a:bodyPr wrap="none" rtlCol="0">
              <a:spAutoFit/>
            </a:bodyPr>
            <a:lstStyle/>
            <a:p>
              <a:pPr>
                <a:buNone/>
              </a:pPr>
              <a:r>
                <a:rPr lang="en-GB" sz="2000" dirty="0">
                  <a:solidFill>
                    <a:srgbClr val="1568C7"/>
                  </a:solidFill>
                </a:rPr>
                <a:t>(_, _)</a:t>
              </a:r>
            </a:p>
          </p:txBody>
        </p:sp>
        <p:sp>
          <p:nvSpPr>
            <p:cNvPr id="35" name="TextBox 34">
              <a:extLst>
                <a:ext uri="{FF2B5EF4-FFF2-40B4-BE49-F238E27FC236}">
                  <a16:creationId xmlns:a16="http://schemas.microsoft.com/office/drawing/2014/main" id="{9E45D4BA-F1A5-4824-AB3F-C6F381C2B1B4}"/>
                </a:ext>
              </a:extLst>
            </p:cNvPr>
            <p:cNvSpPr txBox="1"/>
            <p:nvPr/>
          </p:nvSpPr>
          <p:spPr>
            <a:xfrm>
              <a:off x="3184519" y="2265965"/>
              <a:ext cx="780983" cy="400110"/>
            </a:xfrm>
            <a:prstGeom prst="rect">
              <a:avLst/>
            </a:prstGeom>
            <a:noFill/>
          </p:spPr>
          <p:txBody>
            <a:bodyPr wrap="none" rtlCol="0">
              <a:spAutoFit/>
            </a:bodyPr>
            <a:lstStyle/>
            <a:p>
              <a:pPr>
                <a:buNone/>
              </a:pPr>
              <a:r>
                <a:rPr lang="en-GB" sz="2000" dirty="0">
                  <a:solidFill>
                    <a:srgbClr val="1568C7"/>
                  </a:solidFill>
                </a:rPr>
                <a:t>(6, _)</a:t>
              </a:r>
            </a:p>
          </p:txBody>
        </p:sp>
      </p:grpSp>
    </p:spTree>
    <p:extLst>
      <p:ext uri="{BB962C8B-B14F-4D97-AF65-F5344CB8AC3E}">
        <p14:creationId xmlns:p14="http://schemas.microsoft.com/office/powerpoint/2010/main" val="170711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516506" y="0"/>
            <a:ext cx="10972800" cy="982662"/>
          </a:xfrm>
        </p:spPr>
        <p:txBody>
          <a:bodyPr>
            <a:normAutofit/>
          </a:bodyPr>
          <a:lstStyle/>
          <a:p>
            <a:r>
              <a:rPr lang="en-GB" sz="2800" dirty="0"/>
              <a:t>Checkpoints 1–9</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848411791"/>
              </p:ext>
            </p:extLst>
          </p:nvPr>
        </p:nvGraphicFramePr>
        <p:xfrm>
          <a:off x="615657" y="1201288"/>
          <a:ext cx="10423243" cy="3716739"/>
        </p:xfrm>
        <a:graphic>
          <a:graphicData uri="http://schemas.openxmlformats.org/drawingml/2006/table">
            <a:tbl>
              <a:tblPr firstRow="1" bandRow="1">
                <a:tableStyleId>{5940675A-B579-460E-94D1-54222C63F5DA}</a:tableStyleId>
              </a:tblPr>
              <a:tblGrid>
                <a:gridCol w="3562345">
                  <a:extLst>
                    <a:ext uri="{9D8B030D-6E8A-4147-A177-3AD203B41FA5}">
                      <a16:colId xmlns:a16="http://schemas.microsoft.com/office/drawing/2014/main" val="2259483677"/>
                    </a:ext>
                  </a:extLst>
                </a:gridCol>
                <a:gridCol w="5827533">
                  <a:extLst>
                    <a:ext uri="{9D8B030D-6E8A-4147-A177-3AD203B41FA5}">
                      <a16:colId xmlns:a16="http://schemas.microsoft.com/office/drawing/2014/main" val="4162930053"/>
                    </a:ext>
                  </a:extLst>
                </a:gridCol>
                <a:gridCol w="1033365">
                  <a:extLst>
                    <a:ext uri="{9D8B030D-6E8A-4147-A177-3AD203B41FA5}">
                      <a16:colId xmlns:a16="http://schemas.microsoft.com/office/drawing/2014/main" val="3250428731"/>
                    </a:ext>
                  </a:extLst>
                </a:gridCol>
              </a:tblGrid>
              <a:tr h="0">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 </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372331">
                <a:tc>
                  <a:txBody>
                    <a:bodyPr/>
                    <a:lstStyle/>
                    <a:p>
                      <a:r>
                        <a:rPr lang="en-GB" u="none" dirty="0">
                          <a:solidFill>
                            <a:srgbClr val="585858"/>
                          </a:solidFill>
                          <a:hlinkClick r:id="rId3" action="ppaction://hlinksldjump"/>
                        </a:rPr>
                        <a:t>1: Ant moves</a:t>
                      </a:r>
                      <a:endParaRPr lang="en-GB" u="none" dirty="0">
                        <a:solidFill>
                          <a:srgbClr val="585858"/>
                        </a:solidFill>
                      </a:endParaRPr>
                    </a:p>
                  </a:txBody>
                  <a:tcPr anchor="ctr"/>
                </a:tc>
                <a:tc rowSpan="9">
                  <a:txBody>
                    <a:bodyPr/>
                    <a:lstStyle/>
                    <a:p>
                      <a:pPr>
                        <a:lnSpc>
                          <a:spcPct val="107000"/>
                        </a:lnSpc>
                        <a:spcAft>
                          <a:spcPts val="800"/>
                        </a:spcAft>
                      </a:pPr>
                      <a:r>
                        <a:rPr lang="en-GB" sz="1800" dirty="0">
                          <a:effectLst/>
                          <a:latin typeface="+mj-lt"/>
                          <a:cs typeface="Times New Roman" panose="02020603050405020304" pitchFamily="18" charset="0"/>
                        </a:rPr>
                        <a:t>Describe and plot coordinates</a:t>
                      </a:r>
                    </a:p>
                  </a:txBody>
                  <a:tcPr anchor="ctr"/>
                </a:tc>
                <a:tc rowSpan="9">
                  <a:txBody>
                    <a:bodyPr/>
                    <a:lstStyle/>
                    <a:p>
                      <a:r>
                        <a:rPr lang="en-GB" dirty="0"/>
                        <a:t>4.2.1*</a:t>
                      </a:r>
                    </a:p>
                  </a:txBody>
                  <a:tcPr anchor="ctr"/>
                </a:tc>
                <a:extLst>
                  <a:ext uri="{0D108BD9-81ED-4DB2-BD59-A6C34878D82A}">
                    <a16:rowId xmlns:a16="http://schemas.microsoft.com/office/drawing/2014/main" val="120974909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4" action="ppaction://hlinksldjump"/>
                        </a:rPr>
                        <a:t>2: Pirate treasure</a:t>
                      </a:r>
                      <a:endParaRPr lang="en-GB" u="none" dirty="0">
                        <a:solidFill>
                          <a:srgbClr val="585858"/>
                        </a:solidFill>
                      </a:endParaRPr>
                    </a:p>
                  </a:txBody>
                  <a:tcPr anchor="ctr"/>
                </a:tc>
                <a:tc vMerge="1">
                  <a:txBody>
                    <a:bodyPr/>
                    <a:lstStyle/>
                    <a:p>
                      <a:pPr>
                        <a:lnSpc>
                          <a:spcPct val="107000"/>
                        </a:lnSpc>
                        <a:spcAft>
                          <a:spcPts val="800"/>
                        </a:spcAft>
                      </a:pPr>
                      <a:r>
                        <a:rPr lang="en-GB" sz="1800">
                          <a:effectLst/>
                          <a:latin typeface="+mj-lt"/>
                          <a:ea typeface="Calibri" panose="020F0502020204030204" pitchFamily="34" charset="0"/>
                          <a:cs typeface="Times New Roman" panose="02020603050405020304" pitchFamily="18" charset="0"/>
                        </a:rPr>
                        <a:t>Identify and explain whether a number is or is not a multiple of a given integer</a:t>
                      </a:r>
                    </a:p>
                  </a:txBody>
                  <a:tcPr/>
                </a:tc>
                <a:tc vMerge="1">
                  <a:txBody>
                    <a:bodyPr/>
                    <a:lstStyle/>
                    <a:p>
                      <a:endParaRPr lang="en-GB"/>
                    </a:p>
                  </a:txBody>
                  <a:tcPr anchor="ctr"/>
                </a:tc>
                <a:extLst>
                  <a:ext uri="{0D108BD9-81ED-4DB2-BD59-A6C34878D82A}">
                    <a16:rowId xmlns:a16="http://schemas.microsoft.com/office/drawing/2014/main" val="28939315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5" action="ppaction://hlinksldjump"/>
                        </a:rPr>
                        <a:t>3: High points</a:t>
                      </a:r>
                      <a:r>
                        <a:rPr lang="en-GB" u="none" baseline="0" dirty="0">
                          <a:solidFill>
                            <a:srgbClr val="585858"/>
                          </a:solidFill>
                          <a:hlinkClick r:id="rId5" action="ppaction://hlinksldjump"/>
                        </a:rPr>
                        <a:t> and low points</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extLst>
                  <a:ext uri="{0D108BD9-81ED-4DB2-BD59-A6C34878D82A}">
                    <a16:rowId xmlns:a16="http://schemas.microsoft.com/office/drawing/2014/main" val="37541783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6" action="ppaction://hlinksldjump"/>
                        </a:rPr>
                        <a:t>4: Awkward axes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5458390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7" action="ppaction://hlinksldjump"/>
                        </a:rPr>
                        <a:t>5: Origin</a:t>
                      </a:r>
                      <a:r>
                        <a:rPr lang="en-GB" u="none" baseline="0" dirty="0">
                          <a:solidFill>
                            <a:srgbClr val="585858"/>
                          </a:solidFill>
                          <a:hlinkClick r:id="rId7" action="ppaction://hlinksldjump"/>
                        </a:rPr>
                        <a:t> stories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1631008358"/>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8" action="ppaction://hlinksldjump"/>
                        </a:rPr>
                        <a:t>6: Triangle possibilities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46399488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9" action="ppaction://hlinksldjump"/>
                        </a:rPr>
                        <a:t>7:</a:t>
                      </a:r>
                      <a:r>
                        <a:rPr lang="en-GB" u="none" baseline="0" dirty="0">
                          <a:solidFill>
                            <a:srgbClr val="585858"/>
                          </a:solidFill>
                          <a:hlinkClick r:id="rId9" action="ppaction://hlinksldjump"/>
                        </a:rPr>
                        <a:t> </a:t>
                      </a:r>
                      <a:r>
                        <a:rPr lang="en-GB" u="none" dirty="0">
                          <a:solidFill>
                            <a:srgbClr val="585858"/>
                          </a:solidFill>
                          <a:hlinkClick r:id="rId9" action="ppaction://hlinksldjump"/>
                        </a:rPr>
                        <a:t>A trio of triangles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92611578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0" action="ppaction://hlinksldjump"/>
                        </a:rPr>
                        <a:t>8: Imagining triangles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3177548203"/>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1" action="ppaction://hlinksldjump"/>
                        </a:rPr>
                        <a:t>9: Let’s go fly a kite</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nchor="ctr"/>
                </a:tc>
                <a:extLst>
                  <a:ext uri="{0D108BD9-81ED-4DB2-BD59-A6C34878D82A}">
                    <a16:rowId xmlns:a16="http://schemas.microsoft.com/office/drawing/2014/main" val="746528354"/>
                  </a:ext>
                </a:extLst>
              </a:tr>
            </a:tbl>
          </a:graphicData>
        </a:graphic>
      </p:graphicFrame>
      <p:sp>
        <p:nvSpPr>
          <p:cNvPr id="8" name="TextBox 7">
            <a:extLst>
              <a:ext uri="{FF2B5EF4-FFF2-40B4-BE49-F238E27FC236}">
                <a16:creationId xmlns:a16="http://schemas.microsoft.com/office/drawing/2014/main" id="{B4C5095C-C236-445A-A900-42E6ABE9EA82}"/>
              </a:ext>
            </a:extLst>
          </p:cNvPr>
          <p:cNvSpPr txBox="1"/>
          <p:nvPr/>
        </p:nvSpPr>
        <p:spPr>
          <a:xfrm>
            <a:off x="195190" y="6191794"/>
            <a:ext cx="10127616"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2"/>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63175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D325B-F41F-A148-B452-06FC1F2A3380}"/>
              </a:ext>
            </a:extLst>
          </p:cNvPr>
          <p:cNvSpPr>
            <a:spLocks noGrp="1"/>
          </p:cNvSpPr>
          <p:nvPr>
            <p:ph type="body" sz="quarter" idx="10"/>
          </p:nvPr>
        </p:nvSpPr>
        <p:spPr>
          <a:xfrm>
            <a:off x="240289" y="1124744"/>
            <a:ext cx="9295598" cy="5047456"/>
          </a:xfrm>
        </p:spPr>
        <p:txBody>
          <a:bodyPr>
            <a:normAutofit/>
          </a:bodyPr>
          <a:lstStyle/>
          <a:p>
            <a:r>
              <a:rPr lang="en-US" sz="2200" dirty="0"/>
              <a:t>Using the coordinate grid:</a:t>
            </a:r>
          </a:p>
          <a:p>
            <a:pPr marL="457200" indent="-457200">
              <a:buFont typeface="+mj-lt"/>
              <a:buAutoNum type="alphaLcParenR"/>
            </a:pPr>
            <a:r>
              <a:rPr lang="en-US" sz="2200" dirty="0"/>
              <a:t>Write three coordinate pairs that make a triangle using only whole-number coordinates.</a:t>
            </a:r>
          </a:p>
          <a:p>
            <a:pPr marL="457200" indent="-457200">
              <a:buFont typeface="+mj-lt"/>
              <a:buAutoNum type="alphaLcParenR"/>
            </a:pPr>
            <a:r>
              <a:rPr lang="en-US" sz="2200" dirty="0"/>
              <a:t>Change one</a:t>
            </a:r>
            <a:r>
              <a:rPr lang="en-US" sz="2200" b="1" dirty="0"/>
              <a:t> </a:t>
            </a:r>
            <a:r>
              <a:rPr lang="en-US" sz="2200" dirty="0"/>
              <a:t>of your coordinate pairs so that the triangle has a vertex on the </a:t>
            </a:r>
            <a:r>
              <a:rPr lang="en-US" sz="2200" i="1" dirty="0">
                <a:latin typeface="+mn-lt"/>
                <a:cs typeface="Times New Roman"/>
              </a:rPr>
              <a:t>y</a:t>
            </a:r>
            <a:r>
              <a:rPr lang="en-US" sz="2200" dirty="0"/>
              <a:t>-axis.</a:t>
            </a:r>
          </a:p>
          <a:p>
            <a:pPr marL="457200" indent="-457200">
              <a:buFont typeface="+mj-lt"/>
              <a:buAutoNum type="alphaLcParenR"/>
            </a:pPr>
            <a:r>
              <a:rPr lang="en-US" sz="2200" dirty="0"/>
              <a:t>Change one</a:t>
            </a:r>
            <a:r>
              <a:rPr lang="en-US" sz="2200" b="1" dirty="0"/>
              <a:t> </a:t>
            </a:r>
            <a:r>
              <a:rPr lang="en-US" sz="2200" dirty="0"/>
              <a:t>of your coordinate pairs so that the triangle has an edge that is vertical.</a:t>
            </a:r>
          </a:p>
          <a:p>
            <a:pPr marL="457200" indent="-457200">
              <a:buFont typeface="+mj-lt"/>
              <a:buAutoNum type="alphaLcParenR"/>
            </a:pPr>
            <a:r>
              <a:rPr lang="en-US" sz="2200" dirty="0"/>
              <a:t>Change one number in your coordinates so that the triangle becomes taller.</a:t>
            </a:r>
          </a:p>
          <a:p>
            <a:pPr marL="457200" indent="-457200">
              <a:buFont typeface="+mj-lt"/>
              <a:buAutoNum type="alphaLcParenR"/>
            </a:pPr>
            <a:r>
              <a:rPr lang="en-US" sz="2200" dirty="0"/>
              <a:t>Change two</a:t>
            </a:r>
            <a:r>
              <a:rPr lang="en-US" sz="2200" b="1" dirty="0"/>
              <a:t> </a:t>
            </a:r>
            <a:r>
              <a:rPr lang="en-US" sz="2200" dirty="0"/>
              <a:t>coordinate pairs so that each vertex of the triangle is in a different quadrant.</a:t>
            </a:r>
          </a:p>
          <a:p>
            <a:pPr marL="457200" indent="-457200">
              <a:buFont typeface="+mj-lt"/>
              <a:buAutoNum type="alphaLcParenR"/>
            </a:pPr>
            <a:r>
              <a:rPr lang="en-US" sz="2200" dirty="0"/>
              <a:t>Change one</a:t>
            </a:r>
            <a:r>
              <a:rPr lang="en-US" sz="2200" b="1" dirty="0"/>
              <a:t> </a:t>
            </a:r>
            <a:r>
              <a:rPr lang="en-US" sz="2200" dirty="0"/>
              <a:t>coordinate pair so that the triangle has a right angle.</a:t>
            </a:r>
          </a:p>
        </p:txBody>
      </p:sp>
      <p:sp>
        <p:nvSpPr>
          <p:cNvPr id="3" name="Text Placeholder 2">
            <a:extLst>
              <a:ext uri="{FF2B5EF4-FFF2-40B4-BE49-F238E27FC236}">
                <a16:creationId xmlns:a16="http://schemas.microsoft.com/office/drawing/2014/main" id="{8D91BE15-CEB5-6C48-9CB1-1182CDF0FCFD}"/>
              </a:ext>
            </a:extLst>
          </p:cNvPr>
          <p:cNvSpPr>
            <a:spLocks noGrp="1"/>
          </p:cNvSpPr>
          <p:nvPr>
            <p:ph type="body" sz="quarter" idx="11"/>
          </p:nvPr>
        </p:nvSpPr>
        <p:spPr/>
        <p:txBody>
          <a:bodyPr/>
          <a:lstStyle/>
          <a:p>
            <a:r>
              <a:rPr lang="en-US" dirty="0"/>
              <a:t>Activity E: Changing the triangle</a:t>
            </a:r>
          </a:p>
        </p:txBody>
      </p:sp>
      <p:sp>
        <p:nvSpPr>
          <p:cNvPr id="4" name="Action Button: Help 3">
            <a:hlinkClick r:id="" action="ppaction://noaction" highlightClick="1"/>
            <a:extLst>
              <a:ext uri="{FF2B5EF4-FFF2-40B4-BE49-F238E27FC236}">
                <a16:creationId xmlns:a16="http://schemas.microsoft.com/office/drawing/2014/main" id="{5EF2A7FD-8CDC-4219-8953-ADC18619C2C5}"/>
              </a:ext>
            </a:extLst>
          </p:cNvPr>
          <p:cNvSpPr/>
          <p:nvPr/>
        </p:nvSpPr>
        <p:spPr>
          <a:xfrm>
            <a:off x="234474" y="584242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5" name="Text Placeholder 1">
            <a:extLst>
              <a:ext uri="{FF2B5EF4-FFF2-40B4-BE49-F238E27FC236}">
                <a16:creationId xmlns:a16="http://schemas.microsoft.com/office/drawing/2014/main" id="{C1D76EFA-A6A9-4269-968B-D9E75B3F08A1}"/>
              </a:ext>
            </a:extLst>
          </p:cNvPr>
          <p:cNvSpPr txBox="1">
            <a:spLocks/>
          </p:cNvSpPr>
          <p:nvPr/>
        </p:nvSpPr>
        <p:spPr>
          <a:xfrm>
            <a:off x="915490" y="5874726"/>
            <a:ext cx="8357098" cy="9247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200" dirty="0"/>
              <a:t>Try this again with a different set of coordinates but without using the coordinate grid to help you.</a:t>
            </a:r>
          </a:p>
        </p:txBody>
      </p:sp>
    </p:spTree>
    <p:extLst>
      <p:ext uri="{BB962C8B-B14F-4D97-AF65-F5344CB8AC3E}">
        <p14:creationId xmlns:p14="http://schemas.microsoft.com/office/powerpoint/2010/main" val="349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997251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20D7A-E4B3-4D4F-99A1-329B4423CAC7}"/>
              </a:ext>
            </a:extLst>
          </p:cNvPr>
          <p:cNvPicPr>
            <a:picLocks noChangeAspect="1"/>
          </p:cNvPicPr>
          <p:nvPr/>
        </p:nvPicPr>
        <p:blipFill>
          <a:blip r:embed="rId3"/>
          <a:stretch>
            <a:fillRect/>
          </a:stretch>
        </p:blipFill>
        <p:spPr>
          <a:xfrm>
            <a:off x="217094" y="-61992"/>
            <a:ext cx="3377984" cy="3429000"/>
          </a:xfrm>
          <a:prstGeom prst="rect">
            <a:avLst/>
          </a:prstGeom>
        </p:spPr>
      </p:pic>
      <p:pic>
        <p:nvPicPr>
          <p:cNvPr id="22" name="Picture 21">
            <a:extLst>
              <a:ext uri="{FF2B5EF4-FFF2-40B4-BE49-F238E27FC236}">
                <a16:creationId xmlns:a16="http://schemas.microsoft.com/office/drawing/2014/main" id="{81E14AB6-1E4B-4E8D-83BA-73554F2BB6E2}"/>
              </a:ext>
            </a:extLst>
          </p:cNvPr>
          <p:cNvPicPr>
            <a:picLocks noChangeAspect="1"/>
          </p:cNvPicPr>
          <p:nvPr/>
        </p:nvPicPr>
        <p:blipFill>
          <a:blip r:embed="rId3"/>
          <a:stretch>
            <a:fillRect/>
          </a:stretch>
        </p:blipFill>
        <p:spPr>
          <a:xfrm>
            <a:off x="217094" y="3382506"/>
            <a:ext cx="3377984" cy="3429000"/>
          </a:xfrm>
          <a:prstGeom prst="rect">
            <a:avLst/>
          </a:prstGeom>
        </p:spPr>
      </p:pic>
      <p:pic>
        <p:nvPicPr>
          <p:cNvPr id="23" name="Picture 22">
            <a:extLst>
              <a:ext uri="{FF2B5EF4-FFF2-40B4-BE49-F238E27FC236}">
                <a16:creationId xmlns:a16="http://schemas.microsoft.com/office/drawing/2014/main" id="{5AE6E612-F857-4F09-953A-A686DA594848}"/>
              </a:ext>
            </a:extLst>
          </p:cNvPr>
          <p:cNvPicPr>
            <a:picLocks noChangeAspect="1"/>
          </p:cNvPicPr>
          <p:nvPr/>
        </p:nvPicPr>
        <p:blipFill>
          <a:blip r:embed="rId3"/>
          <a:stretch>
            <a:fillRect/>
          </a:stretch>
        </p:blipFill>
        <p:spPr>
          <a:xfrm>
            <a:off x="4213076" y="-61992"/>
            <a:ext cx="3377984" cy="3429000"/>
          </a:xfrm>
          <a:prstGeom prst="rect">
            <a:avLst/>
          </a:prstGeom>
        </p:spPr>
      </p:pic>
      <p:pic>
        <p:nvPicPr>
          <p:cNvPr id="24" name="Picture 23">
            <a:extLst>
              <a:ext uri="{FF2B5EF4-FFF2-40B4-BE49-F238E27FC236}">
                <a16:creationId xmlns:a16="http://schemas.microsoft.com/office/drawing/2014/main" id="{344E9187-CD0F-4522-B83E-B6ED941B3386}"/>
              </a:ext>
            </a:extLst>
          </p:cNvPr>
          <p:cNvPicPr>
            <a:picLocks noChangeAspect="1"/>
          </p:cNvPicPr>
          <p:nvPr/>
        </p:nvPicPr>
        <p:blipFill>
          <a:blip r:embed="rId3"/>
          <a:stretch>
            <a:fillRect/>
          </a:stretch>
        </p:blipFill>
        <p:spPr>
          <a:xfrm>
            <a:off x="4213076" y="3382506"/>
            <a:ext cx="3377984" cy="3429000"/>
          </a:xfrm>
          <a:prstGeom prst="rect">
            <a:avLst/>
          </a:prstGeom>
        </p:spPr>
      </p:pic>
      <p:pic>
        <p:nvPicPr>
          <p:cNvPr id="25" name="Picture 24">
            <a:extLst>
              <a:ext uri="{FF2B5EF4-FFF2-40B4-BE49-F238E27FC236}">
                <a16:creationId xmlns:a16="http://schemas.microsoft.com/office/drawing/2014/main" id="{ECBD8BB8-1D59-4141-84DD-905EA549B1CD}"/>
              </a:ext>
            </a:extLst>
          </p:cNvPr>
          <p:cNvPicPr>
            <a:picLocks noChangeAspect="1"/>
          </p:cNvPicPr>
          <p:nvPr/>
        </p:nvPicPr>
        <p:blipFill>
          <a:blip r:embed="rId3"/>
          <a:stretch>
            <a:fillRect/>
          </a:stretch>
        </p:blipFill>
        <p:spPr>
          <a:xfrm>
            <a:off x="8472938" y="-61992"/>
            <a:ext cx="3377984" cy="3429000"/>
          </a:xfrm>
          <a:prstGeom prst="rect">
            <a:avLst/>
          </a:prstGeom>
        </p:spPr>
      </p:pic>
      <p:pic>
        <p:nvPicPr>
          <p:cNvPr id="26" name="Picture 25">
            <a:extLst>
              <a:ext uri="{FF2B5EF4-FFF2-40B4-BE49-F238E27FC236}">
                <a16:creationId xmlns:a16="http://schemas.microsoft.com/office/drawing/2014/main" id="{40DEA843-9D4B-4D49-9686-442404D06596}"/>
              </a:ext>
            </a:extLst>
          </p:cNvPr>
          <p:cNvPicPr>
            <a:picLocks noChangeAspect="1"/>
          </p:cNvPicPr>
          <p:nvPr/>
        </p:nvPicPr>
        <p:blipFill>
          <a:blip r:embed="rId3"/>
          <a:stretch>
            <a:fillRect/>
          </a:stretch>
        </p:blipFill>
        <p:spPr>
          <a:xfrm>
            <a:off x="8472938" y="3382506"/>
            <a:ext cx="3377984" cy="3429000"/>
          </a:xfrm>
          <a:prstGeom prst="rect">
            <a:avLst/>
          </a:prstGeom>
        </p:spPr>
      </p:pic>
    </p:spTree>
    <p:extLst>
      <p:ext uri="{BB962C8B-B14F-4D97-AF65-F5344CB8AC3E}">
        <p14:creationId xmlns:p14="http://schemas.microsoft.com/office/powerpoint/2010/main" val="2354533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AAEF0-0740-48B3-9884-8F2FA0C3B811}"/>
              </a:ext>
            </a:extLst>
          </p:cNvPr>
          <p:cNvPicPr>
            <a:picLocks noChangeAspect="1"/>
          </p:cNvPicPr>
          <p:nvPr/>
        </p:nvPicPr>
        <p:blipFill>
          <a:blip r:embed="rId3"/>
          <a:stretch>
            <a:fillRect/>
          </a:stretch>
        </p:blipFill>
        <p:spPr>
          <a:xfrm>
            <a:off x="104682" y="108489"/>
            <a:ext cx="2960176" cy="2960176"/>
          </a:xfrm>
          <a:prstGeom prst="rect">
            <a:avLst/>
          </a:prstGeom>
        </p:spPr>
      </p:pic>
      <p:pic>
        <p:nvPicPr>
          <p:cNvPr id="37" name="Picture 36">
            <a:extLst>
              <a:ext uri="{FF2B5EF4-FFF2-40B4-BE49-F238E27FC236}">
                <a16:creationId xmlns:a16="http://schemas.microsoft.com/office/drawing/2014/main" id="{CD3F7886-18BA-4E57-AACB-57F274E08C01}"/>
              </a:ext>
            </a:extLst>
          </p:cNvPr>
          <p:cNvPicPr>
            <a:picLocks noChangeAspect="1"/>
          </p:cNvPicPr>
          <p:nvPr/>
        </p:nvPicPr>
        <p:blipFill>
          <a:blip r:embed="rId3"/>
          <a:stretch>
            <a:fillRect/>
          </a:stretch>
        </p:blipFill>
        <p:spPr>
          <a:xfrm>
            <a:off x="104682" y="3583983"/>
            <a:ext cx="2960177" cy="2960177"/>
          </a:xfrm>
          <a:prstGeom prst="rect">
            <a:avLst/>
          </a:prstGeom>
        </p:spPr>
      </p:pic>
      <p:pic>
        <p:nvPicPr>
          <p:cNvPr id="40" name="Picture 39">
            <a:extLst>
              <a:ext uri="{FF2B5EF4-FFF2-40B4-BE49-F238E27FC236}">
                <a16:creationId xmlns:a16="http://schemas.microsoft.com/office/drawing/2014/main" id="{22EE7F80-B5F9-4508-B2D3-4243B5BBC2C3}"/>
              </a:ext>
            </a:extLst>
          </p:cNvPr>
          <p:cNvPicPr>
            <a:picLocks noChangeAspect="1"/>
          </p:cNvPicPr>
          <p:nvPr/>
        </p:nvPicPr>
        <p:blipFill>
          <a:blip r:embed="rId3"/>
          <a:stretch>
            <a:fillRect/>
          </a:stretch>
        </p:blipFill>
        <p:spPr>
          <a:xfrm>
            <a:off x="3131564" y="108489"/>
            <a:ext cx="2960176" cy="2960176"/>
          </a:xfrm>
          <a:prstGeom prst="rect">
            <a:avLst/>
          </a:prstGeom>
        </p:spPr>
      </p:pic>
      <p:pic>
        <p:nvPicPr>
          <p:cNvPr id="41" name="Picture 40">
            <a:extLst>
              <a:ext uri="{FF2B5EF4-FFF2-40B4-BE49-F238E27FC236}">
                <a16:creationId xmlns:a16="http://schemas.microsoft.com/office/drawing/2014/main" id="{4C7E006E-27C7-45F2-9E58-5FF330B4B3FD}"/>
              </a:ext>
            </a:extLst>
          </p:cNvPr>
          <p:cNvPicPr>
            <a:picLocks noChangeAspect="1"/>
          </p:cNvPicPr>
          <p:nvPr/>
        </p:nvPicPr>
        <p:blipFill>
          <a:blip r:embed="rId3"/>
          <a:stretch>
            <a:fillRect/>
          </a:stretch>
        </p:blipFill>
        <p:spPr>
          <a:xfrm>
            <a:off x="3131564" y="3583983"/>
            <a:ext cx="2960177" cy="2960177"/>
          </a:xfrm>
          <a:prstGeom prst="rect">
            <a:avLst/>
          </a:prstGeom>
        </p:spPr>
      </p:pic>
      <p:pic>
        <p:nvPicPr>
          <p:cNvPr id="42" name="Picture 41">
            <a:extLst>
              <a:ext uri="{FF2B5EF4-FFF2-40B4-BE49-F238E27FC236}">
                <a16:creationId xmlns:a16="http://schemas.microsoft.com/office/drawing/2014/main" id="{797AFFE9-7800-4A24-A92B-89A4759DEF3B}"/>
              </a:ext>
            </a:extLst>
          </p:cNvPr>
          <p:cNvPicPr>
            <a:picLocks noChangeAspect="1"/>
          </p:cNvPicPr>
          <p:nvPr/>
        </p:nvPicPr>
        <p:blipFill>
          <a:blip r:embed="rId3"/>
          <a:stretch>
            <a:fillRect/>
          </a:stretch>
        </p:blipFill>
        <p:spPr>
          <a:xfrm>
            <a:off x="6158446" y="123987"/>
            <a:ext cx="2960176" cy="2960176"/>
          </a:xfrm>
          <a:prstGeom prst="rect">
            <a:avLst/>
          </a:prstGeom>
        </p:spPr>
      </p:pic>
      <p:pic>
        <p:nvPicPr>
          <p:cNvPr id="43" name="Picture 42">
            <a:extLst>
              <a:ext uri="{FF2B5EF4-FFF2-40B4-BE49-F238E27FC236}">
                <a16:creationId xmlns:a16="http://schemas.microsoft.com/office/drawing/2014/main" id="{7FA001F5-7B22-46DB-A559-98D23148E21A}"/>
              </a:ext>
            </a:extLst>
          </p:cNvPr>
          <p:cNvPicPr>
            <a:picLocks noChangeAspect="1"/>
          </p:cNvPicPr>
          <p:nvPr/>
        </p:nvPicPr>
        <p:blipFill>
          <a:blip r:embed="rId3"/>
          <a:stretch>
            <a:fillRect/>
          </a:stretch>
        </p:blipFill>
        <p:spPr>
          <a:xfrm>
            <a:off x="6158446" y="3583983"/>
            <a:ext cx="2960177" cy="2960177"/>
          </a:xfrm>
          <a:prstGeom prst="rect">
            <a:avLst/>
          </a:prstGeom>
        </p:spPr>
      </p:pic>
      <p:pic>
        <p:nvPicPr>
          <p:cNvPr id="44" name="Picture 43">
            <a:extLst>
              <a:ext uri="{FF2B5EF4-FFF2-40B4-BE49-F238E27FC236}">
                <a16:creationId xmlns:a16="http://schemas.microsoft.com/office/drawing/2014/main" id="{5B3333BE-B75F-49CD-902F-3C857E0695E5}"/>
              </a:ext>
            </a:extLst>
          </p:cNvPr>
          <p:cNvPicPr>
            <a:picLocks noChangeAspect="1"/>
          </p:cNvPicPr>
          <p:nvPr/>
        </p:nvPicPr>
        <p:blipFill>
          <a:blip r:embed="rId3"/>
          <a:stretch>
            <a:fillRect/>
          </a:stretch>
        </p:blipFill>
        <p:spPr>
          <a:xfrm>
            <a:off x="9185329" y="123987"/>
            <a:ext cx="2960176" cy="2960176"/>
          </a:xfrm>
          <a:prstGeom prst="rect">
            <a:avLst/>
          </a:prstGeom>
        </p:spPr>
      </p:pic>
      <p:pic>
        <p:nvPicPr>
          <p:cNvPr id="45" name="Picture 44">
            <a:extLst>
              <a:ext uri="{FF2B5EF4-FFF2-40B4-BE49-F238E27FC236}">
                <a16:creationId xmlns:a16="http://schemas.microsoft.com/office/drawing/2014/main" id="{E9F866E3-D28E-4C30-94BB-7C5680B9AEEA}"/>
              </a:ext>
            </a:extLst>
          </p:cNvPr>
          <p:cNvPicPr>
            <a:picLocks noChangeAspect="1"/>
          </p:cNvPicPr>
          <p:nvPr/>
        </p:nvPicPr>
        <p:blipFill>
          <a:blip r:embed="rId3"/>
          <a:stretch>
            <a:fillRect/>
          </a:stretch>
        </p:blipFill>
        <p:spPr>
          <a:xfrm>
            <a:off x="9185329" y="3583983"/>
            <a:ext cx="2960177" cy="2960177"/>
          </a:xfrm>
          <a:prstGeom prst="rect">
            <a:avLst/>
          </a:prstGeom>
        </p:spPr>
      </p:pic>
    </p:spTree>
    <p:extLst>
      <p:ext uri="{BB962C8B-B14F-4D97-AF65-F5344CB8AC3E}">
        <p14:creationId xmlns:p14="http://schemas.microsoft.com/office/powerpoint/2010/main" val="3003438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A16FFA-9280-4BD6-904A-531979A068C0}"/>
              </a:ext>
            </a:extLst>
          </p:cNvPr>
          <p:cNvPicPr>
            <a:picLocks noChangeAspect="1"/>
          </p:cNvPicPr>
          <p:nvPr/>
        </p:nvPicPr>
        <p:blipFill>
          <a:blip r:embed="rId3"/>
          <a:stretch>
            <a:fillRect/>
          </a:stretch>
        </p:blipFill>
        <p:spPr>
          <a:xfrm>
            <a:off x="206076" y="245421"/>
            <a:ext cx="3239107" cy="2650179"/>
          </a:xfrm>
          <a:prstGeom prst="rect">
            <a:avLst/>
          </a:prstGeom>
          <a:ln w="38100">
            <a:solidFill>
              <a:schemeClr val="tx1"/>
            </a:solidFill>
          </a:ln>
        </p:spPr>
      </p:pic>
      <p:pic>
        <p:nvPicPr>
          <p:cNvPr id="5" name="Picture 4">
            <a:extLst>
              <a:ext uri="{FF2B5EF4-FFF2-40B4-BE49-F238E27FC236}">
                <a16:creationId xmlns:a16="http://schemas.microsoft.com/office/drawing/2014/main" id="{1CF0B3C9-B2ED-4AD8-AA38-D39352EECE6B}"/>
              </a:ext>
            </a:extLst>
          </p:cNvPr>
          <p:cNvPicPr>
            <a:picLocks noChangeAspect="1"/>
          </p:cNvPicPr>
          <p:nvPr/>
        </p:nvPicPr>
        <p:blipFill>
          <a:blip r:embed="rId3"/>
          <a:stretch>
            <a:fillRect/>
          </a:stretch>
        </p:blipFill>
        <p:spPr>
          <a:xfrm>
            <a:off x="4282776" y="245421"/>
            <a:ext cx="3239107" cy="2650179"/>
          </a:xfrm>
          <a:prstGeom prst="rect">
            <a:avLst/>
          </a:prstGeom>
          <a:ln w="38100">
            <a:solidFill>
              <a:schemeClr val="tx1"/>
            </a:solidFill>
          </a:ln>
        </p:spPr>
      </p:pic>
      <p:pic>
        <p:nvPicPr>
          <p:cNvPr id="6" name="Picture 5">
            <a:extLst>
              <a:ext uri="{FF2B5EF4-FFF2-40B4-BE49-F238E27FC236}">
                <a16:creationId xmlns:a16="http://schemas.microsoft.com/office/drawing/2014/main" id="{527AAD87-28F8-4495-AEF8-018683E1D24D}"/>
              </a:ext>
            </a:extLst>
          </p:cNvPr>
          <p:cNvPicPr>
            <a:picLocks noChangeAspect="1"/>
          </p:cNvPicPr>
          <p:nvPr/>
        </p:nvPicPr>
        <p:blipFill>
          <a:blip r:embed="rId3"/>
          <a:stretch>
            <a:fillRect/>
          </a:stretch>
        </p:blipFill>
        <p:spPr>
          <a:xfrm>
            <a:off x="4282776" y="3712521"/>
            <a:ext cx="3239107" cy="2650179"/>
          </a:xfrm>
          <a:prstGeom prst="rect">
            <a:avLst/>
          </a:prstGeom>
          <a:ln w="38100">
            <a:solidFill>
              <a:schemeClr val="tx1"/>
            </a:solidFill>
          </a:ln>
        </p:spPr>
      </p:pic>
      <p:pic>
        <p:nvPicPr>
          <p:cNvPr id="7" name="Picture 6">
            <a:extLst>
              <a:ext uri="{FF2B5EF4-FFF2-40B4-BE49-F238E27FC236}">
                <a16:creationId xmlns:a16="http://schemas.microsoft.com/office/drawing/2014/main" id="{397C6CCF-C8A7-4D1B-A003-689DE7D2E51D}"/>
              </a:ext>
            </a:extLst>
          </p:cNvPr>
          <p:cNvPicPr>
            <a:picLocks noChangeAspect="1"/>
          </p:cNvPicPr>
          <p:nvPr/>
        </p:nvPicPr>
        <p:blipFill>
          <a:blip r:embed="rId3"/>
          <a:stretch>
            <a:fillRect/>
          </a:stretch>
        </p:blipFill>
        <p:spPr>
          <a:xfrm>
            <a:off x="8359476" y="245421"/>
            <a:ext cx="3239107" cy="2650179"/>
          </a:xfrm>
          <a:prstGeom prst="rect">
            <a:avLst/>
          </a:prstGeom>
          <a:ln w="38100">
            <a:solidFill>
              <a:schemeClr val="tx1"/>
            </a:solidFill>
          </a:ln>
        </p:spPr>
      </p:pic>
      <p:pic>
        <p:nvPicPr>
          <p:cNvPr id="8" name="Picture 7">
            <a:extLst>
              <a:ext uri="{FF2B5EF4-FFF2-40B4-BE49-F238E27FC236}">
                <a16:creationId xmlns:a16="http://schemas.microsoft.com/office/drawing/2014/main" id="{D06DC3BB-E3A6-4EA0-9E19-CD9AB221D10E}"/>
              </a:ext>
            </a:extLst>
          </p:cNvPr>
          <p:cNvPicPr>
            <a:picLocks noChangeAspect="1"/>
          </p:cNvPicPr>
          <p:nvPr/>
        </p:nvPicPr>
        <p:blipFill>
          <a:blip r:embed="rId3"/>
          <a:stretch>
            <a:fillRect/>
          </a:stretch>
        </p:blipFill>
        <p:spPr>
          <a:xfrm>
            <a:off x="8359476" y="3712521"/>
            <a:ext cx="3239107" cy="2650179"/>
          </a:xfrm>
          <a:prstGeom prst="rect">
            <a:avLst/>
          </a:prstGeom>
          <a:ln w="38100">
            <a:solidFill>
              <a:schemeClr val="tx1"/>
            </a:solidFill>
          </a:ln>
        </p:spPr>
      </p:pic>
      <p:pic>
        <p:nvPicPr>
          <p:cNvPr id="9" name="Picture 8">
            <a:extLst>
              <a:ext uri="{FF2B5EF4-FFF2-40B4-BE49-F238E27FC236}">
                <a16:creationId xmlns:a16="http://schemas.microsoft.com/office/drawing/2014/main" id="{59B43346-FCE1-4534-9326-D9FB85E50876}"/>
              </a:ext>
            </a:extLst>
          </p:cNvPr>
          <p:cNvPicPr>
            <a:picLocks noChangeAspect="1"/>
          </p:cNvPicPr>
          <p:nvPr/>
        </p:nvPicPr>
        <p:blipFill>
          <a:blip r:embed="rId3"/>
          <a:stretch>
            <a:fillRect/>
          </a:stretch>
        </p:blipFill>
        <p:spPr>
          <a:xfrm>
            <a:off x="206076" y="3712521"/>
            <a:ext cx="3239107" cy="2650179"/>
          </a:xfrm>
          <a:prstGeom prst="rect">
            <a:avLst/>
          </a:prstGeom>
          <a:ln w="38100">
            <a:solidFill>
              <a:schemeClr val="tx1"/>
            </a:solidFill>
          </a:ln>
        </p:spPr>
      </p:pic>
    </p:spTree>
    <p:extLst>
      <p:ext uri="{BB962C8B-B14F-4D97-AF65-F5344CB8AC3E}">
        <p14:creationId xmlns:p14="http://schemas.microsoft.com/office/powerpoint/2010/main" val="3558612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8835D2-0C60-DF44-9F2A-C9E3FF3FE28C}"/>
              </a:ext>
            </a:extLst>
          </p:cNvPr>
          <p:cNvPicPr>
            <a:picLocks noChangeAspect="1"/>
          </p:cNvPicPr>
          <p:nvPr/>
        </p:nvPicPr>
        <p:blipFill>
          <a:blip r:embed="rId3"/>
          <a:stretch>
            <a:fillRect/>
          </a:stretch>
        </p:blipFill>
        <p:spPr>
          <a:xfrm>
            <a:off x="318565" y="167243"/>
            <a:ext cx="3528294" cy="3105815"/>
          </a:xfrm>
          <a:prstGeom prst="rect">
            <a:avLst/>
          </a:prstGeom>
          <a:ln w="38100">
            <a:solidFill>
              <a:schemeClr val="tx1"/>
            </a:solidFill>
          </a:ln>
        </p:spPr>
      </p:pic>
      <p:pic>
        <p:nvPicPr>
          <p:cNvPr id="3" name="Picture 2">
            <a:extLst>
              <a:ext uri="{FF2B5EF4-FFF2-40B4-BE49-F238E27FC236}">
                <a16:creationId xmlns:a16="http://schemas.microsoft.com/office/drawing/2014/main" id="{FA8835D2-0C60-DF44-9F2A-C9E3FF3FE28C}"/>
              </a:ext>
            </a:extLst>
          </p:cNvPr>
          <p:cNvPicPr>
            <a:picLocks noChangeAspect="1"/>
          </p:cNvPicPr>
          <p:nvPr/>
        </p:nvPicPr>
        <p:blipFill>
          <a:blip r:embed="rId3"/>
          <a:stretch>
            <a:fillRect/>
          </a:stretch>
        </p:blipFill>
        <p:spPr>
          <a:xfrm>
            <a:off x="318568" y="3503047"/>
            <a:ext cx="3528294" cy="3105815"/>
          </a:xfrm>
          <a:prstGeom prst="rect">
            <a:avLst/>
          </a:prstGeom>
          <a:ln w="38100">
            <a:solidFill>
              <a:schemeClr val="tx1"/>
            </a:solidFill>
          </a:ln>
        </p:spPr>
      </p:pic>
      <p:pic>
        <p:nvPicPr>
          <p:cNvPr id="4" name="Picture 3">
            <a:extLst>
              <a:ext uri="{FF2B5EF4-FFF2-40B4-BE49-F238E27FC236}">
                <a16:creationId xmlns:a16="http://schemas.microsoft.com/office/drawing/2014/main" id="{FA8835D2-0C60-DF44-9F2A-C9E3FF3FE28C}"/>
              </a:ext>
            </a:extLst>
          </p:cNvPr>
          <p:cNvPicPr>
            <a:picLocks noChangeAspect="1"/>
          </p:cNvPicPr>
          <p:nvPr/>
        </p:nvPicPr>
        <p:blipFill>
          <a:blip r:embed="rId3"/>
          <a:stretch>
            <a:fillRect/>
          </a:stretch>
        </p:blipFill>
        <p:spPr>
          <a:xfrm>
            <a:off x="4230091" y="167246"/>
            <a:ext cx="3528294" cy="3105815"/>
          </a:xfrm>
          <a:prstGeom prst="rect">
            <a:avLst/>
          </a:prstGeom>
          <a:ln w="38100">
            <a:solidFill>
              <a:schemeClr val="tx1"/>
            </a:solidFill>
          </a:ln>
        </p:spPr>
      </p:pic>
      <p:pic>
        <p:nvPicPr>
          <p:cNvPr id="5" name="Picture 4">
            <a:extLst>
              <a:ext uri="{FF2B5EF4-FFF2-40B4-BE49-F238E27FC236}">
                <a16:creationId xmlns:a16="http://schemas.microsoft.com/office/drawing/2014/main" id="{FA8835D2-0C60-DF44-9F2A-C9E3FF3FE28C}"/>
              </a:ext>
            </a:extLst>
          </p:cNvPr>
          <p:cNvPicPr>
            <a:picLocks noChangeAspect="1"/>
          </p:cNvPicPr>
          <p:nvPr/>
        </p:nvPicPr>
        <p:blipFill>
          <a:blip r:embed="rId3"/>
          <a:stretch>
            <a:fillRect/>
          </a:stretch>
        </p:blipFill>
        <p:spPr>
          <a:xfrm>
            <a:off x="4230094" y="3503050"/>
            <a:ext cx="3528294" cy="3105815"/>
          </a:xfrm>
          <a:prstGeom prst="rect">
            <a:avLst/>
          </a:prstGeom>
          <a:ln w="38100">
            <a:solidFill>
              <a:schemeClr val="tx1"/>
            </a:solidFill>
          </a:ln>
        </p:spPr>
      </p:pic>
      <p:pic>
        <p:nvPicPr>
          <p:cNvPr id="6" name="Picture 5">
            <a:extLst>
              <a:ext uri="{FF2B5EF4-FFF2-40B4-BE49-F238E27FC236}">
                <a16:creationId xmlns:a16="http://schemas.microsoft.com/office/drawing/2014/main" id="{FA8835D2-0C60-DF44-9F2A-C9E3FF3FE28C}"/>
              </a:ext>
            </a:extLst>
          </p:cNvPr>
          <p:cNvPicPr>
            <a:picLocks noChangeAspect="1"/>
          </p:cNvPicPr>
          <p:nvPr/>
        </p:nvPicPr>
        <p:blipFill>
          <a:blip r:embed="rId3"/>
          <a:stretch>
            <a:fillRect/>
          </a:stretch>
        </p:blipFill>
        <p:spPr>
          <a:xfrm>
            <a:off x="8192413" y="184179"/>
            <a:ext cx="3528294" cy="3105815"/>
          </a:xfrm>
          <a:prstGeom prst="rect">
            <a:avLst/>
          </a:prstGeom>
          <a:ln w="38100">
            <a:solidFill>
              <a:schemeClr val="tx1"/>
            </a:solidFill>
          </a:ln>
        </p:spPr>
      </p:pic>
      <p:pic>
        <p:nvPicPr>
          <p:cNvPr id="7" name="Picture 6">
            <a:extLst>
              <a:ext uri="{FF2B5EF4-FFF2-40B4-BE49-F238E27FC236}">
                <a16:creationId xmlns:a16="http://schemas.microsoft.com/office/drawing/2014/main" id="{FA8835D2-0C60-DF44-9F2A-C9E3FF3FE28C}"/>
              </a:ext>
            </a:extLst>
          </p:cNvPr>
          <p:cNvPicPr>
            <a:picLocks noChangeAspect="1"/>
          </p:cNvPicPr>
          <p:nvPr/>
        </p:nvPicPr>
        <p:blipFill>
          <a:blip r:embed="rId3"/>
          <a:stretch>
            <a:fillRect/>
          </a:stretch>
        </p:blipFill>
        <p:spPr>
          <a:xfrm>
            <a:off x="8192416" y="3519983"/>
            <a:ext cx="3528294" cy="3105815"/>
          </a:xfrm>
          <a:prstGeom prst="rect">
            <a:avLst/>
          </a:prstGeom>
          <a:ln w="38100">
            <a:solidFill>
              <a:schemeClr val="tx1"/>
            </a:solidFill>
          </a:ln>
        </p:spPr>
      </p:pic>
    </p:spTree>
    <p:extLst>
      <p:ext uri="{BB962C8B-B14F-4D97-AF65-F5344CB8AC3E}">
        <p14:creationId xmlns:p14="http://schemas.microsoft.com/office/powerpoint/2010/main" val="4176067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AFF51B-E769-4C20-8995-AF6EE0DC7254}"/>
              </a:ext>
            </a:extLst>
          </p:cNvPr>
          <p:cNvGrpSpPr/>
          <p:nvPr/>
        </p:nvGrpSpPr>
        <p:grpSpPr>
          <a:xfrm>
            <a:off x="192045" y="907585"/>
            <a:ext cx="5755618" cy="4533794"/>
            <a:chOff x="254037" y="871960"/>
            <a:chExt cx="5755618" cy="4533794"/>
          </a:xfrm>
        </p:grpSpPr>
        <p:pic>
          <p:nvPicPr>
            <p:cNvPr id="5" name="Picture 4" descr="Screenshot 2021-10-14 at 23.59.31.png">
              <a:extLst>
                <a:ext uri="{FF2B5EF4-FFF2-40B4-BE49-F238E27FC236}">
                  <a16:creationId xmlns:a16="http://schemas.microsoft.com/office/drawing/2014/main" id="{D2234452-C3A8-4129-ACB7-1D3C9A223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37" y="1240351"/>
              <a:ext cx="5507396" cy="4165403"/>
            </a:xfrm>
            <a:prstGeom prst="rect">
              <a:avLst/>
            </a:prstGeom>
          </p:spPr>
        </p:pic>
        <p:sp>
          <p:nvSpPr>
            <p:cNvPr id="6" name="TextBox 5">
              <a:extLst>
                <a:ext uri="{FF2B5EF4-FFF2-40B4-BE49-F238E27FC236}">
                  <a16:creationId xmlns:a16="http://schemas.microsoft.com/office/drawing/2014/main" id="{194988B0-0A94-4241-A599-27BF65F33983}"/>
                </a:ext>
              </a:extLst>
            </p:cNvPr>
            <p:cNvSpPr txBox="1"/>
            <p:nvPr/>
          </p:nvSpPr>
          <p:spPr>
            <a:xfrm>
              <a:off x="1508818" y="871960"/>
              <a:ext cx="312906" cy="369332"/>
            </a:xfrm>
            <a:prstGeom prst="rect">
              <a:avLst/>
            </a:prstGeom>
            <a:noFill/>
          </p:spPr>
          <p:txBody>
            <a:bodyPr wrap="none" rtlCol="0">
              <a:spAutoFit/>
            </a:bodyPr>
            <a:lstStyle/>
            <a:p>
              <a:pPr>
                <a:buNone/>
              </a:pPr>
              <a:r>
                <a:rPr lang="en-GB" sz="1800" b="1" i="1" dirty="0"/>
                <a:t>y</a:t>
              </a:r>
            </a:p>
          </p:txBody>
        </p:sp>
        <p:sp>
          <p:nvSpPr>
            <p:cNvPr id="7" name="TextBox 6">
              <a:extLst>
                <a:ext uri="{FF2B5EF4-FFF2-40B4-BE49-F238E27FC236}">
                  <a16:creationId xmlns:a16="http://schemas.microsoft.com/office/drawing/2014/main" id="{C445D8D3-DD94-4969-92F1-001B49AE3E5C}"/>
                </a:ext>
              </a:extLst>
            </p:cNvPr>
            <p:cNvSpPr txBox="1"/>
            <p:nvPr/>
          </p:nvSpPr>
          <p:spPr>
            <a:xfrm>
              <a:off x="5696749" y="3776538"/>
              <a:ext cx="312906" cy="369332"/>
            </a:xfrm>
            <a:prstGeom prst="rect">
              <a:avLst/>
            </a:prstGeom>
            <a:noFill/>
          </p:spPr>
          <p:txBody>
            <a:bodyPr wrap="none" rtlCol="0">
              <a:spAutoFit/>
            </a:bodyPr>
            <a:lstStyle/>
            <a:p>
              <a:pPr>
                <a:buNone/>
              </a:pPr>
              <a:r>
                <a:rPr lang="en-GB" sz="1800" b="1" i="1" dirty="0"/>
                <a:t>x</a:t>
              </a:r>
            </a:p>
          </p:txBody>
        </p:sp>
      </p:grpSp>
      <p:grpSp>
        <p:nvGrpSpPr>
          <p:cNvPr id="8" name="Group 7">
            <a:extLst>
              <a:ext uri="{FF2B5EF4-FFF2-40B4-BE49-F238E27FC236}">
                <a16:creationId xmlns:a16="http://schemas.microsoft.com/office/drawing/2014/main" id="{F20D2045-5F0F-4C81-BD10-50BE884C7353}"/>
              </a:ext>
            </a:extLst>
          </p:cNvPr>
          <p:cNvGrpSpPr/>
          <p:nvPr/>
        </p:nvGrpSpPr>
        <p:grpSpPr>
          <a:xfrm>
            <a:off x="6430569" y="907585"/>
            <a:ext cx="5755618" cy="4533794"/>
            <a:chOff x="254037" y="871960"/>
            <a:chExt cx="5755618" cy="4533794"/>
          </a:xfrm>
        </p:grpSpPr>
        <p:pic>
          <p:nvPicPr>
            <p:cNvPr id="9" name="Picture 8" descr="Screenshot 2021-10-14 at 23.59.31.png">
              <a:extLst>
                <a:ext uri="{FF2B5EF4-FFF2-40B4-BE49-F238E27FC236}">
                  <a16:creationId xmlns:a16="http://schemas.microsoft.com/office/drawing/2014/main" id="{279E0171-4744-45CA-B4D8-66D82A5C2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37" y="1240351"/>
              <a:ext cx="5507396" cy="4165403"/>
            </a:xfrm>
            <a:prstGeom prst="rect">
              <a:avLst/>
            </a:prstGeom>
          </p:spPr>
        </p:pic>
        <p:sp>
          <p:nvSpPr>
            <p:cNvPr id="10" name="TextBox 9">
              <a:extLst>
                <a:ext uri="{FF2B5EF4-FFF2-40B4-BE49-F238E27FC236}">
                  <a16:creationId xmlns:a16="http://schemas.microsoft.com/office/drawing/2014/main" id="{F1E3FFE5-10C1-48B4-B4E1-44E51DE0509F}"/>
                </a:ext>
              </a:extLst>
            </p:cNvPr>
            <p:cNvSpPr txBox="1"/>
            <p:nvPr/>
          </p:nvSpPr>
          <p:spPr>
            <a:xfrm>
              <a:off x="1508818" y="871960"/>
              <a:ext cx="312906" cy="369332"/>
            </a:xfrm>
            <a:prstGeom prst="rect">
              <a:avLst/>
            </a:prstGeom>
            <a:noFill/>
          </p:spPr>
          <p:txBody>
            <a:bodyPr wrap="none" rtlCol="0">
              <a:spAutoFit/>
            </a:bodyPr>
            <a:lstStyle/>
            <a:p>
              <a:pPr>
                <a:buNone/>
              </a:pPr>
              <a:r>
                <a:rPr lang="en-GB" sz="1800" b="1" i="1" dirty="0"/>
                <a:t>y</a:t>
              </a:r>
            </a:p>
          </p:txBody>
        </p:sp>
        <p:sp>
          <p:nvSpPr>
            <p:cNvPr id="11" name="TextBox 10">
              <a:extLst>
                <a:ext uri="{FF2B5EF4-FFF2-40B4-BE49-F238E27FC236}">
                  <a16:creationId xmlns:a16="http://schemas.microsoft.com/office/drawing/2014/main" id="{AF156D00-16BA-478F-AC96-09AF38A8046A}"/>
                </a:ext>
              </a:extLst>
            </p:cNvPr>
            <p:cNvSpPr txBox="1"/>
            <p:nvPr/>
          </p:nvSpPr>
          <p:spPr>
            <a:xfrm>
              <a:off x="5696749" y="3776538"/>
              <a:ext cx="312906" cy="369332"/>
            </a:xfrm>
            <a:prstGeom prst="rect">
              <a:avLst/>
            </a:prstGeom>
            <a:noFill/>
          </p:spPr>
          <p:txBody>
            <a:bodyPr wrap="none" rtlCol="0">
              <a:spAutoFit/>
            </a:bodyPr>
            <a:lstStyle/>
            <a:p>
              <a:pPr>
                <a:buNone/>
              </a:pPr>
              <a:r>
                <a:rPr lang="en-GB" sz="1800" b="1" i="1" dirty="0"/>
                <a:t>x</a:t>
              </a:r>
            </a:p>
          </p:txBody>
        </p:sp>
      </p:grpSp>
    </p:spTree>
    <p:extLst>
      <p:ext uri="{BB962C8B-B14F-4D97-AF65-F5344CB8AC3E}">
        <p14:creationId xmlns:p14="http://schemas.microsoft.com/office/powerpoint/2010/main" val="516669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382BEE-DEC9-47FD-9448-DB8B008C7BF9}"/>
              </a:ext>
            </a:extLst>
          </p:cNvPr>
          <p:cNvPicPr>
            <a:picLocks noChangeAspect="1"/>
          </p:cNvPicPr>
          <p:nvPr/>
        </p:nvPicPr>
        <p:blipFill>
          <a:blip r:embed="rId3"/>
          <a:stretch>
            <a:fillRect/>
          </a:stretch>
        </p:blipFill>
        <p:spPr>
          <a:xfrm>
            <a:off x="821324" y="918634"/>
            <a:ext cx="4711700" cy="4869387"/>
          </a:xfrm>
          <a:prstGeom prst="rect">
            <a:avLst/>
          </a:prstGeom>
          <a:ln>
            <a:solidFill>
              <a:schemeClr val="accent4">
                <a:lumMod val="50000"/>
                <a:lumOff val="50000"/>
              </a:schemeClr>
            </a:solidFill>
          </a:ln>
        </p:spPr>
      </p:pic>
      <p:pic>
        <p:nvPicPr>
          <p:cNvPr id="7" name="Picture 6">
            <a:extLst>
              <a:ext uri="{FF2B5EF4-FFF2-40B4-BE49-F238E27FC236}">
                <a16:creationId xmlns:a16="http://schemas.microsoft.com/office/drawing/2014/main" id="{850FB95B-3506-4708-8B47-8B70F23A226F}"/>
              </a:ext>
            </a:extLst>
          </p:cNvPr>
          <p:cNvPicPr>
            <a:picLocks noChangeAspect="1"/>
          </p:cNvPicPr>
          <p:nvPr/>
        </p:nvPicPr>
        <p:blipFill>
          <a:blip r:embed="rId3"/>
          <a:stretch>
            <a:fillRect/>
          </a:stretch>
        </p:blipFill>
        <p:spPr>
          <a:xfrm>
            <a:off x="6460124" y="918633"/>
            <a:ext cx="4711700" cy="4869387"/>
          </a:xfrm>
          <a:prstGeom prst="rect">
            <a:avLst/>
          </a:prstGeom>
          <a:ln>
            <a:solidFill>
              <a:schemeClr val="accent4">
                <a:lumMod val="50000"/>
                <a:lumOff val="50000"/>
              </a:schemeClr>
            </a:solidFill>
          </a:ln>
        </p:spPr>
      </p:pic>
    </p:spTree>
    <p:extLst>
      <p:ext uri="{BB962C8B-B14F-4D97-AF65-F5344CB8AC3E}">
        <p14:creationId xmlns:p14="http://schemas.microsoft.com/office/powerpoint/2010/main" val="1340977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9333CD-D71E-0044-BB3E-D93148FD861A}"/>
              </a:ext>
            </a:extLst>
          </p:cNvPr>
          <p:cNvSpPr txBox="1"/>
          <p:nvPr/>
        </p:nvSpPr>
        <p:spPr>
          <a:xfrm>
            <a:off x="2092981" y="420418"/>
            <a:ext cx="1049295" cy="463324"/>
          </a:xfrm>
          <a:prstGeom prst="rect">
            <a:avLst/>
          </a:prstGeom>
          <a:noFill/>
        </p:spPr>
        <p:txBody>
          <a:bodyPr wrap="none" rtlCol="0">
            <a:spAutoFit/>
          </a:bodyPr>
          <a:lstStyle/>
          <a:p>
            <a:pPr>
              <a:buNone/>
            </a:pPr>
            <a:r>
              <a:rPr lang="en-US" dirty="0">
                <a:solidFill>
                  <a:srgbClr val="408C40"/>
                </a:solidFill>
              </a:rPr>
              <a:t>Green</a:t>
            </a:r>
          </a:p>
        </p:txBody>
      </p:sp>
      <p:sp>
        <p:nvSpPr>
          <p:cNvPr id="3" name="TextBox 2">
            <a:extLst>
              <a:ext uri="{FF2B5EF4-FFF2-40B4-BE49-F238E27FC236}">
                <a16:creationId xmlns:a16="http://schemas.microsoft.com/office/drawing/2014/main" id="{824165B5-9980-0346-9FB2-5AD9DB15A372}"/>
              </a:ext>
            </a:extLst>
          </p:cNvPr>
          <p:cNvSpPr txBox="1"/>
          <p:nvPr/>
        </p:nvSpPr>
        <p:spPr>
          <a:xfrm>
            <a:off x="4067086" y="403485"/>
            <a:ext cx="1226733" cy="463324"/>
          </a:xfrm>
          <a:prstGeom prst="rect">
            <a:avLst/>
          </a:prstGeom>
          <a:noFill/>
        </p:spPr>
        <p:txBody>
          <a:bodyPr wrap="none" rtlCol="0">
            <a:spAutoFit/>
          </a:bodyPr>
          <a:lstStyle/>
          <a:p>
            <a:pPr>
              <a:buNone/>
            </a:pPr>
            <a:r>
              <a:rPr lang="en-US" dirty="0">
                <a:solidFill>
                  <a:srgbClr val="FF9B67"/>
                </a:solidFill>
              </a:rPr>
              <a:t>Orange</a:t>
            </a:r>
          </a:p>
        </p:txBody>
      </p:sp>
      <p:sp>
        <p:nvSpPr>
          <p:cNvPr id="4" name="TextBox 3">
            <a:extLst>
              <a:ext uri="{FF2B5EF4-FFF2-40B4-BE49-F238E27FC236}">
                <a16:creationId xmlns:a16="http://schemas.microsoft.com/office/drawing/2014/main" id="{8D171B48-4493-2C49-B21A-2242E9FA2672}"/>
              </a:ext>
            </a:extLst>
          </p:cNvPr>
          <p:cNvSpPr txBox="1"/>
          <p:nvPr/>
        </p:nvSpPr>
        <p:spPr>
          <a:xfrm>
            <a:off x="6089268" y="369618"/>
            <a:ext cx="748360" cy="463324"/>
          </a:xfrm>
          <a:prstGeom prst="rect">
            <a:avLst/>
          </a:prstGeom>
          <a:noFill/>
        </p:spPr>
        <p:txBody>
          <a:bodyPr wrap="none" rtlCol="0">
            <a:spAutoFit/>
          </a:bodyPr>
          <a:lstStyle/>
          <a:p>
            <a:pPr>
              <a:buNone/>
            </a:pPr>
            <a:r>
              <a:rPr lang="en-US" dirty="0">
                <a:solidFill>
                  <a:srgbClr val="E33A3D"/>
                </a:solidFill>
              </a:rPr>
              <a:t>Red</a:t>
            </a:r>
          </a:p>
        </p:txBody>
      </p:sp>
      <p:sp>
        <p:nvSpPr>
          <p:cNvPr id="5" name="TextBox 4">
            <a:extLst>
              <a:ext uri="{FF2B5EF4-FFF2-40B4-BE49-F238E27FC236}">
                <a16:creationId xmlns:a16="http://schemas.microsoft.com/office/drawing/2014/main" id="{DB30DE8E-981B-3F48-BF73-29F045189AFE}"/>
              </a:ext>
            </a:extLst>
          </p:cNvPr>
          <p:cNvSpPr txBox="1"/>
          <p:nvPr/>
        </p:nvSpPr>
        <p:spPr>
          <a:xfrm>
            <a:off x="8043719" y="367073"/>
            <a:ext cx="800883" cy="463324"/>
          </a:xfrm>
          <a:prstGeom prst="rect">
            <a:avLst/>
          </a:prstGeom>
          <a:noFill/>
        </p:spPr>
        <p:txBody>
          <a:bodyPr wrap="none" rtlCol="0">
            <a:spAutoFit/>
          </a:bodyPr>
          <a:lstStyle/>
          <a:p>
            <a:pPr>
              <a:buNone/>
            </a:pPr>
            <a:r>
              <a:rPr lang="en-US" dirty="0">
                <a:solidFill>
                  <a:srgbClr val="7878FF"/>
                </a:solidFill>
              </a:rPr>
              <a:t>Blue</a:t>
            </a:r>
          </a:p>
        </p:txBody>
      </p:sp>
      <p:sp>
        <p:nvSpPr>
          <p:cNvPr id="6" name="Rounded Rectangle 5">
            <a:extLst>
              <a:ext uri="{FF2B5EF4-FFF2-40B4-BE49-F238E27FC236}">
                <a16:creationId xmlns:a16="http://schemas.microsoft.com/office/drawing/2014/main" id="{B1B6873A-39AC-4A4B-BB7F-30BC5A389D46}"/>
              </a:ext>
            </a:extLst>
          </p:cNvPr>
          <p:cNvSpPr/>
          <p:nvPr/>
        </p:nvSpPr>
        <p:spPr>
          <a:xfrm>
            <a:off x="2076048" y="381417"/>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7" name="Rounded Rectangle 6">
            <a:extLst>
              <a:ext uri="{FF2B5EF4-FFF2-40B4-BE49-F238E27FC236}">
                <a16:creationId xmlns:a16="http://schemas.microsoft.com/office/drawing/2014/main" id="{B1B6873A-39AC-4A4B-BB7F-30BC5A389D46}"/>
              </a:ext>
            </a:extLst>
          </p:cNvPr>
          <p:cNvSpPr/>
          <p:nvPr/>
        </p:nvSpPr>
        <p:spPr>
          <a:xfrm>
            <a:off x="4057212" y="381420"/>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8" name="Rounded Rectangle 7">
            <a:extLst>
              <a:ext uri="{FF2B5EF4-FFF2-40B4-BE49-F238E27FC236}">
                <a16:creationId xmlns:a16="http://schemas.microsoft.com/office/drawing/2014/main" id="{B1B6873A-39AC-4A4B-BB7F-30BC5A389D46}"/>
              </a:ext>
            </a:extLst>
          </p:cNvPr>
          <p:cNvSpPr/>
          <p:nvPr/>
        </p:nvSpPr>
        <p:spPr>
          <a:xfrm>
            <a:off x="6021440" y="364487"/>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9" name="Rounded Rectangle 8">
            <a:extLst>
              <a:ext uri="{FF2B5EF4-FFF2-40B4-BE49-F238E27FC236}">
                <a16:creationId xmlns:a16="http://schemas.microsoft.com/office/drawing/2014/main" id="{B1B6873A-39AC-4A4B-BB7F-30BC5A389D46}"/>
              </a:ext>
            </a:extLst>
          </p:cNvPr>
          <p:cNvSpPr/>
          <p:nvPr/>
        </p:nvSpPr>
        <p:spPr>
          <a:xfrm>
            <a:off x="7985671" y="364490"/>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pic>
        <p:nvPicPr>
          <p:cNvPr id="20" name="Picture 19" descr="Screenshot 2021-10-15 at 00.18.29.png"/>
          <p:cNvPicPr>
            <a:picLocks noChangeAspect="1"/>
          </p:cNvPicPr>
          <p:nvPr/>
        </p:nvPicPr>
        <p:blipFill rotWithShape="1">
          <a:blip r:embed="rId3">
            <a:extLst>
              <a:ext uri="{28A0092B-C50C-407E-A947-70E740481C1C}">
                <a14:useLocalDpi xmlns:a14="http://schemas.microsoft.com/office/drawing/2010/main" val="0"/>
              </a:ext>
            </a:extLst>
          </a:blip>
          <a:srcRect l="13624" t="13103" r="23768" b="12022"/>
          <a:stretch/>
        </p:blipFill>
        <p:spPr>
          <a:xfrm>
            <a:off x="8051730" y="905951"/>
            <a:ext cx="1586697" cy="1973094"/>
          </a:xfrm>
          <a:prstGeom prst="rect">
            <a:avLst/>
          </a:prstGeom>
        </p:spPr>
      </p:pic>
      <p:pic>
        <p:nvPicPr>
          <p:cNvPr id="21" name="Picture 20" descr="Screenshot 2021-10-15 at 00.17.33.png"/>
          <p:cNvPicPr>
            <a:picLocks noChangeAspect="1"/>
          </p:cNvPicPr>
          <p:nvPr/>
        </p:nvPicPr>
        <p:blipFill rotWithShape="1">
          <a:blip r:embed="rId4">
            <a:extLst>
              <a:ext uri="{28A0092B-C50C-407E-A947-70E740481C1C}">
                <a14:useLocalDpi xmlns:a14="http://schemas.microsoft.com/office/drawing/2010/main" val="0"/>
              </a:ext>
            </a:extLst>
          </a:blip>
          <a:srcRect l="12950" t="11371" r="14470" b="14197"/>
          <a:stretch/>
        </p:blipFill>
        <p:spPr>
          <a:xfrm>
            <a:off x="6045202" y="889029"/>
            <a:ext cx="1626749" cy="1943998"/>
          </a:xfrm>
          <a:prstGeom prst="rect">
            <a:avLst/>
          </a:prstGeom>
        </p:spPr>
      </p:pic>
      <p:pic>
        <p:nvPicPr>
          <p:cNvPr id="22" name="Picture 21" descr="Screenshot 2021-10-15 at 00.15.32.png"/>
          <p:cNvPicPr>
            <a:picLocks noChangeAspect="1"/>
          </p:cNvPicPr>
          <p:nvPr/>
        </p:nvPicPr>
        <p:blipFill rotWithShape="1">
          <a:blip r:embed="rId5">
            <a:extLst>
              <a:ext uri="{28A0092B-C50C-407E-A947-70E740481C1C}">
                <a14:useLocalDpi xmlns:a14="http://schemas.microsoft.com/office/drawing/2010/main" val="0"/>
              </a:ext>
            </a:extLst>
          </a:blip>
          <a:srcRect t="25108" b="15778"/>
          <a:stretch/>
        </p:blipFill>
        <p:spPr>
          <a:xfrm>
            <a:off x="4102027" y="999086"/>
            <a:ext cx="1626660" cy="1331998"/>
          </a:xfrm>
          <a:prstGeom prst="rect">
            <a:avLst/>
          </a:prstGeom>
        </p:spPr>
      </p:pic>
      <p:pic>
        <p:nvPicPr>
          <p:cNvPr id="23" name="Picture 22" descr="Screenshot 2021-10-15 at 00.12.37.png"/>
          <p:cNvPicPr>
            <a:picLocks noChangeAspect="1"/>
          </p:cNvPicPr>
          <p:nvPr/>
        </p:nvPicPr>
        <p:blipFill rotWithShape="1">
          <a:blip r:embed="rId6">
            <a:extLst>
              <a:ext uri="{28A0092B-C50C-407E-A947-70E740481C1C}">
                <a14:useLocalDpi xmlns:a14="http://schemas.microsoft.com/office/drawing/2010/main" val="0"/>
              </a:ext>
            </a:extLst>
          </a:blip>
          <a:srcRect t="11086" b="12981"/>
          <a:stretch/>
        </p:blipFill>
        <p:spPr>
          <a:xfrm>
            <a:off x="2142047" y="931333"/>
            <a:ext cx="1525012" cy="1913465"/>
          </a:xfrm>
          <a:prstGeom prst="rect">
            <a:avLst/>
          </a:prstGeom>
        </p:spPr>
      </p:pic>
      <p:sp>
        <p:nvSpPr>
          <p:cNvPr id="24" name="TextBox 23">
            <a:extLst>
              <a:ext uri="{FF2B5EF4-FFF2-40B4-BE49-F238E27FC236}">
                <a16:creationId xmlns:a16="http://schemas.microsoft.com/office/drawing/2014/main" id="{0D9333CD-D71E-0044-BB3E-D93148FD861A}"/>
              </a:ext>
            </a:extLst>
          </p:cNvPr>
          <p:cNvSpPr txBox="1"/>
          <p:nvPr/>
        </p:nvSpPr>
        <p:spPr>
          <a:xfrm>
            <a:off x="2076051" y="3569959"/>
            <a:ext cx="1049295" cy="463324"/>
          </a:xfrm>
          <a:prstGeom prst="rect">
            <a:avLst/>
          </a:prstGeom>
          <a:noFill/>
        </p:spPr>
        <p:txBody>
          <a:bodyPr wrap="none" rtlCol="0">
            <a:spAutoFit/>
          </a:bodyPr>
          <a:lstStyle/>
          <a:p>
            <a:pPr>
              <a:buNone/>
            </a:pPr>
            <a:r>
              <a:rPr lang="en-US" dirty="0">
                <a:solidFill>
                  <a:srgbClr val="408C40"/>
                </a:solidFill>
              </a:rPr>
              <a:t>Green</a:t>
            </a:r>
          </a:p>
        </p:txBody>
      </p:sp>
      <p:sp>
        <p:nvSpPr>
          <p:cNvPr id="25" name="TextBox 24">
            <a:extLst>
              <a:ext uri="{FF2B5EF4-FFF2-40B4-BE49-F238E27FC236}">
                <a16:creationId xmlns:a16="http://schemas.microsoft.com/office/drawing/2014/main" id="{824165B5-9980-0346-9FB2-5AD9DB15A372}"/>
              </a:ext>
            </a:extLst>
          </p:cNvPr>
          <p:cNvSpPr txBox="1"/>
          <p:nvPr/>
        </p:nvSpPr>
        <p:spPr>
          <a:xfrm>
            <a:off x="4050156" y="3553026"/>
            <a:ext cx="1226733" cy="463324"/>
          </a:xfrm>
          <a:prstGeom prst="rect">
            <a:avLst/>
          </a:prstGeom>
          <a:noFill/>
        </p:spPr>
        <p:txBody>
          <a:bodyPr wrap="none" rtlCol="0">
            <a:spAutoFit/>
          </a:bodyPr>
          <a:lstStyle/>
          <a:p>
            <a:pPr>
              <a:buNone/>
            </a:pPr>
            <a:r>
              <a:rPr lang="en-US" dirty="0">
                <a:solidFill>
                  <a:srgbClr val="FF9B67"/>
                </a:solidFill>
              </a:rPr>
              <a:t>Orange</a:t>
            </a:r>
          </a:p>
        </p:txBody>
      </p:sp>
      <p:sp>
        <p:nvSpPr>
          <p:cNvPr id="26" name="TextBox 25">
            <a:extLst>
              <a:ext uri="{FF2B5EF4-FFF2-40B4-BE49-F238E27FC236}">
                <a16:creationId xmlns:a16="http://schemas.microsoft.com/office/drawing/2014/main" id="{8D171B48-4493-2C49-B21A-2242E9FA2672}"/>
              </a:ext>
            </a:extLst>
          </p:cNvPr>
          <p:cNvSpPr txBox="1"/>
          <p:nvPr/>
        </p:nvSpPr>
        <p:spPr>
          <a:xfrm>
            <a:off x="6072338" y="3519159"/>
            <a:ext cx="748360" cy="463324"/>
          </a:xfrm>
          <a:prstGeom prst="rect">
            <a:avLst/>
          </a:prstGeom>
          <a:noFill/>
        </p:spPr>
        <p:txBody>
          <a:bodyPr wrap="none" rtlCol="0">
            <a:spAutoFit/>
          </a:bodyPr>
          <a:lstStyle/>
          <a:p>
            <a:pPr>
              <a:buNone/>
            </a:pPr>
            <a:r>
              <a:rPr lang="en-US" dirty="0">
                <a:solidFill>
                  <a:srgbClr val="E33A3D"/>
                </a:solidFill>
              </a:rPr>
              <a:t>Red</a:t>
            </a:r>
          </a:p>
        </p:txBody>
      </p:sp>
      <p:sp>
        <p:nvSpPr>
          <p:cNvPr id="27" name="TextBox 26">
            <a:extLst>
              <a:ext uri="{FF2B5EF4-FFF2-40B4-BE49-F238E27FC236}">
                <a16:creationId xmlns:a16="http://schemas.microsoft.com/office/drawing/2014/main" id="{DB30DE8E-981B-3F48-BF73-29F045189AFE}"/>
              </a:ext>
            </a:extLst>
          </p:cNvPr>
          <p:cNvSpPr txBox="1"/>
          <p:nvPr/>
        </p:nvSpPr>
        <p:spPr>
          <a:xfrm>
            <a:off x="8026789" y="3516614"/>
            <a:ext cx="800883" cy="463324"/>
          </a:xfrm>
          <a:prstGeom prst="rect">
            <a:avLst/>
          </a:prstGeom>
          <a:noFill/>
        </p:spPr>
        <p:txBody>
          <a:bodyPr wrap="none" rtlCol="0">
            <a:spAutoFit/>
          </a:bodyPr>
          <a:lstStyle/>
          <a:p>
            <a:pPr>
              <a:buNone/>
            </a:pPr>
            <a:r>
              <a:rPr lang="en-US" dirty="0">
                <a:solidFill>
                  <a:srgbClr val="7878FF"/>
                </a:solidFill>
              </a:rPr>
              <a:t>Blue</a:t>
            </a:r>
          </a:p>
        </p:txBody>
      </p:sp>
      <p:sp>
        <p:nvSpPr>
          <p:cNvPr id="28" name="Rounded Rectangle 27">
            <a:extLst>
              <a:ext uri="{FF2B5EF4-FFF2-40B4-BE49-F238E27FC236}">
                <a16:creationId xmlns:a16="http://schemas.microsoft.com/office/drawing/2014/main" id="{B1B6873A-39AC-4A4B-BB7F-30BC5A389D46}"/>
              </a:ext>
            </a:extLst>
          </p:cNvPr>
          <p:cNvSpPr/>
          <p:nvPr/>
        </p:nvSpPr>
        <p:spPr>
          <a:xfrm>
            <a:off x="2059118" y="3530958"/>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29" name="Rounded Rectangle 28">
            <a:extLst>
              <a:ext uri="{FF2B5EF4-FFF2-40B4-BE49-F238E27FC236}">
                <a16:creationId xmlns:a16="http://schemas.microsoft.com/office/drawing/2014/main" id="{B1B6873A-39AC-4A4B-BB7F-30BC5A389D46}"/>
              </a:ext>
            </a:extLst>
          </p:cNvPr>
          <p:cNvSpPr/>
          <p:nvPr/>
        </p:nvSpPr>
        <p:spPr>
          <a:xfrm>
            <a:off x="4040282" y="3530961"/>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30" name="Rounded Rectangle 29">
            <a:extLst>
              <a:ext uri="{FF2B5EF4-FFF2-40B4-BE49-F238E27FC236}">
                <a16:creationId xmlns:a16="http://schemas.microsoft.com/office/drawing/2014/main" id="{B1B6873A-39AC-4A4B-BB7F-30BC5A389D46}"/>
              </a:ext>
            </a:extLst>
          </p:cNvPr>
          <p:cNvSpPr/>
          <p:nvPr/>
        </p:nvSpPr>
        <p:spPr>
          <a:xfrm>
            <a:off x="6004510" y="3514028"/>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31" name="Rounded Rectangle 30">
            <a:extLst>
              <a:ext uri="{FF2B5EF4-FFF2-40B4-BE49-F238E27FC236}">
                <a16:creationId xmlns:a16="http://schemas.microsoft.com/office/drawing/2014/main" id="{B1B6873A-39AC-4A4B-BB7F-30BC5A389D46}"/>
              </a:ext>
            </a:extLst>
          </p:cNvPr>
          <p:cNvSpPr/>
          <p:nvPr/>
        </p:nvSpPr>
        <p:spPr>
          <a:xfrm>
            <a:off x="7968741" y="3514031"/>
            <a:ext cx="1686927" cy="27491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pic>
        <p:nvPicPr>
          <p:cNvPr id="32" name="Picture 31" descr="Screenshot 2021-10-15 at 00.18.29.png"/>
          <p:cNvPicPr>
            <a:picLocks noChangeAspect="1"/>
          </p:cNvPicPr>
          <p:nvPr/>
        </p:nvPicPr>
        <p:blipFill rotWithShape="1">
          <a:blip r:embed="rId3">
            <a:extLst>
              <a:ext uri="{28A0092B-C50C-407E-A947-70E740481C1C}">
                <a14:useLocalDpi xmlns:a14="http://schemas.microsoft.com/office/drawing/2010/main" val="0"/>
              </a:ext>
            </a:extLst>
          </a:blip>
          <a:srcRect l="13624" t="13103" r="23768" b="12022"/>
          <a:stretch/>
        </p:blipFill>
        <p:spPr>
          <a:xfrm>
            <a:off x="8034800" y="4055492"/>
            <a:ext cx="1586697" cy="1973094"/>
          </a:xfrm>
          <a:prstGeom prst="rect">
            <a:avLst/>
          </a:prstGeom>
        </p:spPr>
      </p:pic>
      <p:pic>
        <p:nvPicPr>
          <p:cNvPr id="33" name="Picture 32" descr="Screenshot 2021-10-15 at 00.17.33.png"/>
          <p:cNvPicPr>
            <a:picLocks noChangeAspect="1"/>
          </p:cNvPicPr>
          <p:nvPr/>
        </p:nvPicPr>
        <p:blipFill rotWithShape="1">
          <a:blip r:embed="rId4">
            <a:extLst>
              <a:ext uri="{28A0092B-C50C-407E-A947-70E740481C1C}">
                <a14:useLocalDpi xmlns:a14="http://schemas.microsoft.com/office/drawing/2010/main" val="0"/>
              </a:ext>
            </a:extLst>
          </a:blip>
          <a:srcRect l="12950" t="11371" r="14470" b="14197"/>
          <a:stretch/>
        </p:blipFill>
        <p:spPr>
          <a:xfrm>
            <a:off x="6028272" y="4038570"/>
            <a:ext cx="1626749" cy="1943998"/>
          </a:xfrm>
          <a:prstGeom prst="rect">
            <a:avLst/>
          </a:prstGeom>
        </p:spPr>
      </p:pic>
      <p:pic>
        <p:nvPicPr>
          <p:cNvPr id="34" name="Picture 33" descr="Screenshot 2021-10-15 at 00.15.32.png"/>
          <p:cNvPicPr>
            <a:picLocks noChangeAspect="1"/>
          </p:cNvPicPr>
          <p:nvPr/>
        </p:nvPicPr>
        <p:blipFill rotWithShape="1">
          <a:blip r:embed="rId5">
            <a:extLst>
              <a:ext uri="{28A0092B-C50C-407E-A947-70E740481C1C}">
                <a14:useLocalDpi xmlns:a14="http://schemas.microsoft.com/office/drawing/2010/main" val="0"/>
              </a:ext>
            </a:extLst>
          </a:blip>
          <a:srcRect t="25108" b="15778"/>
          <a:stretch/>
        </p:blipFill>
        <p:spPr>
          <a:xfrm>
            <a:off x="4085097" y="4148627"/>
            <a:ext cx="1626660" cy="1331998"/>
          </a:xfrm>
          <a:prstGeom prst="rect">
            <a:avLst/>
          </a:prstGeom>
        </p:spPr>
      </p:pic>
      <p:pic>
        <p:nvPicPr>
          <p:cNvPr id="35" name="Picture 34" descr="Screenshot 2021-10-15 at 00.12.37.png"/>
          <p:cNvPicPr>
            <a:picLocks noChangeAspect="1"/>
          </p:cNvPicPr>
          <p:nvPr/>
        </p:nvPicPr>
        <p:blipFill rotWithShape="1">
          <a:blip r:embed="rId6">
            <a:extLst>
              <a:ext uri="{28A0092B-C50C-407E-A947-70E740481C1C}">
                <a14:useLocalDpi xmlns:a14="http://schemas.microsoft.com/office/drawing/2010/main" val="0"/>
              </a:ext>
            </a:extLst>
          </a:blip>
          <a:srcRect t="11086" b="12981"/>
          <a:stretch/>
        </p:blipFill>
        <p:spPr>
          <a:xfrm>
            <a:off x="2125117" y="4080874"/>
            <a:ext cx="1525012" cy="1913465"/>
          </a:xfrm>
          <a:prstGeom prst="rect">
            <a:avLst/>
          </a:prstGeom>
        </p:spPr>
      </p:pic>
    </p:spTree>
    <p:extLst>
      <p:ext uri="{BB962C8B-B14F-4D97-AF65-F5344CB8AC3E}">
        <p14:creationId xmlns:p14="http://schemas.microsoft.com/office/powerpoint/2010/main" val="1903464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676690C-4849-4DC9-B13F-0A7BBE385F13}"/>
              </a:ext>
            </a:extLst>
          </p:cNvPr>
          <p:cNvGrpSpPr/>
          <p:nvPr/>
        </p:nvGrpSpPr>
        <p:grpSpPr>
          <a:xfrm>
            <a:off x="574163" y="685434"/>
            <a:ext cx="5275494" cy="5428461"/>
            <a:chOff x="357187" y="871411"/>
            <a:chExt cx="5275494" cy="5428461"/>
          </a:xfrm>
        </p:grpSpPr>
        <p:grpSp>
          <p:nvGrpSpPr>
            <p:cNvPr id="14" name="Group 13">
              <a:extLst>
                <a:ext uri="{FF2B5EF4-FFF2-40B4-BE49-F238E27FC236}">
                  <a16:creationId xmlns:a16="http://schemas.microsoft.com/office/drawing/2014/main" id="{D1323170-66E1-44D6-AA29-7C45AF4DD21E}"/>
                </a:ext>
              </a:extLst>
            </p:cNvPr>
            <p:cNvGrpSpPr/>
            <p:nvPr/>
          </p:nvGrpSpPr>
          <p:grpSpPr>
            <a:xfrm>
              <a:off x="357187" y="1239253"/>
              <a:ext cx="4986338" cy="5060619"/>
              <a:chOff x="357187" y="1265023"/>
              <a:chExt cx="4986338" cy="5034849"/>
            </a:xfrm>
          </p:grpSpPr>
          <p:pic>
            <p:nvPicPr>
              <p:cNvPr id="17" name="Picture 16">
                <a:extLst>
                  <a:ext uri="{FF2B5EF4-FFF2-40B4-BE49-F238E27FC236}">
                    <a16:creationId xmlns:a16="http://schemas.microsoft.com/office/drawing/2014/main" id="{9FF18048-1A93-445A-9E2B-D6017478D34D}"/>
                  </a:ext>
                </a:extLst>
              </p:cNvPr>
              <p:cNvPicPr>
                <a:picLocks noChangeAspect="1"/>
              </p:cNvPicPr>
              <p:nvPr/>
            </p:nvPicPr>
            <p:blipFill rotWithShape="1">
              <a:blip r:embed="rId3"/>
              <a:srcRect l="33579" r="16502"/>
              <a:stretch/>
            </p:blipFill>
            <p:spPr>
              <a:xfrm>
                <a:off x="357187" y="1265023"/>
                <a:ext cx="4986338" cy="5034849"/>
              </a:xfrm>
              <a:prstGeom prst="rect">
                <a:avLst/>
              </a:prstGeom>
            </p:spPr>
          </p:pic>
          <p:sp>
            <p:nvSpPr>
              <p:cNvPr id="18" name="Oval 17">
                <a:extLst>
                  <a:ext uri="{FF2B5EF4-FFF2-40B4-BE49-F238E27FC236}">
                    <a16:creationId xmlns:a16="http://schemas.microsoft.com/office/drawing/2014/main" id="{8E71F114-0250-434E-AD3E-BFECB55CF4A3}"/>
                  </a:ext>
                </a:extLst>
              </p:cNvPr>
              <p:cNvSpPr/>
              <p:nvPr/>
            </p:nvSpPr>
            <p:spPr>
              <a:xfrm>
                <a:off x="3335139" y="2817114"/>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6C6811D1-D10B-4247-BC99-96ECAA900D1D}"/>
                  </a:ext>
                </a:extLst>
              </p:cNvPr>
              <p:cNvSpPr/>
              <p:nvPr/>
            </p:nvSpPr>
            <p:spPr>
              <a:xfrm>
                <a:off x="3340543" y="5612717"/>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07FA3D1E-F098-46A6-9221-3D6C8BBA0511}"/>
                  </a:ext>
                </a:extLst>
              </p:cNvPr>
              <p:cNvSpPr/>
              <p:nvPr/>
            </p:nvSpPr>
            <p:spPr>
              <a:xfrm>
                <a:off x="4269776" y="4222875"/>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a:extLst>
                <a:ext uri="{FF2B5EF4-FFF2-40B4-BE49-F238E27FC236}">
                  <a16:creationId xmlns:a16="http://schemas.microsoft.com/office/drawing/2014/main" id="{9F498135-5BFB-491A-93D1-90B2A5994A6D}"/>
                </a:ext>
              </a:extLst>
            </p:cNvPr>
            <p:cNvSpPr txBox="1"/>
            <p:nvPr/>
          </p:nvSpPr>
          <p:spPr>
            <a:xfrm>
              <a:off x="1832489" y="871411"/>
              <a:ext cx="312906" cy="369332"/>
            </a:xfrm>
            <a:prstGeom prst="rect">
              <a:avLst/>
            </a:prstGeom>
            <a:noFill/>
          </p:spPr>
          <p:txBody>
            <a:bodyPr wrap="none" rtlCol="0">
              <a:spAutoFit/>
            </a:bodyPr>
            <a:lstStyle/>
            <a:p>
              <a:pPr>
                <a:buNone/>
              </a:pPr>
              <a:r>
                <a:rPr lang="en-GB" sz="1800" b="1" i="1" dirty="0"/>
                <a:t>y</a:t>
              </a:r>
            </a:p>
          </p:txBody>
        </p:sp>
        <p:sp>
          <p:nvSpPr>
            <p:cNvPr id="16" name="TextBox 15">
              <a:extLst>
                <a:ext uri="{FF2B5EF4-FFF2-40B4-BE49-F238E27FC236}">
                  <a16:creationId xmlns:a16="http://schemas.microsoft.com/office/drawing/2014/main" id="{ABC8B37F-9AA9-451C-9B87-C0A19AD535E2}"/>
                </a:ext>
              </a:extLst>
            </p:cNvPr>
            <p:cNvSpPr txBox="1"/>
            <p:nvPr/>
          </p:nvSpPr>
          <p:spPr>
            <a:xfrm>
              <a:off x="5319775" y="3571560"/>
              <a:ext cx="312906" cy="369332"/>
            </a:xfrm>
            <a:prstGeom prst="rect">
              <a:avLst/>
            </a:prstGeom>
            <a:noFill/>
          </p:spPr>
          <p:txBody>
            <a:bodyPr wrap="none" rtlCol="0">
              <a:spAutoFit/>
            </a:bodyPr>
            <a:lstStyle/>
            <a:p>
              <a:pPr>
                <a:buNone/>
              </a:pPr>
              <a:r>
                <a:rPr lang="en-GB" sz="1800" b="1" i="1" dirty="0"/>
                <a:t>x</a:t>
              </a:r>
            </a:p>
          </p:txBody>
        </p:sp>
      </p:grpSp>
      <p:grpSp>
        <p:nvGrpSpPr>
          <p:cNvPr id="21" name="Group 20">
            <a:extLst>
              <a:ext uri="{FF2B5EF4-FFF2-40B4-BE49-F238E27FC236}">
                <a16:creationId xmlns:a16="http://schemas.microsoft.com/office/drawing/2014/main" id="{80958402-2B59-4744-9A08-D78797DB3FDF}"/>
              </a:ext>
            </a:extLst>
          </p:cNvPr>
          <p:cNvGrpSpPr/>
          <p:nvPr/>
        </p:nvGrpSpPr>
        <p:grpSpPr>
          <a:xfrm>
            <a:off x="6342343" y="671352"/>
            <a:ext cx="5275494" cy="5428461"/>
            <a:chOff x="357187" y="871411"/>
            <a:chExt cx="5275494" cy="5428461"/>
          </a:xfrm>
        </p:grpSpPr>
        <p:grpSp>
          <p:nvGrpSpPr>
            <p:cNvPr id="22" name="Group 21">
              <a:extLst>
                <a:ext uri="{FF2B5EF4-FFF2-40B4-BE49-F238E27FC236}">
                  <a16:creationId xmlns:a16="http://schemas.microsoft.com/office/drawing/2014/main" id="{38852ED3-D798-48B6-B039-DB9A7EAF73EA}"/>
                </a:ext>
              </a:extLst>
            </p:cNvPr>
            <p:cNvGrpSpPr/>
            <p:nvPr/>
          </p:nvGrpSpPr>
          <p:grpSpPr>
            <a:xfrm>
              <a:off x="357187" y="1239253"/>
              <a:ext cx="4986338" cy="5060619"/>
              <a:chOff x="357187" y="1265023"/>
              <a:chExt cx="4986338" cy="5034849"/>
            </a:xfrm>
          </p:grpSpPr>
          <p:pic>
            <p:nvPicPr>
              <p:cNvPr id="25" name="Picture 24">
                <a:extLst>
                  <a:ext uri="{FF2B5EF4-FFF2-40B4-BE49-F238E27FC236}">
                    <a16:creationId xmlns:a16="http://schemas.microsoft.com/office/drawing/2014/main" id="{041035AA-7826-4AAC-BDFD-CA07648CE2F7}"/>
                  </a:ext>
                </a:extLst>
              </p:cNvPr>
              <p:cNvPicPr>
                <a:picLocks noChangeAspect="1"/>
              </p:cNvPicPr>
              <p:nvPr/>
            </p:nvPicPr>
            <p:blipFill rotWithShape="1">
              <a:blip r:embed="rId3"/>
              <a:srcRect l="33579" r="16502"/>
              <a:stretch/>
            </p:blipFill>
            <p:spPr>
              <a:xfrm>
                <a:off x="357187" y="1265023"/>
                <a:ext cx="4986338" cy="5034849"/>
              </a:xfrm>
              <a:prstGeom prst="rect">
                <a:avLst/>
              </a:prstGeom>
            </p:spPr>
          </p:pic>
          <p:sp>
            <p:nvSpPr>
              <p:cNvPr id="26" name="Oval 25">
                <a:extLst>
                  <a:ext uri="{FF2B5EF4-FFF2-40B4-BE49-F238E27FC236}">
                    <a16:creationId xmlns:a16="http://schemas.microsoft.com/office/drawing/2014/main" id="{F6CB2DA6-B534-489C-9FF2-3CF5969A9563}"/>
                  </a:ext>
                </a:extLst>
              </p:cNvPr>
              <p:cNvSpPr/>
              <p:nvPr/>
            </p:nvSpPr>
            <p:spPr>
              <a:xfrm>
                <a:off x="3335139" y="2817114"/>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D3D51544-D088-427B-A267-7C9E55404C85}"/>
                  </a:ext>
                </a:extLst>
              </p:cNvPr>
              <p:cNvSpPr/>
              <p:nvPr/>
            </p:nvSpPr>
            <p:spPr>
              <a:xfrm>
                <a:off x="3340543" y="5612717"/>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C2DCF0D0-7816-46B9-8162-B0E33F66A983}"/>
                  </a:ext>
                </a:extLst>
              </p:cNvPr>
              <p:cNvSpPr/>
              <p:nvPr/>
            </p:nvSpPr>
            <p:spPr>
              <a:xfrm>
                <a:off x="4269776" y="4222875"/>
                <a:ext cx="72000" cy="7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extBox 22">
              <a:extLst>
                <a:ext uri="{FF2B5EF4-FFF2-40B4-BE49-F238E27FC236}">
                  <a16:creationId xmlns:a16="http://schemas.microsoft.com/office/drawing/2014/main" id="{73D4115D-218B-4F12-995F-D30B3AAB5ADB}"/>
                </a:ext>
              </a:extLst>
            </p:cNvPr>
            <p:cNvSpPr txBox="1"/>
            <p:nvPr/>
          </p:nvSpPr>
          <p:spPr>
            <a:xfrm>
              <a:off x="1832489" y="871411"/>
              <a:ext cx="312906" cy="369332"/>
            </a:xfrm>
            <a:prstGeom prst="rect">
              <a:avLst/>
            </a:prstGeom>
            <a:noFill/>
          </p:spPr>
          <p:txBody>
            <a:bodyPr wrap="none" rtlCol="0">
              <a:spAutoFit/>
            </a:bodyPr>
            <a:lstStyle/>
            <a:p>
              <a:pPr>
                <a:buNone/>
              </a:pPr>
              <a:r>
                <a:rPr lang="en-GB" sz="1800" b="1" i="1" dirty="0"/>
                <a:t>y</a:t>
              </a:r>
            </a:p>
          </p:txBody>
        </p:sp>
        <p:sp>
          <p:nvSpPr>
            <p:cNvPr id="24" name="TextBox 23">
              <a:extLst>
                <a:ext uri="{FF2B5EF4-FFF2-40B4-BE49-F238E27FC236}">
                  <a16:creationId xmlns:a16="http://schemas.microsoft.com/office/drawing/2014/main" id="{9B37FD6A-A9F5-4960-97C9-324EFF7C99A4}"/>
                </a:ext>
              </a:extLst>
            </p:cNvPr>
            <p:cNvSpPr txBox="1"/>
            <p:nvPr/>
          </p:nvSpPr>
          <p:spPr>
            <a:xfrm>
              <a:off x="5319775" y="3571560"/>
              <a:ext cx="312906" cy="369332"/>
            </a:xfrm>
            <a:prstGeom prst="rect">
              <a:avLst/>
            </a:prstGeom>
            <a:noFill/>
          </p:spPr>
          <p:txBody>
            <a:bodyPr wrap="none" rtlCol="0">
              <a:spAutoFit/>
            </a:bodyPr>
            <a:lstStyle/>
            <a:p>
              <a:pPr>
                <a:buNone/>
              </a:pPr>
              <a:r>
                <a:rPr lang="en-GB" sz="1800" b="1" i="1" dirty="0"/>
                <a:t>x</a:t>
              </a:r>
            </a:p>
          </p:txBody>
        </p:sp>
      </p:grpSp>
    </p:spTree>
    <p:extLst>
      <p:ext uri="{BB962C8B-B14F-4D97-AF65-F5344CB8AC3E}">
        <p14:creationId xmlns:p14="http://schemas.microsoft.com/office/powerpoint/2010/main" val="298656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289932" y="140654"/>
            <a:ext cx="10972800" cy="981075"/>
          </a:xfrm>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4053144565"/>
              </p:ext>
            </p:extLst>
          </p:nvPr>
        </p:nvGraphicFramePr>
        <p:xfrm>
          <a:off x="289932" y="1241051"/>
          <a:ext cx="11489025" cy="1737360"/>
        </p:xfrm>
        <a:graphic>
          <a:graphicData uri="http://schemas.openxmlformats.org/drawingml/2006/table">
            <a:tbl>
              <a:tblPr firstRow="1" bandRow="1">
                <a:tableStyleId>{5940675A-B579-460E-94D1-54222C63F5DA}</a:tableStyleId>
              </a:tblPr>
              <a:tblGrid>
                <a:gridCol w="9735014">
                  <a:extLst>
                    <a:ext uri="{9D8B030D-6E8A-4147-A177-3AD203B41FA5}">
                      <a16:colId xmlns:a16="http://schemas.microsoft.com/office/drawing/2014/main" val="4162930053"/>
                    </a:ext>
                  </a:extLst>
                </a:gridCol>
                <a:gridCol w="1754011">
                  <a:extLst>
                    <a:ext uri="{9D8B030D-6E8A-4147-A177-3AD203B41FA5}">
                      <a16:colId xmlns:a16="http://schemas.microsoft.com/office/drawing/2014/main" val="3250428731"/>
                    </a:ext>
                  </a:extLst>
                </a:gridCol>
              </a:tblGrid>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Connect coordinates, equations and graphs</a:t>
                      </a:r>
                    </a:p>
                  </a:txBody>
                  <a:tcPr anchor="ct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nchor="ctr">
                    <a:solidFill>
                      <a:schemeClr val="accent2"/>
                    </a:solidFill>
                  </a:tcPr>
                </a:tc>
                <a:extLst>
                  <a:ext uri="{0D108BD9-81ED-4DB2-BD59-A6C34878D82A}">
                    <a16:rowId xmlns:a16="http://schemas.microsoft.com/office/drawing/2014/main" val="979699445"/>
                  </a:ext>
                </a:extLst>
              </a:tr>
              <a:tr h="579120">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Times New Roman" panose="02020603050405020304" pitchFamily="18" charset="0"/>
                        </a:rPr>
                        <a:t>Describe and plot coordinates, including non-integer values, in all four quadrants</a:t>
                      </a:r>
                    </a:p>
                  </a:txBody>
                  <a:tcPr marL="68580" marR="68580" marT="9525" marB="9525" anchor="ctr"/>
                </a:tc>
                <a:tc>
                  <a:txBody>
                    <a:bodyPr/>
                    <a:lstStyle/>
                    <a:p>
                      <a:pPr algn="l" fontAlgn="b"/>
                      <a:r>
                        <a:rPr lang="en-GB" sz="1600" b="0" i="0" u="none" strike="noStrike" dirty="0">
                          <a:solidFill>
                            <a:srgbClr val="595959"/>
                          </a:solidFill>
                          <a:effectLst/>
                          <a:latin typeface="+mj-lt"/>
                        </a:rPr>
                        <a:t> 4.2.1.1</a:t>
                      </a:r>
                    </a:p>
                  </a:txBody>
                  <a:tcPr marL="6350" marR="6350" marT="6350" anchor="ctr"/>
                </a:tc>
                <a:extLst>
                  <a:ext uri="{0D108BD9-81ED-4DB2-BD59-A6C34878D82A}">
                    <a16:rowId xmlns:a16="http://schemas.microsoft.com/office/drawing/2014/main" val="1209749094"/>
                  </a:ext>
                </a:extLst>
              </a:tr>
              <a:tr h="579120">
                <a:tc>
                  <a:txBody>
                    <a:bodyPr/>
                    <a:lstStyle/>
                    <a:p>
                      <a:pPr>
                        <a:lnSpc>
                          <a:spcPct val="107000"/>
                        </a:lnSpc>
                        <a:spcAft>
                          <a:spcPts val="800"/>
                        </a:spcAft>
                      </a:pPr>
                      <a:r>
                        <a:rPr lang="en-GB" sz="1600" dirty="0">
                          <a:solidFill>
                            <a:srgbClr val="595959"/>
                          </a:solidFill>
                          <a:effectLst/>
                          <a:latin typeface="+mj-lt"/>
                          <a:ea typeface="Calibri" panose="020F0502020204030204" pitchFamily="34" charset="0"/>
                          <a:cs typeface="Times New Roman" panose="02020603050405020304" pitchFamily="18" charset="0"/>
                        </a:rPr>
                        <a:t>Solve a range of problems involving coordinates</a:t>
                      </a:r>
                    </a:p>
                  </a:txBody>
                  <a:tcPr marL="68580" marR="68580" marT="9525" marB="9525" anchor="ctr"/>
                </a:tc>
                <a:tc>
                  <a:txBody>
                    <a:bodyPr/>
                    <a:lstStyle/>
                    <a:p>
                      <a:pPr algn="l" fontAlgn="b"/>
                      <a:r>
                        <a:rPr lang="en-GB" sz="1600" b="0" i="0" u="none" strike="noStrike" dirty="0">
                          <a:solidFill>
                            <a:srgbClr val="595959"/>
                          </a:solidFill>
                          <a:effectLst/>
                          <a:latin typeface="+mj-lt"/>
                        </a:rPr>
                        <a:t> 4.2.1.2</a:t>
                      </a:r>
                    </a:p>
                  </a:txBody>
                  <a:tcPr marL="6350" marR="6350" marT="6350" anchor="ctr"/>
                </a:tc>
                <a:extLst>
                  <a:ext uri="{0D108BD9-81ED-4DB2-BD59-A6C34878D82A}">
                    <a16:rowId xmlns:a16="http://schemas.microsoft.com/office/drawing/2014/main" val="3394058526"/>
                  </a:ext>
                </a:extLst>
              </a:tr>
            </a:tbl>
          </a:graphicData>
        </a:graphic>
      </p:graphicFrame>
      <p:sp>
        <p:nvSpPr>
          <p:cNvPr id="2" name="TextBox 1">
            <a:extLst>
              <a:ext uri="{FF2B5EF4-FFF2-40B4-BE49-F238E27FC236}">
                <a16:creationId xmlns:a16="http://schemas.microsoft.com/office/drawing/2014/main" id="{1C164BE5-109C-4678-BE8B-4006CF375E61}"/>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52 of the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140687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ADA501-E1B6-2347-92E8-A9BC575D3D25}"/>
              </a:ext>
            </a:extLst>
          </p:cNvPr>
          <p:cNvPicPr>
            <a:picLocks noChangeAspect="1"/>
          </p:cNvPicPr>
          <p:nvPr/>
        </p:nvPicPr>
        <p:blipFill rotWithShape="1">
          <a:blip r:embed="rId3"/>
          <a:srcRect b="15305"/>
          <a:stretch/>
        </p:blipFill>
        <p:spPr>
          <a:xfrm>
            <a:off x="6292411" y="179220"/>
            <a:ext cx="2631885" cy="2054450"/>
          </a:xfrm>
          <a:prstGeom prst="rect">
            <a:avLst/>
          </a:prstGeom>
          <a:ln w="38100">
            <a:solidFill>
              <a:schemeClr val="tx1"/>
            </a:solidFill>
          </a:ln>
        </p:spPr>
      </p:pic>
      <p:pic>
        <p:nvPicPr>
          <p:cNvPr id="3" name="Picture 2">
            <a:extLst>
              <a:ext uri="{FF2B5EF4-FFF2-40B4-BE49-F238E27FC236}">
                <a16:creationId xmlns:a16="http://schemas.microsoft.com/office/drawing/2014/main" id="{883DF523-A560-CB40-A344-E990DEB56AA0}"/>
              </a:ext>
            </a:extLst>
          </p:cNvPr>
          <p:cNvPicPr>
            <a:picLocks noChangeAspect="1"/>
          </p:cNvPicPr>
          <p:nvPr/>
        </p:nvPicPr>
        <p:blipFill rotWithShape="1">
          <a:blip r:embed="rId4"/>
          <a:srcRect l="19394" t="14473" r="5650" b="11597"/>
          <a:stretch/>
        </p:blipFill>
        <p:spPr>
          <a:xfrm>
            <a:off x="368303" y="194755"/>
            <a:ext cx="2631379" cy="2029729"/>
          </a:xfrm>
          <a:prstGeom prst="rect">
            <a:avLst/>
          </a:prstGeom>
          <a:ln w="38100">
            <a:solidFill>
              <a:schemeClr val="tx1"/>
            </a:solidFill>
          </a:ln>
        </p:spPr>
      </p:pic>
      <p:pic>
        <p:nvPicPr>
          <p:cNvPr id="4" name="Picture 3">
            <a:extLst>
              <a:ext uri="{FF2B5EF4-FFF2-40B4-BE49-F238E27FC236}">
                <a16:creationId xmlns:a16="http://schemas.microsoft.com/office/drawing/2014/main" id="{3E6FB9DF-9D79-E54E-907B-3BB22E0DAE08}"/>
              </a:ext>
            </a:extLst>
          </p:cNvPr>
          <p:cNvPicPr>
            <a:picLocks noChangeAspect="1"/>
          </p:cNvPicPr>
          <p:nvPr/>
        </p:nvPicPr>
        <p:blipFill rotWithShape="1">
          <a:blip r:embed="rId5"/>
          <a:srcRect b="15112"/>
          <a:stretch/>
        </p:blipFill>
        <p:spPr>
          <a:xfrm>
            <a:off x="9224447" y="193221"/>
            <a:ext cx="2627002" cy="2054450"/>
          </a:xfrm>
          <a:prstGeom prst="rect">
            <a:avLst/>
          </a:prstGeom>
          <a:ln w="38100">
            <a:solidFill>
              <a:schemeClr val="tx1"/>
            </a:solidFill>
          </a:ln>
        </p:spPr>
      </p:pic>
      <p:pic>
        <p:nvPicPr>
          <p:cNvPr id="5" name="Picture 4">
            <a:extLst>
              <a:ext uri="{FF2B5EF4-FFF2-40B4-BE49-F238E27FC236}">
                <a16:creationId xmlns:a16="http://schemas.microsoft.com/office/drawing/2014/main" id="{20DE714A-92F8-4849-9AF6-A8EB2CA1AE89}"/>
              </a:ext>
            </a:extLst>
          </p:cNvPr>
          <p:cNvPicPr>
            <a:picLocks noChangeAspect="1"/>
          </p:cNvPicPr>
          <p:nvPr/>
        </p:nvPicPr>
        <p:blipFill rotWithShape="1">
          <a:blip r:embed="rId6"/>
          <a:srcRect t="14002" b="15633"/>
          <a:stretch/>
        </p:blipFill>
        <p:spPr>
          <a:xfrm>
            <a:off x="3344351" y="185135"/>
            <a:ext cx="2627002" cy="2054450"/>
          </a:xfrm>
          <a:prstGeom prst="rect">
            <a:avLst/>
          </a:prstGeom>
          <a:ln w="38100">
            <a:solidFill>
              <a:schemeClr val="tx1"/>
            </a:solidFill>
          </a:ln>
        </p:spPr>
      </p:pic>
      <p:sp>
        <p:nvSpPr>
          <p:cNvPr id="6" name="TextBox 5">
            <a:extLst>
              <a:ext uri="{FF2B5EF4-FFF2-40B4-BE49-F238E27FC236}">
                <a16:creationId xmlns:a16="http://schemas.microsoft.com/office/drawing/2014/main" id="{56824D48-C59F-E34D-B33F-A8A54A372EA2}"/>
              </a:ext>
            </a:extLst>
          </p:cNvPr>
          <p:cNvSpPr txBox="1"/>
          <p:nvPr/>
        </p:nvSpPr>
        <p:spPr>
          <a:xfrm>
            <a:off x="443711" y="185135"/>
            <a:ext cx="423514"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D0C37C4F-6D31-C441-852F-A420BF9F280C}"/>
              </a:ext>
            </a:extLst>
          </p:cNvPr>
          <p:cNvSpPr txBox="1"/>
          <p:nvPr/>
        </p:nvSpPr>
        <p:spPr>
          <a:xfrm>
            <a:off x="3378980" y="170952"/>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6C17E8CF-4931-844D-9D4A-6F46371A6C91}"/>
              </a:ext>
            </a:extLst>
          </p:cNvPr>
          <p:cNvSpPr txBox="1"/>
          <p:nvPr/>
        </p:nvSpPr>
        <p:spPr>
          <a:xfrm>
            <a:off x="6292411" y="158925"/>
            <a:ext cx="444352" cy="523220"/>
          </a:xfrm>
          <a:prstGeom prst="rect">
            <a:avLst/>
          </a:prstGeom>
          <a:noFill/>
        </p:spPr>
        <p:txBody>
          <a:bodyPr wrap="none" rtlCol="0">
            <a:spAutoFit/>
          </a:bodyPr>
          <a:lstStyle/>
          <a:p>
            <a:pPr>
              <a:buNone/>
            </a:pPr>
            <a:r>
              <a:rPr lang="en-US" dirty="0"/>
              <a:t>C</a:t>
            </a:r>
          </a:p>
        </p:txBody>
      </p:sp>
      <p:sp>
        <p:nvSpPr>
          <p:cNvPr id="9" name="TextBox 8">
            <a:extLst>
              <a:ext uri="{FF2B5EF4-FFF2-40B4-BE49-F238E27FC236}">
                <a16:creationId xmlns:a16="http://schemas.microsoft.com/office/drawing/2014/main" id="{3F458CC9-E849-0C4A-BCDB-7424CC33F883}"/>
              </a:ext>
            </a:extLst>
          </p:cNvPr>
          <p:cNvSpPr txBox="1"/>
          <p:nvPr/>
        </p:nvSpPr>
        <p:spPr>
          <a:xfrm>
            <a:off x="9186236" y="227087"/>
            <a:ext cx="444352" cy="523220"/>
          </a:xfrm>
          <a:prstGeom prst="rect">
            <a:avLst/>
          </a:prstGeom>
          <a:noFill/>
        </p:spPr>
        <p:txBody>
          <a:bodyPr wrap="none" rtlCol="0">
            <a:spAutoFit/>
          </a:bodyPr>
          <a:lstStyle/>
          <a:p>
            <a:pPr>
              <a:buNone/>
            </a:pPr>
            <a:r>
              <a:rPr lang="en-US" dirty="0"/>
              <a:t>D</a:t>
            </a:r>
          </a:p>
        </p:txBody>
      </p:sp>
      <p:pic>
        <p:nvPicPr>
          <p:cNvPr id="10" name="Picture 9">
            <a:extLst>
              <a:ext uri="{FF2B5EF4-FFF2-40B4-BE49-F238E27FC236}">
                <a16:creationId xmlns:a16="http://schemas.microsoft.com/office/drawing/2014/main" id="{84ADA501-E1B6-2347-92E8-A9BC575D3D25}"/>
              </a:ext>
            </a:extLst>
          </p:cNvPr>
          <p:cNvPicPr>
            <a:picLocks noChangeAspect="1"/>
          </p:cNvPicPr>
          <p:nvPr/>
        </p:nvPicPr>
        <p:blipFill rotWithShape="1">
          <a:blip r:embed="rId3"/>
          <a:srcRect b="15305"/>
          <a:stretch/>
        </p:blipFill>
        <p:spPr>
          <a:xfrm>
            <a:off x="6292414" y="2397446"/>
            <a:ext cx="2631885" cy="2054450"/>
          </a:xfrm>
          <a:prstGeom prst="rect">
            <a:avLst/>
          </a:prstGeom>
          <a:ln w="38100">
            <a:solidFill>
              <a:schemeClr val="tx1"/>
            </a:solidFill>
          </a:ln>
        </p:spPr>
      </p:pic>
      <p:pic>
        <p:nvPicPr>
          <p:cNvPr id="11" name="Picture 10">
            <a:extLst>
              <a:ext uri="{FF2B5EF4-FFF2-40B4-BE49-F238E27FC236}">
                <a16:creationId xmlns:a16="http://schemas.microsoft.com/office/drawing/2014/main" id="{883DF523-A560-CB40-A344-E990DEB56AA0}"/>
              </a:ext>
            </a:extLst>
          </p:cNvPr>
          <p:cNvPicPr>
            <a:picLocks noChangeAspect="1"/>
          </p:cNvPicPr>
          <p:nvPr/>
        </p:nvPicPr>
        <p:blipFill rotWithShape="1">
          <a:blip r:embed="rId4"/>
          <a:srcRect l="19394" t="14473" r="5650" b="11597"/>
          <a:stretch/>
        </p:blipFill>
        <p:spPr>
          <a:xfrm>
            <a:off x="368306" y="2412981"/>
            <a:ext cx="2631379" cy="2029729"/>
          </a:xfrm>
          <a:prstGeom prst="rect">
            <a:avLst/>
          </a:prstGeom>
          <a:ln w="38100">
            <a:solidFill>
              <a:schemeClr val="tx1"/>
            </a:solidFill>
          </a:ln>
        </p:spPr>
      </p:pic>
      <p:pic>
        <p:nvPicPr>
          <p:cNvPr id="12" name="Picture 11">
            <a:extLst>
              <a:ext uri="{FF2B5EF4-FFF2-40B4-BE49-F238E27FC236}">
                <a16:creationId xmlns:a16="http://schemas.microsoft.com/office/drawing/2014/main" id="{3E6FB9DF-9D79-E54E-907B-3BB22E0DAE08}"/>
              </a:ext>
            </a:extLst>
          </p:cNvPr>
          <p:cNvPicPr>
            <a:picLocks noChangeAspect="1"/>
          </p:cNvPicPr>
          <p:nvPr/>
        </p:nvPicPr>
        <p:blipFill rotWithShape="1">
          <a:blip r:embed="rId5"/>
          <a:srcRect b="15112"/>
          <a:stretch/>
        </p:blipFill>
        <p:spPr>
          <a:xfrm>
            <a:off x="9224450" y="2411447"/>
            <a:ext cx="2627002" cy="2054450"/>
          </a:xfrm>
          <a:prstGeom prst="rect">
            <a:avLst/>
          </a:prstGeom>
          <a:ln w="38100">
            <a:solidFill>
              <a:schemeClr val="tx1"/>
            </a:solidFill>
          </a:ln>
        </p:spPr>
      </p:pic>
      <p:pic>
        <p:nvPicPr>
          <p:cNvPr id="13" name="Picture 12">
            <a:extLst>
              <a:ext uri="{FF2B5EF4-FFF2-40B4-BE49-F238E27FC236}">
                <a16:creationId xmlns:a16="http://schemas.microsoft.com/office/drawing/2014/main" id="{20DE714A-92F8-4849-9AF6-A8EB2CA1AE89}"/>
              </a:ext>
            </a:extLst>
          </p:cNvPr>
          <p:cNvPicPr>
            <a:picLocks noChangeAspect="1"/>
          </p:cNvPicPr>
          <p:nvPr/>
        </p:nvPicPr>
        <p:blipFill rotWithShape="1">
          <a:blip r:embed="rId6"/>
          <a:srcRect t="14002" b="15633"/>
          <a:stretch/>
        </p:blipFill>
        <p:spPr>
          <a:xfrm>
            <a:off x="3344354" y="2403361"/>
            <a:ext cx="2627002" cy="2054450"/>
          </a:xfrm>
          <a:prstGeom prst="rect">
            <a:avLst/>
          </a:prstGeom>
          <a:ln w="38100">
            <a:solidFill>
              <a:schemeClr val="tx1"/>
            </a:solidFill>
          </a:ln>
        </p:spPr>
      </p:pic>
      <p:sp>
        <p:nvSpPr>
          <p:cNvPr id="14" name="TextBox 13">
            <a:extLst>
              <a:ext uri="{FF2B5EF4-FFF2-40B4-BE49-F238E27FC236}">
                <a16:creationId xmlns:a16="http://schemas.microsoft.com/office/drawing/2014/main" id="{56824D48-C59F-E34D-B33F-A8A54A372EA2}"/>
              </a:ext>
            </a:extLst>
          </p:cNvPr>
          <p:cNvSpPr txBox="1"/>
          <p:nvPr/>
        </p:nvSpPr>
        <p:spPr>
          <a:xfrm>
            <a:off x="443714" y="2504959"/>
            <a:ext cx="423514" cy="523220"/>
          </a:xfrm>
          <a:prstGeom prst="rect">
            <a:avLst/>
          </a:prstGeom>
          <a:noFill/>
        </p:spPr>
        <p:txBody>
          <a:bodyPr wrap="none" rtlCol="0">
            <a:spAutoFit/>
          </a:bodyPr>
          <a:lstStyle/>
          <a:p>
            <a:pPr>
              <a:buNone/>
            </a:pPr>
            <a:r>
              <a:rPr lang="en-US" dirty="0"/>
              <a:t>A</a:t>
            </a:r>
          </a:p>
        </p:txBody>
      </p:sp>
      <p:sp>
        <p:nvSpPr>
          <p:cNvPr id="15" name="TextBox 14">
            <a:extLst>
              <a:ext uri="{FF2B5EF4-FFF2-40B4-BE49-F238E27FC236}">
                <a16:creationId xmlns:a16="http://schemas.microsoft.com/office/drawing/2014/main" id="{D0C37C4F-6D31-C441-852F-A420BF9F280C}"/>
              </a:ext>
            </a:extLst>
          </p:cNvPr>
          <p:cNvSpPr txBox="1"/>
          <p:nvPr/>
        </p:nvSpPr>
        <p:spPr>
          <a:xfrm>
            <a:off x="3378983" y="2490776"/>
            <a:ext cx="423514" cy="523220"/>
          </a:xfrm>
          <a:prstGeom prst="rect">
            <a:avLst/>
          </a:prstGeom>
          <a:noFill/>
        </p:spPr>
        <p:txBody>
          <a:bodyPr wrap="none" rtlCol="0">
            <a:spAutoFit/>
          </a:bodyPr>
          <a:lstStyle/>
          <a:p>
            <a:pPr>
              <a:buNone/>
            </a:pPr>
            <a:r>
              <a:rPr lang="en-US" dirty="0"/>
              <a:t>B</a:t>
            </a:r>
          </a:p>
        </p:txBody>
      </p:sp>
      <p:sp>
        <p:nvSpPr>
          <p:cNvPr id="16" name="TextBox 15">
            <a:extLst>
              <a:ext uri="{FF2B5EF4-FFF2-40B4-BE49-F238E27FC236}">
                <a16:creationId xmlns:a16="http://schemas.microsoft.com/office/drawing/2014/main" id="{6C17E8CF-4931-844D-9D4A-6F46371A6C91}"/>
              </a:ext>
            </a:extLst>
          </p:cNvPr>
          <p:cNvSpPr txBox="1"/>
          <p:nvPr/>
        </p:nvSpPr>
        <p:spPr>
          <a:xfrm>
            <a:off x="6292414" y="2478749"/>
            <a:ext cx="444352" cy="523220"/>
          </a:xfrm>
          <a:prstGeom prst="rect">
            <a:avLst/>
          </a:prstGeom>
          <a:noFill/>
        </p:spPr>
        <p:txBody>
          <a:bodyPr wrap="none" rtlCol="0">
            <a:spAutoFit/>
          </a:bodyPr>
          <a:lstStyle/>
          <a:p>
            <a:pPr>
              <a:buNone/>
            </a:pPr>
            <a:r>
              <a:rPr lang="en-US" dirty="0"/>
              <a:t>C</a:t>
            </a:r>
          </a:p>
        </p:txBody>
      </p:sp>
      <p:sp>
        <p:nvSpPr>
          <p:cNvPr id="17" name="TextBox 16">
            <a:extLst>
              <a:ext uri="{FF2B5EF4-FFF2-40B4-BE49-F238E27FC236}">
                <a16:creationId xmlns:a16="http://schemas.microsoft.com/office/drawing/2014/main" id="{3F458CC9-E849-0C4A-BCDB-7424CC33F883}"/>
              </a:ext>
            </a:extLst>
          </p:cNvPr>
          <p:cNvSpPr txBox="1"/>
          <p:nvPr/>
        </p:nvSpPr>
        <p:spPr>
          <a:xfrm>
            <a:off x="9186239" y="2546911"/>
            <a:ext cx="444352" cy="523220"/>
          </a:xfrm>
          <a:prstGeom prst="rect">
            <a:avLst/>
          </a:prstGeom>
          <a:noFill/>
        </p:spPr>
        <p:txBody>
          <a:bodyPr wrap="none" rtlCol="0">
            <a:spAutoFit/>
          </a:bodyPr>
          <a:lstStyle/>
          <a:p>
            <a:pPr>
              <a:buNone/>
            </a:pPr>
            <a:r>
              <a:rPr lang="en-US" dirty="0"/>
              <a:t>D</a:t>
            </a:r>
          </a:p>
        </p:txBody>
      </p:sp>
      <p:pic>
        <p:nvPicPr>
          <p:cNvPr id="18" name="Picture 17">
            <a:extLst>
              <a:ext uri="{FF2B5EF4-FFF2-40B4-BE49-F238E27FC236}">
                <a16:creationId xmlns:a16="http://schemas.microsoft.com/office/drawing/2014/main" id="{84ADA501-E1B6-2347-92E8-A9BC575D3D25}"/>
              </a:ext>
            </a:extLst>
          </p:cNvPr>
          <p:cNvPicPr>
            <a:picLocks noChangeAspect="1"/>
          </p:cNvPicPr>
          <p:nvPr/>
        </p:nvPicPr>
        <p:blipFill rotWithShape="1">
          <a:blip r:embed="rId3"/>
          <a:srcRect b="15305"/>
          <a:stretch/>
        </p:blipFill>
        <p:spPr>
          <a:xfrm>
            <a:off x="6292414" y="4615669"/>
            <a:ext cx="2631885" cy="2054450"/>
          </a:xfrm>
          <a:prstGeom prst="rect">
            <a:avLst/>
          </a:prstGeom>
          <a:ln w="38100">
            <a:solidFill>
              <a:schemeClr val="tx1"/>
            </a:solidFill>
          </a:ln>
        </p:spPr>
      </p:pic>
      <p:pic>
        <p:nvPicPr>
          <p:cNvPr id="19" name="Picture 18">
            <a:extLst>
              <a:ext uri="{FF2B5EF4-FFF2-40B4-BE49-F238E27FC236}">
                <a16:creationId xmlns:a16="http://schemas.microsoft.com/office/drawing/2014/main" id="{883DF523-A560-CB40-A344-E990DEB56AA0}"/>
              </a:ext>
            </a:extLst>
          </p:cNvPr>
          <p:cNvPicPr>
            <a:picLocks noChangeAspect="1"/>
          </p:cNvPicPr>
          <p:nvPr/>
        </p:nvPicPr>
        <p:blipFill rotWithShape="1">
          <a:blip r:embed="rId4"/>
          <a:srcRect l="19394" t="14473" r="5650" b="11597"/>
          <a:stretch/>
        </p:blipFill>
        <p:spPr>
          <a:xfrm>
            <a:off x="368306" y="4631204"/>
            <a:ext cx="2631379" cy="2029729"/>
          </a:xfrm>
          <a:prstGeom prst="rect">
            <a:avLst/>
          </a:prstGeom>
          <a:ln w="38100">
            <a:solidFill>
              <a:schemeClr val="tx1"/>
            </a:solidFill>
          </a:ln>
        </p:spPr>
      </p:pic>
      <p:pic>
        <p:nvPicPr>
          <p:cNvPr id="20" name="Picture 19">
            <a:extLst>
              <a:ext uri="{FF2B5EF4-FFF2-40B4-BE49-F238E27FC236}">
                <a16:creationId xmlns:a16="http://schemas.microsoft.com/office/drawing/2014/main" id="{3E6FB9DF-9D79-E54E-907B-3BB22E0DAE08}"/>
              </a:ext>
            </a:extLst>
          </p:cNvPr>
          <p:cNvPicPr>
            <a:picLocks noChangeAspect="1"/>
          </p:cNvPicPr>
          <p:nvPr/>
        </p:nvPicPr>
        <p:blipFill rotWithShape="1">
          <a:blip r:embed="rId5"/>
          <a:srcRect b="15112"/>
          <a:stretch/>
        </p:blipFill>
        <p:spPr>
          <a:xfrm>
            <a:off x="9224450" y="4629670"/>
            <a:ext cx="2627002" cy="2054450"/>
          </a:xfrm>
          <a:prstGeom prst="rect">
            <a:avLst/>
          </a:prstGeom>
          <a:ln w="38100">
            <a:solidFill>
              <a:schemeClr val="tx1"/>
            </a:solidFill>
          </a:ln>
        </p:spPr>
      </p:pic>
      <p:pic>
        <p:nvPicPr>
          <p:cNvPr id="21" name="Picture 20">
            <a:extLst>
              <a:ext uri="{FF2B5EF4-FFF2-40B4-BE49-F238E27FC236}">
                <a16:creationId xmlns:a16="http://schemas.microsoft.com/office/drawing/2014/main" id="{20DE714A-92F8-4849-9AF6-A8EB2CA1AE89}"/>
              </a:ext>
            </a:extLst>
          </p:cNvPr>
          <p:cNvPicPr>
            <a:picLocks noChangeAspect="1"/>
          </p:cNvPicPr>
          <p:nvPr/>
        </p:nvPicPr>
        <p:blipFill rotWithShape="1">
          <a:blip r:embed="rId6"/>
          <a:srcRect t="14002" b="15633"/>
          <a:stretch/>
        </p:blipFill>
        <p:spPr>
          <a:xfrm>
            <a:off x="3344354" y="4621584"/>
            <a:ext cx="2627002" cy="2054450"/>
          </a:xfrm>
          <a:prstGeom prst="rect">
            <a:avLst/>
          </a:prstGeom>
          <a:ln w="38100">
            <a:solidFill>
              <a:schemeClr val="tx1"/>
            </a:solidFill>
          </a:ln>
        </p:spPr>
      </p:pic>
      <p:sp>
        <p:nvSpPr>
          <p:cNvPr id="22" name="TextBox 21">
            <a:extLst>
              <a:ext uri="{FF2B5EF4-FFF2-40B4-BE49-F238E27FC236}">
                <a16:creationId xmlns:a16="http://schemas.microsoft.com/office/drawing/2014/main" id="{56824D48-C59F-E34D-B33F-A8A54A372EA2}"/>
              </a:ext>
            </a:extLst>
          </p:cNvPr>
          <p:cNvSpPr txBox="1"/>
          <p:nvPr/>
        </p:nvSpPr>
        <p:spPr>
          <a:xfrm>
            <a:off x="443714" y="4723182"/>
            <a:ext cx="423514" cy="523220"/>
          </a:xfrm>
          <a:prstGeom prst="rect">
            <a:avLst/>
          </a:prstGeom>
          <a:noFill/>
        </p:spPr>
        <p:txBody>
          <a:bodyPr wrap="none" rtlCol="0">
            <a:spAutoFit/>
          </a:bodyPr>
          <a:lstStyle/>
          <a:p>
            <a:pPr>
              <a:buNone/>
            </a:pPr>
            <a:r>
              <a:rPr lang="en-US" dirty="0"/>
              <a:t>A</a:t>
            </a:r>
          </a:p>
        </p:txBody>
      </p:sp>
      <p:sp>
        <p:nvSpPr>
          <p:cNvPr id="23" name="TextBox 22">
            <a:extLst>
              <a:ext uri="{FF2B5EF4-FFF2-40B4-BE49-F238E27FC236}">
                <a16:creationId xmlns:a16="http://schemas.microsoft.com/office/drawing/2014/main" id="{D0C37C4F-6D31-C441-852F-A420BF9F280C}"/>
              </a:ext>
            </a:extLst>
          </p:cNvPr>
          <p:cNvSpPr txBox="1"/>
          <p:nvPr/>
        </p:nvSpPr>
        <p:spPr>
          <a:xfrm>
            <a:off x="3378983" y="4708999"/>
            <a:ext cx="423514" cy="523220"/>
          </a:xfrm>
          <a:prstGeom prst="rect">
            <a:avLst/>
          </a:prstGeom>
          <a:noFill/>
        </p:spPr>
        <p:txBody>
          <a:bodyPr wrap="none" rtlCol="0">
            <a:spAutoFit/>
          </a:bodyPr>
          <a:lstStyle/>
          <a:p>
            <a:pPr>
              <a:buNone/>
            </a:pPr>
            <a:r>
              <a:rPr lang="en-US" dirty="0"/>
              <a:t>B</a:t>
            </a:r>
          </a:p>
        </p:txBody>
      </p:sp>
      <p:sp>
        <p:nvSpPr>
          <p:cNvPr id="24" name="TextBox 23">
            <a:extLst>
              <a:ext uri="{FF2B5EF4-FFF2-40B4-BE49-F238E27FC236}">
                <a16:creationId xmlns:a16="http://schemas.microsoft.com/office/drawing/2014/main" id="{6C17E8CF-4931-844D-9D4A-6F46371A6C91}"/>
              </a:ext>
            </a:extLst>
          </p:cNvPr>
          <p:cNvSpPr txBox="1"/>
          <p:nvPr/>
        </p:nvSpPr>
        <p:spPr>
          <a:xfrm>
            <a:off x="6292414" y="4696972"/>
            <a:ext cx="444352" cy="523220"/>
          </a:xfrm>
          <a:prstGeom prst="rect">
            <a:avLst/>
          </a:prstGeom>
          <a:noFill/>
        </p:spPr>
        <p:txBody>
          <a:bodyPr wrap="none" rtlCol="0">
            <a:spAutoFit/>
          </a:bodyPr>
          <a:lstStyle/>
          <a:p>
            <a:pPr>
              <a:buNone/>
            </a:pPr>
            <a:r>
              <a:rPr lang="en-US" dirty="0"/>
              <a:t>C</a:t>
            </a:r>
          </a:p>
        </p:txBody>
      </p:sp>
      <p:sp>
        <p:nvSpPr>
          <p:cNvPr id="25" name="TextBox 24">
            <a:extLst>
              <a:ext uri="{FF2B5EF4-FFF2-40B4-BE49-F238E27FC236}">
                <a16:creationId xmlns:a16="http://schemas.microsoft.com/office/drawing/2014/main" id="{3F458CC9-E849-0C4A-BCDB-7424CC33F883}"/>
              </a:ext>
            </a:extLst>
          </p:cNvPr>
          <p:cNvSpPr txBox="1"/>
          <p:nvPr/>
        </p:nvSpPr>
        <p:spPr>
          <a:xfrm>
            <a:off x="9186239" y="4765134"/>
            <a:ext cx="444352" cy="523220"/>
          </a:xfrm>
          <a:prstGeom prst="rect">
            <a:avLst/>
          </a:prstGeom>
          <a:noFill/>
        </p:spPr>
        <p:txBody>
          <a:bodyPr wrap="none" rtlCol="0">
            <a:spAutoFit/>
          </a:bodyPr>
          <a:lstStyle/>
          <a:p>
            <a:pPr>
              <a:buNone/>
            </a:pPr>
            <a:r>
              <a:rPr lang="en-US" dirty="0"/>
              <a:t>D</a:t>
            </a:r>
          </a:p>
        </p:txBody>
      </p:sp>
    </p:spTree>
    <p:extLst>
      <p:ext uri="{BB962C8B-B14F-4D97-AF65-F5344CB8AC3E}">
        <p14:creationId xmlns:p14="http://schemas.microsoft.com/office/powerpoint/2010/main" val="2994211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34B8EAF-D9B7-4D2F-9C24-E74916AA9E8B}"/>
              </a:ext>
            </a:extLst>
          </p:cNvPr>
          <p:cNvGrpSpPr/>
          <p:nvPr/>
        </p:nvGrpSpPr>
        <p:grpSpPr>
          <a:xfrm>
            <a:off x="1102518" y="588738"/>
            <a:ext cx="10253375" cy="5357686"/>
            <a:chOff x="1102518" y="588738"/>
            <a:chExt cx="10253375" cy="5357686"/>
          </a:xfrm>
        </p:grpSpPr>
        <p:pic>
          <p:nvPicPr>
            <p:cNvPr id="2" name="Picture 1">
              <a:extLst>
                <a:ext uri="{FF2B5EF4-FFF2-40B4-BE49-F238E27FC236}">
                  <a16:creationId xmlns:a16="http://schemas.microsoft.com/office/drawing/2014/main" id="{D873682E-1FFB-45BF-AF48-53B72EF40F3C}"/>
                </a:ext>
              </a:extLst>
            </p:cNvPr>
            <p:cNvPicPr>
              <a:picLocks noChangeAspect="1"/>
            </p:cNvPicPr>
            <p:nvPr/>
          </p:nvPicPr>
          <p:blipFill rotWithShape="1">
            <a:blip r:embed="rId3"/>
            <a:srcRect l="109" t="1596" r="-90"/>
            <a:stretch/>
          </p:blipFill>
          <p:spPr>
            <a:xfrm>
              <a:off x="1102518" y="991892"/>
              <a:ext cx="9986963" cy="4954532"/>
            </a:xfrm>
            <a:prstGeom prst="rect">
              <a:avLst/>
            </a:prstGeom>
            <a:ln>
              <a:noFill/>
            </a:ln>
          </p:spPr>
        </p:pic>
        <p:sp>
          <p:nvSpPr>
            <p:cNvPr id="3" name="TextBox 2">
              <a:extLst>
                <a:ext uri="{FF2B5EF4-FFF2-40B4-BE49-F238E27FC236}">
                  <a16:creationId xmlns:a16="http://schemas.microsoft.com/office/drawing/2014/main" id="{E63B9C19-0004-423A-AFEE-03C0C1C15D0E}"/>
                </a:ext>
              </a:extLst>
            </p:cNvPr>
            <p:cNvSpPr txBox="1"/>
            <p:nvPr/>
          </p:nvSpPr>
          <p:spPr>
            <a:xfrm>
              <a:off x="5893053" y="588738"/>
              <a:ext cx="312906" cy="369332"/>
            </a:xfrm>
            <a:prstGeom prst="rect">
              <a:avLst/>
            </a:prstGeom>
            <a:noFill/>
          </p:spPr>
          <p:txBody>
            <a:bodyPr wrap="none" rtlCol="0">
              <a:spAutoFit/>
            </a:bodyPr>
            <a:lstStyle/>
            <a:p>
              <a:pPr>
                <a:buNone/>
              </a:pPr>
              <a:r>
                <a:rPr lang="en-GB" sz="1800" b="1" i="1" dirty="0"/>
                <a:t>y</a:t>
              </a:r>
            </a:p>
          </p:txBody>
        </p:sp>
        <p:sp>
          <p:nvSpPr>
            <p:cNvPr id="4" name="TextBox 3">
              <a:extLst>
                <a:ext uri="{FF2B5EF4-FFF2-40B4-BE49-F238E27FC236}">
                  <a16:creationId xmlns:a16="http://schemas.microsoft.com/office/drawing/2014/main" id="{22B93C10-007F-4A83-B0CB-EC3108E7FFDC}"/>
                </a:ext>
              </a:extLst>
            </p:cNvPr>
            <p:cNvSpPr txBox="1"/>
            <p:nvPr/>
          </p:nvSpPr>
          <p:spPr>
            <a:xfrm>
              <a:off x="11042987" y="3244334"/>
              <a:ext cx="312906" cy="369332"/>
            </a:xfrm>
            <a:prstGeom prst="rect">
              <a:avLst/>
            </a:prstGeom>
            <a:noFill/>
          </p:spPr>
          <p:txBody>
            <a:bodyPr wrap="none" rtlCol="0">
              <a:spAutoFit/>
            </a:bodyPr>
            <a:lstStyle/>
            <a:p>
              <a:pPr>
                <a:buNone/>
              </a:pPr>
              <a:r>
                <a:rPr lang="en-GB" sz="1800" b="1" i="1" dirty="0"/>
                <a:t>x</a:t>
              </a:r>
            </a:p>
          </p:txBody>
        </p:sp>
      </p:grpSp>
    </p:spTree>
    <p:extLst>
      <p:ext uri="{BB962C8B-B14F-4D97-AF65-F5344CB8AC3E}">
        <p14:creationId xmlns:p14="http://schemas.microsoft.com/office/powerpoint/2010/main" val="249577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Describe and plot</a:t>
            </a:r>
            <a:br>
              <a:rPr lang="en-GB" dirty="0"/>
            </a:br>
            <a:r>
              <a:rPr lang="en-GB" dirty="0"/>
              <a:t>coordinates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71721"/>
            <a:ext cx="6062463" cy="1152130"/>
          </a:xfrm>
        </p:spPr>
        <p:txBody>
          <a:bodyPr>
            <a:normAutofit/>
          </a:bodyPr>
          <a:lstStyle/>
          <a:p>
            <a:r>
              <a:rPr lang="en-GB" sz="1800" dirty="0">
                <a:latin typeface="Century Gothic" panose="020B0502020202020204" pitchFamily="34" charset="0"/>
              </a:rPr>
              <a:t>Checkpoints 1–9</a:t>
            </a:r>
          </a:p>
        </p:txBody>
      </p:sp>
    </p:spTree>
    <p:extLst>
      <p:ext uri="{BB962C8B-B14F-4D97-AF65-F5344CB8AC3E}">
        <p14:creationId xmlns:p14="http://schemas.microsoft.com/office/powerpoint/2010/main" val="25489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latin typeface="Century Gothic" panose="020B0502020202020204" pitchFamily="34" charset="0"/>
              </a:rPr>
              <a:t>Describe and plot coordinates</a:t>
            </a:r>
            <a:endParaRPr lang="en-GB" sz="3200" dirty="0">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617584089"/>
              </p:ext>
            </p:extLst>
          </p:nvPr>
        </p:nvGraphicFramePr>
        <p:xfrm>
          <a:off x="515731" y="1018295"/>
          <a:ext cx="11426013" cy="5334000"/>
        </p:xfrm>
        <a:graphic>
          <a:graphicData uri="http://schemas.openxmlformats.org/drawingml/2006/table">
            <a:tbl>
              <a:tblPr firstRow="1" bandRow="1">
                <a:tableStyleId>{5940675A-B579-460E-94D1-54222C63F5DA}</a:tableStyleId>
              </a:tblPr>
              <a:tblGrid>
                <a:gridCol w="5405567">
                  <a:extLst>
                    <a:ext uri="{9D8B030D-6E8A-4147-A177-3AD203B41FA5}">
                      <a16:colId xmlns:a16="http://schemas.microsoft.com/office/drawing/2014/main" val="4178532543"/>
                    </a:ext>
                  </a:extLst>
                </a:gridCol>
                <a:gridCol w="6020446">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latin typeface="+mj-lt"/>
                        </a:rPr>
                        <a:t>Key Stage 2 curriculum:</a:t>
                      </a:r>
                    </a:p>
                    <a:p>
                      <a:pPr marL="285750" indent="-285750">
                        <a:buFont typeface="Arial" panose="020B0604020202020204" pitchFamily="34" charset="0"/>
                        <a:buChar char="•"/>
                      </a:pPr>
                      <a:r>
                        <a:rPr lang="en-GB" sz="1600" kern="1200" dirty="0">
                          <a:solidFill>
                            <a:schemeClr val="tx1"/>
                          </a:solidFill>
                          <a:effectLst/>
                          <a:latin typeface="+mj-lt"/>
                          <a:ea typeface="+mn-ea"/>
                          <a:cs typeface="+mn-cs"/>
                        </a:rPr>
                        <a:t>Year 6: describe positions on the full coordinate grid (all four quadrants)</a:t>
                      </a:r>
                    </a:p>
                    <a:p>
                      <a:pPr marL="285750" indent="-285750">
                        <a:buFont typeface="Arial" panose="020B0604020202020204" pitchFamily="34" charset="0"/>
                        <a:buChar char="•"/>
                      </a:pPr>
                      <a:r>
                        <a:rPr lang="en-GB" sz="1600" kern="1200" dirty="0">
                          <a:solidFill>
                            <a:schemeClr val="tx1"/>
                          </a:solidFill>
                          <a:effectLst/>
                          <a:latin typeface="+mj-lt"/>
                          <a:ea typeface="+mn-ea"/>
                          <a:cs typeface="+mn-cs"/>
                        </a:rPr>
                        <a:t>Year 6: draw and translate simple shapes on the coordinate plane and reflect them in the axes</a:t>
                      </a:r>
                    </a:p>
                    <a:p>
                      <a:pPr marL="285750" indent="-285750">
                        <a:buFont typeface="Arial" panose="020B0604020202020204" pitchFamily="34" charset="0"/>
                        <a:buChar char="•"/>
                      </a:pPr>
                      <a:r>
                        <a:rPr lang="en-GB" sz="1600" i="0" kern="1200" dirty="0">
                          <a:solidFill>
                            <a:schemeClr val="tx1"/>
                          </a:solidFill>
                          <a:effectLst/>
                          <a:latin typeface="+mj-lt"/>
                          <a:ea typeface="+mn-ea"/>
                          <a:cs typeface="+mn-cs"/>
                        </a:rPr>
                        <a:t>Year 6 (non-statutory guidance): predict missing coordinates using the properties of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1"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latin typeface="+mj-lt"/>
                        </a:rPr>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j-lt"/>
                          <a:hlinkClick r:id="rId3"/>
                        </a:rPr>
                        <a:t>Teaching mathematics in primary schools</a:t>
                      </a:r>
                      <a:r>
                        <a:rPr lang="en-GB" sz="1600" i="0" dirty="0">
                          <a:latin typeface="+mj-lt"/>
                        </a:rPr>
                        <a:t> </a:t>
                      </a:r>
                      <a:r>
                        <a:rPr lang="en-GB" sz="1600" b="0" dirty="0">
                          <a:latin typeface="+mj-lt"/>
                        </a:rPr>
                        <a:t>4G–1:</a:t>
                      </a:r>
                      <a:r>
                        <a:rPr lang="en-GB" sz="1600" dirty="0">
                          <a:latin typeface="+mj-lt"/>
                        </a:rPr>
                        <a:t> Draw polygons, specified by coordinates in the first quadrant, and translate within the first quadrant (pp192–96)*</a:t>
                      </a:r>
                      <a:endParaRPr lang="en-GB" sz="1600" i="0"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j-lt"/>
                          <a:hlinkClick r:id="rId4"/>
                        </a:rPr>
                        <a:t>Primary Mastery Professional Development</a:t>
                      </a:r>
                      <a:r>
                        <a:rPr lang="en-GB" sz="1600" dirty="0">
                          <a:latin typeface="+mj-lt"/>
                        </a:rPr>
                        <a:t>, Spine 1 Number, Addition and Subtraction, Year 5 Segment </a:t>
                      </a:r>
                      <a:r>
                        <a:rPr lang="en-GB" sz="1600" dirty="0">
                          <a:latin typeface="+mj-lt"/>
                          <a:hlinkClick r:id="rId5"/>
                        </a:rPr>
                        <a:t>1.27 Negative numbers Teaching Point 6</a:t>
                      </a:r>
                      <a:endParaRPr lang="en-GB" sz="1600"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mj-lt"/>
                        </a:rPr>
                        <a:t>* Page numbers reference the complete Years 1–6 document</a:t>
                      </a:r>
                      <a:endParaRPr lang="en-GB" sz="1600" i="1" dirty="0">
                        <a:latin typeface="+mj-lt"/>
                      </a:endParaRPr>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j-lt"/>
                          <a:ea typeface="+mn-ea"/>
                          <a:cs typeface="+mn-cs"/>
                        </a:rPr>
                        <a:t>Be fluent at both reading and plotting coordinates involving negative and non-integer </a:t>
                      </a:r>
                      <a:r>
                        <a:rPr lang="en-GB" sz="1600" i="1" kern="1200" dirty="0">
                          <a:solidFill>
                            <a:schemeClr val="tx1"/>
                          </a:solidFill>
                          <a:effectLst/>
                          <a:latin typeface="+mj-lt"/>
                          <a:ea typeface="+mn-ea"/>
                          <a:cs typeface="Times New Roman"/>
                        </a:rPr>
                        <a:t>x</a:t>
                      </a:r>
                      <a:r>
                        <a:rPr lang="en-GB" sz="1600" kern="1200" dirty="0">
                          <a:solidFill>
                            <a:schemeClr val="tx1"/>
                          </a:solidFill>
                          <a:effectLst/>
                          <a:latin typeface="+mj-lt"/>
                          <a:ea typeface="+mn-ea"/>
                          <a:cs typeface="+mn-cs"/>
                        </a:rPr>
                        <a:t>- and </a:t>
                      </a:r>
                      <a:r>
                        <a:rPr lang="en-GB" sz="1600" i="1" kern="1200" dirty="0">
                          <a:solidFill>
                            <a:schemeClr val="tx1"/>
                          </a:solidFill>
                          <a:effectLst/>
                          <a:latin typeface="+mj-lt"/>
                          <a:ea typeface="+mn-ea"/>
                          <a:cs typeface="Times New Roman"/>
                        </a:rPr>
                        <a:t>y</a:t>
                      </a:r>
                      <a:r>
                        <a:rPr lang="en-GB" sz="1600" kern="1200" dirty="0">
                          <a:solidFill>
                            <a:schemeClr val="tx1"/>
                          </a:solidFill>
                          <a:effectLst/>
                          <a:latin typeface="+mj-lt"/>
                          <a:ea typeface="+mn-ea"/>
                          <a:cs typeface="+mn-cs"/>
                        </a:rPr>
                        <a:t>-values in all four quadrants. </a:t>
                      </a:r>
                    </a:p>
                    <a:p>
                      <a:pPr marL="285750" indent="-285750">
                        <a:buFont typeface="Arial" panose="020B0604020202020204" pitchFamily="34" charset="0"/>
                        <a:buChar char="•"/>
                      </a:pPr>
                      <a:r>
                        <a:rPr lang="en-GB" sz="1600" kern="1200" dirty="0">
                          <a:solidFill>
                            <a:schemeClr val="tx1"/>
                          </a:solidFill>
                          <a:effectLst/>
                          <a:latin typeface="+mj-lt"/>
                          <a:ea typeface="+mn-ea"/>
                          <a:cs typeface="+mn-cs"/>
                        </a:rPr>
                        <a:t>Be confident in solving problems that require them to be analytical, and be able to go beyond finding an answer to being able to give clear reasons based on the relationships between the coordinates.</a:t>
                      </a:r>
                    </a:p>
                    <a:p>
                      <a:pPr marL="285750" indent="-285750">
                        <a:buFont typeface="Arial" panose="020B0604020202020204" pitchFamily="34" charset="0"/>
                        <a:buChar char="•"/>
                      </a:pPr>
                      <a:r>
                        <a:rPr lang="en-GB" sz="1600" kern="1200" dirty="0">
                          <a:solidFill>
                            <a:schemeClr val="tx1"/>
                          </a:solidFill>
                          <a:effectLst/>
                          <a:latin typeface="+mj-lt"/>
                          <a:ea typeface="+mn-ea"/>
                          <a:cs typeface="+mn-cs"/>
                        </a:rPr>
                        <a:t>Understand the relationships between the </a:t>
                      </a:r>
                      <a:r>
                        <a:rPr lang="en-GB" sz="1600" i="1" kern="1200" dirty="0">
                          <a:solidFill>
                            <a:schemeClr val="tx1"/>
                          </a:solidFill>
                          <a:effectLst/>
                          <a:latin typeface="+mj-lt"/>
                          <a:ea typeface="+mn-ea"/>
                          <a:cs typeface="Times New Roman"/>
                        </a:rPr>
                        <a:t>x</a:t>
                      </a:r>
                      <a:r>
                        <a:rPr lang="en-GB" sz="1600" kern="1200" dirty="0">
                          <a:solidFill>
                            <a:schemeClr val="tx1"/>
                          </a:solidFill>
                          <a:effectLst/>
                          <a:latin typeface="+mj-lt"/>
                          <a:ea typeface="+mn-ea"/>
                          <a:cs typeface="+mn-cs"/>
                        </a:rPr>
                        <a:t>- and </a:t>
                      </a:r>
                      <a:r>
                        <a:rPr lang="en-GB" sz="1600" i="1" kern="1200" dirty="0">
                          <a:solidFill>
                            <a:schemeClr val="tx1"/>
                          </a:solidFill>
                          <a:effectLst/>
                          <a:latin typeface="+mj-lt"/>
                          <a:ea typeface="+mn-ea"/>
                          <a:cs typeface="Times New Roman"/>
                        </a:rPr>
                        <a:t>y</a:t>
                      </a:r>
                      <a:r>
                        <a:rPr lang="en-GB" sz="1600" kern="1200" dirty="0">
                          <a:solidFill>
                            <a:schemeClr val="tx1"/>
                          </a:solidFill>
                          <a:effectLst/>
                          <a:latin typeface="+mj-lt"/>
                          <a:ea typeface="+mn-ea"/>
                          <a:cs typeface="+mn-cs"/>
                        </a:rPr>
                        <a:t>-values of pairs of coordinates in linear functions.</a:t>
                      </a:r>
                    </a:p>
                    <a:p>
                      <a:pPr marL="285750" indent="-285750">
                        <a:buFont typeface="Arial" panose="020B0604020202020204" pitchFamily="34" charset="0"/>
                        <a:buChar char="•"/>
                      </a:pPr>
                      <a:r>
                        <a:rPr lang="en-GB" sz="1600" kern="1200" dirty="0">
                          <a:solidFill>
                            <a:schemeClr val="tx1"/>
                          </a:solidFill>
                          <a:effectLst/>
                          <a:latin typeface="+mj-lt"/>
                          <a:ea typeface="+mn-ea"/>
                          <a:cs typeface="+mn-cs"/>
                        </a:rPr>
                        <a:t>Plot sets of coordinates where the </a:t>
                      </a:r>
                      <a:r>
                        <a:rPr lang="en-GB" sz="1600" i="1" kern="1200" dirty="0">
                          <a:solidFill>
                            <a:schemeClr val="tx1"/>
                          </a:solidFill>
                          <a:effectLst/>
                          <a:latin typeface="+mj-lt"/>
                          <a:ea typeface="+mn-ea"/>
                          <a:cs typeface="Times New Roman"/>
                        </a:rPr>
                        <a:t>x</a:t>
                      </a:r>
                      <a:r>
                        <a:rPr lang="en-GB" sz="1600" kern="1200" dirty="0">
                          <a:solidFill>
                            <a:schemeClr val="tx1"/>
                          </a:solidFill>
                          <a:effectLst/>
                          <a:latin typeface="+mj-lt"/>
                          <a:ea typeface="+mn-ea"/>
                          <a:cs typeface="+mn-cs"/>
                        </a:rPr>
                        <a:t>- and </a:t>
                      </a:r>
                      <a:r>
                        <a:rPr lang="en-GB" sz="1600" i="1" kern="1200" dirty="0">
                          <a:solidFill>
                            <a:schemeClr val="tx1"/>
                          </a:solidFill>
                          <a:effectLst/>
                          <a:latin typeface="+mj-lt"/>
                          <a:ea typeface="+mn-ea"/>
                          <a:cs typeface="Times New Roman"/>
                        </a:rPr>
                        <a:t>y</a:t>
                      </a:r>
                      <a:r>
                        <a:rPr lang="en-GB" sz="1600" kern="1200" dirty="0">
                          <a:solidFill>
                            <a:schemeClr val="tx1"/>
                          </a:solidFill>
                          <a:effectLst/>
                          <a:latin typeface="+mj-lt"/>
                          <a:ea typeface="+mn-ea"/>
                          <a:cs typeface="+mn-cs"/>
                        </a:rPr>
                        <a:t>-values are connected by a rule, becoming aware of the connection between a rule expressed algebraically and the linear graph created by joining a set of points (including horizontal and vertical straight line graphs).</a:t>
                      </a:r>
                    </a:p>
                    <a:p>
                      <a:pPr marL="285750" indent="-285750">
                        <a:buFont typeface="Arial" panose="020B0604020202020204" pitchFamily="34" charset="0"/>
                        <a:buChar char="•"/>
                      </a:pPr>
                      <a:r>
                        <a:rPr lang="en-GB" sz="1600" kern="1200" dirty="0">
                          <a:solidFill>
                            <a:schemeClr val="tx1"/>
                          </a:solidFill>
                          <a:effectLst/>
                          <a:latin typeface="+mj-lt"/>
                          <a:ea typeface="+mn-ea"/>
                          <a:cs typeface="+mn-cs"/>
                        </a:rPr>
                        <a:t>Connect the concepts of gradient and intercept to their work on graphs and linear functions.</a:t>
                      </a:r>
                      <a:endParaRPr lang="en-GB" sz="1600" dirty="0">
                        <a:latin typeface="+mj-lt"/>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21450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162F89-B681-44E0-A69B-11D06C704D54}"/>
              </a:ext>
            </a:extLst>
          </p:cNvPr>
          <p:cNvGrpSpPr/>
          <p:nvPr/>
        </p:nvGrpSpPr>
        <p:grpSpPr>
          <a:xfrm>
            <a:off x="274492" y="889287"/>
            <a:ext cx="5601134" cy="5697875"/>
            <a:chOff x="273049" y="901644"/>
            <a:chExt cx="5601134" cy="5697875"/>
          </a:xfrm>
        </p:grpSpPr>
        <p:pic>
          <p:nvPicPr>
            <p:cNvPr id="4" name="Picture 3">
              <a:extLst>
                <a:ext uri="{FF2B5EF4-FFF2-40B4-BE49-F238E27FC236}">
                  <a16:creationId xmlns:a16="http://schemas.microsoft.com/office/drawing/2014/main" id="{5B64D21A-0EDE-2942-BB87-F8D3940B1713}"/>
                </a:ext>
              </a:extLst>
            </p:cNvPr>
            <p:cNvPicPr>
              <a:picLocks noChangeAspect="1"/>
            </p:cNvPicPr>
            <p:nvPr/>
          </p:nvPicPr>
          <p:blipFill>
            <a:blip r:embed="rId3"/>
            <a:stretch>
              <a:fillRect/>
            </a:stretch>
          </p:blipFill>
          <p:spPr>
            <a:xfrm>
              <a:off x="273049" y="1272684"/>
              <a:ext cx="5347603" cy="5326835"/>
            </a:xfrm>
            <a:prstGeom prst="rect">
              <a:avLst/>
            </a:prstGeom>
            <a:ln w="38100">
              <a:noFill/>
            </a:ln>
          </p:spPr>
        </p:pic>
        <p:sp>
          <p:nvSpPr>
            <p:cNvPr id="9" name="TextBox 8">
              <a:extLst>
                <a:ext uri="{FF2B5EF4-FFF2-40B4-BE49-F238E27FC236}">
                  <a16:creationId xmlns:a16="http://schemas.microsoft.com/office/drawing/2014/main" id="{0665C42E-A872-47AD-A39D-9EFBE90D39C5}"/>
                </a:ext>
              </a:extLst>
            </p:cNvPr>
            <p:cNvSpPr txBox="1"/>
            <p:nvPr/>
          </p:nvSpPr>
          <p:spPr>
            <a:xfrm>
              <a:off x="5561277" y="4005901"/>
              <a:ext cx="312906" cy="369332"/>
            </a:xfrm>
            <a:prstGeom prst="rect">
              <a:avLst/>
            </a:prstGeom>
            <a:noFill/>
          </p:spPr>
          <p:txBody>
            <a:bodyPr wrap="none" rtlCol="0">
              <a:spAutoFit/>
            </a:bodyPr>
            <a:lstStyle/>
            <a:p>
              <a:pPr>
                <a:buNone/>
              </a:pPr>
              <a:r>
                <a:rPr lang="en-GB" sz="1800" b="1" i="1" dirty="0"/>
                <a:t>x</a:t>
              </a:r>
            </a:p>
          </p:txBody>
        </p:sp>
        <p:sp>
          <p:nvSpPr>
            <p:cNvPr id="10" name="TextBox 9">
              <a:extLst>
                <a:ext uri="{FF2B5EF4-FFF2-40B4-BE49-F238E27FC236}">
                  <a16:creationId xmlns:a16="http://schemas.microsoft.com/office/drawing/2014/main" id="{497BA655-E787-4179-B990-FDCBC0AAE4B9}"/>
                </a:ext>
              </a:extLst>
            </p:cNvPr>
            <p:cNvSpPr txBox="1"/>
            <p:nvPr/>
          </p:nvSpPr>
          <p:spPr>
            <a:xfrm>
              <a:off x="1896122" y="901644"/>
              <a:ext cx="312906" cy="369332"/>
            </a:xfrm>
            <a:prstGeom prst="rect">
              <a:avLst/>
            </a:prstGeom>
            <a:noFill/>
          </p:spPr>
          <p:txBody>
            <a:bodyPr wrap="none" rtlCol="0">
              <a:spAutoFit/>
            </a:bodyPr>
            <a:lstStyle/>
            <a:p>
              <a:pPr>
                <a:buNone/>
              </a:pPr>
              <a:r>
                <a:rPr lang="en-GB" sz="1800" b="1" i="1" dirty="0"/>
                <a:t>y</a:t>
              </a:r>
            </a:p>
          </p:txBody>
        </p:sp>
      </p:grpSp>
      <p:sp>
        <p:nvSpPr>
          <p:cNvPr id="3" name="Text Placeholder 2">
            <a:extLst>
              <a:ext uri="{FF2B5EF4-FFF2-40B4-BE49-F238E27FC236}">
                <a16:creationId xmlns:a16="http://schemas.microsoft.com/office/drawing/2014/main" id="{6830DEEF-7A2A-364D-932D-1AB63A4559C7}"/>
              </a:ext>
            </a:extLst>
          </p:cNvPr>
          <p:cNvSpPr>
            <a:spLocks noGrp="1"/>
          </p:cNvSpPr>
          <p:nvPr>
            <p:ph type="body" sz="quarter" idx="11"/>
          </p:nvPr>
        </p:nvSpPr>
        <p:spPr/>
        <p:txBody>
          <a:bodyPr/>
          <a:lstStyle/>
          <a:p>
            <a:r>
              <a:rPr lang="en-US" dirty="0"/>
              <a:t>Checkpoint 1: Ant moves</a:t>
            </a:r>
          </a:p>
        </p:txBody>
      </p:sp>
      <p:pic>
        <p:nvPicPr>
          <p:cNvPr id="6" name="Picture 5">
            <a:extLst>
              <a:ext uri="{FF2B5EF4-FFF2-40B4-BE49-F238E27FC236}">
                <a16:creationId xmlns:a16="http://schemas.microsoft.com/office/drawing/2014/main" id="{CE6E254A-0CF7-5742-B5F3-7CC759493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169" y="2948570"/>
            <a:ext cx="330200" cy="247650"/>
          </a:xfrm>
          <a:prstGeom prst="rect">
            <a:avLst/>
          </a:prstGeom>
        </p:spPr>
      </p:pic>
      <p:sp>
        <p:nvSpPr>
          <p:cNvPr id="7" name="TextBox 6">
            <a:extLst>
              <a:ext uri="{FF2B5EF4-FFF2-40B4-BE49-F238E27FC236}">
                <a16:creationId xmlns:a16="http://schemas.microsoft.com/office/drawing/2014/main" id="{274EC9AB-E5C8-EF46-AA78-C12E62FF9F71}"/>
              </a:ext>
            </a:extLst>
          </p:cNvPr>
          <p:cNvSpPr txBox="1"/>
          <p:nvPr/>
        </p:nvSpPr>
        <p:spPr>
          <a:xfrm>
            <a:off x="5834743" y="1187450"/>
            <a:ext cx="5573486" cy="2597634"/>
          </a:xfrm>
          <a:prstGeom prst="rect">
            <a:avLst/>
          </a:prstGeom>
          <a:noFill/>
        </p:spPr>
        <p:txBody>
          <a:bodyPr wrap="square" rtlCol="0">
            <a:spAutoFit/>
          </a:bodyPr>
          <a:lstStyle/>
          <a:p>
            <a:pPr>
              <a:buNone/>
            </a:pPr>
            <a:r>
              <a:rPr lang="en-US" sz="2200" dirty="0"/>
              <a:t>An ant starts at (1, 2) on a coordinate grid. It can move only horizontally or vertically, along the grid lines. It always moves three units at a time.</a:t>
            </a:r>
          </a:p>
          <a:p>
            <a:pPr>
              <a:buNone/>
            </a:pPr>
            <a:r>
              <a:rPr lang="en-US" sz="2200" dirty="0"/>
              <a:t>Write the coordinates of all the points where the ant might stop.</a:t>
            </a:r>
          </a:p>
          <a:p>
            <a:pPr>
              <a:buNone/>
            </a:pPr>
            <a:endParaRPr lang="en-US" sz="2200" dirty="0"/>
          </a:p>
        </p:txBody>
      </p:sp>
      <p:sp>
        <p:nvSpPr>
          <p:cNvPr id="14" name="TextBox 13">
            <a:extLst>
              <a:ext uri="{FF2B5EF4-FFF2-40B4-BE49-F238E27FC236}">
                <a16:creationId xmlns:a16="http://schemas.microsoft.com/office/drawing/2014/main" id="{C0D4C04D-9061-437F-806B-E252CBEC56DB}"/>
              </a:ext>
            </a:extLst>
          </p:cNvPr>
          <p:cNvSpPr txBox="1"/>
          <p:nvPr/>
        </p:nvSpPr>
        <p:spPr>
          <a:xfrm>
            <a:off x="6879773" y="4571337"/>
            <a:ext cx="4528456" cy="769441"/>
          </a:xfrm>
          <a:prstGeom prst="rect">
            <a:avLst/>
          </a:prstGeom>
          <a:noFill/>
        </p:spPr>
        <p:txBody>
          <a:bodyPr wrap="square" rtlCol="0">
            <a:spAutoFit/>
          </a:bodyPr>
          <a:lstStyle/>
          <a:p>
            <a:pPr>
              <a:buNone/>
            </a:pPr>
            <a:r>
              <a:rPr lang="en-US" sz="2200" dirty="0"/>
              <a:t>How would your answers change if the ant started at (-1, 2)?</a:t>
            </a:r>
          </a:p>
        </p:txBody>
      </p:sp>
      <p:sp>
        <p:nvSpPr>
          <p:cNvPr id="15" name="Action Button: Help 14">
            <a:hlinkClick r:id="" action="ppaction://noaction" highlightClick="1"/>
            <a:extLst>
              <a:ext uri="{FF2B5EF4-FFF2-40B4-BE49-F238E27FC236}">
                <a16:creationId xmlns:a16="http://schemas.microsoft.com/office/drawing/2014/main" id="{B6DAD64E-0F50-44F3-8A57-187C025A7C3F}"/>
              </a:ext>
            </a:extLst>
          </p:cNvPr>
          <p:cNvSpPr/>
          <p:nvPr/>
        </p:nvSpPr>
        <p:spPr>
          <a:xfrm>
            <a:off x="6096000" y="462628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84A06074-BE0F-9D4B-BC00-54B33DF4D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03" y="2943804"/>
            <a:ext cx="330200" cy="247650"/>
          </a:xfrm>
          <a:prstGeom prst="rect">
            <a:avLst/>
          </a:prstGeom>
        </p:spPr>
      </p:pic>
    </p:spTree>
    <p:extLst>
      <p:ext uri="{BB962C8B-B14F-4D97-AF65-F5344CB8AC3E}">
        <p14:creationId xmlns:p14="http://schemas.microsoft.com/office/powerpoint/2010/main" val="364591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33333E-6 L 0.00078 0.07731 " pathEditMode="relative" rAng="0" ptsTypes="AA">
                                      <p:cBhvr>
                                        <p:cTn id="6" dur="2000" fill="hold"/>
                                        <p:tgtEl>
                                          <p:spTgt spid="6"/>
                                        </p:tgtEl>
                                        <p:attrNameLst>
                                          <p:attrName>ppt_x</p:attrName>
                                          <p:attrName>ppt_y</p:attrName>
                                        </p:attrNameLst>
                                      </p:cBhvr>
                                      <p:rCtr x="39" y="38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78 0.07731 L 0.00078 0.14606 " pathEditMode="relative" rAng="0" ptsTypes="AA">
                                      <p:cBhvr>
                                        <p:cTn id="10" dur="2000" fill="hold"/>
                                        <p:tgtEl>
                                          <p:spTgt spid="6"/>
                                        </p:tgtEl>
                                        <p:attrNameLst>
                                          <p:attrName>ppt_x</p:attrName>
                                          <p:attrName>ppt_y</p:attrName>
                                        </p:attrNameLst>
                                      </p:cBhvr>
                                      <p:rCtr x="0" y="342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078 0.14607 L 0.00274 0.24213 " pathEditMode="relative" rAng="0" ptsTypes="AA">
                                      <p:cBhvr>
                                        <p:cTn id="14" dur="2000" fill="hold"/>
                                        <p:tgtEl>
                                          <p:spTgt spid="6"/>
                                        </p:tgtEl>
                                        <p:attrNameLst>
                                          <p:attrName>ppt_x</p:attrName>
                                          <p:attrName>ppt_y</p:attrName>
                                        </p:attrNameLst>
                                      </p:cBhvr>
                                      <p:rCtr x="39" y="395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875E-6 3.33333E-6 L 0.0418 -0.00186 " pathEditMode="relative" rAng="0" ptsTypes="AA">
                                      <p:cBhvr>
                                        <p:cTn id="18" dur="2000" fill="hold"/>
                                        <p:tgtEl>
                                          <p:spTgt spid="6"/>
                                        </p:tgtEl>
                                        <p:attrNameLst>
                                          <p:attrName>ppt_x</p:attrName>
                                          <p:attrName>ppt_y</p:attrName>
                                        </p:attrNameLst>
                                      </p:cBhvr>
                                      <p:rCtr x="2083"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418 -0.00186 L 0.04297 -0.07686 " pathEditMode="relative" rAng="0" ptsTypes="AA">
                                      <p:cBhvr>
                                        <p:cTn id="22" dur="2000" fill="hold"/>
                                        <p:tgtEl>
                                          <p:spTgt spid="6"/>
                                        </p:tgtEl>
                                        <p:attrNameLst>
                                          <p:attrName>ppt_x</p:attrName>
                                          <p:attrName>ppt_y</p:attrName>
                                        </p:attrNameLst>
                                      </p:cBhvr>
                                      <p:rCtr x="52" y="-375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4297 -0.07686 L 0.09675 -0.07662 " pathEditMode="relative" rAng="0" ptsTypes="AA">
                                      <p:cBhvr>
                                        <p:cTn id="26" dur="2000" fill="hold"/>
                                        <p:tgtEl>
                                          <p:spTgt spid="6"/>
                                        </p:tgtEl>
                                        <p:attrNameLst>
                                          <p:attrName>ppt_x</p:attrName>
                                          <p:attrName>ppt_y</p:attrName>
                                        </p:attrNameLst>
                                      </p:cBhvr>
                                      <p:rCtr x="2682" y="0"/>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95472505"/>
              </p:ext>
            </p:extLst>
          </p:nvPr>
        </p:nvGraphicFramePr>
        <p:xfrm>
          <a:off x="267128" y="764705"/>
          <a:ext cx="11766038" cy="6001855"/>
        </p:xfrm>
        <a:graphic>
          <a:graphicData uri="http://schemas.openxmlformats.org/drawingml/2006/table">
            <a:tbl>
              <a:tblPr firstRow="1" bandRow="1">
                <a:tableStyleId>{5940675A-B579-460E-94D1-54222C63F5DA}</a:tableStyleId>
              </a:tblPr>
              <a:tblGrid>
                <a:gridCol w="7721172">
                  <a:extLst>
                    <a:ext uri="{9D8B030D-6E8A-4147-A177-3AD203B41FA5}">
                      <a16:colId xmlns:a16="http://schemas.microsoft.com/office/drawing/2014/main" val="695237181"/>
                    </a:ext>
                  </a:extLst>
                </a:gridCol>
                <a:gridCol w="404486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The initial position of the ant means that possible moves take it into different quadrants. If crossing axes is problematic,</a:t>
                      </a:r>
                      <a:r>
                        <a:rPr lang="en-GB" sz="1600" b="0" i="0" u="none" strike="noStrike" baseline="0" noProof="0" dirty="0">
                          <a:latin typeface="Arial"/>
                        </a:rPr>
                        <a:t> </a:t>
                      </a:r>
                      <a:r>
                        <a:rPr lang="en-GB" sz="1600" b="0" i="0" u="none" strike="noStrike" noProof="0" dirty="0">
                          <a:latin typeface="Arial"/>
                        </a:rPr>
                        <a:t>shifting the starting point to the right may make the task more accessible.</a:t>
                      </a:r>
                    </a:p>
                    <a:p>
                      <a:pPr lvl="0" algn="l">
                        <a:lnSpc>
                          <a:spcPct val="100000"/>
                        </a:lnSpc>
                        <a:spcBef>
                          <a:spcPts val="0"/>
                        </a:spcBef>
                        <a:spcAft>
                          <a:spcPts val="0"/>
                        </a:spcAft>
                        <a:buNone/>
                      </a:pPr>
                      <a:endParaRPr lang="en-GB" dirty="0"/>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Arial"/>
                        </a:rPr>
                        <a:t>The context used is an example of ‘taxicab geometry’, examples of which are readily available online. Ask students to consider a situation where the ant always moves a distance of four units, or two units, and to reason about the results that they find. </a:t>
                      </a:r>
                      <a:r>
                        <a:rPr lang="en-GB" sz="1600" b="0" i="0" u="none" strike="noStrike" noProof="0" dirty="0">
                          <a:latin typeface="+mn-lt"/>
                        </a:rPr>
                        <a:t>The resulting plot, a square aligned so that its diagonals are parallel with the axes, is an example of a constant distance from a point in a different geometry system. It’s unlikely that students will explore this further, but you could discuss with some students the similarities and differences between this and a circle.</a:t>
                      </a:r>
                      <a:endParaRPr lang="en-GB" sz="1600" dirty="0"/>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dirty="0"/>
                        <a:t>The image of the ant, which is animated here, offers a context to help students visualise movement across the coordinate grid. Using movement with simple constraints gives students an opportunity to generate lots of different coordinates, and so allows teachers to check whether they understand how coordinates are used to represent different positions within a grid.</a:t>
                      </a:r>
                    </a:p>
                  </a:txBody>
                  <a:tcPr/>
                </a:tc>
                <a:tc>
                  <a:txBody>
                    <a:bodyPr/>
                    <a:lstStyle/>
                    <a:p>
                      <a:pPr lvl="0" algn="l">
                        <a:lnSpc>
                          <a:spcPct val="100000"/>
                        </a:lnSpc>
                        <a:spcBef>
                          <a:spcPts val="0"/>
                        </a:spcBef>
                        <a:spcAft>
                          <a:spcPts val="0"/>
                        </a:spcAft>
                        <a:buNone/>
                      </a:pPr>
                      <a:r>
                        <a:rPr lang="en-GB" sz="1600" b="0" i="0" u="none" strike="noStrike" noProof="0" dirty="0">
                          <a:latin typeface="Arial"/>
                        </a:rPr>
                        <a:t>This</a:t>
                      </a:r>
                      <a:r>
                        <a:rPr lang="en-GB" sz="1600" b="0" i="0" u="none" strike="noStrike" baseline="0" noProof="0" dirty="0">
                          <a:latin typeface="Arial"/>
                        </a:rPr>
                        <a:t> activity gives </a:t>
                      </a:r>
                      <a:r>
                        <a:rPr lang="en-GB" sz="1600" b="0" i="0" u="none" strike="noStrike" noProof="0" dirty="0">
                          <a:latin typeface="Arial"/>
                        </a:rPr>
                        <a:t>an opportunity to observe and explore how confidently students use coordinates and the associated conventions to define a position on a grid (all four quadrants). Crossing axes and/or plotting points that lie on the axis may prove to be sticking points for some students.</a:t>
                      </a:r>
                      <a:endParaRPr lang="en-US" dirty="0"/>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Look for the way that students approach the task and consider whether they are working systematically or in a more haphazard manner.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When the starting</a:t>
                      </a:r>
                      <a:r>
                        <a:rPr lang="en-GB" sz="1600" b="0" i="0" u="none" strike="noStrike" baseline="0" noProof="0" dirty="0">
                          <a:latin typeface="Arial"/>
                        </a:rPr>
                        <a:t> point moves to (-1, 2), notice whether students rely on plotting all 12 points directly from the new starting position, or whether they can reason about how their existing set of coordinates will change.</a:t>
                      </a:r>
                      <a:endParaRPr lang="en-GB" sz="1600" dirty="0">
                        <a:highlight>
                          <a:srgbClr val="FFFF00"/>
                        </a:highlight>
                      </a:endParaRP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Additional</a:t>
                      </a:r>
                      <a:r>
                        <a:rPr lang="en-GB" sz="1600" b="0" baseline="0" dirty="0"/>
                        <a:t> a</a:t>
                      </a:r>
                      <a:r>
                        <a:rPr lang="en-GB" sz="1600" b="0" dirty="0"/>
                        <a:t>ctivity </a:t>
                      </a:r>
                      <a:r>
                        <a:rPr lang="en-GB" sz="1600" b="0" dirty="0">
                          <a:hlinkClick r:id="rId3" action="ppaction://hlinksldjump"/>
                        </a:rPr>
                        <a:t>B</a:t>
                      </a:r>
                      <a:r>
                        <a:rPr lang="en-GB" sz="1600" b="0" dirty="0"/>
                        <a:t> explores different ways of describing a position on</a:t>
                      </a:r>
                      <a:r>
                        <a:rPr lang="en-GB" sz="1600" b="0" baseline="0" dirty="0"/>
                        <a:t> a grid.</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7984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103C57-A91C-4AA3-BD23-30F8D57EDDF7}"/>
              </a:ext>
            </a:extLst>
          </p:cNvPr>
          <p:cNvSpPr>
            <a:spLocks noGrp="1"/>
          </p:cNvSpPr>
          <p:nvPr>
            <p:ph type="body" sz="quarter" idx="11"/>
          </p:nvPr>
        </p:nvSpPr>
        <p:spPr>
          <a:xfrm>
            <a:off x="132508" y="442936"/>
            <a:ext cx="11926984" cy="431800"/>
          </a:xfrm>
        </p:spPr>
        <p:txBody>
          <a:bodyPr/>
          <a:lstStyle/>
          <a:p>
            <a:r>
              <a:rPr lang="en-GB" dirty="0"/>
              <a:t>Checkpoint 2: Pirate treasure</a:t>
            </a:r>
          </a:p>
        </p:txBody>
      </p:sp>
      <p:grpSp>
        <p:nvGrpSpPr>
          <p:cNvPr id="8" name="Group 7">
            <a:extLst>
              <a:ext uri="{FF2B5EF4-FFF2-40B4-BE49-F238E27FC236}">
                <a16:creationId xmlns:a16="http://schemas.microsoft.com/office/drawing/2014/main" id="{83633E5F-BDF5-4FA2-84E0-91B3189B02A7}"/>
              </a:ext>
            </a:extLst>
          </p:cNvPr>
          <p:cNvGrpSpPr/>
          <p:nvPr/>
        </p:nvGrpSpPr>
        <p:grpSpPr>
          <a:xfrm>
            <a:off x="5010574" y="2617453"/>
            <a:ext cx="6063412" cy="2733734"/>
            <a:chOff x="4105587" y="4156009"/>
            <a:chExt cx="6607737" cy="3095172"/>
          </a:xfrm>
        </p:grpSpPr>
        <p:pic>
          <p:nvPicPr>
            <p:cNvPr id="1026" name="Picture 2">
              <a:extLst>
                <a:ext uri="{FF2B5EF4-FFF2-40B4-BE49-F238E27FC236}">
                  <a16:creationId xmlns:a16="http://schemas.microsoft.com/office/drawing/2014/main" id="{45755181-B98B-4A39-975A-1B61BC02E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587" y="4156009"/>
              <a:ext cx="6607737" cy="3095172"/>
            </a:xfrm>
            <a:prstGeom prst="rect">
              <a:avLst/>
            </a:prstGeom>
            <a:noFill/>
            <a:extLst>
              <a:ext uri="{909E8E84-426E-40dd-AFC4-6F175D3DCCD1}">
                <a14:hiddenFill xmlns="" xmlns:a14="http://schemas.microsoft.com/office/drawing/2010/main">
                  <a:solidFill>
                    <a:srgbClr val="FFFFFF"/>
                  </a:solidFill>
                </a14:hiddenFill>
              </a:ext>
            </a:extLst>
          </p:spPr>
        </p:pic>
        <p:sp>
          <p:nvSpPr>
            <p:cNvPr id="53" name="Title 3">
              <a:extLst>
                <a:ext uri="{FF2B5EF4-FFF2-40B4-BE49-F238E27FC236}">
                  <a16:creationId xmlns:a16="http://schemas.microsoft.com/office/drawing/2014/main" id="{FDB5A9C9-AAFF-465B-B972-73021C34C4D6}"/>
                </a:ext>
              </a:extLst>
            </p:cNvPr>
            <p:cNvSpPr txBox="1">
              <a:spLocks/>
            </p:cNvSpPr>
            <p:nvPr/>
          </p:nvSpPr>
          <p:spPr>
            <a:xfrm>
              <a:off x="4634141" y="4397664"/>
              <a:ext cx="6061228" cy="2063477"/>
            </a:xfrm>
            <a:prstGeom prst="rect">
              <a:avLst/>
            </a:prstGeom>
          </p:spPr>
          <p:txBody>
            <a:bodyPr lIns="91429" tIns="45715" rIns="91429" bIns="45715">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GB" sz="2000" dirty="0">
                  <a:solidFill>
                    <a:schemeClr val="tx1">
                      <a:lumMod val="50000"/>
                    </a:schemeClr>
                  </a:solidFill>
                  <a:latin typeface="Comic Sans MS" panose="030F0702030302020204" pitchFamily="66" charset="0"/>
                  <a:cs typeface="Century Gothic"/>
                </a:rPr>
                <a:t>To find the treasure, move:</a:t>
              </a:r>
            </a:p>
            <a:p>
              <a:pPr marL="457200" indent="-457200" algn="l">
                <a:spcBef>
                  <a:spcPts val="600"/>
                </a:spcBef>
                <a:buFont typeface="+mj-lt"/>
                <a:buAutoNum type="arabicPeriod"/>
              </a:pPr>
              <a:r>
                <a:rPr lang="en-GB" sz="2000" dirty="0">
                  <a:solidFill>
                    <a:schemeClr val="tx1">
                      <a:lumMod val="50000"/>
                    </a:schemeClr>
                  </a:solidFill>
                  <a:latin typeface="Comic Sans MS" panose="030F0702030302020204" pitchFamily="66" charset="0"/>
                  <a:cs typeface="Century Gothic"/>
                </a:rPr>
                <a:t>three steps left</a:t>
              </a:r>
            </a:p>
            <a:p>
              <a:pPr marL="457200" indent="-457200" algn="l">
                <a:spcBef>
                  <a:spcPts val="600"/>
                </a:spcBef>
                <a:buFont typeface="+mj-lt"/>
                <a:buAutoNum type="arabicPeriod"/>
              </a:pPr>
              <a:r>
                <a:rPr lang="en-GB" sz="2000" dirty="0">
                  <a:solidFill>
                    <a:schemeClr val="tx1">
                      <a:lumMod val="50000"/>
                    </a:schemeClr>
                  </a:solidFill>
                  <a:latin typeface="Comic Sans MS" panose="030F0702030302020204" pitchFamily="66" charset="0"/>
                  <a:cs typeface="Century Gothic"/>
                </a:rPr>
                <a:t>one step down</a:t>
              </a:r>
            </a:p>
            <a:p>
              <a:pPr marL="457200" indent="-457200" algn="l">
                <a:spcBef>
                  <a:spcPts val="600"/>
                </a:spcBef>
                <a:buFont typeface="+mj-lt"/>
                <a:buAutoNum type="arabicPeriod"/>
              </a:pPr>
              <a:r>
                <a:rPr lang="en-GB" sz="2000" dirty="0">
                  <a:solidFill>
                    <a:schemeClr val="tx1">
                      <a:lumMod val="50000"/>
                    </a:schemeClr>
                  </a:solidFill>
                  <a:latin typeface="Comic Sans MS" panose="030F0702030302020204" pitchFamily="66" charset="0"/>
                  <a:cs typeface="Century Gothic"/>
                </a:rPr>
                <a:t>four steps right and one down</a:t>
              </a:r>
            </a:p>
            <a:p>
              <a:pPr marL="457200" indent="-457200" algn="l">
                <a:spcBef>
                  <a:spcPts val="600"/>
                </a:spcBef>
                <a:buFont typeface="+mj-lt"/>
                <a:buAutoNum type="arabicPeriod"/>
              </a:pPr>
              <a:r>
                <a:rPr lang="en-GB" sz="2000" dirty="0">
                  <a:solidFill>
                    <a:schemeClr val="tx1">
                      <a:lumMod val="50000"/>
                    </a:schemeClr>
                  </a:solidFill>
                  <a:latin typeface="Comic Sans MS" panose="030F0702030302020204" pitchFamily="66" charset="0"/>
                  <a:cs typeface="Century Gothic"/>
                </a:rPr>
                <a:t>five steps left.</a:t>
              </a:r>
            </a:p>
            <a:p>
              <a:pPr algn="l">
                <a:spcBef>
                  <a:spcPts val="600"/>
                </a:spcBef>
              </a:pPr>
              <a:r>
                <a:rPr lang="en-GB" sz="2000" dirty="0">
                  <a:solidFill>
                    <a:schemeClr val="tx1">
                      <a:lumMod val="50000"/>
                    </a:schemeClr>
                  </a:solidFill>
                  <a:latin typeface="Comic Sans MS" panose="030F0702030302020204" pitchFamily="66" charset="0"/>
                  <a:cs typeface="Century Gothic"/>
                </a:rPr>
                <a:t>The treasure is buried here!</a:t>
              </a:r>
            </a:p>
          </p:txBody>
        </p:sp>
      </p:grpSp>
      <p:sp>
        <p:nvSpPr>
          <p:cNvPr id="5" name="TextBox 4">
            <a:extLst>
              <a:ext uri="{FF2B5EF4-FFF2-40B4-BE49-F238E27FC236}">
                <a16:creationId xmlns:a16="http://schemas.microsoft.com/office/drawing/2014/main" id="{D72627C7-C84C-4F35-926E-0E5962943EE8}"/>
              </a:ext>
            </a:extLst>
          </p:cNvPr>
          <p:cNvSpPr txBox="1"/>
          <p:nvPr/>
        </p:nvSpPr>
        <p:spPr>
          <a:xfrm>
            <a:off x="4572000" y="1083219"/>
            <a:ext cx="6940561" cy="1514261"/>
          </a:xfrm>
          <a:prstGeom prst="rect">
            <a:avLst/>
          </a:prstGeom>
          <a:noFill/>
        </p:spPr>
        <p:txBody>
          <a:bodyPr wrap="square" rtlCol="0">
            <a:spAutoFit/>
          </a:bodyPr>
          <a:lstStyle/>
          <a:p>
            <a:pPr marL="514350" indent="-514350">
              <a:buAutoNum type="alphaLcParenR"/>
            </a:pPr>
            <a:r>
              <a:rPr lang="en-GB" sz="2200" dirty="0"/>
              <a:t>Write the coordinates of point </a:t>
            </a:r>
            <a:r>
              <a:rPr lang="en-GB" sz="2200" dirty="0">
                <a:solidFill>
                  <a:srgbClr val="C00000"/>
                </a:solidFill>
                <a:latin typeface="Comic Sans MS" panose="030F0702030302020204" pitchFamily="66" charset="0"/>
              </a:rPr>
              <a:t>X</a:t>
            </a:r>
            <a:r>
              <a:rPr lang="en-GB" sz="2200" dirty="0"/>
              <a:t>.</a:t>
            </a:r>
          </a:p>
          <a:p>
            <a:pPr marL="514350" indent="-514350">
              <a:buAutoNum type="alphaLcParenR"/>
            </a:pPr>
            <a:r>
              <a:rPr lang="en-GB" sz="2200" dirty="0">
                <a:solidFill>
                  <a:srgbClr val="C00000"/>
                </a:solidFill>
                <a:latin typeface="Comic Sans MS" panose="030F0702030302020204" pitchFamily="66" charset="0"/>
              </a:rPr>
              <a:t>X</a:t>
            </a:r>
            <a:r>
              <a:rPr lang="en-GB" sz="2200" dirty="0"/>
              <a:t> doesn’t mark the spot! Read the instructions below and write the coordinates after each step. Where is the treasure buried?</a:t>
            </a:r>
          </a:p>
        </p:txBody>
      </p:sp>
      <p:sp>
        <p:nvSpPr>
          <p:cNvPr id="12" name="Action Button: Help 11">
            <a:hlinkClick r:id="" action="ppaction://noaction" highlightClick="1"/>
            <a:extLst>
              <a:ext uri="{FF2B5EF4-FFF2-40B4-BE49-F238E27FC236}">
                <a16:creationId xmlns:a16="http://schemas.microsoft.com/office/drawing/2014/main" id="{7EE5496C-A7C8-4BE8-9A76-65D19BA4160F}"/>
              </a:ext>
            </a:extLst>
          </p:cNvPr>
          <p:cNvSpPr/>
          <p:nvPr/>
        </p:nvSpPr>
        <p:spPr>
          <a:xfrm>
            <a:off x="132508" y="5630739"/>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0" name="TextBox 19">
            <a:extLst>
              <a:ext uri="{FF2B5EF4-FFF2-40B4-BE49-F238E27FC236}">
                <a16:creationId xmlns:a16="http://schemas.microsoft.com/office/drawing/2014/main" id="{3941BB94-ED69-49C3-A01B-35B29E798AC3}"/>
              </a:ext>
            </a:extLst>
          </p:cNvPr>
          <p:cNvSpPr txBox="1"/>
          <p:nvPr/>
        </p:nvSpPr>
        <p:spPr>
          <a:xfrm>
            <a:off x="817380" y="5477414"/>
            <a:ext cx="8386387" cy="1107996"/>
          </a:xfrm>
          <a:prstGeom prst="rect">
            <a:avLst/>
          </a:prstGeom>
          <a:noFill/>
        </p:spPr>
        <p:txBody>
          <a:bodyPr wrap="square" rtlCol="0">
            <a:spAutoFit/>
          </a:bodyPr>
          <a:lstStyle/>
          <a:p>
            <a:pPr>
              <a:buNone/>
            </a:pPr>
            <a:r>
              <a:rPr lang="en-GB" sz="2200" dirty="0">
                <a:latin typeface="+mj-lt"/>
              </a:rPr>
              <a:t>The pirate’s map is back to front! Reflect your points in the </a:t>
            </a:r>
            <a:r>
              <a:rPr lang="en-US" sz="2200" i="1" dirty="0">
                <a:latin typeface="+mj-lt"/>
                <a:cs typeface="Times New Roman" panose="02020603050405020304" pitchFamily="18" charset="0"/>
              </a:rPr>
              <a:t>y</a:t>
            </a:r>
            <a:r>
              <a:rPr lang="en-US" sz="2200" dirty="0">
                <a:latin typeface="+mj-lt"/>
              </a:rPr>
              <a:t>-</a:t>
            </a:r>
            <a:r>
              <a:rPr lang="en-GB" sz="2200" dirty="0">
                <a:latin typeface="+mj-lt"/>
              </a:rPr>
              <a:t>axis. Where is the treasure now? How would this change if the map was upside down, and you reflected in the </a:t>
            </a:r>
            <a:r>
              <a:rPr lang="en-US" sz="2200" i="1" dirty="0">
                <a:latin typeface="+mj-lt"/>
                <a:cs typeface="Times New Roman" panose="02020603050405020304" pitchFamily="18" charset="0"/>
              </a:rPr>
              <a:t>x</a:t>
            </a:r>
            <a:r>
              <a:rPr lang="en-US" sz="2200" dirty="0">
                <a:latin typeface="+mj-lt"/>
              </a:rPr>
              <a:t>-</a:t>
            </a:r>
            <a:r>
              <a:rPr lang="en-GB" sz="2200" dirty="0">
                <a:latin typeface="+mj-lt"/>
              </a:rPr>
              <a:t>axis?</a:t>
            </a:r>
          </a:p>
        </p:txBody>
      </p:sp>
      <p:grpSp>
        <p:nvGrpSpPr>
          <p:cNvPr id="14" name="Group 13">
            <a:extLst>
              <a:ext uri="{FF2B5EF4-FFF2-40B4-BE49-F238E27FC236}">
                <a16:creationId xmlns:a16="http://schemas.microsoft.com/office/drawing/2014/main" id="{22C1AB9D-E809-4432-AE32-17E0D99A3B46}"/>
              </a:ext>
            </a:extLst>
          </p:cNvPr>
          <p:cNvGrpSpPr/>
          <p:nvPr/>
        </p:nvGrpSpPr>
        <p:grpSpPr>
          <a:xfrm>
            <a:off x="274305" y="852266"/>
            <a:ext cx="4400284" cy="4411712"/>
            <a:chOff x="274305" y="852266"/>
            <a:chExt cx="4400284" cy="4411712"/>
          </a:xfrm>
        </p:grpSpPr>
        <p:grpSp>
          <p:nvGrpSpPr>
            <p:cNvPr id="11" name="Group 10">
              <a:extLst>
                <a:ext uri="{FF2B5EF4-FFF2-40B4-BE49-F238E27FC236}">
                  <a16:creationId xmlns:a16="http://schemas.microsoft.com/office/drawing/2014/main" id="{54754A0E-851C-4157-B6CD-00FAF816F9ED}"/>
                </a:ext>
              </a:extLst>
            </p:cNvPr>
            <p:cNvGrpSpPr/>
            <p:nvPr/>
          </p:nvGrpSpPr>
          <p:grpSpPr>
            <a:xfrm>
              <a:off x="274305" y="1185888"/>
              <a:ext cx="4149414" cy="4078090"/>
              <a:chOff x="274305" y="1185888"/>
              <a:chExt cx="4149414" cy="4078090"/>
            </a:xfrm>
          </p:grpSpPr>
          <p:pic>
            <p:nvPicPr>
              <p:cNvPr id="4" name="Picture 3">
                <a:extLst>
                  <a:ext uri="{FF2B5EF4-FFF2-40B4-BE49-F238E27FC236}">
                    <a16:creationId xmlns:a16="http://schemas.microsoft.com/office/drawing/2014/main" id="{98CDA061-94E7-4F37-BA10-F0A1367AFEF5}"/>
                  </a:ext>
                </a:extLst>
              </p:cNvPr>
              <p:cNvPicPr>
                <a:picLocks noChangeAspect="1"/>
              </p:cNvPicPr>
              <p:nvPr/>
            </p:nvPicPr>
            <p:blipFill rotWithShape="1">
              <a:blip r:embed="rId4"/>
              <a:srcRect l="24099" r="25718"/>
              <a:stretch/>
            </p:blipFill>
            <p:spPr>
              <a:xfrm>
                <a:off x="274305" y="1185888"/>
                <a:ext cx="4149414" cy="4078090"/>
              </a:xfrm>
              <a:prstGeom prst="rect">
                <a:avLst/>
              </a:prstGeom>
            </p:spPr>
          </p:pic>
          <p:sp>
            <p:nvSpPr>
              <p:cNvPr id="10" name="Rectangle 9">
                <a:extLst>
                  <a:ext uri="{FF2B5EF4-FFF2-40B4-BE49-F238E27FC236}">
                    <a16:creationId xmlns:a16="http://schemas.microsoft.com/office/drawing/2014/main" id="{5BDAAE91-6657-4651-8318-35843876EE74}"/>
                  </a:ext>
                </a:extLst>
              </p:cNvPr>
              <p:cNvSpPr/>
              <p:nvPr/>
            </p:nvSpPr>
            <p:spPr>
              <a:xfrm>
                <a:off x="2711379" y="242118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C00000"/>
                    </a:solidFill>
                    <a:latin typeface="Comic Sans MS" panose="030F0702030302020204" pitchFamily="66" charset="0"/>
                  </a:rPr>
                  <a:t>X</a:t>
                </a:r>
              </a:p>
            </p:txBody>
          </p:sp>
        </p:grpSp>
        <p:sp>
          <p:nvSpPr>
            <p:cNvPr id="18" name="TextBox 17">
              <a:extLst>
                <a:ext uri="{FF2B5EF4-FFF2-40B4-BE49-F238E27FC236}">
                  <a16:creationId xmlns:a16="http://schemas.microsoft.com/office/drawing/2014/main" id="{0B6D302C-0E93-4F39-BCF4-40F965786FB2}"/>
                </a:ext>
              </a:extLst>
            </p:cNvPr>
            <p:cNvSpPr txBox="1"/>
            <p:nvPr/>
          </p:nvSpPr>
          <p:spPr>
            <a:xfrm>
              <a:off x="2240059" y="852266"/>
              <a:ext cx="312906" cy="369332"/>
            </a:xfrm>
            <a:prstGeom prst="rect">
              <a:avLst/>
            </a:prstGeom>
            <a:noFill/>
          </p:spPr>
          <p:txBody>
            <a:bodyPr wrap="none" rtlCol="0">
              <a:spAutoFit/>
            </a:bodyPr>
            <a:lstStyle/>
            <a:p>
              <a:pPr>
                <a:buNone/>
              </a:pPr>
              <a:r>
                <a:rPr lang="en-GB" sz="1800" b="1" i="1" dirty="0"/>
                <a:t>y</a:t>
              </a:r>
            </a:p>
          </p:txBody>
        </p:sp>
        <p:sp>
          <p:nvSpPr>
            <p:cNvPr id="19" name="TextBox 18">
              <a:extLst>
                <a:ext uri="{FF2B5EF4-FFF2-40B4-BE49-F238E27FC236}">
                  <a16:creationId xmlns:a16="http://schemas.microsoft.com/office/drawing/2014/main" id="{F317985C-F795-4AC1-9477-8FE6127CA4BA}"/>
                </a:ext>
              </a:extLst>
            </p:cNvPr>
            <p:cNvSpPr txBox="1"/>
            <p:nvPr/>
          </p:nvSpPr>
          <p:spPr>
            <a:xfrm>
              <a:off x="4361683" y="3028392"/>
              <a:ext cx="312906" cy="369332"/>
            </a:xfrm>
            <a:prstGeom prst="rect">
              <a:avLst/>
            </a:prstGeom>
            <a:noFill/>
          </p:spPr>
          <p:txBody>
            <a:bodyPr wrap="none" rtlCol="0">
              <a:spAutoFit/>
            </a:bodyPr>
            <a:lstStyle/>
            <a:p>
              <a:pPr>
                <a:buNone/>
              </a:pPr>
              <a:r>
                <a:rPr lang="en-GB" sz="1800" b="1" i="1" dirty="0"/>
                <a:t>x</a:t>
              </a:r>
            </a:p>
          </p:txBody>
        </p:sp>
      </p:grpSp>
    </p:spTree>
    <p:extLst>
      <p:ext uri="{BB962C8B-B14F-4D97-AF65-F5344CB8AC3E}">
        <p14:creationId xmlns:p14="http://schemas.microsoft.com/office/powerpoint/2010/main" val="7912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nimBg="1"/>
      <p:bldP spid="20" grpId="0"/>
    </p:bldLst>
  </p:timing>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B5809B758E448B6934BD0DD03A3E1" ma:contentTypeVersion="10" ma:contentTypeDescription="Create a new document." ma:contentTypeScope="" ma:versionID="dcd04c9f8d9b0f25b317bc0f9c74ed75">
  <xsd:schema xmlns:xsd="http://www.w3.org/2001/XMLSchema" xmlns:xs="http://www.w3.org/2001/XMLSchema" xmlns:p="http://schemas.microsoft.com/office/2006/metadata/properties" xmlns:ns2="06dfc3c2-6945-4ff9-b190-f51a7eda233c" xmlns:ns3="9529e089-aba0-4a11-8174-45d1c0b69621" targetNamespace="http://schemas.microsoft.com/office/2006/metadata/properties" ma:root="true" ma:fieldsID="6e0212d830066ee370f5fb5c100db901" ns2:_="" ns3:_="">
    <xsd:import namespace="06dfc3c2-6945-4ff9-b190-f51a7eda233c"/>
    <xsd:import namespace="9529e089-aba0-4a11-8174-45d1c0b69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fc3c2-6945-4ff9-b190-f51a7eda2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9e089-aba0-4a11-8174-45d1c0b696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6CC99-AA28-47A9-A843-74297F84CA4A}">
  <ds:schemaRefs>
    <ds:schemaRef ds:uri="06dfc3c2-6945-4ff9-b190-f51a7eda233c"/>
    <ds:schemaRef ds:uri="9529e089-aba0-4a11-8174-45d1c0b696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B18B3D-5C68-4030-BEF3-6F927E24DA37}">
  <ds:schemaRefs>
    <ds:schemaRef ds:uri="http://www.w3.org/XML/1998/namespace"/>
    <ds:schemaRef ds:uri="9529e089-aba0-4a11-8174-45d1c0b69621"/>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06dfc3c2-6945-4ff9-b190-f51a7eda233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2872</TotalTime>
  <Words>10666</Words>
  <Application>Microsoft Office PowerPoint</Application>
  <PresentationFormat>Widescreen</PresentationFormat>
  <Paragraphs>717</Paragraphs>
  <Slides>41</Slides>
  <Notes>37</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Comic Sans MS</vt:lpstr>
      <vt:lpstr>Times New Roman</vt:lpstr>
      <vt:lpstr>Custom Design</vt:lpstr>
      <vt:lpstr>      </vt:lpstr>
      <vt:lpstr>About this resource</vt:lpstr>
      <vt:lpstr>Checkpoints 1–9</vt:lpstr>
      <vt:lpstr>Key ideas</vt:lpstr>
      <vt:lpstr>Describe and plot coordinates</vt:lpstr>
      <vt:lpstr>PowerPoint Presentation</vt:lpstr>
      <vt:lpstr>PowerPoint Presentation</vt:lpstr>
      <vt:lpstr>Checkpoint 1: Guidance</vt:lpstr>
      <vt:lpstr>PowerPoint Presentation</vt:lpstr>
      <vt:lpstr>Checkpoint 2: Guidance</vt:lpstr>
      <vt:lpstr>PowerPoint Presentation</vt:lpstr>
      <vt:lpstr>Checkpoint 3: Guidance</vt:lpstr>
      <vt:lpstr>PowerPoint Presentation</vt:lpstr>
      <vt:lpstr>Checkpoint 4: Guidance</vt:lpstr>
      <vt:lpstr>PowerPoint Presentation</vt:lpstr>
      <vt:lpstr>Checkpoint 5: Guidance</vt:lpstr>
      <vt:lpstr>PowerPoint Presentation</vt:lpstr>
      <vt:lpstr>Checkpoint 6: Guidance</vt:lpstr>
      <vt:lpstr>PowerPoint Presentation</vt:lpstr>
      <vt:lpstr>Checkpoint 7: Guidance</vt:lpstr>
      <vt:lpstr>PowerPoint Presentation</vt:lpstr>
      <vt:lpstr>Checkpoint 8: Guidance</vt:lpstr>
      <vt:lpstr>PowerPoint Presentation</vt:lpstr>
      <vt:lpstr>Checkpoint 9: Guidance</vt:lpstr>
      <vt:lpstr>Additional activities  </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13</cp:revision>
  <cp:lastPrinted>2021-07-07T11:03:51Z</cp:lastPrinted>
  <dcterms:created xsi:type="dcterms:W3CDTF">2008-01-11T09:41:35Z</dcterms:created>
  <dcterms:modified xsi:type="dcterms:W3CDTF">2022-10-17T10:55:40Z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0x0101008A1B5809B758E448B6934BD0DD03A3E1</vt:lpwstr>
  </property>
</Properties>
</file>