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3" r:id="rId5"/>
  </p:sldMasterIdLst>
  <p:notesMasterIdLst>
    <p:notesMasterId r:id="rId61"/>
  </p:notesMasterIdLst>
  <p:sldIdLst>
    <p:sldId id="401" r:id="rId6"/>
    <p:sldId id="390" r:id="rId7"/>
    <p:sldId id="385" r:id="rId8"/>
    <p:sldId id="391" r:id="rId9"/>
    <p:sldId id="386" r:id="rId10"/>
    <p:sldId id="392" r:id="rId11"/>
    <p:sldId id="312" r:id="rId12"/>
    <p:sldId id="317" r:id="rId13"/>
    <p:sldId id="383" r:id="rId14"/>
    <p:sldId id="371" r:id="rId15"/>
    <p:sldId id="318" r:id="rId16"/>
    <p:sldId id="356" r:id="rId17"/>
    <p:sldId id="295" r:id="rId18"/>
    <p:sldId id="393" r:id="rId19"/>
    <p:sldId id="340" r:id="rId20"/>
    <p:sldId id="374" r:id="rId21"/>
    <p:sldId id="382" r:id="rId22"/>
    <p:sldId id="375" r:id="rId23"/>
    <p:sldId id="370" r:id="rId24"/>
    <p:sldId id="328" r:id="rId25"/>
    <p:sldId id="331" r:id="rId26"/>
    <p:sldId id="394" r:id="rId27"/>
    <p:sldId id="341" r:id="rId28"/>
    <p:sldId id="357" r:id="rId29"/>
    <p:sldId id="358" r:id="rId30"/>
    <p:sldId id="330" r:id="rId31"/>
    <p:sldId id="377" r:id="rId32"/>
    <p:sldId id="364" r:id="rId33"/>
    <p:sldId id="380" r:id="rId34"/>
    <p:sldId id="322" r:id="rId35"/>
    <p:sldId id="376" r:id="rId36"/>
    <p:sldId id="324" r:id="rId37"/>
    <p:sldId id="378" r:id="rId38"/>
    <p:sldId id="352" r:id="rId39"/>
    <p:sldId id="384" r:id="rId40"/>
    <p:sldId id="342" r:id="rId41"/>
    <p:sldId id="379" r:id="rId42"/>
    <p:sldId id="373" r:id="rId43"/>
    <p:sldId id="381" r:id="rId44"/>
    <p:sldId id="397" r:id="rId45"/>
    <p:sldId id="315" r:id="rId46"/>
    <p:sldId id="316" r:id="rId47"/>
    <p:sldId id="333" r:id="rId48"/>
    <p:sldId id="400" r:id="rId49"/>
    <p:sldId id="337" r:id="rId50"/>
    <p:sldId id="256" r:id="rId51"/>
    <p:sldId id="368" r:id="rId52"/>
    <p:sldId id="267" r:id="rId53"/>
    <p:sldId id="363" r:id="rId54"/>
    <p:sldId id="361" r:id="rId55"/>
    <p:sldId id="344" r:id="rId56"/>
    <p:sldId id="372" r:id="rId57"/>
    <p:sldId id="360" r:id="rId58"/>
    <p:sldId id="387" r:id="rId59"/>
    <p:sldId id="389" r:id="rId60"/>
  </p:sldIdLst>
  <p:sldSz cx="12192000" cy="6858000"/>
  <p:notesSz cx="6858000" cy="9945688"/>
  <p:defaultTextStyle>
    <a:defPPr>
      <a:defRPr lang="en-GB"/>
    </a:defPPr>
    <a:lvl1pPr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1pPr>
    <a:lvl2pPr marL="4572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2pPr>
    <a:lvl3pPr marL="9144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3pPr>
    <a:lvl4pPr marL="13716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4pPr>
    <a:lvl5pPr marL="18288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5pPr>
    <a:lvl6pPr marL="2286000" algn="l" defTabSz="914400" rtl="0" eaLnBrk="1" latinLnBrk="0" hangingPunct="1">
      <a:defRPr sz="2800" kern="1200">
        <a:solidFill>
          <a:schemeClr val="tx1"/>
        </a:solidFill>
        <a:latin typeface="Arial" panose="020B0604020202020204" pitchFamily="34" charset="0"/>
        <a:ea typeface="+mn-ea"/>
        <a:cs typeface="+mn-cs"/>
      </a:defRPr>
    </a:lvl6pPr>
    <a:lvl7pPr marL="2743200" algn="l" defTabSz="914400" rtl="0" eaLnBrk="1" latinLnBrk="0" hangingPunct="1">
      <a:defRPr sz="2800" kern="1200">
        <a:solidFill>
          <a:schemeClr val="tx1"/>
        </a:solidFill>
        <a:latin typeface="Arial" panose="020B0604020202020204" pitchFamily="34" charset="0"/>
        <a:ea typeface="+mn-ea"/>
        <a:cs typeface="+mn-cs"/>
      </a:defRPr>
    </a:lvl7pPr>
    <a:lvl8pPr marL="3200400" algn="l" defTabSz="914400" rtl="0" eaLnBrk="1" latinLnBrk="0" hangingPunct="1">
      <a:defRPr sz="2800" kern="1200">
        <a:solidFill>
          <a:schemeClr val="tx1"/>
        </a:solidFill>
        <a:latin typeface="Arial" panose="020B0604020202020204" pitchFamily="34" charset="0"/>
        <a:ea typeface="+mn-ea"/>
        <a:cs typeface="+mn-cs"/>
      </a:defRPr>
    </a:lvl8pPr>
    <a:lvl9pPr marL="3657600" algn="l" defTabSz="914400" rtl="0" eaLnBrk="1" latinLnBrk="0" hangingPunct="1">
      <a:defRPr sz="28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296"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becca Donaldson" initials="RD" lastIdx="194" clrIdx="0">
    <p:extLst>
      <p:ext uri="{19B8F6BF-5375-455C-9EA6-DF929625EA0E}">
        <p15:presenceInfo xmlns:p15="http://schemas.microsoft.com/office/powerpoint/2012/main" userId="S::rebecca.donaldson@tribalgroup.com::de1bd23b-13b3-40c7-98d3-b019b9d9da5e" providerId="AD"/>
      </p:ext>
    </p:extLst>
  </p:cmAuthor>
  <p:cmAuthor id="2" name="Richard Perring" initials="RP" lastIdx="27" clrIdx="1">
    <p:extLst>
      <p:ext uri="{19B8F6BF-5375-455C-9EA6-DF929625EA0E}">
        <p15:presenceInfo xmlns:p15="http://schemas.microsoft.com/office/powerpoint/2012/main" userId="S::richard.perring@ncetm.org.uk::910642f3-8b82-4047-9df8-c09e43ada840" providerId="AD"/>
      </p:ext>
    </p:extLst>
  </p:cmAuthor>
  <p:cmAuthor id="3" name="Alison Hopper" initials="AH" lastIdx="44" clrIdx="2">
    <p:extLst>
      <p:ext uri="{19B8F6BF-5375-455C-9EA6-DF929625EA0E}">
        <p15:presenceInfo xmlns:p15="http://schemas.microsoft.com/office/powerpoint/2012/main" userId="S::alison.hopper@mei.org.uk::ca5996aa-ea7f-4b9b-84ac-8568eb6eb8f4" providerId="AD"/>
      </p:ext>
    </p:extLst>
  </p:cmAuthor>
  <p:cmAuthor id="4" name="Rachel J Houghton" initials="RJH" lastIdx="72" clrIdx="3">
    <p:extLst>
      <p:ext uri="{19B8F6BF-5375-455C-9EA6-DF929625EA0E}">
        <p15:presenceInfo xmlns:p15="http://schemas.microsoft.com/office/powerpoint/2012/main" userId="eb43c97e479d4048" providerId="Windows Live"/>
      </p:ext>
    </p:extLst>
  </p:cmAuthor>
  <p:cmAuthor id="5" name="Carol Knights" initials="CK" lastIdx="3" clrIdx="4">
    <p:extLst>
      <p:ext uri="{19B8F6BF-5375-455C-9EA6-DF929625EA0E}">
        <p15:presenceInfo xmlns:p15="http://schemas.microsoft.com/office/powerpoint/2012/main" userId="S::carol.knights@mei.org.uk::23be5868-5566-498b-9c06-a891da1c2ca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5959"/>
    <a:srgbClr val="00628C"/>
    <a:srgbClr val="585858"/>
    <a:srgbClr val="00FF00"/>
    <a:srgbClr val="FFFFCC"/>
    <a:srgbClr val="C8E2E8"/>
    <a:srgbClr val="82CB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34" autoAdjust="0"/>
    <p:restoredTop sz="87183" autoAdjust="0"/>
  </p:normalViewPr>
  <p:slideViewPr>
    <p:cSldViewPr snapToGrid="0">
      <p:cViewPr varScale="1">
        <p:scale>
          <a:sx n="61" d="100"/>
          <a:sy n="61" d="100"/>
        </p:scale>
        <p:origin x="1116" y="60"/>
      </p:cViewPr>
      <p:guideLst>
        <p:guide orient="horz" pos="2296"/>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presProps" Target="pres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61"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viewProps" Target="viewProp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microsoft.com/office/2016/11/relationships/changesInfo" Target="changesInfos/changesInfo1.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becca Donaldson" userId="de1bd23b-13b3-40c7-98d3-b019b9d9da5e" providerId="ADAL" clId="{0BB6C760-6F47-4E7A-BC43-A1BD86EE72C6}"/>
    <pc:docChg chg="undo custSel modSld">
      <pc:chgData name="Rebecca Donaldson" userId="de1bd23b-13b3-40c7-98d3-b019b9d9da5e" providerId="ADAL" clId="{0BB6C760-6F47-4E7A-BC43-A1BD86EE72C6}" dt="2022-09-07T12:24:46.826" v="250" actId="20577"/>
      <pc:docMkLst>
        <pc:docMk/>
      </pc:docMkLst>
      <pc:sldChg chg="modSp mod">
        <pc:chgData name="Rebecca Donaldson" userId="de1bd23b-13b3-40c7-98d3-b019b9d9da5e" providerId="ADAL" clId="{0BB6C760-6F47-4E7A-BC43-A1BD86EE72C6}" dt="2022-09-07T12:22:08.279" v="21" actId="20577"/>
        <pc:sldMkLst>
          <pc:docMk/>
          <pc:sldMk cId="67131047" sldId="318"/>
        </pc:sldMkLst>
        <pc:graphicFrameChg chg="modGraphic">
          <ac:chgData name="Rebecca Donaldson" userId="de1bd23b-13b3-40c7-98d3-b019b9d9da5e" providerId="ADAL" clId="{0BB6C760-6F47-4E7A-BC43-A1BD86EE72C6}" dt="2022-09-07T12:22:08.279" v="21" actId="20577"/>
          <ac:graphicFrameMkLst>
            <pc:docMk/>
            <pc:sldMk cId="67131047" sldId="318"/>
            <ac:graphicFrameMk id="5" creationId="{E7C4AF61-6D01-4789-AAF5-721AB7163E04}"/>
          </ac:graphicFrameMkLst>
        </pc:graphicFrameChg>
      </pc:sldChg>
      <pc:sldChg chg="modSp mod">
        <pc:chgData name="Rebecca Donaldson" userId="de1bd23b-13b3-40c7-98d3-b019b9d9da5e" providerId="ADAL" clId="{0BB6C760-6F47-4E7A-BC43-A1BD86EE72C6}" dt="2022-09-07T12:22:57.430" v="91" actId="20577"/>
        <pc:sldMkLst>
          <pc:docMk/>
          <pc:sldMk cId="2168735655" sldId="331"/>
        </pc:sldMkLst>
        <pc:graphicFrameChg chg="modGraphic">
          <ac:chgData name="Rebecca Donaldson" userId="de1bd23b-13b3-40c7-98d3-b019b9d9da5e" providerId="ADAL" clId="{0BB6C760-6F47-4E7A-BC43-A1BD86EE72C6}" dt="2022-09-07T12:22:57.430" v="91" actId="20577"/>
          <ac:graphicFrameMkLst>
            <pc:docMk/>
            <pc:sldMk cId="2168735655" sldId="331"/>
            <ac:graphicFrameMk id="5" creationId="{8A0A7F07-EFF5-4E71-A7F2-DE40BF607F3C}"/>
          </ac:graphicFrameMkLst>
        </pc:graphicFrameChg>
      </pc:sldChg>
      <pc:sldChg chg="modSp mod">
        <pc:chgData name="Rebecca Donaldson" userId="de1bd23b-13b3-40c7-98d3-b019b9d9da5e" providerId="ADAL" clId="{0BB6C760-6F47-4E7A-BC43-A1BD86EE72C6}" dt="2022-09-07T12:23:08.327" v="102" actId="20577"/>
        <pc:sldMkLst>
          <pc:docMk/>
          <pc:sldMk cId="1755724874" sldId="358"/>
        </pc:sldMkLst>
        <pc:graphicFrameChg chg="modGraphic">
          <ac:chgData name="Rebecca Donaldson" userId="de1bd23b-13b3-40c7-98d3-b019b9d9da5e" providerId="ADAL" clId="{0BB6C760-6F47-4E7A-BC43-A1BD86EE72C6}" dt="2022-09-07T12:23:08.327" v="102" actId="20577"/>
          <ac:graphicFrameMkLst>
            <pc:docMk/>
            <pc:sldMk cId="1755724874" sldId="358"/>
            <ac:graphicFrameMk id="6" creationId="{CC0D2147-D92E-4082-801D-3D0C17CBFE01}"/>
          </ac:graphicFrameMkLst>
        </pc:graphicFrameChg>
      </pc:sldChg>
      <pc:sldChg chg="modSp mod">
        <pc:chgData name="Rebecca Donaldson" userId="de1bd23b-13b3-40c7-98d3-b019b9d9da5e" providerId="ADAL" clId="{0BB6C760-6F47-4E7A-BC43-A1BD86EE72C6}" dt="2022-09-07T12:22:45.481" v="80" actId="20577"/>
        <pc:sldMkLst>
          <pc:docMk/>
          <pc:sldMk cId="482179218" sldId="370"/>
        </pc:sldMkLst>
        <pc:graphicFrameChg chg="modGraphic">
          <ac:chgData name="Rebecca Donaldson" userId="de1bd23b-13b3-40c7-98d3-b019b9d9da5e" providerId="ADAL" clId="{0BB6C760-6F47-4E7A-BC43-A1BD86EE72C6}" dt="2022-09-07T12:22:45.481" v="80" actId="20577"/>
          <ac:graphicFrameMkLst>
            <pc:docMk/>
            <pc:sldMk cId="482179218" sldId="370"/>
            <ac:graphicFrameMk id="6" creationId="{57629BD5-C6E2-4EDE-AA22-01A2E8EFE956}"/>
          </ac:graphicFrameMkLst>
        </pc:graphicFrameChg>
      </pc:sldChg>
      <pc:sldChg chg="modSp mod">
        <pc:chgData name="Rebecca Donaldson" userId="de1bd23b-13b3-40c7-98d3-b019b9d9da5e" providerId="ADAL" clId="{0BB6C760-6F47-4E7A-BC43-A1BD86EE72C6}" dt="2022-09-07T12:23:17.542" v="113" actId="20577"/>
        <pc:sldMkLst>
          <pc:docMk/>
          <pc:sldMk cId="2831903156" sldId="377"/>
        </pc:sldMkLst>
        <pc:graphicFrameChg chg="modGraphic">
          <ac:chgData name="Rebecca Donaldson" userId="de1bd23b-13b3-40c7-98d3-b019b9d9da5e" providerId="ADAL" clId="{0BB6C760-6F47-4E7A-BC43-A1BD86EE72C6}" dt="2022-09-07T12:23:17.542" v="113" actId="20577"/>
          <ac:graphicFrameMkLst>
            <pc:docMk/>
            <pc:sldMk cId="2831903156" sldId="377"/>
            <ac:graphicFrameMk id="6" creationId="{CC0D2147-D92E-4082-801D-3D0C17CBFE01}"/>
          </ac:graphicFrameMkLst>
        </pc:graphicFrameChg>
      </pc:sldChg>
      <pc:sldChg chg="modSp mod">
        <pc:chgData name="Rebecca Donaldson" userId="de1bd23b-13b3-40c7-98d3-b019b9d9da5e" providerId="ADAL" clId="{0BB6C760-6F47-4E7A-BC43-A1BD86EE72C6}" dt="2022-09-07T12:24:15.990" v="228" actId="20577"/>
        <pc:sldMkLst>
          <pc:docMk/>
          <pc:sldMk cId="4207647509" sldId="378"/>
        </pc:sldMkLst>
        <pc:graphicFrameChg chg="modGraphic">
          <ac:chgData name="Rebecca Donaldson" userId="de1bd23b-13b3-40c7-98d3-b019b9d9da5e" providerId="ADAL" clId="{0BB6C760-6F47-4E7A-BC43-A1BD86EE72C6}" dt="2022-09-07T12:24:15.990" v="228" actId="20577"/>
          <ac:graphicFrameMkLst>
            <pc:docMk/>
            <pc:sldMk cId="4207647509" sldId="378"/>
            <ac:graphicFrameMk id="6" creationId="{CC0D2147-D92E-4082-801D-3D0C17CBFE01}"/>
          </ac:graphicFrameMkLst>
        </pc:graphicFrameChg>
      </pc:sldChg>
      <pc:sldChg chg="modSp mod">
        <pc:chgData name="Rebecca Donaldson" userId="de1bd23b-13b3-40c7-98d3-b019b9d9da5e" providerId="ADAL" clId="{0BB6C760-6F47-4E7A-BC43-A1BD86EE72C6}" dt="2022-09-07T12:24:46.826" v="250" actId="20577"/>
        <pc:sldMkLst>
          <pc:docMk/>
          <pc:sldMk cId="4096032033" sldId="381"/>
        </pc:sldMkLst>
        <pc:graphicFrameChg chg="modGraphic">
          <ac:chgData name="Rebecca Donaldson" userId="de1bd23b-13b3-40c7-98d3-b019b9d9da5e" providerId="ADAL" clId="{0BB6C760-6F47-4E7A-BC43-A1BD86EE72C6}" dt="2022-09-07T12:24:46.826" v="250" actId="20577"/>
          <ac:graphicFrameMkLst>
            <pc:docMk/>
            <pc:sldMk cId="4096032033" sldId="381"/>
            <ac:graphicFrameMk id="6" creationId="{CC0D2147-D92E-4082-801D-3D0C17CBFE01}"/>
          </ac:graphicFrameMkLst>
        </pc:graphicFrameChg>
      </pc:sldChg>
      <pc:sldChg chg="modSp mod">
        <pc:chgData name="Rebecca Donaldson" userId="de1bd23b-13b3-40c7-98d3-b019b9d9da5e" providerId="ADAL" clId="{0BB6C760-6F47-4E7A-BC43-A1BD86EE72C6}" dt="2022-09-07T12:22:32.439" v="58" actId="20577"/>
        <pc:sldMkLst>
          <pc:docMk/>
          <pc:sldMk cId="2498118053" sldId="382"/>
        </pc:sldMkLst>
        <pc:graphicFrameChg chg="modGraphic">
          <ac:chgData name="Rebecca Donaldson" userId="de1bd23b-13b3-40c7-98d3-b019b9d9da5e" providerId="ADAL" clId="{0BB6C760-6F47-4E7A-BC43-A1BD86EE72C6}" dt="2022-09-07T12:22:32.439" v="58" actId="20577"/>
          <ac:graphicFrameMkLst>
            <pc:docMk/>
            <pc:sldMk cId="2498118053" sldId="382"/>
            <ac:graphicFrameMk id="6" creationId="{CC0D2147-D92E-4082-801D-3D0C17CBFE01}"/>
          </ac:graphicFrameMkLst>
        </pc:graphicFrameChg>
      </pc:sldChg>
      <pc:sldChg chg="modSp mod">
        <pc:chgData name="Rebecca Donaldson" userId="de1bd23b-13b3-40c7-98d3-b019b9d9da5e" providerId="ADAL" clId="{0BB6C760-6F47-4E7A-BC43-A1BD86EE72C6}" dt="2022-09-07T12:21:36.281" v="10" actId="20577"/>
        <pc:sldMkLst>
          <pc:docMk/>
          <pc:sldMk cId="3085300347" sldId="383"/>
        </pc:sldMkLst>
        <pc:graphicFrameChg chg="modGraphic">
          <ac:chgData name="Rebecca Donaldson" userId="de1bd23b-13b3-40c7-98d3-b019b9d9da5e" providerId="ADAL" clId="{0BB6C760-6F47-4E7A-BC43-A1BD86EE72C6}" dt="2022-09-07T12:21:36.281" v="10" actId="20577"/>
          <ac:graphicFrameMkLst>
            <pc:docMk/>
            <pc:sldMk cId="3085300347" sldId="383"/>
            <ac:graphicFrameMk id="6" creationId="{CC0D2147-D92E-4082-801D-3D0C17CBFE01}"/>
          </ac:graphicFrameMkLst>
        </pc:graphicFrameChg>
      </pc:sldChg>
      <pc:sldChg chg="modSp mod">
        <pc:chgData name="Rebecca Donaldson" userId="de1bd23b-13b3-40c7-98d3-b019b9d9da5e" providerId="ADAL" clId="{0BB6C760-6F47-4E7A-BC43-A1BD86EE72C6}" dt="2022-09-07T12:24:37.703" v="239" actId="20577"/>
        <pc:sldMkLst>
          <pc:docMk/>
          <pc:sldMk cId="2294485886" sldId="384"/>
        </pc:sldMkLst>
        <pc:graphicFrameChg chg="modGraphic">
          <ac:chgData name="Rebecca Donaldson" userId="de1bd23b-13b3-40c7-98d3-b019b9d9da5e" providerId="ADAL" clId="{0BB6C760-6F47-4E7A-BC43-A1BD86EE72C6}" dt="2022-09-07T12:24:37.703" v="239" actId="20577"/>
          <ac:graphicFrameMkLst>
            <pc:docMk/>
            <pc:sldMk cId="2294485886" sldId="384"/>
            <ac:graphicFrameMk id="6" creationId="{CC0D2147-D92E-4082-801D-3D0C17CBFE01}"/>
          </ac:graphicFrameMkLst>
        </pc:graphicFrameChg>
      </pc:sldChg>
    </pc:docChg>
  </pc:docChgLst>
  <pc:docChgLst>
    <pc:chgData name="Bethanie Goodliff" userId="8525f53f-a5d4-49a0-b205-476dc8a76e72" providerId="ADAL" clId="{EBC8B13D-737B-4B4C-B87D-9FB9913E8B9C}"/>
    <pc:docChg chg="modSld">
      <pc:chgData name="Bethanie Goodliff" userId="8525f53f-a5d4-49a0-b205-476dc8a76e72" providerId="ADAL" clId="{EBC8B13D-737B-4B4C-B87D-9FB9913E8B9C}" dt="2022-10-17T10:08:37.241" v="5" actId="20577"/>
      <pc:docMkLst>
        <pc:docMk/>
      </pc:docMkLst>
      <pc:sldChg chg="modSp mod">
        <pc:chgData name="Bethanie Goodliff" userId="8525f53f-a5d4-49a0-b205-476dc8a76e72" providerId="ADAL" clId="{EBC8B13D-737B-4B4C-B87D-9FB9913E8B9C}" dt="2022-10-17T10:08:37.241" v="5" actId="20577"/>
        <pc:sldMkLst>
          <pc:docMk/>
          <pc:sldMk cId="4207647509" sldId="378"/>
        </pc:sldMkLst>
        <pc:graphicFrameChg chg="modGraphic">
          <ac:chgData name="Bethanie Goodliff" userId="8525f53f-a5d4-49a0-b205-476dc8a76e72" providerId="ADAL" clId="{EBC8B13D-737B-4B4C-B87D-9FB9913E8B9C}" dt="2022-10-17T10:08:37.241" v="5" actId="20577"/>
          <ac:graphicFrameMkLst>
            <pc:docMk/>
            <pc:sldMk cId="4207647509" sldId="378"/>
            <ac:graphicFrameMk id="6" creationId="{CC0D2147-D92E-4082-801D-3D0C17CBFE01}"/>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901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99012"/>
          </a:xfrm>
          <a:prstGeom prst="rect">
            <a:avLst/>
          </a:prstGeom>
        </p:spPr>
        <p:txBody>
          <a:bodyPr vert="horz" lIns="91440" tIns="45720" rIns="91440" bIns="45720" rtlCol="0"/>
          <a:lstStyle>
            <a:lvl1pPr algn="r">
              <a:defRPr sz="1200"/>
            </a:lvl1pPr>
          </a:lstStyle>
          <a:p>
            <a:fld id="{3FBDD315-CABA-48C9-B8B8-E7F4A7C4E8FE}" type="datetimeFigureOut">
              <a:rPr lang="en-GB" smtClean="0"/>
              <a:t>17/10/2022</a:t>
            </a:fld>
            <a:endParaRPr lang="en-GB"/>
          </a:p>
        </p:txBody>
      </p:sp>
      <p:sp>
        <p:nvSpPr>
          <p:cNvPr id="4" name="Slide Image Placeholder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786362"/>
            <a:ext cx="5486400" cy="391611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6678"/>
            <a:ext cx="2971800" cy="4990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9446678"/>
            <a:ext cx="2971800" cy="499011"/>
          </a:xfrm>
          <a:prstGeom prst="rect">
            <a:avLst/>
          </a:prstGeom>
        </p:spPr>
        <p:txBody>
          <a:bodyPr vert="horz" lIns="91440" tIns="45720" rIns="91440" bIns="45720" rtlCol="0" anchor="b"/>
          <a:lstStyle>
            <a:lvl1pPr algn="r">
              <a:defRPr sz="1200"/>
            </a:lvl1pPr>
          </a:lstStyle>
          <a:p>
            <a:fld id="{95CC6D43-B330-470E-9514-C837501A6F5A}" type="slidenum">
              <a:rPr lang="en-GB" smtClean="0"/>
              <a:t>‹#›</a:t>
            </a:fld>
            <a:endParaRPr lang="en-GB"/>
          </a:p>
        </p:txBody>
      </p:sp>
    </p:spTree>
    <p:extLst>
      <p:ext uri="{BB962C8B-B14F-4D97-AF65-F5344CB8AC3E}">
        <p14:creationId xmlns:p14="http://schemas.microsoft.com/office/powerpoint/2010/main" val="21042252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5CC6D43-B330-470E-9514-C837501A6F5A}" type="slidenum">
              <a:rPr lang="en-GB" smtClean="0"/>
              <a:t>2</a:t>
            </a:fld>
            <a:endParaRPr lang="en-GB"/>
          </a:p>
        </p:txBody>
      </p:sp>
    </p:spTree>
    <p:extLst>
      <p:ext uri="{BB962C8B-B14F-4D97-AF65-F5344CB8AC3E}">
        <p14:creationId xmlns:p14="http://schemas.microsoft.com/office/powerpoint/2010/main" val="27208669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5CC6D43-B330-470E-9514-C837501A6F5A}" type="slidenum">
              <a:rPr lang="en-GB" smtClean="0"/>
              <a:t>13</a:t>
            </a:fld>
            <a:endParaRPr lang="en-GB"/>
          </a:p>
        </p:txBody>
      </p:sp>
    </p:spTree>
    <p:extLst>
      <p:ext uri="{BB962C8B-B14F-4D97-AF65-F5344CB8AC3E}">
        <p14:creationId xmlns:p14="http://schemas.microsoft.com/office/powerpoint/2010/main" val="42305151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5CC6D43-B330-470E-9514-C837501A6F5A}" type="slidenum">
              <a:rPr lang="en-GB" smtClean="0"/>
              <a:t>15</a:t>
            </a:fld>
            <a:endParaRPr lang="en-GB"/>
          </a:p>
        </p:txBody>
      </p:sp>
    </p:spTree>
    <p:extLst>
      <p:ext uri="{BB962C8B-B14F-4D97-AF65-F5344CB8AC3E}">
        <p14:creationId xmlns:p14="http://schemas.microsoft.com/office/powerpoint/2010/main" val="1288313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p>
          <a:p>
            <a:pPr marL="0" indent="0">
              <a:buNone/>
            </a:pPr>
            <a:r>
              <a:rPr lang="en-GB" b="0" dirty="0"/>
              <a:t>Hassan’s rectangles: 1 × 1, 1 × 2, 1 × 3, 1 × 4, 1 × 5</a:t>
            </a:r>
          </a:p>
          <a:p>
            <a:pPr marL="0" indent="0">
              <a:buNone/>
            </a:pPr>
            <a:r>
              <a:rPr lang="en-GB" b="0" dirty="0"/>
              <a:t>Hassan’s squares: 1 × 1, 2 × 2</a:t>
            </a:r>
          </a:p>
          <a:p>
            <a:pPr marL="0" indent="0">
              <a:buNone/>
            </a:pPr>
            <a:r>
              <a:rPr lang="en-GB" b="0" dirty="0"/>
              <a:t>Tom’s rectangles: the same as Hassan’s but also 1 × 6, 2 × 3, 1 × 7, 1 × 8, 2 × 4, 1 × 9, 1 × 10, 2 × 5</a:t>
            </a:r>
          </a:p>
          <a:p>
            <a:pPr marL="0" indent="0">
              <a:buNone/>
            </a:pPr>
            <a:r>
              <a:rPr lang="en-GB" b="0" dirty="0"/>
              <a:t>Tom’s squares: the same as Hassan’s but also 3 × 3</a:t>
            </a:r>
          </a:p>
          <a:p>
            <a:pPr marL="0" indent="0">
              <a:buNone/>
            </a:pPr>
            <a:r>
              <a:rPr lang="en-GB" b="0" dirty="0"/>
              <a:t>? Hassan can make one (1 × 1 × 1); he would need 3 extra blocks to make the next cube (2 × 2 × 2).</a:t>
            </a:r>
          </a:p>
          <a:p>
            <a:pPr marL="0" indent="0">
              <a:buNone/>
            </a:pPr>
            <a:r>
              <a:rPr lang="en-GB" b="0" dirty="0"/>
              <a:t>Tom can make two cubes (1 × 1 × 1) and (2 × 2 × 2); he would need 17 extra blocks to make the next cube.</a:t>
            </a:r>
          </a:p>
          <a:p>
            <a:pPr marL="0" indent="0">
              <a:buNone/>
            </a:pPr>
            <a:endParaRPr lang="en-GB" b="0" dirty="0"/>
          </a:p>
          <a:p>
            <a:r>
              <a:rPr lang="en-GB" b="1" dirty="0"/>
              <a:t>Suggested questioning</a:t>
            </a:r>
          </a:p>
          <a:p>
            <a:r>
              <a:rPr lang="en-GB" b="0" dirty="0"/>
              <a:t>How many different rectangles can they make?</a:t>
            </a:r>
          </a:p>
          <a:p>
            <a:r>
              <a:rPr lang="en-GB" b="0" dirty="0"/>
              <a:t>Why do all of Hassan’s rectangles have a length of 1 block?</a:t>
            </a:r>
          </a:p>
          <a:p>
            <a:r>
              <a:rPr lang="en-GB" b="0" dirty="0"/>
              <a:t>Why can Tom make so many more different rectangles?</a:t>
            </a:r>
          </a:p>
          <a:p>
            <a:r>
              <a:rPr lang="en-GB" b="0" dirty="0"/>
              <a:t>How would this problem change if Hassan had 6 blocks?</a:t>
            </a:r>
          </a:p>
          <a:p>
            <a:endParaRPr lang="en-GB" b="0" dirty="0"/>
          </a:p>
          <a:p>
            <a:r>
              <a:rPr lang="en-GB" b="1" dirty="0"/>
              <a:t>Things to think about</a:t>
            </a:r>
          </a:p>
          <a:p>
            <a:r>
              <a:rPr lang="en-GB" b="0" dirty="0"/>
              <a:t>Explore factors and square numbers within 10. The numbers are kept deliberately small to enable discussion about what is the same and what is different about factors of square and non-square number. You may discuss what is the same and what is different about factors of primes and non-primes.</a:t>
            </a:r>
          </a:p>
          <a:p>
            <a:endParaRPr lang="en-GB" b="0" dirty="0"/>
          </a:p>
          <a:p>
            <a:r>
              <a:rPr lang="en-GB" b="0" dirty="0"/>
              <a:t>A few links to geometry may be made. For example, discuss the fact that a square is, in fact, a ‘special case’ of a rectangle. Depending on your students, you might acknowledge that the ‘squares’ are in fact cuboids with a dimension of 1. For example, by referring to the square as a cross-section and explaining why. You could address this later, if you use cubes as a representation for exploring volume of cuboids.</a:t>
            </a:r>
          </a:p>
        </p:txBody>
      </p:sp>
      <p:sp>
        <p:nvSpPr>
          <p:cNvPr id="4" name="Slide Number Placeholder 3"/>
          <p:cNvSpPr>
            <a:spLocks noGrp="1"/>
          </p:cNvSpPr>
          <p:nvPr>
            <p:ph type="sldNum" sz="quarter" idx="5"/>
          </p:nvPr>
        </p:nvSpPr>
        <p:spPr/>
        <p:txBody>
          <a:bodyPr/>
          <a:lstStyle/>
          <a:p>
            <a:fld id="{95CC6D43-B330-470E-9514-C837501A6F5A}" type="slidenum">
              <a:rPr lang="en-GB" smtClean="0"/>
              <a:t>16</a:t>
            </a:fld>
            <a:endParaRPr lang="en-GB"/>
          </a:p>
        </p:txBody>
      </p:sp>
    </p:spTree>
    <p:extLst>
      <p:ext uri="{BB962C8B-B14F-4D97-AF65-F5344CB8AC3E}">
        <p14:creationId xmlns:p14="http://schemas.microsoft.com/office/powerpoint/2010/main" val="11629147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5CC6D43-B330-470E-9514-C837501A6F5A}" type="slidenum">
              <a:rPr lang="en-GB" smtClean="0"/>
              <a:t>17</a:t>
            </a:fld>
            <a:endParaRPr lang="en-GB"/>
          </a:p>
        </p:txBody>
      </p:sp>
    </p:spTree>
    <p:extLst>
      <p:ext uri="{BB962C8B-B14F-4D97-AF65-F5344CB8AC3E}">
        <p14:creationId xmlns:p14="http://schemas.microsoft.com/office/powerpoint/2010/main" val="40566436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This slide is animated</a:t>
            </a:r>
            <a:r>
              <a:rPr lang="en-GB" b="0" dirty="0"/>
              <a:t>. Each question will appear separately so you can choose the pace at which to work with your class. </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0" i="1" dirty="0"/>
              <a:t>Note: diagrams are not drawn to scale.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t>a) 9cm</a:t>
            </a:r>
            <a:r>
              <a:rPr lang="en-GB" b="0" baseline="30000" dirty="0"/>
              <a:t>2 </a:t>
            </a:r>
            <a:r>
              <a:rPr lang="en-GB" b="0" baseline="0" dirty="0"/>
              <a:t>(side length 3cm); 16</a:t>
            </a:r>
            <a:r>
              <a:rPr lang="en-GB" b="0" dirty="0"/>
              <a:t>cm</a:t>
            </a:r>
            <a:r>
              <a:rPr lang="en-GB" b="0" baseline="30000" dirty="0"/>
              <a:t>2 </a:t>
            </a:r>
            <a:r>
              <a:rPr lang="en-GB" b="0" baseline="0" dirty="0"/>
              <a:t>(side length 4cm); 25</a:t>
            </a:r>
            <a:r>
              <a:rPr lang="en-GB" b="0" dirty="0"/>
              <a:t>cm</a:t>
            </a:r>
            <a:r>
              <a:rPr lang="en-GB" b="0" baseline="30000" dirty="0"/>
              <a:t>2 </a:t>
            </a:r>
            <a:r>
              <a:rPr lang="en-GB" b="0" baseline="0" dirty="0"/>
              <a:t>(side length 5cm); 4</a:t>
            </a:r>
            <a:r>
              <a:rPr lang="en-GB" b="0" dirty="0"/>
              <a:t>9cm</a:t>
            </a:r>
            <a:r>
              <a:rPr lang="en-GB" b="0" baseline="30000" dirty="0"/>
              <a:t>2 </a:t>
            </a:r>
            <a:r>
              <a:rPr lang="en-GB" b="0" baseline="0" dirty="0"/>
              <a:t>(side length 7cm)</a:t>
            </a:r>
            <a:endParaRPr lang="en-GB"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t>b) A square of area 64cm</a:t>
            </a:r>
            <a:r>
              <a:rPr lang="en-GB" b="0" baseline="30000" dirty="0"/>
              <a:t>2 </a:t>
            </a:r>
            <a:r>
              <a:rPr lang="en-GB" b="0" baseline="0" dirty="0"/>
              <a:t>(side length 8cm) would fit exactly on the line.</a:t>
            </a:r>
            <a:endParaRPr lang="en-GB" b="0" dirty="0"/>
          </a:p>
          <a:p>
            <a:pPr marL="0" indent="0">
              <a:buNone/>
            </a:pPr>
            <a:r>
              <a:rPr lang="en-GB" b="0" dirty="0"/>
              <a:t>? 1cm</a:t>
            </a:r>
            <a:r>
              <a:rPr lang="en-GB" b="0" baseline="30000" dirty="0"/>
              <a:t>2</a:t>
            </a:r>
            <a:r>
              <a:rPr lang="en-GB" b="0" baseline="0" dirty="0"/>
              <a:t>, 4</a:t>
            </a:r>
            <a:r>
              <a:rPr lang="en-GB" b="0" dirty="0"/>
              <a:t>cm</a:t>
            </a:r>
            <a:r>
              <a:rPr lang="en-GB" b="0" baseline="30000" dirty="0"/>
              <a:t>2</a:t>
            </a:r>
            <a:r>
              <a:rPr lang="en-GB" b="0" baseline="0" dirty="0"/>
              <a:t>, 49</a:t>
            </a:r>
            <a:r>
              <a:rPr lang="en-GB" b="0" dirty="0"/>
              <a:t>cm</a:t>
            </a:r>
            <a:r>
              <a:rPr lang="en-GB" b="0" baseline="30000" dirty="0"/>
              <a:t>2</a:t>
            </a:r>
            <a:r>
              <a:rPr lang="en-GB" b="0" baseline="0" dirty="0"/>
              <a:t> (side lengths 1cm, 2cm and 7cm ); 1</a:t>
            </a:r>
            <a:r>
              <a:rPr lang="en-GB" b="0" dirty="0"/>
              <a:t>cm</a:t>
            </a:r>
            <a:r>
              <a:rPr lang="en-GB" b="0" baseline="30000" dirty="0"/>
              <a:t>2</a:t>
            </a:r>
            <a:r>
              <a:rPr lang="en-GB" b="0" baseline="0" dirty="0"/>
              <a:t>, 9</a:t>
            </a:r>
            <a:r>
              <a:rPr lang="en-GB" b="0" dirty="0"/>
              <a:t>cm</a:t>
            </a:r>
            <a:r>
              <a:rPr lang="en-GB" b="0" baseline="30000" dirty="0"/>
              <a:t>2</a:t>
            </a:r>
            <a:r>
              <a:rPr lang="en-GB" b="0" baseline="0" dirty="0"/>
              <a:t>, 36</a:t>
            </a:r>
            <a:r>
              <a:rPr lang="en-GB" b="0" dirty="0"/>
              <a:t>cm</a:t>
            </a:r>
            <a:r>
              <a:rPr lang="en-GB" b="0" baseline="30000" dirty="0"/>
              <a:t>2</a:t>
            </a:r>
            <a:r>
              <a:rPr lang="en-GB" b="0" baseline="0" dirty="0"/>
              <a:t> (side lengths 1cm, 3cm and 6cm); 1</a:t>
            </a:r>
            <a:r>
              <a:rPr lang="en-GB" b="0" dirty="0"/>
              <a:t>cm</a:t>
            </a:r>
            <a:r>
              <a:rPr lang="en-GB" b="0" baseline="30000" dirty="0"/>
              <a:t>2</a:t>
            </a:r>
            <a:r>
              <a:rPr lang="en-GB" b="0" baseline="0" dirty="0"/>
              <a:t>, 16</a:t>
            </a:r>
            <a:r>
              <a:rPr lang="en-GB" b="0" dirty="0"/>
              <a:t>cm</a:t>
            </a:r>
            <a:r>
              <a:rPr lang="en-GB" b="0" baseline="30000" dirty="0"/>
              <a:t>2</a:t>
            </a:r>
            <a:r>
              <a:rPr lang="en-GB" b="0" baseline="0" dirty="0"/>
              <a:t>, 25</a:t>
            </a:r>
            <a:r>
              <a:rPr lang="en-GB" b="0" dirty="0"/>
              <a:t>cm</a:t>
            </a:r>
            <a:r>
              <a:rPr lang="en-GB" b="0" baseline="30000" dirty="0"/>
              <a:t>2</a:t>
            </a:r>
            <a:r>
              <a:rPr lang="en-GB" b="0" baseline="0" dirty="0"/>
              <a:t> (side lengths 1cm, 4cm and 5cm); 4</a:t>
            </a:r>
            <a:r>
              <a:rPr lang="en-GB" b="0" dirty="0"/>
              <a:t>cm</a:t>
            </a:r>
            <a:r>
              <a:rPr lang="en-GB" b="0" baseline="30000" dirty="0"/>
              <a:t>2</a:t>
            </a:r>
            <a:r>
              <a:rPr lang="en-GB" b="0" baseline="0" dirty="0"/>
              <a:t>, 9</a:t>
            </a:r>
            <a:r>
              <a:rPr lang="en-GB" b="0" dirty="0"/>
              <a:t>cm</a:t>
            </a:r>
            <a:r>
              <a:rPr lang="en-GB" b="0" baseline="30000" dirty="0"/>
              <a:t>2</a:t>
            </a:r>
            <a:r>
              <a:rPr lang="en-GB" b="0" baseline="0" dirty="0"/>
              <a:t>, 25</a:t>
            </a:r>
            <a:r>
              <a:rPr lang="en-GB" b="0" dirty="0"/>
              <a:t>cm</a:t>
            </a:r>
            <a:r>
              <a:rPr lang="en-GB" b="0" baseline="30000" dirty="0"/>
              <a:t>2</a:t>
            </a:r>
            <a:r>
              <a:rPr lang="en-GB" b="0" baseline="0" dirty="0"/>
              <a:t> (side lengths 2cm, 3cm and 5cm )</a:t>
            </a:r>
          </a:p>
          <a:p>
            <a:pPr marL="0" indent="0">
              <a:buNone/>
            </a:pPr>
            <a:endParaRPr lang="en-GB" b="0" dirty="0"/>
          </a:p>
          <a:p>
            <a:r>
              <a:rPr lang="en-GB" b="1" dirty="0"/>
              <a:t>Suggested questioning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t>Is the 9cm</a:t>
            </a:r>
            <a:r>
              <a:rPr lang="en-GB" b="0" baseline="30000" dirty="0"/>
              <a:t>2 </a:t>
            </a:r>
            <a:r>
              <a:rPr lang="en-GB" b="0" baseline="0" dirty="0"/>
              <a:t>square 9cm long? Why not?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t>How do you know what the length of the sides will be?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t>Which of these squares has sides that are less/more than 8cm? How do you know?</a:t>
            </a:r>
          </a:p>
          <a:p>
            <a:endParaRPr lang="en-GB" b="0" dirty="0"/>
          </a:p>
          <a:p>
            <a:r>
              <a:rPr lang="en-GB" b="1" dirty="0"/>
              <a:t>Things to think about</a:t>
            </a:r>
          </a:p>
          <a:p>
            <a:r>
              <a:rPr lang="en-GB" b="0" dirty="0"/>
              <a:t>Explore students’ understanding of square roots without explicitly referencing the notation; students will need to use their knowledge of multiplication facts and square numbers to identify the side lengths.</a:t>
            </a:r>
            <a:endParaRPr lang="en-GB" dirty="0"/>
          </a:p>
        </p:txBody>
      </p:sp>
      <p:sp>
        <p:nvSpPr>
          <p:cNvPr id="4" name="Slide Number Placeholder 3"/>
          <p:cNvSpPr>
            <a:spLocks noGrp="1"/>
          </p:cNvSpPr>
          <p:nvPr>
            <p:ph type="sldNum" sz="quarter" idx="5"/>
          </p:nvPr>
        </p:nvSpPr>
        <p:spPr/>
        <p:txBody>
          <a:bodyPr/>
          <a:lstStyle/>
          <a:p>
            <a:fld id="{95CC6D43-B330-470E-9514-C837501A6F5A}" type="slidenum">
              <a:rPr lang="en-GB" smtClean="0"/>
              <a:t>18</a:t>
            </a:fld>
            <a:endParaRPr lang="en-GB"/>
          </a:p>
        </p:txBody>
      </p:sp>
    </p:spTree>
    <p:extLst>
      <p:ext uri="{BB962C8B-B14F-4D97-AF65-F5344CB8AC3E}">
        <p14:creationId xmlns:p14="http://schemas.microsoft.com/office/powerpoint/2010/main" val="23291838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5CC6D43-B330-470E-9514-C837501A6F5A}" type="slidenum">
              <a:rPr lang="en-GB" smtClean="0"/>
              <a:t>19</a:t>
            </a:fld>
            <a:endParaRPr lang="en-GB"/>
          </a:p>
        </p:txBody>
      </p:sp>
    </p:spTree>
    <p:extLst>
      <p:ext uri="{BB962C8B-B14F-4D97-AF65-F5344CB8AC3E}">
        <p14:creationId xmlns:p14="http://schemas.microsoft.com/office/powerpoint/2010/main" val="29981968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This slide is animated</a:t>
            </a:r>
            <a:r>
              <a:rPr lang="en-GB" b="0" dirty="0"/>
              <a:t>. Each question will appear separately so you can choose the pace at which to work with your class. </a:t>
            </a:r>
          </a:p>
          <a:p>
            <a:r>
              <a:rPr lang="en-GB" b="0" dirty="0"/>
              <a:t>Letters have been added to the cards to assist with red-green vision impairment. </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p>
          <a:p>
            <a:pPr marL="0" indent="0">
              <a:buNone/>
            </a:pPr>
            <a:r>
              <a:rPr lang="en-GB" b="0" dirty="0"/>
              <a:t>a) (2 + 2 = 2  ×  2 = 2</a:t>
            </a:r>
            <a:r>
              <a:rPr lang="en-GB" b="0" baseline="30000" dirty="0"/>
              <a:t>2</a:t>
            </a:r>
            <a:r>
              <a:rPr lang="en-GB" b="0" dirty="0"/>
              <a:t>) &lt; 2  ×  3 &lt; 2</a:t>
            </a:r>
            <a:r>
              <a:rPr lang="en-GB" b="0" baseline="30000" dirty="0"/>
              <a:t>3</a:t>
            </a:r>
            <a:endParaRPr lang="en-GB" b="0" dirty="0"/>
          </a:p>
          <a:p>
            <a:pPr marL="0" indent="0">
              <a:buNone/>
            </a:pPr>
            <a:r>
              <a:rPr lang="en-GB" b="0" dirty="0"/>
              <a:t>b) (4 + 4 = 4  ×  2) &lt; 4  ×  3 &lt; 4</a:t>
            </a:r>
            <a:r>
              <a:rPr lang="en-GB" b="0" baseline="30000" dirty="0"/>
              <a:t>2 </a:t>
            </a:r>
            <a:r>
              <a:rPr lang="en-GB" b="0" dirty="0"/>
              <a:t>&lt; 4</a:t>
            </a:r>
            <a:r>
              <a:rPr lang="en-GB" b="0" baseline="30000" dirty="0"/>
              <a:t>3</a:t>
            </a:r>
            <a:endParaRPr lang="en-GB" b="0" dirty="0"/>
          </a:p>
          <a:p>
            <a:pPr marL="0" indent="0">
              <a:buNone/>
            </a:pPr>
            <a:r>
              <a:rPr lang="en-GB" b="0" dirty="0"/>
              <a:t>c) Comments might include: </a:t>
            </a:r>
          </a:p>
          <a:p>
            <a:pPr marL="0" indent="0">
              <a:buNone/>
            </a:pPr>
            <a:r>
              <a:rPr lang="en-GB" b="0" dirty="0"/>
              <a:t>‘In both sets, adding the two numbers was the same as multiplying the number by 2; these were always the smallest. ‘ </a:t>
            </a:r>
          </a:p>
          <a:p>
            <a:pPr marL="0" indent="0">
              <a:buNone/>
            </a:pPr>
            <a:r>
              <a:rPr lang="en-GB" b="0" dirty="0"/>
              <a:t>‘In set a), squaring the number was earlier in the order than in set 2.’</a:t>
            </a:r>
          </a:p>
          <a:p>
            <a:pPr marL="0" indent="0">
              <a:buNone/>
            </a:pPr>
            <a:r>
              <a:rPr lang="en-GB" b="0" dirty="0"/>
              <a:t>‘In both sets, cubing the number was the largest.’</a:t>
            </a:r>
          </a:p>
          <a:p>
            <a:pPr marL="0" indent="0">
              <a:buNone/>
            </a:pPr>
            <a:r>
              <a:rPr lang="en-GB" b="0" dirty="0"/>
              <a:t>? Students should find that the order is the same as part b) unless they use 1 or 3 as the base numbers (or a negative base). </a:t>
            </a:r>
          </a:p>
          <a:p>
            <a:pPr marL="0" indent="0">
              <a:buNone/>
            </a:pPr>
            <a:r>
              <a:rPr lang="en-GB" b="0" dirty="0"/>
              <a:t>For 1, the order is completely different: (1</a:t>
            </a:r>
            <a:r>
              <a:rPr lang="en-GB" b="0" baseline="30000" dirty="0"/>
              <a:t>3</a:t>
            </a:r>
            <a:r>
              <a:rPr lang="en-GB" b="0" dirty="0"/>
              <a:t> = 1</a:t>
            </a:r>
            <a:r>
              <a:rPr lang="en-GB" b="0" baseline="30000" dirty="0"/>
              <a:t>2</a:t>
            </a:r>
            <a:r>
              <a:rPr lang="en-GB" b="0" dirty="0"/>
              <a:t>)&lt; (1+1 = 1 × 2) &lt; 1 × 3) </a:t>
            </a:r>
          </a:p>
          <a:p>
            <a:pPr marL="0" indent="0">
              <a:buNone/>
            </a:pPr>
            <a:r>
              <a:rPr lang="en-GB" b="0" dirty="0"/>
              <a:t>For 3, the order is the same as part b), with the exception that 3 × 3 = 3</a:t>
            </a:r>
            <a:r>
              <a:rPr lang="en-GB" b="0" baseline="30000" dirty="0"/>
              <a:t>2</a:t>
            </a:r>
            <a:r>
              <a:rPr lang="en-GB" b="0" dirty="0"/>
              <a:t>.</a:t>
            </a:r>
          </a:p>
          <a:p>
            <a:pPr marL="0" indent="0">
              <a:buNone/>
            </a:pPr>
            <a:endParaRPr lang="en-GB" b="0" dirty="0"/>
          </a:p>
          <a:p>
            <a:r>
              <a:rPr lang="en-GB" b="1" dirty="0"/>
              <a:t>Suggested questioning</a:t>
            </a:r>
          </a:p>
          <a:p>
            <a:r>
              <a:rPr lang="en-GB" b="0" dirty="0"/>
              <a:t>Which of these are equivalent? Will they be equivalent for any base number? </a:t>
            </a:r>
          </a:p>
          <a:p>
            <a:r>
              <a:rPr lang="en-GB" b="0" dirty="0"/>
              <a:t>Which of these is the biggest? Will it be the biggest for any base number?</a:t>
            </a:r>
          </a:p>
          <a:p>
            <a:r>
              <a:rPr lang="en-GB" b="0" dirty="0"/>
              <a:t>Can you think of an example where the order is different?</a:t>
            </a:r>
          </a:p>
          <a:p>
            <a:endParaRPr lang="en-GB" b="0" dirty="0"/>
          </a:p>
          <a:p>
            <a:r>
              <a:rPr lang="en-GB" b="1" dirty="0"/>
              <a:t>Things to think about:</a:t>
            </a:r>
          </a:p>
          <a:p>
            <a:r>
              <a:rPr lang="en-GB" b="0" dirty="0"/>
              <a:t>Students may have used exponents in the context of squares and cubes at primary school; explore their understanding of this notation.</a:t>
            </a:r>
          </a:p>
        </p:txBody>
      </p:sp>
      <p:sp>
        <p:nvSpPr>
          <p:cNvPr id="4" name="Slide Number Placeholder 3"/>
          <p:cNvSpPr>
            <a:spLocks noGrp="1"/>
          </p:cNvSpPr>
          <p:nvPr>
            <p:ph type="sldNum" sz="quarter" idx="5"/>
          </p:nvPr>
        </p:nvSpPr>
        <p:spPr/>
        <p:txBody>
          <a:bodyPr/>
          <a:lstStyle/>
          <a:p>
            <a:fld id="{95CC6D43-B330-470E-9514-C837501A6F5A}" type="slidenum">
              <a:rPr lang="en-GB" smtClean="0"/>
              <a:t>20</a:t>
            </a:fld>
            <a:endParaRPr lang="en-GB"/>
          </a:p>
        </p:txBody>
      </p:sp>
    </p:spTree>
    <p:extLst>
      <p:ext uri="{BB962C8B-B14F-4D97-AF65-F5344CB8AC3E}">
        <p14:creationId xmlns:p14="http://schemas.microsoft.com/office/powerpoint/2010/main" val="19647254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5CC6D43-B330-470E-9514-C837501A6F5A}" type="slidenum">
              <a:rPr lang="en-GB" smtClean="0"/>
              <a:t>21</a:t>
            </a:fld>
            <a:endParaRPr lang="en-GB"/>
          </a:p>
        </p:txBody>
      </p:sp>
    </p:spTree>
    <p:extLst>
      <p:ext uri="{BB962C8B-B14F-4D97-AF65-F5344CB8AC3E}">
        <p14:creationId xmlns:p14="http://schemas.microsoft.com/office/powerpoint/2010/main" val="42779245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5CC6D43-B330-470E-9514-C837501A6F5A}" type="slidenum">
              <a:rPr lang="en-GB" smtClean="0"/>
              <a:t>23</a:t>
            </a:fld>
            <a:endParaRPr lang="en-GB"/>
          </a:p>
        </p:txBody>
      </p:sp>
    </p:spTree>
    <p:extLst>
      <p:ext uri="{BB962C8B-B14F-4D97-AF65-F5344CB8AC3E}">
        <p14:creationId xmlns:p14="http://schemas.microsoft.com/office/powerpoint/2010/main" val="39437374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This slide is animated</a:t>
            </a:r>
            <a:r>
              <a:rPr lang="en-GB" b="0" dirty="0"/>
              <a:t>. Each question will appear separately so you can choose the pace at which to work with your class. </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t>The rule is that the dominoes represent factor pairs.</a:t>
            </a:r>
          </a:p>
          <a:p>
            <a:pPr marL="228600" marR="0" lvl="0" indent="-228600" algn="l" defTabSz="914400" rtl="0" eaLnBrk="1" fontAlgn="auto" latinLnBrk="0" hangingPunct="1">
              <a:lnSpc>
                <a:spcPct val="100000"/>
              </a:lnSpc>
              <a:spcBef>
                <a:spcPts val="0"/>
              </a:spcBef>
              <a:spcAft>
                <a:spcPts val="0"/>
              </a:spcAft>
              <a:buClrTx/>
              <a:buSzTx/>
              <a:buFont typeface="+mj-lt"/>
              <a:buAutoNum type="alphaLcParenR"/>
              <a:tabLst/>
              <a:defRPr/>
            </a:pPr>
            <a:r>
              <a:rPr lang="en-GB" b="0" dirty="0"/>
              <a:t>Two dominoes: 1 | 8 and 2 | 4</a:t>
            </a:r>
          </a:p>
          <a:p>
            <a:pPr marL="228600" marR="0" lvl="0" indent="-228600" algn="l" defTabSz="914400" rtl="0" eaLnBrk="1" fontAlgn="auto" latinLnBrk="0" hangingPunct="1">
              <a:lnSpc>
                <a:spcPct val="100000"/>
              </a:lnSpc>
              <a:spcBef>
                <a:spcPts val="0"/>
              </a:spcBef>
              <a:spcAft>
                <a:spcPts val="0"/>
              </a:spcAft>
              <a:buClrTx/>
              <a:buSzTx/>
              <a:buFont typeface="+mj-lt"/>
              <a:buAutoNum type="alphaLcParenR"/>
              <a:tabLst/>
              <a:defRPr/>
            </a:pPr>
            <a:r>
              <a:rPr lang="en-GB" b="0" dirty="0"/>
              <a:t>Two dominoes: 1 | 10 and 2 | 5</a:t>
            </a:r>
          </a:p>
          <a:p>
            <a:pPr marL="228600" marR="0" lvl="0" indent="-228600" algn="l" defTabSz="914400" rtl="0" eaLnBrk="1" fontAlgn="auto" latinLnBrk="0" hangingPunct="1">
              <a:lnSpc>
                <a:spcPct val="100000"/>
              </a:lnSpc>
              <a:spcBef>
                <a:spcPts val="0"/>
              </a:spcBef>
              <a:spcAft>
                <a:spcPts val="0"/>
              </a:spcAft>
              <a:buClrTx/>
              <a:buSzTx/>
              <a:buFont typeface="+mj-lt"/>
              <a:buAutoNum type="alphaLcParenR"/>
              <a:tabLst/>
              <a:defRPr/>
            </a:pPr>
            <a:r>
              <a:rPr lang="en-GB" b="0" dirty="0"/>
              <a:t>Three dominoes: 1 | 12 , 2 | 6 and 3 | 4</a:t>
            </a:r>
          </a:p>
          <a:p>
            <a:pPr marL="228600" marR="0" lvl="0" indent="-228600" algn="l" defTabSz="914400" rtl="0" eaLnBrk="1" fontAlgn="auto" latinLnBrk="0" hangingPunct="1">
              <a:lnSpc>
                <a:spcPct val="100000"/>
              </a:lnSpc>
              <a:spcBef>
                <a:spcPts val="0"/>
              </a:spcBef>
              <a:spcAft>
                <a:spcPts val="0"/>
              </a:spcAft>
              <a:buClrTx/>
              <a:buSzTx/>
              <a:buFont typeface="+mj-lt"/>
              <a:buAutoNum type="alphaLcParenR"/>
              <a:tabLst/>
              <a:defRPr/>
            </a:pPr>
            <a:r>
              <a:rPr lang="en-GB" b="0" dirty="0"/>
              <a:t>Three dominoes: 1 | 16 , 2 | 8 and 4 | 4</a:t>
            </a:r>
          </a:p>
          <a:p>
            <a:pPr marL="228600" marR="0" lvl="0" indent="-228600" algn="l" defTabSz="914400" rtl="0" eaLnBrk="1" fontAlgn="auto" latinLnBrk="0" hangingPunct="1">
              <a:lnSpc>
                <a:spcPct val="100000"/>
              </a:lnSpc>
              <a:spcBef>
                <a:spcPts val="0"/>
              </a:spcBef>
              <a:spcAft>
                <a:spcPts val="0"/>
              </a:spcAft>
              <a:buClrTx/>
              <a:buSzTx/>
              <a:buFont typeface="+mj-lt"/>
              <a:buAutoNum type="alphaLcParenR"/>
              <a:tabLst/>
              <a:defRPr/>
            </a:pPr>
            <a:r>
              <a:rPr lang="en-GB" b="0" dirty="0"/>
              <a:t>Two dominoes: 1 | 21 and 3 | 7</a:t>
            </a:r>
          </a:p>
          <a:p>
            <a:pPr marL="228600" marR="0" lvl="0" indent="-228600" algn="l" defTabSz="914400" rtl="0" eaLnBrk="1" fontAlgn="auto" latinLnBrk="0" hangingPunct="1">
              <a:lnSpc>
                <a:spcPct val="100000"/>
              </a:lnSpc>
              <a:spcBef>
                <a:spcPts val="0"/>
              </a:spcBef>
              <a:spcAft>
                <a:spcPts val="0"/>
              </a:spcAft>
              <a:buClrTx/>
              <a:buSzTx/>
              <a:buFont typeface="+mj-lt"/>
              <a:buAutoNum type="alphaLcParenR"/>
              <a:tabLst/>
              <a:defRPr/>
            </a:pPr>
            <a:r>
              <a:rPr lang="en-GB" b="0" dirty="0"/>
              <a:t>One domino: 1 | 23</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t>Statements that students might offer for what is the same/different about their domino sets include: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0" dirty="0"/>
              <a:t>All of the dominoes have a 1 | </a:t>
            </a:r>
            <a:r>
              <a:rPr lang="en-GB" b="0" i="1" dirty="0"/>
              <a:t>X</a:t>
            </a:r>
            <a:r>
              <a:rPr lang="en-GB" b="0" dirty="0"/>
              <a:t> domino, as 1 is a factor of every number.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0" dirty="0"/>
              <a:t>Only some of the dominoes have a 2 | </a:t>
            </a:r>
            <a:r>
              <a:rPr lang="en-GB" b="0" i="1" dirty="0"/>
              <a:t>X</a:t>
            </a:r>
            <a:r>
              <a:rPr lang="en-GB" b="0" dirty="0"/>
              <a:t> domino – the evens.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0" dirty="0"/>
              <a:t>Both 8 and 10 have just a 1 | </a:t>
            </a:r>
            <a:r>
              <a:rPr lang="en-GB" b="0" i="1" dirty="0"/>
              <a:t>X</a:t>
            </a:r>
            <a:r>
              <a:rPr lang="en-GB" b="0" dirty="0"/>
              <a:t> domino and a 2 | </a:t>
            </a:r>
            <a:r>
              <a:rPr lang="en-GB" b="0" i="0" dirty="0"/>
              <a:t>X </a:t>
            </a:r>
            <a:r>
              <a:rPr lang="en-GB" b="0" dirty="0"/>
              <a:t>domino, as they are even numbers with four factors.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0" dirty="0"/>
              <a:t>16 is the only domino with a double, as it is the only square number.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0" dirty="0"/>
              <a:t>23 is the only domino with just one in the set, as it is the only prime number.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dirty="0"/>
          </a:p>
          <a:p>
            <a:r>
              <a:rPr lang="en-GB" b="1" dirty="0"/>
              <a:t>Suggested questioning</a:t>
            </a:r>
          </a:p>
          <a:p>
            <a:r>
              <a:rPr lang="en-GB" b="0" dirty="0"/>
              <a:t>Which number has the most dominoes? Why?</a:t>
            </a:r>
          </a:p>
          <a:p>
            <a:r>
              <a:rPr lang="en-GB" b="0" dirty="0"/>
              <a:t>Which of the dominoes can </a:t>
            </a:r>
            <a:r>
              <a:rPr lang="en-GB" b="1" dirty="0"/>
              <a:t>always</a:t>
            </a:r>
            <a:r>
              <a:rPr lang="en-GB" b="0" dirty="0"/>
              <a:t> be matched with other dominoes? Why?</a:t>
            </a:r>
          </a:p>
          <a:p>
            <a:r>
              <a:rPr lang="en-GB" b="0" dirty="0"/>
              <a:t>Which of the dominoes has a double? Why? What other numbers might have a double?</a:t>
            </a:r>
          </a:p>
          <a:p>
            <a:endParaRPr lang="en-GB" b="0" dirty="0"/>
          </a:p>
          <a:p>
            <a:r>
              <a:rPr lang="en-GB" b="1" dirty="0"/>
              <a:t>Things to think about</a:t>
            </a:r>
          </a:p>
          <a:p>
            <a:r>
              <a:rPr lang="en-GB" b="0" dirty="0"/>
              <a:t>This task uses dominoes as a way of exploring factor pairs, and offers lots of opportunities for discussion and assessment. Think in advance about the direction that your discussion might take and whether there are some specific dominoes you will discuss as a whole class using the suggested same/different statements.</a:t>
            </a:r>
            <a:endParaRPr lang="en-GB" dirty="0"/>
          </a:p>
        </p:txBody>
      </p:sp>
      <p:sp>
        <p:nvSpPr>
          <p:cNvPr id="4" name="Slide Number Placeholder 3"/>
          <p:cNvSpPr>
            <a:spLocks noGrp="1"/>
          </p:cNvSpPr>
          <p:nvPr>
            <p:ph type="sldNum" sz="quarter" idx="5"/>
          </p:nvPr>
        </p:nvSpPr>
        <p:spPr/>
        <p:txBody>
          <a:bodyPr/>
          <a:lstStyle/>
          <a:p>
            <a:fld id="{95CC6D43-B330-470E-9514-C837501A6F5A}" type="slidenum">
              <a:rPr lang="en-GB" smtClean="0"/>
              <a:t>24</a:t>
            </a:fld>
            <a:endParaRPr lang="en-GB"/>
          </a:p>
        </p:txBody>
      </p:sp>
    </p:spTree>
    <p:extLst>
      <p:ext uri="{BB962C8B-B14F-4D97-AF65-F5344CB8AC3E}">
        <p14:creationId xmlns:p14="http://schemas.microsoft.com/office/powerpoint/2010/main" val="7434469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585858"/>
                </a:solidFill>
                <a:effectLst/>
                <a:uLnTx/>
                <a:uFillTx/>
                <a:latin typeface="Arial" panose="020B0604020202020204" pitchFamily="34" charset="0"/>
                <a:ea typeface="+mn-ea"/>
                <a:cs typeface="+mn-cs"/>
              </a:rPr>
              <a:t>In the </a:t>
            </a:r>
            <a:r>
              <a:rPr kumimoji="0" lang="en-GB" sz="1200" b="0" i="1" u="none" strike="noStrike" kern="1200" cap="none" spc="0" normalizeH="0" baseline="0" noProof="0" dirty="0">
                <a:ln>
                  <a:noFill/>
                </a:ln>
                <a:solidFill>
                  <a:srgbClr val="585858"/>
                </a:solidFill>
                <a:effectLst/>
                <a:uLnTx/>
                <a:uFillTx/>
                <a:latin typeface="Arial" panose="020B0604020202020204" pitchFamily="34" charset="0"/>
                <a:ea typeface="+mn-ea"/>
                <a:cs typeface="+mn-cs"/>
              </a:rPr>
              <a:t>Sample Key Stage 3 Curriculum Framework</a:t>
            </a:r>
            <a:r>
              <a:rPr kumimoji="0" lang="en-GB" sz="1200" b="0" i="0" u="none" strike="noStrike" kern="1200" cap="none" spc="0" normalizeH="0" baseline="0" noProof="0" dirty="0">
                <a:ln>
                  <a:noFill/>
                </a:ln>
                <a:solidFill>
                  <a:srgbClr val="585858"/>
                </a:solidFill>
                <a:effectLst/>
                <a:uLnTx/>
                <a:uFillTx/>
                <a:latin typeface="Arial" panose="020B0604020202020204" pitchFamily="34" charset="0"/>
                <a:ea typeface="+mn-ea"/>
                <a:cs typeface="+mn-cs"/>
              </a:rPr>
              <a:t>, statements of knowledge, skills and understanding </a:t>
            </a:r>
            <a:r>
              <a:rPr lang="en-GB" dirty="0"/>
              <a:t>are arranged to give an example teaching order. The </a:t>
            </a:r>
            <a:r>
              <a:rPr kumimoji="0" lang="en-GB" sz="1200" b="0" i="0" u="none" strike="noStrike" kern="1200" cap="none" spc="0" normalizeH="0" baseline="0" noProof="0" dirty="0">
                <a:ln>
                  <a:noFill/>
                </a:ln>
                <a:solidFill>
                  <a:srgbClr val="585858"/>
                </a:solidFill>
                <a:effectLst/>
                <a:uLnTx/>
                <a:uFillTx/>
                <a:latin typeface="Arial" panose="020B0604020202020204" pitchFamily="34" charset="0"/>
                <a:ea typeface="+mn-ea"/>
                <a:cs typeface="+mn-cs"/>
              </a:rPr>
              <a:t>three-digit code for each statement in the framework is a clickable hyperlink to documents with more detailed information, including the key ideas contained within that statement. These key ideas are also shown on slide 5 in this deck.</a:t>
            </a:r>
            <a:endParaRPr lang="en-GB" dirty="0"/>
          </a:p>
        </p:txBody>
      </p:sp>
      <p:sp>
        <p:nvSpPr>
          <p:cNvPr id="4" name="Slide Number Placeholder 3"/>
          <p:cNvSpPr>
            <a:spLocks noGrp="1"/>
          </p:cNvSpPr>
          <p:nvPr>
            <p:ph type="sldNum" sz="quarter" idx="5"/>
          </p:nvPr>
        </p:nvSpPr>
        <p:spPr/>
        <p:txBody>
          <a:bodyPr/>
          <a:lstStyle/>
          <a:p>
            <a:fld id="{95CC6D43-B330-470E-9514-C837501A6F5A}" type="slidenum">
              <a:rPr lang="en-GB" smtClean="0"/>
              <a:t>3</a:t>
            </a:fld>
            <a:endParaRPr lang="en-GB"/>
          </a:p>
        </p:txBody>
      </p:sp>
    </p:spTree>
    <p:extLst>
      <p:ext uri="{BB962C8B-B14F-4D97-AF65-F5344CB8AC3E}">
        <p14:creationId xmlns:p14="http://schemas.microsoft.com/office/powerpoint/2010/main" val="23372545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5CC6D43-B330-470E-9514-C837501A6F5A}" type="slidenum">
              <a:rPr lang="en-GB" smtClean="0"/>
              <a:t>25</a:t>
            </a:fld>
            <a:endParaRPr lang="en-GB"/>
          </a:p>
        </p:txBody>
      </p:sp>
    </p:spTree>
    <p:extLst>
      <p:ext uri="{BB962C8B-B14F-4D97-AF65-F5344CB8AC3E}">
        <p14:creationId xmlns:p14="http://schemas.microsoft.com/office/powerpoint/2010/main" val="12311934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This slide is animated</a:t>
            </a:r>
            <a:r>
              <a:rPr lang="en-GB" b="0" dirty="0"/>
              <a:t>. Each question will appear separately so you can choose the pace at which to work with your class.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p>
          <a:p>
            <a:pPr marL="0" indent="0">
              <a:buNone/>
            </a:pPr>
            <a:r>
              <a:rPr lang="en-GB" b="0" dirty="0"/>
              <a:t>The colours represent different factors of each number – pale blue: 1, yellow: 2, red: 3, dark green: 4, purple: 5, dark blue: 6, black: 7, orange: 8, grey: 9, pink: 10, bright green: 11, turquoise: 12.</a:t>
            </a:r>
          </a:p>
          <a:p>
            <a:pPr marL="0" indent="0">
              <a:buNone/>
            </a:pPr>
            <a:endParaRPr lang="en-GB" b="0" dirty="0"/>
          </a:p>
          <a:p>
            <a:r>
              <a:rPr lang="en-GB" b="1" dirty="0"/>
              <a:t>Suggested questioning</a:t>
            </a:r>
          </a:p>
          <a:p>
            <a:r>
              <a:rPr lang="en-GB" b="0" dirty="0"/>
              <a:t>Which numbers have yellow? What might that tell you about what yellow represents?</a:t>
            </a:r>
          </a:p>
          <a:p>
            <a:r>
              <a:rPr lang="en-GB" b="0" dirty="0"/>
              <a:t>What do you notice about the light blue? Why does every number have it?</a:t>
            </a:r>
          </a:p>
          <a:p>
            <a:r>
              <a:rPr lang="en-GB" b="0" dirty="0"/>
              <a:t>What do you notice about the bottom colour underneath each number?</a:t>
            </a:r>
          </a:p>
          <a:p>
            <a:r>
              <a:rPr lang="en-GB" b="0" dirty="0"/>
              <a:t>Why does 12 have so many colours?</a:t>
            </a:r>
          </a:p>
          <a:p>
            <a:endParaRPr lang="en-GB" b="0" dirty="0"/>
          </a:p>
          <a:p>
            <a:r>
              <a:rPr lang="en-GB" b="1" dirty="0"/>
              <a:t>Things to think about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t>This is an opportunity to look at factors in a different way: rather than asking students to generate factor pairs, they can ‘see’ the number of factors that each of the numbers 1–12 has. Students should discuss what they notice about the factors; you may want to use your questioning to direct them to specific features (see guidance on next slide).</a:t>
            </a:r>
            <a:endParaRPr lang="en-GB" dirty="0"/>
          </a:p>
        </p:txBody>
      </p:sp>
      <p:sp>
        <p:nvSpPr>
          <p:cNvPr id="4" name="Slide Number Placeholder 3"/>
          <p:cNvSpPr>
            <a:spLocks noGrp="1"/>
          </p:cNvSpPr>
          <p:nvPr>
            <p:ph type="sldNum" sz="quarter" idx="5"/>
          </p:nvPr>
        </p:nvSpPr>
        <p:spPr/>
        <p:txBody>
          <a:bodyPr/>
          <a:lstStyle/>
          <a:p>
            <a:fld id="{95CC6D43-B330-470E-9514-C837501A6F5A}" type="slidenum">
              <a:rPr lang="en-GB" smtClean="0"/>
              <a:t>26</a:t>
            </a:fld>
            <a:endParaRPr lang="en-GB"/>
          </a:p>
        </p:txBody>
      </p:sp>
    </p:spTree>
    <p:extLst>
      <p:ext uri="{BB962C8B-B14F-4D97-AF65-F5344CB8AC3E}">
        <p14:creationId xmlns:p14="http://schemas.microsoft.com/office/powerpoint/2010/main" val="14036158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5CC6D43-B330-470E-9514-C837501A6F5A}" type="slidenum">
              <a:rPr lang="en-GB" smtClean="0"/>
              <a:t>27</a:t>
            </a:fld>
            <a:endParaRPr lang="en-GB"/>
          </a:p>
        </p:txBody>
      </p:sp>
    </p:spTree>
    <p:extLst>
      <p:ext uri="{BB962C8B-B14F-4D97-AF65-F5344CB8AC3E}">
        <p14:creationId xmlns:p14="http://schemas.microsoft.com/office/powerpoint/2010/main" val="34934574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This slide is animated</a:t>
            </a:r>
            <a:r>
              <a:rPr lang="en-GB" b="0" dirty="0"/>
              <a:t>. Each question will appear separately so you can choose the pace at which to work with your class. </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p>
          <a:p>
            <a:pPr marL="0" indent="0">
              <a:buNone/>
            </a:pPr>
            <a:r>
              <a:rPr lang="en-GB" b="0" dirty="0"/>
              <a:t>1. The side lengths show the four factors of 10: 1 and 10, 2 and 5.</a:t>
            </a:r>
          </a:p>
          <a:p>
            <a:pPr marL="0" indent="0">
              <a:buNone/>
            </a:pPr>
            <a:r>
              <a:rPr lang="en-GB" b="0" dirty="0"/>
              <a:t>2. a) 10 and 4 share factors of 1 and 2; the HCF is 2</a:t>
            </a:r>
          </a:p>
          <a:p>
            <a:pPr marL="0" indent="0">
              <a:buNone/>
            </a:pPr>
            <a:r>
              <a:rPr lang="en-GB" b="0" dirty="0"/>
              <a:t>b) 10 and 11 only share a factor of 1; the HCF is 1</a:t>
            </a:r>
          </a:p>
          <a:p>
            <a:pPr marL="0" indent="0">
              <a:buNone/>
            </a:pPr>
            <a:r>
              <a:rPr lang="en-GB" b="0" dirty="0"/>
              <a:t>c) 10 and 20 share factors of 1, 2, 5 and 10; the HCF is 10</a:t>
            </a:r>
          </a:p>
          <a:p>
            <a:pPr marL="0" indent="0">
              <a:buNone/>
            </a:pPr>
            <a:r>
              <a:rPr lang="en-GB" b="0" dirty="0"/>
              <a:t>? It is not possible to find a number that shares exactly 3 factors of 10; this is because the numbers must share 1 (as all numbers do); if they then share 2 and 5, they must share a factor of 10 as well (as 2 × 5 = 10).</a:t>
            </a:r>
          </a:p>
          <a:p>
            <a:pPr marL="0" indent="0">
              <a:buNone/>
            </a:pPr>
            <a:endParaRPr lang="en-GB" b="0" dirty="0"/>
          </a:p>
          <a:p>
            <a:r>
              <a:rPr lang="en-GB" b="1" dirty="0"/>
              <a:t>Suggested questioning:</a:t>
            </a:r>
          </a:p>
          <a:p>
            <a:r>
              <a:rPr lang="en-GB" b="0" dirty="0"/>
              <a:t>What is the area of both rectangles? How can you use the side lengths to work this out?</a:t>
            </a:r>
          </a:p>
          <a:p>
            <a:r>
              <a:rPr lang="en-GB" b="0" dirty="0"/>
              <a:t>What factors do 4 and __ share?</a:t>
            </a:r>
          </a:p>
          <a:p>
            <a:r>
              <a:rPr lang="en-GB" b="0" dirty="0"/>
              <a:t>What factors do all of the numbers share? Why do we not ask for the LCF?</a:t>
            </a:r>
          </a:p>
          <a:p>
            <a:endParaRPr lang="en-GB" b="0" dirty="0"/>
          </a:p>
          <a:p>
            <a:r>
              <a:rPr lang="en-GB" b="1" dirty="0"/>
              <a:t>Things for you to think about:</a:t>
            </a:r>
          </a:p>
          <a:p>
            <a:r>
              <a:rPr lang="en-GB" dirty="0"/>
              <a:t>The variation in this question has been chosen to ensure that students are working with one number that is the same each time; each of the other numbers has a different HCF relationship (for example, in a) the HCF is lower than both numbers; in b) the HCF is 1 as 11 is prime; in c) the HCF is one of the numbers).</a:t>
            </a:r>
          </a:p>
        </p:txBody>
      </p:sp>
      <p:sp>
        <p:nvSpPr>
          <p:cNvPr id="4" name="Slide Number Placeholder 3"/>
          <p:cNvSpPr>
            <a:spLocks noGrp="1"/>
          </p:cNvSpPr>
          <p:nvPr>
            <p:ph type="sldNum" sz="quarter" idx="5"/>
          </p:nvPr>
        </p:nvSpPr>
        <p:spPr/>
        <p:txBody>
          <a:bodyPr/>
          <a:lstStyle/>
          <a:p>
            <a:fld id="{95CC6D43-B330-470E-9514-C837501A6F5A}" type="slidenum">
              <a:rPr lang="en-GB" smtClean="0"/>
              <a:t>28</a:t>
            </a:fld>
            <a:endParaRPr lang="en-GB"/>
          </a:p>
        </p:txBody>
      </p:sp>
    </p:spTree>
    <p:extLst>
      <p:ext uri="{BB962C8B-B14F-4D97-AF65-F5344CB8AC3E}">
        <p14:creationId xmlns:p14="http://schemas.microsoft.com/office/powerpoint/2010/main" val="4917086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5CC6D43-B330-470E-9514-C837501A6F5A}" type="slidenum">
              <a:rPr lang="en-GB" smtClean="0"/>
              <a:t>29</a:t>
            </a:fld>
            <a:endParaRPr lang="en-GB"/>
          </a:p>
        </p:txBody>
      </p:sp>
    </p:spTree>
    <p:extLst>
      <p:ext uri="{BB962C8B-B14F-4D97-AF65-F5344CB8AC3E}">
        <p14:creationId xmlns:p14="http://schemas.microsoft.com/office/powerpoint/2010/main" val="13189961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This slide is animated</a:t>
            </a:r>
            <a:r>
              <a:rPr lang="en-GB" b="0" dirty="0"/>
              <a:t>. Each question will appear separately so you can choose the pace at which to work with your class. </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p>
          <a:p>
            <a:pPr marL="171450" indent="-171450">
              <a:buFont typeface="Arial" panose="020B0604020202020204" pitchFamily="34" charset="0"/>
              <a:buChar char="•"/>
            </a:pPr>
            <a:r>
              <a:rPr lang="en-GB" b="0" dirty="0"/>
              <a:t>‘Most prime numbers are odd.’ Yes, only 2 is even.</a:t>
            </a:r>
          </a:p>
          <a:p>
            <a:pPr marL="171450" indent="-171450">
              <a:buFont typeface="Arial" panose="020B0604020202020204" pitchFamily="34" charset="0"/>
              <a:buChar char="•"/>
            </a:pPr>
            <a:r>
              <a:rPr lang="en-GB" b="0" dirty="0"/>
              <a:t>‘Numbers ending in 5 can be prime.’ Yes, but only 5 itself. If a number ends in 5, it must be a multiple of 5. This means it has more than 2 factors.</a:t>
            </a:r>
          </a:p>
          <a:p>
            <a:pPr marL="171450" indent="-171450">
              <a:buFont typeface="Arial" panose="020B0604020202020204" pitchFamily="34" charset="0"/>
              <a:buChar char="•"/>
            </a:pPr>
            <a:r>
              <a:rPr lang="en-GB" b="0" dirty="0"/>
              <a:t>‘7 and 17 are prime, so 27 will be too.’ No, because 27 is a multiple of 3. This means it has a factor other than 1 and itself. The primes do not follow a predictable pattern.</a:t>
            </a:r>
          </a:p>
          <a:p>
            <a:pPr marL="171450" indent="-171450">
              <a:buFont typeface="Arial" panose="020B0604020202020204" pitchFamily="34" charset="0"/>
              <a:buChar char="•"/>
            </a:pPr>
            <a:r>
              <a:rPr lang="en-GB" b="0" i="1" dirty="0"/>
              <a:t>‘</a:t>
            </a:r>
            <a:r>
              <a:rPr lang="en-GB" b="0" i="0" dirty="0"/>
              <a:t>All numbers ending in 3 are prime.’ No, because although 23 is prime, 33 is not. </a:t>
            </a:r>
          </a:p>
          <a:p>
            <a:pPr marL="171450" indent="-171450">
              <a:buFont typeface="Arial" panose="020B0604020202020204" pitchFamily="34" charset="0"/>
              <a:buChar char="•"/>
            </a:pPr>
            <a:r>
              <a:rPr lang="en-GB" b="0" i="0" dirty="0"/>
              <a:t>‘Prime numbers don’t end in 9.’ No, because the next two numbers ending in 9 are prime: 19 and 29.</a:t>
            </a:r>
            <a:endParaRPr lang="en-GB" b="0" i="1" dirty="0"/>
          </a:p>
          <a:p>
            <a:pPr marL="0" indent="0">
              <a:buNone/>
            </a:pPr>
            <a:endParaRPr lang="en-GB" b="0" dirty="0"/>
          </a:p>
          <a:p>
            <a:r>
              <a:rPr lang="en-GB" b="1" dirty="0"/>
              <a:t>Suggested questioning</a:t>
            </a:r>
          </a:p>
          <a:p>
            <a:r>
              <a:rPr lang="en-GB" b="0" dirty="0"/>
              <a:t>Can you think of an example? Can you think of a counter-example? </a:t>
            </a:r>
          </a:p>
          <a:p>
            <a:r>
              <a:rPr lang="en-GB" b="0" dirty="0"/>
              <a:t>Do the primes follow a predictable pattern?</a:t>
            </a:r>
          </a:p>
          <a:p>
            <a:r>
              <a:rPr lang="en-GB" b="0" dirty="0"/>
              <a:t>Seven and 17 are prime, but 27 is not. Does this mean that 37 and 47 are prime, but 57 is not? </a:t>
            </a:r>
          </a:p>
          <a:p>
            <a:r>
              <a:rPr lang="en-GB" b="0" dirty="0"/>
              <a:t>Would this pattern be true for the next three numbers ending in 7?</a:t>
            </a:r>
          </a:p>
          <a:p>
            <a:endParaRPr lang="en-GB" b="0" dirty="0"/>
          </a:p>
          <a:p>
            <a:r>
              <a:rPr lang="en-GB" b="1" dirty="0"/>
              <a:t>Things to think about</a:t>
            </a:r>
          </a:p>
          <a:p>
            <a:r>
              <a:rPr lang="en-GB" b="0" dirty="0"/>
              <a:t>These statements are designed to pull out some of the most common mistakes made with prime numbers. You could ask students to write out the first seven primes before showing them Oscar’s set. Consider how you will manage this activity in the classroom: is this best managed individually, in pairs/groups or as a whole class?</a:t>
            </a:r>
          </a:p>
        </p:txBody>
      </p:sp>
      <p:sp>
        <p:nvSpPr>
          <p:cNvPr id="4" name="Slide Number Placeholder 3"/>
          <p:cNvSpPr>
            <a:spLocks noGrp="1"/>
          </p:cNvSpPr>
          <p:nvPr>
            <p:ph type="sldNum" sz="quarter" idx="5"/>
          </p:nvPr>
        </p:nvSpPr>
        <p:spPr/>
        <p:txBody>
          <a:bodyPr/>
          <a:lstStyle/>
          <a:p>
            <a:fld id="{95CC6D43-B330-470E-9514-C837501A6F5A}" type="slidenum">
              <a:rPr lang="en-GB" smtClean="0"/>
              <a:t>30</a:t>
            </a:fld>
            <a:endParaRPr lang="en-GB"/>
          </a:p>
        </p:txBody>
      </p:sp>
    </p:spTree>
    <p:extLst>
      <p:ext uri="{BB962C8B-B14F-4D97-AF65-F5344CB8AC3E}">
        <p14:creationId xmlns:p14="http://schemas.microsoft.com/office/powerpoint/2010/main" val="13154939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5CC6D43-B330-470E-9514-C837501A6F5A}" type="slidenum">
              <a:rPr lang="en-GB" smtClean="0"/>
              <a:t>31</a:t>
            </a:fld>
            <a:endParaRPr lang="en-GB"/>
          </a:p>
        </p:txBody>
      </p:sp>
    </p:spTree>
    <p:extLst>
      <p:ext uri="{BB962C8B-B14F-4D97-AF65-F5344CB8AC3E}">
        <p14:creationId xmlns:p14="http://schemas.microsoft.com/office/powerpoint/2010/main" val="28652786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p>
          <a:p>
            <a:pPr marL="0" indent="0">
              <a:buNone/>
            </a:pPr>
            <a:r>
              <a:rPr lang="en-GB" b="0" dirty="0"/>
              <a:t>The statements below are all true. Students may have different combinations of correct sentences.</a:t>
            </a:r>
          </a:p>
          <a:p>
            <a:pPr marL="0" indent="0">
              <a:buNone/>
            </a:pPr>
            <a:r>
              <a:rPr lang="en-GB" b="0" dirty="0"/>
              <a:t>9 and 16 have an odd number of factors.</a:t>
            </a:r>
          </a:p>
          <a:p>
            <a:pPr marL="0" indent="0">
              <a:buNone/>
            </a:pPr>
            <a:r>
              <a:rPr lang="en-GB" b="0" dirty="0"/>
              <a:t>11 and 13 have 2 factors.</a:t>
            </a:r>
          </a:p>
          <a:p>
            <a:pPr marL="0" indent="0">
              <a:buNone/>
            </a:pPr>
            <a:r>
              <a:rPr lang="en-GB" b="0" dirty="0"/>
              <a:t>10, 14 and 15 have 4 factors.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t>10, 12, 14 and 16 have 2 as a factor.</a:t>
            </a:r>
          </a:p>
          <a:p>
            <a:pPr marL="0" indent="0">
              <a:buNone/>
            </a:pPr>
            <a:r>
              <a:rPr lang="en-GB" b="0" dirty="0"/>
              <a:t>11 and 13 are prime.</a:t>
            </a:r>
          </a:p>
          <a:p>
            <a:pPr marL="0" indent="0">
              <a:buNone/>
            </a:pPr>
            <a:r>
              <a:rPr lang="en-GB" b="0" dirty="0"/>
              <a:t>9 and 16 are square.</a:t>
            </a:r>
          </a:p>
          <a:p>
            <a:pPr marL="0" indent="0">
              <a:buNone/>
            </a:pPr>
            <a:r>
              <a:rPr lang="en-GB" b="0" dirty="0"/>
              <a:t>10, 14 and 15 have 2 pairs of factors.</a:t>
            </a:r>
          </a:p>
          <a:p>
            <a:pPr marL="0" indent="0">
              <a:buNone/>
            </a:pPr>
            <a:r>
              <a:rPr lang="en-GB" b="0" dirty="0"/>
              <a:t>12 has 6 factors.</a:t>
            </a:r>
          </a:p>
          <a:p>
            <a:pPr marL="0" indent="0">
              <a:buNone/>
            </a:pPr>
            <a:r>
              <a:rPr lang="en-GB" b="0" dirty="0"/>
              <a:t>? For example: ‘__ has 1 as a factor.’ (all numbers); ‘__ has 2 as a factor. (just even numbers); ‘__ has 1 as a multiple.’ (none of the numbers).</a:t>
            </a:r>
          </a:p>
          <a:p>
            <a:pPr marL="0" indent="0">
              <a:buNone/>
            </a:pPr>
            <a:endParaRPr lang="en-GB" b="0" dirty="0"/>
          </a:p>
          <a:p>
            <a:r>
              <a:rPr lang="en-GB" b="1" dirty="0"/>
              <a:t>Suggested questioning</a:t>
            </a:r>
          </a:p>
          <a:p>
            <a:r>
              <a:rPr lang="en-GB" b="0" dirty="0"/>
              <a:t>Which of these sentences mean the same thing?</a:t>
            </a:r>
          </a:p>
          <a:p>
            <a:r>
              <a:rPr lang="en-GB" b="0" dirty="0"/>
              <a:t>What is special about the factors of square numbers? How about prime numbers?</a:t>
            </a:r>
          </a:p>
          <a:p>
            <a:endParaRPr lang="en-GB" b="0" dirty="0"/>
          </a:p>
          <a:p>
            <a:r>
              <a:rPr lang="en-GB" b="1" dirty="0"/>
              <a:t>Things to think about</a:t>
            </a:r>
          </a:p>
          <a:p>
            <a:r>
              <a:rPr lang="en-GB" b="0" dirty="0"/>
              <a:t>Students assign one number per sentence, which will require them to make decisions about which number to use for sentences with more than one possible answer. Some statements refer to the same numbers in different ways, so that students can think about the properties of squares and primes in relation to their factors. How will you manage the discussion around the sentences that ‘mean’ the same thing?</a:t>
            </a:r>
          </a:p>
        </p:txBody>
      </p:sp>
      <p:sp>
        <p:nvSpPr>
          <p:cNvPr id="4" name="Slide Number Placeholder 3"/>
          <p:cNvSpPr>
            <a:spLocks noGrp="1"/>
          </p:cNvSpPr>
          <p:nvPr>
            <p:ph type="sldNum" sz="quarter" idx="5"/>
          </p:nvPr>
        </p:nvSpPr>
        <p:spPr/>
        <p:txBody>
          <a:bodyPr/>
          <a:lstStyle/>
          <a:p>
            <a:fld id="{95CC6D43-B330-470E-9514-C837501A6F5A}" type="slidenum">
              <a:rPr lang="en-GB" smtClean="0"/>
              <a:t>32</a:t>
            </a:fld>
            <a:endParaRPr lang="en-GB"/>
          </a:p>
        </p:txBody>
      </p:sp>
    </p:spTree>
    <p:extLst>
      <p:ext uri="{BB962C8B-B14F-4D97-AF65-F5344CB8AC3E}">
        <p14:creationId xmlns:p14="http://schemas.microsoft.com/office/powerpoint/2010/main" val="32139286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5CC6D43-B330-470E-9514-C837501A6F5A}" type="slidenum">
              <a:rPr lang="en-GB" smtClean="0"/>
              <a:t>33</a:t>
            </a:fld>
            <a:endParaRPr lang="en-GB"/>
          </a:p>
        </p:txBody>
      </p:sp>
    </p:spTree>
    <p:extLst>
      <p:ext uri="{BB962C8B-B14F-4D97-AF65-F5344CB8AC3E}">
        <p14:creationId xmlns:p14="http://schemas.microsoft.com/office/powerpoint/2010/main" val="16441475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endParaRPr lang="en-GB" b="1" dirty="0">
              <a:cs typeface="Calibri"/>
            </a:endParaRPr>
          </a:p>
          <a:p>
            <a:r>
              <a:rPr lang="en-GB" b="0" dirty="0"/>
              <a:t>(left to right)</a:t>
            </a:r>
            <a:r>
              <a:rPr lang="en-GB" dirty="0"/>
              <a:t>  </a:t>
            </a:r>
            <a:endParaRPr lang="en-GB" b="0" dirty="0">
              <a:cs typeface="Calibri"/>
            </a:endParaRPr>
          </a:p>
          <a:p>
            <a:pPr marL="0" indent="0">
              <a:buNone/>
            </a:pPr>
            <a:r>
              <a:rPr lang="en-GB" b="0" dirty="0"/>
              <a:t>Odd: 9, 7, 1, 3, 5</a:t>
            </a:r>
            <a:endParaRPr lang="en-GB" b="0" dirty="0">
              <a:cs typeface="Calibri"/>
            </a:endParaRPr>
          </a:p>
          <a:p>
            <a:pPr marL="0" indent="0">
              <a:buNone/>
            </a:pPr>
            <a:r>
              <a:rPr lang="en-GB" b="0" dirty="0"/>
              <a:t>Even: 4, 2, 8, 6, 10</a:t>
            </a:r>
            <a:endParaRPr lang="en-GB" b="0" dirty="0">
              <a:cs typeface="Calibri"/>
            </a:endParaRPr>
          </a:p>
          <a:p>
            <a:pPr marL="0" indent="0">
              <a:buNone/>
            </a:pPr>
            <a:endParaRPr lang="en-GB" b="0" dirty="0"/>
          </a:p>
          <a:p>
            <a:r>
              <a:rPr lang="en-GB" b="1" dirty="0"/>
              <a:t>Suggested questioning</a:t>
            </a:r>
            <a:endParaRPr lang="en-GB" b="1" dirty="0">
              <a:cs typeface="Calibri"/>
            </a:endParaRPr>
          </a:p>
          <a:p>
            <a:r>
              <a:rPr lang="en-GB" b="0" dirty="0"/>
              <a:t>Are there any numbers that can go in multiple places? Are there any numbers that can only go in one place?</a:t>
            </a:r>
            <a:r>
              <a:rPr lang="en-GB" dirty="0"/>
              <a:t> </a:t>
            </a:r>
            <a:endParaRPr lang="en-GB" b="0" dirty="0">
              <a:cs typeface="Calibri"/>
            </a:endParaRPr>
          </a:p>
          <a:p>
            <a:endParaRPr lang="en-GB" b="0" dirty="0"/>
          </a:p>
          <a:p>
            <a:r>
              <a:rPr lang="en-GB" b="1" dirty="0"/>
              <a:t>Things to think about</a:t>
            </a:r>
            <a:endParaRPr lang="en-GB" b="1" dirty="0">
              <a:cs typeface="Calibri"/>
            </a:endParaRPr>
          </a:p>
          <a:p>
            <a:r>
              <a:rPr lang="en-GB" dirty="0">
                <a:cs typeface="Calibri"/>
              </a:rPr>
              <a:t>How might you encourage students to think strategically about the task and move away from trial and error? Have students working on the task in pairs and listen to their thinking.</a:t>
            </a:r>
            <a:endParaRPr lang="en-GB" dirty="0"/>
          </a:p>
        </p:txBody>
      </p:sp>
      <p:sp>
        <p:nvSpPr>
          <p:cNvPr id="4" name="Slide Number Placeholder 3"/>
          <p:cNvSpPr>
            <a:spLocks noGrp="1"/>
          </p:cNvSpPr>
          <p:nvPr>
            <p:ph type="sldNum" sz="quarter" idx="5"/>
          </p:nvPr>
        </p:nvSpPr>
        <p:spPr/>
        <p:txBody>
          <a:bodyPr/>
          <a:lstStyle/>
          <a:p>
            <a:fld id="{95CC6D43-B330-470E-9514-C837501A6F5A}" type="slidenum">
              <a:rPr lang="en-GB" smtClean="0"/>
              <a:t>34</a:t>
            </a:fld>
            <a:endParaRPr lang="en-GB"/>
          </a:p>
        </p:txBody>
      </p:sp>
    </p:spTree>
    <p:extLst>
      <p:ext uri="{BB962C8B-B14F-4D97-AF65-F5344CB8AC3E}">
        <p14:creationId xmlns:p14="http://schemas.microsoft.com/office/powerpoint/2010/main" val="4775454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585858"/>
                </a:solidFill>
                <a:effectLst/>
                <a:uLnTx/>
                <a:uFillTx/>
                <a:latin typeface="Arial" panose="020B0604020202020204" pitchFamily="34" charset="0"/>
                <a:ea typeface="+mn-ea"/>
                <a:cs typeface="+mn-cs"/>
              </a:rPr>
              <a:t>In the </a:t>
            </a:r>
            <a:r>
              <a:rPr kumimoji="0" lang="en-GB" sz="1200" b="0" i="1" u="none" strike="noStrike" kern="1200" cap="none" spc="0" normalizeH="0" baseline="0" noProof="0" dirty="0">
                <a:ln>
                  <a:noFill/>
                </a:ln>
                <a:solidFill>
                  <a:srgbClr val="585858"/>
                </a:solidFill>
                <a:effectLst/>
                <a:uLnTx/>
                <a:uFillTx/>
                <a:latin typeface="Arial" panose="020B0604020202020204" pitchFamily="34" charset="0"/>
                <a:ea typeface="+mn-ea"/>
                <a:cs typeface="+mn-cs"/>
              </a:rPr>
              <a:t>Sample Key Stage 3 Curriculum Framework</a:t>
            </a:r>
            <a:r>
              <a:rPr kumimoji="0" lang="en-GB" sz="1200" b="0" i="0" u="none" strike="noStrike" kern="1200" cap="none" spc="0" normalizeH="0" baseline="0" noProof="0" dirty="0">
                <a:ln>
                  <a:noFill/>
                </a:ln>
                <a:solidFill>
                  <a:srgbClr val="585858"/>
                </a:solidFill>
                <a:effectLst/>
                <a:uLnTx/>
                <a:uFillTx/>
                <a:latin typeface="Arial" panose="020B0604020202020204" pitchFamily="34" charset="0"/>
                <a:ea typeface="+mn-ea"/>
                <a:cs typeface="+mn-cs"/>
              </a:rPr>
              <a:t>, statements of knowledge, skills and understanding </a:t>
            </a:r>
            <a:r>
              <a:rPr lang="en-GB" dirty="0"/>
              <a:t>are arranged to give an example teaching order. The </a:t>
            </a:r>
            <a:r>
              <a:rPr kumimoji="0" lang="en-GB" sz="1200" b="0" i="0" u="none" strike="noStrike" kern="1200" cap="none" spc="0" normalizeH="0" baseline="0" noProof="0" dirty="0">
                <a:ln>
                  <a:noFill/>
                </a:ln>
                <a:solidFill>
                  <a:srgbClr val="585858"/>
                </a:solidFill>
                <a:effectLst/>
                <a:uLnTx/>
                <a:uFillTx/>
                <a:latin typeface="Arial" panose="020B0604020202020204" pitchFamily="34" charset="0"/>
                <a:ea typeface="+mn-ea"/>
                <a:cs typeface="+mn-cs"/>
              </a:rPr>
              <a:t>three-digit code for each statement in the framework is a clickable hyperlink to documents with more detailed information, including the key ideas contained within that statement. These key ideas are also shown on the next slide in this deck.</a:t>
            </a:r>
            <a:endParaRPr lang="en-GB" dirty="0"/>
          </a:p>
        </p:txBody>
      </p:sp>
      <p:sp>
        <p:nvSpPr>
          <p:cNvPr id="4" name="Slide Number Placeholder 3"/>
          <p:cNvSpPr>
            <a:spLocks noGrp="1"/>
          </p:cNvSpPr>
          <p:nvPr>
            <p:ph type="sldNum" sz="quarter" idx="5"/>
          </p:nvPr>
        </p:nvSpPr>
        <p:spPr/>
        <p:txBody>
          <a:bodyPr/>
          <a:lstStyle/>
          <a:p>
            <a:fld id="{95CC6D43-B330-470E-9514-C837501A6F5A}" type="slidenum">
              <a:rPr lang="en-GB" smtClean="0"/>
              <a:t>4</a:t>
            </a:fld>
            <a:endParaRPr lang="en-GB"/>
          </a:p>
        </p:txBody>
      </p:sp>
    </p:spTree>
    <p:extLst>
      <p:ext uri="{BB962C8B-B14F-4D97-AF65-F5344CB8AC3E}">
        <p14:creationId xmlns:p14="http://schemas.microsoft.com/office/powerpoint/2010/main" val="341638225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5CC6D43-B330-470E-9514-C837501A6F5A}" type="slidenum">
              <a:rPr lang="en-GB" smtClean="0"/>
              <a:t>35</a:t>
            </a:fld>
            <a:endParaRPr lang="en-GB"/>
          </a:p>
        </p:txBody>
      </p:sp>
    </p:spTree>
    <p:extLst>
      <p:ext uri="{BB962C8B-B14F-4D97-AF65-F5344CB8AC3E}">
        <p14:creationId xmlns:p14="http://schemas.microsoft.com/office/powerpoint/2010/main" val="8404523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This slide is animated</a:t>
            </a:r>
            <a:r>
              <a:rPr lang="en-GB" b="0" dirty="0"/>
              <a:t>. Each question will appear separately so you can choose the pace at which to work with your class.</a:t>
            </a:r>
            <a:r>
              <a:rPr lang="en-GB" dirty="0"/>
              <a:t> </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endParaRPr lang="en-GB" b="1" dirty="0">
              <a:cs typeface="Calibri"/>
            </a:endParaRPr>
          </a:p>
          <a:p>
            <a:r>
              <a:rPr lang="en-GB" dirty="0"/>
              <a:t>Jamie is not correct. A factor must be a positive whole number.</a:t>
            </a:r>
            <a:endParaRPr lang="en-GB" b="0" dirty="0">
              <a:cs typeface="Calibri"/>
            </a:endParaRPr>
          </a:p>
          <a:p>
            <a:r>
              <a:rPr lang="en-GB" dirty="0">
                <a:cs typeface="Calibri"/>
              </a:rPr>
              <a:t>Alexa is not correct. A multiple of 3 must be the product of 3 and a positive whole number.</a:t>
            </a:r>
            <a:endParaRPr lang="en-GB" b="0" dirty="0">
              <a:cs typeface="Calibri"/>
            </a:endParaRPr>
          </a:p>
          <a:p>
            <a:endParaRPr lang="en-GB" dirty="0">
              <a:cs typeface="Calibri"/>
            </a:endParaRPr>
          </a:p>
          <a:p>
            <a:r>
              <a:rPr lang="en-GB" b="1" dirty="0"/>
              <a:t>Suggested questioning</a:t>
            </a:r>
            <a:endParaRPr lang="en-GB" b="1" dirty="0">
              <a:cs typeface="Calibri"/>
            </a:endParaRPr>
          </a:p>
          <a:p>
            <a:r>
              <a:rPr lang="en-GB" dirty="0">
                <a:cs typeface="Calibri"/>
              </a:rPr>
              <a:t>Are there any decimal numbers that could be a factor of 15? How about fractions?</a:t>
            </a:r>
            <a:endParaRPr lang="en-GB" b="0" dirty="0">
              <a:cs typeface="Calibri"/>
            </a:endParaRPr>
          </a:p>
          <a:p>
            <a:r>
              <a:rPr lang="en-GB" dirty="0">
                <a:cs typeface="Calibri"/>
              </a:rPr>
              <a:t>Write down definitions of factor and multiple. Be as precise as you can.</a:t>
            </a:r>
            <a:endParaRPr lang="en-GB" b="0" dirty="0">
              <a:cs typeface="Calibri"/>
            </a:endParaRPr>
          </a:p>
          <a:p>
            <a:endParaRPr lang="en-GB" dirty="0">
              <a:cs typeface="Calibri"/>
            </a:endParaRPr>
          </a:p>
          <a:p>
            <a:r>
              <a:rPr lang="en-GB" b="1" dirty="0"/>
              <a:t>Things to think about</a:t>
            </a:r>
            <a:endParaRPr lang="en-GB" b="1" dirty="0">
              <a:cs typeface="Calibri"/>
            </a:endParaRPr>
          </a:p>
          <a:p>
            <a:r>
              <a:rPr lang="en-GB" dirty="0"/>
              <a:t>Students may be used to the language of 'factor, factor, product' when considering multiplication. While they may have used this language for many years, their experience will be predominantly of multiplying integers and so they may overgeneralise this experience and think that a factor is any number that is multiplied by another.</a:t>
            </a:r>
            <a:endParaRPr lang="en-GB" b="0" dirty="0">
              <a:cs typeface="Calibri"/>
            </a:endParaRPr>
          </a:p>
        </p:txBody>
      </p:sp>
      <p:sp>
        <p:nvSpPr>
          <p:cNvPr id="4" name="Slide Number Placeholder 3"/>
          <p:cNvSpPr>
            <a:spLocks noGrp="1"/>
          </p:cNvSpPr>
          <p:nvPr>
            <p:ph type="sldNum" sz="quarter" idx="5"/>
          </p:nvPr>
        </p:nvSpPr>
        <p:spPr/>
        <p:txBody>
          <a:bodyPr/>
          <a:lstStyle/>
          <a:p>
            <a:fld id="{95CC6D43-B330-470E-9514-C837501A6F5A}" type="slidenum">
              <a:rPr lang="en-GB" smtClean="0"/>
              <a:t>36</a:t>
            </a:fld>
            <a:endParaRPr lang="en-GB"/>
          </a:p>
        </p:txBody>
      </p:sp>
    </p:spTree>
    <p:extLst>
      <p:ext uri="{BB962C8B-B14F-4D97-AF65-F5344CB8AC3E}">
        <p14:creationId xmlns:p14="http://schemas.microsoft.com/office/powerpoint/2010/main" val="423360943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5CC6D43-B330-470E-9514-C837501A6F5A}" type="slidenum">
              <a:rPr lang="en-GB" smtClean="0"/>
              <a:t>37</a:t>
            </a:fld>
            <a:endParaRPr lang="en-GB"/>
          </a:p>
        </p:txBody>
      </p:sp>
    </p:spTree>
    <p:extLst>
      <p:ext uri="{BB962C8B-B14F-4D97-AF65-F5344CB8AC3E}">
        <p14:creationId xmlns:p14="http://schemas.microsoft.com/office/powerpoint/2010/main" val="27350071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This slide is animated</a:t>
            </a:r>
            <a:r>
              <a:rPr lang="en-GB" b="0" dirty="0"/>
              <a:t>. Each question will appear separately so you can choose the pace at which to work with your class.</a:t>
            </a:r>
            <a:r>
              <a:rPr lang="en-GB" dirty="0"/>
              <a:t> </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endParaRPr lang="en-GB" b="1" dirty="0">
              <a:cs typeface="Calibri"/>
            </a:endParaRPr>
          </a:p>
          <a:p>
            <a:r>
              <a:rPr lang="en-GB" dirty="0">
                <a:cs typeface="Calibri"/>
              </a:rPr>
              <a:t>Numbers that cannot be created are 1, 7, 11, 13, 14, 17 and 19. Discussion might also arise around 2, 3 and 5 and whether they can be made; you do not need to multiply to create these numbers as they are the numbers themselves. This might be something you wish to refer back to when teaching prime factorisation explicitly.</a:t>
            </a:r>
          </a:p>
          <a:p>
            <a:endParaRPr lang="en-GB" dirty="0"/>
          </a:p>
          <a:p>
            <a:r>
              <a:rPr lang="en-GB" b="1" dirty="0"/>
              <a:t>Suggested questioning</a:t>
            </a:r>
            <a:endParaRPr lang="en-GB" b="1" dirty="0">
              <a:cs typeface="Calibri"/>
            </a:endParaRPr>
          </a:p>
          <a:p>
            <a:r>
              <a:rPr lang="en-GB" dirty="0">
                <a:cs typeface="Calibri"/>
              </a:rPr>
              <a:t>Which of the numbers that can't be found are prime numbers?</a:t>
            </a:r>
            <a:endParaRPr lang="en-GB" b="0" dirty="0"/>
          </a:p>
          <a:p>
            <a:r>
              <a:rPr lang="en-GB" dirty="0">
                <a:cs typeface="Calibri"/>
              </a:rPr>
              <a:t>Would including 1 in the list of permitted numbers be useful? Explain why/why not.</a:t>
            </a:r>
          </a:p>
          <a:p>
            <a:r>
              <a:rPr lang="en-GB" dirty="0">
                <a:cs typeface="Calibri"/>
              </a:rPr>
              <a:t>Why do you think that including 7 in the list of factors increases the amount of possible numbers by 2, but including 11 or 13 only increases it by 1?</a:t>
            </a:r>
          </a:p>
          <a:p>
            <a:r>
              <a:rPr lang="en-GB" dirty="0">
                <a:cs typeface="Calibri"/>
              </a:rPr>
              <a:t>Why are many of the numbers that can't be created prime numbers?</a:t>
            </a:r>
          </a:p>
          <a:p>
            <a:r>
              <a:rPr lang="en-GB" dirty="0">
                <a:cs typeface="Calibri"/>
              </a:rPr>
              <a:t>Would it be possible to create 70 without including 7 in the list? </a:t>
            </a:r>
          </a:p>
          <a:p>
            <a:endParaRPr lang="en-GB" dirty="0"/>
          </a:p>
          <a:p>
            <a:r>
              <a:rPr lang="en-GB" b="1" dirty="0"/>
              <a:t>Things to think about</a:t>
            </a:r>
            <a:endParaRPr lang="en-GB" b="1" dirty="0">
              <a:cs typeface="Calibri"/>
            </a:endParaRPr>
          </a:p>
          <a:p>
            <a:r>
              <a:rPr lang="en-GB" dirty="0">
                <a:cs typeface="Calibri"/>
              </a:rPr>
              <a:t>This activity unpicks students’ understanding of prime numbers. Are students able to identify prime numbers from the list? Are they able to explain why the numbers that can't be generated will include all of the prime numbers other than 2, 3 and 5? This may give an insight into their depth of understanding. This activity may also be a useful starting point for future teaching on prime factorisation.</a:t>
            </a:r>
            <a:endParaRPr lang="en-GB" b="0" dirty="0">
              <a:cs typeface="Calibri"/>
            </a:endParaRPr>
          </a:p>
        </p:txBody>
      </p:sp>
      <p:sp>
        <p:nvSpPr>
          <p:cNvPr id="4" name="Slide Number Placeholder 3"/>
          <p:cNvSpPr>
            <a:spLocks noGrp="1"/>
          </p:cNvSpPr>
          <p:nvPr>
            <p:ph type="sldNum" sz="quarter" idx="5"/>
          </p:nvPr>
        </p:nvSpPr>
        <p:spPr/>
        <p:txBody>
          <a:bodyPr/>
          <a:lstStyle/>
          <a:p>
            <a:fld id="{95CC6D43-B330-470E-9514-C837501A6F5A}" type="slidenum">
              <a:rPr lang="en-GB" smtClean="0"/>
              <a:t>38</a:t>
            </a:fld>
            <a:endParaRPr lang="en-GB"/>
          </a:p>
        </p:txBody>
      </p:sp>
    </p:spTree>
    <p:extLst>
      <p:ext uri="{BB962C8B-B14F-4D97-AF65-F5344CB8AC3E}">
        <p14:creationId xmlns:p14="http://schemas.microsoft.com/office/powerpoint/2010/main" val="170705267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5CC6D43-B330-470E-9514-C837501A6F5A}" type="slidenum">
              <a:rPr lang="en-GB" smtClean="0"/>
              <a:t>39</a:t>
            </a:fld>
            <a:endParaRPr lang="en-GB"/>
          </a:p>
        </p:txBody>
      </p:sp>
    </p:spTree>
    <p:extLst>
      <p:ext uri="{BB962C8B-B14F-4D97-AF65-F5344CB8AC3E}">
        <p14:creationId xmlns:p14="http://schemas.microsoft.com/office/powerpoint/2010/main" val="193005967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This slide is animated</a:t>
            </a:r>
            <a:r>
              <a:rPr lang="en-GB" b="0" dirty="0"/>
              <a:t>. Each question will appear separately so you can choose the pace at which to work with your class. </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p>
          <a:p>
            <a:pPr marL="0" indent="0">
              <a:buNone/>
            </a:pPr>
            <a:r>
              <a:rPr lang="en-GB" b="0" dirty="0"/>
              <a:t>a) It is a multiple of 6 as all of the boxes are full and there are 6 eggs in each box. That means you can calculate the number of eggs as 6 × boxes.</a:t>
            </a:r>
          </a:p>
          <a:p>
            <a:pPr marL="0" indent="0">
              <a:buNone/>
            </a:pPr>
            <a:r>
              <a:rPr lang="en-GB" b="0" dirty="0"/>
              <a:t>b) It is a multiple of 2 as all of the boxes are arranged in rows of 2. It is a multiple of 3 as all of the boxes are arranged in columns of 3.</a:t>
            </a:r>
          </a:p>
          <a:p>
            <a:pPr marL="0" indent="0">
              <a:buNone/>
            </a:pPr>
            <a:r>
              <a:rPr lang="en-GB" b="0" dirty="0"/>
              <a:t>c) It must be a multiple of 1, as all integers are. Discuss with students that, if Emma has an even number of boxes, the number of eggs must also be a multiple of 12.</a:t>
            </a:r>
          </a:p>
          <a:p>
            <a:pPr marL="0" indent="0">
              <a:buNone/>
            </a:pPr>
            <a:r>
              <a:rPr lang="en-GB" b="0" dirty="0"/>
              <a:t>d) This is not true as she didn’t eat an egg from every box. Her total eggs is now 1 fewer than a multiple of 6. There are some special cases where this will be a multiple of 5; for example, if she had 6 boxes (so 36 eggs is now 35). Explore where this will, and will not, be true with students.</a:t>
            </a:r>
          </a:p>
          <a:p>
            <a:pPr marL="0" indent="0">
              <a:buNone/>
            </a:pPr>
            <a:r>
              <a:rPr lang="en-GB" b="0" dirty="0"/>
              <a:t>? If boxes of 1 dozen, the eggs will still be a multiple of 2, 3 and 6. If 10, the eggs would now be a multiple of 5. They will still be a multiple of 2 but not necessarily of 3 and 6. Discuss </a:t>
            </a:r>
            <a:r>
              <a:rPr lang="en-GB" b="0" i="1" dirty="0"/>
              <a:t>when</a:t>
            </a:r>
            <a:r>
              <a:rPr lang="en-GB" b="0" i="0" dirty="0"/>
              <a:t> the eggs would still be a multiple of 3 and 6. </a:t>
            </a:r>
          </a:p>
          <a:p>
            <a:pPr marL="0" indent="0">
              <a:buNone/>
            </a:pPr>
            <a:r>
              <a:rPr lang="en-GB" b="0" i="0" dirty="0"/>
              <a:t>NB the word ‘dozen’ has been used here to check students’ understanding of the term; you may wish to change it to 12 or check students understand before starting the task.</a:t>
            </a:r>
            <a:endParaRPr lang="en-GB" b="0" dirty="0"/>
          </a:p>
          <a:p>
            <a:pPr marL="228600" indent="-228600">
              <a:buAutoNum type="alphaLcParenR"/>
            </a:pPr>
            <a:endParaRPr lang="en-GB" b="0" dirty="0"/>
          </a:p>
          <a:p>
            <a:r>
              <a:rPr lang="en-GB" b="1" dirty="0"/>
              <a:t>Suggested questioning</a:t>
            </a:r>
          </a:p>
          <a:p>
            <a:r>
              <a:rPr lang="en-GB" b="0" dirty="0"/>
              <a:t>Where in the array can you see that 2 is a factor? How about 3?</a:t>
            </a:r>
          </a:p>
          <a:p>
            <a:r>
              <a:rPr lang="en-GB" b="0" dirty="0"/>
              <a:t>For part d) – when might Emma be </a:t>
            </a:r>
            <a:r>
              <a:rPr lang="en-GB" b="0" i="1" dirty="0"/>
              <a:t>correct</a:t>
            </a:r>
            <a:r>
              <a:rPr lang="en-GB" b="0" dirty="0"/>
              <a:t> that the total is a multiple of 5?</a:t>
            </a:r>
          </a:p>
          <a:p>
            <a:endParaRPr lang="en-GB" b="0" dirty="0"/>
          </a:p>
          <a:p>
            <a:r>
              <a:rPr lang="en-GB" b="1" dirty="0"/>
              <a:t>Things to think about</a:t>
            </a:r>
          </a:p>
          <a:p>
            <a:r>
              <a:rPr lang="en-GB" b="0" dirty="0"/>
              <a:t>This activity offers lots of opportunities for discussing multiples and common multiples using a familiar context. The question, ‘W</a:t>
            </a:r>
            <a:r>
              <a:rPr lang="en-GB" b="0" i="1" dirty="0"/>
              <a:t>hen would this be true/not be true?’ </a:t>
            </a:r>
            <a:r>
              <a:rPr lang="en-GB" b="0" i="0" dirty="0"/>
              <a:t>may be a useful prompt for exploring students’ recall of multiplication facts and their confidence in reasoning with these facts.</a:t>
            </a:r>
            <a:endParaRPr lang="en-GB" b="0" dirty="0"/>
          </a:p>
        </p:txBody>
      </p:sp>
      <p:sp>
        <p:nvSpPr>
          <p:cNvPr id="4" name="Slide Number Placeholder 3"/>
          <p:cNvSpPr>
            <a:spLocks noGrp="1"/>
          </p:cNvSpPr>
          <p:nvPr>
            <p:ph type="sldNum" sz="quarter" idx="5"/>
          </p:nvPr>
        </p:nvSpPr>
        <p:spPr/>
        <p:txBody>
          <a:bodyPr/>
          <a:lstStyle/>
          <a:p>
            <a:fld id="{95CC6D43-B330-470E-9514-C837501A6F5A}" type="slidenum">
              <a:rPr lang="en-GB" smtClean="0"/>
              <a:t>41</a:t>
            </a:fld>
            <a:endParaRPr lang="en-GB"/>
          </a:p>
        </p:txBody>
      </p:sp>
    </p:spTree>
    <p:extLst>
      <p:ext uri="{BB962C8B-B14F-4D97-AF65-F5344CB8AC3E}">
        <p14:creationId xmlns:p14="http://schemas.microsoft.com/office/powerpoint/2010/main" val="35557410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p>
          <a:p>
            <a:pPr marL="0" indent="0">
              <a:buNone/>
            </a:pPr>
            <a:r>
              <a:rPr lang="en-GB" dirty="0">
                <a:ea typeface="+mn-lt"/>
                <a:cs typeface="+mn-lt"/>
              </a:rPr>
              <a:t>× </a:t>
            </a:r>
            <a:r>
              <a:rPr lang="en-GB" b="0" dirty="0"/>
              <a:t>2 </a:t>
            </a:r>
            <a:r>
              <a:rPr lang="en-GB" dirty="0">
                <a:ea typeface="+mn-lt"/>
                <a:cs typeface="+mn-lt"/>
              </a:rPr>
              <a:t>× </a:t>
            </a:r>
            <a:r>
              <a:rPr lang="en-GB" b="0" dirty="0"/>
              <a:t>5 and </a:t>
            </a:r>
            <a:r>
              <a:rPr lang="en-GB" dirty="0">
                <a:ea typeface="+mn-lt"/>
                <a:cs typeface="+mn-lt"/>
              </a:rPr>
              <a:t>× </a:t>
            </a:r>
            <a:r>
              <a:rPr lang="en-GB" b="0" dirty="0"/>
              <a:t>10</a:t>
            </a:r>
          </a:p>
          <a:p>
            <a:pPr marL="0" indent="0">
              <a:buNone/>
            </a:pPr>
            <a:r>
              <a:rPr lang="en-GB" dirty="0">
                <a:ea typeface="+mn-lt"/>
                <a:cs typeface="+mn-lt"/>
              </a:rPr>
              <a:t>× </a:t>
            </a:r>
            <a:r>
              <a:rPr lang="en-GB" b="0" dirty="0"/>
              <a:t>3 </a:t>
            </a:r>
            <a:r>
              <a:rPr lang="en-GB" dirty="0">
                <a:ea typeface="+mn-lt"/>
                <a:cs typeface="+mn-lt"/>
              </a:rPr>
              <a:t>× </a:t>
            </a:r>
            <a:r>
              <a:rPr lang="en-GB" b="0" dirty="0"/>
              <a:t>4 and </a:t>
            </a:r>
            <a:r>
              <a:rPr lang="en-GB" dirty="0">
                <a:ea typeface="+mn-lt"/>
                <a:cs typeface="+mn-lt"/>
              </a:rPr>
              <a:t>× </a:t>
            </a:r>
            <a:r>
              <a:rPr lang="en-GB" b="0" dirty="0"/>
              <a:t>12</a:t>
            </a:r>
          </a:p>
          <a:p>
            <a:pPr marL="0" indent="0">
              <a:buNone/>
            </a:pPr>
            <a:r>
              <a:rPr lang="en-GB" dirty="0">
                <a:ea typeface="+mn-lt"/>
                <a:cs typeface="+mn-lt"/>
              </a:rPr>
              <a:t>× </a:t>
            </a:r>
            <a:r>
              <a:rPr lang="en-GB" b="0" dirty="0"/>
              <a:t>7 </a:t>
            </a:r>
            <a:r>
              <a:rPr lang="en-GB" dirty="0">
                <a:ea typeface="+mn-lt"/>
                <a:cs typeface="+mn-lt"/>
              </a:rPr>
              <a:t>× </a:t>
            </a:r>
            <a:r>
              <a:rPr lang="en-GB" b="0" dirty="0"/>
              <a:t>1 and </a:t>
            </a:r>
            <a:r>
              <a:rPr lang="en-GB" dirty="0">
                <a:ea typeface="+mn-lt"/>
                <a:cs typeface="+mn-lt"/>
              </a:rPr>
              <a:t>× </a:t>
            </a:r>
            <a:r>
              <a:rPr lang="en-GB" b="0" dirty="0"/>
              <a:t>7</a:t>
            </a:r>
          </a:p>
          <a:p>
            <a:pPr marL="0" indent="0">
              <a:buNone/>
            </a:pPr>
            <a:r>
              <a:rPr lang="en-GB" dirty="0">
                <a:ea typeface="+mn-lt"/>
                <a:cs typeface="+mn-lt"/>
              </a:rPr>
              <a:t>× </a:t>
            </a:r>
            <a:r>
              <a:rPr lang="en-GB" b="0" dirty="0"/>
              <a:t>7 </a:t>
            </a:r>
            <a:r>
              <a:rPr lang="en-GB" dirty="0">
                <a:ea typeface="+mn-lt"/>
                <a:cs typeface="+mn-lt"/>
              </a:rPr>
              <a:t>× </a:t>
            </a:r>
            <a:r>
              <a:rPr lang="en-GB" b="0" dirty="0"/>
              <a:t>0 and </a:t>
            </a:r>
            <a:r>
              <a:rPr lang="en-GB" dirty="0">
                <a:ea typeface="+mn-lt"/>
                <a:cs typeface="+mn-lt"/>
              </a:rPr>
              <a:t>× </a:t>
            </a:r>
            <a:r>
              <a:rPr lang="en-GB" b="0" dirty="0"/>
              <a:t>0</a:t>
            </a:r>
          </a:p>
          <a:p>
            <a:pPr marL="0" indent="0">
              <a:buNone/>
            </a:pPr>
            <a:r>
              <a:rPr lang="en-GB" b="0" dirty="0"/>
              <a:t>? It is not possible for all of them – the fourth function machine will always result in 0.</a:t>
            </a:r>
          </a:p>
          <a:p>
            <a:pPr marL="0" indent="0">
              <a:buNone/>
            </a:pPr>
            <a:endParaRPr lang="en-GB" b="0" dirty="0"/>
          </a:p>
          <a:p>
            <a:r>
              <a:rPr lang="en-GB" b="1" dirty="0"/>
              <a:t>Suggested questioning</a:t>
            </a:r>
          </a:p>
          <a:p>
            <a:r>
              <a:rPr lang="en-GB" b="0" dirty="0"/>
              <a:t>What would happen to the output if you swapped the order of the function pairs? </a:t>
            </a:r>
          </a:p>
          <a:p>
            <a:r>
              <a:rPr lang="en-GB" b="0" dirty="0"/>
              <a:t>How do you know that these have the same output?</a:t>
            </a:r>
          </a:p>
          <a:p>
            <a:r>
              <a:rPr lang="en-GB" b="0" dirty="0"/>
              <a:t>Why </a:t>
            </a:r>
            <a:r>
              <a:rPr lang="en-GB" b="1" dirty="0"/>
              <a:t>don’t </a:t>
            </a:r>
            <a:r>
              <a:rPr lang="en-GB" b="0" dirty="0"/>
              <a:t>__ and __ have the same output?</a:t>
            </a:r>
          </a:p>
          <a:p>
            <a:endParaRPr lang="en-GB" b="0" dirty="0"/>
          </a:p>
          <a:p>
            <a:r>
              <a:rPr lang="en-GB" b="1" dirty="0"/>
              <a:t>Things to think about</a:t>
            </a:r>
          </a:p>
          <a:p>
            <a:r>
              <a:rPr lang="en-GB" b="0" dirty="0"/>
              <a:t>This activity offers a precursor to Checkpoint 1. You may wish to explore more deeply the effect of repeated multiplication (and how the outputs would be the same as a single multiplication) before asking students to think about the effect of addition. This activity also offers an opportunity to draw out misconceptions around multiplication by 0 and 1.</a:t>
            </a:r>
          </a:p>
        </p:txBody>
      </p:sp>
      <p:sp>
        <p:nvSpPr>
          <p:cNvPr id="4" name="Slide Number Placeholder 3"/>
          <p:cNvSpPr>
            <a:spLocks noGrp="1"/>
          </p:cNvSpPr>
          <p:nvPr>
            <p:ph type="sldNum" sz="quarter" idx="5"/>
          </p:nvPr>
        </p:nvSpPr>
        <p:spPr/>
        <p:txBody>
          <a:bodyPr/>
          <a:lstStyle/>
          <a:p>
            <a:fld id="{95CC6D43-B330-470E-9514-C837501A6F5A}" type="slidenum">
              <a:rPr lang="en-GB" smtClean="0"/>
              <a:t>42</a:t>
            </a:fld>
            <a:endParaRPr lang="en-GB"/>
          </a:p>
        </p:txBody>
      </p:sp>
    </p:spTree>
    <p:extLst>
      <p:ext uri="{BB962C8B-B14F-4D97-AF65-F5344CB8AC3E}">
        <p14:creationId xmlns:p14="http://schemas.microsoft.com/office/powerpoint/2010/main" val="149791801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p>
          <a:p>
            <a:pPr marL="0" indent="0">
              <a:buNone/>
            </a:pPr>
            <a:r>
              <a:rPr lang="en-GB" b="0" dirty="0"/>
              <a:t>Charlie is wrong: 5</a:t>
            </a:r>
            <a:r>
              <a:rPr lang="en-GB" b="0" baseline="30000" dirty="0"/>
              <a:t>2</a:t>
            </a:r>
            <a:r>
              <a:rPr lang="en-GB" b="0" dirty="0"/>
              <a:t> is 25. The difference between each consecutive square number increases by 2 each time.</a:t>
            </a:r>
          </a:p>
          <a:p>
            <a:pPr marL="0" indent="0">
              <a:buNone/>
            </a:pPr>
            <a:endParaRPr lang="en-GB" b="0" dirty="0"/>
          </a:p>
          <a:p>
            <a:r>
              <a:rPr lang="en-GB" b="1" dirty="0"/>
              <a:t>Suggested questioning</a:t>
            </a:r>
          </a:p>
          <a:p>
            <a:r>
              <a:rPr lang="en-GB" b="0" dirty="0"/>
              <a:t>Is 26 a square number? Prove it to me.</a:t>
            </a:r>
          </a:p>
          <a:p>
            <a:r>
              <a:rPr lang="en-GB" b="0" dirty="0"/>
              <a:t>Is 5</a:t>
            </a:r>
            <a:r>
              <a:rPr lang="en-GB" b="0" baseline="30000" dirty="0"/>
              <a:t>2</a:t>
            </a:r>
            <a:r>
              <a:rPr lang="en-GB" b="0" dirty="0"/>
              <a:t> closer to 16 or 36? How do you know?</a:t>
            </a:r>
          </a:p>
          <a:p>
            <a:endParaRPr lang="en-GB" b="0" dirty="0"/>
          </a:p>
          <a:p>
            <a:r>
              <a:rPr lang="en-GB" b="1" dirty="0"/>
              <a:t>Things to think about</a:t>
            </a:r>
          </a:p>
          <a:p>
            <a:r>
              <a:rPr lang="en-GB" dirty="0"/>
              <a:t>Use this activity to expose some of the assumptions that students may have about square numbers. It could provide an opportunity to explore the pattern of square numbers. Depending on the confidence of your students, you may also be able to use this representation to discuss square roots and estimate what the square root of 26 might actually be. </a:t>
            </a:r>
          </a:p>
        </p:txBody>
      </p:sp>
      <p:sp>
        <p:nvSpPr>
          <p:cNvPr id="4" name="Slide Number Placeholder 3"/>
          <p:cNvSpPr>
            <a:spLocks noGrp="1"/>
          </p:cNvSpPr>
          <p:nvPr>
            <p:ph type="sldNum" sz="quarter" idx="5"/>
          </p:nvPr>
        </p:nvSpPr>
        <p:spPr/>
        <p:txBody>
          <a:bodyPr/>
          <a:lstStyle/>
          <a:p>
            <a:fld id="{95CC6D43-B330-470E-9514-C837501A6F5A}" type="slidenum">
              <a:rPr lang="en-GB" smtClean="0"/>
              <a:t>43</a:t>
            </a:fld>
            <a:endParaRPr lang="en-GB"/>
          </a:p>
        </p:txBody>
      </p:sp>
    </p:spTree>
    <p:extLst>
      <p:ext uri="{BB962C8B-B14F-4D97-AF65-F5344CB8AC3E}">
        <p14:creationId xmlns:p14="http://schemas.microsoft.com/office/powerpoint/2010/main" val="181882195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This slide is animated</a:t>
            </a:r>
            <a:r>
              <a:rPr lang="en-GB" b="0" dirty="0"/>
              <a:t>. Each question will appear separately so you can choose the pace at which to work with your class. </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p>
          <a:p>
            <a:r>
              <a:rPr lang="en-GB" dirty="0">
                <a:cs typeface="Calibri"/>
              </a:rPr>
              <a:t>a) 18² = 324 tells you that there are 324 counters in total.</a:t>
            </a:r>
            <a:endParaRPr lang="en-GB" b="0" dirty="0"/>
          </a:p>
          <a:p>
            <a:r>
              <a:rPr lang="en-GB" dirty="0">
                <a:cs typeface="Calibri"/>
              </a:rPr>
              <a:t>b) 17² = 289 tells you that there are 289 blue counters.</a:t>
            </a:r>
          </a:p>
          <a:p>
            <a:r>
              <a:rPr lang="en-GB" dirty="0">
                <a:cs typeface="Calibri"/>
              </a:rPr>
              <a:t>c) 18² </a:t>
            </a:r>
            <a:r>
              <a:rPr lang="en-US" sz="1200" dirty="0">
                <a:latin typeface="+mj-lt"/>
              </a:rPr>
              <a:t>–</a:t>
            </a:r>
            <a:r>
              <a:rPr lang="en-GB" dirty="0">
                <a:cs typeface="Calibri"/>
              </a:rPr>
              <a:t> 17² is the number of yellow counters and could be found by counting those. More efficiently,18² </a:t>
            </a:r>
            <a:r>
              <a:rPr lang="en-US" sz="1200" dirty="0">
                <a:latin typeface="+mj-lt"/>
              </a:rPr>
              <a:t>–</a:t>
            </a:r>
            <a:r>
              <a:rPr lang="en-GB" dirty="0">
                <a:cs typeface="Calibri"/>
              </a:rPr>
              <a:t> 17² can be calculated by considering the reverse L-shape of yellow counters adding the number of yellow counters along the base (18) and the number of yellow counters above them (17). Students may describe </a:t>
            </a:r>
            <a:r>
              <a:rPr lang="en-GB" dirty="0"/>
              <a:t>how they can see 18² </a:t>
            </a:r>
            <a:r>
              <a:rPr lang="en-US" sz="1200" dirty="0">
                <a:latin typeface="+mj-lt"/>
              </a:rPr>
              <a:t>–</a:t>
            </a:r>
            <a:r>
              <a:rPr lang="en-GB" dirty="0"/>
              <a:t> 17² </a:t>
            </a:r>
            <a:r>
              <a:rPr lang="en-GB" dirty="0">
                <a:cs typeface="Calibri"/>
              </a:rPr>
              <a:t>as 17 + 17 + 1.</a:t>
            </a:r>
          </a:p>
          <a:p>
            <a:r>
              <a:rPr lang="en-GB" dirty="0">
                <a:cs typeface="Calibri"/>
              </a:rPr>
              <a:t>? Students may use their observations from parts a) to c) to recognise that 39 counters must have been added between 19</a:t>
            </a:r>
            <a:r>
              <a:rPr lang="en-GB" baseline="30000" dirty="0">
                <a:cs typeface="Calibri"/>
              </a:rPr>
              <a:t>2</a:t>
            </a:r>
            <a:r>
              <a:rPr lang="en-GB" dirty="0">
                <a:cs typeface="Calibri"/>
              </a:rPr>
              <a:t> and 20</a:t>
            </a:r>
            <a:r>
              <a:rPr lang="en-GB" baseline="30000" dirty="0">
                <a:cs typeface="Calibri"/>
              </a:rPr>
              <a:t>2</a:t>
            </a:r>
            <a:r>
              <a:rPr lang="en-GB" dirty="0">
                <a:cs typeface="Calibri"/>
              </a:rPr>
              <a:t>, so 19</a:t>
            </a:r>
            <a:r>
              <a:rPr lang="en-GB" baseline="30000" dirty="0">
                <a:cs typeface="Calibri"/>
              </a:rPr>
              <a:t>2</a:t>
            </a:r>
            <a:r>
              <a:rPr lang="en-GB" dirty="0">
                <a:cs typeface="Calibri"/>
              </a:rPr>
              <a:t> must be 400 </a:t>
            </a:r>
            <a:r>
              <a:rPr lang="en-US" sz="1200" dirty="0">
                <a:latin typeface="+mj-lt"/>
              </a:rPr>
              <a:t>–</a:t>
            </a:r>
            <a:r>
              <a:rPr lang="en-GB" dirty="0">
                <a:cs typeface="Calibri"/>
              </a:rPr>
              <a:t> 39 = 361.</a:t>
            </a:r>
          </a:p>
          <a:p>
            <a:endParaRPr lang="en-GB" b="1" dirty="0">
              <a:cs typeface="Calibri"/>
            </a:endParaRPr>
          </a:p>
          <a:p>
            <a:r>
              <a:rPr lang="en-GB" b="1" dirty="0"/>
              <a:t>Suggested questioning</a:t>
            </a:r>
          </a:p>
          <a:p>
            <a:r>
              <a:rPr lang="en-GB" b="0" dirty="0"/>
              <a:t>Where is the 18</a:t>
            </a:r>
            <a:r>
              <a:rPr lang="en-GB" b="0" baseline="30000" dirty="0"/>
              <a:t>2</a:t>
            </a:r>
            <a:r>
              <a:rPr lang="en-GB" b="0" dirty="0"/>
              <a:t> in this diagram? Where is the 17</a:t>
            </a:r>
            <a:r>
              <a:rPr lang="en-GB" b="0" baseline="30000" dirty="0"/>
              <a:t>2</a:t>
            </a:r>
            <a:r>
              <a:rPr lang="en-GB" b="0" dirty="0"/>
              <a:t>?</a:t>
            </a:r>
          </a:p>
          <a:p>
            <a:r>
              <a:rPr lang="en-GB" b="0" dirty="0"/>
              <a:t>How many counters are added to move from 17</a:t>
            </a:r>
            <a:r>
              <a:rPr lang="en-GB" b="0" baseline="30000" dirty="0"/>
              <a:t>2</a:t>
            </a:r>
            <a:r>
              <a:rPr lang="en-GB" b="0" dirty="0"/>
              <a:t> to 18</a:t>
            </a:r>
            <a:r>
              <a:rPr lang="en-GB" b="0" baseline="30000" dirty="0"/>
              <a:t>2</a:t>
            </a:r>
            <a:r>
              <a:rPr lang="en-GB" b="0" dirty="0"/>
              <a:t>? How many would be added to get to 19</a:t>
            </a:r>
            <a:r>
              <a:rPr lang="en-GB" b="0" baseline="30000" dirty="0"/>
              <a:t>2</a:t>
            </a:r>
            <a:r>
              <a:rPr lang="en-GB" b="0" dirty="0"/>
              <a:t>?</a:t>
            </a:r>
          </a:p>
          <a:p>
            <a:r>
              <a:rPr lang="en-GB" b="0" dirty="0"/>
              <a:t>What does this diagram tell you about the pattern of square numbers?</a:t>
            </a:r>
          </a:p>
          <a:p>
            <a:endParaRPr lang="en-GB" b="0" dirty="0"/>
          </a:p>
          <a:p>
            <a:r>
              <a:rPr lang="en-GB" b="1" dirty="0"/>
              <a:t>Things to think about</a:t>
            </a:r>
          </a:p>
          <a:p>
            <a:r>
              <a:rPr lang="en-GB" dirty="0"/>
              <a:t>This activity offers an opportunity to discuss the structure and pattern of square numbers using those that might not be so familiar to students as they are beyond the familiar multiplication facts to 12 × 12. The idea is to be able to connect the notation and the quantity, with the different colours supporting students to see the connection between consecutive square numbers. How might you adapt this if needed? For example, could you explore using more familiar numbers first, or ‘build up’ the representation from 1, using different colours for each new row/column?</a:t>
            </a:r>
          </a:p>
        </p:txBody>
      </p:sp>
      <p:sp>
        <p:nvSpPr>
          <p:cNvPr id="4" name="Slide Number Placeholder 3"/>
          <p:cNvSpPr>
            <a:spLocks noGrp="1"/>
          </p:cNvSpPr>
          <p:nvPr>
            <p:ph type="sldNum" sz="quarter" idx="5"/>
          </p:nvPr>
        </p:nvSpPr>
        <p:spPr/>
        <p:txBody>
          <a:bodyPr/>
          <a:lstStyle/>
          <a:p>
            <a:fld id="{95CC6D43-B330-470E-9514-C837501A6F5A}" type="slidenum">
              <a:rPr lang="en-GB" smtClean="0"/>
              <a:t>44</a:t>
            </a:fld>
            <a:endParaRPr lang="en-GB"/>
          </a:p>
        </p:txBody>
      </p:sp>
    </p:spTree>
    <p:extLst>
      <p:ext uri="{BB962C8B-B14F-4D97-AF65-F5344CB8AC3E}">
        <p14:creationId xmlns:p14="http://schemas.microsoft.com/office/powerpoint/2010/main" val="160724971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This slide is animated</a:t>
            </a:r>
            <a:r>
              <a:rPr lang="en-GB" b="0" dirty="0"/>
              <a:t>. Each question will appear separately so you can choose the pace at which to work with your class. </a:t>
            </a:r>
            <a:endParaRPr lang="en-GB" b="1" dirty="0"/>
          </a:p>
          <a:p>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p>
          <a:p>
            <a:pPr marL="0" indent="0">
              <a:buNone/>
            </a:pPr>
            <a:r>
              <a:rPr lang="en-GB" b="0" dirty="0"/>
              <a:t>a) The largest square Amina can make with 150 blocks is 12 × 12 = 144. </a:t>
            </a:r>
          </a:p>
          <a:p>
            <a:pPr marL="0" indent="0">
              <a:buNone/>
            </a:pPr>
            <a:r>
              <a:rPr lang="en-GB" b="0" dirty="0"/>
              <a:t>b) The largest cube Amina can make with 150 blocks is 5 × 5 × 5 = 125.</a:t>
            </a:r>
          </a:p>
          <a:p>
            <a:pPr marL="0" indent="0">
              <a:buNone/>
            </a:pPr>
            <a:r>
              <a:rPr lang="en-GB" b="0" dirty="0"/>
              <a:t>? With 200 blocks, Amina could make a 14 × 14 square (since 14 × 14 = 196), but her largest cube remains the same (since </a:t>
            </a:r>
          </a:p>
          <a:p>
            <a:pPr marL="0" indent="0">
              <a:buNone/>
            </a:pPr>
            <a:r>
              <a:rPr lang="en-GB" b="0" dirty="0"/>
              <a:t>6 × 6 × 6 = 216).</a:t>
            </a:r>
          </a:p>
          <a:p>
            <a:pPr marL="0" indent="0">
              <a:buNone/>
            </a:pPr>
            <a:endParaRPr lang="en-GB" b="0" dirty="0"/>
          </a:p>
          <a:p>
            <a:r>
              <a:rPr lang="en-GB" b="1" dirty="0"/>
              <a:t>Suggested questioning</a:t>
            </a:r>
          </a:p>
          <a:p>
            <a:r>
              <a:rPr lang="en-GB" b="0" dirty="0"/>
              <a:t>What squares can she make? </a:t>
            </a:r>
          </a:p>
          <a:p>
            <a:r>
              <a:rPr lang="en-GB" b="0" dirty="0"/>
              <a:t>Can she make a square of length __ cm? Why or why not?</a:t>
            </a:r>
          </a:p>
          <a:p>
            <a:r>
              <a:rPr lang="en-GB" b="0" dirty="0"/>
              <a:t>What cubes can she make?</a:t>
            </a:r>
          </a:p>
          <a:p>
            <a:r>
              <a:rPr lang="en-GB" b="0" dirty="0"/>
              <a:t>Can she make a cube of length __ cm? Why or why not?</a:t>
            </a:r>
          </a:p>
          <a:p>
            <a:endParaRPr lang="en-GB" b="0" dirty="0"/>
          </a:p>
          <a:p>
            <a:r>
              <a:rPr lang="en-GB" b="1" dirty="0"/>
              <a:t>Things to think about</a:t>
            </a:r>
          </a:p>
          <a:p>
            <a:r>
              <a:rPr lang="en-GB" b="0" dirty="0"/>
              <a:t>Explore students’ understanding of the concept of square and cube, as well as their recall of the first 12 square and 6 cube numbers. The further thinking question gives an opportunity to discuss how the pattern of squares and cubes differs as, although there are 2 more square numbers between 150 and 200, there is not another cube number within this range.</a:t>
            </a:r>
          </a:p>
          <a:p>
            <a:endParaRPr lang="en-GB" b="0" dirty="0"/>
          </a:p>
          <a:p>
            <a:r>
              <a:rPr lang="en-GB" b="0" dirty="0"/>
              <a:t>You might acknowledge with students that the ‘square’ is in fact a cuboid with a dimension of 1. For example, refer to the square as a cross-section and explain why. You could address this later, if you use cubes again as a representation for exploring volume of cuboids.</a:t>
            </a:r>
          </a:p>
        </p:txBody>
      </p:sp>
      <p:sp>
        <p:nvSpPr>
          <p:cNvPr id="4" name="Slide Number Placeholder 3"/>
          <p:cNvSpPr>
            <a:spLocks noGrp="1"/>
          </p:cNvSpPr>
          <p:nvPr>
            <p:ph type="sldNum" sz="quarter" idx="5"/>
          </p:nvPr>
        </p:nvSpPr>
        <p:spPr/>
        <p:txBody>
          <a:bodyPr/>
          <a:lstStyle/>
          <a:p>
            <a:fld id="{95CC6D43-B330-470E-9514-C837501A6F5A}" type="slidenum">
              <a:rPr lang="en-GB" smtClean="0"/>
              <a:t>45</a:t>
            </a:fld>
            <a:endParaRPr lang="en-GB"/>
          </a:p>
        </p:txBody>
      </p:sp>
    </p:spTree>
    <p:extLst>
      <p:ext uri="{BB962C8B-B14F-4D97-AF65-F5344CB8AC3E}">
        <p14:creationId xmlns:p14="http://schemas.microsoft.com/office/powerpoint/2010/main" val="23264316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a:p>
        </p:txBody>
      </p:sp>
      <p:sp>
        <p:nvSpPr>
          <p:cNvPr id="4" name="Slide Number Placeholder 3"/>
          <p:cNvSpPr>
            <a:spLocks noGrp="1"/>
          </p:cNvSpPr>
          <p:nvPr>
            <p:ph type="sldNum" sz="quarter" idx="5"/>
          </p:nvPr>
        </p:nvSpPr>
        <p:spPr/>
        <p:txBody>
          <a:bodyPr/>
          <a:lstStyle/>
          <a:p>
            <a:fld id="{95CC6D43-B330-470E-9514-C837501A6F5A}" type="slidenum">
              <a:rPr lang="en-GB" smtClean="0"/>
              <a:t>5</a:t>
            </a:fld>
            <a:endParaRPr lang="en-GB"/>
          </a:p>
        </p:txBody>
      </p:sp>
    </p:spTree>
    <p:extLst>
      <p:ext uri="{BB962C8B-B14F-4D97-AF65-F5344CB8AC3E}">
        <p14:creationId xmlns:p14="http://schemas.microsoft.com/office/powerpoint/2010/main" val="31462462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This slide is animated</a:t>
            </a:r>
            <a:r>
              <a:rPr lang="en-GB" b="0" dirty="0"/>
              <a:t>. Each question will appear separately so you can choose the pace at which to work with your class.</a:t>
            </a:r>
            <a:r>
              <a:rPr lang="en-GB" dirty="0"/>
              <a:t> </a:t>
            </a:r>
          </a:p>
          <a:p>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0" i="1" dirty="0"/>
              <a:t>Note: diagrams are not drawn to scale.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endParaRPr lang="en-GB" b="1" dirty="0">
              <a:cs typeface="Calibri"/>
            </a:endParaRPr>
          </a:p>
          <a:p>
            <a:pPr marL="0" indent="0">
              <a:buNone/>
            </a:pPr>
            <a:r>
              <a:rPr lang="en-GB" b="0" dirty="0"/>
              <a:t>This is not possible.</a:t>
            </a:r>
            <a:endParaRPr lang="en-GB" b="0" dirty="0">
              <a:cs typeface="Calibri"/>
            </a:endParaRPr>
          </a:p>
          <a:p>
            <a:pPr marL="0" indent="0">
              <a:buNone/>
            </a:pPr>
            <a:r>
              <a:rPr lang="en-GB" b="0" dirty="0"/>
              <a:t>Squares: 12 + 4 + 5 + 7 + 3 + 11 + 9 = 51</a:t>
            </a:r>
            <a:endParaRPr lang="en-GB" b="0" dirty="0">
              <a:cs typeface="Calibri"/>
            </a:endParaRPr>
          </a:p>
          <a:p>
            <a:pPr marL="0" indent="0">
              <a:buNone/>
            </a:pPr>
            <a:r>
              <a:rPr lang="en-GB" b="0" dirty="0"/>
              <a:t>Lines: 12 + 18 + 20 = 50</a:t>
            </a:r>
            <a:endParaRPr lang="en-GB" b="0" dirty="0">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t>? Some students may recognise that this task is impossible on a structural level: there are two even and five odd squares, which must mean that the sum of the lengths is odd, but the lines are all even, so the sum of their lengths is even. The last question is designed to probe this understanding. They need to either increase the total lengths of the lines by 1 cm, or reduce the total side lengths by 1 cm. For example, by changing 121cm</a:t>
            </a:r>
            <a:r>
              <a:rPr lang="en-GB" sz="1200" b="0" baseline="30000" dirty="0"/>
              <a:t>2</a:t>
            </a:r>
            <a:r>
              <a:rPr lang="en-GB" sz="1200" b="0" dirty="0"/>
              <a:t> to 100cm</a:t>
            </a:r>
            <a:r>
              <a:rPr lang="en-GB" sz="1200" b="0" baseline="30000" dirty="0"/>
              <a:t>2</a:t>
            </a:r>
            <a:r>
              <a:rPr lang="en-GB" sz="1200" b="0" dirty="0"/>
              <a:t>).</a:t>
            </a:r>
            <a:endParaRPr lang="en-GB" sz="1200" b="0" dirty="0">
              <a:cs typeface="Calibri"/>
            </a:endParaRPr>
          </a:p>
          <a:p>
            <a:pPr marL="0" indent="0">
              <a:buNone/>
            </a:pPr>
            <a:endParaRPr lang="en-GB" b="0" dirty="0"/>
          </a:p>
          <a:p>
            <a:r>
              <a:rPr lang="en-GB" b="1" dirty="0"/>
              <a:t>Suggested questioning</a:t>
            </a:r>
            <a:endParaRPr lang="en-GB" b="1" dirty="0">
              <a:cs typeface="Calibri"/>
            </a:endParaRPr>
          </a:p>
          <a:p>
            <a:r>
              <a:rPr lang="en-GB" b="0" dirty="0"/>
              <a:t>What are the side lengths of each square? How do you know?</a:t>
            </a:r>
            <a:endParaRPr lang="en-GB" b="0" dirty="0">
              <a:cs typeface="Calibri"/>
            </a:endParaRPr>
          </a:p>
          <a:p>
            <a:r>
              <a:rPr lang="en-GB" b="0" dirty="0"/>
              <a:t>Is this possible? How do you know?</a:t>
            </a:r>
            <a:endParaRPr lang="en-GB" b="0" dirty="0">
              <a:cs typeface="Calibri"/>
            </a:endParaRPr>
          </a:p>
          <a:p>
            <a:r>
              <a:rPr lang="en-GB" b="0" dirty="0"/>
              <a:t>Will the sum of two odd numbers be odd or even? How about three odd numbers?</a:t>
            </a:r>
            <a:endParaRPr lang="en-GB" b="0" dirty="0">
              <a:cs typeface="Calibri"/>
            </a:endParaRPr>
          </a:p>
          <a:p>
            <a:endParaRPr lang="en-GB" b="0" dirty="0"/>
          </a:p>
          <a:p>
            <a:r>
              <a:rPr lang="en-GB" b="1" dirty="0"/>
              <a:t>Things to think about</a:t>
            </a:r>
            <a:endParaRPr lang="en-GB" b="1" dirty="0">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t>This slide offers an extension to Checkpoint 5, and encourages students to think more deeply about squares and their </a:t>
            </a:r>
            <a:r>
              <a:rPr lang="en-GB" dirty="0"/>
              <a:t>roots</a:t>
            </a:r>
            <a:r>
              <a:rPr lang="en-GB" sz="1200" b="0" dirty="0"/>
              <a:t>. The problem solving nature of this activity may mean that students take very different approaches and work at different paces; how will you manage this in your classroom? What might be the value of this activity for those students who don’t complete the activity? What questions might you ask of students who complete it quickly, to encourage them to think about the mathematical structures involved?</a:t>
            </a:r>
            <a:endParaRPr lang="en-GB" dirty="0"/>
          </a:p>
        </p:txBody>
      </p:sp>
      <p:sp>
        <p:nvSpPr>
          <p:cNvPr id="4" name="Slide Number Placeholder 3"/>
          <p:cNvSpPr>
            <a:spLocks noGrp="1"/>
          </p:cNvSpPr>
          <p:nvPr>
            <p:ph type="sldNum" sz="quarter" idx="5"/>
          </p:nvPr>
        </p:nvSpPr>
        <p:spPr/>
        <p:txBody>
          <a:bodyPr/>
          <a:lstStyle/>
          <a:p>
            <a:fld id="{95CC6D43-B330-470E-9514-C837501A6F5A}" type="slidenum">
              <a:rPr lang="en-GB" smtClean="0"/>
              <a:t>46</a:t>
            </a:fld>
            <a:endParaRPr lang="en-GB"/>
          </a:p>
        </p:txBody>
      </p:sp>
    </p:spTree>
    <p:extLst>
      <p:ext uri="{BB962C8B-B14F-4D97-AF65-F5344CB8AC3E}">
        <p14:creationId xmlns:p14="http://schemas.microsoft.com/office/powerpoint/2010/main" val="316102907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This slide is animated</a:t>
            </a:r>
            <a:r>
              <a:rPr lang="en-GB" b="0" dirty="0"/>
              <a:t>. Each question will appear separately so you can choose the pace at which to work with your class. </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0" i="1" dirty="0"/>
              <a:t>Note: diagrams are not drawn to scale.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p>
          <a:p>
            <a:pPr marL="0" indent="0">
              <a:buNone/>
            </a:pPr>
            <a:r>
              <a:rPr lang="en-GB" b="0" dirty="0"/>
              <a:t>a) The cube must have side lengths 3 since 3 </a:t>
            </a:r>
            <a:r>
              <a:rPr lang="en-GB" sz="1200" dirty="0">
                <a:latin typeface="+mn-lt"/>
                <a:cs typeface="Calibri" panose="020F0502020204030204" pitchFamily="34" charset="0"/>
              </a:rPr>
              <a:t>×</a:t>
            </a:r>
            <a:r>
              <a:rPr lang="en-GB" b="0" dirty="0"/>
              <a:t> 3 </a:t>
            </a:r>
            <a:r>
              <a:rPr lang="en-GB" sz="1200" dirty="0">
                <a:latin typeface="+mn-lt"/>
                <a:cs typeface="Calibri" panose="020F0502020204030204" pitchFamily="34" charset="0"/>
              </a:rPr>
              <a:t>×</a:t>
            </a:r>
            <a:r>
              <a:rPr lang="en-GB" b="0" dirty="0"/>
              <a:t> 3 = 27</a:t>
            </a:r>
          </a:p>
          <a:p>
            <a:pPr marL="0" indent="0">
              <a:buNone/>
            </a:pPr>
            <a:r>
              <a:rPr lang="en-GB" b="0" dirty="0"/>
              <a:t>b) The mat must have side lengths of LESS than 3 since 3 </a:t>
            </a:r>
            <a:r>
              <a:rPr lang="en-GB" sz="1200" dirty="0">
                <a:latin typeface="+mn-lt"/>
                <a:cs typeface="Calibri" panose="020F0502020204030204" pitchFamily="34" charset="0"/>
              </a:rPr>
              <a:t>×</a:t>
            </a:r>
            <a:r>
              <a:rPr lang="en-GB" b="0" dirty="0"/>
              <a:t> 3 = 9. It must be more than 2 as 2 </a:t>
            </a:r>
            <a:r>
              <a:rPr lang="en-GB" sz="1200" dirty="0">
                <a:latin typeface="+mn-lt"/>
                <a:cs typeface="Calibri" panose="020F0502020204030204" pitchFamily="34" charset="0"/>
              </a:rPr>
              <a:t>×</a:t>
            </a:r>
            <a:r>
              <a:rPr lang="en-GB" b="0" dirty="0"/>
              <a:t> 2 =4</a:t>
            </a:r>
          </a:p>
          <a:p>
            <a:pPr marL="0" indent="0">
              <a:buNone/>
            </a:pPr>
            <a:r>
              <a:rPr lang="en-GB" b="0" dirty="0"/>
              <a:t>c) No, the cube will not fit on the mat as the mat has side lengths of less than 3.</a:t>
            </a:r>
          </a:p>
          <a:p>
            <a:pPr marL="0" indent="0">
              <a:buNone/>
            </a:pPr>
            <a:endParaRPr lang="en-GB" b="0" dirty="0"/>
          </a:p>
          <a:p>
            <a:r>
              <a:rPr lang="en-GB" b="1" dirty="0"/>
              <a:t>Suggested questioning:</a:t>
            </a:r>
          </a:p>
          <a:p>
            <a:r>
              <a:rPr lang="en-GB" b="0" dirty="0"/>
              <a:t>What cube numbers do you know? How can you use this to work out the sides of the cube?</a:t>
            </a:r>
          </a:p>
          <a:p>
            <a:r>
              <a:rPr lang="en-GB" b="0" dirty="0"/>
              <a:t>What square numbers do you know? Is 8 more or less than the nearest square number?</a:t>
            </a:r>
          </a:p>
          <a:p>
            <a:r>
              <a:rPr lang="en-GB" b="0" dirty="0"/>
              <a:t>If 2 </a:t>
            </a:r>
            <a:r>
              <a:rPr lang="en-GB" sz="1200" dirty="0">
                <a:latin typeface="+mn-lt"/>
                <a:cs typeface="Calibri" panose="020F0502020204030204" pitchFamily="34" charset="0"/>
              </a:rPr>
              <a:t>×</a:t>
            </a:r>
            <a:r>
              <a:rPr lang="en-GB" b="0" dirty="0"/>
              <a:t> 2 = 4 and 3 </a:t>
            </a:r>
            <a:r>
              <a:rPr lang="en-GB" sz="1200" dirty="0">
                <a:latin typeface="+mn-lt"/>
                <a:cs typeface="Calibri" panose="020F0502020204030204" pitchFamily="34" charset="0"/>
              </a:rPr>
              <a:t>×</a:t>
            </a:r>
            <a:r>
              <a:rPr lang="en-GB" b="0" dirty="0"/>
              <a:t> 3 = 9, what do you know about a </a:t>
            </a:r>
            <a:r>
              <a:rPr lang="en-GB" sz="1200" dirty="0">
                <a:latin typeface="+mn-lt"/>
                <a:cs typeface="Calibri" panose="020F0502020204030204" pitchFamily="34" charset="0"/>
              </a:rPr>
              <a:t>×</a:t>
            </a:r>
            <a:r>
              <a:rPr lang="en-GB" b="0" dirty="0"/>
              <a:t> a = 8?</a:t>
            </a:r>
          </a:p>
          <a:p>
            <a:endParaRPr lang="en-GB" b="0" dirty="0"/>
          </a:p>
          <a:p>
            <a:r>
              <a:rPr lang="en-GB" b="1" dirty="0"/>
              <a:t>Things for you to think about:</a:t>
            </a:r>
          </a:p>
          <a:p>
            <a:r>
              <a:rPr lang="en-GB" b="0" dirty="0"/>
              <a:t>The choice of 8cm</a:t>
            </a:r>
            <a:r>
              <a:rPr lang="en-GB" b="0" baseline="30000" dirty="0"/>
              <a:t>2</a:t>
            </a:r>
            <a:r>
              <a:rPr lang="en-GB" b="0" dirty="0"/>
              <a:t> for the area of the mat is to encourage students to reason about the square numbers that they know: 8 is more than 4 but less than 9, so the side lengths must be between 2 and 3. You could also touch upon estimation of square roots, by asking students if the side length will be closer to 2 or 3. However, if your students are less confident with squares, you may wish to change the area of the mat to 9cm</a:t>
            </a:r>
            <a:r>
              <a:rPr lang="en-GB" b="0" baseline="30000" dirty="0"/>
              <a:t>2</a:t>
            </a:r>
            <a:r>
              <a:rPr lang="en-GB" b="0" dirty="0"/>
              <a:t>.</a:t>
            </a:r>
          </a:p>
        </p:txBody>
      </p:sp>
      <p:sp>
        <p:nvSpPr>
          <p:cNvPr id="4" name="Slide Number Placeholder 3"/>
          <p:cNvSpPr>
            <a:spLocks noGrp="1"/>
          </p:cNvSpPr>
          <p:nvPr>
            <p:ph type="sldNum" sz="quarter" idx="5"/>
          </p:nvPr>
        </p:nvSpPr>
        <p:spPr/>
        <p:txBody>
          <a:bodyPr/>
          <a:lstStyle/>
          <a:p>
            <a:fld id="{95CC6D43-B330-470E-9514-C837501A6F5A}" type="slidenum">
              <a:rPr lang="en-GB" smtClean="0"/>
              <a:t>47</a:t>
            </a:fld>
            <a:endParaRPr lang="en-GB"/>
          </a:p>
        </p:txBody>
      </p:sp>
    </p:spTree>
    <p:extLst>
      <p:ext uri="{BB962C8B-B14F-4D97-AF65-F5344CB8AC3E}">
        <p14:creationId xmlns:p14="http://schemas.microsoft.com/office/powerpoint/2010/main" val="222485958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This slide is animated</a:t>
            </a:r>
            <a:r>
              <a:rPr lang="en-GB" b="0" dirty="0"/>
              <a:t>. Each question will appear separately so you can choose the pace at which to work with your class. </a:t>
            </a:r>
            <a:endParaRPr lang="en-GB" b="1" dirty="0"/>
          </a:p>
          <a:p>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p>
          <a:p>
            <a:pPr marL="0" indent="0">
              <a:buNone/>
            </a:pPr>
            <a:r>
              <a:rPr lang="en-GB" b="0" dirty="0"/>
              <a:t>Sufyan is correct. Jack has mistaken the ‘to the power of 3’ with ‘multiply by 3’. Jasmine knows that she needs to multiply 10 by itself, but her language has the potential to confuse and lead students to do 10 × </a:t>
            </a:r>
            <a:r>
              <a:rPr lang="en-GB" b="0" i="0" dirty="0"/>
              <a:t>10 × 10 × 10, which is 10</a:t>
            </a:r>
            <a:r>
              <a:rPr lang="en-GB" b="0" i="0" baseline="30000" dirty="0"/>
              <a:t>4</a:t>
            </a:r>
            <a:r>
              <a:rPr lang="en-GB" b="0" i="0" baseline="0" dirty="0"/>
              <a:t> or possibly </a:t>
            </a:r>
            <a:r>
              <a:rPr lang="en-GB" b="0" dirty="0"/>
              <a:t>10 × </a:t>
            </a:r>
            <a:r>
              <a:rPr lang="en-GB" b="0" i="0" dirty="0"/>
              <a:t>10 </a:t>
            </a:r>
            <a:r>
              <a:rPr lang="en-GB" b="1" i="0" dirty="0"/>
              <a:t>×</a:t>
            </a:r>
            <a:r>
              <a:rPr lang="en-GB" b="0" i="0" dirty="0"/>
              <a:t> 10 × 10 </a:t>
            </a:r>
            <a:r>
              <a:rPr lang="en-GB" b="1" i="0" dirty="0"/>
              <a:t>×</a:t>
            </a:r>
            <a:r>
              <a:rPr lang="en-GB" b="0" i="0" dirty="0"/>
              <a:t> 10 × 10 which is 10</a:t>
            </a:r>
            <a:r>
              <a:rPr lang="en-GB" b="0" i="0" baseline="30000" dirty="0"/>
              <a:t>6</a:t>
            </a:r>
          </a:p>
          <a:p>
            <a:pPr marL="0" indent="0">
              <a:buNone/>
            </a:pPr>
            <a:endParaRPr lang="en-GB" b="0" i="0" baseline="30000" dirty="0"/>
          </a:p>
          <a:p>
            <a:pPr marL="0" indent="0">
              <a:buNone/>
            </a:pPr>
            <a:r>
              <a:rPr lang="en-GB" b="0" i="0" baseline="0" dirty="0"/>
              <a:t>? Jasmine could divide her answer by 10 (or 1 000). Jack could multiply his answer by (100/3). Students are much more likely to suggest that he divides by 3 and then multiplies by 10 twice. </a:t>
            </a:r>
            <a:endParaRPr lang="en-GB" b="0" i="1" dirty="0"/>
          </a:p>
          <a:p>
            <a:pPr marL="0" indent="0">
              <a:buNone/>
            </a:pPr>
            <a:endParaRPr lang="en-GB" b="0" dirty="0"/>
          </a:p>
          <a:p>
            <a:r>
              <a:rPr lang="en-GB" b="1" dirty="0"/>
              <a:t>Suggested questioning</a:t>
            </a:r>
          </a:p>
          <a:p>
            <a:r>
              <a:rPr lang="en-GB" b="0" dirty="0"/>
              <a:t>What might the incorrect students have misunderstood?</a:t>
            </a:r>
          </a:p>
          <a:p>
            <a:r>
              <a:rPr lang="en-GB" b="0" dirty="0"/>
              <a:t>Are there any numbers where the incorrect methods might actually produce the right answer?</a:t>
            </a:r>
          </a:p>
          <a:p>
            <a:endParaRPr lang="en-GB" b="0" dirty="0"/>
          </a:p>
          <a:p>
            <a:r>
              <a:rPr lang="en-GB" b="1" dirty="0"/>
              <a:t>Things to think about</a:t>
            </a:r>
          </a:p>
          <a:p>
            <a:r>
              <a:rPr lang="en-GB" b="0" dirty="0"/>
              <a:t>This activity takes two of the most common misconceptions around powers and offers students the opportunity to discuss them. What are the possible benefits or limitations of explicitly showing students incorrect methods? The language of Jasmine’s misconception is a very common way for students to describe powers, and can lead to some confusion as to whether there are three 10s in the calculation, or three multiplications of 10. Placing Sufyan and Jasmine’s statements together offers you a chance to explore what is the same/different about what they say and what they mean.</a:t>
            </a:r>
          </a:p>
        </p:txBody>
      </p:sp>
      <p:sp>
        <p:nvSpPr>
          <p:cNvPr id="4" name="Slide Number Placeholder 3"/>
          <p:cNvSpPr>
            <a:spLocks noGrp="1"/>
          </p:cNvSpPr>
          <p:nvPr>
            <p:ph type="sldNum" sz="quarter" idx="5"/>
          </p:nvPr>
        </p:nvSpPr>
        <p:spPr/>
        <p:txBody>
          <a:bodyPr/>
          <a:lstStyle/>
          <a:p>
            <a:fld id="{95CC6D43-B330-470E-9514-C837501A6F5A}" type="slidenum">
              <a:rPr lang="en-GB" smtClean="0"/>
              <a:t>48</a:t>
            </a:fld>
            <a:endParaRPr lang="en-GB"/>
          </a:p>
        </p:txBody>
      </p:sp>
    </p:spTree>
    <p:extLst>
      <p:ext uri="{BB962C8B-B14F-4D97-AF65-F5344CB8AC3E}">
        <p14:creationId xmlns:p14="http://schemas.microsoft.com/office/powerpoint/2010/main" val="353325744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This slide is animated</a:t>
            </a:r>
            <a:r>
              <a:rPr lang="en-GB" b="0" dirty="0"/>
              <a:t>. Each question will appear separately so you can choose the pace at which to work with your class. </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p>
          <a:p>
            <a:pPr marL="0" indent="0">
              <a:buFontTx/>
              <a:buNone/>
            </a:pPr>
            <a:r>
              <a:rPr lang="en-GB" b="0" dirty="0"/>
              <a:t>a) Odd numbers; are factors of 9</a:t>
            </a:r>
          </a:p>
          <a:p>
            <a:pPr marL="0" indent="0">
              <a:buFontTx/>
              <a:buNone/>
            </a:pPr>
            <a:r>
              <a:rPr lang="en-GB" b="0" dirty="0"/>
              <a:t>b) Not multiples of 3; are factors of 4</a:t>
            </a:r>
          </a:p>
          <a:p>
            <a:pPr marL="0" indent="0">
              <a:buFontTx/>
              <a:buNone/>
            </a:pPr>
            <a:r>
              <a:rPr lang="en-GB" b="0" dirty="0"/>
              <a:t>c) Prime numbers</a:t>
            </a:r>
          </a:p>
          <a:p>
            <a:pPr marL="0" indent="0">
              <a:buFontTx/>
              <a:buNone/>
            </a:pPr>
            <a:r>
              <a:rPr lang="en-GB" b="0" dirty="0"/>
              <a:t>d) Could be: cube numbers, numbers with only 1 factor</a:t>
            </a:r>
          </a:p>
          <a:p>
            <a:pPr marL="0" indent="0">
              <a:buFontTx/>
              <a:buNone/>
            </a:pPr>
            <a:r>
              <a:rPr lang="en-GB" b="0" dirty="0"/>
              <a:t>e) Square numbers</a:t>
            </a:r>
          </a:p>
          <a:p>
            <a:pPr marL="0" indent="0">
              <a:buNone/>
            </a:pPr>
            <a:endParaRPr lang="en-GB" b="0" dirty="0"/>
          </a:p>
          <a:p>
            <a:r>
              <a:rPr lang="en-GB" b="1" dirty="0"/>
              <a:t>Suggested questioning</a:t>
            </a:r>
          </a:p>
          <a:p>
            <a:r>
              <a:rPr lang="en-GB" b="0" dirty="0"/>
              <a:t>What is the same about the numbers in the grey circle each time?</a:t>
            </a:r>
          </a:p>
          <a:p>
            <a:r>
              <a:rPr lang="en-GB" b="0" dirty="0"/>
              <a:t>Why is there only one number in the grey circle for question d)? Is there more than one reason for this?</a:t>
            </a:r>
          </a:p>
          <a:p>
            <a:r>
              <a:rPr lang="en-GB" b="0" dirty="0"/>
              <a:t>Why might I have chosen 36 for this question?</a:t>
            </a:r>
          </a:p>
          <a:p>
            <a:endParaRPr lang="en-GB" b="0" dirty="0"/>
          </a:p>
          <a:p>
            <a:r>
              <a:rPr lang="en-GB" b="1" dirty="0"/>
              <a:t>Things to think about</a:t>
            </a:r>
          </a:p>
          <a:p>
            <a:r>
              <a:rPr lang="en-GB" b="0" dirty="0"/>
              <a:t>Use the factors of 36 as a context for discussing different properties of number. Promote discussion (particularly of d, where there are multiple possible answers) and provide an opportunity for students to recognise the different properties that numbers may have. Students should be using the language of prime, factor, multiple, square and cube in their explanations; you could provide some sentence stems and vocabulary prompts to encourage this.</a:t>
            </a:r>
          </a:p>
        </p:txBody>
      </p:sp>
      <p:sp>
        <p:nvSpPr>
          <p:cNvPr id="4" name="Slide Number Placeholder 3"/>
          <p:cNvSpPr>
            <a:spLocks noGrp="1"/>
          </p:cNvSpPr>
          <p:nvPr>
            <p:ph type="sldNum" sz="quarter" idx="5"/>
          </p:nvPr>
        </p:nvSpPr>
        <p:spPr/>
        <p:txBody>
          <a:bodyPr/>
          <a:lstStyle/>
          <a:p>
            <a:fld id="{95CC6D43-B330-470E-9514-C837501A6F5A}" type="slidenum">
              <a:rPr lang="en-GB" smtClean="0"/>
              <a:t>49</a:t>
            </a:fld>
            <a:endParaRPr lang="en-GB"/>
          </a:p>
        </p:txBody>
      </p:sp>
    </p:spTree>
    <p:extLst>
      <p:ext uri="{BB962C8B-B14F-4D97-AF65-F5344CB8AC3E}">
        <p14:creationId xmlns:p14="http://schemas.microsoft.com/office/powerpoint/2010/main" val="198564996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This slide is animated. </a:t>
            </a:r>
            <a:r>
              <a:rPr lang="en-GB" dirty="0"/>
              <a:t>Each question will appear separately so you can choose the pace at which to work with your class. </a:t>
            </a:r>
          </a:p>
          <a:p>
            <a:endParaRPr lang="en-GB" dirty="0"/>
          </a:p>
          <a:p>
            <a:r>
              <a:rPr lang="en-GB" b="1" dirty="0"/>
              <a:t>Suggested answers </a:t>
            </a:r>
          </a:p>
          <a:p>
            <a:r>
              <a:rPr lang="en-GB" b="0" dirty="0"/>
              <a:t>There are many possible answers. Some examples:</a:t>
            </a:r>
          </a:p>
          <a:p>
            <a:r>
              <a:rPr lang="en-GB" b="0" dirty="0"/>
              <a:t>a) 1 is the only non-prime; 2 is the only even number. </a:t>
            </a:r>
          </a:p>
          <a:p>
            <a:r>
              <a:rPr lang="en-GB" b="0" i="0" dirty="0"/>
              <a:t>This set may lead to statements such as ‘They are all prime’, giving an opportunity to address that fact that 1 has only 1 factor.</a:t>
            </a:r>
          </a:p>
          <a:p>
            <a:endParaRPr lang="en-GB" b="0" i="1" dirty="0"/>
          </a:p>
          <a:p>
            <a:r>
              <a:rPr lang="en-GB" b="0" dirty="0"/>
              <a:t>b) 1 is the only non-multiple of 2; 2 is the only prime. </a:t>
            </a:r>
            <a:r>
              <a:rPr lang="en-GB" b="0" i="0" dirty="0"/>
              <a:t>This set may lead to statements such as, ‘They are all factors of 8’ (which is true) and ‘They are all factors of 4’ (which is not true). Discuss the language of factors and multiples. You may also find students are led to the statement ‘4 is the only square number’, or ‘8 is the only cube number’; remind them that 1 is also both square and cube.</a:t>
            </a:r>
          </a:p>
          <a:p>
            <a:endParaRPr lang="en-GB" b="0" i="1" dirty="0"/>
          </a:p>
          <a:p>
            <a:r>
              <a:rPr lang="en-GB" b="0" i="0" dirty="0"/>
              <a:t>c) </a:t>
            </a:r>
            <a:r>
              <a:rPr lang="en-GB" b="0" dirty="0"/>
              <a:t>13 is the only prime; 16 is the only even number; 9 is the only multiple of 3. </a:t>
            </a:r>
            <a:r>
              <a:rPr lang="en-GB" b="0" i="0" dirty="0"/>
              <a:t>This set may lead to statements such as, ‘16 is the only non-prime’, an opportunity to remind students that 9 is not prime and neither is 1.</a:t>
            </a:r>
          </a:p>
          <a:p>
            <a:pPr marL="0" indent="0">
              <a:buNone/>
            </a:pPr>
            <a:endParaRPr lang="en-GB" b="0" i="1" dirty="0"/>
          </a:p>
          <a:p>
            <a:r>
              <a:rPr lang="en-GB" b="1" dirty="0"/>
              <a:t>Suggested questioning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Which number doesn’t belong? Could a different number not belong? Could </a:t>
            </a:r>
            <a:r>
              <a:rPr lang="en-GB" b="1" i="0" dirty="0"/>
              <a:t>all </a:t>
            </a:r>
            <a:r>
              <a:rPr lang="en-GB" i="0" dirty="0"/>
              <a:t>the numbers not belong, for different reasons?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i="0" dirty="0"/>
              <a:t>What is the same and what is different about the numbers?</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Prompt use of language, for example: can you use the language </a:t>
            </a:r>
            <a:r>
              <a:rPr lang="en-GB" i="0" dirty="0"/>
              <a:t>of factor, multiple, prime, square, cube </a:t>
            </a:r>
            <a:r>
              <a:rPr lang="en-GB" dirty="0"/>
              <a:t>to explain why X doesn’t belong?</a:t>
            </a:r>
          </a:p>
          <a:p>
            <a:endParaRPr lang="en-GB" b="0" dirty="0"/>
          </a:p>
          <a:p>
            <a:r>
              <a:rPr lang="en-GB" b="1" dirty="0"/>
              <a:t>Things to think about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t>This is an open-ended activity that might promote different discussions with different groups of students. It is possible to argue for every number not belonging, so this activity provides a context for rich discussion and use of mathematical language in justifying students’ answers. It is an opportunity to assess students’ confidence with key terms and properties of numbers. </a:t>
            </a:r>
            <a:r>
              <a:rPr lang="en-GB" dirty="0"/>
              <a:t>You may wish to support students with sentence stems and suggested vocabulary.</a:t>
            </a:r>
          </a:p>
        </p:txBody>
      </p:sp>
      <p:sp>
        <p:nvSpPr>
          <p:cNvPr id="4" name="Slide Number Placeholder 3"/>
          <p:cNvSpPr>
            <a:spLocks noGrp="1"/>
          </p:cNvSpPr>
          <p:nvPr>
            <p:ph type="sldNum" sz="quarter" idx="5"/>
          </p:nvPr>
        </p:nvSpPr>
        <p:spPr/>
        <p:txBody>
          <a:bodyPr/>
          <a:lstStyle/>
          <a:p>
            <a:fld id="{95CC6D43-B330-470E-9514-C837501A6F5A}" type="slidenum">
              <a:rPr lang="en-GB" smtClean="0"/>
              <a:t>50</a:t>
            </a:fld>
            <a:endParaRPr lang="en-GB"/>
          </a:p>
        </p:txBody>
      </p:sp>
    </p:spTree>
    <p:extLst>
      <p:ext uri="{BB962C8B-B14F-4D97-AF65-F5344CB8AC3E}">
        <p14:creationId xmlns:p14="http://schemas.microsoft.com/office/powerpoint/2010/main" val="420119564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p>
          <a:p>
            <a:pPr marL="0" indent="0">
              <a:buNone/>
            </a:pPr>
            <a:r>
              <a:rPr lang="en-GB" b="0" dirty="0"/>
              <a:t>The colours represent the prime factors of each number – pale blue: 1, yellow: 2, red: 3, purple: 5, black: 7, bright green: 11.</a:t>
            </a:r>
          </a:p>
          <a:p>
            <a:pPr marL="0" indent="0">
              <a:buNone/>
            </a:pPr>
            <a:r>
              <a:rPr lang="en-GB" b="0" dirty="0"/>
              <a:t>? 13: new colour; 14: yellow, black; 15: red, purple; 16: yellow </a:t>
            </a:r>
            <a:r>
              <a:rPr lang="en-GB" sz="1200" dirty="0">
                <a:latin typeface="+mn-lt"/>
                <a:cs typeface="Calibri" panose="020F0502020204030204" pitchFamily="34" charset="0"/>
              </a:rPr>
              <a:t>×</a:t>
            </a:r>
            <a:r>
              <a:rPr lang="en-GB" b="0" dirty="0"/>
              <a:t> 4; 17: new colour; 18: yellow, red </a:t>
            </a:r>
            <a:r>
              <a:rPr lang="en-GB" sz="1200" dirty="0">
                <a:latin typeface="+mn-lt"/>
                <a:cs typeface="Calibri" panose="020F0502020204030204" pitchFamily="34" charset="0"/>
              </a:rPr>
              <a:t>×</a:t>
            </a:r>
            <a:r>
              <a:rPr lang="en-GB" b="0" dirty="0"/>
              <a:t> 2; 19: new colour; 20: yellow </a:t>
            </a:r>
            <a:r>
              <a:rPr lang="en-GB" sz="1200" dirty="0">
                <a:latin typeface="+mn-lt"/>
                <a:cs typeface="Calibri" panose="020F0502020204030204" pitchFamily="34" charset="0"/>
              </a:rPr>
              <a:t>× </a:t>
            </a:r>
            <a:r>
              <a:rPr lang="en-GB" b="0" dirty="0"/>
              <a:t>2, purple.</a:t>
            </a:r>
          </a:p>
          <a:p>
            <a:pPr marL="0" indent="0">
              <a:buNone/>
            </a:pPr>
            <a:endParaRPr lang="en-GB" b="0" dirty="0"/>
          </a:p>
          <a:p>
            <a:r>
              <a:rPr lang="en-GB" b="1" dirty="0"/>
              <a:t>Suggested questioning</a:t>
            </a:r>
          </a:p>
          <a:p>
            <a:r>
              <a:rPr lang="en-GB" b="0" dirty="0"/>
              <a:t>What is the same and what is different about this image and the image in Checkpoint 8?</a:t>
            </a:r>
          </a:p>
          <a:p>
            <a:r>
              <a:rPr lang="en-GB" b="0" dirty="0"/>
              <a:t>What do you notice about the numbers that have only yellow?</a:t>
            </a:r>
          </a:p>
          <a:p>
            <a:r>
              <a:rPr lang="en-GB" b="0" dirty="0"/>
              <a:t>What do you notice about the numbers that have only one colour?</a:t>
            </a:r>
          </a:p>
          <a:p>
            <a:r>
              <a:rPr lang="en-GB" b="0" dirty="0"/>
              <a:t>What do you notice about the numbers that have yellow/red/purple?</a:t>
            </a:r>
          </a:p>
          <a:p>
            <a:endParaRPr lang="en-GB" b="0" dirty="0"/>
          </a:p>
          <a:p>
            <a:r>
              <a:rPr lang="en-GB" b="1" dirty="0"/>
              <a:t>Things to think about</a:t>
            </a:r>
          </a:p>
          <a:p>
            <a:r>
              <a:rPr lang="en-GB" b="0" dirty="0"/>
              <a:t>This activity links to Checkpoint 8, and could be offered afterwards as an introduction to product of primes. Students may initially look for an additive relationship (yellow + yellow = 4) but come unstuck when thinking about three identical numbers to sum to 8; this may be a good opportunity to reinforce cube numbers. How might this activity feed into your teaching of prime factorisation?</a:t>
            </a:r>
          </a:p>
        </p:txBody>
      </p:sp>
      <p:sp>
        <p:nvSpPr>
          <p:cNvPr id="4" name="Slide Number Placeholder 3"/>
          <p:cNvSpPr>
            <a:spLocks noGrp="1"/>
          </p:cNvSpPr>
          <p:nvPr>
            <p:ph type="sldNum" sz="quarter" idx="5"/>
          </p:nvPr>
        </p:nvSpPr>
        <p:spPr/>
        <p:txBody>
          <a:bodyPr/>
          <a:lstStyle/>
          <a:p>
            <a:fld id="{95CC6D43-B330-470E-9514-C837501A6F5A}" type="slidenum">
              <a:rPr lang="en-GB" smtClean="0"/>
              <a:t>51</a:t>
            </a:fld>
            <a:endParaRPr lang="en-GB"/>
          </a:p>
        </p:txBody>
      </p:sp>
    </p:spTree>
    <p:extLst>
      <p:ext uri="{BB962C8B-B14F-4D97-AF65-F5344CB8AC3E}">
        <p14:creationId xmlns:p14="http://schemas.microsoft.com/office/powerpoint/2010/main" val="316849895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r>
                  <a:rPr lang="en-GB" b="1" dirty="0"/>
                  <a:t>This slide is animated</a:t>
                </a:r>
                <a:r>
                  <a:rPr lang="en-GB" b="0" dirty="0"/>
                  <a:t>. Each question will appear separately so you can choose the pace at which to work with your class. </a:t>
                </a:r>
                <a:endParaRPr lang="en-GB" b="1" dirty="0"/>
              </a:p>
              <a:p>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p>
              <a:p>
                <a:pPr marL="0" indent="0">
                  <a:buNone/>
                </a:pPr>
                <a:r>
                  <a:rPr lang="en-GB" b="0" i="0" dirty="0"/>
                  <a:t>a) Students should recognise that both feature ‘2 </a:t>
                </a:r>
                <a14:m>
                  <m:oMath xmlns:m="http://schemas.openxmlformats.org/officeDocument/2006/math">
                    <m:r>
                      <a:rPr lang="en-GB" sz="1200" i="1" smtClean="0">
                        <a:latin typeface="Cambria Math" panose="02040503050406030204" pitchFamily="18" charset="0"/>
                        <a:ea typeface="Cambria Math" panose="02040503050406030204" pitchFamily="18" charset="0"/>
                      </a:rPr>
                      <m:t>×</m:t>
                    </m:r>
                  </m:oMath>
                </a14:m>
                <a:r>
                  <a:rPr lang="en-GB" b="0" i="0" dirty="0"/>
                  <a:t> 3’; they may also identify that all of the numbers are primes.</a:t>
                </a:r>
              </a:p>
              <a:p>
                <a:pPr marL="0" indent="0">
                  <a:buNone/>
                </a:pPr>
                <a:r>
                  <a:rPr lang="en-GB" b="0" i="0" u="none" dirty="0"/>
                  <a:t>b)</a:t>
                </a:r>
                <a:r>
                  <a:rPr lang="en-GB" b="0" i="0" u="none" baseline="0" dirty="0"/>
                  <a:t> </a:t>
                </a:r>
                <a:r>
                  <a:rPr lang="en-GB" b="0" i="0" u="none" dirty="0"/>
                  <a:t>Students should recognise that 6 is not prime; they may suggest that it could be replaced by 2 </a:t>
                </a:r>
                <a14:m>
                  <m:oMath xmlns:m="http://schemas.openxmlformats.org/officeDocument/2006/math">
                    <m:r>
                      <a:rPr lang="en-GB" sz="1200" i="1" smtClean="0">
                        <a:latin typeface="Cambria Math" panose="02040503050406030204" pitchFamily="18" charset="0"/>
                        <a:ea typeface="Cambria Math" panose="02040503050406030204" pitchFamily="18" charset="0"/>
                      </a:rPr>
                      <m:t>×</m:t>
                    </m:r>
                  </m:oMath>
                </a14:m>
                <a:r>
                  <a:rPr lang="en-GB" b="0" i="0" u="none" dirty="0"/>
                  <a:t> 3 to be ‘more similar’ to the other products.</a:t>
                </a:r>
              </a:p>
              <a:p>
                <a:pPr marL="0" indent="0">
                  <a:buNone/>
                </a:pPr>
                <a:r>
                  <a:rPr lang="en-GB" b="0" i="0" u="none" dirty="0"/>
                  <a:t>c) 114 = 2 × 3 × 19</a:t>
                </a:r>
              </a:p>
              <a:p>
                <a:pPr marL="0" indent="0">
                  <a:buNone/>
                </a:pPr>
                <a:r>
                  <a:rPr lang="en-GB" b="0" i="0" u="none" dirty="0"/>
                  <a:t>d) 12 = 2×3×2 (this may lead to a discussion about the order of the factors, and commutativity)</a:t>
                </a:r>
              </a:p>
              <a:p>
                <a:pPr marL="0" indent="0">
                  <a:buNone/>
                </a:pPr>
                <a:r>
                  <a:rPr lang="en-GB" b="0" i="0" u="none" dirty="0"/>
                  <a:t>42 = 2 × 3×7</a:t>
                </a:r>
              </a:p>
              <a:p>
                <a:pPr marL="0" indent="0">
                  <a:buNone/>
                </a:pPr>
                <a:r>
                  <a:rPr lang="en-GB" b="0" i="0" u="none" dirty="0"/>
                  <a:t>78 = 2 × 3×13</a:t>
                </a:r>
              </a:p>
              <a:p>
                <a:pPr marL="0" indent="0">
                  <a:buNone/>
                </a:pPr>
                <a:r>
                  <a:rPr lang="en-GB" b="0" i="0" u="none" dirty="0"/>
                  <a:t>36 = 2 × 3 × 2 × 3 (some students may write 2 × 3</a:t>
                </a:r>
                <a:r>
                  <a:rPr lang="en-GB" b="0" i="0" u="none" baseline="0" dirty="0"/>
                  <a:t> </a:t>
                </a:r>
                <a:r>
                  <a:rPr lang="en-GB" b="0" i="0" u="none" dirty="0"/>
                  <a:t>×</a:t>
                </a:r>
                <a:r>
                  <a:rPr lang="en-GB" b="0" i="0" u="none" baseline="0" dirty="0"/>
                  <a:t> 6 </a:t>
                </a:r>
                <a:r>
                  <a:rPr lang="en-GB" b="0" i="0" u="none" dirty="0"/>
                  <a:t>– this offers an opportunity to discuss why it can also be written just using 2 and 3)</a:t>
                </a:r>
              </a:p>
              <a:p>
                <a:pPr marL="0" indent="0">
                  <a:buNone/>
                </a:pPr>
                <a:r>
                  <a:rPr lang="en-GB" b="0" i="0" u="none" dirty="0"/>
                  <a:t>108 = 2 × 3 × 2 × 3 × 3 (students may recognise 108 as 9 ×12, so you can link to the previously established fact that 12 = 2 × 3 × 2)</a:t>
                </a:r>
              </a:p>
              <a:p>
                <a:pPr marL="0" indent="0">
                  <a:buNone/>
                </a:pPr>
                <a:r>
                  <a:rPr lang="en-GB" b="0" i="0" u="none" dirty="0"/>
                  <a:t>102 = 2 × 3 × 17</a:t>
                </a:r>
              </a:p>
              <a:p>
                <a:pPr marL="0" indent="0">
                  <a:buNone/>
                </a:pPr>
                <a:endParaRPr lang="en-GB" b="0" i="1" u="none" dirty="0"/>
              </a:p>
              <a:p>
                <a:r>
                  <a:rPr lang="en-GB" b="1" dirty="0"/>
                  <a:t>Suggested questioning</a:t>
                </a:r>
              </a:p>
              <a:p>
                <a:r>
                  <a:rPr lang="en-GB" b="0" dirty="0"/>
                  <a:t>What is the same and what is different? How could you make the third product more similar?</a:t>
                </a:r>
              </a:p>
              <a:p>
                <a:r>
                  <a:rPr lang="en-GB" b="0" dirty="0"/>
                  <a:t>What other products can you write using 2 </a:t>
                </a:r>
                <a:r>
                  <a:rPr lang="en-GB" b="0" i="0" u="none" dirty="0"/>
                  <a:t>× </a:t>
                </a:r>
                <a:r>
                  <a:rPr lang="en-GB" b="0" dirty="0"/>
                  <a:t>3? What do you know about all of the numbers that you generate?</a:t>
                </a:r>
              </a:p>
              <a:p>
                <a:r>
                  <a:rPr lang="en-GB" b="0" dirty="0"/>
                  <a:t>What is special about 2 and 3? What other numbers are similar?</a:t>
                </a:r>
              </a:p>
              <a:p>
                <a:endParaRPr lang="en-GB" b="0" dirty="0"/>
              </a:p>
              <a:p>
                <a:r>
                  <a:rPr lang="en-GB" b="1" dirty="0"/>
                  <a:t>Things to think about</a:t>
                </a:r>
              </a:p>
              <a:p>
                <a:r>
                  <a:rPr lang="en-GB" b="0" dirty="0"/>
                  <a:t>This activity uses language that is familiar to students to begin explore a concept that might not be: that every number can be written as a unique product of primes. How might this be used within your teaching sequence for prime factorisation? How does this activity support students to understand that every number can be expressed as a unique product of primes, rather than just applying a process?</a:t>
                </a:r>
              </a:p>
            </p:txBody>
          </p:sp>
        </mc:Choice>
        <mc:Fallback xmlns="">
          <p:sp>
            <p:nvSpPr>
              <p:cNvPr id="3" name="Notes Placeholder 2"/>
              <p:cNvSpPr>
                <a:spLocks noGrp="1"/>
              </p:cNvSpPr>
              <p:nvPr>
                <p:ph type="body" idx="1"/>
              </p:nvPr>
            </p:nvSpPr>
            <p:spPr/>
            <p:txBody>
              <a:bodyPr/>
              <a:lstStyle/>
              <a:p>
                <a:r>
                  <a:rPr lang="en-GB" b="1" dirty="0"/>
                  <a:t>This slide is animated</a:t>
                </a:r>
                <a:r>
                  <a:rPr lang="en-GB" b="0" dirty="0"/>
                  <a:t>. Each question will appear separately so you can choose the pace at which to work with your class. </a:t>
                </a:r>
                <a:endParaRPr lang="en-GB" b="1" dirty="0"/>
              </a:p>
              <a:p>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p>
              <a:p>
                <a:pPr marL="0" indent="0">
                  <a:buNone/>
                </a:pPr>
                <a:r>
                  <a:rPr lang="en-GB" b="0" i="1" dirty="0"/>
                  <a:t>What is the same/different about these two products? </a:t>
                </a:r>
                <a:r>
                  <a:rPr lang="en-GB" b="0" i="0" dirty="0"/>
                  <a:t>Students should recognise that both feature ‘2 </a:t>
                </a:r>
                <a:r>
                  <a:rPr lang="en-GB" sz="1200" i="0">
                    <a:latin typeface="Cambria Math" panose="02040503050406030204" pitchFamily="18" charset="0"/>
                    <a:ea typeface="Cambria Math" panose="02040503050406030204" pitchFamily="18" charset="0"/>
                  </a:rPr>
                  <a:t>×</a:t>
                </a:r>
                <a:r>
                  <a:rPr lang="en-GB" b="0" i="0" dirty="0"/>
                  <a:t> 3’; they may also identify that all of the numbers are primes.</a:t>
                </a:r>
              </a:p>
              <a:p>
                <a:pPr marL="0" indent="0">
                  <a:buNone/>
                </a:pPr>
                <a:r>
                  <a:rPr lang="en-GB" b="0" i="1" u="none" dirty="0"/>
                  <a:t>What is the same/different about these three products? </a:t>
                </a:r>
                <a:r>
                  <a:rPr lang="en-GB" b="0" i="0" u="none" dirty="0"/>
                  <a:t>Students should recognise that 6 is not prime; they may suggest that it could be replaced by 2 </a:t>
                </a:r>
                <a:r>
                  <a:rPr lang="en-GB" sz="1200" i="0">
                    <a:latin typeface="Cambria Math" panose="02040503050406030204" pitchFamily="18" charset="0"/>
                    <a:ea typeface="Cambria Math" panose="02040503050406030204" pitchFamily="18" charset="0"/>
                  </a:rPr>
                  <a:t>×</a:t>
                </a:r>
                <a:r>
                  <a:rPr lang="en-GB" b="0" i="0" u="none" dirty="0"/>
                  <a:t> 3 to be ‘more similar’ to the other products.</a:t>
                </a:r>
              </a:p>
              <a:p>
                <a:pPr marL="0" indent="0">
                  <a:buNone/>
                </a:pPr>
                <a:r>
                  <a:rPr lang="en-GB" b="0" i="0" u="none" dirty="0"/>
                  <a:t>12 = 2 </a:t>
                </a:r>
                <a:r>
                  <a:rPr lang="en-GB" sz="1200" i="0">
                    <a:latin typeface="Cambria Math" panose="02040503050406030204" pitchFamily="18" charset="0"/>
                    <a:ea typeface="Cambria Math" panose="02040503050406030204" pitchFamily="18" charset="0"/>
                  </a:rPr>
                  <a:t>×</a:t>
                </a:r>
                <a:r>
                  <a:rPr lang="en-GB" b="0" i="0" u="none" dirty="0"/>
                  <a:t> 3 </a:t>
                </a:r>
                <a:r>
                  <a:rPr lang="en-GB" sz="1200" i="0">
                    <a:latin typeface="Cambria Math" panose="02040503050406030204" pitchFamily="18" charset="0"/>
                    <a:ea typeface="Cambria Math" panose="02040503050406030204" pitchFamily="18" charset="0"/>
                  </a:rPr>
                  <a:t>×</a:t>
                </a:r>
                <a:r>
                  <a:rPr lang="en-GB" b="0" i="0" u="none" dirty="0"/>
                  <a:t> 2 (this may lead to a discussion about the order of the factors, and commutativity)</a:t>
                </a:r>
              </a:p>
              <a:p>
                <a:pPr marL="0" indent="0">
                  <a:buNone/>
                </a:pPr>
                <a:r>
                  <a:rPr lang="en-GB" b="0" i="0" u="none" dirty="0"/>
                  <a:t>42 = 2 </a:t>
                </a:r>
                <a:r>
                  <a:rPr lang="en-GB" sz="1200" i="0">
                    <a:latin typeface="Cambria Math" panose="02040503050406030204" pitchFamily="18" charset="0"/>
                    <a:ea typeface="Cambria Math" panose="02040503050406030204" pitchFamily="18" charset="0"/>
                  </a:rPr>
                  <a:t>×</a:t>
                </a:r>
                <a:r>
                  <a:rPr lang="en-GB" b="0" i="0" u="none" dirty="0"/>
                  <a:t> 3 </a:t>
                </a:r>
                <a:r>
                  <a:rPr lang="en-GB" sz="1200" i="0">
                    <a:latin typeface="Cambria Math" panose="02040503050406030204" pitchFamily="18" charset="0"/>
                    <a:ea typeface="Cambria Math" panose="02040503050406030204" pitchFamily="18" charset="0"/>
                  </a:rPr>
                  <a:t>×</a:t>
                </a:r>
                <a:r>
                  <a:rPr lang="en-GB" b="0" i="0" u="none" dirty="0"/>
                  <a:t> 7</a:t>
                </a:r>
              </a:p>
              <a:p>
                <a:pPr marL="0" indent="0">
                  <a:buNone/>
                </a:pPr>
                <a:r>
                  <a:rPr lang="en-GB" b="0" i="0" u="none" dirty="0"/>
                  <a:t>78 = 2 </a:t>
                </a:r>
                <a:r>
                  <a:rPr lang="en-GB" sz="1200" i="0">
                    <a:latin typeface="Cambria Math" panose="02040503050406030204" pitchFamily="18" charset="0"/>
                    <a:ea typeface="Cambria Math" panose="02040503050406030204" pitchFamily="18" charset="0"/>
                  </a:rPr>
                  <a:t>×</a:t>
                </a:r>
                <a:r>
                  <a:rPr lang="en-GB" b="0" i="0" u="none" dirty="0"/>
                  <a:t> 3 </a:t>
                </a:r>
                <a:r>
                  <a:rPr lang="en-GB" sz="1200" i="0">
                    <a:latin typeface="Cambria Math" panose="02040503050406030204" pitchFamily="18" charset="0"/>
                    <a:ea typeface="Cambria Math" panose="02040503050406030204" pitchFamily="18" charset="0"/>
                  </a:rPr>
                  <a:t>×</a:t>
                </a:r>
                <a:r>
                  <a:rPr lang="en-GB" b="0" i="0" u="none" dirty="0"/>
                  <a:t> 13</a:t>
                </a:r>
              </a:p>
              <a:p>
                <a:pPr marL="0" indent="0">
                  <a:buNone/>
                </a:pPr>
                <a:r>
                  <a:rPr lang="en-GB" b="0" i="0" u="none" dirty="0"/>
                  <a:t>36 = 2 </a:t>
                </a:r>
                <a:r>
                  <a:rPr lang="en-GB" sz="1200" i="0">
                    <a:latin typeface="Cambria Math" panose="02040503050406030204" pitchFamily="18" charset="0"/>
                    <a:ea typeface="Cambria Math" panose="02040503050406030204" pitchFamily="18" charset="0"/>
                  </a:rPr>
                  <a:t>×</a:t>
                </a:r>
                <a:r>
                  <a:rPr lang="en-GB" b="0" i="0" u="none" dirty="0"/>
                  <a:t> 3 </a:t>
                </a:r>
                <a:r>
                  <a:rPr lang="en-GB" sz="1200" i="0">
                    <a:latin typeface="Cambria Math" panose="02040503050406030204" pitchFamily="18" charset="0"/>
                    <a:ea typeface="Cambria Math" panose="02040503050406030204" pitchFamily="18" charset="0"/>
                  </a:rPr>
                  <a:t>×</a:t>
                </a:r>
                <a:r>
                  <a:rPr lang="en-GB" b="0" i="0" u="none" dirty="0"/>
                  <a:t> 2 </a:t>
                </a:r>
                <a:r>
                  <a:rPr lang="en-GB" sz="1200" i="0">
                    <a:latin typeface="Cambria Math" panose="02040503050406030204" pitchFamily="18" charset="0"/>
                    <a:ea typeface="Cambria Math" panose="02040503050406030204" pitchFamily="18" charset="0"/>
                  </a:rPr>
                  <a:t>×</a:t>
                </a:r>
                <a:r>
                  <a:rPr lang="en-GB" b="0" i="0" u="none" dirty="0"/>
                  <a:t> 3 (some students may write 2 </a:t>
                </a:r>
                <a:r>
                  <a:rPr lang="en-GB" sz="1200" i="0">
                    <a:latin typeface="Cambria Math" panose="02040503050406030204" pitchFamily="18" charset="0"/>
                    <a:ea typeface="Cambria Math" panose="02040503050406030204" pitchFamily="18" charset="0"/>
                  </a:rPr>
                  <a:t>×</a:t>
                </a:r>
                <a:r>
                  <a:rPr lang="en-GB" b="0" i="0" u="none" dirty="0"/>
                  <a:t> 3 </a:t>
                </a:r>
                <a:r>
                  <a:rPr lang="en-GB" sz="1200" i="0">
                    <a:latin typeface="Cambria Math" panose="02040503050406030204" pitchFamily="18" charset="0"/>
                    <a:ea typeface="Cambria Math" panose="02040503050406030204" pitchFamily="18" charset="0"/>
                  </a:rPr>
                  <a:t>×</a:t>
                </a:r>
                <a:r>
                  <a:rPr lang="en-GB" b="0" i="0" u="none" dirty="0"/>
                  <a:t> 6 – this offers an opportunity to discuss why it can also be written just using 2 and 3)</a:t>
                </a:r>
              </a:p>
              <a:p>
                <a:pPr marL="0" indent="0">
                  <a:buNone/>
                </a:pPr>
                <a:r>
                  <a:rPr lang="en-GB" b="0" i="0" u="none" dirty="0"/>
                  <a:t>108 = 2 </a:t>
                </a:r>
                <a:r>
                  <a:rPr lang="en-GB" sz="1200" i="0">
                    <a:latin typeface="Cambria Math" panose="02040503050406030204" pitchFamily="18" charset="0"/>
                    <a:ea typeface="Cambria Math" panose="02040503050406030204" pitchFamily="18" charset="0"/>
                  </a:rPr>
                  <a:t>×</a:t>
                </a:r>
                <a:r>
                  <a:rPr lang="en-GB" b="0" i="0" u="none" dirty="0"/>
                  <a:t> 3 </a:t>
                </a:r>
                <a:r>
                  <a:rPr lang="en-GB" sz="1200" i="0">
                    <a:latin typeface="Cambria Math" panose="02040503050406030204" pitchFamily="18" charset="0"/>
                    <a:ea typeface="Cambria Math" panose="02040503050406030204" pitchFamily="18" charset="0"/>
                  </a:rPr>
                  <a:t>×</a:t>
                </a:r>
                <a:r>
                  <a:rPr lang="en-GB" b="0" i="0" u="none" dirty="0"/>
                  <a:t> 2 </a:t>
                </a:r>
                <a:r>
                  <a:rPr lang="en-GB" sz="1200" i="0">
                    <a:latin typeface="Cambria Math" panose="02040503050406030204" pitchFamily="18" charset="0"/>
                    <a:ea typeface="Cambria Math" panose="02040503050406030204" pitchFamily="18" charset="0"/>
                  </a:rPr>
                  <a:t>×</a:t>
                </a:r>
                <a:r>
                  <a:rPr lang="en-GB" b="0" i="0" u="none" dirty="0"/>
                  <a:t> 3 </a:t>
                </a:r>
                <a:r>
                  <a:rPr lang="en-GB" sz="1200" i="0">
                    <a:latin typeface="Cambria Math" panose="02040503050406030204" pitchFamily="18" charset="0"/>
                    <a:ea typeface="Cambria Math" panose="02040503050406030204" pitchFamily="18" charset="0"/>
                  </a:rPr>
                  <a:t>×</a:t>
                </a:r>
                <a:r>
                  <a:rPr lang="en-GB" b="0" i="0" u="none" dirty="0"/>
                  <a:t> 3 (students may recognise 108 as 9 </a:t>
                </a:r>
                <a:r>
                  <a:rPr lang="en-GB" sz="1200" i="0">
                    <a:latin typeface="Cambria Math" panose="02040503050406030204" pitchFamily="18" charset="0"/>
                    <a:ea typeface="Cambria Math" panose="02040503050406030204" pitchFamily="18" charset="0"/>
                  </a:rPr>
                  <a:t>×</a:t>
                </a:r>
                <a:r>
                  <a:rPr lang="en-GB" b="0" i="0" u="none" dirty="0"/>
                  <a:t> 12, so you can link to the previously established fact that          12 = 2 </a:t>
                </a:r>
                <a:r>
                  <a:rPr lang="en-GB" sz="1200" i="0">
                    <a:latin typeface="Cambria Math" panose="02040503050406030204" pitchFamily="18" charset="0"/>
                    <a:ea typeface="Cambria Math" panose="02040503050406030204" pitchFamily="18" charset="0"/>
                  </a:rPr>
                  <a:t>×</a:t>
                </a:r>
                <a:r>
                  <a:rPr lang="en-GB" b="0" i="0" u="none" dirty="0"/>
                  <a:t> 3 </a:t>
                </a:r>
                <a:r>
                  <a:rPr lang="en-GB" sz="1200" i="0">
                    <a:latin typeface="Cambria Math" panose="02040503050406030204" pitchFamily="18" charset="0"/>
                    <a:ea typeface="Cambria Math" panose="02040503050406030204" pitchFamily="18" charset="0"/>
                  </a:rPr>
                  <a:t>×</a:t>
                </a:r>
                <a:r>
                  <a:rPr lang="en-GB" b="0" i="0" u="none" dirty="0"/>
                  <a:t> 2)</a:t>
                </a:r>
              </a:p>
              <a:p>
                <a:pPr marL="0" indent="0">
                  <a:buNone/>
                </a:pPr>
                <a:r>
                  <a:rPr lang="en-GB" b="0" i="0" u="none" dirty="0"/>
                  <a:t>102 = 2 </a:t>
                </a:r>
                <a:r>
                  <a:rPr lang="en-GB" sz="1200" i="0">
                    <a:latin typeface="Cambria Math" panose="02040503050406030204" pitchFamily="18" charset="0"/>
                    <a:ea typeface="Cambria Math" panose="02040503050406030204" pitchFamily="18" charset="0"/>
                  </a:rPr>
                  <a:t>×</a:t>
                </a:r>
                <a:r>
                  <a:rPr lang="en-GB" b="0" i="0" u="none" dirty="0"/>
                  <a:t> 3 </a:t>
                </a:r>
                <a:r>
                  <a:rPr lang="en-GB" sz="1200" i="0">
                    <a:latin typeface="Cambria Math" panose="02040503050406030204" pitchFamily="18" charset="0"/>
                    <a:ea typeface="Cambria Math" panose="02040503050406030204" pitchFamily="18" charset="0"/>
                  </a:rPr>
                  <a:t>×</a:t>
                </a:r>
                <a:r>
                  <a:rPr lang="en-GB" b="0" i="0" u="none" dirty="0"/>
                  <a:t> 17</a:t>
                </a:r>
              </a:p>
              <a:p>
                <a:pPr marL="0" indent="0">
                  <a:buNone/>
                </a:pPr>
                <a:endParaRPr lang="en-GB" b="0" i="1" u="none" dirty="0"/>
              </a:p>
              <a:p>
                <a:r>
                  <a:rPr lang="en-GB" b="1" dirty="0"/>
                  <a:t>Suggested questioning</a:t>
                </a:r>
              </a:p>
              <a:p>
                <a:r>
                  <a:rPr lang="en-GB" b="0" dirty="0"/>
                  <a:t>What is the same and what is different? How could you make the third product more similar?</a:t>
                </a:r>
              </a:p>
              <a:p>
                <a:r>
                  <a:rPr lang="en-GB" b="0" dirty="0"/>
                  <a:t>What other products can you write using 2 </a:t>
                </a:r>
                <a:r>
                  <a:rPr lang="en-GB" sz="1200" i="0">
                    <a:latin typeface="Cambria Math" panose="02040503050406030204" pitchFamily="18" charset="0"/>
                    <a:ea typeface="Cambria Math" panose="02040503050406030204" pitchFamily="18" charset="0"/>
                  </a:rPr>
                  <a:t>×</a:t>
                </a:r>
                <a:r>
                  <a:rPr lang="en-GB" b="0" dirty="0"/>
                  <a:t> 3? What do you know about all of the numbers that you generate?</a:t>
                </a:r>
              </a:p>
              <a:p>
                <a:r>
                  <a:rPr lang="en-GB" b="0" dirty="0"/>
                  <a:t>What is special about 2 and 3? What other numbers are similar?</a:t>
                </a:r>
              </a:p>
              <a:p>
                <a:endParaRPr lang="en-GB" b="0" dirty="0"/>
              </a:p>
              <a:p>
                <a:r>
                  <a:rPr lang="en-GB" b="1" dirty="0"/>
                  <a:t>Things to think about</a:t>
                </a:r>
              </a:p>
              <a:p>
                <a:r>
                  <a:rPr lang="en-GB" b="0" dirty="0"/>
                  <a:t>This activity uses language that is familiar to students to begin explore a concept that might not be: that every number can be written as a unique product of primes. How might this be used within your teaching sequence for prime factorisation? How does this activity support students to understand that every number can be expressed as a unique product of primes, rather than just applying a process?</a:t>
                </a:r>
              </a:p>
              <a:p>
                <a:endParaRPr lang="en-GB" dirty="0"/>
              </a:p>
            </p:txBody>
          </p:sp>
        </mc:Fallback>
      </mc:AlternateContent>
      <p:sp>
        <p:nvSpPr>
          <p:cNvPr id="4" name="Slide Number Placeholder 3"/>
          <p:cNvSpPr>
            <a:spLocks noGrp="1"/>
          </p:cNvSpPr>
          <p:nvPr>
            <p:ph type="sldNum" sz="quarter" idx="5"/>
          </p:nvPr>
        </p:nvSpPr>
        <p:spPr/>
        <p:txBody>
          <a:bodyPr/>
          <a:lstStyle/>
          <a:p>
            <a:fld id="{95CC6D43-B330-470E-9514-C837501A6F5A}" type="slidenum">
              <a:rPr lang="en-GB" smtClean="0"/>
              <a:t>52</a:t>
            </a:fld>
            <a:endParaRPr lang="en-GB"/>
          </a:p>
        </p:txBody>
      </p:sp>
    </p:spTree>
    <p:extLst>
      <p:ext uri="{BB962C8B-B14F-4D97-AF65-F5344CB8AC3E}">
        <p14:creationId xmlns:p14="http://schemas.microsoft.com/office/powerpoint/2010/main" val="263706211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a:t>This is a printable version of the activity in Checkpoint 4.</a:t>
            </a:r>
            <a:endParaRPr lang="en-GB" b="0"/>
          </a:p>
          <a:p>
            <a:endParaRPr lang="en-GB"/>
          </a:p>
        </p:txBody>
      </p:sp>
      <p:sp>
        <p:nvSpPr>
          <p:cNvPr id="4" name="Slide Number Placeholder 3"/>
          <p:cNvSpPr>
            <a:spLocks noGrp="1"/>
          </p:cNvSpPr>
          <p:nvPr>
            <p:ph type="sldNum" sz="quarter" idx="5"/>
          </p:nvPr>
        </p:nvSpPr>
        <p:spPr/>
        <p:txBody>
          <a:bodyPr/>
          <a:lstStyle/>
          <a:p>
            <a:fld id="{95CC6D43-B330-470E-9514-C837501A6F5A}" type="slidenum">
              <a:rPr lang="en-GB" smtClean="0"/>
              <a:t>54</a:t>
            </a:fld>
            <a:endParaRPr lang="en-GB"/>
          </a:p>
        </p:txBody>
      </p:sp>
    </p:spTree>
    <p:extLst>
      <p:ext uri="{BB962C8B-B14F-4D97-AF65-F5344CB8AC3E}">
        <p14:creationId xmlns:p14="http://schemas.microsoft.com/office/powerpoint/2010/main" val="139236572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a:t>This is a printable version of the activity in Checkpoint 12.</a:t>
            </a:r>
            <a:endParaRPr lang="en-GB" b="0"/>
          </a:p>
          <a:p>
            <a:endParaRPr lang="en-GB"/>
          </a:p>
        </p:txBody>
      </p:sp>
      <p:sp>
        <p:nvSpPr>
          <p:cNvPr id="4" name="Slide Number Placeholder 3"/>
          <p:cNvSpPr>
            <a:spLocks noGrp="1"/>
          </p:cNvSpPr>
          <p:nvPr>
            <p:ph type="sldNum" sz="quarter" idx="5"/>
          </p:nvPr>
        </p:nvSpPr>
        <p:spPr/>
        <p:txBody>
          <a:bodyPr/>
          <a:lstStyle/>
          <a:p>
            <a:fld id="{95CC6D43-B330-470E-9514-C837501A6F5A}" type="slidenum">
              <a:rPr lang="en-GB" smtClean="0"/>
              <a:t>55</a:t>
            </a:fld>
            <a:endParaRPr lang="en-GB"/>
          </a:p>
        </p:txBody>
      </p:sp>
    </p:spTree>
    <p:extLst>
      <p:ext uri="{BB962C8B-B14F-4D97-AF65-F5344CB8AC3E}">
        <p14:creationId xmlns:p14="http://schemas.microsoft.com/office/powerpoint/2010/main" val="23371691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This slide is animated</a:t>
            </a:r>
            <a:r>
              <a:rPr lang="en-GB" b="0" dirty="0"/>
              <a:t>. Each question will appear separately so you can choose the pace at which to work with your class. </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p>
          <a:p>
            <a:pPr marL="0" indent="0">
              <a:buNone/>
            </a:pPr>
            <a:r>
              <a:rPr lang="en-GB" b="0" dirty="0"/>
              <a:t>a) 1 074 194, 1 074 205, 1 074 216</a:t>
            </a:r>
          </a:p>
          <a:p>
            <a:pPr marL="0" indent="0">
              <a:buNone/>
            </a:pPr>
            <a:r>
              <a:rPr lang="en-GB" b="0" dirty="0"/>
              <a:t>b) 3 817 394, 3 817 387, 3 817 380</a:t>
            </a:r>
          </a:p>
          <a:p>
            <a:pPr marL="0" indent="0">
              <a:buNone/>
            </a:pPr>
            <a:r>
              <a:rPr lang="en-GB" b="0" dirty="0"/>
              <a:t>c) 1 813 050, 1 813 056, 1 813 062</a:t>
            </a:r>
          </a:p>
          <a:p>
            <a:pPr marL="0" indent="0">
              <a:buNone/>
            </a:pPr>
            <a:r>
              <a:rPr lang="en-GB" b="0" dirty="0"/>
              <a:t>? All the numbers must also be multiples of 3, as they are rearrangements of the same digits and those digits sum to a multiple of 3. Because of this, we can deduce that 1 074 183 is also a multiple of 33 (3 × 11) and 3 817 401 is also a multiple of 21 (3 × 7). </a:t>
            </a:r>
          </a:p>
          <a:p>
            <a:pPr marL="0" indent="0">
              <a:buNone/>
            </a:pPr>
            <a:endParaRPr lang="en-GB" b="0" dirty="0"/>
          </a:p>
          <a:p>
            <a:r>
              <a:rPr lang="en-GB" b="1" dirty="0"/>
              <a:t>Suggested questioning</a:t>
            </a:r>
          </a:p>
          <a:p>
            <a:r>
              <a:rPr lang="en-GB" b="0" dirty="0"/>
              <a:t>What does multiple mean? </a:t>
            </a:r>
          </a:p>
          <a:p>
            <a:r>
              <a:rPr lang="en-GB" b="0" dirty="0"/>
              <a:t>How might we find the next multiple? And the one after…? And the one after…?</a:t>
            </a:r>
          </a:p>
          <a:p>
            <a:r>
              <a:rPr lang="en-GB" b="0" dirty="0"/>
              <a:t>How do I know __ isn’t a multiple of __?</a:t>
            </a:r>
          </a:p>
          <a:p>
            <a:r>
              <a:rPr lang="en-GB" b="0" dirty="0"/>
              <a:t>If __ is a multiple of __ and __, what else must it be a multiple of?</a:t>
            </a:r>
          </a:p>
          <a:p>
            <a:endParaRPr lang="en-GB" b="0" dirty="0"/>
          </a:p>
          <a:p>
            <a:r>
              <a:rPr lang="en-GB" b="1" dirty="0"/>
              <a:t>Things to think about</a:t>
            </a:r>
          </a:p>
          <a:p>
            <a:r>
              <a:rPr lang="en-GB" b="0" dirty="0"/>
              <a:t>This activity uses larger numbers as an opportunity to discuss multiples, so that you can explore whether students can understand and use the term multiple in a context outside of known multiplication facts. There are opportunities to discuss relationships between patterns of multiples, as well as the commonly used rules of divisibility.</a:t>
            </a:r>
          </a:p>
        </p:txBody>
      </p:sp>
      <p:sp>
        <p:nvSpPr>
          <p:cNvPr id="4" name="Slide Number Placeholder 3"/>
          <p:cNvSpPr>
            <a:spLocks noGrp="1"/>
          </p:cNvSpPr>
          <p:nvPr>
            <p:ph type="sldNum" sz="quarter" idx="5"/>
          </p:nvPr>
        </p:nvSpPr>
        <p:spPr/>
        <p:txBody>
          <a:bodyPr/>
          <a:lstStyle/>
          <a:p>
            <a:fld id="{95CC6D43-B330-470E-9514-C837501A6F5A}" type="slidenum">
              <a:rPr lang="en-GB" smtClean="0"/>
              <a:t>8</a:t>
            </a:fld>
            <a:endParaRPr lang="en-GB"/>
          </a:p>
        </p:txBody>
      </p:sp>
    </p:spTree>
    <p:extLst>
      <p:ext uri="{BB962C8B-B14F-4D97-AF65-F5344CB8AC3E}">
        <p14:creationId xmlns:p14="http://schemas.microsoft.com/office/powerpoint/2010/main" val="3205828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5CC6D43-B330-470E-9514-C837501A6F5A}" type="slidenum">
              <a:rPr lang="en-GB" smtClean="0"/>
              <a:t>9</a:t>
            </a:fld>
            <a:endParaRPr lang="en-GB"/>
          </a:p>
        </p:txBody>
      </p:sp>
    </p:spTree>
    <p:extLst>
      <p:ext uri="{BB962C8B-B14F-4D97-AF65-F5344CB8AC3E}">
        <p14:creationId xmlns:p14="http://schemas.microsoft.com/office/powerpoint/2010/main" val="26133603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This slide is animated</a:t>
            </a:r>
            <a:r>
              <a:rPr lang="en-GB" b="0" dirty="0"/>
              <a:t>. Each question will appear separately so you can choose the pace at which to work with your class. </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p>
          <a:p>
            <a:pPr marL="0" indent="0">
              <a:buNone/>
            </a:pPr>
            <a:r>
              <a:rPr lang="en-GB" dirty="0">
                <a:ea typeface="+mn-lt"/>
                <a:cs typeface="+mn-lt"/>
              </a:rPr>
              <a:t>× </a:t>
            </a:r>
            <a:r>
              <a:rPr lang="en-GB" b="0" dirty="0"/>
              <a:t>2 </a:t>
            </a:r>
            <a:r>
              <a:rPr lang="en-GB" dirty="0">
                <a:ea typeface="+mn-lt"/>
                <a:cs typeface="+mn-lt"/>
              </a:rPr>
              <a:t>×</a:t>
            </a:r>
            <a:r>
              <a:rPr lang="en-GB" b="0" dirty="0">
                <a:ea typeface="+mn-lt"/>
                <a:cs typeface="+mn-lt"/>
              </a:rPr>
              <a:t> </a:t>
            </a:r>
            <a:r>
              <a:rPr lang="en-GB" b="0" dirty="0"/>
              <a:t>5: because </a:t>
            </a:r>
            <a:r>
              <a:rPr lang="en-GB" dirty="0">
                <a:ea typeface="+mn-lt"/>
                <a:cs typeface="+mn-lt"/>
              </a:rPr>
              <a:t>× </a:t>
            </a:r>
            <a:r>
              <a:rPr lang="en-GB" b="0" dirty="0"/>
              <a:t>2 </a:t>
            </a:r>
            <a:r>
              <a:rPr lang="en-GB" dirty="0">
                <a:ea typeface="+mn-lt"/>
                <a:cs typeface="+mn-lt"/>
              </a:rPr>
              <a:t>×</a:t>
            </a:r>
            <a:r>
              <a:rPr lang="en-GB" b="0" dirty="0">
                <a:ea typeface="+mn-lt"/>
                <a:cs typeface="+mn-lt"/>
              </a:rPr>
              <a:t> </a:t>
            </a:r>
            <a:r>
              <a:rPr lang="en-GB" b="0" dirty="0"/>
              <a:t>5 is the equivalent of </a:t>
            </a:r>
            <a:r>
              <a:rPr lang="en-GB" dirty="0">
                <a:ea typeface="+mn-lt"/>
                <a:cs typeface="+mn-lt"/>
              </a:rPr>
              <a:t>× </a:t>
            </a:r>
            <a:r>
              <a:rPr lang="en-GB" b="0" dirty="0"/>
              <a:t>10.</a:t>
            </a:r>
          </a:p>
          <a:p>
            <a:pPr marL="0" indent="0">
              <a:buNone/>
            </a:pPr>
            <a:r>
              <a:rPr lang="en-GB" b="0" dirty="0"/>
              <a:t>+ 2 </a:t>
            </a:r>
            <a:r>
              <a:rPr lang="en-GB" dirty="0">
                <a:ea typeface="+mn-lt"/>
                <a:cs typeface="+mn-lt"/>
              </a:rPr>
              <a:t>× </a:t>
            </a:r>
            <a:r>
              <a:rPr lang="en-GB" b="0" dirty="0"/>
              <a:t>10: because the addition at the beginning is irrelevant, as the second step multiplying by 10 ensures all of the outputs are divisible by 10.</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ea typeface="+mn-lt"/>
                <a:cs typeface="+mn-lt"/>
              </a:rPr>
              <a:t>× </a:t>
            </a:r>
            <a:r>
              <a:rPr lang="en-GB" b="0" dirty="0"/>
              <a:t>10 + 2: because all numbers in the middle of the function machine are multiples of 10, and so all outputs are 2 more than a multiple of 10 (and therefore not divisible by 10).</a:t>
            </a:r>
          </a:p>
          <a:p>
            <a:pPr marL="0" indent="0">
              <a:buNone/>
            </a:pPr>
            <a:endParaRPr lang="en-GB" b="0" dirty="0"/>
          </a:p>
          <a:p>
            <a:r>
              <a:rPr lang="en-GB" b="1" dirty="0"/>
              <a:t>Suggested questioning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t>What would happen to the output if you swapped the order of the function pairs? </a:t>
            </a:r>
          </a:p>
          <a:p>
            <a:r>
              <a:rPr lang="en-GB" b="0" dirty="0"/>
              <a:t>What is the effect of addition on the output? Is it the same when it’s first or second?</a:t>
            </a:r>
          </a:p>
          <a:p>
            <a:r>
              <a:rPr lang="en-GB" b="0" dirty="0"/>
              <a:t>What is the effect of multiplication on the output? Is it the same when it’s first or second?</a:t>
            </a:r>
          </a:p>
          <a:p>
            <a:r>
              <a:rPr lang="en-GB" b="0" dirty="0"/>
              <a:t>Could any of these be replaced by a single function machine? Why or why not?</a:t>
            </a:r>
          </a:p>
          <a:p>
            <a:endParaRPr lang="en-GB" b="0" dirty="0"/>
          </a:p>
          <a:p>
            <a:r>
              <a:rPr lang="en-GB" b="1" dirty="0"/>
              <a:t>Things to think about</a:t>
            </a:r>
          </a:p>
          <a:p>
            <a:r>
              <a:rPr lang="en-GB" b="0" dirty="0"/>
              <a:t>This explores students’ understanding of the term multiple, alongside their understanding of the connections to the rules of divisibility. For example, why, if a number is a multiple of both 2 and 5, it must also be a multiple of 10.</a:t>
            </a:r>
          </a:p>
        </p:txBody>
      </p:sp>
      <p:sp>
        <p:nvSpPr>
          <p:cNvPr id="4" name="Slide Number Placeholder 3"/>
          <p:cNvSpPr>
            <a:spLocks noGrp="1"/>
          </p:cNvSpPr>
          <p:nvPr>
            <p:ph type="sldNum" sz="quarter" idx="5"/>
          </p:nvPr>
        </p:nvSpPr>
        <p:spPr/>
        <p:txBody>
          <a:bodyPr/>
          <a:lstStyle/>
          <a:p>
            <a:fld id="{95CC6D43-B330-470E-9514-C837501A6F5A}" type="slidenum">
              <a:rPr lang="en-GB" smtClean="0"/>
              <a:t>10</a:t>
            </a:fld>
            <a:endParaRPr lang="en-GB"/>
          </a:p>
        </p:txBody>
      </p:sp>
    </p:spTree>
    <p:extLst>
      <p:ext uri="{BB962C8B-B14F-4D97-AF65-F5344CB8AC3E}">
        <p14:creationId xmlns:p14="http://schemas.microsoft.com/office/powerpoint/2010/main" val="26690463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5CC6D43-B330-470E-9514-C837501A6F5A}" type="slidenum">
              <a:rPr lang="en-GB" smtClean="0"/>
              <a:t>11</a:t>
            </a:fld>
            <a:endParaRPr lang="en-GB"/>
          </a:p>
        </p:txBody>
      </p:sp>
    </p:spTree>
    <p:extLst>
      <p:ext uri="{BB962C8B-B14F-4D97-AF65-F5344CB8AC3E}">
        <p14:creationId xmlns:p14="http://schemas.microsoft.com/office/powerpoint/2010/main" val="21833203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This slide is animated</a:t>
            </a:r>
            <a:r>
              <a:rPr lang="en-GB" b="0" dirty="0"/>
              <a:t>. Each question will appear separately so you can choose the pace at which to work with your class. </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endParaRPr lang="en-GB" b="0" dirty="0"/>
          </a:p>
          <a:p>
            <a:pPr marL="0" indent="0">
              <a:buNone/>
            </a:pPr>
            <a:r>
              <a:rPr lang="en-GB" b="0" dirty="0"/>
              <a:t>1. a) All the shaded numbers are multiples of 4. They are also multiples of 1 and 2; you may wish to discuss this as using 1 and 2 would result in different answers for question 2.</a:t>
            </a:r>
          </a:p>
          <a:p>
            <a:pPr marL="0" indent="0">
              <a:buNone/>
            </a:pPr>
            <a:endParaRPr lang="en-GB" b="0" dirty="0"/>
          </a:p>
          <a:p>
            <a:pPr marL="0" indent="0">
              <a:buNone/>
            </a:pPr>
            <a:r>
              <a:rPr lang="en-GB" b="0" dirty="0"/>
              <a:t>In parts b) to e) below, students may offer combinations of the following:</a:t>
            </a:r>
          </a:p>
          <a:p>
            <a:pPr marL="0" indent="0">
              <a:buNone/>
            </a:pPr>
            <a:r>
              <a:rPr lang="en-GB" b="0" dirty="0"/>
              <a:t>b) The yellow number is a common multiple of 1, 2, 4, 5, 10, 20.</a:t>
            </a:r>
          </a:p>
          <a:p>
            <a:pPr marL="0" indent="0">
              <a:buNone/>
            </a:pPr>
            <a:r>
              <a:rPr lang="en-GB" b="0" dirty="0"/>
              <a:t>c) The green number is a common multiple of 1, 2, 3, 4, 6, 9, 12, 18, 36.</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t>d) The blue number is a common multiple of 1, 2, 3, 4, 6, 8, 9, 12, 18, 24, 36, 72.</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t>e) The purple number is a common multiple of 1, 2, 4, 5, 10, 20, 25, 50, 100.</a:t>
            </a:r>
          </a:p>
          <a:p>
            <a:pPr marL="0" indent="0">
              <a:buNone/>
            </a:pPr>
            <a:endParaRPr lang="en-GB" b="0" dirty="0"/>
          </a:p>
          <a:p>
            <a:pPr marL="0" indent="0">
              <a:buNone/>
            </a:pPr>
            <a:r>
              <a:rPr lang="en-GB" b="0" dirty="0"/>
              <a:t>2. The yellow number is the lowest common multiple (LCM) of 4 and 10, 4 and 5, 4 and 20; the green number is the LCM of 4 and 9 and 4 and 36; the blue number is the LCM of 4 and 72; the purple number is the LCM of 4 and 25, 4 and 50 and 4 and 100.</a:t>
            </a:r>
          </a:p>
          <a:p>
            <a:pPr marL="0" indent="0">
              <a:buNone/>
            </a:pPr>
            <a:endParaRPr lang="en-GB" b="0" dirty="0"/>
          </a:p>
          <a:p>
            <a:r>
              <a:rPr lang="en-GB" b="1" dirty="0"/>
              <a:t>Suggested questioning</a:t>
            </a:r>
          </a:p>
          <a:p>
            <a:r>
              <a:rPr lang="en-GB" b="0" dirty="0"/>
              <a:t>Draw out a number that is a common multiple but not the LCM. For example, the green number is a common multiple of 4 and 6; why is it </a:t>
            </a:r>
            <a:r>
              <a:rPr lang="en-GB" b="1" i="0" dirty="0"/>
              <a:t>not</a:t>
            </a:r>
            <a:r>
              <a:rPr lang="en-GB" b="0" i="0" dirty="0"/>
              <a:t> the LCM of 4 and 6?</a:t>
            </a:r>
          </a:p>
          <a:p>
            <a:r>
              <a:rPr lang="en-GB" b="0" dirty="0"/>
              <a:t>Probe students’ understanding of the relationship between factors and multiples. Use sentence structures: if the yellow number is a common multiple of 4 and 5, 4 and 5 must be ___ of the yellow number.</a:t>
            </a:r>
          </a:p>
          <a:p>
            <a:endParaRPr lang="en-GB" b="0" dirty="0"/>
          </a:p>
          <a:p>
            <a:r>
              <a:rPr lang="en-GB" b="1" dirty="0"/>
              <a:t>Things to think about</a:t>
            </a:r>
          </a:p>
          <a:p>
            <a:r>
              <a:rPr lang="en-GB" b="0" dirty="0"/>
              <a:t>Look at where multiples are shared by one or more numbers, and reason about when these will be the LCM. Decide whether you will also discuss factors in the context of this activity; students may offer this language as part of their explanations.</a:t>
            </a:r>
          </a:p>
        </p:txBody>
      </p:sp>
      <p:sp>
        <p:nvSpPr>
          <p:cNvPr id="4" name="Slide Number Placeholder 3"/>
          <p:cNvSpPr>
            <a:spLocks noGrp="1"/>
          </p:cNvSpPr>
          <p:nvPr>
            <p:ph type="sldNum" sz="quarter" idx="5"/>
          </p:nvPr>
        </p:nvSpPr>
        <p:spPr/>
        <p:txBody>
          <a:bodyPr/>
          <a:lstStyle/>
          <a:p>
            <a:fld id="{95CC6D43-B330-470E-9514-C837501A6F5A}" type="slidenum">
              <a:rPr lang="en-GB" smtClean="0"/>
              <a:t>12</a:t>
            </a:fld>
            <a:endParaRPr lang="en-GB"/>
          </a:p>
        </p:txBody>
      </p:sp>
    </p:spTree>
    <p:extLst>
      <p:ext uri="{BB962C8B-B14F-4D97-AF65-F5344CB8AC3E}">
        <p14:creationId xmlns:p14="http://schemas.microsoft.com/office/powerpoint/2010/main" val="20162794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742129DB-7CCB-4DFF-A799-E554B533013B}"/>
              </a:ext>
            </a:extLst>
          </p:cNvPr>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p:blipFill>
        <p:spPr bwMode="auto">
          <a:xfrm>
            <a:off x="-7055" y="0"/>
            <a:ext cx="12228688" cy="687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36" name="Rectangle 4"/>
          <p:cNvSpPr>
            <a:spLocks noGrp="1" noChangeArrowheads="1"/>
          </p:cNvSpPr>
          <p:nvPr>
            <p:ph type="ctrTitle"/>
          </p:nvPr>
        </p:nvSpPr>
        <p:spPr>
          <a:xfrm>
            <a:off x="622301" y="476673"/>
            <a:ext cx="6049764" cy="648071"/>
          </a:xfrm>
        </p:spPr>
        <p:txBody>
          <a:bodyPr anchor="t"/>
          <a:lstStyle>
            <a:lvl1pPr>
              <a:defRPr>
                <a:solidFill>
                  <a:schemeClr val="bg1"/>
                </a:solidFill>
                <a:latin typeface="Century Gothic" panose="020B0502020202020204" pitchFamily="34" charset="0"/>
                <a:cs typeface="Arial" panose="020B0604020202020204" pitchFamily="34" charset="0"/>
              </a:defRPr>
            </a:lvl1pPr>
          </a:lstStyle>
          <a:p>
            <a:pPr lvl="0"/>
            <a:r>
              <a:rPr lang="en-GB" noProof="0"/>
              <a:t>Click to edit Master title style</a:t>
            </a:r>
          </a:p>
        </p:txBody>
      </p:sp>
      <p:sp>
        <p:nvSpPr>
          <p:cNvPr id="44037" name="Rectangle 5"/>
          <p:cNvSpPr>
            <a:spLocks noGrp="1" noChangeArrowheads="1"/>
          </p:cNvSpPr>
          <p:nvPr>
            <p:ph type="subTitle" idx="1"/>
          </p:nvPr>
        </p:nvSpPr>
        <p:spPr>
          <a:xfrm>
            <a:off x="609602" y="1268758"/>
            <a:ext cx="6062463" cy="1152130"/>
          </a:xfrm>
        </p:spPr>
        <p:txBody>
          <a:bodyPr>
            <a:normAutofit/>
          </a:bodyPr>
          <a:lstStyle>
            <a:lvl1pPr marL="0" indent="0">
              <a:buNone/>
              <a:defRPr sz="2400">
                <a:solidFill>
                  <a:schemeClr val="bg1"/>
                </a:solidFill>
                <a:latin typeface="Arial" panose="020B0604020202020204" pitchFamily="34" charset="0"/>
                <a:cs typeface="Arial" panose="020B0604020202020204" pitchFamily="34" charset="0"/>
              </a:defRPr>
            </a:lvl1pPr>
          </a:lstStyle>
          <a:p>
            <a:pPr lvl="0"/>
            <a:r>
              <a:rPr lang="en-GB" noProof="0"/>
              <a:t>Click to edit Master subtitle style</a:t>
            </a:r>
          </a:p>
        </p:txBody>
      </p:sp>
      <p:sp>
        <p:nvSpPr>
          <p:cNvPr id="7" name="Date Placeholder 6">
            <a:extLst>
              <a:ext uri="{FF2B5EF4-FFF2-40B4-BE49-F238E27FC236}">
                <a16:creationId xmlns:a16="http://schemas.microsoft.com/office/drawing/2014/main" id="{FF959467-41A6-455E-929A-E40D1059C340}"/>
              </a:ext>
            </a:extLst>
          </p:cNvPr>
          <p:cNvSpPr>
            <a:spLocks noGrp="1" noChangeArrowheads="1"/>
          </p:cNvSpPr>
          <p:nvPr>
            <p:ph type="dt" sz="half" idx="10"/>
          </p:nvPr>
        </p:nvSpPr>
        <p:spPr/>
        <p:txBody>
          <a:bodyPr/>
          <a:lstStyle>
            <a:lvl1pPr>
              <a:buNone/>
              <a:defRPr>
                <a:solidFill>
                  <a:schemeClr val="accent2"/>
                </a:solidFill>
              </a:defRPr>
            </a:lvl1pPr>
          </a:lstStyle>
          <a:p>
            <a:pPr>
              <a:defRPr/>
            </a:pPr>
            <a:endParaRPr lang="en-GB"/>
          </a:p>
        </p:txBody>
      </p:sp>
      <p:sp>
        <p:nvSpPr>
          <p:cNvPr id="8" name="Footer Placeholder 7">
            <a:extLst>
              <a:ext uri="{FF2B5EF4-FFF2-40B4-BE49-F238E27FC236}">
                <a16:creationId xmlns:a16="http://schemas.microsoft.com/office/drawing/2014/main" id="{80EA04C3-E93E-45FB-8B42-78A38976AF52}"/>
              </a:ext>
            </a:extLst>
          </p:cNvPr>
          <p:cNvSpPr>
            <a:spLocks noGrp="1" noChangeArrowheads="1"/>
          </p:cNvSpPr>
          <p:nvPr>
            <p:ph type="ftr" sz="quarter" idx="11"/>
          </p:nvPr>
        </p:nvSpPr>
        <p:spPr>
          <a:xfrm>
            <a:off x="3503085" y="6248400"/>
            <a:ext cx="8544983" cy="457200"/>
          </a:xfrm>
        </p:spPr>
        <p:txBody>
          <a:bodyPr/>
          <a:lstStyle>
            <a:lvl1pPr>
              <a:defRPr>
                <a:solidFill>
                  <a:schemeClr val="accent2"/>
                </a:solidFill>
              </a:defRPr>
            </a:lvl1pPr>
          </a:lstStyle>
          <a:p>
            <a:pPr>
              <a:defRPr/>
            </a:pPr>
            <a:endParaRPr lang="en-GB"/>
          </a:p>
        </p:txBody>
      </p:sp>
    </p:spTree>
    <p:extLst>
      <p:ext uri="{BB962C8B-B14F-4D97-AF65-F5344CB8AC3E}">
        <p14:creationId xmlns:p14="http://schemas.microsoft.com/office/powerpoint/2010/main" val="2796184162"/>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222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1511F86-0498-45AC-91EB-811F623B6D95}"/>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2" name="Title 1"/>
          <p:cNvSpPr>
            <a:spLocks noGrp="1"/>
          </p:cNvSpPr>
          <p:nvPr>
            <p:ph type="title"/>
          </p:nvPr>
        </p:nvSpPr>
        <p:spPr>
          <a:xfrm>
            <a:off x="601035" y="430660"/>
            <a:ext cx="10972800" cy="982117"/>
          </a:xfrm>
        </p:spPr>
        <p:txBody>
          <a:bodyPr anchor="t"/>
          <a:lstStyle>
            <a:lvl1pPr>
              <a:defRPr>
                <a:solidFill>
                  <a:srgbClr val="585858"/>
                </a:solidFill>
                <a:latin typeface="Century Gothic" panose="020B0502020202020204" pitchFamily="34" charset="0"/>
                <a:cs typeface="Arial" panose="020B0604020202020204" pitchFamily="34" charset="0"/>
              </a:defRPr>
            </a:lvl1pPr>
          </a:lstStyle>
          <a:p>
            <a:r>
              <a:rPr lang="en-US"/>
              <a:t>Click to edit Master title style</a:t>
            </a:r>
            <a:endParaRPr lang="en-GB"/>
          </a:p>
        </p:txBody>
      </p:sp>
      <p:sp>
        <p:nvSpPr>
          <p:cNvPr id="3" name="Content Placeholder 2"/>
          <p:cNvSpPr>
            <a:spLocks noGrp="1"/>
          </p:cNvSpPr>
          <p:nvPr>
            <p:ph idx="1"/>
          </p:nvPr>
        </p:nvSpPr>
        <p:spPr>
          <a:xfrm>
            <a:off x="609600" y="1556792"/>
            <a:ext cx="10972800" cy="3888432"/>
          </a:xfrm>
        </p:spPr>
        <p:txBody>
          <a:bodyPr>
            <a:normAutofit/>
          </a:bodyPr>
          <a:lstStyle>
            <a:lvl1pPr marL="342900" indent="-342900">
              <a:buFont typeface="Arial" panose="020B0604020202020204" pitchFamily="34" charset="0"/>
              <a:buChar char="•"/>
              <a:defRPr sz="2400">
                <a:solidFill>
                  <a:srgbClr val="585858"/>
                </a:solidFill>
                <a:latin typeface="Arial" panose="020B0604020202020204" pitchFamily="34" charset="0"/>
                <a:cs typeface="Arial" panose="020B0604020202020204" pitchFamily="34" charset="0"/>
              </a:defRPr>
            </a:lvl1pPr>
            <a:lvl2pPr marL="742950" indent="-285750">
              <a:buClr>
                <a:srgbClr val="585858"/>
              </a:buClr>
              <a:buFont typeface="Arial" panose="020B0604020202020204" pitchFamily="34" charset="0"/>
              <a:buChar char="•"/>
              <a:defRPr sz="2000">
                <a:solidFill>
                  <a:srgbClr val="585858"/>
                </a:solidFill>
                <a:latin typeface="Arial" panose="020B0604020202020204" pitchFamily="34" charset="0"/>
                <a:cs typeface="Arial" panose="020B0604020202020204" pitchFamily="34" charset="0"/>
              </a:defRPr>
            </a:lvl2pPr>
            <a:lvl3pPr marL="1143000" indent="-228600">
              <a:buClr>
                <a:srgbClr val="585858"/>
              </a:buClr>
              <a:buFont typeface="Arial" panose="020B0604020202020204" pitchFamily="34" charset="0"/>
              <a:buChar char="•"/>
              <a:defRPr sz="1800">
                <a:solidFill>
                  <a:srgbClr val="585858"/>
                </a:solidFill>
                <a:latin typeface="Arial" panose="020B0604020202020204" pitchFamily="34" charset="0"/>
                <a:cs typeface="Arial" panose="020B0604020202020204" pitchFamily="34" charset="0"/>
              </a:defRPr>
            </a:lvl3pPr>
            <a:lvl4pPr marL="1600200" indent="-228600">
              <a:buClr>
                <a:srgbClr val="585858"/>
              </a:buClr>
              <a:buFont typeface="Arial" panose="020B0604020202020204" pitchFamily="34" charset="0"/>
              <a:buChar char="•"/>
              <a:defRPr sz="1600">
                <a:solidFill>
                  <a:srgbClr val="585858"/>
                </a:solidFill>
                <a:latin typeface="Arial" panose="020B0604020202020204" pitchFamily="34" charset="0"/>
                <a:cs typeface="Arial" panose="020B0604020202020204" pitchFamily="34" charset="0"/>
              </a:defRPr>
            </a:lvl4pPr>
            <a:lvl5pPr marL="2057400" indent="-228600">
              <a:buClr>
                <a:srgbClr val="585858"/>
              </a:buClr>
              <a:buFont typeface="Arial" panose="020B0604020202020204" pitchFamily="34" charset="0"/>
              <a:buChar char="•"/>
              <a:defRPr sz="1600">
                <a:solidFill>
                  <a:srgbClr val="585858"/>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Rectangle 6">
            <a:extLst>
              <a:ext uri="{FF2B5EF4-FFF2-40B4-BE49-F238E27FC236}">
                <a16:creationId xmlns:a16="http://schemas.microsoft.com/office/drawing/2014/main" id="{1F4B3B01-5D20-46B9-B2C9-7FD7F2BEA99B}"/>
              </a:ext>
            </a:extLst>
          </p:cNvPr>
          <p:cNvSpPr>
            <a:spLocks noGrp="1" noChangeArrowheads="1"/>
          </p:cNvSpPr>
          <p:nvPr>
            <p:ph type="dt" sz="half" idx="10"/>
          </p:nvPr>
        </p:nvSpPr>
        <p:spPr/>
        <p:txBody>
          <a:bodyPr/>
          <a:lstStyle>
            <a:lvl1pPr>
              <a:defRPr/>
            </a:lvl1pPr>
          </a:lstStyle>
          <a:p>
            <a:pPr>
              <a:defRPr/>
            </a:pPr>
            <a:endParaRPr lang="en-GB"/>
          </a:p>
        </p:txBody>
      </p:sp>
      <p:sp>
        <p:nvSpPr>
          <p:cNvPr id="7" name="Rectangle 7">
            <a:extLst>
              <a:ext uri="{FF2B5EF4-FFF2-40B4-BE49-F238E27FC236}">
                <a16:creationId xmlns:a16="http://schemas.microsoft.com/office/drawing/2014/main" id="{81515C61-0F49-4F5A-803B-A05DF82E1CB6}"/>
              </a:ext>
            </a:extLst>
          </p:cNvPr>
          <p:cNvSpPr>
            <a:spLocks noGrp="1" noChangeArrowheads="1"/>
          </p:cNvSpPr>
          <p:nvPr>
            <p:ph type="ftr" sz="quarter" idx="11"/>
          </p:nvPr>
        </p:nvSpPr>
        <p:spPr/>
        <p:txBody>
          <a:bodyPr/>
          <a:lstStyle>
            <a:lvl1pPr>
              <a:defRPr/>
            </a:lvl1pPr>
          </a:lstStyle>
          <a:p>
            <a:pPr>
              <a:defRPr/>
            </a:pPr>
            <a:endParaRPr lang="en-GB"/>
          </a:p>
        </p:txBody>
      </p:sp>
      <p:sp>
        <p:nvSpPr>
          <p:cNvPr id="8" name="Rectangle 8">
            <a:extLst>
              <a:ext uri="{FF2B5EF4-FFF2-40B4-BE49-F238E27FC236}">
                <a16:creationId xmlns:a16="http://schemas.microsoft.com/office/drawing/2014/main" id="{F229D3AA-4483-4C24-8D12-A457557489A3}"/>
              </a:ext>
            </a:extLst>
          </p:cNvPr>
          <p:cNvSpPr>
            <a:spLocks noGrp="1" noChangeArrowheads="1"/>
          </p:cNvSpPr>
          <p:nvPr>
            <p:ph type="sldNum" sz="quarter" idx="12"/>
          </p:nvPr>
        </p:nvSpPr>
        <p:spPr/>
        <p:txBody>
          <a:bodyPr/>
          <a:lstStyle>
            <a:lvl1pPr>
              <a:defRPr/>
            </a:lvl1pPr>
          </a:lstStyle>
          <a:p>
            <a:fld id="{4DB3256F-83C8-4422-BB4B-79DB90083B87}" type="slidenum">
              <a:rPr lang="en-GB" altLang="en-US"/>
              <a:pPr/>
              <a:t>‹#›</a:t>
            </a:fld>
            <a:endParaRPr lang="en-GB" altLang="en-US"/>
          </a:p>
        </p:txBody>
      </p:sp>
    </p:spTree>
    <p:extLst>
      <p:ext uri="{BB962C8B-B14F-4D97-AF65-F5344CB8AC3E}">
        <p14:creationId xmlns:p14="http://schemas.microsoft.com/office/powerpoint/2010/main" val="3961792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FB39D9A-8B44-421F-82E0-5688E369053C}"/>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5" name="Rectangle 6">
            <a:extLst>
              <a:ext uri="{FF2B5EF4-FFF2-40B4-BE49-F238E27FC236}">
                <a16:creationId xmlns:a16="http://schemas.microsoft.com/office/drawing/2014/main" id="{729FEB22-335A-41BD-B17B-784C9EEF9ACD}"/>
              </a:ext>
            </a:extLst>
          </p:cNvPr>
          <p:cNvSpPr>
            <a:spLocks noGrp="1" noChangeArrowheads="1"/>
          </p:cNvSpPr>
          <p:nvPr>
            <p:ph type="dt" sz="half" idx="10"/>
          </p:nvPr>
        </p:nvSpPr>
        <p:spPr/>
        <p:txBody>
          <a:bodyPr/>
          <a:lstStyle>
            <a:lvl1pPr>
              <a:buNone/>
              <a:defRPr/>
            </a:lvl1pPr>
          </a:lstStyle>
          <a:p>
            <a:pPr>
              <a:defRPr/>
            </a:pPr>
            <a:endParaRPr lang="en-GB"/>
          </a:p>
        </p:txBody>
      </p:sp>
      <p:sp>
        <p:nvSpPr>
          <p:cNvPr id="6" name="Rectangle 7">
            <a:extLst>
              <a:ext uri="{FF2B5EF4-FFF2-40B4-BE49-F238E27FC236}">
                <a16:creationId xmlns:a16="http://schemas.microsoft.com/office/drawing/2014/main" id="{0785812D-06FB-4137-82DA-4C8636188B3A}"/>
              </a:ext>
            </a:extLst>
          </p:cNvPr>
          <p:cNvSpPr>
            <a:spLocks noGrp="1" noChangeArrowheads="1"/>
          </p:cNvSpPr>
          <p:nvPr>
            <p:ph type="ftr" sz="quarter" idx="11"/>
          </p:nvPr>
        </p:nvSpPr>
        <p:spPr/>
        <p:txBody>
          <a:bodyPr/>
          <a:lstStyle>
            <a:lvl1pPr>
              <a:defRPr/>
            </a:lvl1pPr>
          </a:lstStyle>
          <a:p>
            <a:pPr>
              <a:defRPr/>
            </a:pPr>
            <a:endParaRPr lang="en-GB"/>
          </a:p>
        </p:txBody>
      </p:sp>
      <p:sp>
        <p:nvSpPr>
          <p:cNvPr id="7" name="Rectangle 8">
            <a:extLst>
              <a:ext uri="{FF2B5EF4-FFF2-40B4-BE49-F238E27FC236}">
                <a16:creationId xmlns:a16="http://schemas.microsoft.com/office/drawing/2014/main" id="{335DD14D-38EC-424C-AF0C-03BA91A64CBD}"/>
              </a:ext>
            </a:extLst>
          </p:cNvPr>
          <p:cNvSpPr>
            <a:spLocks noGrp="1" noChangeArrowheads="1"/>
          </p:cNvSpPr>
          <p:nvPr>
            <p:ph type="sldNum" sz="quarter" idx="12"/>
          </p:nvPr>
        </p:nvSpPr>
        <p:spPr/>
        <p:txBody>
          <a:bodyPr/>
          <a:lstStyle>
            <a:lvl1pPr>
              <a:defRPr/>
            </a:lvl1pPr>
          </a:lstStyle>
          <a:p>
            <a:pPr>
              <a:buFont typeface="Arial" panose="020B0604020202020204" pitchFamily="34" charset="0"/>
              <a:buNone/>
            </a:pPr>
            <a:endParaRPr lang="en-GB" altLang="en-US"/>
          </a:p>
        </p:txBody>
      </p:sp>
      <p:sp>
        <p:nvSpPr>
          <p:cNvPr id="11" name="Title 1">
            <a:extLst>
              <a:ext uri="{FF2B5EF4-FFF2-40B4-BE49-F238E27FC236}">
                <a16:creationId xmlns:a16="http://schemas.microsoft.com/office/drawing/2014/main" id="{EDD91F02-38ED-4B06-B867-E4F68C54EE80}"/>
              </a:ext>
            </a:extLst>
          </p:cNvPr>
          <p:cNvSpPr>
            <a:spLocks noGrp="1"/>
          </p:cNvSpPr>
          <p:nvPr>
            <p:ph type="title"/>
          </p:nvPr>
        </p:nvSpPr>
        <p:spPr>
          <a:xfrm>
            <a:off x="601035" y="430660"/>
            <a:ext cx="10972800" cy="982117"/>
          </a:xfrm>
        </p:spPr>
        <p:txBody>
          <a:bodyPr anchor="t"/>
          <a:lstStyle>
            <a:lvl1pPr>
              <a:defRPr>
                <a:solidFill>
                  <a:srgbClr val="585858"/>
                </a:solidFill>
                <a:latin typeface="Century Gothic" panose="020B0502020202020204" pitchFamily="34" charset="0"/>
                <a:cs typeface="Arial" panose="020B0604020202020204" pitchFamily="34" charset="0"/>
              </a:defRPr>
            </a:lvl1pPr>
          </a:lstStyle>
          <a:p>
            <a:r>
              <a:rPr lang="en-US"/>
              <a:t>Click to edit Master title style</a:t>
            </a:r>
            <a:endParaRPr lang="en-GB"/>
          </a:p>
        </p:txBody>
      </p:sp>
    </p:spTree>
    <p:extLst>
      <p:ext uri="{BB962C8B-B14F-4D97-AF65-F5344CB8AC3E}">
        <p14:creationId xmlns:p14="http://schemas.microsoft.com/office/powerpoint/2010/main" val="823279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ctivity slides">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FB39D9A-8B44-421F-82E0-5688E369053C}"/>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8" name="Text Placeholder 1">
            <a:extLst>
              <a:ext uri="{FF2B5EF4-FFF2-40B4-BE49-F238E27FC236}">
                <a16:creationId xmlns:a16="http://schemas.microsoft.com/office/drawing/2014/main" id="{6DDFB95C-28E3-4DE0-996C-426F201DD651}"/>
              </a:ext>
            </a:extLst>
          </p:cNvPr>
          <p:cNvSpPr txBox="1">
            <a:spLocks/>
          </p:cNvSpPr>
          <p:nvPr userDrawn="1"/>
        </p:nvSpPr>
        <p:spPr bwMode="auto">
          <a:xfrm>
            <a:off x="1" y="360000"/>
            <a:ext cx="12192000" cy="594000"/>
          </a:xfrm>
          <a:prstGeom prst="rect">
            <a:avLst/>
          </a:prstGeom>
          <a:solidFill>
            <a:srgbClr val="347574"/>
          </a:solidFill>
          <a:ln>
            <a:noFill/>
          </a:ln>
        </p:spPr>
        <p:txBody>
          <a:bodyPr vert="horz" wrap="square" lIns="180000" tIns="45720" rIns="180000" bIns="45720" numCol="1" anchor="ctr" anchorCtr="0" compatLnSpc="1">
            <a:prstTxWarp prst="textNoShape">
              <a:avLst/>
            </a:prstTxWarp>
          </a:bodyPr>
          <a:lstStyle>
            <a:defPPr>
              <a:defRPr lang="en-GB"/>
            </a:defPPr>
            <a:lvl1pPr marL="0" indent="0" algn="ctr" eaLnBrk="0" hangingPunct="0">
              <a:buClr>
                <a:schemeClr val="tx2"/>
              </a:buClr>
              <a:defRPr sz="2400">
                <a:solidFill>
                  <a:srgbClr val="585858"/>
                </a:solidFill>
                <a:latin typeface="+mj-lt"/>
                <a:ea typeface="Myriad Pro" charset="0"/>
                <a:cs typeface="Myriad Pro" charset="0"/>
              </a:defRPr>
            </a:lvl1pPr>
            <a:lvl2pPr marL="557199" indent="-214308" eaLnBrk="0" hangingPunct="0">
              <a:defRPr sz="2100">
                <a:solidFill>
                  <a:srgbClr val="585858"/>
                </a:solidFill>
                <a:latin typeface="+mn-lt"/>
              </a:defRPr>
            </a:lvl2pPr>
            <a:lvl3pPr marL="857228" indent="-171446" eaLnBrk="0" hangingPunct="0">
              <a:buChar char="–"/>
              <a:defRPr sz="1800">
                <a:solidFill>
                  <a:srgbClr val="585858"/>
                </a:solidFill>
                <a:latin typeface="+mn-lt"/>
              </a:defRPr>
            </a:lvl3pPr>
            <a:lvl4pPr marL="1200120" indent="-171446" eaLnBrk="0" hangingPunct="0">
              <a:buClr>
                <a:schemeClr val="accent2"/>
              </a:buClr>
              <a:defRPr sz="1425">
                <a:latin typeface="+mn-lt"/>
              </a:defRPr>
            </a:lvl4pPr>
            <a:lvl5pPr marL="1543012" indent="-171446" eaLnBrk="0" hangingPunct="0">
              <a:buClr>
                <a:schemeClr val="tx2"/>
              </a:buClr>
              <a:defRPr sz="1425">
                <a:latin typeface="+mn-lt"/>
              </a:defRPr>
            </a:lvl5pPr>
            <a:lvl6pPr marL="1885903" indent="-171446" fontAlgn="base">
              <a:spcBef>
                <a:spcPct val="20000"/>
              </a:spcBef>
              <a:spcAft>
                <a:spcPct val="0"/>
              </a:spcAft>
              <a:buClr>
                <a:schemeClr val="tx2"/>
              </a:buClr>
              <a:buFont typeface="Arial" charset="0"/>
              <a:buChar char="●"/>
              <a:defRPr sz="1425">
                <a:latin typeface="+mn-lt"/>
              </a:defRPr>
            </a:lvl6pPr>
            <a:lvl7pPr marL="2228795" indent="-171446" fontAlgn="base">
              <a:spcBef>
                <a:spcPct val="20000"/>
              </a:spcBef>
              <a:spcAft>
                <a:spcPct val="0"/>
              </a:spcAft>
              <a:buClr>
                <a:schemeClr val="tx2"/>
              </a:buClr>
              <a:buFont typeface="Arial" charset="0"/>
              <a:buChar char="●"/>
              <a:defRPr sz="1425">
                <a:latin typeface="+mn-lt"/>
              </a:defRPr>
            </a:lvl7pPr>
            <a:lvl8pPr marL="2571686" indent="-171446" fontAlgn="base">
              <a:spcBef>
                <a:spcPct val="20000"/>
              </a:spcBef>
              <a:spcAft>
                <a:spcPct val="0"/>
              </a:spcAft>
              <a:buClr>
                <a:schemeClr val="tx2"/>
              </a:buClr>
              <a:buFont typeface="Arial" charset="0"/>
              <a:buChar char="●"/>
              <a:defRPr sz="1425">
                <a:latin typeface="+mn-lt"/>
              </a:defRPr>
            </a:lvl8pPr>
            <a:lvl9pPr marL="2914577" indent="-171446" fontAlgn="base">
              <a:spcBef>
                <a:spcPct val="20000"/>
              </a:spcBef>
              <a:spcAft>
                <a:spcPct val="0"/>
              </a:spcAft>
              <a:buClr>
                <a:schemeClr val="tx2"/>
              </a:buClr>
              <a:buFont typeface="Arial" charset="0"/>
              <a:buChar char="●"/>
              <a:defRPr sz="1425">
                <a:latin typeface="+mn-lt"/>
              </a:defRPr>
            </a:lvl9pPr>
          </a:lstStyle>
          <a:p>
            <a:pPr>
              <a:buNone/>
            </a:pPr>
            <a:endParaRPr lang="en-GB"/>
          </a:p>
        </p:txBody>
      </p:sp>
      <p:sp>
        <p:nvSpPr>
          <p:cNvPr id="4" name="Text Placeholder 3">
            <a:extLst>
              <a:ext uri="{FF2B5EF4-FFF2-40B4-BE49-F238E27FC236}">
                <a16:creationId xmlns:a16="http://schemas.microsoft.com/office/drawing/2014/main" id="{0DE862F8-17F7-4181-8B9F-10A4713466B3}"/>
              </a:ext>
            </a:extLst>
          </p:cNvPr>
          <p:cNvSpPr>
            <a:spLocks noGrp="1"/>
          </p:cNvSpPr>
          <p:nvPr>
            <p:ph type="body" sz="quarter" idx="10"/>
          </p:nvPr>
        </p:nvSpPr>
        <p:spPr>
          <a:xfrm>
            <a:off x="240288" y="1124744"/>
            <a:ext cx="11717238" cy="4464495"/>
          </a:xfrm>
        </p:spPr>
        <p:txBody>
          <a:bodyPr>
            <a:normAutofit/>
          </a:bodyPr>
          <a:lstStyle>
            <a:lvl1pPr marL="0" indent="0">
              <a:buClr>
                <a:srgbClr val="00628C"/>
              </a:buClr>
              <a:buNone/>
              <a:defRPr sz="2800"/>
            </a:lvl1pPr>
            <a:lvl2pPr>
              <a:buClr>
                <a:srgbClr val="00628C"/>
              </a:buClr>
              <a:defRPr sz="2400"/>
            </a:lvl2pPr>
            <a:lvl3pPr>
              <a:buClr>
                <a:srgbClr val="00628C"/>
              </a:buClr>
              <a:defRPr sz="2000"/>
            </a:lvl3pPr>
            <a:lvl4pPr>
              <a:buClr>
                <a:srgbClr val="00628C"/>
              </a:buClr>
              <a:defRPr sz="1800"/>
            </a:lvl4pPr>
            <a:lvl5pPr>
              <a:buClr>
                <a:srgbClr val="00628C"/>
              </a:buCl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Text Placeholder 11">
            <a:extLst>
              <a:ext uri="{FF2B5EF4-FFF2-40B4-BE49-F238E27FC236}">
                <a16:creationId xmlns:a16="http://schemas.microsoft.com/office/drawing/2014/main" id="{015A1A0B-3104-451B-BE70-D5BF5A932FDF}"/>
              </a:ext>
            </a:extLst>
          </p:cNvPr>
          <p:cNvSpPr>
            <a:spLocks noGrp="1"/>
          </p:cNvSpPr>
          <p:nvPr>
            <p:ph type="body" sz="quarter" idx="11" hasCustomPrompt="1"/>
          </p:nvPr>
        </p:nvSpPr>
        <p:spPr>
          <a:xfrm>
            <a:off x="145680" y="441100"/>
            <a:ext cx="11926984" cy="431800"/>
          </a:xfrm>
        </p:spPr>
        <p:txBody>
          <a:bodyPr/>
          <a:lstStyle>
            <a:lvl1pPr marL="0" indent="0">
              <a:buNone/>
              <a:defRPr b="1">
                <a:solidFill>
                  <a:schemeClr val="bg1"/>
                </a:solidFill>
                <a:latin typeface="Century Gothic" panose="020B0502020202020204" pitchFamily="34" charset="0"/>
              </a:defRPr>
            </a:lvl1pPr>
          </a:lstStyle>
          <a:p>
            <a:pPr lvl="0"/>
            <a:r>
              <a:rPr lang="en-US"/>
              <a:t>Click to edit Master title style</a:t>
            </a:r>
          </a:p>
        </p:txBody>
      </p:sp>
    </p:spTree>
    <p:extLst>
      <p:ext uri="{BB962C8B-B14F-4D97-AF65-F5344CB8AC3E}">
        <p14:creationId xmlns:p14="http://schemas.microsoft.com/office/powerpoint/2010/main" val="2221002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BE8007C0-F29A-4315-965C-24C897F13479}"/>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2" name="Title 1"/>
          <p:cNvSpPr>
            <a:spLocks noGrp="1"/>
          </p:cNvSpPr>
          <p:nvPr>
            <p:ph type="title"/>
          </p:nvPr>
        </p:nvSpPr>
        <p:spPr>
          <a:xfrm>
            <a:off x="609600" y="4149080"/>
            <a:ext cx="10972800" cy="426170"/>
          </a:xfrm>
        </p:spPr>
        <p:txBody>
          <a:bodyPr/>
          <a:lstStyle>
            <a:lvl1pPr algn="l">
              <a:defRPr sz="2000" b="1">
                <a:solidFill>
                  <a:srgbClr val="585858"/>
                </a:solidFill>
              </a:defRPr>
            </a:lvl1pPr>
          </a:lstStyle>
          <a:p>
            <a:r>
              <a:rPr lang="en-US"/>
              <a:t>Click to edit Master title style</a:t>
            </a:r>
            <a:endParaRPr lang="en-GB"/>
          </a:p>
        </p:txBody>
      </p:sp>
      <p:sp>
        <p:nvSpPr>
          <p:cNvPr id="3" name="Picture Placeholder 2"/>
          <p:cNvSpPr>
            <a:spLocks noGrp="1"/>
          </p:cNvSpPr>
          <p:nvPr>
            <p:ph type="pic" idx="1"/>
          </p:nvPr>
        </p:nvSpPr>
        <p:spPr>
          <a:xfrm>
            <a:off x="609600" y="444954"/>
            <a:ext cx="10972800" cy="3560111"/>
          </a:xfrm>
        </p:spPr>
        <p:txBody>
          <a:bodyPr/>
          <a:lstStyle>
            <a:lvl1pPr marL="0" indent="0">
              <a:buNone/>
              <a:defRPr sz="3200">
                <a:solidFill>
                  <a:srgbClr val="585858"/>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609600" y="4725144"/>
            <a:ext cx="10972800" cy="720080"/>
          </a:xfrm>
        </p:spPr>
        <p:txBody>
          <a:bodyPr/>
          <a:lstStyle>
            <a:lvl1pPr marL="0" indent="0">
              <a:buNone/>
              <a:defRPr sz="1400">
                <a:solidFill>
                  <a:srgbClr val="585858"/>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6">
            <a:extLst>
              <a:ext uri="{FF2B5EF4-FFF2-40B4-BE49-F238E27FC236}">
                <a16:creationId xmlns:a16="http://schemas.microsoft.com/office/drawing/2014/main" id="{5DAF0D3A-200E-48B8-9EF9-7859E1660C49}"/>
              </a:ext>
            </a:extLst>
          </p:cNvPr>
          <p:cNvSpPr>
            <a:spLocks noGrp="1" noChangeArrowheads="1"/>
          </p:cNvSpPr>
          <p:nvPr>
            <p:ph type="dt" sz="half" idx="10"/>
          </p:nvPr>
        </p:nvSpPr>
        <p:spPr/>
        <p:txBody>
          <a:bodyPr/>
          <a:lstStyle>
            <a:lvl1pPr>
              <a:buNone/>
              <a:defRPr/>
            </a:lvl1pPr>
          </a:lstStyle>
          <a:p>
            <a:pPr>
              <a:defRPr/>
            </a:pPr>
            <a:endParaRPr lang="en-GB"/>
          </a:p>
        </p:txBody>
      </p:sp>
      <p:sp>
        <p:nvSpPr>
          <p:cNvPr id="8" name="Footer Placeholder 7">
            <a:extLst>
              <a:ext uri="{FF2B5EF4-FFF2-40B4-BE49-F238E27FC236}">
                <a16:creationId xmlns:a16="http://schemas.microsoft.com/office/drawing/2014/main" id="{0CCEB8E3-53AE-439B-9428-72B81BD3B83C}"/>
              </a:ext>
            </a:extLst>
          </p:cNvPr>
          <p:cNvSpPr>
            <a:spLocks noGrp="1" noChangeArrowheads="1"/>
          </p:cNvSpPr>
          <p:nvPr>
            <p:ph type="ftr" sz="quarter" idx="11"/>
          </p:nvPr>
        </p:nvSpPr>
        <p:spPr/>
        <p:txBody>
          <a:bodyPr/>
          <a:lstStyle>
            <a:lvl1pPr>
              <a:defRPr/>
            </a:lvl1pPr>
          </a:lstStyle>
          <a:p>
            <a:pPr>
              <a:defRPr/>
            </a:pPr>
            <a:endParaRPr lang="en-GB"/>
          </a:p>
        </p:txBody>
      </p:sp>
      <p:sp>
        <p:nvSpPr>
          <p:cNvPr id="9" name="Slide Number Placeholder 8">
            <a:extLst>
              <a:ext uri="{FF2B5EF4-FFF2-40B4-BE49-F238E27FC236}">
                <a16:creationId xmlns:a16="http://schemas.microsoft.com/office/drawing/2014/main" id="{328C543D-1B00-4E11-9615-CDD988110A23}"/>
              </a:ext>
            </a:extLst>
          </p:cNvPr>
          <p:cNvSpPr>
            <a:spLocks noGrp="1" noChangeArrowheads="1"/>
          </p:cNvSpPr>
          <p:nvPr>
            <p:ph type="sldNum" sz="quarter" idx="12"/>
          </p:nvPr>
        </p:nvSpPr>
        <p:spPr/>
        <p:txBody>
          <a:bodyPr/>
          <a:lstStyle>
            <a:lvl1pPr>
              <a:defRPr/>
            </a:lvl1pPr>
          </a:lstStyle>
          <a:p>
            <a:pPr>
              <a:buFont typeface="Arial" panose="020B0604020202020204" pitchFamily="34" charset="0"/>
              <a:buNone/>
            </a:pPr>
            <a:endParaRPr lang="en-GB" altLang="en-US"/>
          </a:p>
        </p:txBody>
      </p:sp>
    </p:spTree>
    <p:extLst>
      <p:ext uri="{BB962C8B-B14F-4D97-AF65-F5344CB8AC3E}">
        <p14:creationId xmlns:p14="http://schemas.microsoft.com/office/powerpoint/2010/main" val="3901247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AD10152-7721-41A0-A6C5-8721C8D0EB17}"/>
              </a:ext>
            </a:extLst>
          </p:cNvPr>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p:blipFill>
        <p:spPr bwMode="auto">
          <a:xfrm>
            <a:off x="-7055" y="0"/>
            <a:ext cx="12228688" cy="687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Date Placeholder 6">
            <a:extLst>
              <a:ext uri="{FF2B5EF4-FFF2-40B4-BE49-F238E27FC236}">
                <a16:creationId xmlns:a16="http://schemas.microsoft.com/office/drawing/2014/main" id="{FF959467-41A6-455E-929A-E40D1059C340}"/>
              </a:ext>
            </a:extLst>
          </p:cNvPr>
          <p:cNvSpPr>
            <a:spLocks noGrp="1" noChangeArrowheads="1"/>
          </p:cNvSpPr>
          <p:nvPr>
            <p:ph type="dt" sz="half" idx="10"/>
          </p:nvPr>
        </p:nvSpPr>
        <p:spPr/>
        <p:txBody>
          <a:bodyPr/>
          <a:lstStyle>
            <a:lvl1pPr>
              <a:buNone/>
              <a:defRPr>
                <a:solidFill>
                  <a:schemeClr val="accent2"/>
                </a:solidFill>
              </a:defRPr>
            </a:lvl1pPr>
          </a:lstStyle>
          <a:p>
            <a:pPr>
              <a:defRPr/>
            </a:pPr>
            <a:endParaRPr lang="en-GB"/>
          </a:p>
        </p:txBody>
      </p:sp>
      <p:sp>
        <p:nvSpPr>
          <p:cNvPr id="8" name="Footer Placeholder 7">
            <a:extLst>
              <a:ext uri="{FF2B5EF4-FFF2-40B4-BE49-F238E27FC236}">
                <a16:creationId xmlns:a16="http://schemas.microsoft.com/office/drawing/2014/main" id="{80EA04C3-E93E-45FB-8B42-78A38976AF52}"/>
              </a:ext>
            </a:extLst>
          </p:cNvPr>
          <p:cNvSpPr>
            <a:spLocks noGrp="1" noChangeArrowheads="1"/>
          </p:cNvSpPr>
          <p:nvPr>
            <p:ph type="ftr" sz="quarter" idx="11"/>
          </p:nvPr>
        </p:nvSpPr>
        <p:spPr>
          <a:xfrm>
            <a:off x="3503085" y="6248400"/>
            <a:ext cx="8544983" cy="457200"/>
          </a:xfrm>
        </p:spPr>
        <p:txBody>
          <a:bodyPr/>
          <a:lstStyle>
            <a:lvl1pPr>
              <a:defRPr>
                <a:solidFill>
                  <a:schemeClr val="accent2"/>
                </a:solidFill>
              </a:defRPr>
            </a:lvl1pPr>
          </a:lstStyle>
          <a:p>
            <a:pPr>
              <a:defRPr/>
            </a:pPr>
            <a:endParaRPr lang="en-GB"/>
          </a:p>
        </p:txBody>
      </p:sp>
    </p:spTree>
    <p:extLst>
      <p:ext uri="{BB962C8B-B14F-4D97-AF65-F5344CB8AC3E}">
        <p14:creationId xmlns:p14="http://schemas.microsoft.com/office/powerpoint/2010/main" val="3679661524"/>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Activity Guidanc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CE091B4-727C-42E5-B63F-EBDED62881CD}"/>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3" name="Date Placeholder 2">
            <a:extLst>
              <a:ext uri="{FF2B5EF4-FFF2-40B4-BE49-F238E27FC236}">
                <a16:creationId xmlns:a16="http://schemas.microsoft.com/office/drawing/2014/main" id="{D92BAB9A-8D17-41B8-8E4C-9796BCFC2AEE}"/>
              </a:ext>
            </a:extLst>
          </p:cNvPr>
          <p:cNvSpPr>
            <a:spLocks noGrp="1"/>
          </p:cNvSpPr>
          <p:nvPr>
            <p:ph type="dt" sz="half" idx="10"/>
          </p:nvPr>
        </p:nvSpPr>
        <p:spPr/>
        <p:txBody>
          <a:bodyPr/>
          <a:lstStyle/>
          <a:p>
            <a:pPr>
              <a:buFont typeface="Arial" panose="020B0604020202020204" pitchFamily="34" charset="0"/>
              <a:buNone/>
            </a:pPr>
            <a:fld id="{52CA6C61-5C46-4CCD-83FB-18DE309C7599}" type="datetimeFigureOut">
              <a:rPr lang="en-GB" smtClean="0"/>
              <a:pPr>
                <a:buFont typeface="Arial" panose="020B0604020202020204" pitchFamily="34" charset="0"/>
                <a:buNone/>
              </a:pPr>
              <a:t>17/10/2022</a:t>
            </a:fld>
            <a:endParaRPr lang="en-GB"/>
          </a:p>
        </p:txBody>
      </p:sp>
      <p:sp>
        <p:nvSpPr>
          <p:cNvPr id="4" name="Footer Placeholder 3">
            <a:extLst>
              <a:ext uri="{FF2B5EF4-FFF2-40B4-BE49-F238E27FC236}">
                <a16:creationId xmlns:a16="http://schemas.microsoft.com/office/drawing/2014/main" id="{5EFDD156-28B8-436F-BD34-C5C0BA42572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D5AD189-0925-4643-B58B-8A45585DB466}"/>
              </a:ext>
            </a:extLst>
          </p:cNvPr>
          <p:cNvSpPr>
            <a:spLocks noGrp="1"/>
          </p:cNvSpPr>
          <p:nvPr>
            <p:ph type="sldNum" sz="quarter" idx="12"/>
          </p:nvPr>
        </p:nvSpPr>
        <p:spPr/>
        <p:txBody>
          <a:bodyPr/>
          <a:lstStyle/>
          <a:p>
            <a:pPr>
              <a:buFont typeface="Arial" panose="020B0604020202020204" pitchFamily="34" charset="0"/>
              <a:buNone/>
            </a:pPr>
            <a:fld id="{3A4A998D-6F83-4D71-AA77-13FC1A139956}" type="slidenum">
              <a:rPr lang="en-GB" smtClean="0"/>
              <a:pPr>
                <a:buFont typeface="Arial" panose="020B0604020202020204" pitchFamily="34" charset="0"/>
                <a:buNone/>
              </a:pPr>
              <a:t>‹#›</a:t>
            </a:fld>
            <a:endParaRPr lang="en-GB"/>
          </a:p>
        </p:txBody>
      </p:sp>
      <p:sp>
        <p:nvSpPr>
          <p:cNvPr id="6" name="Title 1">
            <a:extLst>
              <a:ext uri="{FF2B5EF4-FFF2-40B4-BE49-F238E27FC236}">
                <a16:creationId xmlns:a16="http://schemas.microsoft.com/office/drawing/2014/main" id="{F03BB080-3EB7-4A5D-8B8B-96D14C0851DE}"/>
              </a:ext>
            </a:extLst>
          </p:cNvPr>
          <p:cNvSpPr>
            <a:spLocks noGrp="1"/>
          </p:cNvSpPr>
          <p:nvPr>
            <p:ph type="title" hasCustomPrompt="1"/>
          </p:nvPr>
        </p:nvSpPr>
        <p:spPr>
          <a:xfrm>
            <a:off x="119336" y="116632"/>
            <a:ext cx="11953328" cy="504056"/>
          </a:xfrm>
        </p:spPr>
        <p:txBody>
          <a:bodyPr>
            <a:normAutofit/>
          </a:bodyPr>
          <a:lstStyle>
            <a:lvl1pPr>
              <a:defRPr sz="2000"/>
            </a:lvl1pPr>
          </a:lstStyle>
          <a:p>
            <a:r>
              <a:rPr lang="en-US"/>
              <a:t>Activity X – Guidance </a:t>
            </a:r>
            <a:endParaRPr lang="en-GB"/>
          </a:p>
        </p:txBody>
      </p:sp>
    </p:spTree>
    <p:extLst>
      <p:ext uri="{BB962C8B-B14F-4D97-AF65-F5344CB8AC3E}">
        <p14:creationId xmlns:p14="http://schemas.microsoft.com/office/powerpoint/2010/main" val="569255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3043FF3-1B19-4F6E-AED6-1F0E0B12665B}"/>
              </a:ext>
            </a:extLst>
          </p:cNvPr>
          <p:cNvSpPr>
            <a:spLocks noGrp="1"/>
          </p:cNvSpPr>
          <p:nvPr>
            <p:ph type="title"/>
          </p:nvPr>
        </p:nvSpPr>
        <p:spPr>
          <a:xfrm>
            <a:off x="609437" y="365125"/>
            <a:ext cx="10968567"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CA78F67-7D07-4B89-B1B7-77FCB2FBCB01}"/>
              </a:ext>
            </a:extLst>
          </p:cNvPr>
          <p:cNvSpPr>
            <a:spLocks noGrp="1"/>
          </p:cNvSpPr>
          <p:nvPr>
            <p:ph type="body" idx="1"/>
          </p:nvPr>
        </p:nvSpPr>
        <p:spPr>
          <a:xfrm>
            <a:off x="609437" y="1825625"/>
            <a:ext cx="10968567"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C9AF1F1-6765-45EE-BEB9-185EDFB653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buFont typeface="Arial" panose="020B0604020202020204" pitchFamily="34" charset="0"/>
              <a:buNone/>
            </a:pPr>
            <a:fld id="{52CA6C61-5C46-4CCD-83FB-18DE309C7599}" type="datetimeFigureOut">
              <a:rPr lang="en-GB" smtClean="0"/>
              <a:pPr>
                <a:buFont typeface="Arial" panose="020B0604020202020204" pitchFamily="34" charset="0"/>
                <a:buNone/>
              </a:pPr>
              <a:t>17/10/2022</a:t>
            </a:fld>
            <a:endParaRPr lang="en-GB"/>
          </a:p>
        </p:txBody>
      </p:sp>
      <p:sp>
        <p:nvSpPr>
          <p:cNvPr id="5" name="Footer Placeholder 4">
            <a:extLst>
              <a:ext uri="{FF2B5EF4-FFF2-40B4-BE49-F238E27FC236}">
                <a16:creationId xmlns:a16="http://schemas.microsoft.com/office/drawing/2014/main" id="{223D2AC0-4764-4C71-9EC2-3E3309ED3F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buNone/>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1279FDB-13C2-4DC1-8C93-EEA50C7287F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buFont typeface="Arial" panose="020B0604020202020204" pitchFamily="34" charset="0"/>
              <a:buNone/>
            </a:pPr>
            <a:fld id="{3A4A998D-6F83-4D71-AA77-13FC1A139956}" type="slidenum">
              <a:rPr lang="en-GB" smtClean="0"/>
              <a:pPr>
                <a:buFont typeface="Arial" panose="020B0604020202020204" pitchFamily="34" charset="0"/>
                <a:buNone/>
              </a:pPr>
              <a:t>‹#›</a:t>
            </a:fld>
            <a:endParaRPr lang="en-GB"/>
          </a:p>
        </p:txBody>
      </p:sp>
    </p:spTree>
    <p:extLst>
      <p:ext uri="{BB962C8B-B14F-4D97-AF65-F5344CB8AC3E}">
        <p14:creationId xmlns:p14="http://schemas.microsoft.com/office/powerpoint/2010/main" val="3953001669"/>
      </p:ext>
    </p:extLst>
  </p:cSld>
  <p:clrMap bg1="lt1" tx1="dk1" bg2="lt2" tx2="dk2" accent1="accent1" accent2="accent2" accent3="accent3" accent4="accent4" accent5="accent5" accent6="accent6" hlink="hlink" folHlink="folHlink"/>
  <p:sldLayoutIdLst>
    <p:sldLayoutId id="2147483964" r:id="rId1"/>
    <p:sldLayoutId id="2147483965" r:id="rId2"/>
    <p:sldLayoutId id="2147483966" r:id="rId3"/>
    <p:sldLayoutId id="2147483967" r:id="rId4"/>
    <p:sldLayoutId id="2147483970" r:id="rId5"/>
    <p:sldLayoutId id="2147483968" r:id="rId6"/>
    <p:sldLayoutId id="2147483969" r:id="rId7"/>
    <p:sldLayoutId id="2147483971" r:id="rId8"/>
  </p:sldLayoutIdLst>
  <p:txStyles>
    <p:titleStyle>
      <a:lvl1pPr algn="l" defTabSz="914400" rtl="0" eaLnBrk="1" latinLnBrk="0" hangingPunct="1">
        <a:lnSpc>
          <a:spcPct val="90000"/>
        </a:lnSpc>
        <a:spcBef>
          <a:spcPct val="0"/>
        </a:spcBef>
        <a:buNone/>
        <a:defRPr sz="3600" b="1" kern="1200">
          <a:solidFill>
            <a:srgbClr val="585858"/>
          </a:solidFill>
          <a:latin typeface="Century Gothic" panose="020B0502020202020204" pitchFamily="34" charset="0"/>
          <a:ea typeface="+mj-ea"/>
          <a:cs typeface="Arial" panose="020B0604020202020204" pitchFamily="34" charset="0"/>
        </a:defRPr>
      </a:lvl1pPr>
    </p:titleStyle>
    <p:bodyStyle>
      <a:lvl1pPr marL="342900" indent="-342900" algn="l" defTabSz="914400" rtl="0" eaLnBrk="1" latinLnBrk="0" hangingPunct="1">
        <a:lnSpc>
          <a:spcPct val="90000"/>
        </a:lnSpc>
        <a:spcBef>
          <a:spcPts val="1000"/>
        </a:spcBef>
        <a:buFont typeface="Arial" panose="020B0604020202020204" pitchFamily="34" charset="0"/>
        <a:buChar char="•"/>
        <a:defRPr sz="2400" kern="1200">
          <a:solidFill>
            <a:srgbClr val="585858"/>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rgbClr val="585858"/>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585858"/>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rgbClr val="585858"/>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slide" Target="slide42.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www.ncetm.org.uk/classroom-resources/secmm-1-the-structure-of-the-number-system/"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www.ncetm.org.uk/classroom-resources/assessment-materials-primary/"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gov.uk/government/publications/teaching-mathematics-in-primary-school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slide" Target="slide54.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slide" Target="slide45.xml"/><Relationship Id="rId5" Type="http://schemas.openxmlformats.org/officeDocument/2006/relationships/slide" Target="slide44.xml"/><Relationship Id="rId4" Type="http://schemas.openxmlformats.org/officeDocument/2006/relationships/slide" Target="slide4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slide" Target="slide46.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slide" Target="slide47.xml"/></Relationships>
</file>

<file path=ppt/slides/_rels/slide2.xml.rels><?xml version="1.0" encoding="UTF-8" standalone="yes"?>
<Relationships xmlns="http://schemas.openxmlformats.org/package/2006/relationships"><Relationship Id="rId3" Type="http://schemas.openxmlformats.org/officeDocument/2006/relationships/hyperlink" Target="https://www.ncetm.org.uk/media/dexn0sbp/ncetm_ks3_cc_1_2.pdf"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hyperlink" Target="https://www.ncetm.org.uk/teaching-for-mastery/mastery-materials/secondary-mastery-professional-development/"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3" Type="http://schemas.openxmlformats.org/officeDocument/2006/relationships/slide" Target="slide48.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www.ncetm.org.uk/teaching-for-mastery/mastery-materials/primary-mastery-professional-development/"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www.gov.uk/government/publications/teaching-mathematics-in-primary-schools"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5.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25.xml.rels><?xml version="1.0" encoding="UTF-8" standalone="yes"?>
<Relationships xmlns="http://schemas.openxmlformats.org/package/2006/relationships"><Relationship Id="rId3" Type="http://schemas.openxmlformats.org/officeDocument/2006/relationships/slide" Target="slide49.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slide" Target="slide51.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3" Type="http://schemas.openxmlformats.org/officeDocument/2006/relationships/hyperlink" Target="https://www.ncetm.org.uk/media/dexn0sbp/ncetm_ks3_cc_1_2.pdf"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slide" Target="slide20.xml"/><Relationship Id="rId3" Type="http://schemas.openxmlformats.org/officeDocument/2006/relationships/slide" Target="slide8.xml"/><Relationship Id="rId7" Type="http://schemas.openxmlformats.org/officeDocument/2006/relationships/slide" Target="slide18.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slide" Target="slide16.xml"/><Relationship Id="rId5" Type="http://schemas.openxmlformats.org/officeDocument/2006/relationships/slide" Target="slide12.xml"/><Relationship Id="rId4" Type="http://schemas.openxmlformats.org/officeDocument/2006/relationships/slide" Target="slide10.xml"/><Relationship Id="rId9" Type="http://schemas.openxmlformats.org/officeDocument/2006/relationships/hyperlink" Target="https://www.ncetm.org.uk/media/oagj2ka2/curriculum-framework-for-ks3-april-2021.pdf"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hyperlink" Target="https://www.ncetm.org.uk/media/qgjdx5fo/secondary_assessment_materials_november_2017.pdf"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3" Type="http://schemas.openxmlformats.org/officeDocument/2006/relationships/slide" Target="slide50.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3" Type="http://schemas.openxmlformats.org/officeDocument/2006/relationships/slide" Target="slide55.xm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slide" Target="slide50.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3" Type="http://schemas.openxmlformats.org/officeDocument/2006/relationships/hyperlink" Target="https://www.ncetm.org.uk/classroom-resources/assessment-materials-primary/"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3" Type="http://schemas.openxmlformats.org/officeDocument/2006/relationships/slide" Target="slide51.xml"/><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slide" Target="slide52.xml"/></Relationships>
</file>

<file path=ppt/slides/_rels/slide4.xml.rels><?xml version="1.0" encoding="UTF-8" standalone="yes"?>
<Relationships xmlns="http://schemas.openxmlformats.org/package/2006/relationships"><Relationship Id="rId8" Type="http://schemas.openxmlformats.org/officeDocument/2006/relationships/slide" Target="slide34.xml"/><Relationship Id="rId3" Type="http://schemas.openxmlformats.org/officeDocument/2006/relationships/slide" Target="slide24.xml"/><Relationship Id="rId7" Type="http://schemas.openxmlformats.org/officeDocument/2006/relationships/slide" Target="slide3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slide" Target="slide30.xml"/><Relationship Id="rId11" Type="http://schemas.openxmlformats.org/officeDocument/2006/relationships/hyperlink" Target="https://www.ncetm.org.uk/media/oagj2ka2/curriculum-framework-for-ks3-april-2021.pdf" TargetMode="External"/><Relationship Id="rId5" Type="http://schemas.openxmlformats.org/officeDocument/2006/relationships/slide" Target="slide28.xml"/><Relationship Id="rId10" Type="http://schemas.openxmlformats.org/officeDocument/2006/relationships/slide" Target="slide38.xml"/><Relationship Id="rId4" Type="http://schemas.openxmlformats.org/officeDocument/2006/relationships/slide" Target="slide26.xml"/><Relationship Id="rId9" Type="http://schemas.openxmlformats.org/officeDocument/2006/relationships/slide" Target="slide3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5.xml"/><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8.xml"/><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39.xml"/><Relationship Id="rId1" Type="http://schemas.openxmlformats.org/officeDocument/2006/relationships/slideLayout" Target="../slideLayouts/slideLayout5.xml"/><Relationship Id="rId4" Type="http://schemas.openxmlformats.org/officeDocument/2006/relationships/image" Target="../media/image15.jpeg"/></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hyperlink" Target="https://www.ncetm.org.uk/teaching-for-mastery/mastery-materials/secondary-mastery-professional-development/"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notesSlide" Target="../notesSlides/notesSlide46.xml"/><Relationship Id="rId1" Type="http://schemas.openxmlformats.org/officeDocument/2006/relationships/slideLayout" Target="../slideLayouts/slideLayout5.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gov.uk/government/publications/teaching-mathematics-in-primary-schools" TargetMode="External"/><Relationship Id="rId2" Type="http://schemas.openxmlformats.org/officeDocument/2006/relationships/hyperlink" Target="https://www.ncetm.org.uk/teaching-for-mastery/mastery-materials/primary-mastery-professional-developmen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slide" Target="slide4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52059-E171-4D97-AEA5-4EB713FA17E6}"/>
              </a:ext>
            </a:extLst>
          </p:cNvPr>
          <p:cNvSpPr>
            <a:spLocks noGrp="1"/>
          </p:cNvSpPr>
          <p:nvPr>
            <p:ph type="ctrTitle"/>
          </p:nvPr>
        </p:nvSpPr>
        <p:spPr>
          <a:xfrm>
            <a:off x="612295" y="1565414"/>
            <a:ext cx="6049764" cy="648071"/>
          </a:xfrm>
        </p:spPr>
        <p:txBody>
          <a:bodyPr>
            <a:normAutofit fontScale="90000"/>
          </a:bodyPr>
          <a:lstStyle/>
          <a:p>
            <a:br>
              <a:rPr lang="en-GB" sz="2700" b="0"/>
            </a:br>
            <a:br>
              <a:rPr lang="en-GB" sz="2700" b="0"/>
            </a:br>
            <a:br>
              <a:rPr lang="en-GB" sz="2700" b="0"/>
            </a:br>
            <a:br>
              <a:rPr lang="en-GB" sz="2700" b="0"/>
            </a:br>
            <a:br>
              <a:rPr lang="en-GB" sz="4000" b="0"/>
            </a:br>
            <a:br>
              <a:rPr lang="en-GB" sz="4000" b="0"/>
            </a:br>
            <a:endParaRPr lang="en-GB" sz="4400" b="0"/>
          </a:p>
        </p:txBody>
      </p:sp>
      <p:sp>
        <p:nvSpPr>
          <p:cNvPr id="3" name="Subtitle 2">
            <a:extLst>
              <a:ext uri="{FF2B5EF4-FFF2-40B4-BE49-F238E27FC236}">
                <a16:creationId xmlns:a16="http://schemas.microsoft.com/office/drawing/2014/main" id="{FAF7E06F-62AF-4430-B53E-3CEB22BC7553}"/>
              </a:ext>
            </a:extLst>
          </p:cNvPr>
          <p:cNvSpPr>
            <a:spLocks noGrp="1"/>
          </p:cNvSpPr>
          <p:nvPr>
            <p:ph type="subTitle" idx="1"/>
          </p:nvPr>
        </p:nvSpPr>
        <p:spPr>
          <a:xfrm>
            <a:off x="612295" y="2132856"/>
            <a:ext cx="6062463" cy="1744226"/>
          </a:xfrm>
        </p:spPr>
        <p:txBody>
          <a:bodyPr>
            <a:normAutofit/>
          </a:bodyPr>
          <a:lstStyle/>
          <a:p>
            <a:r>
              <a:rPr lang="en-GB" sz="4000" b="1" dirty="0">
                <a:latin typeface="Century Gothic" panose="020B0502020202020204" pitchFamily="34" charset="0"/>
              </a:rPr>
              <a:t>Properties of number</a:t>
            </a:r>
          </a:p>
          <a:p>
            <a:r>
              <a:rPr lang="en-GB" sz="1800" dirty="0">
                <a:latin typeface="Century Gothic" panose="020B0502020202020204" pitchFamily="34" charset="0"/>
              </a:rPr>
              <a:t>Fourteen Checkpoint activities </a:t>
            </a:r>
          </a:p>
          <a:p>
            <a:r>
              <a:rPr lang="en-GB" sz="1800" dirty="0">
                <a:latin typeface="Century Gothic" panose="020B0502020202020204" pitchFamily="34" charset="0"/>
              </a:rPr>
              <a:t>Twelve additional activities</a:t>
            </a:r>
          </a:p>
        </p:txBody>
      </p:sp>
      <p:sp>
        <p:nvSpPr>
          <p:cNvPr id="5" name="Subtitle 2">
            <a:extLst>
              <a:ext uri="{FF2B5EF4-FFF2-40B4-BE49-F238E27FC236}">
                <a16:creationId xmlns:a16="http://schemas.microsoft.com/office/drawing/2014/main" id="{8F930DB3-4772-4563-9F4B-43485DC9580C}"/>
              </a:ext>
            </a:extLst>
          </p:cNvPr>
          <p:cNvSpPr txBox="1">
            <a:spLocks/>
          </p:cNvSpPr>
          <p:nvPr/>
        </p:nvSpPr>
        <p:spPr>
          <a:xfrm>
            <a:off x="623392" y="436565"/>
            <a:ext cx="6062463" cy="845128"/>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bg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rgbClr val="585858"/>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585858"/>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rgbClr val="585858"/>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50000"/>
              </a:lnSpc>
              <a:spcBef>
                <a:spcPts val="0"/>
              </a:spcBef>
              <a:spcAft>
                <a:spcPts val="0"/>
              </a:spcAft>
              <a:buClrTx/>
            </a:pPr>
            <a:r>
              <a:rPr lang="en-GB" sz="1200" b="1">
                <a:solidFill>
                  <a:srgbClr val="FBF5D4"/>
                </a:solidFill>
              </a:rPr>
              <a:t>Checkpoints</a:t>
            </a:r>
          </a:p>
          <a:p>
            <a:pPr fontAlgn="auto">
              <a:lnSpc>
                <a:spcPct val="150000"/>
              </a:lnSpc>
              <a:spcBef>
                <a:spcPts val="0"/>
              </a:spcBef>
              <a:spcAft>
                <a:spcPts val="0"/>
              </a:spcAft>
              <a:buClrTx/>
            </a:pPr>
            <a:r>
              <a:rPr lang="en-GB" sz="1200" b="1">
                <a:solidFill>
                  <a:srgbClr val="FBF5D4"/>
                </a:solidFill>
              </a:rPr>
              <a:t>Year 7 diagnostic mathematics activities</a:t>
            </a:r>
            <a:endParaRPr lang="en-GB" sz="1200">
              <a:solidFill>
                <a:srgbClr val="FBF5D4"/>
              </a:solidFill>
            </a:endParaRPr>
          </a:p>
          <a:p>
            <a:pPr fontAlgn="auto">
              <a:lnSpc>
                <a:spcPct val="100000"/>
              </a:lnSpc>
              <a:spcBef>
                <a:spcPts val="0"/>
              </a:spcBef>
              <a:spcAft>
                <a:spcPts val="0"/>
              </a:spcAft>
              <a:buClrTx/>
            </a:pPr>
            <a:endParaRPr lang="en-GB" sz="1200" b="1">
              <a:solidFill>
                <a:srgbClr val="FBF5D4"/>
              </a:solidFill>
            </a:endParaRPr>
          </a:p>
        </p:txBody>
      </p:sp>
      <p:sp>
        <p:nvSpPr>
          <p:cNvPr id="6" name="Subtitle 2">
            <a:extLst>
              <a:ext uri="{FF2B5EF4-FFF2-40B4-BE49-F238E27FC236}">
                <a16:creationId xmlns:a16="http://schemas.microsoft.com/office/drawing/2014/main" id="{D5244E0E-2D0C-4865-AEED-223F4679B707}"/>
              </a:ext>
            </a:extLst>
          </p:cNvPr>
          <p:cNvSpPr txBox="1">
            <a:spLocks/>
          </p:cNvSpPr>
          <p:nvPr/>
        </p:nvSpPr>
        <p:spPr>
          <a:xfrm>
            <a:off x="626907" y="5916004"/>
            <a:ext cx="1580661" cy="393316"/>
          </a:xfrm>
          <a:prstGeom prst="rect">
            <a:avLst/>
          </a:prstGeom>
        </p:spPr>
        <p:txBody>
          <a:bodyPr vert="horz" lIns="91440" tIns="45720" rIns="91440" bIns="45720" rtlCol="0">
            <a:normAutofit fontScale="925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bg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rgbClr val="585858"/>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585858"/>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rgbClr val="585858"/>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buClrTx/>
            </a:pPr>
            <a:r>
              <a:rPr lang="en-GB" sz="1200" b="1"/>
              <a:t>Published in 2021/22</a:t>
            </a:r>
            <a:endParaRPr lang="en-GB" sz="1200"/>
          </a:p>
          <a:p>
            <a:pPr fontAlgn="auto">
              <a:lnSpc>
                <a:spcPct val="100000"/>
              </a:lnSpc>
              <a:spcBef>
                <a:spcPts val="0"/>
              </a:spcBef>
              <a:spcAft>
                <a:spcPts val="0"/>
              </a:spcAft>
              <a:buClrTx/>
            </a:pPr>
            <a:endParaRPr lang="en-GB" sz="1200" b="1">
              <a:solidFill>
                <a:srgbClr val="FBF5D4"/>
              </a:solidFill>
            </a:endParaRPr>
          </a:p>
        </p:txBody>
      </p:sp>
      <p:cxnSp>
        <p:nvCxnSpPr>
          <p:cNvPr id="7" name="Straight Connector 6">
            <a:extLst>
              <a:ext uri="{FF2B5EF4-FFF2-40B4-BE49-F238E27FC236}">
                <a16:creationId xmlns:a16="http://schemas.microsoft.com/office/drawing/2014/main" id="{BD8A2CD9-23FA-4C21-9DFF-1DFEB8BC8867}"/>
              </a:ext>
            </a:extLst>
          </p:cNvPr>
          <p:cNvCxnSpPr>
            <a:cxnSpLocks/>
          </p:cNvCxnSpPr>
          <p:nvPr/>
        </p:nvCxnSpPr>
        <p:spPr bwMode="auto">
          <a:xfrm rot="5400000">
            <a:off x="1303821" y="553258"/>
            <a:ext cx="0" cy="1170432"/>
          </a:xfrm>
          <a:prstGeom prst="line">
            <a:avLst/>
          </a:prstGeom>
          <a:ln w="25400">
            <a:solidFill>
              <a:srgbClr val="FBF5D4"/>
            </a:solidFill>
          </a:ln>
        </p:spPr>
        <p:style>
          <a:lnRef idx="1">
            <a:schemeClr val="dk1"/>
          </a:lnRef>
          <a:fillRef idx="0">
            <a:schemeClr val="dk1"/>
          </a:fillRef>
          <a:effectRef idx="0">
            <a:schemeClr val="dk1"/>
          </a:effectRef>
          <a:fontRef idx="minor">
            <a:schemeClr val="tx1"/>
          </a:fontRef>
        </p:style>
      </p:cxnSp>
      <p:pic>
        <p:nvPicPr>
          <p:cNvPr id="8" name="Picture 7">
            <a:extLst>
              <a:ext uri="{FF2B5EF4-FFF2-40B4-BE49-F238E27FC236}">
                <a16:creationId xmlns:a16="http://schemas.microsoft.com/office/drawing/2014/main" id="{87EA0E61-D0E8-4BC2-844C-9138C45E9E87}"/>
              </a:ext>
            </a:extLst>
          </p:cNvPr>
          <p:cNvPicPr>
            <a:picLocks noChangeAspect="1"/>
          </p:cNvPicPr>
          <p:nvPr/>
        </p:nvPicPr>
        <p:blipFill>
          <a:blip r:embed="rId2" cstate="screen">
            <a:extLst>
              <a:ext uri="{28A0092B-C50C-407E-A947-70E740481C1C}">
                <a14:useLocalDpi xmlns:a14="http://schemas.microsoft.com/office/drawing/2010/main"/>
              </a:ext>
            </a:extLst>
          </a:blip>
          <a:srcRect/>
          <a:stretch/>
        </p:blipFill>
        <p:spPr>
          <a:xfrm>
            <a:off x="8630433" y="1949602"/>
            <a:ext cx="3135715" cy="2090477"/>
          </a:xfrm>
          <a:prstGeom prst="rect">
            <a:avLst/>
          </a:prstGeom>
        </p:spPr>
      </p:pic>
    </p:spTree>
    <p:extLst>
      <p:ext uri="{BB962C8B-B14F-4D97-AF65-F5344CB8AC3E}">
        <p14:creationId xmlns:p14="http://schemas.microsoft.com/office/powerpoint/2010/main" val="27468088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2BF63B4-8904-4C49-8546-65F7D031146C}"/>
              </a:ext>
            </a:extLst>
          </p:cNvPr>
          <p:cNvSpPr>
            <a:spLocks noGrp="1"/>
          </p:cNvSpPr>
          <p:nvPr>
            <p:ph type="body" sz="quarter" idx="11"/>
          </p:nvPr>
        </p:nvSpPr>
        <p:spPr/>
        <p:txBody>
          <a:bodyPr/>
          <a:lstStyle/>
          <a:p>
            <a:r>
              <a:rPr lang="en-GB"/>
              <a:t>Checkpoint 2: Function machine pairs</a:t>
            </a:r>
          </a:p>
        </p:txBody>
      </p:sp>
      <p:sp>
        <p:nvSpPr>
          <p:cNvPr id="8" name="TextBox 7">
            <a:extLst>
              <a:ext uri="{FF2B5EF4-FFF2-40B4-BE49-F238E27FC236}">
                <a16:creationId xmlns:a16="http://schemas.microsoft.com/office/drawing/2014/main" id="{555636D7-B564-4733-8791-3DB2464D7995}"/>
              </a:ext>
            </a:extLst>
          </p:cNvPr>
          <p:cNvSpPr txBox="1"/>
          <p:nvPr/>
        </p:nvSpPr>
        <p:spPr>
          <a:xfrm>
            <a:off x="931568" y="5824973"/>
            <a:ext cx="8517592" cy="830997"/>
          </a:xfrm>
          <a:prstGeom prst="rect">
            <a:avLst/>
          </a:prstGeom>
          <a:noFill/>
        </p:spPr>
        <p:txBody>
          <a:bodyPr wrap="square">
            <a:spAutoFit/>
          </a:bodyPr>
          <a:lstStyle/>
          <a:p>
            <a:pPr>
              <a:buNone/>
            </a:pPr>
            <a:r>
              <a:rPr lang="en-US" sz="2400">
                <a:latin typeface="Arial" panose="020B0604020202020204" pitchFamily="34" charset="0"/>
                <a:cs typeface="Arial" panose="020B0604020202020204" pitchFamily="34" charset="0"/>
              </a:rPr>
              <a:t>Design your own pairs of function machines to create multiples of 11 and 12. Is there more than one way to do this? </a:t>
            </a:r>
          </a:p>
        </p:txBody>
      </p:sp>
      <p:sp>
        <p:nvSpPr>
          <p:cNvPr id="9" name="Right Arrow 3">
            <a:extLst>
              <a:ext uri="{FF2B5EF4-FFF2-40B4-BE49-F238E27FC236}">
                <a16:creationId xmlns:a16="http://schemas.microsoft.com/office/drawing/2014/main" id="{6E32635D-F3AD-4580-9064-EF641151E016}"/>
              </a:ext>
            </a:extLst>
          </p:cNvPr>
          <p:cNvSpPr/>
          <p:nvPr/>
        </p:nvSpPr>
        <p:spPr>
          <a:xfrm>
            <a:off x="372139" y="1613513"/>
            <a:ext cx="1616149" cy="927121"/>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lIns="91440" tIns="45720" rIns="91440" bIns="45720" rtlCol="0" anchor="ctr"/>
          <a:lstStyle/>
          <a:p>
            <a:pPr algn="ctr">
              <a:buNone/>
            </a:pPr>
            <a:r>
              <a:rPr lang="en-GB">
                <a:ea typeface="+mn-lt"/>
                <a:cs typeface="+mn-lt"/>
              </a:rPr>
              <a:t>×</a:t>
            </a:r>
            <a:r>
              <a:rPr lang="en-GB"/>
              <a:t> 2</a:t>
            </a:r>
            <a:endParaRPr lang="en-US">
              <a:cs typeface="Arial"/>
            </a:endParaRPr>
          </a:p>
        </p:txBody>
      </p:sp>
      <p:sp>
        <p:nvSpPr>
          <p:cNvPr id="10" name="Right Arrow 4">
            <a:extLst>
              <a:ext uri="{FF2B5EF4-FFF2-40B4-BE49-F238E27FC236}">
                <a16:creationId xmlns:a16="http://schemas.microsoft.com/office/drawing/2014/main" id="{CEE23C53-DE69-40C7-8172-C98E7CBC2525}"/>
              </a:ext>
            </a:extLst>
          </p:cNvPr>
          <p:cNvSpPr/>
          <p:nvPr/>
        </p:nvSpPr>
        <p:spPr>
          <a:xfrm>
            <a:off x="1988288" y="1613512"/>
            <a:ext cx="1616149" cy="927121"/>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lIns="91440" tIns="45720" rIns="91440" bIns="45720" rtlCol="0" anchor="ctr"/>
          <a:lstStyle/>
          <a:p>
            <a:pPr algn="ctr">
              <a:buNone/>
            </a:pPr>
            <a:r>
              <a:rPr lang="en-GB">
                <a:ea typeface="+mn-lt"/>
                <a:cs typeface="+mn-lt"/>
              </a:rPr>
              <a:t>× 5</a:t>
            </a:r>
            <a:endParaRPr lang="en-US"/>
          </a:p>
        </p:txBody>
      </p:sp>
      <p:sp>
        <p:nvSpPr>
          <p:cNvPr id="11" name="Right Arrow 5">
            <a:extLst>
              <a:ext uri="{FF2B5EF4-FFF2-40B4-BE49-F238E27FC236}">
                <a16:creationId xmlns:a16="http://schemas.microsoft.com/office/drawing/2014/main" id="{9F6E8857-1B27-4EB3-992D-98136DDBD940}"/>
              </a:ext>
            </a:extLst>
          </p:cNvPr>
          <p:cNvSpPr/>
          <p:nvPr/>
        </p:nvSpPr>
        <p:spPr>
          <a:xfrm>
            <a:off x="372139" y="3027682"/>
            <a:ext cx="1616149" cy="927121"/>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buNone/>
            </a:pPr>
            <a:r>
              <a:rPr lang="en-GB">
                <a:sym typeface="Symbol" pitchFamily="2" charset="2"/>
              </a:rPr>
              <a:t>+ 2</a:t>
            </a:r>
            <a:endParaRPr lang="en-US"/>
          </a:p>
        </p:txBody>
      </p:sp>
      <p:sp>
        <p:nvSpPr>
          <p:cNvPr id="12" name="Right Arrow 6">
            <a:extLst>
              <a:ext uri="{FF2B5EF4-FFF2-40B4-BE49-F238E27FC236}">
                <a16:creationId xmlns:a16="http://schemas.microsoft.com/office/drawing/2014/main" id="{08DBE121-547A-4301-A929-79FCCD754F0F}"/>
              </a:ext>
            </a:extLst>
          </p:cNvPr>
          <p:cNvSpPr/>
          <p:nvPr/>
        </p:nvSpPr>
        <p:spPr>
          <a:xfrm>
            <a:off x="1988288" y="3027681"/>
            <a:ext cx="1616149" cy="927121"/>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lIns="91440" tIns="45720" rIns="91440" bIns="45720" rtlCol="0" anchor="ctr"/>
          <a:lstStyle/>
          <a:p>
            <a:pPr algn="ctr">
              <a:buNone/>
            </a:pPr>
            <a:r>
              <a:rPr lang="en-GB">
                <a:ea typeface="+mn-lt"/>
                <a:cs typeface="+mn-lt"/>
              </a:rPr>
              <a:t>× 10</a:t>
            </a:r>
            <a:endParaRPr lang="en-US"/>
          </a:p>
        </p:txBody>
      </p:sp>
      <p:sp>
        <p:nvSpPr>
          <p:cNvPr id="13" name="Right Arrow 7">
            <a:extLst>
              <a:ext uri="{FF2B5EF4-FFF2-40B4-BE49-F238E27FC236}">
                <a16:creationId xmlns:a16="http://schemas.microsoft.com/office/drawing/2014/main" id="{D0B39918-9E10-4B73-B3E1-BA617D735187}"/>
              </a:ext>
            </a:extLst>
          </p:cNvPr>
          <p:cNvSpPr/>
          <p:nvPr/>
        </p:nvSpPr>
        <p:spPr>
          <a:xfrm>
            <a:off x="1988288" y="4539849"/>
            <a:ext cx="1616149" cy="927121"/>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buNone/>
            </a:pPr>
            <a:r>
              <a:rPr lang="en-GB">
                <a:sym typeface="Symbol" pitchFamily="2" charset="2"/>
              </a:rPr>
              <a:t>+ 2</a:t>
            </a:r>
            <a:endParaRPr lang="en-US"/>
          </a:p>
        </p:txBody>
      </p:sp>
      <p:sp>
        <p:nvSpPr>
          <p:cNvPr id="14" name="Right Arrow 8">
            <a:extLst>
              <a:ext uri="{FF2B5EF4-FFF2-40B4-BE49-F238E27FC236}">
                <a16:creationId xmlns:a16="http://schemas.microsoft.com/office/drawing/2014/main" id="{7CD2CE34-71F8-4FA0-BBF3-AFC56A0AA051}"/>
              </a:ext>
            </a:extLst>
          </p:cNvPr>
          <p:cNvSpPr/>
          <p:nvPr/>
        </p:nvSpPr>
        <p:spPr>
          <a:xfrm>
            <a:off x="372139" y="4539849"/>
            <a:ext cx="1616149" cy="927121"/>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lIns="91440" tIns="45720" rIns="91440" bIns="45720" rtlCol="0" anchor="ctr"/>
          <a:lstStyle/>
          <a:p>
            <a:pPr algn="ctr">
              <a:buNone/>
            </a:pPr>
            <a:r>
              <a:rPr lang="en-GB">
                <a:ea typeface="+mn-lt"/>
                <a:cs typeface="+mn-lt"/>
              </a:rPr>
              <a:t>× </a:t>
            </a:r>
            <a:r>
              <a:rPr lang="en-GB"/>
              <a:t>10</a:t>
            </a:r>
            <a:endParaRPr lang="en-US"/>
          </a:p>
        </p:txBody>
      </p:sp>
      <p:sp>
        <p:nvSpPr>
          <p:cNvPr id="15" name="TextBox 14">
            <a:extLst>
              <a:ext uri="{FF2B5EF4-FFF2-40B4-BE49-F238E27FC236}">
                <a16:creationId xmlns:a16="http://schemas.microsoft.com/office/drawing/2014/main" id="{2772738B-1353-450D-B94D-4DBE5E72DBEE}"/>
              </a:ext>
            </a:extLst>
          </p:cNvPr>
          <p:cNvSpPr txBox="1"/>
          <p:nvPr/>
        </p:nvSpPr>
        <p:spPr>
          <a:xfrm>
            <a:off x="3859618" y="1613512"/>
            <a:ext cx="7708990" cy="830997"/>
          </a:xfrm>
          <a:prstGeom prst="rect">
            <a:avLst/>
          </a:prstGeom>
          <a:noFill/>
        </p:spPr>
        <p:txBody>
          <a:bodyPr wrap="square" rtlCol="0">
            <a:spAutoFit/>
          </a:bodyPr>
          <a:lstStyle/>
          <a:p>
            <a:pPr>
              <a:buNone/>
            </a:pPr>
            <a:r>
              <a:rPr lang="en-US" sz="2400" dirty="0"/>
              <a:t>Explain why </a:t>
            </a:r>
            <a:r>
              <a:rPr lang="en-US" sz="2400" b="1" dirty="0"/>
              <a:t>every</a:t>
            </a:r>
            <a:r>
              <a:rPr lang="en-US" sz="2400" dirty="0"/>
              <a:t> number that comes out of this pair of function machines is a multiple of 10.</a:t>
            </a:r>
          </a:p>
        </p:txBody>
      </p:sp>
      <p:sp>
        <p:nvSpPr>
          <p:cNvPr id="16" name="TextBox 15">
            <a:extLst>
              <a:ext uri="{FF2B5EF4-FFF2-40B4-BE49-F238E27FC236}">
                <a16:creationId xmlns:a16="http://schemas.microsoft.com/office/drawing/2014/main" id="{0A41CF45-AB4F-4656-8972-8ACE29F70F1F}"/>
              </a:ext>
            </a:extLst>
          </p:cNvPr>
          <p:cNvSpPr txBox="1"/>
          <p:nvPr/>
        </p:nvSpPr>
        <p:spPr>
          <a:xfrm>
            <a:off x="3880883" y="3102947"/>
            <a:ext cx="7708990" cy="830997"/>
          </a:xfrm>
          <a:prstGeom prst="rect">
            <a:avLst/>
          </a:prstGeom>
          <a:noFill/>
        </p:spPr>
        <p:txBody>
          <a:bodyPr wrap="square" rtlCol="0">
            <a:spAutoFit/>
          </a:bodyPr>
          <a:lstStyle/>
          <a:p>
            <a:pPr>
              <a:buNone/>
            </a:pPr>
            <a:r>
              <a:rPr lang="en-US" sz="2400" dirty="0"/>
              <a:t>Explain why </a:t>
            </a:r>
            <a:r>
              <a:rPr lang="en-US" sz="2400" b="1" dirty="0"/>
              <a:t>every</a:t>
            </a:r>
            <a:r>
              <a:rPr lang="en-US" sz="2400" dirty="0"/>
              <a:t> number that comes out of this pair of function machines is a multiple of 10.</a:t>
            </a:r>
          </a:p>
        </p:txBody>
      </p:sp>
      <p:sp>
        <p:nvSpPr>
          <p:cNvPr id="17" name="TextBox 16">
            <a:extLst>
              <a:ext uri="{FF2B5EF4-FFF2-40B4-BE49-F238E27FC236}">
                <a16:creationId xmlns:a16="http://schemas.microsoft.com/office/drawing/2014/main" id="{AC16DCB8-7C39-4D38-B8FF-4DA7441A7F1B}"/>
              </a:ext>
            </a:extLst>
          </p:cNvPr>
          <p:cNvSpPr txBox="1"/>
          <p:nvPr/>
        </p:nvSpPr>
        <p:spPr>
          <a:xfrm>
            <a:off x="3880882" y="4615115"/>
            <a:ext cx="7708990" cy="830997"/>
          </a:xfrm>
          <a:prstGeom prst="rect">
            <a:avLst/>
          </a:prstGeom>
          <a:noFill/>
        </p:spPr>
        <p:txBody>
          <a:bodyPr wrap="square" rtlCol="0">
            <a:spAutoFit/>
          </a:bodyPr>
          <a:lstStyle/>
          <a:p>
            <a:pPr>
              <a:buNone/>
            </a:pPr>
            <a:r>
              <a:rPr lang="en-US" sz="2400" dirty="0"/>
              <a:t>Explain why </a:t>
            </a:r>
            <a:r>
              <a:rPr lang="en-US" sz="2400" b="1" dirty="0"/>
              <a:t>no</a:t>
            </a:r>
            <a:r>
              <a:rPr lang="en-US" sz="2400" dirty="0"/>
              <a:t> number that comes out of this pair of function machines is a multiple of 10.</a:t>
            </a:r>
          </a:p>
        </p:txBody>
      </p:sp>
      <p:sp>
        <p:nvSpPr>
          <p:cNvPr id="2" name="TextBox 1">
            <a:extLst>
              <a:ext uri="{FF2B5EF4-FFF2-40B4-BE49-F238E27FC236}">
                <a16:creationId xmlns:a16="http://schemas.microsoft.com/office/drawing/2014/main" id="{E649511B-19DD-4D4D-8286-ED7FE349DB99}"/>
              </a:ext>
            </a:extLst>
          </p:cNvPr>
          <p:cNvSpPr txBox="1"/>
          <p:nvPr/>
        </p:nvSpPr>
        <p:spPr>
          <a:xfrm>
            <a:off x="263118" y="1038143"/>
            <a:ext cx="11079608"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None/>
            </a:pPr>
            <a:r>
              <a:rPr lang="en-US" sz="2400">
                <a:latin typeface="Arial"/>
                <a:cs typeface="Arial"/>
              </a:rPr>
              <a:t>Whole numbers are put into these pairs of function machines.</a:t>
            </a:r>
            <a:endParaRPr lang="en-US" sz="2400">
              <a:cs typeface="Arial"/>
            </a:endParaRPr>
          </a:p>
        </p:txBody>
      </p:sp>
      <p:sp>
        <p:nvSpPr>
          <p:cNvPr id="18" name="Action Button: Help 17">
            <a:hlinkClick r:id="" action="ppaction://noaction" highlightClick="1"/>
            <a:extLst>
              <a:ext uri="{FF2B5EF4-FFF2-40B4-BE49-F238E27FC236}">
                <a16:creationId xmlns:a16="http://schemas.microsoft.com/office/drawing/2014/main" id="{4F0B936E-7DFE-4F16-BFA8-91C7370411B2}"/>
              </a:ext>
            </a:extLst>
          </p:cNvPr>
          <p:cNvSpPr/>
          <p:nvPr/>
        </p:nvSpPr>
        <p:spPr>
          <a:xfrm>
            <a:off x="250552" y="5928041"/>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1869949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animBg="1"/>
      <p:bldP spid="11" grpId="0" animBg="1"/>
      <p:bldP spid="12" grpId="0" animBg="1"/>
      <p:bldP spid="13" grpId="0" animBg="1"/>
      <p:bldP spid="14" grpId="0" animBg="1"/>
      <p:bldP spid="15" grpId="0"/>
      <p:bldP spid="16" grpId="0"/>
      <p:bldP spid="17" grpId="0"/>
      <p:bldP spid="2" grpId="0"/>
      <p:bldP spid="18"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A1068-31C0-4088-8990-28927598FA00}"/>
              </a:ext>
            </a:extLst>
          </p:cNvPr>
          <p:cNvSpPr>
            <a:spLocks noGrp="1"/>
          </p:cNvSpPr>
          <p:nvPr>
            <p:ph type="title" idx="4294967295"/>
          </p:nvPr>
        </p:nvSpPr>
        <p:spPr>
          <a:xfrm>
            <a:off x="175090" y="188640"/>
            <a:ext cx="11841822" cy="504825"/>
          </a:xfrm>
        </p:spPr>
        <p:txBody>
          <a:bodyPr>
            <a:normAutofit/>
          </a:bodyPr>
          <a:lstStyle/>
          <a:p>
            <a:r>
              <a:rPr lang="en-GB" sz="2400"/>
              <a:t>Checkpoint 2: Guidance</a:t>
            </a:r>
          </a:p>
        </p:txBody>
      </p:sp>
      <p:graphicFrame>
        <p:nvGraphicFramePr>
          <p:cNvPr id="5" name="Table 7">
            <a:extLst>
              <a:ext uri="{FF2B5EF4-FFF2-40B4-BE49-F238E27FC236}">
                <a16:creationId xmlns:a16="http://schemas.microsoft.com/office/drawing/2014/main" id="{E7C4AF61-6D01-4789-AAF5-721AB7163E04}"/>
              </a:ext>
            </a:extLst>
          </p:cNvPr>
          <p:cNvGraphicFramePr>
            <a:graphicFrameLocks noGrp="1"/>
          </p:cNvGraphicFramePr>
          <p:nvPr>
            <p:extLst>
              <p:ext uri="{D42A27DB-BD31-4B8C-83A1-F6EECF244321}">
                <p14:modId xmlns:p14="http://schemas.microsoft.com/office/powerpoint/2010/main" val="3250932850"/>
              </p:ext>
            </p:extLst>
          </p:nvPr>
        </p:nvGraphicFramePr>
        <p:xfrm>
          <a:off x="404037" y="836712"/>
          <a:ext cx="11408735" cy="5669280"/>
        </p:xfrm>
        <a:graphic>
          <a:graphicData uri="http://schemas.openxmlformats.org/drawingml/2006/table">
            <a:tbl>
              <a:tblPr firstRow="1" bandRow="1">
                <a:tableStyleId>{5940675A-B579-460E-94D1-54222C63F5DA}</a:tableStyleId>
              </a:tblPr>
              <a:tblGrid>
                <a:gridCol w="7025463">
                  <a:extLst>
                    <a:ext uri="{9D8B030D-6E8A-4147-A177-3AD203B41FA5}">
                      <a16:colId xmlns:a16="http://schemas.microsoft.com/office/drawing/2014/main" val="695237181"/>
                    </a:ext>
                  </a:extLst>
                </a:gridCol>
                <a:gridCol w="4383272">
                  <a:extLst>
                    <a:ext uri="{9D8B030D-6E8A-4147-A177-3AD203B41FA5}">
                      <a16:colId xmlns:a16="http://schemas.microsoft.com/office/drawing/2014/main" val="300072507"/>
                    </a:ext>
                  </a:extLst>
                </a:gridCol>
              </a:tblGrid>
              <a:tr h="352992">
                <a:tc>
                  <a:txBody>
                    <a:bodyPr/>
                    <a:lstStyle/>
                    <a:p>
                      <a:r>
                        <a:rPr lang="en-GB" sz="1800" b="1" dirty="0">
                          <a:solidFill>
                            <a:schemeClr val="bg1"/>
                          </a:solidFill>
                        </a:rPr>
                        <a:t>Adaptations</a:t>
                      </a:r>
                    </a:p>
                  </a:txBody>
                  <a:tcPr>
                    <a:solidFill>
                      <a:schemeClr val="accent2"/>
                    </a:solidFill>
                  </a:tcPr>
                </a:tc>
                <a:tc>
                  <a:txBody>
                    <a:bodyPr/>
                    <a:lstStyle/>
                    <a:p>
                      <a:r>
                        <a:rPr lang="en-GB" sz="1800" b="1">
                          <a:solidFill>
                            <a:schemeClr val="bg1"/>
                          </a:solidFill>
                        </a:rPr>
                        <a:t>Assessing understanding</a:t>
                      </a:r>
                    </a:p>
                  </a:txBody>
                  <a:tcPr>
                    <a:solidFill>
                      <a:schemeClr val="accent2"/>
                    </a:solidFill>
                  </a:tcPr>
                </a:tc>
                <a:extLst>
                  <a:ext uri="{0D108BD9-81ED-4DB2-BD59-A6C34878D82A}">
                    <a16:rowId xmlns:a16="http://schemas.microsoft.com/office/drawing/2014/main" val="3429622694"/>
                  </a:ext>
                </a:extLst>
              </a:tr>
              <a:tr h="3103392">
                <a:tc>
                  <a:txBody>
                    <a:bodyPr/>
                    <a:lstStyle/>
                    <a:p>
                      <a:r>
                        <a:rPr lang="en-GB" sz="1600" b="1" i="0" u="none" dirty="0"/>
                        <a:t>Support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600" i="0" dirty="0"/>
                        <a:t>Introduce a single function machine to start with, so that you can explicitly connect to the language of multiples. For example, looking at why a </a:t>
                      </a:r>
                      <a:r>
                        <a:rPr lang="en-GB" sz="1600" dirty="0">
                          <a:ea typeface="+mn-lt"/>
                          <a:cs typeface="+mn-lt"/>
                        </a:rPr>
                        <a:t>× </a:t>
                      </a:r>
                      <a:r>
                        <a:rPr lang="en-GB" sz="1600" i="0" dirty="0"/>
                        <a:t>2 machine would always produce multiples of 2, but a + 2 would not always do so. This could then lead to the double function machines for this activity. See also ‘additional resources’ below.</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600" i="1" u="none" dirty="0"/>
                    </a:p>
                    <a:p>
                      <a:r>
                        <a:rPr lang="en-GB" sz="1600" b="1" i="0" u="none" dirty="0"/>
                        <a:t>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i="0" dirty="0"/>
                        <a:t>Ask students to draw two function machines that will, for example, always be 3 more than a multiple of 4, or give a multiple of 7 that is greater than 20.</a:t>
                      </a:r>
                    </a:p>
                    <a:p>
                      <a:endParaRPr lang="en-GB" sz="1600" u="none" dirty="0"/>
                    </a:p>
                    <a:p>
                      <a:r>
                        <a:rPr lang="en-GB" sz="1600" b="1" i="0" u="none" dirty="0"/>
                        <a:t>Representations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i="0" dirty="0"/>
                        <a:t>Model the function machines using manipulatives such as counters, as these can then be manipulated into groups to test for multiples. </a:t>
                      </a:r>
                    </a:p>
                  </a:txBody>
                  <a:tcPr/>
                </a:tc>
                <a:tc>
                  <a:txBody>
                    <a:bodyPr/>
                    <a:lstStyle/>
                    <a:p>
                      <a:pPr marL="0" indent="0">
                        <a:buFont typeface="Arial" panose="020B0604020202020204" pitchFamily="34" charset="0"/>
                        <a:buNone/>
                      </a:pPr>
                      <a:r>
                        <a:rPr lang="en-GB" sz="1600" b="0" dirty="0"/>
                        <a:t>The function machine activity further explores students’ understanding of multiples and their confidence in explaining when a number is a multiple of another number. The answers in the notes section give some suggestions for the language you might want to expect in students’ answers</a:t>
                      </a:r>
                    </a:p>
                    <a:p>
                      <a:pPr marL="0" indent="0">
                        <a:buFont typeface="Arial" panose="020B0604020202020204" pitchFamily="34" charset="0"/>
                        <a:buNone/>
                      </a:pPr>
                      <a:endParaRPr lang="en-GB" sz="1600" b="0" dirty="0"/>
                    </a:p>
                    <a:p>
                      <a:pPr marL="0" indent="0">
                        <a:buFont typeface="Arial" panose="020B0604020202020204" pitchFamily="34" charset="0"/>
                        <a:buNone/>
                      </a:pPr>
                      <a:r>
                        <a:rPr lang="en-GB" sz="1600" b="0" dirty="0"/>
                        <a:t>Some students may find it easier to give examples of numbers to model how the function machines produce multiples of 10 (or not); think about how, in your questioning, you can support them to move from the particular to the general. If they know a statement is true for </a:t>
                      </a:r>
                      <a:r>
                        <a:rPr lang="en-GB" sz="1600" b="1" i="0" dirty="0"/>
                        <a:t>that </a:t>
                      </a:r>
                      <a:r>
                        <a:rPr lang="en-GB" sz="1600" b="0" i="0" dirty="0"/>
                        <a:t>number, how do they know it is true for </a:t>
                      </a:r>
                      <a:r>
                        <a:rPr lang="en-GB" sz="1600" b="1" i="0" dirty="0"/>
                        <a:t>every</a:t>
                      </a:r>
                      <a:r>
                        <a:rPr lang="en-GB" sz="1600" b="0" i="0" dirty="0"/>
                        <a:t> number?</a:t>
                      </a:r>
                      <a:endParaRPr lang="en-GB" sz="1600" b="0" dirty="0"/>
                    </a:p>
                  </a:txBody>
                  <a:tcPr/>
                </a:tc>
                <a:extLst>
                  <a:ext uri="{0D108BD9-81ED-4DB2-BD59-A6C34878D82A}">
                    <a16:rowId xmlns:a16="http://schemas.microsoft.com/office/drawing/2014/main" val="1616516725"/>
                  </a:ext>
                </a:extLst>
              </a:tr>
              <a:tr h="934624">
                <a:tc gridSpan="2">
                  <a:txBody>
                    <a:bodyPr/>
                    <a:lstStyle/>
                    <a:p>
                      <a:r>
                        <a:rPr lang="en-GB" sz="1600" b="1" dirty="0"/>
                        <a:t>Additional resources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t>Additional activity </a:t>
                      </a:r>
                      <a:r>
                        <a:rPr lang="en-GB" sz="1600" dirty="0">
                          <a:hlinkClick r:id="rId3" action="ppaction://hlinksldjump"/>
                        </a:rPr>
                        <a:t>B</a:t>
                      </a:r>
                      <a:r>
                        <a:rPr lang="en-GB" sz="1600" dirty="0"/>
                        <a:t> could act as a precursor to this task, as it explores a number of double multiplication function machines in the style of the first function machine in this Checkpoint.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t>Various activities, and supporting notes, which deeply explore multiples and divisibility can be found on pp9–5 of </a:t>
                      </a:r>
                      <a:r>
                        <a:rPr lang="en-GB" sz="1600" dirty="0">
                          <a:hlinkClick r:id="rId4"/>
                        </a:rPr>
                        <a:t>The structure of the number system | NCETM</a:t>
                      </a:r>
                      <a:r>
                        <a:rPr lang="en-GB" sz="1600" dirty="0"/>
                        <a:t>.</a:t>
                      </a:r>
                    </a:p>
                  </a:txBody>
                  <a:tcPr/>
                </a:tc>
                <a:tc hMerge="1">
                  <a:txBody>
                    <a:bodyPr/>
                    <a:lstStyle/>
                    <a:p>
                      <a:endParaRPr lang="en-GB"/>
                    </a:p>
                  </a:txBody>
                  <a:tcPr/>
                </a:tc>
                <a:extLst>
                  <a:ext uri="{0D108BD9-81ED-4DB2-BD59-A6C34878D82A}">
                    <a16:rowId xmlns:a16="http://schemas.microsoft.com/office/drawing/2014/main" val="330862202"/>
                  </a:ext>
                </a:extLst>
              </a:tr>
            </a:tbl>
          </a:graphicData>
        </a:graphic>
      </p:graphicFrame>
    </p:spTree>
    <p:extLst>
      <p:ext uri="{BB962C8B-B14F-4D97-AF65-F5344CB8AC3E}">
        <p14:creationId xmlns:p14="http://schemas.microsoft.com/office/powerpoint/2010/main" val="671310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CE1CFD5-4682-455E-A4BE-E4F2EE67616B}"/>
              </a:ext>
            </a:extLst>
          </p:cNvPr>
          <p:cNvSpPr>
            <a:spLocks noGrp="1"/>
          </p:cNvSpPr>
          <p:nvPr>
            <p:ph type="body" sz="quarter" idx="11"/>
          </p:nvPr>
        </p:nvSpPr>
        <p:spPr/>
        <p:txBody>
          <a:bodyPr/>
          <a:lstStyle/>
          <a:p>
            <a:r>
              <a:rPr lang="en-GB" dirty="0"/>
              <a:t>Checkpoint 3: Hundred square multiples</a:t>
            </a:r>
          </a:p>
        </p:txBody>
      </p:sp>
      <p:graphicFrame>
        <p:nvGraphicFramePr>
          <p:cNvPr id="4" name="Table 4">
            <a:extLst>
              <a:ext uri="{FF2B5EF4-FFF2-40B4-BE49-F238E27FC236}">
                <a16:creationId xmlns:a16="http://schemas.microsoft.com/office/drawing/2014/main" id="{7FD270F1-4F10-4403-8CC4-0EAB008B4FD1}"/>
              </a:ext>
            </a:extLst>
          </p:cNvPr>
          <p:cNvGraphicFramePr>
            <a:graphicFrameLocks noGrp="1"/>
          </p:cNvGraphicFramePr>
          <p:nvPr/>
        </p:nvGraphicFramePr>
        <p:xfrm>
          <a:off x="145680" y="1089000"/>
          <a:ext cx="4680000" cy="4680000"/>
        </p:xfrm>
        <a:graphic>
          <a:graphicData uri="http://schemas.openxmlformats.org/drawingml/2006/table">
            <a:tbl>
              <a:tblPr firstRow="1" bandRow="1">
                <a:tableStyleId>{5940675A-B579-460E-94D1-54222C63F5DA}</a:tableStyleId>
              </a:tblPr>
              <a:tblGrid>
                <a:gridCol w="468000">
                  <a:extLst>
                    <a:ext uri="{9D8B030D-6E8A-4147-A177-3AD203B41FA5}">
                      <a16:colId xmlns:a16="http://schemas.microsoft.com/office/drawing/2014/main" val="3415192444"/>
                    </a:ext>
                  </a:extLst>
                </a:gridCol>
                <a:gridCol w="468000">
                  <a:extLst>
                    <a:ext uri="{9D8B030D-6E8A-4147-A177-3AD203B41FA5}">
                      <a16:colId xmlns:a16="http://schemas.microsoft.com/office/drawing/2014/main" val="2181790159"/>
                    </a:ext>
                  </a:extLst>
                </a:gridCol>
                <a:gridCol w="468000">
                  <a:extLst>
                    <a:ext uri="{9D8B030D-6E8A-4147-A177-3AD203B41FA5}">
                      <a16:colId xmlns:a16="http://schemas.microsoft.com/office/drawing/2014/main" val="1162074290"/>
                    </a:ext>
                  </a:extLst>
                </a:gridCol>
                <a:gridCol w="468000">
                  <a:extLst>
                    <a:ext uri="{9D8B030D-6E8A-4147-A177-3AD203B41FA5}">
                      <a16:colId xmlns:a16="http://schemas.microsoft.com/office/drawing/2014/main" val="2621503345"/>
                    </a:ext>
                  </a:extLst>
                </a:gridCol>
                <a:gridCol w="468000">
                  <a:extLst>
                    <a:ext uri="{9D8B030D-6E8A-4147-A177-3AD203B41FA5}">
                      <a16:colId xmlns:a16="http://schemas.microsoft.com/office/drawing/2014/main" val="2591615696"/>
                    </a:ext>
                  </a:extLst>
                </a:gridCol>
                <a:gridCol w="468000">
                  <a:extLst>
                    <a:ext uri="{9D8B030D-6E8A-4147-A177-3AD203B41FA5}">
                      <a16:colId xmlns:a16="http://schemas.microsoft.com/office/drawing/2014/main" val="1000251356"/>
                    </a:ext>
                  </a:extLst>
                </a:gridCol>
                <a:gridCol w="468000">
                  <a:extLst>
                    <a:ext uri="{9D8B030D-6E8A-4147-A177-3AD203B41FA5}">
                      <a16:colId xmlns:a16="http://schemas.microsoft.com/office/drawing/2014/main" val="1415505434"/>
                    </a:ext>
                  </a:extLst>
                </a:gridCol>
                <a:gridCol w="468000">
                  <a:extLst>
                    <a:ext uri="{9D8B030D-6E8A-4147-A177-3AD203B41FA5}">
                      <a16:colId xmlns:a16="http://schemas.microsoft.com/office/drawing/2014/main" val="2452712852"/>
                    </a:ext>
                  </a:extLst>
                </a:gridCol>
                <a:gridCol w="468000">
                  <a:extLst>
                    <a:ext uri="{9D8B030D-6E8A-4147-A177-3AD203B41FA5}">
                      <a16:colId xmlns:a16="http://schemas.microsoft.com/office/drawing/2014/main" val="900988846"/>
                    </a:ext>
                  </a:extLst>
                </a:gridCol>
                <a:gridCol w="468000">
                  <a:extLst>
                    <a:ext uri="{9D8B030D-6E8A-4147-A177-3AD203B41FA5}">
                      <a16:colId xmlns:a16="http://schemas.microsoft.com/office/drawing/2014/main" val="4282586621"/>
                    </a:ext>
                  </a:extLst>
                </a:gridCol>
              </a:tblGrid>
              <a:tr h="468000">
                <a:tc>
                  <a:txBody>
                    <a:bodyPr/>
                    <a:lstStyle/>
                    <a:p>
                      <a:pPr algn="ctr"/>
                      <a:r>
                        <a:rPr lang="en-GB" sz="1200"/>
                        <a:t>1</a:t>
                      </a:r>
                    </a:p>
                  </a:txBody>
                  <a:tcPr anchor="ctr"/>
                </a:tc>
                <a:tc>
                  <a:txBody>
                    <a:bodyPr/>
                    <a:lstStyle/>
                    <a:p>
                      <a:pPr algn="ctr"/>
                      <a:r>
                        <a:rPr lang="en-GB" sz="1200"/>
                        <a:t>2</a:t>
                      </a:r>
                    </a:p>
                  </a:txBody>
                  <a:tcPr anchor="ctr"/>
                </a:tc>
                <a:tc>
                  <a:txBody>
                    <a:bodyPr/>
                    <a:lstStyle/>
                    <a:p>
                      <a:pPr algn="ctr"/>
                      <a:r>
                        <a:rPr lang="en-GB" sz="1200"/>
                        <a:t>3</a:t>
                      </a:r>
                    </a:p>
                  </a:txBody>
                  <a:tcPr anchor="ctr"/>
                </a:tc>
                <a:tc>
                  <a:txBody>
                    <a:bodyPr/>
                    <a:lstStyle/>
                    <a:p>
                      <a:pPr algn="ctr"/>
                      <a:r>
                        <a:rPr lang="en-GB" sz="1200"/>
                        <a:t>4</a:t>
                      </a:r>
                    </a:p>
                  </a:txBody>
                  <a:tcPr anchor="ctr">
                    <a:solidFill>
                      <a:schemeClr val="accent3">
                        <a:lumMod val="85000"/>
                      </a:schemeClr>
                    </a:solidFill>
                  </a:tcPr>
                </a:tc>
                <a:tc>
                  <a:txBody>
                    <a:bodyPr/>
                    <a:lstStyle/>
                    <a:p>
                      <a:pPr algn="ctr"/>
                      <a:r>
                        <a:rPr lang="en-GB" sz="1200"/>
                        <a:t>5</a:t>
                      </a:r>
                    </a:p>
                  </a:txBody>
                  <a:tcPr anchor="ctr"/>
                </a:tc>
                <a:tc>
                  <a:txBody>
                    <a:bodyPr/>
                    <a:lstStyle/>
                    <a:p>
                      <a:pPr algn="ctr"/>
                      <a:r>
                        <a:rPr lang="en-GB" sz="1200"/>
                        <a:t>6</a:t>
                      </a:r>
                    </a:p>
                  </a:txBody>
                  <a:tcPr anchor="ctr"/>
                </a:tc>
                <a:tc>
                  <a:txBody>
                    <a:bodyPr/>
                    <a:lstStyle/>
                    <a:p>
                      <a:pPr algn="ctr"/>
                      <a:r>
                        <a:rPr lang="en-GB" sz="1200"/>
                        <a:t>7</a:t>
                      </a:r>
                    </a:p>
                  </a:txBody>
                  <a:tcPr anchor="ctr"/>
                </a:tc>
                <a:tc>
                  <a:txBody>
                    <a:bodyPr/>
                    <a:lstStyle/>
                    <a:p>
                      <a:pPr algn="ctr"/>
                      <a:r>
                        <a:rPr lang="en-GB" sz="1200"/>
                        <a:t>8</a:t>
                      </a:r>
                    </a:p>
                  </a:txBody>
                  <a:tcPr anchor="ctr">
                    <a:solidFill>
                      <a:schemeClr val="accent3">
                        <a:lumMod val="85000"/>
                      </a:schemeClr>
                    </a:solidFill>
                  </a:tcPr>
                </a:tc>
                <a:tc>
                  <a:txBody>
                    <a:bodyPr/>
                    <a:lstStyle/>
                    <a:p>
                      <a:pPr algn="ctr"/>
                      <a:r>
                        <a:rPr lang="en-GB" sz="1200"/>
                        <a:t>9</a:t>
                      </a:r>
                    </a:p>
                  </a:txBody>
                  <a:tcPr anchor="ctr"/>
                </a:tc>
                <a:tc>
                  <a:txBody>
                    <a:bodyPr/>
                    <a:lstStyle/>
                    <a:p>
                      <a:pPr algn="ctr"/>
                      <a:r>
                        <a:rPr lang="en-GB" sz="1200"/>
                        <a:t>10</a:t>
                      </a:r>
                    </a:p>
                  </a:txBody>
                  <a:tcPr anchor="ctr"/>
                </a:tc>
                <a:extLst>
                  <a:ext uri="{0D108BD9-81ED-4DB2-BD59-A6C34878D82A}">
                    <a16:rowId xmlns:a16="http://schemas.microsoft.com/office/drawing/2014/main" val="3855516518"/>
                  </a:ext>
                </a:extLst>
              </a:tr>
              <a:tr h="468000">
                <a:tc>
                  <a:txBody>
                    <a:bodyPr/>
                    <a:lstStyle/>
                    <a:p>
                      <a:pPr algn="ctr"/>
                      <a:r>
                        <a:rPr lang="en-GB" sz="1200"/>
                        <a:t>11</a:t>
                      </a:r>
                    </a:p>
                  </a:txBody>
                  <a:tcPr anchor="ctr"/>
                </a:tc>
                <a:tc>
                  <a:txBody>
                    <a:bodyPr/>
                    <a:lstStyle/>
                    <a:p>
                      <a:pPr algn="ctr"/>
                      <a:r>
                        <a:rPr lang="en-GB" sz="1200"/>
                        <a:t>12</a:t>
                      </a:r>
                    </a:p>
                  </a:txBody>
                  <a:tcPr anchor="ctr">
                    <a:solidFill>
                      <a:schemeClr val="accent3">
                        <a:lumMod val="85000"/>
                      </a:schemeClr>
                    </a:solidFill>
                  </a:tcPr>
                </a:tc>
                <a:tc>
                  <a:txBody>
                    <a:bodyPr/>
                    <a:lstStyle/>
                    <a:p>
                      <a:pPr algn="ctr"/>
                      <a:r>
                        <a:rPr lang="en-GB" sz="1200"/>
                        <a:t>13</a:t>
                      </a:r>
                    </a:p>
                  </a:txBody>
                  <a:tcPr anchor="ctr"/>
                </a:tc>
                <a:tc>
                  <a:txBody>
                    <a:bodyPr/>
                    <a:lstStyle/>
                    <a:p>
                      <a:pPr algn="ctr"/>
                      <a:r>
                        <a:rPr lang="en-GB" sz="1200"/>
                        <a:t>14</a:t>
                      </a:r>
                    </a:p>
                  </a:txBody>
                  <a:tcPr anchor="ctr"/>
                </a:tc>
                <a:tc>
                  <a:txBody>
                    <a:bodyPr/>
                    <a:lstStyle/>
                    <a:p>
                      <a:pPr algn="ctr"/>
                      <a:r>
                        <a:rPr lang="en-GB" sz="1200"/>
                        <a:t>15</a:t>
                      </a:r>
                    </a:p>
                  </a:txBody>
                  <a:tcPr anchor="ctr"/>
                </a:tc>
                <a:tc>
                  <a:txBody>
                    <a:bodyPr/>
                    <a:lstStyle/>
                    <a:p>
                      <a:pPr algn="ctr"/>
                      <a:r>
                        <a:rPr lang="en-GB" sz="1200"/>
                        <a:t>16</a:t>
                      </a:r>
                    </a:p>
                  </a:txBody>
                  <a:tcPr anchor="ctr">
                    <a:solidFill>
                      <a:schemeClr val="accent3">
                        <a:lumMod val="85000"/>
                      </a:schemeClr>
                    </a:solidFill>
                  </a:tcPr>
                </a:tc>
                <a:tc>
                  <a:txBody>
                    <a:bodyPr/>
                    <a:lstStyle/>
                    <a:p>
                      <a:pPr algn="ctr"/>
                      <a:r>
                        <a:rPr lang="en-GB" sz="1200"/>
                        <a:t>17</a:t>
                      </a:r>
                    </a:p>
                  </a:txBody>
                  <a:tcPr anchor="ctr"/>
                </a:tc>
                <a:tc>
                  <a:txBody>
                    <a:bodyPr/>
                    <a:lstStyle/>
                    <a:p>
                      <a:pPr algn="ctr"/>
                      <a:r>
                        <a:rPr lang="en-GB" sz="1200"/>
                        <a:t>18</a:t>
                      </a:r>
                    </a:p>
                  </a:txBody>
                  <a:tcPr anchor="ctr"/>
                </a:tc>
                <a:tc>
                  <a:txBody>
                    <a:bodyPr/>
                    <a:lstStyle/>
                    <a:p>
                      <a:pPr algn="ctr"/>
                      <a:r>
                        <a:rPr lang="en-GB" sz="1200"/>
                        <a:t>19</a:t>
                      </a:r>
                    </a:p>
                  </a:txBody>
                  <a:tcPr anchor="ctr"/>
                </a:tc>
                <a:tc>
                  <a:txBody>
                    <a:bodyPr/>
                    <a:lstStyle/>
                    <a:p>
                      <a:pPr algn="ctr"/>
                      <a:r>
                        <a:rPr lang="en-GB" sz="1200"/>
                        <a:t>20</a:t>
                      </a:r>
                    </a:p>
                  </a:txBody>
                  <a:tcPr anchor="ctr">
                    <a:solidFill>
                      <a:srgbClr val="FFC000"/>
                    </a:solidFill>
                  </a:tcPr>
                </a:tc>
                <a:extLst>
                  <a:ext uri="{0D108BD9-81ED-4DB2-BD59-A6C34878D82A}">
                    <a16:rowId xmlns:a16="http://schemas.microsoft.com/office/drawing/2014/main" val="3630545671"/>
                  </a:ext>
                </a:extLst>
              </a:tr>
              <a:tr h="468000">
                <a:tc>
                  <a:txBody>
                    <a:bodyPr/>
                    <a:lstStyle/>
                    <a:p>
                      <a:pPr algn="ctr"/>
                      <a:r>
                        <a:rPr lang="en-GB" sz="1200"/>
                        <a:t>21</a:t>
                      </a:r>
                    </a:p>
                  </a:txBody>
                  <a:tcPr anchor="ctr"/>
                </a:tc>
                <a:tc>
                  <a:txBody>
                    <a:bodyPr/>
                    <a:lstStyle/>
                    <a:p>
                      <a:pPr algn="ctr"/>
                      <a:r>
                        <a:rPr lang="en-GB" sz="1200"/>
                        <a:t>22</a:t>
                      </a:r>
                    </a:p>
                  </a:txBody>
                  <a:tcPr anchor="ctr"/>
                </a:tc>
                <a:tc>
                  <a:txBody>
                    <a:bodyPr/>
                    <a:lstStyle/>
                    <a:p>
                      <a:pPr algn="ctr"/>
                      <a:r>
                        <a:rPr lang="en-GB" sz="1200"/>
                        <a:t>23</a:t>
                      </a:r>
                    </a:p>
                  </a:txBody>
                  <a:tcPr anchor="ctr"/>
                </a:tc>
                <a:tc>
                  <a:txBody>
                    <a:bodyPr/>
                    <a:lstStyle/>
                    <a:p>
                      <a:pPr algn="ctr"/>
                      <a:r>
                        <a:rPr lang="en-GB" sz="1200"/>
                        <a:t>24</a:t>
                      </a:r>
                    </a:p>
                  </a:txBody>
                  <a:tcPr anchor="ctr">
                    <a:solidFill>
                      <a:schemeClr val="accent3">
                        <a:lumMod val="85000"/>
                      </a:schemeClr>
                    </a:solidFill>
                  </a:tcPr>
                </a:tc>
                <a:tc>
                  <a:txBody>
                    <a:bodyPr/>
                    <a:lstStyle/>
                    <a:p>
                      <a:pPr algn="ctr"/>
                      <a:r>
                        <a:rPr lang="en-GB" sz="1200"/>
                        <a:t>25</a:t>
                      </a:r>
                    </a:p>
                  </a:txBody>
                  <a:tcPr anchor="ctr"/>
                </a:tc>
                <a:tc>
                  <a:txBody>
                    <a:bodyPr/>
                    <a:lstStyle/>
                    <a:p>
                      <a:pPr algn="ctr"/>
                      <a:r>
                        <a:rPr lang="en-GB" sz="1200"/>
                        <a:t>26</a:t>
                      </a:r>
                    </a:p>
                  </a:txBody>
                  <a:tcPr anchor="ctr"/>
                </a:tc>
                <a:tc>
                  <a:txBody>
                    <a:bodyPr/>
                    <a:lstStyle/>
                    <a:p>
                      <a:pPr algn="ctr"/>
                      <a:r>
                        <a:rPr lang="en-GB" sz="1200"/>
                        <a:t>27</a:t>
                      </a:r>
                    </a:p>
                  </a:txBody>
                  <a:tcPr anchor="ctr"/>
                </a:tc>
                <a:tc>
                  <a:txBody>
                    <a:bodyPr/>
                    <a:lstStyle/>
                    <a:p>
                      <a:pPr algn="ctr"/>
                      <a:r>
                        <a:rPr lang="en-GB" sz="1200"/>
                        <a:t>28</a:t>
                      </a:r>
                    </a:p>
                  </a:txBody>
                  <a:tcPr anchor="ctr">
                    <a:solidFill>
                      <a:schemeClr val="accent3">
                        <a:lumMod val="85000"/>
                      </a:schemeClr>
                    </a:solidFill>
                  </a:tcPr>
                </a:tc>
                <a:tc>
                  <a:txBody>
                    <a:bodyPr/>
                    <a:lstStyle/>
                    <a:p>
                      <a:pPr algn="ctr"/>
                      <a:r>
                        <a:rPr lang="en-GB" sz="1200"/>
                        <a:t>29</a:t>
                      </a:r>
                    </a:p>
                  </a:txBody>
                  <a:tcPr anchor="ctr"/>
                </a:tc>
                <a:tc>
                  <a:txBody>
                    <a:bodyPr/>
                    <a:lstStyle/>
                    <a:p>
                      <a:pPr algn="ctr"/>
                      <a:r>
                        <a:rPr lang="en-GB" sz="1200"/>
                        <a:t>30</a:t>
                      </a:r>
                    </a:p>
                  </a:txBody>
                  <a:tcPr anchor="ctr"/>
                </a:tc>
                <a:extLst>
                  <a:ext uri="{0D108BD9-81ED-4DB2-BD59-A6C34878D82A}">
                    <a16:rowId xmlns:a16="http://schemas.microsoft.com/office/drawing/2014/main" val="409453337"/>
                  </a:ext>
                </a:extLst>
              </a:tr>
              <a:tr h="468000">
                <a:tc>
                  <a:txBody>
                    <a:bodyPr/>
                    <a:lstStyle/>
                    <a:p>
                      <a:pPr algn="ctr"/>
                      <a:r>
                        <a:rPr lang="en-GB" sz="1200"/>
                        <a:t>31</a:t>
                      </a:r>
                    </a:p>
                  </a:txBody>
                  <a:tcPr anchor="ctr"/>
                </a:tc>
                <a:tc>
                  <a:txBody>
                    <a:bodyPr/>
                    <a:lstStyle/>
                    <a:p>
                      <a:pPr algn="ctr"/>
                      <a:r>
                        <a:rPr lang="en-GB" sz="1200"/>
                        <a:t>32</a:t>
                      </a:r>
                    </a:p>
                  </a:txBody>
                  <a:tcPr anchor="ctr">
                    <a:solidFill>
                      <a:schemeClr val="accent3">
                        <a:lumMod val="85000"/>
                      </a:schemeClr>
                    </a:solidFill>
                  </a:tcPr>
                </a:tc>
                <a:tc>
                  <a:txBody>
                    <a:bodyPr/>
                    <a:lstStyle/>
                    <a:p>
                      <a:pPr algn="ctr"/>
                      <a:r>
                        <a:rPr lang="en-GB" sz="1200"/>
                        <a:t>33</a:t>
                      </a:r>
                    </a:p>
                  </a:txBody>
                  <a:tcPr anchor="ctr"/>
                </a:tc>
                <a:tc>
                  <a:txBody>
                    <a:bodyPr/>
                    <a:lstStyle/>
                    <a:p>
                      <a:pPr algn="ctr"/>
                      <a:r>
                        <a:rPr lang="en-GB" sz="1200"/>
                        <a:t>34</a:t>
                      </a:r>
                    </a:p>
                  </a:txBody>
                  <a:tcPr anchor="ctr"/>
                </a:tc>
                <a:tc>
                  <a:txBody>
                    <a:bodyPr/>
                    <a:lstStyle/>
                    <a:p>
                      <a:pPr algn="ctr"/>
                      <a:r>
                        <a:rPr lang="en-GB" sz="1200"/>
                        <a:t>35</a:t>
                      </a:r>
                    </a:p>
                  </a:txBody>
                  <a:tcPr anchor="ctr"/>
                </a:tc>
                <a:tc>
                  <a:txBody>
                    <a:bodyPr/>
                    <a:lstStyle/>
                    <a:p>
                      <a:pPr algn="ctr"/>
                      <a:r>
                        <a:rPr lang="en-GB" sz="1200"/>
                        <a:t>36</a:t>
                      </a:r>
                    </a:p>
                  </a:txBody>
                  <a:tcPr anchor="ctr">
                    <a:solidFill>
                      <a:srgbClr val="92D050"/>
                    </a:solidFill>
                  </a:tcPr>
                </a:tc>
                <a:tc>
                  <a:txBody>
                    <a:bodyPr/>
                    <a:lstStyle/>
                    <a:p>
                      <a:pPr algn="ctr"/>
                      <a:r>
                        <a:rPr lang="en-GB" sz="1200"/>
                        <a:t>37</a:t>
                      </a:r>
                    </a:p>
                  </a:txBody>
                  <a:tcPr anchor="ctr"/>
                </a:tc>
                <a:tc>
                  <a:txBody>
                    <a:bodyPr/>
                    <a:lstStyle/>
                    <a:p>
                      <a:pPr algn="ctr"/>
                      <a:r>
                        <a:rPr lang="en-GB" sz="1200"/>
                        <a:t>38</a:t>
                      </a:r>
                    </a:p>
                  </a:txBody>
                  <a:tcPr anchor="ctr"/>
                </a:tc>
                <a:tc>
                  <a:txBody>
                    <a:bodyPr/>
                    <a:lstStyle/>
                    <a:p>
                      <a:pPr algn="ctr"/>
                      <a:r>
                        <a:rPr lang="en-GB" sz="1200"/>
                        <a:t>39</a:t>
                      </a:r>
                    </a:p>
                  </a:txBody>
                  <a:tcPr anchor="ctr"/>
                </a:tc>
                <a:tc>
                  <a:txBody>
                    <a:bodyPr/>
                    <a:lstStyle/>
                    <a:p>
                      <a:pPr algn="ctr"/>
                      <a:r>
                        <a:rPr lang="en-GB" sz="1200"/>
                        <a:t>40</a:t>
                      </a:r>
                    </a:p>
                  </a:txBody>
                  <a:tcPr anchor="ctr">
                    <a:solidFill>
                      <a:schemeClr val="accent3">
                        <a:lumMod val="85000"/>
                      </a:schemeClr>
                    </a:solidFill>
                  </a:tcPr>
                </a:tc>
                <a:extLst>
                  <a:ext uri="{0D108BD9-81ED-4DB2-BD59-A6C34878D82A}">
                    <a16:rowId xmlns:a16="http://schemas.microsoft.com/office/drawing/2014/main" val="912831613"/>
                  </a:ext>
                </a:extLst>
              </a:tr>
              <a:tr h="468000">
                <a:tc>
                  <a:txBody>
                    <a:bodyPr/>
                    <a:lstStyle/>
                    <a:p>
                      <a:pPr algn="ctr"/>
                      <a:r>
                        <a:rPr lang="en-GB" sz="1200"/>
                        <a:t>41</a:t>
                      </a:r>
                    </a:p>
                  </a:txBody>
                  <a:tcPr anchor="ctr"/>
                </a:tc>
                <a:tc>
                  <a:txBody>
                    <a:bodyPr/>
                    <a:lstStyle/>
                    <a:p>
                      <a:pPr algn="ctr"/>
                      <a:r>
                        <a:rPr lang="en-GB" sz="1200"/>
                        <a:t>42</a:t>
                      </a:r>
                    </a:p>
                  </a:txBody>
                  <a:tcPr anchor="ctr"/>
                </a:tc>
                <a:tc>
                  <a:txBody>
                    <a:bodyPr/>
                    <a:lstStyle/>
                    <a:p>
                      <a:pPr algn="ctr"/>
                      <a:r>
                        <a:rPr lang="en-GB" sz="1200"/>
                        <a:t>43</a:t>
                      </a:r>
                    </a:p>
                  </a:txBody>
                  <a:tcPr anchor="ctr"/>
                </a:tc>
                <a:tc>
                  <a:txBody>
                    <a:bodyPr/>
                    <a:lstStyle/>
                    <a:p>
                      <a:pPr algn="ctr"/>
                      <a:r>
                        <a:rPr lang="en-GB" sz="1200"/>
                        <a:t>44</a:t>
                      </a:r>
                    </a:p>
                  </a:txBody>
                  <a:tcPr anchor="ctr">
                    <a:solidFill>
                      <a:schemeClr val="accent3">
                        <a:lumMod val="85000"/>
                      </a:schemeClr>
                    </a:solidFill>
                  </a:tcPr>
                </a:tc>
                <a:tc>
                  <a:txBody>
                    <a:bodyPr/>
                    <a:lstStyle/>
                    <a:p>
                      <a:pPr algn="ctr"/>
                      <a:r>
                        <a:rPr lang="en-GB" sz="1200"/>
                        <a:t>45</a:t>
                      </a:r>
                    </a:p>
                  </a:txBody>
                  <a:tcPr anchor="ctr"/>
                </a:tc>
                <a:tc>
                  <a:txBody>
                    <a:bodyPr/>
                    <a:lstStyle/>
                    <a:p>
                      <a:pPr algn="ctr"/>
                      <a:r>
                        <a:rPr lang="en-GB" sz="1200"/>
                        <a:t>46</a:t>
                      </a:r>
                    </a:p>
                  </a:txBody>
                  <a:tcPr anchor="ctr"/>
                </a:tc>
                <a:tc>
                  <a:txBody>
                    <a:bodyPr/>
                    <a:lstStyle/>
                    <a:p>
                      <a:pPr algn="ctr"/>
                      <a:r>
                        <a:rPr lang="en-GB" sz="1200"/>
                        <a:t>47</a:t>
                      </a:r>
                    </a:p>
                  </a:txBody>
                  <a:tcPr anchor="ctr"/>
                </a:tc>
                <a:tc>
                  <a:txBody>
                    <a:bodyPr/>
                    <a:lstStyle/>
                    <a:p>
                      <a:pPr algn="ctr"/>
                      <a:r>
                        <a:rPr lang="en-GB" sz="1200"/>
                        <a:t>48</a:t>
                      </a:r>
                    </a:p>
                  </a:txBody>
                  <a:tcPr anchor="ctr">
                    <a:solidFill>
                      <a:schemeClr val="accent3">
                        <a:lumMod val="85000"/>
                      </a:schemeClr>
                    </a:solidFill>
                  </a:tcPr>
                </a:tc>
                <a:tc>
                  <a:txBody>
                    <a:bodyPr/>
                    <a:lstStyle/>
                    <a:p>
                      <a:pPr algn="ctr"/>
                      <a:r>
                        <a:rPr lang="en-GB" sz="1200"/>
                        <a:t>49</a:t>
                      </a:r>
                    </a:p>
                  </a:txBody>
                  <a:tcPr anchor="ctr"/>
                </a:tc>
                <a:tc>
                  <a:txBody>
                    <a:bodyPr/>
                    <a:lstStyle/>
                    <a:p>
                      <a:pPr algn="ctr"/>
                      <a:r>
                        <a:rPr lang="en-GB" sz="1200"/>
                        <a:t>50</a:t>
                      </a:r>
                    </a:p>
                  </a:txBody>
                  <a:tcPr anchor="ctr"/>
                </a:tc>
                <a:extLst>
                  <a:ext uri="{0D108BD9-81ED-4DB2-BD59-A6C34878D82A}">
                    <a16:rowId xmlns:a16="http://schemas.microsoft.com/office/drawing/2014/main" val="3676507301"/>
                  </a:ext>
                </a:extLst>
              </a:tr>
              <a:tr h="468000">
                <a:tc>
                  <a:txBody>
                    <a:bodyPr/>
                    <a:lstStyle/>
                    <a:p>
                      <a:pPr algn="ctr"/>
                      <a:r>
                        <a:rPr lang="en-GB" sz="1200"/>
                        <a:t>51</a:t>
                      </a:r>
                    </a:p>
                  </a:txBody>
                  <a:tcPr anchor="ctr"/>
                </a:tc>
                <a:tc>
                  <a:txBody>
                    <a:bodyPr/>
                    <a:lstStyle/>
                    <a:p>
                      <a:pPr algn="ctr"/>
                      <a:r>
                        <a:rPr lang="en-GB" sz="1200"/>
                        <a:t>52</a:t>
                      </a:r>
                    </a:p>
                  </a:txBody>
                  <a:tcPr anchor="ctr">
                    <a:solidFill>
                      <a:schemeClr val="accent3">
                        <a:lumMod val="85000"/>
                      </a:schemeClr>
                    </a:solidFill>
                  </a:tcPr>
                </a:tc>
                <a:tc>
                  <a:txBody>
                    <a:bodyPr/>
                    <a:lstStyle/>
                    <a:p>
                      <a:pPr algn="ctr"/>
                      <a:r>
                        <a:rPr lang="en-GB" sz="1200"/>
                        <a:t>53</a:t>
                      </a:r>
                    </a:p>
                  </a:txBody>
                  <a:tcPr anchor="ctr"/>
                </a:tc>
                <a:tc>
                  <a:txBody>
                    <a:bodyPr/>
                    <a:lstStyle/>
                    <a:p>
                      <a:pPr algn="ctr"/>
                      <a:r>
                        <a:rPr lang="en-GB" sz="1200"/>
                        <a:t>54</a:t>
                      </a:r>
                    </a:p>
                  </a:txBody>
                  <a:tcPr anchor="ctr"/>
                </a:tc>
                <a:tc>
                  <a:txBody>
                    <a:bodyPr/>
                    <a:lstStyle/>
                    <a:p>
                      <a:pPr algn="ctr"/>
                      <a:r>
                        <a:rPr lang="en-GB" sz="1200"/>
                        <a:t>55</a:t>
                      </a:r>
                    </a:p>
                  </a:txBody>
                  <a:tcPr anchor="ctr"/>
                </a:tc>
                <a:tc>
                  <a:txBody>
                    <a:bodyPr/>
                    <a:lstStyle/>
                    <a:p>
                      <a:pPr algn="ctr"/>
                      <a:r>
                        <a:rPr lang="en-GB" sz="1200"/>
                        <a:t>56</a:t>
                      </a:r>
                    </a:p>
                  </a:txBody>
                  <a:tcPr anchor="ctr">
                    <a:solidFill>
                      <a:schemeClr val="accent3">
                        <a:lumMod val="85000"/>
                      </a:schemeClr>
                    </a:solidFill>
                  </a:tcPr>
                </a:tc>
                <a:tc>
                  <a:txBody>
                    <a:bodyPr/>
                    <a:lstStyle/>
                    <a:p>
                      <a:pPr algn="ctr"/>
                      <a:r>
                        <a:rPr lang="en-GB" sz="1200"/>
                        <a:t>57</a:t>
                      </a:r>
                    </a:p>
                  </a:txBody>
                  <a:tcPr anchor="ctr"/>
                </a:tc>
                <a:tc>
                  <a:txBody>
                    <a:bodyPr/>
                    <a:lstStyle/>
                    <a:p>
                      <a:pPr algn="ctr"/>
                      <a:r>
                        <a:rPr lang="en-GB" sz="1200"/>
                        <a:t>58</a:t>
                      </a:r>
                    </a:p>
                  </a:txBody>
                  <a:tcPr anchor="ctr"/>
                </a:tc>
                <a:tc>
                  <a:txBody>
                    <a:bodyPr/>
                    <a:lstStyle/>
                    <a:p>
                      <a:pPr algn="ctr"/>
                      <a:r>
                        <a:rPr lang="en-GB" sz="1200"/>
                        <a:t>59</a:t>
                      </a:r>
                    </a:p>
                  </a:txBody>
                  <a:tcPr anchor="ctr"/>
                </a:tc>
                <a:tc>
                  <a:txBody>
                    <a:bodyPr/>
                    <a:lstStyle/>
                    <a:p>
                      <a:pPr algn="ctr"/>
                      <a:r>
                        <a:rPr lang="en-GB" sz="1200"/>
                        <a:t>60</a:t>
                      </a:r>
                    </a:p>
                  </a:txBody>
                  <a:tcPr anchor="ctr">
                    <a:solidFill>
                      <a:schemeClr val="accent3">
                        <a:lumMod val="85000"/>
                      </a:schemeClr>
                    </a:solidFill>
                  </a:tcPr>
                </a:tc>
                <a:extLst>
                  <a:ext uri="{0D108BD9-81ED-4DB2-BD59-A6C34878D82A}">
                    <a16:rowId xmlns:a16="http://schemas.microsoft.com/office/drawing/2014/main" val="1727207352"/>
                  </a:ext>
                </a:extLst>
              </a:tr>
              <a:tr h="468000">
                <a:tc>
                  <a:txBody>
                    <a:bodyPr/>
                    <a:lstStyle/>
                    <a:p>
                      <a:pPr algn="ctr"/>
                      <a:r>
                        <a:rPr lang="en-GB" sz="1200"/>
                        <a:t>61</a:t>
                      </a:r>
                    </a:p>
                  </a:txBody>
                  <a:tcPr anchor="ctr"/>
                </a:tc>
                <a:tc>
                  <a:txBody>
                    <a:bodyPr/>
                    <a:lstStyle/>
                    <a:p>
                      <a:pPr algn="ctr"/>
                      <a:r>
                        <a:rPr lang="en-GB" sz="1200"/>
                        <a:t>62</a:t>
                      </a:r>
                    </a:p>
                  </a:txBody>
                  <a:tcPr anchor="ctr"/>
                </a:tc>
                <a:tc>
                  <a:txBody>
                    <a:bodyPr/>
                    <a:lstStyle/>
                    <a:p>
                      <a:pPr algn="ctr"/>
                      <a:r>
                        <a:rPr lang="en-GB" sz="1200"/>
                        <a:t>63</a:t>
                      </a:r>
                    </a:p>
                  </a:txBody>
                  <a:tcPr anchor="ctr"/>
                </a:tc>
                <a:tc>
                  <a:txBody>
                    <a:bodyPr/>
                    <a:lstStyle/>
                    <a:p>
                      <a:pPr algn="ctr"/>
                      <a:r>
                        <a:rPr lang="en-GB" sz="1200"/>
                        <a:t>64</a:t>
                      </a:r>
                    </a:p>
                  </a:txBody>
                  <a:tcPr anchor="ctr">
                    <a:solidFill>
                      <a:schemeClr val="accent3">
                        <a:lumMod val="85000"/>
                      </a:schemeClr>
                    </a:solidFill>
                  </a:tcPr>
                </a:tc>
                <a:tc>
                  <a:txBody>
                    <a:bodyPr/>
                    <a:lstStyle/>
                    <a:p>
                      <a:pPr algn="ctr"/>
                      <a:r>
                        <a:rPr lang="en-GB" sz="1200"/>
                        <a:t>65</a:t>
                      </a:r>
                    </a:p>
                  </a:txBody>
                  <a:tcPr anchor="ctr"/>
                </a:tc>
                <a:tc>
                  <a:txBody>
                    <a:bodyPr/>
                    <a:lstStyle/>
                    <a:p>
                      <a:pPr algn="ctr"/>
                      <a:r>
                        <a:rPr lang="en-GB" sz="1200"/>
                        <a:t>66</a:t>
                      </a:r>
                    </a:p>
                  </a:txBody>
                  <a:tcPr anchor="ctr"/>
                </a:tc>
                <a:tc>
                  <a:txBody>
                    <a:bodyPr/>
                    <a:lstStyle/>
                    <a:p>
                      <a:pPr algn="ctr"/>
                      <a:r>
                        <a:rPr lang="en-GB" sz="1200"/>
                        <a:t>67</a:t>
                      </a:r>
                    </a:p>
                  </a:txBody>
                  <a:tcPr anchor="ctr"/>
                </a:tc>
                <a:tc>
                  <a:txBody>
                    <a:bodyPr/>
                    <a:lstStyle/>
                    <a:p>
                      <a:pPr algn="ctr"/>
                      <a:r>
                        <a:rPr lang="en-GB" sz="1200"/>
                        <a:t>68</a:t>
                      </a:r>
                    </a:p>
                  </a:txBody>
                  <a:tcPr anchor="ctr">
                    <a:solidFill>
                      <a:schemeClr val="accent3">
                        <a:lumMod val="85000"/>
                      </a:schemeClr>
                    </a:solidFill>
                  </a:tcPr>
                </a:tc>
                <a:tc>
                  <a:txBody>
                    <a:bodyPr/>
                    <a:lstStyle/>
                    <a:p>
                      <a:pPr algn="ctr"/>
                      <a:r>
                        <a:rPr lang="en-GB" sz="1200"/>
                        <a:t>69</a:t>
                      </a:r>
                    </a:p>
                  </a:txBody>
                  <a:tcPr anchor="ctr"/>
                </a:tc>
                <a:tc>
                  <a:txBody>
                    <a:bodyPr/>
                    <a:lstStyle/>
                    <a:p>
                      <a:pPr algn="ctr"/>
                      <a:r>
                        <a:rPr lang="en-GB" sz="1200"/>
                        <a:t>70</a:t>
                      </a:r>
                    </a:p>
                  </a:txBody>
                  <a:tcPr anchor="ctr"/>
                </a:tc>
                <a:extLst>
                  <a:ext uri="{0D108BD9-81ED-4DB2-BD59-A6C34878D82A}">
                    <a16:rowId xmlns:a16="http://schemas.microsoft.com/office/drawing/2014/main" val="2782881009"/>
                  </a:ext>
                </a:extLst>
              </a:tr>
              <a:tr h="468000">
                <a:tc>
                  <a:txBody>
                    <a:bodyPr/>
                    <a:lstStyle/>
                    <a:p>
                      <a:pPr algn="ctr"/>
                      <a:r>
                        <a:rPr lang="en-GB" sz="1200"/>
                        <a:t>71</a:t>
                      </a:r>
                    </a:p>
                  </a:txBody>
                  <a:tcPr anchor="ctr"/>
                </a:tc>
                <a:tc>
                  <a:txBody>
                    <a:bodyPr/>
                    <a:lstStyle/>
                    <a:p>
                      <a:pPr algn="ctr"/>
                      <a:r>
                        <a:rPr lang="en-GB" sz="1200"/>
                        <a:t>72</a:t>
                      </a:r>
                    </a:p>
                  </a:txBody>
                  <a:tcPr anchor="ctr">
                    <a:solidFill>
                      <a:srgbClr val="00B0F0"/>
                    </a:solidFill>
                  </a:tcPr>
                </a:tc>
                <a:tc>
                  <a:txBody>
                    <a:bodyPr/>
                    <a:lstStyle/>
                    <a:p>
                      <a:pPr algn="ctr"/>
                      <a:r>
                        <a:rPr lang="en-GB" sz="1200"/>
                        <a:t>73</a:t>
                      </a:r>
                    </a:p>
                  </a:txBody>
                  <a:tcPr anchor="ctr"/>
                </a:tc>
                <a:tc>
                  <a:txBody>
                    <a:bodyPr/>
                    <a:lstStyle/>
                    <a:p>
                      <a:pPr algn="ctr"/>
                      <a:r>
                        <a:rPr lang="en-GB" sz="1200"/>
                        <a:t>74</a:t>
                      </a:r>
                    </a:p>
                  </a:txBody>
                  <a:tcPr anchor="ctr"/>
                </a:tc>
                <a:tc>
                  <a:txBody>
                    <a:bodyPr/>
                    <a:lstStyle/>
                    <a:p>
                      <a:pPr algn="ctr"/>
                      <a:r>
                        <a:rPr lang="en-GB" sz="1200"/>
                        <a:t>75</a:t>
                      </a:r>
                    </a:p>
                  </a:txBody>
                  <a:tcPr anchor="ctr"/>
                </a:tc>
                <a:tc>
                  <a:txBody>
                    <a:bodyPr/>
                    <a:lstStyle/>
                    <a:p>
                      <a:pPr algn="ctr"/>
                      <a:r>
                        <a:rPr lang="en-GB" sz="1200"/>
                        <a:t>76</a:t>
                      </a:r>
                    </a:p>
                  </a:txBody>
                  <a:tcPr anchor="ctr">
                    <a:solidFill>
                      <a:schemeClr val="accent3">
                        <a:lumMod val="85000"/>
                      </a:schemeClr>
                    </a:solidFill>
                  </a:tcPr>
                </a:tc>
                <a:tc>
                  <a:txBody>
                    <a:bodyPr/>
                    <a:lstStyle/>
                    <a:p>
                      <a:pPr algn="ctr"/>
                      <a:r>
                        <a:rPr lang="en-GB" sz="1200"/>
                        <a:t>77</a:t>
                      </a:r>
                    </a:p>
                  </a:txBody>
                  <a:tcPr anchor="ctr"/>
                </a:tc>
                <a:tc>
                  <a:txBody>
                    <a:bodyPr/>
                    <a:lstStyle/>
                    <a:p>
                      <a:pPr algn="ctr"/>
                      <a:r>
                        <a:rPr lang="en-GB" sz="1200"/>
                        <a:t>78</a:t>
                      </a:r>
                    </a:p>
                  </a:txBody>
                  <a:tcPr anchor="ctr"/>
                </a:tc>
                <a:tc>
                  <a:txBody>
                    <a:bodyPr/>
                    <a:lstStyle/>
                    <a:p>
                      <a:pPr algn="ctr"/>
                      <a:r>
                        <a:rPr lang="en-GB" sz="1200"/>
                        <a:t>79</a:t>
                      </a:r>
                    </a:p>
                  </a:txBody>
                  <a:tcPr anchor="ctr"/>
                </a:tc>
                <a:tc>
                  <a:txBody>
                    <a:bodyPr/>
                    <a:lstStyle/>
                    <a:p>
                      <a:pPr algn="ctr"/>
                      <a:r>
                        <a:rPr lang="en-GB" sz="1200"/>
                        <a:t>80</a:t>
                      </a:r>
                    </a:p>
                  </a:txBody>
                  <a:tcPr anchor="ctr">
                    <a:solidFill>
                      <a:schemeClr val="accent3">
                        <a:lumMod val="85000"/>
                      </a:schemeClr>
                    </a:solidFill>
                  </a:tcPr>
                </a:tc>
                <a:extLst>
                  <a:ext uri="{0D108BD9-81ED-4DB2-BD59-A6C34878D82A}">
                    <a16:rowId xmlns:a16="http://schemas.microsoft.com/office/drawing/2014/main" val="1830142390"/>
                  </a:ext>
                </a:extLst>
              </a:tr>
              <a:tr h="468000">
                <a:tc>
                  <a:txBody>
                    <a:bodyPr/>
                    <a:lstStyle/>
                    <a:p>
                      <a:pPr algn="ctr"/>
                      <a:r>
                        <a:rPr lang="en-GB" sz="1200"/>
                        <a:t>81</a:t>
                      </a:r>
                    </a:p>
                  </a:txBody>
                  <a:tcPr anchor="ctr"/>
                </a:tc>
                <a:tc>
                  <a:txBody>
                    <a:bodyPr/>
                    <a:lstStyle/>
                    <a:p>
                      <a:pPr algn="ctr"/>
                      <a:r>
                        <a:rPr lang="en-GB" sz="1200"/>
                        <a:t>82</a:t>
                      </a:r>
                    </a:p>
                  </a:txBody>
                  <a:tcPr anchor="ctr"/>
                </a:tc>
                <a:tc>
                  <a:txBody>
                    <a:bodyPr/>
                    <a:lstStyle/>
                    <a:p>
                      <a:pPr algn="ctr"/>
                      <a:r>
                        <a:rPr lang="en-GB" sz="1200"/>
                        <a:t>83</a:t>
                      </a:r>
                    </a:p>
                  </a:txBody>
                  <a:tcPr anchor="ctr"/>
                </a:tc>
                <a:tc>
                  <a:txBody>
                    <a:bodyPr/>
                    <a:lstStyle/>
                    <a:p>
                      <a:pPr algn="ctr"/>
                      <a:r>
                        <a:rPr lang="en-GB" sz="1200"/>
                        <a:t>84</a:t>
                      </a:r>
                    </a:p>
                  </a:txBody>
                  <a:tcPr anchor="ctr">
                    <a:solidFill>
                      <a:schemeClr val="accent3">
                        <a:lumMod val="85000"/>
                      </a:schemeClr>
                    </a:solidFill>
                  </a:tcPr>
                </a:tc>
                <a:tc>
                  <a:txBody>
                    <a:bodyPr/>
                    <a:lstStyle/>
                    <a:p>
                      <a:pPr algn="ctr"/>
                      <a:r>
                        <a:rPr lang="en-GB" sz="1200"/>
                        <a:t>85</a:t>
                      </a:r>
                    </a:p>
                  </a:txBody>
                  <a:tcPr anchor="ctr"/>
                </a:tc>
                <a:tc>
                  <a:txBody>
                    <a:bodyPr/>
                    <a:lstStyle/>
                    <a:p>
                      <a:pPr algn="ctr"/>
                      <a:r>
                        <a:rPr lang="en-GB" sz="1200"/>
                        <a:t>86</a:t>
                      </a:r>
                    </a:p>
                  </a:txBody>
                  <a:tcPr anchor="ctr"/>
                </a:tc>
                <a:tc>
                  <a:txBody>
                    <a:bodyPr/>
                    <a:lstStyle/>
                    <a:p>
                      <a:pPr algn="ctr"/>
                      <a:r>
                        <a:rPr lang="en-GB" sz="1200"/>
                        <a:t>87</a:t>
                      </a:r>
                    </a:p>
                  </a:txBody>
                  <a:tcPr anchor="ctr"/>
                </a:tc>
                <a:tc>
                  <a:txBody>
                    <a:bodyPr/>
                    <a:lstStyle/>
                    <a:p>
                      <a:pPr algn="ctr"/>
                      <a:r>
                        <a:rPr lang="en-GB" sz="1200"/>
                        <a:t>88</a:t>
                      </a:r>
                    </a:p>
                  </a:txBody>
                  <a:tcPr anchor="ctr">
                    <a:solidFill>
                      <a:schemeClr val="accent3">
                        <a:lumMod val="85000"/>
                      </a:schemeClr>
                    </a:solidFill>
                  </a:tcPr>
                </a:tc>
                <a:tc>
                  <a:txBody>
                    <a:bodyPr/>
                    <a:lstStyle/>
                    <a:p>
                      <a:pPr algn="ctr"/>
                      <a:r>
                        <a:rPr lang="en-GB" sz="1200"/>
                        <a:t>89</a:t>
                      </a:r>
                    </a:p>
                  </a:txBody>
                  <a:tcPr anchor="ctr"/>
                </a:tc>
                <a:tc>
                  <a:txBody>
                    <a:bodyPr/>
                    <a:lstStyle/>
                    <a:p>
                      <a:pPr algn="ctr"/>
                      <a:r>
                        <a:rPr lang="en-GB" sz="1200"/>
                        <a:t>90</a:t>
                      </a:r>
                    </a:p>
                  </a:txBody>
                  <a:tcPr anchor="ctr"/>
                </a:tc>
                <a:extLst>
                  <a:ext uri="{0D108BD9-81ED-4DB2-BD59-A6C34878D82A}">
                    <a16:rowId xmlns:a16="http://schemas.microsoft.com/office/drawing/2014/main" val="1929717572"/>
                  </a:ext>
                </a:extLst>
              </a:tr>
              <a:tr h="468000">
                <a:tc>
                  <a:txBody>
                    <a:bodyPr/>
                    <a:lstStyle/>
                    <a:p>
                      <a:pPr algn="ctr"/>
                      <a:r>
                        <a:rPr lang="en-GB" sz="1200"/>
                        <a:t>91</a:t>
                      </a:r>
                    </a:p>
                  </a:txBody>
                  <a:tcPr anchor="ctr"/>
                </a:tc>
                <a:tc>
                  <a:txBody>
                    <a:bodyPr/>
                    <a:lstStyle/>
                    <a:p>
                      <a:pPr algn="ctr"/>
                      <a:r>
                        <a:rPr lang="en-GB" sz="1200"/>
                        <a:t>92</a:t>
                      </a:r>
                    </a:p>
                  </a:txBody>
                  <a:tcPr anchor="ctr">
                    <a:solidFill>
                      <a:schemeClr val="accent3">
                        <a:lumMod val="85000"/>
                      </a:schemeClr>
                    </a:solidFill>
                  </a:tcPr>
                </a:tc>
                <a:tc>
                  <a:txBody>
                    <a:bodyPr/>
                    <a:lstStyle/>
                    <a:p>
                      <a:pPr algn="ctr"/>
                      <a:r>
                        <a:rPr lang="en-GB" sz="1200"/>
                        <a:t>93</a:t>
                      </a:r>
                    </a:p>
                  </a:txBody>
                  <a:tcPr anchor="ctr"/>
                </a:tc>
                <a:tc>
                  <a:txBody>
                    <a:bodyPr/>
                    <a:lstStyle/>
                    <a:p>
                      <a:pPr algn="ctr"/>
                      <a:r>
                        <a:rPr lang="en-GB" sz="1200"/>
                        <a:t>94</a:t>
                      </a:r>
                    </a:p>
                  </a:txBody>
                  <a:tcPr anchor="ctr"/>
                </a:tc>
                <a:tc>
                  <a:txBody>
                    <a:bodyPr/>
                    <a:lstStyle/>
                    <a:p>
                      <a:pPr algn="ctr"/>
                      <a:r>
                        <a:rPr lang="en-GB" sz="1200"/>
                        <a:t>95</a:t>
                      </a:r>
                    </a:p>
                  </a:txBody>
                  <a:tcPr anchor="ctr"/>
                </a:tc>
                <a:tc>
                  <a:txBody>
                    <a:bodyPr/>
                    <a:lstStyle/>
                    <a:p>
                      <a:pPr algn="ctr"/>
                      <a:r>
                        <a:rPr lang="en-GB" sz="1200"/>
                        <a:t>96</a:t>
                      </a:r>
                    </a:p>
                  </a:txBody>
                  <a:tcPr anchor="ctr">
                    <a:solidFill>
                      <a:schemeClr val="accent3">
                        <a:lumMod val="85000"/>
                      </a:schemeClr>
                    </a:solidFill>
                  </a:tcPr>
                </a:tc>
                <a:tc>
                  <a:txBody>
                    <a:bodyPr/>
                    <a:lstStyle/>
                    <a:p>
                      <a:pPr algn="ctr"/>
                      <a:r>
                        <a:rPr lang="en-GB" sz="1200"/>
                        <a:t>97</a:t>
                      </a:r>
                    </a:p>
                  </a:txBody>
                  <a:tcPr anchor="ctr"/>
                </a:tc>
                <a:tc>
                  <a:txBody>
                    <a:bodyPr/>
                    <a:lstStyle/>
                    <a:p>
                      <a:pPr algn="ctr"/>
                      <a:r>
                        <a:rPr lang="en-GB" sz="1200"/>
                        <a:t>98</a:t>
                      </a:r>
                    </a:p>
                  </a:txBody>
                  <a:tcPr anchor="ctr"/>
                </a:tc>
                <a:tc>
                  <a:txBody>
                    <a:bodyPr/>
                    <a:lstStyle/>
                    <a:p>
                      <a:pPr algn="ctr"/>
                      <a:r>
                        <a:rPr lang="en-GB" sz="1200"/>
                        <a:t>99</a:t>
                      </a:r>
                    </a:p>
                  </a:txBody>
                  <a:tcPr anchor="ctr"/>
                </a:tc>
                <a:tc>
                  <a:txBody>
                    <a:bodyPr/>
                    <a:lstStyle/>
                    <a:p>
                      <a:pPr algn="ctr"/>
                      <a:r>
                        <a:rPr lang="en-GB" sz="1200" dirty="0"/>
                        <a:t>100</a:t>
                      </a:r>
                    </a:p>
                  </a:txBody>
                  <a:tcPr anchor="ctr">
                    <a:solidFill>
                      <a:srgbClr val="7030A0"/>
                    </a:solidFill>
                  </a:tcPr>
                </a:tc>
                <a:extLst>
                  <a:ext uri="{0D108BD9-81ED-4DB2-BD59-A6C34878D82A}">
                    <a16:rowId xmlns:a16="http://schemas.microsoft.com/office/drawing/2014/main" val="1818665322"/>
                  </a:ext>
                </a:extLst>
              </a:tr>
            </a:tbl>
          </a:graphicData>
        </a:graphic>
      </p:graphicFrame>
      <p:sp>
        <p:nvSpPr>
          <p:cNvPr id="5" name="TextBox 4">
            <a:extLst>
              <a:ext uri="{FF2B5EF4-FFF2-40B4-BE49-F238E27FC236}">
                <a16:creationId xmlns:a16="http://schemas.microsoft.com/office/drawing/2014/main" id="{5033B66A-2011-4E2E-A38B-D8F8FE4EA707}"/>
              </a:ext>
            </a:extLst>
          </p:cNvPr>
          <p:cNvSpPr txBox="1"/>
          <p:nvPr/>
        </p:nvSpPr>
        <p:spPr>
          <a:xfrm>
            <a:off x="4911365" y="1244685"/>
            <a:ext cx="7161299" cy="4524315"/>
          </a:xfrm>
          <a:prstGeom prst="rect">
            <a:avLst/>
          </a:prstGeom>
          <a:noFill/>
        </p:spPr>
        <p:txBody>
          <a:bodyPr wrap="square" lIns="91440" tIns="45720" rIns="91440" bIns="45720" rtlCol="0" anchor="t">
            <a:spAutoFit/>
          </a:bodyPr>
          <a:lstStyle/>
          <a:p>
            <a:pPr>
              <a:buNone/>
            </a:pPr>
            <a:r>
              <a:rPr lang="en-GB" sz="2000" dirty="0">
                <a:latin typeface="Arial"/>
                <a:cs typeface="Arial"/>
              </a:rPr>
              <a:t>Some numbers in the hundred square have been shaded. </a:t>
            </a:r>
            <a:endParaRPr lang="en-GB" sz="2000" dirty="0"/>
          </a:p>
          <a:p>
            <a:pPr>
              <a:buNone/>
            </a:pPr>
            <a:r>
              <a:rPr lang="en-GB" sz="2000" dirty="0">
                <a:solidFill>
                  <a:schemeClr val="tx2"/>
                </a:solidFill>
              </a:rPr>
              <a:t>1) </a:t>
            </a:r>
            <a:r>
              <a:rPr lang="en-GB" sz="2000" dirty="0"/>
              <a:t>Complete the sentences. Is there more than one answer?</a:t>
            </a:r>
          </a:p>
          <a:p>
            <a:pPr marL="914400" lvl="1" indent="-457200">
              <a:buAutoNum type="alphaLcParenR"/>
            </a:pPr>
            <a:r>
              <a:rPr lang="en-GB" sz="2000" dirty="0"/>
              <a:t>All of the shaded numbers are </a:t>
            </a:r>
            <a:r>
              <a:rPr lang="en-GB" sz="2000" b="1" dirty="0"/>
              <a:t>multiples</a:t>
            </a:r>
            <a:r>
              <a:rPr lang="en-GB" sz="2000" dirty="0"/>
              <a:t> of…</a:t>
            </a:r>
          </a:p>
          <a:p>
            <a:pPr marL="914400" lvl="1" indent="-457200">
              <a:buAutoNum type="alphaLcParenR"/>
            </a:pPr>
            <a:r>
              <a:rPr lang="en-GB" sz="2000" dirty="0"/>
              <a:t>The </a:t>
            </a:r>
            <a:r>
              <a:rPr lang="en-GB" sz="2000" b="1" dirty="0">
                <a:solidFill>
                  <a:srgbClr val="FFC000"/>
                </a:solidFill>
              </a:rPr>
              <a:t>yellow</a:t>
            </a:r>
            <a:r>
              <a:rPr lang="en-GB" sz="2000" dirty="0"/>
              <a:t> number in row 2 is a </a:t>
            </a:r>
            <a:r>
              <a:rPr lang="en-GB" sz="2000" b="1" dirty="0"/>
              <a:t>common multiple </a:t>
            </a:r>
            <a:r>
              <a:rPr lang="en-GB" sz="2000" dirty="0"/>
              <a:t>of…</a:t>
            </a:r>
          </a:p>
          <a:p>
            <a:pPr marL="914400" lvl="1" indent="-457200">
              <a:buAutoNum type="alphaLcParenR"/>
            </a:pPr>
            <a:r>
              <a:rPr lang="en-GB" sz="2000" dirty="0"/>
              <a:t>The </a:t>
            </a:r>
            <a:r>
              <a:rPr lang="en-GB" sz="2000" b="1" dirty="0">
                <a:solidFill>
                  <a:srgbClr val="92D050"/>
                </a:solidFill>
              </a:rPr>
              <a:t>green</a:t>
            </a:r>
            <a:r>
              <a:rPr lang="en-GB" sz="2000" dirty="0"/>
              <a:t> number in row 4 is a </a:t>
            </a:r>
            <a:r>
              <a:rPr lang="en-GB" sz="2000" b="1" dirty="0"/>
              <a:t>common multiple </a:t>
            </a:r>
            <a:r>
              <a:rPr lang="en-GB" sz="2000" dirty="0"/>
              <a:t>of… </a:t>
            </a:r>
          </a:p>
          <a:p>
            <a:pPr marL="914400" lvl="1" indent="-457200">
              <a:buAutoNum type="alphaLcParenR"/>
            </a:pPr>
            <a:r>
              <a:rPr lang="en-GB" sz="2000" dirty="0"/>
              <a:t>The </a:t>
            </a:r>
            <a:r>
              <a:rPr lang="en-GB" sz="2000" b="1" dirty="0">
                <a:solidFill>
                  <a:srgbClr val="00B0F0"/>
                </a:solidFill>
              </a:rPr>
              <a:t>blue</a:t>
            </a:r>
            <a:r>
              <a:rPr lang="en-GB" sz="2000" dirty="0"/>
              <a:t> number in row 8 is a </a:t>
            </a:r>
            <a:r>
              <a:rPr lang="en-GB" sz="2000" b="1" dirty="0"/>
              <a:t>common multiple </a:t>
            </a:r>
            <a:r>
              <a:rPr lang="en-GB" sz="2000" dirty="0"/>
              <a:t>of…</a:t>
            </a:r>
          </a:p>
          <a:p>
            <a:pPr marL="914400" lvl="1" indent="-457200">
              <a:buAutoNum type="alphaLcParenR"/>
            </a:pPr>
            <a:r>
              <a:rPr lang="en-GB" sz="2000" dirty="0"/>
              <a:t>The </a:t>
            </a:r>
            <a:r>
              <a:rPr lang="en-GB" sz="2000" b="1" dirty="0">
                <a:solidFill>
                  <a:srgbClr val="7030A0"/>
                </a:solidFill>
              </a:rPr>
              <a:t>purple</a:t>
            </a:r>
            <a:r>
              <a:rPr lang="en-GB" sz="2000" dirty="0"/>
              <a:t> number in row 10 is a </a:t>
            </a:r>
            <a:r>
              <a:rPr lang="en-GB" sz="2000" b="1" dirty="0"/>
              <a:t>common</a:t>
            </a:r>
            <a:r>
              <a:rPr lang="en-GB" sz="2000" dirty="0"/>
              <a:t> </a:t>
            </a:r>
            <a:r>
              <a:rPr lang="en-GB" sz="2000" b="1" dirty="0"/>
              <a:t>multiple</a:t>
            </a:r>
            <a:r>
              <a:rPr lang="en-GB" sz="2000" dirty="0"/>
              <a:t> of…</a:t>
            </a:r>
          </a:p>
          <a:p>
            <a:pPr>
              <a:buNone/>
            </a:pPr>
            <a:r>
              <a:rPr lang="en-GB" sz="2000" dirty="0">
                <a:solidFill>
                  <a:schemeClr val="tx2"/>
                </a:solidFill>
              </a:rPr>
              <a:t>2) </a:t>
            </a:r>
            <a:r>
              <a:rPr lang="en-GB" sz="2000" dirty="0"/>
              <a:t>Find the lowest common multiple of each shaded number and your answer to part a). </a:t>
            </a:r>
          </a:p>
        </p:txBody>
      </p:sp>
      <p:sp>
        <p:nvSpPr>
          <p:cNvPr id="6" name="TextBox 5">
            <a:extLst>
              <a:ext uri="{FF2B5EF4-FFF2-40B4-BE49-F238E27FC236}">
                <a16:creationId xmlns:a16="http://schemas.microsoft.com/office/drawing/2014/main" id="{8DFF7D18-0197-49AF-812F-729B1DAD2F17}"/>
              </a:ext>
            </a:extLst>
          </p:cNvPr>
          <p:cNvSpPr txBox="1"/>
          <p:nvPr/>
        </p:nvSpPr>
        <p:spPr>
          <a:xfrm>
            <a:off x="1051559" y="5941077"/>
            <a:ext cx="8166869" cy="707886"/>
          </a:xfrm>
          <a:prstGeom prst="rect">
            <a:avLst/>
          </a:prstGeom>
          <a:noFill/>
        </p:spPr>
        <p:txBody>
          <a:bodyPr wrap="square" rtlCol="0">
            <a:spAutoFit/>
          </a:bodyPr>
          <a:lstStyle/>
          <a:p>
            <a:pPr>
              <a:buNone/>
            </a:pPr>
            <a:r>
              <a:rPr lang="en-GB" sz="2000" dirty="0"/>
              <a:t>Can you find a number that is the lowest common multiple for 4 and only one other number? How about two other numbers? Three?</a:t>
            </a:r>
          </a:p>
        </p:txBody>
      </p:sp>
      <p:sp>
        <p:nvSpPr>
          <p:cNvPr id="7" name="Action Button: Help 6">
            <a:hlinkClick r:id="" action="ppaction://noaction" highlightClick="1"/>
            <a:extLst>
              <a:ext uri="{FF2B5EF4-FFF2-40B4-BE49-F238E27FC236}">
                <a16:creationId xmlns:a16="http://schemas.microsoft.com/office/drawing/2014/main" id="{75113B81-F86B-4B5F-B919-7C8C42B1DAA4}"/>
              </a:ext>
            </a:extLst>
          </p:cNvPr>
          <p:cNvSpPr/>
          <p:nvPr/>
        </p:nvSpPr>
        <p:spPr>
          <a:xfrm>
            <a:off x="370544" y="5989420"/>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4191775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6" grpId="0"/>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A1068-31C0-4088-8990-28927598FA00}"/>
              </a:ext>
            </a:extLst>
          </p:cNvPr>
          <p:cNvSpPr>
            <a:spLocks noGrp="1"/>
          </p:cNvSpPr>
          <p:nvPr>
            <p:ph type="title" idx="4294967295"/>
          </p:nvPr>
        </p:nvSpPr>
        <p:spPr>
          <a:xfrm>
            <a:off x="0" y="188913"/>
            <a:ext cx="11841163" cy="576262"/>
          </a:xfrm>
        </p:spPr>
        <p:txBody>
          <a:bodyPr>
            <a:normAutofit/>
          </a:bodyPr>
          <a:lstStyle/>
          <a:p>
            <a:r>
              <a:rPr lang="en-GB" sz="2400"/>
              <a:t>Checkpoint 3: Guidance</a:t>
            </a:r>
          </a:p>
        </p:txBody>
      </p:sp>
      <p:graphicFrame>
        <p:nvGraphicFramePr>
          <p:cNvPr id="6" name="Table 7">
            <a:extLst>
              <a:ext uri="{FF2B5EF4-FFF2-40B4-BE49-F238E27FC236}">
                <a16:creationId xmlns:a16="http://schemas.microsoft.com/office/drawing/2014/main" id="{4A249067-8A11-4703-B8DE-AD37518DCB8D}"/>
              </a:ext>
            </a:extLst>
          </p:cNvPr>
          <p:cNvGraphicFramePr>
            <a:graphicFrameLocks noGrp="1"/>
          </p:cNvGraphicFramePr>
          <p:nvPr>
            <p:extLst>
              <p:ext uri="{D42A27DB-BD31-4B8C-83A1-F6EECF244321}">
                <p14:modId xmlns:p14="http://schemas.microsoft.com/office/powerpoint/2010/main" val="141998486"/>
              </p:ext>
            </p:extLst>
          </p:nvPr>
        </p:nvGraphicFramePr>
        <p:xfrm>
          <a:off x="158834" y="764704"/>
          <a:ext cx="11841822" cy="5745582"/>
        </p:xfrm>
        <a:graphic>
          <a:graphicData uri="http://schemas.openxmlformats.org/drawingml/2006/table">
            <a:tbl>
              <a:tblPr firstRow="1" bandRow="1">
                <a:tableStyleId>{5940675A-B579-460E-94D1-54222C63F5DA}</a:tableStyleId>
              </a:tblPr>
              <a:tblGrid>
                <a:gridCol w="6348646">
                  <a:extLst>
                    <a:ext uri="{9D8B030D-6E8A-4147-A177-3AD203B41FA5}">
                      <a16:colId xmlns:a16="http://schemas.microsoft.com/office/drawing/2014/main" val="695237181"/>
                    </a:ext>
                  </a:extLst>
                </a:gridCol>
                <a:gridCol w="5493176">
                  <a:extLst>
                    <a:ext uri="{9D8B030D-6E8A-4147-A177-3AD203B41FA5}">
                      <a16:colId xmlns:a16="http://schemas.microsoft.com/office/drawing/2014/main" val="300072507"/>
                    </a:ext>
                  </a:extLst>
                </a:gridCol>
              </a:tblGrid>
              <a:tr h="347714">
                <a:tc>
                  <a:txBody>
                    <a:bodyPr/>
                    <a:lstStyle/>
                    <a:p>
                      <a:r>
                        <a:rPr lang="en-GB" sz="1800" b="1" dirty="0">
                          <a:solidFill>
                            <a:schemeClr val="bg1"/>
                          </a:solidFill>
                        </a:rPr>
                        <a:t>Adaptations</a:t>
                      </a:r>
                    </a:p>
                  </a:txBody>
                  <a:tcPr>
                    <a:solidFill>
                      <a:schemeClr val="accent2"/>
                    </a:solidFill>
                  </a:tcPr>
                </a:tc>
                <a:tc>
                  <a:txBody>
                    <a:bodyPr/>
                    <a:lstStyle/>
                    <a:p>
                      <a:r>
                        <a:rPr lang="en-GB" sz="1800" b="1">
                          <a:solidFill>
                            <a:schemeClr val="bg1"/>
                          </a:solidFill>
                        </a:rPr>
                        <a:t>Assessing understanding</a:t>
                      </a:r>
                    </a:p>
                  </a:txBody>
                  <a:tcPr>
                    <a:solidFill>
                      <a:schemeClr val="accent2"/>
                    </a:solidFill>
                  </a:tcPr>
                </a:tc>
                <a:extLst>
                  <a:ext uri="{0D108BD9-81ED-4DB2-BD59-A6C34878D82A}">
                    <a16:rowId xmlns:a16="http://schemas.microsoft.com/office/drawing/2014/main" val="3429622694"/>
                  </a:ext>
                </a:extLst>
              </a:tr>
              <a:tr h="4491310">
                <a:tc>
                  <a:txBody>
                    <a:bodyPr/>
                    <a:lstStyle/>
                    <a:p>
                      <a:r>
                        <a:rPr lang="en-GB" sz="1600" b="1" i="0" u="none" dirty="0"/>
                        <a:t>Support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600" dirty="0"/>
                        <a:t>Give students their own hundred squares so that they can explore multiples at their own pace. It may be helpful for them to be able to mark off the multiples of other numbers.</a:t>
                      </a:r>
                      <a:endParaRPr lang="en-GB" sz="1600" i="1"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600" i="1" u="none" dirty="0"/>
                    </a:p>
                    <a:p>
                      <a:r>
                        <a:rPr lang="en-GB" sz="1600" b="1" i="0" u="none" dirty="0"/>
                        <a:t>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For question 1, students could relate their answers to factors and use this language to explain how they know they have found all of the common multiples. You might also ask them to consider the LCM of 4 and more than one other number.</a:t>
                      </a:r>
                    </a:p>
                    <a:p>
                      <a:endParaRPr lang="en-GB" sz="1600" u="none" dirty="0"/>
                    </a:p>
                    <a:p>
                      <a:r>
                        <a:rPr lang="en-GB" sz="1600" b="1" i="0" u="none" dirty="0"/>
                        <a:t>Representations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dirty="0"/>
                        <a:t>This activity uses a hundred square to help students recognise and identify multiples; model the multiples of numbers other than 4 by shading them also. Hundred square</a:t>
                      </a:r>
                      <a:r>
                        <a:rPr lang="en-GB" sz="1600" dirty="0"/>
                        <a:t>s can start to look very ‘busy’ if many numbers are shaded, so focus on the multiples of one or two additional numbers at a time.</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600" b="0" dirty="0"/>
                        <a:t>Probe students’ understanding of multiples, common multiples and their relationship to factors. Students may not offer all possible common multiples each time: you will need to decide if you will explore the idea of finding ‘all’ common multiples, and therefore identifying the factors of the shaded number, or just focus on finding two/three numbers that share a multiple with 4. There is no explicit reference to factors, but you could begin to explore whether students know the difference between factors and multiples. (Checkpoints 7–14 deal more explicitly with factors).</a:t>
                      </a:r>
                    </a:p>
                    <a:p>
                      <a:pPr marL="0" indent="0">
                        <a:buFont typeface="Arial" panose="020B0604020202020204" pitchFamily="34" charset="0"/>
                        <a:buNone/>
                      </a:pPr>
                      <a:endParaRPr lang="en-GB" sz="1600" b="0" dirty="0"/>
                    </a:p>
                    <a:p>
                      <a:pPr marL="0" indent="0">
                        <a:buFont typeface="Arial" panose="020B0604020202020204" pitchFamily="34" charset="0"/>
                        <a:buNone/>
                      </a:pPr>
                      <a:r>
                        <a:rPr lang="en-GB" sz="1600" b="0" dirty="0"/>
                        <a:t>The shaded numbers have been selected to offer opportunities for discussion about </a:t>
                      </a:r>
                      <a:r>
                        <a:rPr lang="en-GB" sz="1600" b="0" i="0" dirty="0"/>
                        <a:t>when</a:t>
                      </a:r>
                      <a:r>
                        <a:rPr lang="en-GB" sz="1600" b="0" dirty="0"/>
                        <a:t> a number is the LCM of two numbers. For example, 36 is the LCM of 4 and multiple other numbers, whereas 72 is only the LCM of 4 and 72 itself. Do students spot the connection between 36 and 72? If not, you may wish to draw attention to it.</a:t>
                      </a:r>
                    </a:p>
                  </a:txBody>
                  <a:tcPr/>
                </a:tc>
                <a:extLst>
                  <a:ext uri="{0D108BD9-81ED-4DB2-BD59-A6C34878D82A}">
                    <a16:rowId xmlns:a16="http://schemas.microsoft.com/office/drawing/2014/main" val="1616516725"/>
                  </a:ext>
                </a:extLst>
              </a:tr>
              <a:tr h="888512">
                <a:tc gridSpan="2">
                  <a:txBody>
                    <a:bodyPr/>
                    <a:lstStyle/>
                    <a:p>
                      <a:r>
                        <a:rPr lang="en-GB" sz="1600" b="1" dirty="0"/>
                        <a:t>Additional resources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t>On p15 of the Year 5 </a:t>
                      </a:r>
                      <a:r>
                        <a:rPr lang="en-GB" sz="1600" dirty="0">
                          <a:hlinkClick r:id="rId3"/>
                        </a:rPr>
                        <a:t>Primary Assessment Materials | NCETM</a:t>
                      </a:r>
                      <a:r>
                        <a:rPr lang="en-GB" sz="1600" dirty="0"/>
                        <a:t> there is an activity exploring both multiples and factors, which may support students to use both terms alongside each other.</a:t>
                      </a:r>
                    </a:p>
                  </a:txBody>
                  <a:tcPr/>
                </a:tc>
                <a:tc hMerge="1">
                  <a:txBody>
                    <a:bodyPr/>
                    <a:lstStyle/>
                    <a:p>
                      <a:endParaRPr lang="en-GB"/>
                    </a:p>
                  </a:txBody>
                  <a:tcPr/>
                </a:tc>
                <a:extLst>
                  <a:ext uri="{0D108BD9-81ED-4DB2-BD59-A6C34878D82A}">
                    <a16:rowId xmlns:a16="http://schemas.microsoft.com/office/drawing/2014/main" val="330862202"/>
                  </a:ext>
                </a:extLst>
              </a:tr>
            </a:tbl>
          </a:graphicData>
        </a:graphic>
      </p:graphicFrame>
    </p:spTree>
    <p:extLst>
      <p:ext uri="{BB962C8B-B14F-4D97-AF65-F5344CB8AC3E}">
        <p14:creationId xmlns:p14="http://schemas.microsoft.com/office/powerpoint/2010/main" val="28902103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CF750-B98E-4156-B264-E7141171DEA8}"/>
              </a:ext>
            </a:extLst>
          </p:cNvPr>
          <p:cNvSpPr>
            <a:spLocks noGrp="1"/>
          </p:cNvSpPr>
          <p:nvPr>
            <p:ph type="ctrTitle"/>
          </p:nvPr>
        </p:nvSpPr>
        <p:spPr>
          <a:xfrm>
            <a:off x="609602" y="2130109"/>
            <a:ext cx="6049764" cy="648071"/>
          </a:xfrm>
        </p:spPr>
        <p:txBody>
          <a:bodyPr>
            <a:normAutofit fontScale="90000"/>
          </a:bodyPr>
          <a:lstStyle/>
          <a:p>
            <a:r>
              <a:rPr lang="en-GB" dirty="0"/>
              <a:t>Understand integer exponents and roots</a:t>
            </a:r>
          </a:p>
        </p:txBody>
      </p:sp>
      <p:sp>
        <p:nvSpPr>
          <p:cNvPr id="3" name="Subtitle 2">
            <a:extLst>
              <a:ext uri="{FF2B5EF4-FFF2-40B4-BE49-F238E27FC236}">
                <a16:creationId xmlns:a16="http://schemas.microsoft.com/office/drawing/2014/main" id="{72DF884B-E4FB-4058-9297-DDD0206E9539}"/>
              </a:ext>
            </a:extLst>
          </p:cNvPr>
          <p:cNvSpPr>
            <a:spLocks noGrp="1"/>
          </p:cNvSpPr>
          <p:nvPr>
            <p:ph type="subTitle" idx="1"/>
          </p:nvPr>
        </p:nvSpPr>
        <p:spPr>
          <a:xfrm>
            <a:off x="609602" y="3463980"/>
            <a:ext cx="6062463" cy="1152130"/>
          </a:xfrm>
        </p:spPr>
        <p:txBody>
          <a:bodyPr>
            <a:normAutofit/>
          </a:bodyPr>
          <a:lstStyle/>
          <a:p>
            <a:r>
              <a:rPr lang="en-GB" sz="1800">
                <a:latin typeface="Century Gothic" panose="020B0502020202020204" pitchFamily="34" charset="0"/>
              </a:rPr>
              <a:t>Checkpoints 4–6 </a:t>
            </a:r>
          </a:p>
        </p:txBody>
      </p:sp>
    </p:spTree>
    <p:extLst>
      <p:ext uri="{BB962C8B-B14F-4D97-AF65-F5344CB8AC3E}">
        <p14:creationId xmlns:p14="http://schemas.microsoft.com/office/powerpoint/2010/main" val="10181735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62B9CBF-239E-492B-8291-DCC642DCD31E}"/>
              </a:ext>
            </a:extLst>
          </p:cNvPr>
          <p:cNvSpPr>
            <a:spLocks noGrp="1"/>
          </p:cNvSpPr>
          <p:nvPr>
            <p:ph type="title" idx="4294967295"/>
          </p:nvPr>
        </p:nvSpPr>
        <p:spPr>
          <a:xfrm>
            <a:off x="339570" y="399733"/>
            <a:ext cx="10972800" cy="982662"/>
          </a:xfrm>
        </p:spPr>
        <p:txBody>
          <a:bodyPr>
            <a:normAutofit/>
          </a:bodyPr>
          <a:lstStyle/>
          <a:p>
            <a:r>
              <a:rPr lang="en-GB" b="1" dirty="0"/>
              <a:t>Understand integer exponents and roots</a:t>
            </a:r>
            <a:endParaRPr lang="en-GB" dirty="0"/>
          </a:p>
        </p:txBody>
      </p:sp>
      <mc:AlternateContent xmlns:mc="http://schemas.openxmlformats.org/markup-compatibility/2006" xmlns:a14="http://schemas.microsoft.com/office/drawing/2010/main">
        <mc:Choice Requires="a14">
          <p:graphicFrame>
            <p:nvGraphicFramePr>
              <p:cNvPr id="4" name="Table 2">
                <a:extLst>
                  <a:ext uri="{FF2B5EF4-FFF2-40B4-BE49-F238E27FC236}">
                    <a16:creationId xmlns:a16="http://schemas.microsoft.com/office/drawing/2014/main" id="{B535D572-C05C-414F-A59C-EBE2BB7D20D7}"/>
                  </a:ext>
                </a:extLst>
              </p:cNvPr>
              <p:cNvGraphicFramePr>
                <a:graphicFrameLocks noGrp="1"/>
              </p:cNvGraphicFramePr>
              <p:nvPr>
                <p:extLst>
                  <p:ext uri="{D42A27DB-BD31-4B8C-83A1-F6EECF244321}">
                    <p14:modId xmlns:p14="http://schemas.microsoft.com/office/powerpoint/2010/main" val="2301029669"/>
                  </p:ext>
                </p:extLst>
              </p:nvPr>
            </p:nvGraphicFramePr>
            <p:xfrm>
              <a:off x="339570" y="1382395"/>
              <a:ext cx="11512860" cy="3284220"/>
            </p:xfrm>
            <a:graphic>
              <a:graphicData uri="http://schemas.openxmlformats.org/drawingml/2006/table">
                <a:tbl>
                  <a:tblPr firstRow="1" bandRow="1">
                    <a:tableStyleId>{5940675A-B579-460E-94D1-54222C63F5DA}</a:tableStyleId>
                  </a:tblPr>
                  <a:tblGrid>
                    <a:gridCol w="4756883">
                      <a:extLst>
                        <a:ext uri="{9D8B030D-6E8A-4147-A177-3AD203B41FA5}">
                          <a16:colId xmlns:a16="http://schemas.microsoft.com/office/drawing/2014/main" val="2532225115"/>
                        </a:ext>
                      </a:extLst>
                    </a:gridCol>
                    <a:gridCol w="6755977">
                      <a:extLst>
                        <a:ext uri="{9D8B030D-6E8A-4147-A177-3AD203B41FA5}">
                          <a16:colId xmlns:a16="http://schemas.microsoft.com/office/drawing/2014/main" val="1385054965"/>
                        </a:ext>
                      </a:extLst>
                    </a:gridCol>
                  </a:tblGrid>
                  <a:tr h="255475">
                    <a:tc>
                      <a:txBody>
                        <a:bodyPr/>
                        <a:lstStyle/>
                        <a:p>
                          <a:r>
                            <a:rPr lang="en-GB" sz="1800" b="1" dirty="0">
                              <a:solidFill>
                                <a:schemeClr val="bg1"/>
                              </a:solidFill>
                            </a:rPr>
                            <a:t>Previous learning</a:t>
                          </a:r>
                        </a:p>
                      </a:txBody>
                      <a:tcPr>
                        <a:solidFill>
                          <a:schemeClr val="accent2"/>
                        </a:solidFill>
                      </a:tcPr>
                    </a:tc>
                    <a:tc>
                      <a:txBody>
                        <a:bodyPr/>
                        <a:lstStyle/>
                        <a:p>
                          <a:r>
                            <a:rPr lang="en-GB" sz="1800" b="1">
                              <a:solidFill>
                                <a:schemeClr val="bg1"/>
                              </a:solidFill>
                            </a:rPr>
                            <a:t>In Key Stage 3 students need to</a:t>
                          </a:r>
                        </a:p>
                      </a:txBody>
                      <a:tcPr>
                        <a:solidFill>
                          <a:schemeClr val="accent2"/>
                        </a:solidFill>
                      </a:tcPr>
                    </a:tc>
                    <a:extLst>
                      <a:ext uri="{0D108BD9-81ED-4DB2-BD59-A6C34878D82A}">
                        <a16:rowId xmlns:a16="http://schemas.microsoft.com/office/drawing/2014/main" val="1357525673"/>
                      </a:ext>
                    </a:extLst>
                  </a:tr>
                  <a:tr h="287698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800" i="0" kern="1200" dirty="0">
                              <a:solidFill>
                                <a:schemeClr val="tx1"/>
                              </a:solidFill>
                              <a:effectLst/>
                              <a:latin typeface="+mn-lt"/>
                              <a:ea typeface="+mn-ea"/>
                              <a:cs typeface="+mn-cs"/>
                            </a:rPr>
                            <a:t>Key Stage 2 curriculum:</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dirty="0"/>
                            <a:t>Year 5: recognise and use square and cube numbers and the notation </a:t>
                          </a:r>
                          <a14:m>
                            <m:oMath xmlns:m="http://schemas.openxmlformats.org/officeDocument/2006/math">
                              <m:sSup>
                                <m:sSupPr>
                                  <m:ctrlPr>
                                    <a:rPr lang="en-GB" sz="1800" i="1" smtClean="0">
                                      <a:latin typeface="Cambria Math" panose="02040503050406030204" pitchFamily="18" charset="0"/>
                                    </a:rPr>
                                  </m:ctrlPr>
                                </m:sSupPr>
                                <m:e/>
                                <m:sup>
                                  <m:r>
                                    <a:rPr lang="en-GB" sz="1800" b="0" i="1" smtClean="0">
                                      <a:latin typeface="Cambria Math" panose="02040503050406030204" pitchFamily="18" charset="0"/>
                                    </a:rPr>
                                    <m:t>2</m:t>
                                  </m:r>
                                </m:sup>
                              </m:sSup>
                            </m:oMath>
                          </a14:m>
                          <a:r>
                            <a:rPr lang="en-GB" sz="1800" dirty="0"/>
                            <a:t> and </a:t>
                          </a:r>
                          <a14:m>
                            <m:oMath xmlns:m="http://schemas.openxmlformats.org/officeDocument/2006/math">
                              <m:sSup>
                                <m:sSupPr>
                                  <m:ctrlPr>
                                    <a:rPr lang="en-GB" sz="1800" i="1" smtClean="0">
                                      <a:latin typeface="Cambria Math" panose="02040503050406030204" pitchFamily="18" charset="0"/>
                                    </a:rPr>
                                  </m:ctrlPr>
                                </m:sSupPr>
                                <m:e/>
                                <m:sup>
                                  <m:r>
                                    <a:rPr lang="en-GB" sz="1800" b="0" i="1" smtClean="0">
                                      <a:latin typeface="Cambria Math" panose="02040503050406030204" pitchFamily="18" charset="0"/>
                                    </a:rPr>
                                    <m:t>3</m:t>
                                  </m:r>
                                </m:sup>
                              </m:sSup>
                            </m:oMath>
                          </a14:m>
                          <a:r>
                            <a:rPr lang="en-GB" sz="1800" dirty="0"/>
                            <a: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800" b="0" i="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800" b="0" i="0" kern="1200" dirty="0">
                              <a:solidFill>
                                <a:schemeClr val="tx1"/>
                              </a:solidFill>
                              <a:effectLst/>
                              <a:latin typeface="+mn-lt"/>
                              <a:ea typeface="+mn-ea"/>
                              <a:cs typeface="+mn-cs"/>
                            </a:rPr>
                            <a:t>NB there is no reference to cube numbers or notation in </a:t>
                          </a:r>
                          <a:r>
                            <a:rPr lang="en-GB" sz="1800" b="0" i="0" u="sng" strike="noStrike" kern="1200" dirty="0">
                              <a:solidFill>
                                <a:schemeClr val="tx1"/>
                              </a:solidFill>
                              <a:effectLst/>
                              <a:latin typeface="+mn-lt"/>
                              <a:ea typeface="+mn-ea"/>
                              <a:cs typeface="+mn-cs"/>
                              <a:hlinkClick r:id="rId3"/>
                            </a:rPr>
                            <a:t>Teaching mathematics in primary schools</a:t>
                          </a:r>
                          <a:r>
                            <a:rPr lang="en-GB" sz="1800" b="0" i="0" u="none" strike="noStrike" kern="1200" dirty="0">
                              <a:solidFill>
                                <a:schemeClr val="tx1"/>
                              </a:solidFill>
                              <a:effectLst/>
                              <a:latin typeface="+mn-lt"/>
                              <a:ea typeface="+mn-ea"/>
                              <a:cs typeface="+mn-cs"/>
                              <a:hlinkClick r:id="rId3"/>
                            </a:rPr>
                            <a:t> </a:t>
                          </a:r>
                          <a:r>
                            <a:rPr lang="en-GB" sz="1800" b="0" i="0" u="none" strike="noStrike" kern="1200" dirty="0">
                              <a:solidFill>
                                <a:schemeClr val="tx1"/>
                              </a:solidFill>
                              <a:effectLst/>
                              <a:latin typeface="+mn-lt"/>
                              <a:ea typeface="+mn-ea"/>
                              <a:cs typeface="+mn-cs"/>
                            </a:rPr>
                            <a:t>, so students are potentially less likely to have had experience of these in Years 5 and 6.</a:t>
                          </a:r>
                          <a:endParaRPr lang="en-GB" sz="1800" b="0" i="0" u="none" kern="1200" dirty="0">
                            <a:solidFill>
                              <a:schemeClr val="tx1"/>
                            </a:solidFill>
                            <a:effectLst/>
                            <a:latin typeface="+mn-lt"/>
                            <a:ea typeface="+mn-ea"/>
                            <a:cs typeface="+mn-cs"/>
                          </a:endParaRPr>
                        </a:p>
                      </a:txBody>
                      <a:tcPr/>
                    </a:tc>
                    <a:tc>
                      <a:txBody>
                        <a:bodyPr/>
                        <a:lstStyle/>
                        <a:p>
                          <a:pPr marL="285750" indent="-285750">
                            <a:buFont typeface="Arial" panose="020B0604020202020204" pitchFamily="34" charset="0"/>
                            <a:buChar char="•"/>
                          </a:pPr>
                          <a:r>
                            <a:rPr lang="en-GB" sz="1800" kern="1200" dirty="0">
                              <a:solidFill>
                                <a:schemeClr val="tx1"/>
                              </a:solidFill>
                              <a:effectLst/>
                              <a:latin typeface="+mn-lt"/>
                              <a:ea typeface="+mn-ea"/>
                              <a:cs typeface="+mn-cs"/>
                            </a:rPr>
                            <a:t>Be familiar with at least the first 12 square numbers and some cube numbers.</a:t>
                          </a:r>
                        </a:p>
                        <a:p>
                          <a:pPr marL="285750" indent="-285750">
                            <a:buFont typeface="Arial" panose="020B0604020202020204" pitchFamily="34" charset="0"/>
                            <a:buChar char="•"/>
                          </a:pPr>
                          <a:r>
                            <a:rPr lang="en-GB" sz="1800" kern="1200" dirty="0">
                              <a:solidFill>
                                <a:schemeClr val="tx1"/>
                              </a:solidFill>
                              <a:effectLst/>
                              <a:latin typeface="+mn-lt"/>
                              <a:ea typeface="+mn-ea"/>
                              <a:cs typeface="+mn-cs"/>
                            </a:rPr>
                            <a:t>Understand the notation of square and cube roots.</a:t>
                          </a:r>
                        </a:p>
                        <a:p>
                          <a:pPr marL="285750" indent="-285750">
                            <a:buFont typeface="Arial" panose="020B0604020202020204" pitchFamily="34" charset="0"/>
                            <a:buChar char="•"/>
                          </a:pPr>
                          <a:r>
                            <a:rPr lang="en-GB" sz="1800" kern="1200" dirty="0">
                              <a:solidFill>
                                <a:schemeClr val="tx1"/>
                              </a:solidFill>
                              <a:effectLst/>
                              <a:latin typeface="+mn-lt"/>
                              <a:ea typeface="+mn-ea"/>
                              <a:cs typeface="+mn-cs"/>
                            </a:rPr>
                            <a:t>Recognise that the square (or cube) root of any number can be found, but that it is only when they are perfect square (or cube) numbers that this operation will give an integer solution</a:t>
                          </a:r>
                        </a:p>
                        <a:p>
                          <a:pPr marL="285750" indent="-285750">
                            <a:buFont typeface="Arial" panose="020B0604020202020204" pitchFamily="34" charset="0"/>
                            <a:buChar char="•"/>
                          </a:pPr>
                          <a:r>
                            <a:rPr lang="en-GB" sz="1800" kern="1200" dirty="0">
                              <a:solidFill>
                                <a:schemeClr val="tx1"/>
                              </a:solidFill>
                              <a:effectLst/>
                              <a:latin typeface="+mn-lt"/>
                              <a:ea typeface="+mn-ea"/>
                              <a:cs typeface="+mn-cs"/>
                            </a:rPr>
                            <a:t>Explore positive integer exponents greater than three. </a:t>
                          </a:r>
                        </a:p>
                        <a:p>
                          <a:pPr marL="285750" indent="-285750">
                            <a:buFont typeface="Arial" panose="020B0604020202020204" pitchFamily="34" charset="0"/>
                            <a:buChar char="•"/>
                          </a:pPr>
                          <a:r>
                            <a:rPr lang="en-GB" sz="1800" kern="1200" dirty="0">
                              <a:solidFill>
                                <a:schemeClr val="tx1"/>
                              </a:solidFill>
                              <a:effectLst/>
                              <a:latin typeface="+mn-lt"/>
                              <a:ea typeface="+mn-ea"/>
                              <a:cs typeface="+mn-cs"/>
                            </a:rPr>
                            <a:t>Use their understanding of integer exponents to write numbers as the product of prime factors in simplified terms.</a:t>
                          </a:r>
                        </a:p>
                      </a:txBody>
                      <a:tcPr/>
                    </a:tc>
                    <a:extLst>
                      <a:ext uri="{0D108BD9-81ED-4DB2-BD59-A6C34878D82A}">
                        <a16:rowId xmlns:a16="http://schemas.microsoft.com/office/drawing/2014/main" val="3277996904"/>
                      </a:ext>
                    </a:extLst>
                  </a:tr>
                </a:tbl>
              </a:graphicData>
            </a:graphic>
          </p:graphicFrame>
        </mc:Choice>
        <mc:Fallback xmlns="">
          <p:graphicFrame>
            <p:nvGraphicFramePr>
              <p:cNvPr id="4" name="Table 2">
                <a:extLst>
                  <a:ext uri="{FF2B5EF4-FFF2-40B4-BE49-F238E27FC236}">
                    <a16:creationId xmlns:a16="http://schemas.microsoft.com/office/drawing/2014/main" id="{B535D572-C05C-414F-A59C-EBE2BB7D20D7}"/>
                  </a:ext>
                </a:extLst>
              </p:cNvPr>
              <p:cNvGraphicFramePr>
                <a:graphicFrameLocks noGrp="1"/>
              </p:cNvGraphicFramePr>
              <p:nvPr>
                <p:extLst>
                  <p:ext uri="{D42A27DB-BD31-4B8C-83A1-F6EECF244321}">
                    <p14:modId xmlns:p14="http://schemas.microsoft.com/office/powerpoint/2010/main" val="2301029669"/>
                  </p:ext>
                </p:extLst>
              </p:nvPr>
            </p:nvGraphicFramePr>
            <p:xfrm>
              <a:off x="339570" y="1382395"/>
              <a:ext cx="11512860" cy="3284220"/>
            </p:xfrm>
            <a:graphic>
              <a:graphicData uri="http://schemas.openxmlformats.org/drawingml/2006/table">
                <a:tbl>
                  <a:tblPr firstRow="1" bandRow="1">
                    <a:tableStyleId>{5940675A-B579-460E-94D1-54222C63F5DA}</a:tableStyleId>
                  </a:tblPr>
                  <a:tblGrid>
                    <a:gridCol w="4756883">
                      <a:extLst>
                        <a:ext uri="{9D8B030D-6E8A-4147-A177-3AD203B41FA5}">
                          <a16:colId xmlns:a16="http://schemas.microsoft.com/office/drawing/2014/main" val="2532225115"/>
                        </a:ext>
                      </a:extLst>
                    </a:gridCol>
                    <a:gridCol w="6755977">
                      <a:extLst>
                        <a:ext uri="{9D8B030D-6E8A-4147-A177-3AD203B41FA5}">
                          <a16:colId xmlns:a16="http://schemas.microsoft.com/office/drawing/2014/main" val="1385054965"/>
                        </a:ext>
                      </a:extLst>
                    </a:gridCol>
                  </a:tblGrid>
                  <a:tr h="365760">
                    <a:tc>
                      <a:txBody>
                        <a:bodyPr/>
                        <a:lstStyle/>
                        <a:p>
                          <a:r>
                            <a:rPr lang="en-GB" sz="1800" b="1" dirty="0">
                              <a:solidFill>
                                <a:schemeClr val="bg1"/>
                              </a:solidFill>
                            </a:rPr>
                            <a:t>Previous learning</a:t>
                          </a:r>
                        </a:p>
                      </a:txBody>
                      <a:tcPr>
                        <a:solidFill>
                          <a:schemeClr val="accent2"/>
                        </a:solidFill>
                      </a:tcPr>
                    </a:tc>
                    <a:tc>
                      <a:txBody>
                        <a:bodyPr/>
                        <a:lstStyle/>
                        <a:p>
                          <a:r>
                            <a:rPr lang="en-GB" sz="1800" b="1">
                              <a:solidFill>
                                <a:schemeClr val="bg1"/>
                              </a:solidFill>
                            </a:rPr>
                            <a:t>In Key Stage 3 students need to</a:t>
                          </a:r>
                        </a:p>
                      </a:txBody>
                      <a:tcPr>
                        <a:solidFill>
                          <a:schemeClr val="accent2"/>
                        </a:solidFill>
                      </a:tcPr>
                    </a:tc>
                    <a:extLst>
                      <a:ext uri="{0D108BD9-81ED-4DB2-BD59-A6C34878D82A}">
                        <a16:rowId xmlns:a16="http://schemas.microsoft.com/office/drawing/2014/main" val="1357525673"/>
                      </a:ext>
                    </a:extLst>
                  </a:tr>
                  <a:tr h="2918460">
                    <a:tc>
                      <a:txBody>
                        <a:bodyPr/>
                        <a:lstStyle/>
                        <a:p>
                          <a:endParaRPr lang="en-US"/>
                        </a:p>
                      </a:txBody>
                      <a:tcPr>
                        <a:blipFill>
                          <a:blip r:embed="rId4"/>
                          <a:stretch>
                            <a:fillRect l="-128" t="-13542" r="-142254" b="-3333"/>
                          </a:stretch>
                        </a:blipFill>
                      </a:tcPr>
                    </a:tc>
                    <a:tc>
                      <a:txBody>
                        <a:bodyPr/>
                        <a:lstStyle/>
                        <a:p>
                          <a:pPr marL="285750" indent="-285750">
                            <a:buFont typeface="Arial" panose="020B0604020202020204" pitchFamily="34" charset="0"/>
                            <a:buChar char="•"/>
                          </a:pPr>
                          <a:r>
                            <a:rPr lang="en-GB" sz="1800" kern="1200" dirty="0">
                              <a:solidFill>
                                <a:schemeClr val="tx1"/>
                              </a:solidFill>
                              <a:effectLst/>
                              <a:latin typeface="+mn-lt"/>
                              <a:ea typeface="+mn-ea"/>
                              <a:cs typeface="+mn-cs"/>
                            </a:rPr>
                            <a:t>Be familiar with at least the first 12 square numbers and some cube numbers.</a:t>
                          </a:r>
                        </a:p>
                        <a:p>
                          <a:pPr marL="285750" indent="-285750">
                            <a:buFont typeface="Arial" panose="020B0604020202020204" pitchFamily="34" charset="0"/>
                            <a:buChar char="•"/>
                          </a:pPr>
                          <a:r>
                            <a:rPr lang="en-GB" sz="1800" kern="1200" dirty="0">
                              <a:solidFill>
                                <a:schemeClr val="tx1"/>
                              </a:solidFill>
                              <a:effectLst/>
                              <a:latin typeface="+mn-lt"/>
                              <a:ea typeface="+mn-ea"/>
                              <a:cs typeface="+mn-cs"/>
                            </a:rPr>
                            <a:t>Understand the notation of square and cube roots.</a:t>
                          </a:r>
                        </a:p>
                        <a:p>
                          <a:pPr marL="285750" indent="-285750">
                            <a:buFont typeface="Arial" panose="020B0604020202020204" pitchFamily="34" charset="0"/>
                            <a:buChar char="•"/>
                          </a:pPr>
                          <a:r>
                            <a:rPr lang="en-GB" sz="1800" kern="1200" dirty="0">
                              <a:solidFill>
                                <a:schemeClr val="tx1"/>
                              </a:solidFill>
                              <a:effectLst/>
                              <a:latin typeface="+mn-lt"/>
                              <a:ea typeface="+mn-ea"/>
                              <a:cs typeface="+mn-cs"/>
                            </a:rPr>
                            <a:t>Recognise that the square (or cube) root of any number can be found, but that it is only when they are perfect square (or cube) numbers that this operation will give an integer solution</a:t>
                          </a:r>
                        </a:p>
                        <a:p>
                          <a:pPr marL="285750" indent="-285750">
                            <a:buFont typeface="Arial" panose="020B0604020202020204" pitchFamily="34" charset="0"/>
                            <a:buChar char="•"/>
                          </a:pPr>
                          <a:r>
                            <a:rPr lang="en-GB" sz="1800" kern="1200" dirty="0">
                              <a:solidFill>
                                <a:schemeClr val="tx1"/>
                              </a:solidFill>
                              <a:effectLst/>
                              <a:latin typeface="+mn-lt"/>
                              <a:ea typeface="+mn-ea"/>
                              <a:cs typeface="+mn-cs"/>
                            </a:rPr>
                            <a:t>Explore positive integer exponents greater than three. </a:t>
                          </a:r>
                        </a:p>
                        <a:p>
                          <a:pPr marL="285750" indent="-285750">
                            <a:buFont typeface="Arial" panose="020B0604020202020204" pitchFamily="34" charset="0"/>
                            <a:buChar char="•"/>
                          </a:pPr>
                          <a:r>
                            <a:rPr lang="en-GB" sz="1800" kern="1200" dirty="0">
                              <a:solidFill>
                                <a:schemeClr val="tx1"/>
                              </a:solidFill>
                              <a:effectLst/>
                              <a:latin typeface="+mn-lt"/>
                              <a:ea typeface="+mn-ea"/>
                              <a:cs typeface="+mn-cs"/>
                            </a:rPr>
                            <a:t>Use their understanding of integer exponents to write numbers as the product of prime factors in simplified terms.</a:t>
                          </a:r>
                        </a:p>
                      </a:txBody>
                      <a:tcPr/>
                    </a:tc>
                    <a:extLst>
                      <a:ext uri="{0D108BD9-81ED-4DB2-BD59-A6C34878D82A}">
                        <a16:rowId xmlns:a16="http://schemas.microsoft.com/office/drawing/2014/main" val="3277996904"/>
                      </a:ext>
                    </a:extLst>
                  </a:tr>
                </a:tbl>
              </a:graphicData>
            </a:graphic>
          </p:graphicFrame>
        </mc:Fallback>
      </mc:AlternateContent>
    </p:spTree>
    <p:extLst>
      <p:ext uri="{BB962C8B-B14F-4D97-AF65-F5344CB8AC3E}">
        <p14:creationId xmlns:p14="http://schemas.microsoft.com/office/powerpoint/2010/main" val="34162328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A6014A8-17DA-4E46-BF8A-C5EAE7510380}"/>
              </a:ext>
            </a:extLst>
          </p:cNvPr>
          <p:cNvSpPr>
            <a:spLocks noGrp="1"/>
          </p:cNvSpPr>
          <p:nvPr>
            <p:ph type="body" sz="quarter" idx="10"/>
          </p:nvPr>
        </p:nvSpPr>
        <p:spPr>
          <a:xfrm>
            <a:off x="240288" y="1124744"/>
            <a:ext cx="3479448" cy="648072"/>
          </a:xfrm>
        </p:spPr>
        <p:txBody>
          <a:bodyPr>
            <a:normAutofit/>
          </a:bodyPr>
          <a:lstStyle/>
          <a:p>
            <a:r>
              <a:rPr lang="en-GB" sz="2200"/>
              <a:t>Hassan has 5 blocks.</a:t>
            </a:r>
          </a:p>
        </p:txBody>
      </p:sp>
      <p:sp>
        <p:nvSpPr>
          <p:cNvPr id="3" name="Text Placeholder 2">
            <a:extLst>
              <a:ext uri="{FF2B5EF4-FFF2-40B4-BE49-F238E27FC236}">
                <a16:creationId xmlns:a16="http://schemas.microsoft.com/office/drawing/2014/main" id="{08CB7218-F592-43D8-927F-28B060778A56}"/>
              </a:ext>
            </a:extLst>
          </p:cNvPr>
          <p:cNvSpPr>
            <a:spLocks noGrp="1"/>
          </p:cNvSpPr>
          <p:nvPr>
            <p:ph type="body" sz="quarter" idx="11"/>
          </p:nvPr>
        </p:nvSpPr>
        <p:spPr/>
        <p:txBody>
          <a:bodyPr/>
          <a:lstStyle/>
          <a:p>
            <a:r>
              <a:rPr lang="en-GB"/>
              <a:t>Checkpoint 4: Arranging cubes</a:t>
            </a:r>
          </a:p>
        </p:txBody>
      </p:sp>
      <p:sp>
        <p:nvSpPr>
          <p:cNvPr id="4" name="Text Placeholder 1">
            <a:extLst>
              <a:ext uri="{FF2B5EF4-FFF2-40B4-BE49-F238E27FC236}">
                <a16:creationId xmlns:a16="http://schemas.microsoft.com/office/drawing/2014/main" id="{2FFF28FD-F495-43AA-81AC-4C7E23356008}"/>
              </a:ext>
            </a:extLst>
          </p:cNvPr>
          <p:cNvSpPr txBox="1">
            <a:spLocks/>
          </p:cNvSpPr>
          <p:nvPr/>
        </p:nvSpPr>
        <p:spPr>
          <a:xfrm>
            <a:off x="5841720" y="1136780"/>
            <a:ext cx="3479448" cy="648072"/>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Clr>
                <a:srgbClr val="00628C"/>
              </a:buClr>
              <a:buFont typeface="Arial" panose="020B0604020202020204" pitchFamily="34" charset="0"/>
              <a:buNone/>
              <a:defRPr sz="2800" kern="1200">
                <a:solidFill>
                  <a:srgbClr val="585858"/>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rgbClr val="00628C"/>
              </a:buClr>
              <a:buFont typeface="Arial" panose="020B0604020202020204" pitchFamily="34" charset="0"/>
              <a:buChar char="•"/>
              <a:defRPr sz="2400" kern="1200">
                <a:solidFill>
                  <a:srgbClr val="585858"/>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rgbClr val="00628C"/>
              </a:buClr>
              <a:buFont typeface="Arial" panose="020B0604020202020204" pitchFamily="34" charset="0"/>
              <a:buChar char="•"/>
              <a:defRPr sz="2000" kern="1200">
                <a:solidFill>
                  <a:srgbClr val="585858"/>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rgbClr val="00628C"/>
              </a:buClr>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rgbClr val="00628C"/>
              </a:buClr>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pPr>
            <a:r>
              <a:rPr lang="en-GB" sz="2200"/>
              <a:t>Tom has 10 blocks.</a:t>
            </a:r>
          </a:p>
        </p:txBody>
      </p:sp>
      <p:sp>
        <p:nvSpPr>
          <p:cNvPr id="5" name="Cube 4">
            <a:extLst>
              <a:ext uri="{FF2B5EF4-FFF2-40B4-BE49-F238E27FC236}">
                <a16:creationId xmlns:a16="http://schemas.microsoft.com/office/drawing/2014/main" id="{76B1974A-B49C-4112-8D4A-435EACFF664B}"/>
              </a:ext>
            </a:extLst>
          </p:cNvPr>
          <p:cNvSpPr/>
          <p:nvPr/>
        </p:nvSpPr>
        <p:spPr>
          <a:xfrm>
            <a:off x="3287688" y="1124744"/>
            <a:ext cx="432048" cy="432048"/>
          </a:xfrm>
          <a:prstGeom prst="cub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6" name="Cube 5">
            <a:extLst>
              <a:ext uri="{FF2B5EF4-FFF2-40B4-BE49-F238E27FC236}">
                <a16:creationId xmlns:a16="http://schemas.microsoft.com/office/drawing/2014/main" id="{21A04F4B-9F8D-45FB-A797-2F7453FCB194}"/>
              </a:ext>
            </a:extLst>
          </p:cNvPr>
          <p:cNvSpPr/>
          <p:nvPr/>
        </p:nvSpPr>
        <p:spPr>
          <a:xfrm>
            <a:off x="3863752" y="1359406"/>
            <a:ext cx="432048" cy="432048"/>
          </a:xfrm>
          <a:prstGeom prst="cub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7" name="Cube 6">
            <a:extLst>
              <a:ext uri="{FF2B5EF4-FFF2-40B4-BE49-F238E27FC236}">
                <a16:creationId xmlns:a16="http://schemas.microsoft.com/office/drawing/2014/main" id="{087D1DB9-10B0-4403-A3C6-350930A082EF}"/>
              </a:ext>
            </a:extLst>
          </p:cNvPr>
          <p:cNvSpPr/>
          <p:nvPr/>
        </p:nvSpPr>
        <p:spPr>
          <a:xfrm>
            <a:off x="4342043" y="1020822"/>
            <a:ext cx="432048" cy="432048"/>
          </a:xfrm>
          <a:prstGeom prst="cub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8" name="Cube 7">
            <a:extLst>
              <a:ext uri="{FF2B5EF4-FFF2-40B4-BE49-F238E27FC236}">
                <a16:creationId xmlns:a16="http://schemas.microsoft.com/office/drawing/2014/main" id="{F8A4E4B3-E1E3-4FE6-B0CA-328E370C3E18}"/>
              </a:ext>
            </a:extLst>
          </p:cNvPr>
          <p:cNvSpPr/>
          <p:nvPr/>
        </p:nvSpPr>
        <p:spPr>
          <a:xfrm>
            <a:off x="4517955" y="1594068"/>
            <a:ext cx="432048" cy="432048"/>
          </a:xfrm>
          <a:prstGeom prst="cub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9" name="Cube 8">
            <a:extLst>
              <a:ext uri="{FF2B5EF4-FFF2-40B4-BE49-F238E27FC236}">
                <a16:creationId xmlns:a16="http://schemas.microsoft.com/office/drawing/2014/main" id="{306661D2-A170-4844-88CE-15454609862B}"/>
              </a:ext>
            </a:extLst>
          </p:cNvPr>
          <p:cNvSpPr/>
          <p:nvPr/>
        </p:nvSpPr>
        <p:spPr>
          <a:xfrm>
            <a:off x="3240434" y="1674631"/>
            <a:ext cx="432048" cy="432048"/>
          </a:xfrm>
          <a:prstGeom prst="cub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10" name="Cube 9">
            <a:extLst>
              <a:ext uri="{FF2B5EF4-FFF2-40B4-BE49-F238E27FC236}">
                <a16:creationId xmlns:a16="http://schemas.microsoft.com/office/drawing/2014/main" id="{F7BD5791-BF35-4F0F-904B-5408FFE208DA}"/>
              </a:ext>
            </a:extLst>
          </p:cNvPr>
          <p:cNvSpPr/>
          <p:nvPr/>
        </p:nvSpPr>
        <p:spPr>
          <a:xfrm>
            <a:off x="9121067" y="1076660"/>
            <a:ext cx="432048" cy="432048"/>
          </a:xfrm>
          <a:prstGeom prst="cub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11" name="Cube 10">
            <a:extLst>
              <a:ext uri="{FF2B5EF4-FFF2-40B4-BE49-F238E27FC236}">
                <a16:creationId xmlns:a16="http://schemas.microsoft.com/office/drawing/2014/main" id="{5AC3FA31-A4DB-46BE-85AB-CBCF1787B754}"/>
              </a:ext>
            </a:extLst>
          </p:cNvPr>
          <p:cNvSpPr/>
          <p:nvPr/>
        </p:nvSpPr>
        <p:spPr>
          <a:xfrm>
            <a:off x="9649806" y="1292684"/>
            <a:ext cx="432048" cy="432048"/>
          </a:xfrm>
          <a:prstGeom prst="cub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12" name="Cube 11">
            <a:extLst>
              <a:ext uri="{FF2B5EF4-FFF2-40B4-BE49-F238E27FC236}">
                <a16:creationId xmlns:a16="http://schemas.microsoft.com/office/drawing/2014/main" id="{B3FA778C-2BEB-4EA9-9372-5E74EFF50E45}"/>
              </a:ext>
            </a:extLst>
          </p:cNvPr>
          <p:cNvSpPr/>
          <p:nvPr/>
        </p:nvSpPr>
        <p:spPr>
          <a:xfrm>
            <a:off x="10305348" y="1022165"/>
            <a:ext cx="432048" cy="432048"/>
          </a:xfrm>
          <a:prstGeom prst="cub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13" name="Cube 12">
            <a:extLst>
              <a:ext uri="{FF2B5EF4-FFF2-40B4-BE49-F238E27FC236}">
                <a16:creationId xmlns:a16="http://schemas.microsoft.com/office/drawing/2014/main" id="{1B0D76A4-83E2-4F58-B414-674D59B470FA}"/>
              </a:ext>
            </a:extLst>
          </p:cNvPr>
          <p:cNvSpPr/>
          <p:nvPr/>
        </p:nvSpPr>
        <p:spPr>
          <a:xfrm>
            <a:off x="10131669" y="1584943"/>
            <a:ext cx="432048" cy="432048"/>
          </a:xfrm>
          <a:prstGeom prst="cub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14" name="Cube 13">
            <a:extLst>
              <a:ext uri="{FF2B5EF4-FFF2-40B4-BE49-F238E27FC236}">
                <a16:creationId xmlns:a16="http://schemas.microsoft.com/office/drawing/2014/main" id="{582ED30B-F783-4A74-B6C7-26A1263EDBD6}"/>
              </a:ext>
            </a:extLst>
          </p:cNvPr>
          <p:cNvSpPr/>
          <p:nvPr/>
        </p:nvSpPr>
        <p:spPr>
          <a:xfrm>
            <a:off x="8951919" y="1573533"/>
            <a:ext cx="432048" cy="432048"/>
          </a:xfrm>
          <a:prstGeom prst="cub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15" name="Cube 14">
            <a:extLst>
              <a:ext uri="{FF2B5EF4-FFF2-40B4-BE49-F238E27FC236}">
                <a16:creationId xmlns:a16="http://schemas.microsoft.com/office/drawing/2014/main" id="{0A6248B7-38E7-4567-B2C3-754D7853B7A3}"/>
              </a:ext>
            </a:extLst>
          </p:cNvPr>
          <p:cNvSpPr/>
          <p:nvPr/>
        </p:nvSpPr>
        <p:spPr>
          <a:xfrm>
            <a:off x="8347007" y="1610671"/>
            <a:ext cx="432048" cy="432048"/>
          </a:xfrm>
          <a:prstGeom prst="cub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16" name="Cube 15">
            <a:extLst>
              <a:ext uri="{FF2B5EF4-FFF2-40B4-BE49-F238E27FC236}">
                <a16:creationId xmlns:a16="http://schemas.microsoft.com/office/drawing/2014/main" id="{9ACB94A9-653C-4123-9AE5-4DE195B25E2F}"/>
              </a:ext>
            </a:extLst>
          </p:cNvPr>
          <p:cNvSpPr/>
          <p:nvPr/>
        </p:nvSpPr>
        <p:spPr>
          <a:xfrm>
            <a:off x="10822085" y="1404739"/>
            <a:ext cx="432048" cy="432048"/>
          </a:xfrm>
          <a:prstGeom prst="cub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17" name="Cube 16">
            <a:extLst>
              <a:ext uri="{FF2B5EF4-FFF2-40B4-BE49-F238E27FC236}">
                <a16:creationId xmlns:a16="http://schemas.microsoft.com/office/drawing/2014/main" id="{69095816-6521-4832-9315-27412397FEA9}"/>
              </a:ext>
            </a:extLst>
          </p:cNvPr>
          <p:cNvSpPr/>
          <p:nvPr/>
        </p:nvSpPr>
        <p:spPr>
          <a:xfrm>
            <a:off x="11353763" y="1152895"/>
            <a:ext cx="432048" cy="432048"/>
          </a:xfrm>
          <a:prstGeom prst="cub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18" name="Cube 17">
            <a:extLst>
              <a:ext uri="{FF2B5EF4-FFF2-40B4-BE49-F238E27FC236}">
                <a16:creationId xmlns:a16="http://schemas.microsoft.com/office/drawing/2014/main" id="{26F1D438-2DA1-4032-95BC-992E46110B94}"/>
              </a:ext>
            </a:extLst>
          </p:cNvPr>
          <p:cNvSpPr/>
          <p:nvPr/>
        </p:nvSpPr>
        <p:spPr>
          <a:xfrm>
            <a:off x="11395898" y="1658039"/>
            <a:ext cx="432048" cy="432048"/>
          </a:xfrm>
          <a:prstGeom prst="cub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19" name="Cube 18">
            <a:extLst>
              <a:ext uri="{FF2B5EF4-FFF2-40B4-BE49-F238E27FC236}">
                <a16:creationId xmlns:a16="http://schemas.microsoft.com/office/drawing/2014/main" id="{6DFA51F2-C377-40FB-AC99-935E86F7CE49}"/>
              </a:ext>
            </a:extLst>
          </p:cNvPr>
          <p:cNvSpPr/>
          <p:nvPr/>
        </p:nvSpPr>
        <p:spPr>
          <a:xfrm>
            <a:off x="7714893" y="1639046"/>
            <a:ext cx="432048" cy="432048"/>
          </a:xfrm>
          <a:prstGeom prst="cub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20" name="TextBox 19">
            <a:extLst>
              <a:ext uri="{FF2B5EF4-FFF2-40B4-BE49-F238E27FC236}">
                <a16:creationId xmlns:a16="http://schemas.microsoft.com/office/drawing/2014/main" id="{BDB1262D-9346-47FC-A0A3-988EC69A8C5B}"/>
              </a:ext>
            </a:extLst>
          </p:cNvPr>
          <p:cNvSpPr txBox="1"/>
          <p:nvPr/>
        </p:nvSpPr>
        <p:spPr>
          <a:xfrm>
            <a:off x="145680" y="2166862"/>
            <a:ext cx="11854976" cy="1175706"/>
          </a:xfrm>
          <a:prstGeom prst="rect">
            <a:avLst/>
          </a:prstGeom>
          <a:noFill/>
        </p:spPr>
        <p:txBody>
          <a:bodyPr wrap="square" rtlCol="0">
            <a:spAutoFit/>
          </a:bodyPr>
          <a:lstStyle/>
          <a:p>
            <a:pPr>
              <a:buNone/>
            </a:pPr>
            <a:r>
              <a:rPr lang="en-GB" sz="2200" dirty="0"/>
              <a:t>They arrange their blocks into different shapes using the table below. They do not need to use all of their blocks each time.</a:t>
            </a:r>
          </a:p>
          <a:p>
            <a:pPr>
              <a:buNone/>
            </a:pPr>
            <a:r>
              <a:rPr lang="en-GB" sz="2200" dirty="0"/>
              <a:t>How many different ways can they each do this? </a:t>
            </a:r>
          </a:p>
        </p:txBody>
      </p:sp>
      <p:graphicFrame>
        <p:nvGraphicFramePr>
          <p:cNvPr id="21" name="Table 21">
            <a:extLst>
              <a:ext uri="{FF2B5EF4-FFF2-40B4-BE49-F238E27FC236}">
                <a16:creationId xmlns:a16="http://schemas.microsoft.com/office/drawing/2014/main" id="{A5AD3005-4909-4D91-8FD0-FBECD3D81839}"/>
              </a:ext>
            </a:extLst>
          </p:cNvPr>
          <p:cNvGraphicFramePr>
            <a:graphicFrameLocks noGrp="1"/>
          </p:cNvGraphicFramePr>
          <p:nvPr>
            <p:extLst>
              <p:ext uri="{D42A27DB-BD31-4B8C-83A1-F6EECF244321}">
                <p14:modId xmlns:p14="http://schemas.microsoft.com/office/powerpoint/2010/main" val="3937757398"/>
              </p:ext>
            </p:extLst>
          </p:nvPr>
        </p:nvGraphicFramePr>
        <p:xfrm>
          <a:off x="335361" y="3427479"/>
          <a:ext cx="11492585" cy="2071115"/>
        </p:xfrm>
        <a:graphic>
          <a:graphicData uri="http://schemas.openxmlformats.org/drawingml/2006/table">
            <a:tbl>
              <a:tblPr firstRow="1" bandRow="1">
                <a:tableStyleId>{5940675A-B579-460E-94D1-54222C63F5DA}</a:tableStyleId>
              </a:tblPr>
              <a:tblGrid>
                <a:gridCol w="1334345">
                  <a:extLst>
                    <a:ext uri="{9D8B030D-6E8A-4147-A177-3AD203B41FA5}">
                      <a16:colId xmlns:a16="http://schemas.microsoft.com/office/drawing/2014/main" val="1476922355"/>
                    </a:ext>
                  </a:extLst>
                </a:gridCol>
                <a:gridCol w="5079120">
                  <a:extLst>
                    <a:ext uri="{9D8B030D-6E8A-4147-A177-3AD203B41FA5}">
                      <a16:colId xmlns:a16="http://schemas.microsoft.com/office/drawing/2014/main" val="94917761"/>
                    </a:ext>
                  </a:extLst>
                </a:gridCol>
                <a:gridCol w="5079120">
                  <a:extLst>
                    <a:ext uri="{9D8B030D-6E8A-4147-A177-3AD203B41FA5}">
                      <a16:colId xmlns:a16="http://schemas.microsoft.com/office/drawing/2014/main" val="1406922552"/>
                    </a:ext>
                  </a:extLst>
                </a:gridCol>
              </a:tblGrid>
              <a:tr h="418972">
                <a:tc>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GB" b="1"/>
                        <a:t>Hassan</a:t>
                      </a:r>
                    </a:p>
                  </a:txBody>
                  <a:tcPr/>
                </a:tc>
                <a:tc>
                  <a:txBody>
                    <a:bodyPr/>
                    <a:lstStyle/>
                    <a:p>
                      <a:pPr algn="ctr"/>
                      <a:r>
                        <a:rPr lang="en-GB" b="1"/>
                        <a:t>Tom</a:t>
                      </a:r>
                    </a:p>
                  </a:txBody>
                  <a:tcPr/>
                </a:tc>
                <a:extLst>
                  <a:ext uri="{0D108BD9-81ED-4DB2-BD59-A6C34878D82A}">
                    <a16:rowId xmlns:a16="http://schemas.microsoft.com/office/drawing/2014/main" val="1796897680"/>
                  </a:ext>
                </a:extLst>
              </a:tr>
              <a:tr h="823024">
                <a:tc>
                  <a:txBody>
                    <a:bodyPr/>
                    <a:lstStyle/>
                    <a:p>
                      <a:r>
                        <a:rPr lang="en-GB" b="1"/>
                        <a:t>Rectangle</a:t>
                      </a:r>
                    </a:p>
                  </a:txBody>
                  <a:tcPr anchor="ctr"/>
                </a:tc>
                <a:tc>
                  <a:txBody>
                    <a:bodyPr/>
                    <a:lstStyle/>
                    <a:p>
                      <a:endParaRPr lang="en-GB"/>
                    </a:p>
                  </a:txBody>
                  <a:tcPr/>
                </a:tc>
                <a:tc>
                  <a:txBody>
                    <a:bodyPr/>
                    <a:lstStyle/>
                    <a:p>
                      <a:endParaRPr lang="en-GB"/>
                    </a:p>
                  </a:txBody>
                  <a:tcPr/>
                </a:tc>
                <a:extLst>
                  <a:ext uri="{0D108BD9-81ED-4DB2-BD59-A6C34878D82A}">
                    <a16:rowId xmlns:a16="http://schemas.microsoft.com/office/drawing/2014/main" val="2822852787"/>
                  </a:ext>
                </a:extLst>
              </a:tr>
              <a:tr h="829119">
                <a:tc>
                  <a:txBody>
                    <a:bodyPr/>
                    <a:lstStyle/>
                    <a:p>
                      <a:r>
                        <a:rPr lang="en-GB" b="1"/>
                        <a:t>Square</a:t>
                      </a:r>
                    </a:p>
                  </a:txBody>
                  <a:tcPr anchor="ctr"/>
                </a:tc>
                <a:tc>
                  <a:txBody>
                    <a:bodyPr/>
                    <a:lstStyle/>
                    <a:p>
                      <a:endParaRPr lang="en-GB"/>
                    </a:p>
                  </a:txBody>
                  <a:tcPr/>
                </a:tc>
                <a:tc>
                  <a:txBody>
                    <a:bodyPr/>
                    <a:lstStyle/>
                    <a:p>
                      <a:endParaRPr lang="en-GB" dirty="0"/>
                    </a:p>
                  </a:txBody>
                  <a:tcPr/>
                </a:tc>
                <a:extLst>
                  <a:ext uri="{0D108BD9-81ED-4DB2-BD59-A6C34878D82A}">
                    <a16:rowId xmlns:a16="http://schemas.microsoft.com/office/drawing/2014/main" val="1485711701"/>
                  </a:ext>
                </a:extLst>
              </a:tr>
            </a:tbl>
          </a:graphicData>
        </a:graphic>
      </p:graphicFrame>
      <p:sp>
        <p:nvSpPr>
          <p:cNvPr id="22" name="TextBox 21">
            <a:extLst>
              <a:ext uri="{FF2B5EF4-FFF2-40B4-BE49-F238E27FC236}">
                <a16:creationId xmlns:a16="http://schemas.microsoft.com/office/drawing/2014/main" id="{9D796C5B-E084-42A2-B1BE-11747B6CA9A9}"/>
              </a:ext>
            </a:extLst>
          </p:cNvPr>
          <p:cNvSpPr txBox="1"/>
          <p:nvPr/>
        </p:nvSpPr>
        <p:spPr>
          <a:xfrm>
            <a:off x="931569" y="5703814"/>
            <a:ext cx="8452398" cy="1107996"/>
          </a:xfrm>
          <a:prstGeom prst="rect">
            <a:avLst/>
          </a:prstGeom>
          <a:noFill/>
        </p:spPr>
        <p:txBody>
          <a:bodyPr wrap="square" rtlCol="0">
            <a:spAutoFit/>
          </a:bodyPr>
          <a:lstStyle/>
          <a:p>
            <a:pPr>
              <a:buNone/>
            </a:pPr>
            <a:r>
              <a:rPr lang="en-GB" sz="2200" dirty="0"/>
              <a:t>How many different </a:t>
            </a:r>
            <a:r>
              <a:rPr lang="en-GB" sz="2200" b="1" dirty="0"/>
              <a:t>cubes</a:t>
            </a:r>
            <a:r>
              <a:rPr lang="en-GB" sz="2200" dirty="0"/>
              <a:t> can Hassan and Tom each create? How many more blocks would they each need to make the next biggest cube? </a:t>
            </a:r>
          </a:p>
        </p:txBody>
      </p:sp>
      <p:sp>
        <p:nvSpPr>
          <p:cNvPr id="23" name="Action Button: Help 22">
            <a:hlinkClick r:id="" action="ppaction://noaction" highlightClick="1"/>
            <a:extLst>
              <a:ext uri="{FF2B5EF4-FFF2-40B4-BE49-F238E27FC236}">
                <a16:creationId xmlns:a16="http://schemas.microsoft.com/office/drawing/2014/main" id="{F9833341-5CAF-40F8-AB3C-1B68E09EBA34}"/>
              </a:ext>
            </a:extLst>
          </p:cNvPr>
          <p:cNvSpPr/>
          <p:nvPr/>
        </p:nvSpPr>
        <p:spPr>
          <a:xfrm>
            <a:off x="250553" y="5928040"/>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4620583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A1068-31C0-4088-8990-28927598FA00}"/>
              </a:ext>
            </a:extLst>
          </p:cNvPr>
          <p:cNvSpPr>
            <a:spLocks noGrp="1"/>
          </p:cNvSpPr>
          <p:nvPr>
            <p:ph type="title" idx="4294967295"/>
          </p:nvPr>
        </p:nvSpPr>
        <p:spPr>
          <a:xfrm>
            <a:off x="0" y="115888"/>
            <a:ext cx="11953875" cy="504825"/>
          </a:xfrm>
        </p:spPr>
        <p:txBody>
          <a:bodyPr>
            <a:normAutofit/>
          </a:bodyPr>
          <a:lstStyle/>
          <a:p>
            <a:r>
              <a:rPr lang="en-GB" sz="2400"/>
              <a:t>Checkpoint 4: Guidance</a:t>
            </a:r>
          </a:p>
        </p:txBody>
      </p:sp>
      <p:graphicFrame>
        <p:nvGraphicFramePr>
          <p:cNvPr id="6" name="Table 7">
            <a:extLst>
              <a:ext uri="{FF2B5EF4-FFF2-40B4-BE49-F238E27FC236}">
                <a16:creationId xmlns:a16="http://schemas.microsoft.com/office/drawing/2014/main" id="{CC0D2147-D92E-4082-801D-3D0C17CBFE01}"/>
              </a:ext>
            </a:extLst>
          </p:cNvPr>
          <p:cNvGraphicFramePr>
            <a:graphicFrameLocks noGrp="1"/>
          </p:cNvGraphicFramePr>
          <p:nvPr>
            <p:extLst>
              <p:ext uri="{D42A27DB-BD31-4B8C-83A1-F6EECF244321}">
                <p14:modId xmlns:p14="http://schemas.microsoft.com/office/powerpoint/2010/main" val="2979936674"/>
              </p:ext>
            </p:extLst>
          </p:nvPr>
        </p:nvGraphicFramePr>
        <p:xfrm>
          <a:off x="175089" y="620713"/>
          <a:ext cx="11841822" cy="5674320"/>
        </p:xfrm>
        <a:graphic>
          <a:graphicData uri="http://schemas.openxmlformats.org/drawingml/2006/table">
            <a:tbl>
              <a:tblPr firstRow="1" bandRow="1">
                <a:tableStyleId>{5940675A-B579-460E-94D1-54222C63F5DA}</a:tableStyleId>
              </a:tblPr>
              <a:tblGrid>
                <a:gridCol w="6744886">
                  <a:extLst>
                    <a:ext uri="{9D8B030D-6E8A-4147-A177-3AD203B41FA5}">
                      <a16:colId xmlns:a16="http://schemas.microsoft.com/office/drawing/2014/main" val="695237181"/>
                    </a:ext>
                  </a:extLst>
                </a:gridCol>
                <a:gridCol w="5096936">
                  <a:extLst>
                    <a:ext uri="{9D8B030D-6E8A-4147-A177-3AD203B41FA5}">
                      <a16:colId xmlns:a16="http://schemas.microsoft.com/office/drawing/2014/main" val="300072507"/>
                    </a:ext>
                  </a:extLst>
                </a:gridCol>
              </a:tblGrid>
              <a:tr h="352992">
                <a:tc>
                  <a:txBody>
                    <a:bodyPr/>
                    <a:lstStyle/>
                    <a:p>
                      <a:r>
                        <a:rPr lang="en-GB" sz="1800" b="1" dirty="0">
                          <a:solidFill>
                            <a:schemeClr val="bg1"/>
                          </a:solidFill>
                        </a:rPr>
                        <a:t>Adaptations</a:t>
                      </a:r>
                    </a:p>
                  </a:txBody>
                  <a:tcPr>
                    <a:solidFill>
                      <a:schemeClr val="accent2"/>
                    </a:solidFill>
                  </a:tcPr>
                </a:tc>
                <a:tc>
                  <a:txBody>
                    <a:bodyPr/>
                    <a:lstStyle/>
                    <a:p>
                      <a:r>
                        <a:rPr lang="en-GB" sz="1800" b="1">
                          <a:solidFill>
                            <a:schemeClr val="bg1"/>
                          </a:solidFill>
                        </a:rPr>
                        <a:t>Assessing understanding</a:t>
                      </a:r>
                    </a:p>
                  </a:txBody>
                  <a:tcPr>
                    <a:solidFill>
                      <a:schemeClr val="accent2"/>
                    </a:solidFill>
                  </a:tcPr>
                </a:tc>
                <a:extLst>
                  <a:ext uri="{0D108BD9-81ED-4DB2-BD59-A6C34878D82A}">
                    <a16:rowId xmlns:a16="http://schemas.microsoft.com/office/drawing/2014/main" val="3429622694"/>
                  </a:ext>
                </a:extLst>
              </a:tr>
              <a:tr h="3103392">
                <a:tc>
                  <a:txBody>
                    <a:bodyPr/>
                    <a:lstStyle/>
                    <a:p>
                      <a:r>
                        <a:rPr lang="en-GB" sz="1600" b="1" i="0" u="none" dirty="0"/>
                        <a:t>Support</a:t>
                      </a:r>
                    </a:p>
                    <a:p>
                      <a:r>
                        <a:rPr lang="en-GB" sz="1600" b="0" i="0" u="none" dirty="0"/>
                        <a:t>Give students multi-link cubes to physically replicate this task, potentially alongside a printed table to help them organise their answers. A printable version of this task is available on </a:t>
                      </a:r>
                      <a:r>
                        <a:rPr lang="en-GB" sz="1600" b="0" i="0" u="none" dirty="0">
                          <a:hlinkClick r:id="rId3" action="ppaction://hlinksldjump"/>
                        </a:rPr>
                        <a:t>slide 54</a:t>
                      </a:r>
                      <a:r>
                        <a:rPr lang="en-GB" sz="1600" b="0" i="0" u="none" dirty="0"/>
                        <a:t> of this deck.</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600" i="1" u="none" dirty="0"/>
                    </a:p>
                    <a:p>
                      <a:r>
                        <a:rPr lang="en-GB" sz="1600" b="1" i="0" u="none" dirty="0"/>
                        <a:t>Challenge</a:t>
                      </a:r>
                    </a:p>
                    <a:p>
                      <a:r>
                        <a:rPr lang="en-GB" sz="1600" u="none" dirty="0"/>
                        <a:t>The further thinking question on this slide asks students to consider cube numbers. Another challenge is to encourage students to think about how the first task would change with different numbers, for example, ‘how would this activity be different if Tom had 12 blocks?’, or ‘can you find a number of blocks that would give Tom lots of answers?’</a:t>
                      </a:r>
                    </a:p>
                    <a:p>
                      <a:endParaRPr lang="en-GB" sz="1600" u="none" dirty="0"/>
                    </a:p>
                    <a:p>
                      <a:r>
                        <a:rPr lang="en-GB" sz="1600" b="1" i="0" u="none" dirty="0"/>
                        <a:t>Representations</a:t>
                      </a:r>
                    </a:p>
                    <a:p>
                      <a:r>
                        <a:rPr lang="en-GB" sz="1600" b="0" i="0" u="none" dirty="0"/>
                        <a:t>This activity uses multi-link cubes to allow students to physically create different arrays and explore the relationships between numbers (areas) and their factors (side lengths). Students could also draw their rectangles using squared paper. The slide notes give some guidance around the language of squares when using 3D representations.</a:t>
                      </a:r>
                    </a:p>
                  </a:txBody>
                  <a:tcPr/>
                </a:tc>
                <a:tc>
                  <a:txBody>
                    <a:bodyPr/>
                    <a:lstStyle/>
                    <a:p>
                      <a:pPr marL="0" indent="0">
                        <a:buFont typeface="Arial" panose="020B0604020202020204" pitchFamily="34" charset="0"/>
                        <a:buNone/>
                      </a:pPr>
                      <a:r>
                        <a:rPr lang="en-GB" sz="1600" b="0" dirty="0"/>
                        <a:t>This activity is designed to generate discussion; listen to assess students’ understanding both of the array as a representation of multiplication, and various different properties of number. The directions that discussion may take include:</a:t>
                      </a:r>
                    </a:p>
                    <a:p>
                      <a:pPr marL="285750" indent="-285750">
                        <a:buFont typeface="Arial" panose="020B0604020202020204" pitchFamily="34" charset="0"/>
                        <a:buChar char="•"/>
                      </a:pPr>
                      <a:r>
                        <a:rPr lang="en-GB" sz="1600" b="0" dirty="0"/>
                        <a:t>Students may identify that Hassan can only make two squares (1 and 4), whilst Tom’s extra blocks enable him to make a third (9), which could lead to a discussion about square numbers. </a:t>
                      </a:r>
                    </a:p>
                    <a:p>
                      <a:pPr marL="285750" indent="-285750">
                        <a:buFont typeface="Arial" panose="020B0604020202020204" pitchFamily="34" charset="0"/>
                        <a:buChar char="•"/>
                      </a:pPr>
                      <a:r>
                        <a:rPr lang="en-GB" sz="1600" b="0" dirty="0"/>
                        <a:t>Discussion may be generated around prime numbers and factors: with the exception of 4, all of Hassan’s rectangles will have a side length of 1 as 2, 3 and 5 are prime. However Tom will be able to make different arrangements of rectangles of area 6, 8 and 10. </a:t>
                      </a:r>
                    </a:p>
                    <a:p>
                      <a:pPr marL="0" indent="0">
                        <a:buFont typeface="Arial" panose="020B0604020202020204" pitchFamily="34" charset="0"/>
                        <a:buNone/>
                      </a:pPr>
                      <a:endParaRPr lang="en-GB" sz="1600" b="0" dirty="0"/>
                    </a:p>
                  </a:txBody>
                  <a:tcPr/>
                </a:tc>
                <a:extLst>
                  <a:ext uri="{0D108BD9-81ED-4DB2-BD59-A6C34878D82A}">
                    <a16:rowId xmlns:a16="http://schemas.microsoft.com/office/drawing/2014/main" val="1616516725"/>
                  </a:ext>
                </a:extLst>
              </a:tr>
              <a:tr h="828000">
                <a:tc gridSpan="2">
                  <a:txBody>
                    <a:bodyPr/>
                    <a:lstStyle/>
                    <a:p>
                      <a:r>
                        <a:rPr lang="en-GB" sz="1600" b="1" dirty="0"/>
                        <a:t>Additional resources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t>Additional activities </a:t>
                      </a:r>
                      <a:r>
                        <a:rPr lang="en-GB" sz="1600" dirty="0">
                          <a:hlinkClick r:id="rId4" action="ppaction://hlinksldjump"/>
                        </a:rPr>
                        <a:t>C</a:t>
                      </a:r>
                      <a:r>
                        <a:rPr lang="en-GB" sz="1600" dirty="0"/>
                        <a:t> and </a:t>
                      </a:r>
                      <a:r>
                        <a:rPr lang="en-GB" sz="1600" dirty="0">
                          <a:hlinkClick r:id="rId5" action="ppaction://hlinksldjump"/>
                        </a:rPr>
                        <a:t>D</a:t>
                      </a:r>
                      <a:r>
                        <a:rPr lang="en-GB" sz="1600" dirty="0"/>
                        <a:t> provide further opportunities to explore the structure of square numbers.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t>Additional activity </a:t>
                      </a:r>
                      <a:r>
                        <a:rPr lang="en-GB" sz="1600" dirty="0">
                          <a:hlinkClick r:id="rId6" action="ppaction://hlinksldjump"/>
                        </a:rPr>
                        <a:t>E</a:t>
                      </a:r>
                      <a:r>
                        <a:rPr lang="en-GB" sz="1600" dirty="0"/>
                        <a:t> also uses multi-link cubes to look at both square and cube numbers within 150.</a:t>
                      </a:r>
                    </a:p>
                  </a:txBody>
                  <a:tcPr/>
                </a:tc>
                <a:tc hMerge="1">
                  <a:txBody>
                    <a:bodyPr/>
                    <a:lstStyle/>
                    <a:p>
                      <a:endParaRPr lang="en-GB"/>
                    </a:p>
                  </a:txBody>
                  <a:tcPr/>
                </a:tc>
                <a:extLst>
                  <a:ext uri="{0D108BD9-81ED-4DB2-BD59-A6C34878D82A}">
                    <a16:rowId xmlns:a16="http://schemas.microsoft.com/office/drawing/2014/main" val="330862202"/>
                  </a:ext>
                </a:extLst>
              </a:tr>
            </a:tbl>
          </a:graphicData>
        </a:graphic>
      </p:graphicFrame>
    </p:spTree>
    <p:extLst>
      <p:ext uri="{BB962C8B-B14F-4D97-AF65-F5344CB8AC3E}">
        <p14:creationId xmlns:p14="http://schemas.microsoft.com/office/powerpoint/2010/main" val="24981180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476019" y="1646335"/>
            <a:ext cx="720000" cy="720000"/>
          </a:xfrm>
          <a:prstGeom prst="rect">
            <a:avLst/>
          </a:prstGeom>
          <a:ln w="19050">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buNone/>
            </a:pPr>
            <a:r>
              <a:rPr lang="en-GB" sz="1200" dirty="0">
                <a:solidFill>
                  <a:srgbClr val="585858"/>
                </a:solidFill>
                <a:latin typeface="Arial" panose="020B0604020202020204" pitchFamily="34" charset="0"/>
                <a:cs typeface="Arial" panose="020B0604020202020204" pitchFamily="34" charset="0"/>
              </a:rPr>
              <a:t>16cm</a:t>
            </a:r>
            <a:r>
              <a:rPr lang="en-GB" sz="1200" baseline="30000" dirty="0">
                <a:solidFill>
                  <a:srgbClr val="585858"/>
                </a:solidFill>
                <a:latin typeface="Arial" panose="020B0604020202020204" pitchFamily="34" charset="0"/>
                <a:cs typeface="Arial" panose="020B0604020202020204" pitchFamily="34" charset="0"/>
              </a:rPr>
              <a:t>2</a:t>
            </a:r>
            <a:endParaRPr lang="en-GB" sz="1200" dirty="0">
              <a:solidFill>
                <a:srgbClr val="585858"/>
              </a:solidFill>
              <a:latin typeface="Arial" panose="020B0604020202020204" pitchFamily="34" charset="0"/>
              <a:cs typeface="Arial" panose="020B0604020202020204" pitchFamily="34" charset="0"/>
            </a:endParaRPr>
          </a:p>
        </p:txBody>
      </p:sp>
      <p:sp>
        <p:nvSpPr>
          <p:cNvPr id="6" name="Rectangle 5"/>
          <p:cNvSpPr/>
          <p:nvPr/>
        </p:nvSpPr>
        <p:spPr>
          <a:xfrm>
            <a:off x="9942805" y="1259368"/>
            <a:ext cx="1980000" cy="1980000"/>
          </a:xfrm>
          <a:prstGeom prst="rect">
            <a:avLst/>
          </a:prstGeom>
          <a:solidFill>
            <a:schemeClr val="accent5">
              <a:lumMod val="40000"/>
              <a:lumOff val="60000"/>
            </a:schemeClr>
          </a:solidFill>
          <a:ln w="19050">
            <a:solidFill>
              <a:schemeClr val="accent1"/>
            </a:solidFill>
          </a:ln>
        </p:spPr>
        <p:style>
          <a:lnRef idx="1">
            <a:schemeClr val="accent6"/>
          </a:lnRef>
          <a:fillRef idx="2">
            <a:schemeClr val="accent6"/>
          </a:fillRef>
          <a:effectRef idx="1">
            <a:schemeClr val="accent6"/>
          </a:effectRef>
          <a:fontRef idx="minor">
            <a:schemeClr val="dk1"/>
          </a:fontRef>
        </p:style>
        <p:txBody>
          <a:bodyPr rtlCol="0" anchor="ctr"/>
          <a:lstStyle/>
          <a:p>
            <a:pPr algn="ctr">
              <a:buNone/>
            </a:pPr>
            <a:r>
              <a:rPr lang="en-GB" sz="1400" dirty="0">
                <a:solidFill>
                  <a:srgbClr val="585858"/>
                </a:solidFill>
                <a:latin typeface="Arial" panose="020B0604020202020204" pitchFamily="34" charset="0"/>
                <a:cs typeface="Arial" panose="020B0604020202020204" pitchFamily="34" charset="0"/>
              </a:rPr>
              <a:t>121cm</a:t>
            </a:r>
            <a:r>
              <a:rPr lang="en-GB" sz="1400" baseline="30000" dirty="0">
                <a:solidFill>
                  <a:srgbClr val="585858"/>
                </a:solidFill>
                <a:latin typeface="Arial" panose="020B0604020202020204" pitchFamily="34" charset="0"/>
                <a:cs typeface="Arial" panose="020B0604020202020204" pitchFamily="34" charset="0"/>
              </a:rPr>
              <a:t>2</a:t>
            </a:r>
            <a:endParaRPr lang="en-GB" sz="1400" dirty="0">
              <a:solidFill>
                <a:srgbClr val="585858"/>
              </a:solidFill>
              <a:latin typeface="Arial" panose="020B0604020202020204" pitchFamily="34" charset="0"/>
              <a:cs typeface="Arial" panose="020B0604020202020204" pitchFamily="34" charset="0"/>
            </a:endParaRPr>
          </a:p>
        </p:txBody>
      </p:sp>
      <p:sp>
        <p:nvSpPr>
          <p:cNvPr id="7" name="Rectangle 6"/>
          <p:cNvSpPr/>
          <p:nvPr/>
        </p:nvSpPr>
        <p:spPr>
          <a:xfrm>
            <a:off x="8023681" y="1718694"/>
            <a:ext cx="1620000" cy="1620000"/>
          </a:xfrm>
          <a:prstGeom prst="rect">
            <a:avLst/>
          </a:prstGeom>
          <a:ln w="19050">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buNone/>
            </a:pPr>
            <a:r>
              <a:rPr lang="en-GB" sz="1400" dirty="0">
                <a:solidFill>
                  <a:srgbClr val="585858"/>
                </a:solidFill>
                <a:latin typeface="Arial" panose="020B0604020202020204" pitchFamily="34" charset="0"/>
                <a:cs typeface="Arial" panose="020B0604020202020204" pitchFamily="34" charset="0"/>
              </a:rPr>
              <a:t>81cm</a:t>
            </a:r>
            <a:r>
              <a:rPr lang="en-GB" sz="1400" baseline="30000" dirty="0">
                <a:solidFill>
                  <a:srgbClr val="585858"/>
                </a:solidFill>
                <a:latin typeface="Arial" panose="020B0604020202020204" pitchFamily="34" charset="0"/>
                <a:cs typeface="Arial" panose="020B0604020202020204" pitchFamily="34" charset="0"/>
              </a:rPr>
              <a:t>2</a:t>
            </a:r>
            <a:endParaRPr lang="en-GB" sz="1400" dirty="0">
              <a:solidFill>
                <a:srgbClr val="585858"/>
              </a:solidFill>
              <a:latin typeface="Arial" panose="020B0604020202020204" pitchFamily="34" charset="0"/>
              <a:cs typeface="Arial" panose="020B0604020202020204" pitchFamily="34" charset="0"/>
            </a:endParaRPr>
          </a:p>
        </p:txBody>
      </p:sp>
      <p:sp>
        <p:nvSpPr>
          <p:cNvPr id="8" name="Rectangle 7"/>
          <p:cNvSpPr/>
          <p:nvPr/>
        </p:nvSpPr>
        <p:spPr>
          <a:xfrm>
            <a:off x="6433617" y="1529106"/>
            <a:ext cx="1260000" cy="1260000"/>
          </a:xfrm>
          <a:prstGeom prst="rect">
            <a:avLst/>
          </a:prstGeom>
          <a:solidFill>
            <a:schemeClr val="accent6">
              <a:lumMod val="40000"/>
              <a:lumOff val="60000"/>
            </a:schemeClr>
          </a:solidFill>
          <a:ln w="19050">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buNone/>
            </a:pPr>
            <a:r>
              <a:rPr lang="en-GB" sz="1400" dirty="0">
                <a:solidFill>
                  <a:srgbClr val="585858"/>
                </a:solidFill>
                <a:latin typeface="Arial" panose="020B0604020202020204" pitchFamily="34" charset="0"/>
                <a:cs typeface="Arial" panose="020B0604020202020204" pitchFamily="34" charset="0"/>
              </a:rPr>
              <a:t>49cm</a:t>
            </a:r>
            <a:r>
              <a:rPr lang="en-GB" sz="1400" baseline="30000" dirty="0">
                <a:solidFill>
                  <a:srgbClr val="585858"/>
                </a:solidFill>
                <a:latin typeface="Arial" panose="020B0604020202020204" pitchFamily="34" charset="0"/>
                <a:cs typeface="Arial" panose="020B0604020202020204" pitchFamily="34" charset="0"/>
              </a:rPr>
              <a:t>2</a:t>
            </a:r>
            <a:endParaRPr lang="en-GB" sz="1400" dirty="0">
              <a:solidFill>
                <a:srgbClr val="585858"/>
              </a:solidFill>
              <a:latin typeface="Arial" panose="020B0604020202020204" pitchFamily="34" charset="0"/>
              <a:cs typeface="Arial" panose="020B0604020202020204" pitchFamily="34" charset="0"/>
            </a:endParaRPr>
          </a:p>
        </p:txBody>
      </p:sp>
      <p:sp>
        <p:nvSpPr>
          <p:cNvPr id="9" name="Rectangle 8"/>
          <p:cNvSpPr/>
          <p:nvPr/>
        </p:nvSpPr>
        <p:spPr>
          <a:xfrm>
            <a:off x="5364818" y="1765021"/>
            <a:ext cx="900000" cy="900000"/>
          </a:xfrm>
          <a:prstGeom prst="rect">
            <a:avLst/>
          </a:prstGeom>
          <a:ln w="19050">
            <a:solidFill>
              <a:schemeClr val="accent1"/>
            </a:solidFill>
          </a:ln>
        </p:spPr>
        <p:style>
          <a:lnRef idx="1">
            <a:schemeClr val="accent5"/>
          </a:lnRef>
          <a:fillRef idx="2">
            <a:schemeClr val="accent5"/>
          </a:fillRef>
          <a:effectRef idx="1">
            <a:schemeClr val="accent5"/>
          </a:effectRef>
          <a:fontRef idx="minor">
            <a:schemeClr val="dk1"/>
          </a:fontRef>
        </p:style>
        <p:txBody>
          <a:bodyPr rtlCol="0" anchor="ctr"/>
          <a:lstStyle/>
          <a:p>
            <a:pPr algn="ctr">
              <a:buNone/>
            </a:pPr>
            <a:r>
              <a:rPr lang="en-GB" sz="1400" dirty="0">
                <a:solidFill>
                  <a:srgbClr val="585858"/>
                </a:solidFill>
                <a:latin typeface="Arial" panose="020B0604020202020204" pitchFamily="34" charset="0"/>
                <a:cs typeface="Arial" panose="020B0604020202020204" pitchFamily="34" charset="0"/>
              </a:rPr>
              <a:t>25cm</a:t>
            </a:r>
            <a:r>
              <a:rPr lang="en-GB" sz="1400" baseline="30000" dirty="0">
                <a:solidFill>
                  <a:srgbClr val="585858"/>
                </a:solidFill>
                <a:latin typeface="Arial" panose="020B0604020202020204" pitchFamily="34" charset="0"/>
                <a:cs typeface="Arial" panose="020B0604020202020204" pitchFamily="34" charset="0"/>
              </a:rPr>
              <a:t>2</a:t>
            </a:r>
            <a:endParaRPr lang="en-GB" sz="1400" dirty="0">
              <a:solidFill>
                <a:srgbClr val="585858"/>
              </a:solidFill>
              <a:latin typeface="Arial" panose="020B0604020202020204" pitchFamily="34" charset="0"/>
              <a:cs typeface="Arial" panose="020B0604020202020204" pitchFamily="34" charset="0"/>
            </a:endParaRPr>
          </a:p>
        </p:txBody>
      </p:sp>
      <p:sp>
        <p:nvSpPr>
          <p:cNvPr id="10" name="Rectangle 9"/>
          <p:cNvSpPr/>
          <p:nvPr/>
        </p:nvSpPr>
        <p:spPr>
          <a:xfrm>
            <a:off x="3767220" y="1914403"/>
            <a:ext cx="540000" cy="540000"/>
          </a:xfrm>
          <a:prstGeom prst="rect">
            <a:avLst/>
          </a:prstGeom>
          <a:solidFill>
            <a:schemeClr val="accent2"/>
          </a:solidFill>
          <a:ln w="19050">
            <a:solidFill>
              <a:schemeClr val="accent1"/>
            </a:solidFill>
          </a:ln>
        </p:spPr>
        <p:style>
          <a:lnRef idx="1">
            <a:schemeClr val="accent6"/>
          </a:lnRef>
          <a:fillRef idx="2">
            <a:schemeClr val="accent6"/>
          </a:fillRef>
          <a:effectRef idx="1">
            <a:schemeClr val="accent6"/>
          </a:effectRef>
          <a:fontRef idx="minor">
            <a:schemeClr val="dk1"/>
          </a:fontRef>
        </p:style>
        <p:txBody>
          <a:bodyPr rtlCol="0" anchor="ctr"/>
          <a:lstStyle/>
          <a:p>
            <a:pPr algn="ctr">
              <a:buNone/>
            </a:pPr>
            <a:r>
              <a:rPr lang="en-GB" sz="1100" dirty="0">
                <a:solidFill>
                  <a:srgbClr val="585858"/>
                </a:solidFill>
                <a:latin typeface="Arial" panose="020B0604020202020204" pitchFamily="34" charset="0"/>
                <a:cs typeface="Arial" panose="020B0604020202020204" pitchFamily="34" charset="0"/>
              </a:rPr>
              <a:t>9cm</a:t>
            </a:r>
            <a:r>
              <a:rPr lang="en-GB" sz="1100" baseline="30000" dirty="0">
                <a:solidFill>
                  <a:srgbClr val="585858"/>
                </a:solidFill>
                <a:latin typeface="Arial" panose="020B0604020202020204" pitchFamily="34" charset="0"/>
                <a:cs typeface="Arial" panose="020B0604020202020204" pitchFamily="34" charset="0"/>
              </a:rPr>
              <a:t>2</a:t>
            </a:r>
            <a:endParaRPr lang="en-GB" sz="1100" dirty="0">
              <a:solidFill>
                <a:srgbClr val="585858"/>
              </a:solidFill>
              <a:latin typeface="Arial" panose="020B0604020202020204" pitchFamily="34" charset="0"/>
              <a:cs typeface="Arial" panose="020B0604020202020204" pitchFamily="34" charset="0"/>
            </a:endParaRPr>
          </a:p>
        </p:txBody>
      </p:sp>
      <p:grpSp>
        <p:nvGrpSpPr>
          <p:cNvPr id="28" name="Group 27"/>
          <p:cNvGrpSpPr/>
          <p:nvPr/>
        </p:nvGrpSpPr>
        <p:grpSpPr>
          <a:xfrm>
            <a:off x="1991520" y="4006803"/>
            <a:ext cx="1440000" cy="338554"/>
            <a:chOff x="954157" y="4697443"/>
            <a:chExt cx="1440000" cy="459035"/>
          </a:xfrm>
        </p:grpSpPr>
        <p:cxnSp>
          <p:nvCxnSpPr>
            <p:cNvPr id="12" name="Straight Connector 11"/>
            <p:cNvCxnSpPr/>
            <p:nvPr/>
          </p:nvCxnSpPr>
          <p:spPr>
            <a:xfrm flipV="1">
              <a:off x="954157" y="4708309"/>
              <a:ext cx="1440000" cy="568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flipH="1">
              <a:off x="1340538" y="4697443"/>
              <a:ext cx="836691" cy="459035"/>
            </a:xfrm>
            <a:prstGeom prst="rect">
              <a:avLst/>
            </a:prstGeom>
            <a:noFill/>
          </p:spPr>
          <p:txBody>
            <a:bodyPr wrap="square" rtlCol="0">
              <a:spAutoFit/>
            </a:bodyPr>
            <a:lstStyle/>
            <a:p>
              <a:pPr>
                <a:buNone/>
              </a:pPr>
              <a:r>
                <a:rPr lang="en-GB" sz="1600" b="1" dirty="0">
                  <a:latin typeface="Arial" panose="020B0604020202020204" pitchFamily="34" charset="0"/>
                  <a:cs typeface="Arial" panose="020B0604020202020204" pitchFamily="34" charset="0"/>
                </a:rPr>
                <a:t>8cm</a:t>
              </a:r>
            </a:p>
          </p:txBody>
        </p:sp>
      </p:grpSp>
      <p:sp>
        <p:nvSpPr>
          <p:cNvPr id="23" name="TextBox 22"/>
          <p:cNvSpPr txBox="1"/>
          <p:nvPr/>
        </p:nvSpPr>
        <p:spPr>
          <a:xfrm>
            <a:off x="253789" y="1259368"/>
            <a:ext cx="2869696" cy="430887"/>
          </a:xfrm>
          <a:prstGeom prst="rect">
            <a:avLst/>
          </a:prstGeom>
          <a:noFill/>
        </p:spPr>
        <p:txBody>
          <a:bodyPr wrap="none" rtlCol="0">
            <a:spAutoFit/>
          </a:bodyPr>
          <a:lstStyle/>
          <a:p>
            <a:pPr>
              <a:buNone/>
            </a:pPr>
            <a:r>
              <a:rPr lang="en-GB" sz="2200" dirty="0">
                <a:cs typeface="Arial" panose="020B0604020202020204" pitchFamily="34" charset="0"/>
              </a:rPr>
              <a:t>Here are six squares.</a:t>
            </a:r>
          </a:p>
        </p:txBody>
      </p:sp>
      <p:sp>
        <p:nvSpPr>
          <p:cNvPr id="24" name="TextBox 23"/>
          <p:cNvSpPr txBox="1"/>
          <p:nvPr/>
        </p:nvSpPr>
        <p:spPr>
          <a:xfrm>
            <a:off x="257326" y="3284984"/>
            <a:ext cx="6768199" cy="430887"/>
          </a:xfrm>
          <a:prstGeom prst="rect">
            <a:avLst/>
          </a:prstGeom>
          <a:noFill/>
        </p:spPr>
        <p:txBody>
          <a:bodyPr wrap="none" rtlCol="0">
            <a:spAutoFit/>
          </a:bodyPr>
          <a:lstStyle/>
          <a:p>
            <a:pPr marL="457200" indent="-457200">
              <a:buFont typeface="+mj-lt"/>
              <a:buAutoNum type="alphaLcParenR"/>
            </a:pPr>
            <a:r>
              <a:rPr lang="en-GB" sz="2200">
                <a:latin typeface="Arial" panose="020B0604020202020204" pitchFamily="34" charset="0"/>
                <a:cs typeface="Arial" panose="020B0604020202020204" pitchFamily="34" charset="0"/>
              </a:rPr>
              <a:t>Which of the squares would fit on the line below?</a:t>
            </a:r>
          </a:p>
        </p:txBody>
      </p:sp>
      <p:sp>
        <p:nvSpPr>
          <p:cNvPr id="25" name="TextBox 24"/>
          <p:cNvSpPr txBox="1"/>
          <p:nvPr/>
        </p:nvSpPr>
        <p:spPr>
          <a:xfrm>
            <a:off x="281425" y="4527657"/>
            <a:ext cx="8058616" cy="430887"/>
          </a:xfrm>
          <a:prstGeom prst="rect">
            <a:avLst/>
          </a:prstGeom>
          <a:noFill/>
        </p:spPr>
        <p:txBody>
          <a:bodyPr wrap="none" rtlCol="0">
            <a:spAutoFit/>
          </a:bodyPr>
          <a:lstStyle/>
          <a:p>
            <a:pPr marL="457200" indent="-457200">
              <a:buFont typeface="+mj-lt"/>
              <a:buAutoNum type="alphaLcParenR" startAt="2"/>
            </a:pPr>
            <a:r>
              <a:rPr lang="en-GB" sz="2200" dirty="0">
                <a:latin typeface="Arial" panose="020B0604020202020204" pitchFamily="34" charset="0"/>
                <a:cs typeface="Arial" panose="020B0604020202020204" pitchFamily="34" charset="0"/>
              </a:rPr>
              <a:t>Can you create a square that would fit </a:t>
            </a:r>
            <a:r>
              <a:rPr lang="en-GB" sz="2200" b="1" dirty="0">
                <a:latin typeface="Arial" panose="020B0604020202020204" pitchFamily="34" charset="0"/>
                <a:cs typeface="Arial" panose="020B0604020202020204" pitchFamily="34" charset="0"/>
              </a:rPr>
              <a:t>exactly</a:t>
            </a:r>
            <a:r>
              <a:rPr lang="en-GB" sz="2200" dirty="0">
                <a:latin typeface="Arial" panose="020B0604020202020204" pitchFamily="34" charset="0"/>
                <a:cs typeface="Arial" panose="020B0604020202020204" pitchFamily="34" charset="0"/>
              </a:rPr>
              <a:t> on the line? </a:t>
            </a:r>
          </a:p>
        </p:txBody>
      </p:sp>
      <p:sp>
        <p:nvSpPr>
          <p:cNvPr id="29" name="TextBox 28"/>
          <p:cNvSpPr txBox="1"/>
          <p:nvPr/>
        </p:nvSpPr>
        <p:spPr>
          <a:xfrm>
            <a:off x="931568" y="5430725"/>
            <a:ext cx="8441032" cy="1107996"/>
          </a:xfrm>
          <a:prstGeom prst="rect">
            <a:avLst/>
          </a:prstGeom>
          <a:noFill/>
        </p:spPr>
        <p:txBody>
          <a:bodyPr wrap="square" rtlCol="0">
            <a:spAutoFit/>
          </a:bodyPr>
          <a:lstStyle/>
          <a:p>
            <a:pPr>
              <a:buNone/>
            </a:pPr>
            <a:r>
              <a:rPr lang="en-GB" sz="2200" dirty="0">
                <a:cs typeface="Arial" panose="020B0604020202020204" pitchFamily="34" charset="0"/>
              </a:rPr>
              <a:t>I draw a 10cm line. Three different squares fit side-by-side on my line. What might the areas of my squares be? Is there more than one way to do this?</a:t>
            </a:r>
          </a:p>
        </p:txBody>
      </p:sp>
      <p:sp>
        <p:nvSpPr>
          <p:cNvPr id="3" name="Text Placeholder 2">
            <a:extLst>
              <a:ext uri="{FF2B5EF4-FFF2-40B4-BE49-F238E27FC236}">
                <a16:creationId xmlns:a16="http://schemas.microsoft.com/office/drawing/2014/main" id="{068CB40E-01E1-482F-8396-58CE23691B4A}"/>
              </a:ext>
            </a:extLst>
          </p:cNvPr>
          <p:cNvSpPr>
            <a:spLocks noGrp="1"/>
          </p:cNvSpPr>
          <p:nvPr>
            <p:ph type="body" sz="quarter" idx="11"/>
          </p:nvPr>
        </p:nvSpPr>
        <p:spPr/>
        <p:txBody>
          <a:bodyPr/>
          <a:lstStyle/>
          <a:p>
            <a:r>
              <a:rPr lang="en-GB"/>
              <a:t>Checkpoint 5: Squares and lines</a:t>
            </a:r>
          </a:p>
        </p:txBody>
      </p:sp>
      <p:sp>
        <p:nvSpPr>
          <p:cNvPr id="16" name="Action Button: Help 15">
            <a:hlinkClick r:id="" action="ppaction://noaction" highlightClick="1"/>
            <a:extLst>
              <a:ext uri="{FF2B5EF4-FFF2-40B4-BE49-F238E27FC236}">
                <a16:creationId xmlns:a16="http://schemas.microsoft.com/office/drawing/2014/main" id="{ED04080F-0CE6-47AA-A3DF-18F6A28D15D8}"/>
              </a:ext>
            </a:extLst>
          </p:cNvPr>
          <p:cNvSpPr/>
          <p:nvPr/>
        </p:nvSpPr>
        <p:spPr>
          <a:xfrm>
            <a:off x="250552" y="5598632"/>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2487836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nodePh="1">
                                  <p:stCondLst>
                                    <p:cond delay="0"/>
                                  </p:stCondLst>
                                  <p:endCondLst>
                                    <p:cond evt="begin" delay="0">
                                      <p:tn val="17"/>
                                    </p:cond>
                                  </p:end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9" grpId="0" animBg="1"/>
      <p:bldP spid="10" grpId="0" animBg="1"/>
      <p:bldP spid="23" grpId="0"/>
      <p:bldP spid="24" grpId="0"/>
      <p:bldP spid="25" grpId="0"/>
      <p:bldP spid="29" grpId="0"/>
      <p:bldP spid="16"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A1068-31C0-4088-8990-28927598FA00}"/>
              </a:ext>
            </a:extLst>
          </p:cNvPr>
          <p:cNvSpPr>
            <a:spLocks noGrp="1"/>
          </p:cNvSpPr>
          <p:nvPr>
            <p:ph type="title" idx="4294967295"/>
          </p:nvPr>
        </p:nvSpPr>
        <p:spPr>
          <a:xfrm>
            <a:off x="0" y="115888"/>
            <a:ext cx="11953875" cy="504825"/>
          </a:xfrm>
        </p:spPr>
        <p:txBody>
          <a:bodyPr>
            <a:normAutofit/>
          </a:bodyPr>
          <a:lstStyle/>
          <a:p>
            <a:r>
              <a:rPr lang="en-GB" sz="2400"/>
              <a:t>Checkpoint 5: Guidance</a:t>
            </a:r>
          </a:p>
        </p:txBody>
      </p:sp>
      <p:graphicFrame>
        <p:nvGraphicFramePr>
          <p:cNvPr id="6" name="Table 7">
            <a:extLst>
              <a:ext uri="{FF2B5EF4-FFF2-40B4-BE49-F238E27FC236}">
                <a16:creationId xmlns:a16="http://schemas.microsoft.com/office/drawing/2014/main" id="{57629BD5-C6E2-4EDE-AA22-01A2E8EFE956}"/>
              </a:ext>
            </a:extLst>
          </p:cNvPr>
          <p:cNvGraphicFramePr>
            <a:graphicFrameLocks noGrp="1"/>
          </p:cNvGraphicFramePr>
          <p:nvPr>
            <p:extLst>
              <p:ext uri="{D42A27DB-BD31-4B8C-83A1-F6EECF244321}">
                <p14:modId xmlns:p14="http://schemas.microsoft.com/office/powerpoint/2010/main" val="3616008402"/>
              </p:ext>
            </p:extLst>
          </p:nvPr>
        </p:nvGraphicFramePr>
        <p:xfrm>
          <a:off x="175089" y="782368"/>
          <a:ext cx="11841822" cy="5049424"/>
        </p:xfrm>
        <a:graphic>
          <a:graphicData uri="http://schemas.openxmlformats.org/drawingml/2006/table">
            <a:tbl>
              <a:tblPr firstRow="1" bandRow="1">
                <a:tableStyleId>{5940675A-B579-460E-94D1-54222C63F5DA}</a:tableStyleId>
              </a:tblPr>
              <a:tblGrid>
                <a:gridCol w="8025398">
                  <a:extLst>
                    <a:ext uri="{9D8B030D-6E8A-4147-A177-3AD203B41FA5}">
                      <a16:colId xmlns:a16="http://schemas.microsoft.com/office/drawing/2014/main" val="695237181"/>
                    </a:ext>
                  </a:extLst>
                </a:gridCol>
                <a:gridCol w="3816424">
                  <a:extLst>
                    <a:ext uri="{9D8B030D-6E8A-4147-A177-3AD203B41FA5}">
                      <a16:colId xmlns:a16="http://schemas.microsoft.com/office/drawing/2014/main" val="300072507"/>
                    </a:ext>
                  </a:extLst>
                </a:gridCol>
              </a:tblGrid>
              <a:tr h="352992">
                <a:tc>
                  <a:txBody>
                    <a:bodyPr/>
                    <a:lstStyle/>
                    <a:p>
                      <a:r>
                        <a:rPr lang="en-GB" sz="1800" b="1" dirty="0">
                          <a:solidFill>
                            <a:schemeClr val="bg1"/>
                          </a:solidFill>
                        </a:rPr>
                        <a:t>Adaptations</a:t>
                      </a:r>
                    </a:p>
                  </a:txBody>
                  <a:tcPr>
                    <a:solidFill>
                      <a:schemeClr val="accent2"/>
                    </a:solidFill>
                  </a:tcPr>
                </a:tc>
                <a:tc>
                  <a:txBody>
                    <a:bodyPr/>
                    <a:lstStyle/>
                    <a:p>
                      <a:r>
                        <a:rPr lang="en-GB" sz="1800" b="1">
                          <a:solidFill>
                            <a:schemeClr val="bg1"/>
                          </a:solidFill>
                        </a:rPr>
                        <a:t>Assessing understanding</a:t>
                      </a:r>
                    </a:p>
                  </a:txBody>
                  <a:tcPr>
                    <a:solidFill>
                      <a:schemeClr val="accent2"/>
                    </a:solidFill>
                  </a:tcPr>
                </a:tc>
                <a:extLst>
                  <a:ext uri="{0D108BD9-81ED-4DB2-BD59-A6C34878D82A}">
                    <a16:rowId xmlns:a16="http://schemas.microsoft.com/office/drawing/2014/main" val="3429622694"/>
                  </a:ext>
                </a:extLst>
              </a:tr>
              <a:tr h="3103392">
                <a:tc>
                  <a:txBody>
                    <a:bodyPr/>
                    <a:lstStyle/>
                    <a:p>
                      <a:r>
                        <a:rPr lang="en-GB" sz="1600" b="1" i="0" u="none" dirty="0"/>
                        <a:t>Support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i="0" dirty="0"/>
                        <a:t>Give students just one square initially, simply posing the question: will the square fit on the line? Stem sentences may also support students’ use of language: </a:t>
                      </a:r>
                      <a:r>
                        <a:rPr lang="en-GB" sz="1600" i="1" kern="1200" dirty="0">
                          <a:solidFill>
                            <a:schemeClr val="tx1"/>
                          </a:solidFill>
                          <a:latin typeface="+mn-lt"/>
                          <a:ea typeface="+mn-ea"/>
                          <a:cs typeface="+mn-cs"/>
                        </a:rPr>
                        <a:t>‘The area is __ so one side must be __ because __ is __ squared so __ is the square root of __.’</a:t>
                      </a:r>
                    </a:p>
                    <a:p>
                      <a:endParaRPr lang="en-GB" sz="1600" i="0" dirty="0"/>
                    </a:p>
                    <a:p>
                      <a:r>
                        <a:rPr lang="en-GB" sz="1600" b="1" i="0" u="none" dirty="0"/>
                        <a:t>Challenge</a:t>
                      </a:r>
                    </a:p>
                    <a:p>
                      <a:r>
                        <a:rPr lang="en-GB" sz="1600" i="0" dirty="0"/>
                        <a:t>Challenge students to write their own versions of this task, with parameters such as only using odd square numbers or even line lengths.</a:t>
                      </a:r>
                    </a:p>
                    <a:p>
                      <a:endParaRPr lang="en-GB" sz="1600" u="none" dirty="0"/>
                    </a:p>
                    <a:p>
                      <a:r>
                        <a:rPr lang="en-GB" sz="1600" b="1" i="0" u="none" dirty="0"/>
                        <a:t>Representations</a:t>
                      </a:r>
                    </a:p>
                    <a:p>
                      <a:r>
                        <a:rPr lang="en-GB" sz="1600" i="0" dirty="0"/>
                        <a:t>To support students to recognise the structure of square numbers, use squared paper to draw the squares and make it easier for students to identify the relationship between area and side length.</a:t>
                      </a:r>
                    </a:p>
                  </a:txBody>
                  <a:tcPr/>
                </a:tc>
                <a:tc>
                  <a:txBody>
                    <a:bodyPr/>
                    <a:lstStyle/>
                    <a:p>
                      <a:r>
                        <a:rPr lang="en-GB" sz="1600" b="0" dirty="0"/>
                        <a:t>This task assesses the depth of students’ understanding of square numbers. Students will need to identify the lengths of the sides, and therefore find square roots, without explicitly being asked to do so.</a:t>
                      </a:r>
                    </a:p>
                    <a:p>
                      <a:endParaRPr lang="en-GB" sz="1600" b="0" dirty="0"/>
                    </a:p>
                    <a:p>
                      <a:r>
                        <a:rPr lang="en-GB" sz="1600" b="0" dirty="0"/>
                        <a:t>Students may initially say that none of the squares fits on the line, as the smallest square is 9cm</a:t>
                      </a:r>
                      <a:r>
                        <a:rPr lang="en-GB" sz="1600" b="0" baseline="30000" dirty="0"/>
                        <a:t>2</a:t>
                      </a:r>
                      <a:r>
                        <a:rPr lang="en-GB" sz="1600" b="0" baseline="0" dirty="0"/>
                        <a:t>. Discuss the difference between length and area. This may support your planning for later units in geometry.</a:t>
                      </a:r>
                      <a:endParaRPr lang="en-GB" sz="1600" b="0" dirty="0"/>
                    </a:p>
                    <a:p>
                      <a:endParaRPr lang="en-GB" sz="1600" b="0" dirty="0"/>
                    </a:p>
                    <a:p>
                      <a:pPr marL="0" indent="0">
                        <a:buFont typeface="Arial" panose="020B0604020202020204" pitchFamily="34" charset="0"/>
                        <a:buNone/>
                      </a:pPr>
                      <a:endParaRPr lang="en-GB" sz="1600" b="0" dirty="0"/>
                    </a:p>
                  </a:txBody>
                  <a:tcPr/>
                </a:tc>
                <a:extLst>
                  <a:ext uri="{0D108BD9-81ED-4DB2-BD59-A6C34878D82A}">
                    <a16:rowId xmlns:a16="http://schemas.microsoft.com/office/drawing/2014/main" val="1616516725"/>
                  </a:ext>
                </a:extLst>
              </a:tr>
              <a:tr h="934624">
                <a:tc gridSpan="2">
                  <a:txBody>
                    <a:bodyPr/>
                    <a:lstStyle/>
                    <a:p>
                      <a:r>
                        <a:rPr lang="en-GB" sz="1600" b="1" dirty="0"/>
                        <a:t>Additional resources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t>Additional activity </a:t>
                      </a:r>
                      <a:r>
                        <a:rPr lang="en-GB" sz="1600" dirty="0">
                          <a:hlinkClick r:id="rId3" action="ppaction://hlinksldjump"/>
                        </a:rPr>
                        <a:t>F</a:t>
                      </a:r>
                      <a:r>
                        <a:rPr lang="en-GB" sz="1600" dirty="0"/>
                        <a:t> is an extended version of this activity offering further opportunities for reasoning and problem solving.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t>Additional activity </a:t>
                      </a:r>
                      <a:r>
                        <a:rPr lang="en-GB" sz="1600" dirty="0">
                          <a:hlinkClick r:id="rId4" action="ppaction://hlinksldjump"/>
                        </a:rPr>
                        <a:t>G</a:t>
                      </a:r>
                      <a:r>
                        <a:rPr lang="en-GB" sz="1600" dirty="0"/>
                        <a:t> uses a similar idea but also explores cube roots and volume.</a:t>
                      </a:r>
                    </a:p>
                  </a:txBody>
                  <a:tcPr/>
                </a:tc>
                <a:tc hMerge="1">
                  <a:txBody>
                    <a:bodyPr/>
                    <a:lstStyle/>
                    <a:p>
                      <a:endParaRPr lang="en-GB"/>
                    </a:p>
                  </a:txBody>
                  <a:tcPr/>
                </a:tc>
                <a:extLst>
                  <a:ext uri="{0D108BD9-81ED-4DB2-BD59-A6C34878D82A}">
                    <a16:rowId xmlns:a16="http://schemas.microsoft.com/office/drawing/2014/main" val="330862202"/>
                  </a:ext>
                </a:extLst>
              </a:tr>
            </a:tbl>
          </a:graphicData>
        </a:graphic>
      </p:graphicFrame>
    </p:spTree>
    <p:extLst>
      <p:ext uri="{BB962C8B-B14F-4D97-AF65-F5344CB8AC3E}">
        <p14:creationId xmlns:p14="http://schemas.microsoft.com/office/powerpoint/2010/main" val="482179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B1CC7-1405-4365-A701-00459E1F6050}"/>
              </a:ext>
            </a:extLst>
          </p:cNvPr>
          <p:cNvSpPr>
            <a:spLocks noGrp="1"/>
          </p:cNvSpPr>
          <p:nvPr>
            <p:ph type="title"/>
          </p:nvPr>
        </p:nvSpPr>
        <p:spPr/>
        <p:txBody>
          <a:bodyPr>
            <a:normAutofit/>
          </a:bodyPr>
          <a:lstStyle/>
          <a:p>
            <a:r>
              <a:rPr lang="en-GB"/>
              <a:t>About this resource</a:t>
            </a:r>
          </a:p>
        </p:txBody>
      </p:sp>
      <p:sp>
        <p:nvSpPr>
          <p:cNvPr id="3" name="Content Placeholder 2">
            <a:extLst>
              <a:ext uri="{FF2B5EF4-FFF2-40B4-BE49-F238E27FC236}">
                <a16:creationId xmlns:a16="http://schemas.microsoft.com/office/drawing/2014/main" id="{22629CC2-A410-4284-B6E4-9740A2F3DE9D}"/>
              </a:ext>
            </a:extLst>
          </p:cNvPr>
          <p:cNvSpPr>
            <a:spLocks noGrp="1"/>
          </p:cNvSpPr>
          <p:nvPr>
            <p:ph idx="1"/>
          </p:nvPr>
        </p:nvSpPr>
        <p:spPr>
          <a:xfrm>
            <a:off x="263354" y="1196752"/>
            <a:ext cx="10026400" cy="5112568"/>
          </a:xfrm>
        </p:spPr>
        <p:txBody>
          <a:bodyPr vert="horz" lIns="91440" tIns="45720" rIns="91440" bIns="45720" rtlCol="0" anchor="t">
            <a:normAutofit fontScale="92500" lnSpcReduction="10000"/>
          </a:bodyPr>
          <a:lstStyle/>
          <a:p>
            <a:r>
              <a:rPr lang="en-GB" sz="2200" dirty="0"/>
              <a:t>This resource is designed to be used in the classroom with Year 7 students, although it may be useful for other students.</a:t>
            </a:r>
          </a:p>
          <a:p>
            <a:r>
              <a:rPr lang="en-GB" sz="2200" dirty="0"/>
              <a:t>The Checkpoints are grouped around the key ideas in the core concept document </a:t>
            </a:r>
            <a:r>
              <a:rPr lang="en-GB" sz="2200" dirty="0">
                <a:hlinkClick r:id="rId3"/>
              </a:rPr>
              <a:t>1.2 Properties of number</a:t>
            </a:r>
            <a:r>
              <a:rPr lang="en-GB" sz="2200" dirty="0"/>
              <a:t>, part of the NCETM </a:t>
            </a:r>
            <a:r>
              <a:rPr lang="en-GB" sz="2200" dirty="0">
                <a:hlinkClick r:id="rId4"/>
              </a:rPr>
              <a:t>Secondary Mastery Professional Development</a:t>
            </a:r>
            <a:r>
              <a:rPr lang="en-GB" sz="2200" dirty="0"/>
              <a:t> materials.</a:t>
            </a:r>
          </a:p>
          <a:p>
            <a:r>
              <a:rPr lang="en-GB" sz="2200" dirty="0"/>
              <a:t>Before each set of Checkpoints, context is explored, to help secondary teachers to understand where students may have encountered concepts in primary school.</a:t>
            </a:r>
          </a:p>
          <a:p>
            <a:r>
              <a:rPr lang="en-GB" sz="2200" dirty="0">
                <a:latin typeface="Arial"/>
                <a:cs typeface="Arial"/>
              </a:rPr>
              <a:t>The 10-minute Checkpoint tasks might be used as assessment activities, ahead of introducing concepts, to help teachers explore what students already know and identify gaps and misconceptions. </a:t>
            </a:r>
            <a:endParaRPr lang="en-GB" sz="2200" dirty="0"/>
          </a:p>
          <a:p>
            <a:r>
              <a:rPr lang="en-GB" sz="2200" dirty="0">
                <a:latin typeface="Arial"/>
                <a:cs typeface="Arial"/>
              </a:rPr>
              <a:t>Each Checkpoint has an optional question marked      . This will provide further thinking for those students who have completed the rest of the activities on the slide.</a:t>
            </a:r>
          </a:p>
          <a:p>
            <a:r>
              <a:rPr lang="en-GB" sz="2200" dirty="0"/>
              <a:t>The notes for each Checkpoint give answers (if appropriate), some suggested questions and things to consider. </a:t>
            </a:r>
          </a:p>
          <a:p>
            <a:r>
              <a:rPr lang="en-GB" sz="2200" dirty="0"/>
              <a:t>After each Checkpoint, a guidance slide explores suggested adaptations,        potential misconceptions and follow-up tasks. These may include the          additional activities at the end of this deck. </a:t>
            </a:r>
          </a:p>
          <a:p>
            <a:pPr marL="0" indent="0">
              <a:buNone/>
            </a:pPr>
            <a:endParaRPr lang="en-GB" sz="2200" dirty="0"/>
          </a:p>
        </p:txBody>
      </p:sp>
      <p:sp>
        <p:nvSpPr>
          <p:cNvPr id="4" name="Action Button: Help 3">
            <a:hlinkClick r:id="" action="ppaction://noaction" highlightClick="1"/>
            <a:extLst>
              <a:ext uri="{FF2B5EF4-FFF2-40B4-BE49-F238E27FC236}">
                <a16:creationId xmlns:a16="http://schemas.microsoft.com/office/drawing/2014/main" id="{67EEB099-DAB9-47E4-B48E-A931D4C6EDE2}"/>
              </a:ext>
            </a:extLst>
          </p:cNvPr>
          <p:cNvSpPr/>
          <p:nvPr/>
        </p:nvSpPr>
        <p:spPr>
          <a:xfrm>
            <a:off x="6385853" y="4105733"/>
            <a:ext cx="304474" cy="308920"/>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3003319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50914B5-15AF-4769-9174-0030937FA440}"/>
              </a:ext>
            </a:extLst>
          </p:cNvPr>
          <p:cNvSpPr>
            <a:spLocks noGrp="1"/>
          </p:cNvSpPr>
          <p:nvPr>
            <p:ph type="body" sz="quarter" idx="10"/>
          </p:nvPr>
        </p:nvSpPr>
        <p:spPr>
          <a:xfrm>
            <a:off x="184285" y="1173849"/>
            <a:ext cx="5230258" cy="1555893"/>
          </a:xfrm>
        </p:spPr>
        <p:txBody>
          <a:bodyPr>
            <a:normAutofit/>
          </a:bodyPr>
          <a:lstStyle/>
          <a:p>
            <a:pPr marL="457200" indent="-457200">
              <a:lnSpc>
                <a:spcPct val="100000"/>
              </a:lnSpc>
              <a:spcBef>
                <a:spcPts val="600"/>
              </a:spcBef>
              <a:buFont typeface="+mj-lt"/>
              <a:buAutoNum type="alphaLcParenR"/>
            </a:pPr>
            <a:r>
              <a:rPr lang="en-GB" sz="2200" dirty="0"/>
              <a:t>Ava places these cards in order from smallest to largest. What will the order be? Which cards are equivalent?</a:t>
            </a:r>
          </a:p>
        </p:txBody>
      </p:sp>
      <p:sp>
        <p:nvSpPr>
          <p:cNvPr id="3" name="Text Placeholder 2">
            <a:extLst>
              <a:ext uri="{FF2B5EF4-FFF2-40B4-BE49-F238E27FC236}">
                <a16:creationId xmlns:a16="http://schemas.microsoft.com/office/drawing/2014/main" id="{347A4BD8-1BAA-4CA6-A0AA-56056145743B}"/>
              </a:ext>
            </a:extLst>
          </p:cNvPr>
          <p:cNvSpPr>
            <a:spLocks noGrp="1"/>
          </p:cNvSpPr>
          <p:nvPr>
            <p:ph type="body" sz="quarter" idx="11"/>
          </p:nvPr>
        </p:nvSpPr>
        <p:spPr/>
        <p:txBody>
          <a:bodyPr/>
          <a:lstStyle/>
          <a:p>
            <a:r>
              <a:rPr lang="en-GB"/>
              <a:t>Checkpoint 6: Ordering calculation cards</a:t>
            </a:r>
          </a:p>
        </p:txBody>
      </p:sp>
      <p:sp>
        <p:nvSpPr>
          <p:cNvPr id="4" name="Rectangle: Rounded Corners 3">
            <a:extLst>
              <a:ext uri="{FF2B5EF4-FFF2-40B4-BE49-F238E27FC236}">
                <a16:creationId xmlns:a16="http://schemas.microsoft.com/office/drawing/2014/main" id="{178F239A-C13B-4FE6-960C-383250DBF814}"/>
              </a:ext>
            </a:extLst>
          </p:cNvPr>
          <p:cNvSpPr/>
          <p:nvPr/>
        </p:nvSpPr>
        <p:spPr>
          <a:xfrm>
            <a:off x="5459568" y="1221042"/>
            <a:ext cx="1233615" cy="1152000"/>
          </a:xfrm>
          <a:prstGeom prst="roundRect">
            <a:avLst/>
          </a:prstGeom>
          <a:solidFill>
            <a:srgbClr val="FF0000"/>
          </a:solidFill>
          <a:ln>
            <a:solidFill>
              <a:schemeClr val="accent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buNone/>
            </a:pPr>
            <a:r>
              <a:rPr lang="en-GB" sz="2000" dirty="0">
                <a:solidFill>
                  <a:srgbClr val="585858"/>
                </a:solidFill>
              </a:rPr>
              <a:t>A</a:t>
            </a:r>
          </a:p>
          <a:p>
            <a:pPr algn="ctr">
              <a:buNone/>
            </a:pPr>
            <a:r>
              <a:rPr lang="en-GB" dirty="0">
                <a:solidFill>
                  <a:srgbClr val="585858"/>
                </a:solidFill>
              </a:rPr>
              <a:t>2</a:t>
            </a:r>
            <a:r>
              <a:rPr lang="en-GB" baseline="30000" dirty="0">
                <a:solidFill>
                  <a:srgbClr val="585858"/>
                </a:solidFill>
              </a:rPr>
              <a:t>2</a:t>
            </a:r>
            <a:endParaRPr lang="en-GB" dirty="0">
              <a:solidFill>
                <a:srgbClr val="585858"/>
              </a:solidFill>
            </a:endParaRPr>
          </a:p>
        </p:txBody>
      </p:sp>
      <p:sp>
        <p:nvSpPr>
          <p:cNvPr id="5" name="Rectangle: Rounded Corners 4">
            <a:extLst>
              <a:ext uri="{FF2B5EF4-FFF2-40B4-BE49-F238E27FC236}">
                <a16:creationId xmlns:a16="http://schemas.microsoft.com/office/drawing/2014/main" id="{86B79CF9-59EA-4736-8A84-9D7FD2010B9C}"/>
              </a:ext>
            </a:extLst>
          </p:cNvPr>
          <p:cNvSpPr/>
          <p:nvPr/>
        </p:nvSpPr>
        <p:spPr>
          <a:xfrm>
            <a:off x="6760762" y="1217673"/>
            <a:ext cx="1233615" cy="1152000"/>
          </a:xfrm>
          <a:prstGeom prst="roundRect">
            <a:avLst/>
          </a:prstGeom>
          <a:solidFill>
            <a:srgbClr val="FFFF00"/>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buNone/>
            </a:pPr>
            <a:r>
              <a:rPr lang="en-GB" sz="2000" dirty="0">
                <a:solidFill>
                  <a:srgbClr val="585858"/>
                </a:solidFill>
              </a:rPr>
              <a:t>B</a:t>
            </a:r>
          </a:p>
          <a:p>
            <a:pPr algn="ctr">
              <a:buNone/>
            </a:pPr>
            <a:r>
              <a:rPr lang="en-GB" dirty="0">
                <a:solidFill>
                  <a:srgbClr val="585858"/>
                </a:solidFill>
              </a:rPr>
              <a:t>2</a:t>
            </a:r>
            <a:r>
              <a:rPr lang="en-GB" baseline="30000" dirty="0">
                <a:solidFill>
                  <a:srgbClr val="585858"/>
                </a:solidFill>
              </a:rPr>
              <a:t>3</a:t>
            </a:r>
            <a:endParaRPr lang="en-GB" dirty="0">
              <a:solidFill>
                <a:srgbClr val="585858"/>
              </a:solidFill>
            </a:endParaRPr>
          </a:p>
        </p:txBody>
      </p:sp>
      <p:sp>
        <p:nvSpPr>
          <p:cNvPr id="6" name="Rectangle: Rounded Corners 5">
            <a:extLst>
              <a:ext uri="{FF2B5EF4-FFF2-40B4-BE49-F238E27FC236}">
                <a16:creationId xmlns:a16="http://schemas.microsoft.com/office/drawing/2014/main" id="{90DF1BAF-7D8D-443C-A4F8-2AB02E0305A9}"/>
              </a:ext>
            </a:extLst>
          </p:cNvPr>
          <p:cNvSpPr/>
          <p:nvPr/>
        </p:nvSpPr>
        <p:spPr>
          <a:xfrm>
            <a:off x="8055711" y="1209986"/>
            <a:ext cx="1233615" cy="1152000"/>
          </a:xfrm>
          <a:prstGeom prst="roundRect">
            <a:avLst/>
          </a:prstGeom>
          <a:solidFill>
            <a:srgbClr val="92D050"/>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buNone/>
            </a:pPr>
            <a:r>
              <a:rPr lang="en-GB" sz="2000" dirty="0">
                <a:solidFill>
                  <a:srgbClr val="585858"/>
                </a:solidFill>
              </a:rPr>
              <a:t>C</a:t>
            </a:r>
          </a:p>
          <a:p>
            <a:pPr algn="ctr">
              <a:buNone/>
            </a:pPr>
            <a:r>
              <a:rPr lang="en-GB" dirty="0">
                <a:solidFill>
                  <a:srgbClr val="585858"/>
                </a:solidFill>
              </a:rPr>
              <a:t>2 + 2</a:t>
            </a:r>
          </a:p>
        </p:txBody>
      </p:sp>
      <mc:AlternateContent xmlns:mc="http://schemas.openxmlformats.org/markup-compatibility/2006" xmlns:a14="http://schemas.microsoft.com/office/drawing/2010/main">
        <mc:Choice Requires="a14">
          <p:sp>
            <p:nvSpPr>
              <p:cNvPr id="7" name="Rectangle: Rounded Corners 6">
                <a:extLst>
                  <a:ext uri="{FF2B5EF4-FFF2-40B4-BE49-F238E27FC236}">
                    <a16:creationId xmlns:a16="http://schemas.microsoft.com/office/drawing/2014/main" id="{C5E91E85-0022-47D4-819A-657B00E2EB20}"/>
                  </a:ext>
                </a:extLst>
              </p:cNvPr>
              <p:cNvSpPr/>
              <p:nvPr/>
            </p:nvSpPr>
            <p:spPr>
              <a:xfrm>
                <a:off x="9350662" y="1203677"/>
                <a:ext cx="1233615" cy="1152000"/>
              </a:xfrm>
              <a:prstGeom prst="roundRect">
                <a:avLst/>
              </a:prstGeom>
              <a:solidFill>
                <a:srgbClr val="00B0F0"/>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buNone/>
                </a:pPr>
                <a:r>
                  <a:rPr lang="en-GB" sz="2000" dirty="0">
                    <a:solidFill>
                      <a:srgbClr val="585858"/>
                    </a:solidFill>
                  </a:rPr>
                  <a:t>D</a:t>
                </a:r>
              </a:p>
              <a:p>
                <a:pPr algn="ctr">
                  <a:buNone/>
                </a:pPr>
                <a:r>
                  <a:rPr lang="en-GB" dirty="0">
                    <a:solidFill>
                      <a:srgbClr val="585858"/>
                    </a:solidFill>
                  </a:rPr>
                  <a:t>2 </a:t>
                </a:r>
                <a14:m>
                  <m:oMath xmlns:m="http://schemas.openxmlformats.org/officeDocument/2006/math">
                    <m:r>
                      <a:rPr lang="en-GB" i="1" dirty="0" smtClean="0">
                        <a:solidFill>
                          <a:srgbClr val="585858"/>
                        </a:solidFill>
                        <a:latin typeface="Cambria Math" panose="02040503050406030204" pitchFamily="18" charset="0"/>
                        <a:ea typeface="Cambria Math" panose="02040503050406030204" pitchFamily="18" charset="0"/>
                      </a:rPr>
                      <m:t>×</m:t>
                    </m:r>
                  </m:oMath>
                </a14:m>
                <a:r>
                  <a:rPr lang="en-GB" dirty="0">
                    <a:solidFill>
                      <a:srgbClr val="585858"/>
                    </a:solidFill>
                  </a:rPr>
                  <a:t> 3</a:t>
                </a:r>
              </a:p>
            </p:txBody>
          </p:sp>
        </mc:Choice>
        <mc:Fallback xmlns="">
          <p:sp>
            <p:nvSpPr>
              <p:cNvPr id="7" name="Rectangle: Rounded Corners 6">
                <a:extLst>
                  <a:ext uri="{FF2B5EF4-FFF2-40B4-BE49-F238E27FC236}">
                    <a16:creationId xmlns:a16="http://schemas.microsoft.com/office/drawing/2014/main" id="{C5E91E85-0022-47D4-819A-657B00E2EB20}"/>
                  </a:ext>
                </a:extLst>
              </p:cNvPr>
              <p:cNvSpPr>
                <a:spLocks noRot="1" noChangeAspect="1" noMove="1" noResize="1" noEditPoints="1" noAdjustHandles="1" noChangeArrowheads="1" noChangeShapeType="1" noTextEdit="1"/>
              </p:cNvSpPr>
              <p:nvPr/>
            </p:nvSpPr>
            <p:spPr>
              <a:xfrm>
                <a:off x="9350662" y="1203677"/>
                <a:ext cx="1233615" cy="1152000"/>
              </a:xfrm>
              <a:prstGeom prst="roundRect">
                <a:avLst/>
              </a:prstGeom>
              <a:blipFill>
                <a:blip r:embed="rId3"/>
                <a:stretch>
                  <a:fillRect l="-1471" r="-1471" b="-3665"/>
                </a:stretch>
              </a:blipFill>
              <a:ln>
                <a:solidFill>
                  <a:schemeClr val="accent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Rectangle: Rounded Corners 7">
                <a:extLst>
                  <a:ext uri="{FF2B5EF4-FFF2-40B4-BE49-F238E27FC236}">
                    <a16:creationId xmlns:a16="http://schemas.microsoft.com/office/drawing/2014/main" id="{B3A2354F-C14C-41FD-8B42-1C9A255E23DC}"/>
                  </a:ext>
                </a:extLst>
              </p:cNvPr>
              <p:cNvSpPr/>
              <p:nvPr/>
            </p:nvSpPr>
            <p:spPr>
              <a:xfrm>
                <a:off x="10629303" y="1200722"/>
                <a:ext cx="1233615" cy="1152000"/>
              </a:xfrm>
              <a:prstGeom prst="roundRect">
                <a:avLst/>
              </a:prstGeom>
              <a:solidFill>
                <a:srgbClr val="FFC000"/>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buNone/>
                </a:pPr>
                <a:r>
                  <a:rPr lang="en-GB" sz="2000" dirty="0">
                    <a:solidFill>
                      <a:srgbClr val="585858"/>
                    </a:solidFill>
                  </a:rPr>
                  <a:t>E</a:t>
                </a:r>
              </a:p>
              <a:p>
                <a:pPr algn="ctr">
                  <a:buNone/>
                </a:pPr>
                <a:r>
                  <a:rPr lang="en-GB" dirty="0">
                    <a:solidFill>
                      <a:srgbClr val="585858"/>
                    </a:solidFill>
                  </a:rPr>
                  <a:t>2</a:t>
                </a:r>
                <a:r>
                  <a:rPr lang="en-GB" dirty="0">
                    <a:solidFill>
                      <a:srgbClr val="585858"/>
                    </a:solidFill>
                    <a:ea typeface="Cambria Math" panose="02040503050406030204" pitchFamily="18" charset="0"/>
                  </a:rPr>
                  <a:t> </a:t>
                </a:r>
                <a14:m>
                  <m:oMath xmlns:m="http://schemas.openxmlformats.org/officeDocument/2006/math">
                    <m:r>
                      <a:rPr lang="en-GB" i="1" dirty="0" smtClean="0">
                        <a:solidFill>
                          <a:srgbClr val="585858"/>
                        </a:solidFill>
                        <a:latin typeface="Cambria Math" panose="02040503050406030204" pitchFamily="18" charset="0"/>
                        <a:ea typeface="Cambria Math" panose="02040503050406030204" pitchFamily="18" charset="0"/>
                      </a:rPr>
                      <m:t>× </m:t>
                    </m:r>
                  </m:oMath>
                </a14:m>
                <a:r>
                  <a:rPr lang="en-GB" dirty="0">
                    <a:solidFill>
                      <a:srgbClr val="585858"/>
                    </a:solidFill>
                  </a:rPr>
                  <a:t>2</a:t>
                </a:r>
              </a:p>
            </p:txBody>
          </p:sp>
        </mc:Choice>
        <mc:Fallback xmlns="">
          <p:sp>
            <p:nvSpPr>
              <p:cNvPr id="8" name="Rectangle: Rounded Corners 7">
                <a:extLst>
                  <a:ext uri="{FF2B5EF4-FFF2-40B4-BE49-F238E27FC236}">
                    <a16:creationId xmlns:a16="http://schemas.microsoft.com/office/drawing/2014/main" id="{B3A2354F-C14C-41FD-8B42-1C9A255E23DC}"/>
                  </a:ext>
                </a:extLst>
              </p:cNvPr>
              <p:cNvSpPr>
                <a:spLocks noRot="1" noChangeAspect="1" noMove="1" noResize="1" noEditPoints="1" noAdjustHandles="1" noChangeArrowheads="1" noChangeShapeType="1" noTextEdit="1"/>
              </p:cNvSpPr>
              <p:nvPr/>
            </p:nvSpPr>
            <p:spPr>
              <a:xfrm>
                <a:off x="10629303" y="1200722"/>
                <a:ext cx="1233615" cy="1152000"/>
              </a:xfrm>
              <a:prstGeom prst="roundRect">
                <a:avLst/>
              </a:prstGeom>
              <a:blipFill>
                <a:blip r:embed="rId4"/>
                <a:stretch>
                  <a:fillRect l="-980" b="-3665"/>
                </a:stretch>
              </a:blipFill>
              <a:ln>
                <a:solidFill>
                  <a:schemeClr val="accent1"/>
                </a:solidFill>
              </a:ln>
            </p:spPr>
            <p:txBody>
              <a:bodyPr/>
              <a:lstStyle/>
              <a:p>
                <a:r>
                  <a:rPr lang="en-GB">
                    <a:noFill/>
                  </a:rPr>
                  <a:t> </a:t>
                </a:r>
              </a:p>
            </p:txBody>
          </p:sp>
        </mc:Fallback>
      </mc:AlternateContent>
      <p:sp>
        <p:nvSpPr>
          <p:cNvPr id="9" name="Rectangle: Rounded Corners 8">
            <a:extLst>
              <a:ext uri="{FF2B5EF4-FFF2-40B4-BE49-F238E27FC236}">
                <a16:creationId xmlns:a16="http://schemas.microsoft.com/office/drawing/2014/main" id="{4168F5EE-D39B-4B55-9E4C-87DE073B89E4}"/>
              </a:ext>
            </a:extLst>
          </p:cNvPr>
          <p:cNvSpPr/>
          <p:nvPr/>
        </p:nvSpPr>
        <p:spPr>
          <a:xfrm>
            <a:off x="5459568" y="2894296"/>
            <a:ext cx="1233615" cy="1152000"/>
          </a:xfrm>
          <a:prstGeom prst="roundRect">
            <a:avLst/>
          </a:prstGeom>
          <a:solidFill>
            <a:srgbClr val="FF0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n-GB" sz="2000" dirty="0">
                <a:solidFill>
                  <a:srgbClr val="585858"/>
                </a:solidFill>
              </a:rPr>
              <a:t>A</a:t>
            </a:r>
          </a:p>
          <a:p>
            <a:pPr algn="ctr">
              <a:buNone/>
            </a:pPr>
            <a:r>
              <a:rPr lang="en-GB" dirty="0">
                <a:solidFill>
                  <a:srgbClr val="585858"/>
                </a:solidFill>
              </a:rPr>
              <a:t>4</a:t>
            </a:r>
            <a:r>
              <a:rPr lang="en-GB" baseline="30000" dirty="0">
                <a:solidFill>
                  <a:srgbClr val="585858"/>
                </a:solidFill>
              </a:rPr>
              <a:t>2</a:t>
            </a:r>
            <a:endParaRPr lang="en-GB" dirty="0">
              <a:solidFill>
                <a:srgbClr val="585858"/>
              </a:solidFill>
            </a:endParaRPr>
          </a:p>
        </p:txBody>
      </p:sp>
      <p:sp>
        <p:nvSpPr>
          <p:cNvPr id="10" name="Rectangle: Rounded Corners 9">
            <a:extLst>
              <a:ext uri="{FF2B5EF4-FFF2-40B4-BE49-F238E27FC236}">
                <a16:creationId xmlns:a16="http://schemas.microsoft.com/office/drawing/2014/main" id="{7307CA83-D4EA-4734-9425-F234855086CF}"/>
              </a:ext>
            </a:extLst>
          </p:cNvPr>
          <p:cNvSpPr/>
          <p:nvPr/>
        </p:nvSpPr>
        <p:spPr>
          <a:xfrm>
            <a:off x="6760761" y="2894296"/>
            <a:ext cx="1233615" cy="1152000"/>
          </a:xfrm>
          <a:prstGeom prst="roundRect">
            <a:avLst/>
          </a:prstGeom>
          <a:solidFill>
            <a:srgbClr val="FFFF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n-GB" sz="2000" dirty="0">
                <a:solidFill>
                  <a:srgbClr val="585858"/>
                </a:solidFill>
              </a:rPr>
              <a:t>B</a:t>
            </a:r>
          </a:p>
          <a:p>
            <a:pPr algn="ctr">
              <a:buNone/>
            </a:pPr>
            <a:r>
              <a:rPr lang="en-GB" dirty="0">
                <a:solidFill>
                  <a:srgbClr val="585858"/>
                </a:solidFill>
              </a:rPr>
              <a:t>4</a:t>
            </a:r>
            <a:r>
              <a:rPr lang="en-GB" baseline="30000" dirty="0">
                <a:solidFill>
                  <a:srgbClr val="585858"/>
                </a:solidFill>
              </a:rPr>
              <a:t>3</a:t>
            </a:r>
            <a:endParaRPr lang="en-GB" dirty="0">
              <a:solidFill>
                <a:srgbClr val="585858"/>
              </a:solidFill>
            </a:endParaRPr>
          </a:p>
        </p:txBody>
      </p:sp>
      <p:sp>
        <p:nvSpPr>
          <p:cNvPr id="11" name="Rectangle: Rounded Corners 10">
            <a:extLst>
              <a:ext uri="{FF2B5EF4-FFF2-40B4-BE49-F238E27FC236}">
                <a16:creationId xmlns:a16="http://schemas.microsoft.com/office/drawing/2014/main" id="{66CD7678-66BF-44CC-A293-6FB8E2BA0526}"/>
              </a:ext>
            </a:extLst>
          </p:cNvPr>
          <p:cNvSpPr/>
          <p:nvPr/>
        </p:nvSpPr>
        <p:spPr>
          <a:xfrm>
            <a:off x="8055711" y="2894296"/>
            <a:ext cx="1233615" cy="1152000"/>
          </a:xfrm>
          <a:prstGeom prst="roundRect">
            <a:avLst/>
          </a:prstGeom>
          <a:solidFill>
            <a:srgbClr val="92D05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n-GB" sz="2000" dirty="0">
                <a:solidFill>
                  <a:srgbClr val="585858"/>
                </a:solidFill>
              </a:rPr>
              <a:t>C</a:t>
            </a:r>
          </a:p>
          <a:p>
            <a:pPr algn="ctr">
              <a:buNone/>
            </a:pPr>
            <a:r>
              <a:rPr lang="en-GB" dirty="0">
                <a:solidFill>
                  <a:srgbClr val="585858"/>
                </a:solidFill>
              </a:rPr>
              <a:t>4 + 4</a:t>
            </a:r>
          </a:p>
        </p:txBody>
      </p:sp>
      <mc:AlternateContent xmlns:mc="http://schemas.openxmlformats.org/markup-compatibility/2006" xmlns:a14="http://schemas.microsoft.com/office/drawing/2010/main">
        <mc:Choice Requires="a14">
          <p:sp>
            <p:nvSpPr>
              <p:cNvPr id="12" name="Rectangle: Rounded Corners 11">
                <a:extLst>
                  <a:ext uri="{FF2B5EF4-FFF2-40B4-BE49-F238E27FC236}">
                    <a16:creationId xmlns:a16="http://schemas.microsoft.com/office/drawing/2014/main" id="{1F922A6C-2EE8-42B1-8509-8E20E3D5399E}"/>
                  </a:ext>
                </a:extLst>
              </p:cNvPr>
              <p:cNvSpPr/>
              <p:nvPr/>
            </p:nvSpPr>
            <p:spPr>
              <a:xfrm>
                <a:off x="9350662" y="2898421"/>
                <a:ext cx="1233615" cy="1152000"/>
              </a:xfrm>
              <a:prstGeom prst="roundRect">
                <a:avLst/>
              </a:prstGeom>
              <a:solidFill>
                <a:srgbClr val="00B0F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n-GB" sz="2000" dirty="0">
                    <a:solidFill>
                      <a:srgbClr val="585858"/>
                    </a:solidFill>
                  </a:rPr>
                  <a:t>D</a:t>
                </a:r>
              </a:p>
              <a:p>
                <a:pPr algn="ctr">
                  <a:buNone/>
                </a:pPr>
                <a:r>
                  <a:rPr lang="en-GB" dirty="0">
                    <a:solidFill>
                      <a:srgbClr val="585858"/>
                    </a:solidFill>
                  </a:rPr>
                  <a:t>4</a:t>
                </a:r>
                <a:r>
                  <a:rPr lang="en-GB" dirty="0">
                    <a:solidFill>
                      <a:srgbClr val="585858"/>
                    </a:solidFill>
                    <a:ea typeface="Cambria Math" panose="02040503050406030204" pitchFamily="18" charset="0"/>
                  </a:rPr>
                  <a:t> </a:t>
                </a:r>
                <a14:m>
                  <m:oMath xmlns:m="http://schemas.openxmlformats.org/officeDocument/2006/math">
                    <m:r>
                      <a:rPr lang="en-GB" i="1" dirty="0" smtClean="0">
                        <a:solidFill>
                          <a:srgbClr val="585858"/>
                        </a:solidFill>
                        <a:latin typeface="Cambria Math" panose="02040503050406030204" pitchFamily="18" charset="0"/>
                        <a:ea typeface="Cambria Math" panose="02040503050406030204" pitchFamily="18" charset="0"/>
                      </a:rPr>
                      <m:t>× </m:t>
                    </m:r>
                  </m:oMath>
                </a14:m>
                <a:r>
                  <a:rPr lang="en-GB" dirty="0">
                    <a:solidFill>
                      <a:srgbClr val="585858"/>
                    </a:solidFill>
                  </a:rPr>
                  <a:t>3</a:t>
                </a:r>
              </a:p>
            </p:txBody>
          </p:sp>
        </mc:Choice>
        <mc:Fallback xmlns="">
          <p:sp>
            <p:nvSpPr>
              <p:cNvPr id="12" name="Rectangle: Rounded Corners 11">
                <a:extLst>
                  <a:ext uri="{FF2B5EF4-FFF2-40B4-BE49-F238E27FC236}">
                    <a16:creationId xmlns:a16="http://schemas.microsoft.com/office/drawing/2014/main" id="{1F922A6C-2EE8-42B1-8509-8E20E3D5399E}"/>
                  </a:ext>
                </a:extLst>
              </p:cNvPr>
              <p:cNvSpPr>
                <a:spLocks noRot="1" noChangeAspect="1" noMove="1" noResize="1" noEditPoints="1" noAdjustHandles="1" noChangeArrowheads="1" noChangeShapeType="1" noTextEdit="1"/>
              </p:cNvSpPr>
              <p:nvPr/>
            </p:nvSpPr>
            <p:spPr>
              <a:xfrm>
                <a:off x="9350662" y="2898421"/>
                <a:ext cx="1233615" cy="1152000"/>
              </a:xfrm>
              <a:prstGeom prst="roundRect">
                <a:avLst/>
              </a:prstGeom>
              <a:blipFill>
                <a:blip r:embed="rId5"/>
                <a:stretch>
                  <a:fillRect l="-490" r="-490" b="-3665"/>
                </a:stretch>
              </a:blipFill>
              <a:ln>
                <a:solidFill>
                  <a:schemeClr val="accent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Rectangle: Rounded Corners 12">
                <a:extLst>
                  <a:ext uri="{FF2B5EF4-FFF2-40B4-BE49-F238E27FC236}">
                    <a16:creationId xmlns:a16="http://schemas.microsoft.com/office/drawing/2014/main" id="{31444511-3BB7-4A84-B399-F7C54E6AF6E5}"/>
                  </a:ext>
                </a:extLst>
              </p:cNvPr>
              <p:cNvSpPr/>
              <p:nvPr/>
            </p:nvSpPr>
            <p:spPr>
              <a:xfrm>
                <a:off x="10629302" y="2898421"/>
                <a:ext cx="1233615" cy="1152000"/>
              </a:xfrm>
              <a:prstGeom prst="roundRect">
                <a:avLst/>
              </a:prstGeom>
              <a:solidFill>
                <a:srgbClr val="FFC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n-GB" sz="2000" dirty="0">
                    <a:solidFill>
                      <a:srgbClr val="585858"/>
                    </a:solidFill>
                  </a:rPr>
                  <a:t>E</a:t>
                </a:r>
              </a:p>
              <a:p>
                <a:pPr algn="ctr">
                  <a:buNone/>
                </a:pPr>
                <a:r>
                  <a:rPr lang="en-GB" dirty="0">
                    <a:solidFill>
                      <a:srgbClr val="585858"/>
                    </a:solidFill>
                  </a:rPr>
                  <a:t>4</a:t>
                </a:r>
                <a:r>
                  <a:rPr lang="en-GB" dirty="0">
                    <a:solidFill>
                      <a:srgbClr val="585858"/>
                    </a:solidFill>
                    <a:ea typeface="Cambria Math" panose="02040503050406030204" pitchFamily="18" charset="0"/>
                  </a:rPr>
                  <a:t> </a:t>
                </a:r>
                <a14:m>
                  <m:oMath xmlns:m="http://schemas.openxmlformats.org/officeDocument/2006/math">
                    <m:r>
                      <a:rPr lang="en-GB" i="1" dirty="0" smtClean="0">
                        <a:solidFill>
                          <a:srgbClr val="585858"/>
                        </a:solidFill>
                        <a:latin typeface="Cambria Math" panose="02040503050406030204" pitchFamily="18" charset="0"/>
                        <a:ea typeface="Cambria Math" panose="02040503050406030204" pitchFamily="18" charset="0"/>
                      </a:rPr>
                      <m:t>× </m:t>
                    </m:r>
                  </m:oMath>
                </a14:m>
                <a:r>
                  <a:rPr lang="en-GB" dirty="0">
                    <a:solidFill>
                      <a:srgbClr val="585858"/>
                    </a:solidFill>
                  </a:rPr>
                  <a:t>2</a:t>
                </a:r>
              </a:p>
            </p:txBody>
          </p:sp>
        </mc:Choice>
        <mc:Fallback xmlns="">
          <p:sp>
            <p:nvSpPr>
              <p:cNvPr id="13" name="Rectangle: Rounded Corners 12">
                <a:extLst>
                  <a:ext uri="{FF2B5EF4-FFF2-40B4-BE49-F238E27FC236}">
                    <a16:creationId xmlns:a16="http://schemas.microsoft.com/office/drawing/2014/main" id="{31444511-3BB7-4A84-B399-F7C54E6AF6E5}"/>
                  </a:ext>
                </a:extLst>
              </p:cNvPr>
              <p:cNvSpPr>
                <a:spLocks noRot="1" noChangeAspect="1" noMove="1" noResize="1" noEditPoints="1" noAdjustHandles="1" noChangeArrowheads="1" noChangeShapeType="1" noTextEdit="1"/>
              </p:cNvSpPr>
              <p:nvPr/>
            </p:nvSpPr>
            <p:spPr>
              <a:xfrm>
                <a:off x="10629302" y="2898421"/>
                <a:ext cx="1233615" cy="1152000"/>
              </a:xfrm>
              <a:prstGeom prst="roundRect">
                <a:avLst/>
              </a:prstGeom>
              <a:blipFill>
                <a:blip r:embed="rId6"/>
                <a:stretch>
                  <a:fillRect l="-980" b="-3665"/>
                </a:stretch>
              </a:blipFill>
              <a:ln>
                <a:solidFill>
                  <a:schemeClr val="accent1"/>
                </a:solidFill>
              </a:ln>
            </p:spPr>
            <p:txBody>
              <a:bodyPr/>
              <a:lstStyle/>
              <a:p>
                <a:r>
                  <a:rPr lang="en-GB">
                    <a:noFill/>
                  </a:rPr>
                  <a:t> </a:t>
                </a:r>
              </a:p>
            </p:txBody>
          </p:sp>
        </mc:Fallback>
      </mc:AlternateContent>
      <p:sp>
        <p:nvSpPr>
          <p:cNvPr id="14" name="Text Placeholder 1">
            <a:extLst>
              <a:ext uri="{FF2B5EF4-FFF2-40B4-BE49-F238E27FC236}">
                <a16:creationId xmlns:a16="http://schemas.microsoft.com/office/drawing/2014/main" id="{4B649D5F-0490-4B4D-85B4-F2A0C79A7477}"/>
              </a:ext>
            </a:extLst>
          </p:cNvPr>
          <p:cNvSpPr txBox="1">
            <a:spLocks/>
          </p:cNvSpPr>
          <p:nvPr/>
        </p:nvSpPr>
        <p:spPr>
          <a:xfrm>
            <a:off x="234274" y="2780928"/>
            <a:ext cx="5225294" cy="155589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Clr>
                <a:srgbClr val="00628C"/>
              </a:buClr>
              <a:buFont typeface="Arial" panose="020B0604020202020204" pitchFamily="34" charset="0"/>
              <a:buNone/>
              <a:defRPr sz="2800" kern="1200">
                <a:solidFill>
                  <a:srgbClr val="585858"/>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rgbClr val="00628C"/>
              </a:buClr>
              <a:buFont typeface="Arial" panose="020B0604020202020204" pitchFamily="34" charset="0"/>
              <a:buChar char="•"/>
              <a:defRPr sz="2400" kern="1200">
                <a:solidFill>
                  <a:srgbClr val="585858"/>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rgbClr val="00628C"/>
              </a:buClr>
              <a:buFont typeface="Arial" panose="020B0604020202020204" pitchFamily="34" charset="0"/>
              <a:buChar char="•"/>
              <a:defRPr sz="2000" kern="1200">
                <a:solidFill>
                  <a:srgbClr val="585858"/>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rgbClr val="00628C"/>
              </a:buClr>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rgbClr val="00628C"/>
              </a:buClr>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fontAlgn="auto">
              <a:lnSpc>
                <a:spcPct val="100000"/>
              </a:lnSpc>
              <a:spcBef>
                <a:spcPts val="600"/>
              </a:spcBef>
              <a:spcAft>
                <a:spcPts val="0"/>
              </a:spcAft>
              <a:buFont typeface="+mj-lt"/>
              <a:buAutoNum type="alphaLcParenR" startAt="2"/>
            </a:pPr>
            <a:r>
              <a:rPr lang="en-GB" sz="2200" dirty="0"/>
              <a:t>Ava then places these cards in order from smallest to largest. Does the order remain the same? Which cards are equivalent?</a:t>
            </a:r>
          </a:p>
        </p:txBody>
      </p:sp>
      <p:sp>
        <p:nvSpPr>
          <p:cNvPr id="16" name="Text Placeholder 1">
            <a:extLst>
              <a:ext uri="{FF2B5EF4-FFF2-40B4-BE49-F238E27FC236}">
                <a16:creationId xmlns:a16="http://schemas.microsoft.com/office/drawing/2014/main" id="{248F321F-5446-4495-88E9-3A59F38F3CB9}"/>
              </a:ext>
            </a:extLst>
          </p:cNvPr>
          <p:cNvSpPr txBox="1">
            <a:spLocks/>
          </p:cNvSpPr>
          <p:nvPr/>
        </p:nvSpPr>
        <p:spPr>
          <a:xfrm>
            <a:off x="931568" y="5122770"/>
            <a:ext cx="8357758" cy="147334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Clr>
                <a:srgbClr val="00628C"/>
              </a:buClr>
              <a:buFont typeface="Arial" panose="020B0604020202020204" pitchFamily="34" charset="0"/>
              <a:buNone/>
              <a:defRPr sz="2800" kern="1200">
                <a:solidFill>
                  <a:srgbClr val="585858"/>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rgbClr val="00628C"/>
              </a:buClr>
              <a:buFont typeface="Arial" panose="020B0604020202020204" pitchFamily="34" charset="0"/>
              <a:buChar char="•"/>
              <a:defRPr sz="2400" kern="1200">
                <a:solidFill>
                  <a:srgbClr val="585858"/>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rgbClr val="00628C"/>
              </a:buClr>
              <a:buFont typeface="Arial" panose="020B0604020202020204" pitchFamily="34" charset="0"/>
              <a:buChar char="•"/>
              <a:defRPr sz="2000" kern="1200">
                <a:solidFill>
                  <a:srgbClr val="585858"/>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rgbClr val="00628C"/>
              </a:buClr>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rgbClr val="00628C"/>
              </a:buClr>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pPr>
            <a:r>
              <a:rPr lang="en-GB" sz="2200" dirty="0"/>
              <a:t>In a), 2 was the base number. In b), 4 was the base number. </a:t>
            </a:r>
          </a:p>
          <a:p>
            <a:pPr fontAlgn="auto">
              <a:spcAft>
                <a:spcPts val="0"/>
              </a:spcAft>
            </a:pPr>
            <a:r>
              <a:rPr lang="en-GB" sz="2200" dirty="0"/>
              <a:t>Create your own set of cards using the same operations but a different base number. Is the order the same? Why?</a:t>
            </a:r>
          </a:p>
        </p:txBody>
      </p:sp>
      <p:sp>
        <p:nvSpPr>
          <p:cNvPr id="17" name="Text Placeholder 1">
            <a:extLst>
              <a:ext uri="{FF2B5EF4-FFF2-40B4-BE49-F238E27FC236}">
                <a16:creationId xmlns:a16="http://schemas.microsoft.com/office/drawing/2014/main" id="{D5FDAFCD-AE07-48B5-967D-8F2141346118}"/>
              </a:ext>
            </a:extLst>
          </p:cNvPr>
          <p:cNvSpPr txBox="1">
            <a:spLocks/>
          </p:cNvSpPr>
          <p:nvPr/>
        </p:nvSpPr>
        <p:spPr>
          <a:xfrm>
            <a:off x="184285" y="4463324"/>
            <a:ext cx="11717238" cy="882353"/>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Clr>
                <a:srgbClr val="00628C"/>
              </a:buClr>
              <a:buFont typeface="Arial" panose="020B0604020202020204" pitchFamily="34" charset="0"/>
              <a:buNone/>
              <a:defRPr sz="2800" kern="1200">
                <a:solidFill>
                  <a:srgbClr val="585858"/>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rgbClr val="00628C"/>
              </a:buClr>
              <a:buFont typeface="Arial" panose="020B0604020202020204" pitchFamily="34" charset="0"/>
              <a:buChar char="•"/>
              <a:defRPr sz="2400" kern="1200">
                <a:solidFill>
                  <a:srgbClr val="585858"/>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rgbClr val="00628C"/>
              </a:buClr>
              <a:buFont typeface="Arial" panose="020B0604020202020204" pitchFamily="34" charset="0"/>
              <a:buChar char="•"/>
              <a:defRPr sz="2000" kern="1200">
                <a:solidFill>
                  <a:srgbClr val="585858"/>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rgbClr val="00628C"/>
              </a:buClr>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rgbClr val="00628C"/>
              </a:buClr>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fontAlgn="auto">
              <a:spcAft>
                <a:spcPts val="0"/>
              </a:spcAft>
              <a:buFont typeface="+mj-lt"/>
              <a:buAutoNum type="alphaLcParenR" startAt="3"/>
            </a:pPr>
            <a:r>
              <a:rPr lang="en-GB" sz="2200" dirty="0"/>
              <a:t>What was the same and what was different about the order of the cards each time?</a:t>
            </a:r>
          </a:p>
        </p:txBody>
      </p:sp>
      <p:sp>
        <p:nvSpPr>
          <p:cNvPr id="18" name="Action Button: Help 17">
            <a:hlinkClick r:id="" action="ppaction://noaction" highlightClick="1"/>
            <a:extLst>
              <a:ext uri="{FF2B5EF4-FFF2-40B4-BE49-F238E27FC236}">
                <a16:creationId xmlns:a16="http://schemas.microsoft.com/office/drawing/2014/main" id="{E24CAF96-E74A-4828-93EB-39FF79CB6F39}"/>
              </a:ext>
            </a:extLst>
          </p:cNvPr>
          <p:cNvSpPr/>
          <p:nvPr/>
        </p:nvSpPr>
        <p:spPr>
          <a:xfrm>
            <a:off x="218673" y="5126132"/>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2473465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p:bldP spid="16" grpId="0"/>
      <p:bldP spid="17" grpId="0"/>
      <p:bldP spid="18" grpId="0" animBg="1"/>
    </p:bld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A1068-31C0-4088-8990-28927598FA00}"/>
              </a:ext>
            </a:extLst>
          </p:cNvPr>
          <p:cNvSpPr>
            <a:spLocks noGrp="1"/>
          </p:cNvSpPr>
          <p:nvPr>
            <p:ph type="title" idx="4294967295"/>
          </p:nvPr>
        </p:nvSpPr>
        <p:spPr>
          <a:xfrm>
            <a:off x="0" y="115888"/>
            <a:ext cx="11953875" cy="504825"/>
          </a:xfrm>
        </p:spPr>
        <p:txBody>
          <a:bodyPr>
            <a:normAutofit/>
          </a:bodyPr>
          <a:lstStyle/>
          <a:p>
            <a:r>
              <a:rPr lang="en-GB" sz="2400" dirty="0"/>
              <a:t>Checkpoint 6: Guidance</a:t>
            </a:r>
          </a:p>
        </p:txBody>
      </p:sp>
      <p:graphicFrame>
        <p:nvGraphicFramePr>
          <p:cNvPr id="5" name="Table 7">
            <a:extLst>
              <a:ext uri="{FF2B5EF4-FFF2-40B4-BE49-F238E27FC236}">
                <a16:creationId xmlns:a16="http://schemas.microsoft.com/office/drawing/2014/main" id="{8A0A7F07-EFF5-4E71-A7F2-DE40BF607F3C}"/>
              </a:ext>
            </a:extLst>
          </p:cNvPr>
          <p:cNvGraphicFramePr>
            <a:graphicFrameLocks noGrp="1"/>
          </p:cNvGraphicFramePr>
          <p:nvPr>
            <p:extLst>
              <p:ext uri="{D42A27DB-BD31-4B8C-83A1-F6EECF244321}">
                <p14:modId xmlns:p14="http://schemas.microsoft.com/office/powerpoint/2010/main" val="882053264"/>
              </p:ext>
            </p:extLst>
          </p:nvPr>
        </p:nvGraphicFramePr>
        <p:xfrm>
          <a:off x="175088" y="764704"/>
          <a:ext cx="11326521" cy="5322480"/>
        </p:xfrm>
        <a:graphic>
          <a:graphicData uri="http://schemas.openxmlformats.org/drawingml/2006/table">
            <a:tbl>
              <a:tblPr firstRow="1" bandRow="1">
                <a:tableStyleId>{5940675A-B579-460E-94D1-54222C63F5DA}</a:tableStyleId>
              </a:tblPr>
              <a:tblGrid>
                <a:gridCol w="7245483">
                  <a:extLst>
                    <a:ext uri="{9D8B030D-6E8A-4147-A177-3AD203B41FA5}">
                      <a16:colId xmlns:a16="http://schemas.microsoft.com/office/drawing/2014/main" val="695237181"/>
                    </a:ext>
                  </a:extLst>
                </a:gridCol>
                <a:gridCol w="4081038">
                  <a:extLst>
                    <a:ext uri="{9D8B030D-6E8A-4147-A177-3AD203B41FA5}">
                      <a16:colId xmlns:a16="http://schemas.microsoft.com/office/drawing/2014/main" val="300072507"/>
                    </a:ext>
                  </a:extLst>
                </a:gridCol>
              </a:tblGrid>
              <a:tr h="339078">
                <a:tc>
                  <a:txBody>
                    <a:bodyPr/>
                    <a:lstStyle/>
                    <a:p>
                      <a:r>
                        <a:rPr lang="en-GB" sz="1800" b="1" dirty="0">
                          <a:solidFill>
                            <a:schemeClr val="bg1"/>
                          </a:solidFill>
                        </a:rPr>
                        <a:t>Adaptations</a:t>
                      </a:r>
                    </a:p>
                  </a:txBody>
                  <a:tcPr>
                    <a:solidFill>
                      <a:schemeClr val="accent2"/>
                    </a:solidFill>
                  </a:tcPr>
                </a:tc>
                <a:tc>
                  <a:txBody>
                    <a:bodyPr/>
                    <a:lstStyle/>
                    <a:p>
                      <a:r>
                        <a:rPr lang="en-GB" sz="1800" b="1">
                          <a:solidFill>
                            <a:schemeClr val="bg1"/>
                          </a:solidFill>
                        </a:rPr>
                        <a:t>Assessing understanding</a:t>
                      </a:r>
                    </a:p>
                  </a:txBody>
                  <a:tcPr>
                    <a:solidFill>
                      <a:schemeClr val="accent2"/>
                    </a:solidFill>
                  </a:tcPr>
                </a:tc>
                <a:extLst>
                  <a:ext uri="{0D108BD9-81ED-4DB2-BD59-A6C34878D82A}">
                    <a16:rowId xmlns:a16="http://schemas.microsoft.com/office/drawing/2014/main" val="3429622694"/>
                  </a:ext>
                </a:extLst>
              </a:tr>
              <a:tr h="3927654">
                <a:tc>
                  <a:txBody>
                    <a:bodyPr/>
                    <a:lstStyle/>
                    <a:p>
                      <a:r>
                        <a:rPr lang="en-GB" sz="1600" b="1" i="0" u="none" dirty="0"/>
                        <a:t>Support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600" i="0" dirty="0"/>
                        <a:t>Remove the green card to focus solely on the differences between powers and multiplication. To refine the focus further, just look at two cards at a time. For example, blue and orange (to compare </a:t>
                      </a:r>
                      <a:r>
                        <a:rPr lang="en-GB" sz="1600" i="1" dirty="0"/>
                        <a:t>n</a:t>
                      </a:r>
                      <a:r>
                        <a:rPr lang="en-GB" sz="1600" i="0" baseline="30000" dirty="0"/>
                        <a:t>2 </a:t>
                      </a:r>
                      <a:r>
                        <a:rPr lang="en-GB" sz="1600" i="0" baseline="0" dirty="0"/>
                        <a:t>with </a:t>
                      </a:r>
                      <a:r>
                        <a:rPr lang="en-GB" sz="1600" i="1" baseline="0" dirty="0"/>
                        <a:t>n</a:t>
                      </a:r>
                      <a:r>
                        <a:rPr lang="en-GB" sz="1600" i="0" baseline="0" dirty="0"/>
                        <a:t> </a:t>
                      </a:r>
                      <a:r>
                        <a:rPr lang="en-GB" sz="1600" b="0" dirty="0"/>
                        <a:t>× </a:t>
                      </a:r>
                      <a:r>
                        <a:rPr lang="en-GB" sz="1600" i="0" baseline="0" dirty="0"/>
                        <a:t>2)</a:t>
                      </a:r>
                      <a:r>
                        <a:rPr lang="en-GB" sz="1600" i="0" dirty="0"/>
                        <a:t>, followed by yellow and red (to compare </a:t>
                      </a:r>
                      <a:r>
                        <a:rPr lang="en-GB" sz="1600" i="1" dirty="0"/>
                        <a:t>n</a:t>
                      </a:r>
                      <a:r>
                        <a:rPr lang="en-GB" sz="1600" i="0" baseline="30000" dirty="0"/>
                        <a:t>3 </a:t>
                      </a:r>
                      <a:r>
                        <a:rPr lang="en-GB" sz="1600" i="0" baseline="0" dirty="0"/>
                        <a:t>with </a:t>
                      </a:r>
                      <a:r>
                        <a:rPr lang="en-GB" sz="1600" i="1" baseline="0" dirty="0"/>
                        <a:t>n</a:t>
                      </a:r>
                      <a:r>
                        <a:rPr lang="en-GB" sz="1600" i="0" baseline="0" dirty="0"/>
                        <a:t> </a:t>
                      </a:r>
                      <a:r>
                        <a:rPr lang="en-GB" sz="1600" b="0" dirty="0"/>
                        <a:t>× </a:t>
                      </a:r>
                      <a:r>
                        <a:rPr lang="en-GB" sz="1600" i="0" baseline="0" dirty="0"/>
                        <a:t>3).</a:t>
                      </a:r>
                      <a:r>
                        <a:rPr lang="en-GB" sz="1600" i="0" dirty="0"/>
                        <a: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600" i="1" u="none" dirty="0"/>
                    </a:p>
                    <a:p>
                      <a:r>
                        <a:rPr lang="en-GB" sz="1600" b="1" i="0" u="none" dirty="0"/>
                        <a:t>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i="0" dirty="0"/>
                        <a:t>Include additional cards that explore higher powers and introduce further integer exponents. The further thinking activity offers an opportunity to discuss how the order is different for bases of 1 and 3, but will remain the same as part b) for 5 and beyond. </a:t>
                      </a:r>
                    </a:p>
                    <a:p>
                      <a:endParaRPr lang="en-GB" sz="1600" u="none" dirty="0"/>
                    </a:p>
                    <a:p>
                      <a:r>
                        <a:rPr lang="en-GB" sz="1600" b="1" i="0" u="none" dirty="0"/>
                        <a:t>Representations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i="0" dirty="0"/>
                        <a:t>You could use multi-link cubes to represent physically the value on each card. For example, in a 2</a:t>
                      </a:r>
                      <a:r>
                        <a:rPr lang="en-GB" sz="1600" b="0" dirty="0"/>
                        <a:t> × </a:t>
                      </a:r>
                      <a:r>
                        <a:rPr lang="en-GB" sz="1600" i="0" dirty="0"/>
                        <a:t>2</a:t>
                      </a:r>
                      <a:r>
                        <a:rPr lang="en-GB" sz="1600" b="0" dirty="0"/>
                        <a:t> × </a:t>
                      </a:r>
                      <a:r>
                        <a:rPr lang="en-GB" sz="1600" i="0" dirty="0"/>
                        <a:t>2 cube for 2</a:t>
                      </a:r>
                      <a:r>
                        <a:rPr lang="en-GB" sz="1600" i="0" baseline="30000" dirty="0"/>
                        <a:t>3</a:t>
                      </a:r>
                      <a:r>
                        <a:rPr lang="en-GB" sz="1600" i="0" dirty="0"/>
                        <a:t> and an array for 2</a:t>
                      </a:r>
                      <a:r>
                        <a:rPr lang="en-GB" sz="1600" i="0" baseline="30000" dirty="0"/>
                        <a:t>2 </a:t>
                      </a:r>
                      <a:r>
                        <a:rPr lang="en-GB" sz="1600" i="0" baseline="0" dirty="0"/>
                        <a:t>and the</a:t>
                      </a:r>
                      <a:r>
                        <a:rPr lang="en-GB" sz="1600" i="0" dirty="0"/>
                        <a:t> multiplications. Think ahead about how you will arrange the cubes for 2 + 2; will these be a line of 4, or a 2</a:t>
                      </a:r>
                      <a:r>
                        <a:rPr lang="en-GB" sz="1600" b="0" dirty="0"/>
                        <a:t> × </a:t>
                      </a:r>
                      <a:r>
                        <a:rPr lang="en-GB" sz="1600" i="0" dirty="0"/>
                        <a:t>2 square? What are the implications of each?</a:t>
                      </a:r>
                    </a:p>
                  </a:txBody>
                  <a:tcPr/>
                </a:tc>
                <a:tc>
                  <a:txBody>
                    <a:bodyPr/>
                    <a:lstStyle/>
                    <a:p>
                      <a:pPr marL="0" indent="0">
                        <a:buFont typeface="Arial" panose="020B0604020202020204" pitchFamily="34" charset="0"/>
                        <a:buNone/>
                      </a:pPr>
                      <a:r>
                        <a:rPr lang="en-GB" sz="1600" b="0" dirty="0"/>
                        <a:t>This activity builds upon some classic misconceptions with exponents, giving the opportunity to address them. </a:t>
                      </a:r>
                    </a:p>
                    <a:p>
                      <a:pPr marL="0" indent="0">
                        <a:buFont typeface="Arial" panose="020B0604020202020204" pitchFamily="34" charset="0"/>
                        <a:buNone/>
                      </a:pPr>
                      <a:endParaRPr lang="en-GB" sz="1600" b="0" dirty="0"/>
                    </a:p>
                    <a:p>
                      <a:pPr marL="0" indent="0">
                        <a:buFont typeface="Arial" panose="020B0604020202020204" pitchFamily="34" charset="0"/>
                        <a:buNone/>
                      </a:pPr>
                      <a:r>
                        <a:rPr lang="en-GB" sz="1600" b="0" dirty="0"/>
                        <a:t>Two was chosen as the first base number as 2</a:t>
                      </a:r>
                      <a:r>
                        <a:rPr lang="en-GB" sz="1600" b="0" baseline="30000" dirty="0"/>
                        <a:t>2 </a:t>
                      </a:r>
                      <a:r>
                        <a:rPr lang="en-GB" sz="1600" b="0" baseline="0" dirty="0"/>
                        <a:t>is equivalent to both 2 + 2 and 2 </a:t>
                      </a:r>
                      <a:r>
                        <a:rPr lang="en-GB" sz="1600" b="0" dirty="0"/>
                        <a:t>× </a:t>
                      </a:r>
                      <a:r>
                        <a:rPr lang="en-GB" sz="1600" b="0" baseline="0" dirty="0"/>
                        <a:t>2. Discuss when these equivalences are always true and when they are just true for this base number.</a:t>
                      </a:r>
                    </a:p>
                    <a:p>
                      <a:pPr marL="0" indent="0">
                        <a:buFont typeface="Arial" panose="020B0604020202020204" pitchFamily="34" charset="0"/>
                        <a:buNone/>
                      </a:pPr>
                      <a:endParaRPr lang="en-GB" sz="1600" b="0" dirty="0"/>
                    </a:p>
                    <a:p>
                      <a:pPr marL="0" indent="0">
                        <a:buFont typeface="Arial" panose="020B0604020202020204" pitchFamily="34" charset="0"/>
                        <a:buNone/>
                      </a:pPr>
                      <a:r>
                        <a:rPr lang="en-GB" sz="1600" b="0" dirty="0"/>
                        <a:t>Four was chosen as the second base number, rather than 3, so that students can see the different effect of × 3 and the power of 3. </a:t>
                      </a:r>
                    </a:p>
                  </a:txBody>
                  <a:tcPr/>
                </a:tc>
                <a:extLst>
                  <a:ext uri="{0D108BD9-81ED-4DB2-BD59-A6C34878D82A}">
                    <a16:rowId xmlns:a16="http://schemas.microsoft.com/office/drawing/2014/main" val="1616516725"/>
                  </a:ext>
                </a:extLst>
              </a:tr>
              <a:tr h="720000">
                <a:tc gridSpan="2">
                  <a:txBody>
                    <a:bodyPr/>
                    <a:lstStyle/>
                    <a:p>
                      <a:r>
                        <a:rPr lang="en-GB" sz="1600" b="1" dirty="0"/>
                        <a:t>Additional resources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t>Additional activity </a:t>
                      </a:r>
                      <a:r>
                        <a:rPr lang="en-GB" sz="1600" dirty="0">
                          <a:hlinkClick r:id="rId3" action="ppaction://hlinksldjump"/>
                        </a:rPr>
                        <a:t>H</a:t>
                      </a:r>
                      <a:r>
                        <a:rPr lang="en-GB" sz="1600" dirty="0"/>
                        <a:t> offers another opportunity to explicitly address some misconceptions around powers.</a:t>
                      </a:r>
                    </a:p>
                  </a:txBody>
                  <a:tcPr/>
                </a:tc>
                <a:tc hMerge="1">
                  <a:txBody>
                    <a:bodyPr/>
                    <a:lstStyle/>
                    <a:p>
                      <a:endParaRPr lang="en-GB"/>
                    </a:p>
                  </a:txBody>
                  <a:tcPr/>
                </a:tc>
                <a:extLst>
                  <a:ext uri="{0D108BD9-81ED-4DB2-BD59-A6C34878D82A}">
                    <a16:rowId xmlns:a16="http://schemas.microsoft.com/office/drawing/2014/main" val="330862202"/>
                  </a:ext>
                </a:extLst>
              </a:tr>
            </a:tbl>
          </a:graphicData>
        </a:graphic>
      </p:graphicFrame>
    </p:spTree>
    <p:extLst>
      <p:ext uri="{BB962C8B-B14F-4D97-AF65-F5344CB8AC3E}">
        <p14:creationId xmlns:p14="http://schemas.microsoft.com/office/powerpoint/2010/main" val="21687356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CF750-B98E-4156-B264-E7141171DEA8}"/>
              </a:ext>
            </a:extLst>
          </p:cNvPr>
          <p:cNvSpPr>
            <a:spLocks noGrp="1"/>
          </p:cNvSpPr>
          <p:nvPr>
            <p:ph type="ctrTitle"/>
          </p:nvPr>
        </p:nvSpPr>
        <p:spPr>
          <a:xfrm>
            <a:off x="609602" y="2130109"/>
            <a:ext cx="6049764" cy="648071"/>
          </a:xfrm>
        </p:spPr>
        <p:txBody>
          <a:bodyPr>
            <a:normAutofit fontScale="90000"/>
          </a:bodyPr>
          <a:lstStyle/>
          <a:p>
            <a:r>
              <a:rPr lang="en-GB" dirty="0"/>
              <a:t>Understand the unique prime factorisation of a number</a:t>
            </a:r>
          </a:p>
        </p:txBody>
      </p:sp>
      <p:sp>
        <p:nvSpPr>
          <p:cNvPr id="3" name="Subtitle 2">
            <a:extLst>
              <a:ext uri="{FF2B5EF4-FFF2-40B4-BE49-F238E27FC236}">
                <a16:creationId xmlns:a16="http://schemas.microsoft.com/office/drawing/2014/main" id="{72DF884B-E4FB-4058-9297-DDD0206E9539}"/>
              </a:ext>
            </a:extLst>
          </p:cNvPr>
          <p:cNvSpPr>
            <a:spLocks noGrp="1"/>
          </p:cNvSpPr>
          <p:nvPr>
            <p:ph type="subTitle" idx="1"/>
          </p:nvPr>
        </p:nvSpPr>
        <p:spPr>
          <a:xfrm>
            <a:off x="609602" y="3621296"/>
            <a:ext cx="6062463" cy="1152130"/>
          </a:xfrm>
        </p:spPr>
        <p:txBody>
          <a:bodyPr>
            <a:normAutofit/>
          </a:bodyPr>
          <a:lstStyle/>
          <a:p>
            <a:r>
              <a:rPr lang="en-GB" sz="1800">
                <a:latin typeface="Century Gothic" panose="020B0502020202020204" pitchFamily="34" charset="0"/>
              </a:rPr>
              <a:t>Checkpoints 7–14 </a:t>
            </a:r>
          </a:p>
        </p:txBody>
      </p:sp>
    </p:spTree>
    <p:extLst>
      <p:ext uri="{BB962C8B-B14F-4D97-AF65-F5344CB8AC3E}">
        <p14:creationId xmlns:p14="http://schemas.microsoft.com/office/powerpoint/2010/main" val="15711082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62B9CBF-239E-492B-8291-DCC642DCD31E}"/>
              </a:ext>
            </a:extLst>
          </p:cNvPr>
          <p:cNvSpPr>
            <a:spLocks noGrp="1"/>
          </p:cNvSpPr>
          <p:nvPr>
            <p:ph type="title" idx="4294967295"/>
          </p:nvPr>
        </p:nvSpPr>
        <p:spPr>
          <a:xfrm>
            <a:off x="191344" y="369609"/>
            <a:ext cx="11809312" cy="982662"/>
          </a:xfrm>
        </p:spPr>
        <p:txBody>
          <a:bodyPr>
            <a:normAutofit fontScale="90000"/>
          </a:bodyPr>
          <a:lstStyle/>
          <a:p>
            <a:r>
              <a:rPr lang="en-GB" b="1" dirty="0"/>
              <a:t>Understand the unique prime factorisation of a number</a:t>
            </a:r>
            <a:endParaRPr lang="en-GB" dirty="0"/>
          </a:p>
        </p:txBody>
      </p:sp>
      <p:graphicFrame>
        <p:nvGraphicFramePr>
          <p:cNvPr id="5" name="Table 4">
            <a:extLst>
              <a:ext uri="{FF2B5EF4-FFF2-40B4-BE49-F238E27FC236}">
                <a16:creationId xmlns:a16="http://schemas.microsoft.com/office/drawing/2014/main" id="{12672598-BAD5-4809-BE78-A752A9186A6B}"/>
              </a:ext>
            </a:extLst>
          </p:cNvPr>
          <p:cNvGraphicFramePr>
            <a:graphicFrameLocks noGrp="1"/>
          </p:cNvGraphicFramePr>
          <p:nvPr>
            <p:extLst>
              <p:ext uri="{D42A27DB-BD31-4B8C-83A1-F6EECF244321}">
                <p14:modId xmlns:p14="http://schemas.microsoft.com/office/powerpoint/2010/main" val="1014022973"/>
              </p:ext>
            </p:extLst>
          </p:nvPr>
        </p:nvGraphicFramePr>
        <p:xfrm>
          <a:off x="256854" y="1352271"/>
          <a:ext cx="11578975" cy="5155810"/>
        </p:xfrm>
        <a:graphic>
          <a:graphicData uri="http://schemas.openxmlformats.org/drawingml/2006/table">
            <a:tbl>
              <a:tblPr firstRow="1" bandRow="1">
                <a:tableStyleId>{5940675A-B579-460E-94D1-54222C63F5DA}</a:tableStyleId>
              </a:tblPr>
              <a:tblGrid>
                <a:gridCol w="4939263">
                  <a:extLst>
                    <a:ext uri="{9D8B030D-6E8A-4147-A177-3AD203B41FA5}">
                      <a16:colId xmlns:a16="http://schemas.microsoft.com/office/drawing/2014/main" val="3110870538"/>
                    </a:ext>
                  </a:extLst>
                </a:gridCol>
                <a:gridCol w="6639712">
                  <a:extLst>
                    <a:ext uri="{9D8B030D-6E8A-4147-A177-3AD203B41FA5}">
                      <a16:colId xmlns:a16="http://schemas.microsoft.com/office/drawing/2014/main" val="444586037"/>
                    </a:ext>
                  </a:extLst>
                </a:gridCol>
              </a:tblGrid>
              <a:tr h="358439">
                <a:tc>
                  <a:txBody>
                    <a:bodyPr/>
                    <a:lstStyle/>
                    <a:p>
                      <a:r>
                        <a:rPr lang="en-GB" sz="1800" b="1" dirty="0">
                          <a:solidFill>
                            <a:schemeClr val="bg1"/>
                          </a:solidFill>
                        </a:rPr>
                        <a:t>Previous learning</a:t>
                      </a:r>
                    </a:p>
                  </a:txBody>
                  <a:tcPr>
                    <a:solidFill>
                      <a:schemeClr val="accent2"/>
                    </a:solidFill>
                  </a:tcPr>
                </a:tc>
                <a:tc>
                  <a:txBody>
                    <a:bodyPr/>
                    <a:lstStyle/>
                    <a:p>
                      <a:r>
                        <a:rPr lang="en-GB" sz="1800" b="1">
                          <a:solidFill>
                            <a:schemeClr val="bg1"/>
                          </a:solidFill>
                        </a:rPr>
                        <a:t>In Key Stage 3 students need to</a:t>
                      </a:r>
                    </a:p>
                  </a:txBody>
                  <a:tcPr>
                    <a:solidFill>
                      <a:schemeClr val="accent2"/>
                    </a:solidFill>
                  </a:tcPr>
                </a:tc>
                <a:extLst>
                  <a:ext uri="{0D108BD9-81ED-4DB2-BD59-A6C34878D82A}">
                    <a16:rowId xmlns:a16="http://schemas.microsoft.com/office/drawing/2014/main" val="3960814297"/>
                  </a:ext>
                </a:extLst>
              </a:tr>
              <a:tr h="4790050">
                <a:tc>
                  <a:txBody>
                    <a:bodyPr/>
                    <a:lstStyle/>
                    <a:p>
                      <a:pPr rtl="0" fontAlgn="base"/>
                      <a:r>
                        <a:rPr lang="en-GB" sz="1800" b="0" i="0" kern="1200" dirty="0">
                          <a:solidFill>
                            <a:schemeClr val="tx1"/>
                          </a:solidFill>
                          <a:effectLst/>
                          <a:latin typeface="+mn-lt"/>
                          <a:ea typeface="+mn-ea"/>
                          <a:cs typeface="+mn-cs"/>
                        </a:rPr>
                        <a:t>Key Stage 2 curriculum:</a:t>
                      </a:r>
                      <a:r>
                        <a:rPr lang="en-US" sz="1800" b="0" i="0" kern="1200" dirty="0">
                          <a:solidFill>
                            <a:schemeClr val="tx1"/>
                          </a:solidFill>
                          <a:effectLst/>
                          <a:latin typeface="+mn-lt"/>
                          <a:ea typeface="+mn-ea"/>
                          <a:cs typeface="+mn-cs"/>
                        </a:rPr>
                        <a:t>​</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800" b="0" i="0" kern="1200" dirty="0">
                          <a:solidFill>
                            <a:schemeClr val="tx1"/>
                          </a:solidFill>
                          <a:effectLst/>
                          <a:latin typeface="+mn-lt"/>
                          <a:ea typeface="+mn-ea"/>
                          <a:cs typeface="+mn-cs"/>
                        </a:rPr>
                        <a:t>Year 5: know and use the vocabulary of prime numbers, prime factors and composite numbers. </a:t>
                      </a:r>
                      <a:r>
                        <a:rPr lang="en-GB" sz="1800" kern="1200" dirty="0">
                          <a:solidFill>
                            <a:schemeClr val="tx1"/>
                          </a:solidFill>
                          <a:effectLst/>
                          <a:latin typeface="+mn-lt"/>
                          <a:ea typeface="+mn-ea"/>
                          <a:cs typeface="+mn-cs"/>
                        </a:rPr>
                        <a:t>Recall prime numbers up to 19 and be able to establish prime numbers up to 100. </a:t>
                      </a:r>
                      <a:endParaRPr lang="en-US" sz="1800" b="0" i="0" kern="1200" dirty="0">
                        <a:solidFill>
                          <a:schemeClr val="tx1"/>
                        </a:solidFill>
                        <a:effectLst/>
                        <a:latin typeface="+mn-lt"/>
                        <a:ea typeface="+mn-ea"/>
                        <a:cs typeface="+mn-cs"/>
                      </a:endParaRPr>
                    </a:p>
                    <a:p>
                      <a:pPr rtl="0" fontAlgn="base"/>
                      <a:endParaRPr lang="en-US" sz="1800" b="0" i="0" kern="1200" dirty="0">
                        <a:solidFill>
                          <a:schemeClr val="tx1"/>
                        </a:solidFill>
                        <a:effectLst/>
                        <a:latin typeface="+mn-lt"/>
                        <a:ea typeface="+mn-ea"/>
                        <a:cs typeface="+mn-cs"/>
                      </a:endParaRPr>
                    </a:p>
                    <a:p>
                      <a:pPr rtl="0" fontAlgn="base"/>
                      <a:r>
                        <a:rPr lang="en-GB" sz="1800" b="0" i="0" kern="1200" dirty="0">
                          <a:solidFill>
                            <a:schemeClr val="tx1"/>
                          </a:solidFill>
                          <a:effectLst/>
                          <a:latin typeface="+mn-lt"/>
                          <a:ea typeface="+mn-ea"/>
                          <a:cs typeface="+mn-cs"/>
                        </a:rPr>
                        <a:t>Further information about how students may have experienced this key idea in Key Stage 2:</a:t>
                      </a:r>
                      <a:r>
                        <a:rPr lang="en-US" sz="1800" b="0" i="0" kern="1200" dirty="0">
                          <a:solidFill>
                            <a:schemeClr val="tx1"/>
                          </a:solidFill>
                          <a:effectLst/>
                          <a:latin typeface="+mn-lt"/>
                          <a:ea typeface="+mn-ea"/>
                          <a:cs typeface="+mn-cs"/>
                        </a:rPr>
                        <a:t>​</a:t>
                      </a:r>
                    </a:p>
                    <a:p>
                      <a:pPr marL="285750" indent="-285750" rtl="0" fontAlgn="base">
                        <a:buFont typeface="Arial" panose="020B0604020202020204" pitchFamily="34" charset="0"/>
                        <a:buChar char="•"/>
                      </a:pPr>
                      <a:r>
                        <a:rPr lang="en-GB" sz="1800" b="0" i="0" u="sng" strike="noStrike" kern="1200" dirty="0">
                          <a:solidFill>
                            <a:schemeClr val="tx1"/>
                          </a:solidFill>
                          <a:effectLst/>
                          <a:latin typeface="+mn-lt"/>
                          <a:ea typeface="+mn-ea"/>
                          <a:cs typeface="+mn-cs"/>
                          <a:hlinkClick r:id="rId3"/>
                        </a:rPr>
                        <a:t>Primary Mastery Professional Development</a:t>
                      </a:r>
                      <a:r>
                        <a:rPr lang="en-GB" sz="1800" b="0" i="0" kern="1200" dirty="0">
                          <a:solidFill>
                            <a:schemeClr val="tx1"/>
                          </a:solidFill>
                          <a:effectLst/>
                          <a:latin typeface="+mn-lt"/>
                          <a:ea typeface="+mn-ea"/>
                          <a:cs typeface="+mn-cs"/>
                        </a:rPr>
                        <a:t>, Spine 2 Multiplication and Division 2.2.1 </a:t>
                      </a:r>
                    </a:p>
                    <a:p>
                      <a:pPr marL="285750" indent="-285750" rtl="0" fontAlgn="base">
                        <a:buFont typeface="Arial" panose="020B0604020202020204" pitchFamily="34" charset="0"/>
                        <a:buChar char="•"/>
                      </a:pPr>
                      <a:r>
                        <a:rPr lang="en-GB" sz="1800" b="0" i="0" u="sng" strike="noStrike" kern="1200" dirty="0">
                          <a:solidFill>
                            <a:schemeClr val="tx1"/>
                          </a:solidFill>
                          <a:effectLst/>
                          <a:latin typeface="+mn-lt"/>
                          <a:ea typeface="+mn-ea"/>
                          <a:cs typeface="+mn-cs"/>
                          <a:hlinkClick r:id="rId4"/>
                        </a:rPr>
                        <a:t>Teaching mathematics in primary schools </a:t>
                      </a:r>
                      <a:r>
                        <a:rPr lang="en-GB" sz="1800" dirty="0"/>
                        <a:t>5MD–2 Find factors and multiples of positive whole numbers. S</a:t>
                      </a:r>
                      <a:r>
                        <a:rPr lang="en-GB" sz="1800" b="0" i="0" kern="1200" dirty="0">
                          <a:solidFill>
                            <a:schemeClr val="tx1"/>
                          </a:solidFill>
                          <a:latin typeface="+mn-lt"/>
                          <a:ea typeface="+mn-ea"/>
                          <a:cs typeface="+mn-cs"/>
                        </a:rPr>
                        <a:t>tudents may have explored the idea that some factors may be prime but will not have looked at prime factorisation specifically.</a:t>
                      </a:r>
                    </a:p>
                  </a:txBody>
                  <a:tcPr/>
                </a:tc>
                <a:tc>
                  <a:txBody>
                    <a:bodyPr/>
                    <a:lstStyle/>
                    <a:p>
                      <a:pPr marL="285750" indent="-285750">
                        <a:buFont typeface="Arial" panose="020B0604020202020204" pitchFamily="34" charset="0"/>
                        <a:buChar char="•"/>
                      </a:pPr>
                      <a:r>
                        <a:rPr lang="en-GB" sz="1800" kern="1200" dirty="0">
                          <a:solidFill>
                            <a:schemeClr val="tx1"/>
                          </a:solidFill>
                          <a:effectLst/>
                          <a:latin typeface="+mn-lt"/>
                          <a:ea typeface="+mn-ea"/>
                          <a:cs typeface="+mn-cs"/>
                        </a:rPr>
                        <a:t>Find factor pairs for a given number and know that a number which has exactly two factors is prime. </a:t>
                      </a:r>
                    </a:p>
                    <a:p>
                      <a:pPr marL="285750" indent="-285750">
                        <a:buFont typeface="Arial" panose="020B0604020202020204" pitchFamily="34" charset="0"/>
                        <a:buChar char="•"/>
                      </a:pPr>
                      <a:r>
                        <a:rPr lang="en-GB" sz="1800" kern="1200" dirty="0">
                          <a:solidFill>
                            <a:schemeClr val="tx1"/>
                          </a:solidFill>
                          <a:effectLst/>
                          <a:latin typeface="+mn-lt"/>
                          <a:ea typeface="+mn-ea"/>
                          <a:cs typeface="+mn-cs"/>
                        </a:rPr>
                        <a:t>Identify factors and prime numbers based on a deep understanding of number structure. Where rules for divisibility are used, students should understand why they work.</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kern="1200" dirty="0">
                          <a:solidFill>
                            <a:schemeClr val="tx1"/>
                          </a:solidFill>
                          <a:effectLst/>
                          <a:latin typeface="+mn-lt"/>
                          <a:ea typeface="+mn-ea"/>
                          <a:cs typeface="+mn-cs"/>
                        </a:rPr>
                        <a:t>Recognise that any positive integer greater than one is either a prime number itself or can be expressed as a product of prime numbers,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kern="1200" dirty="0">
                          <a:solidFill>
                            <a:schemeClr val="tx1"/>
                          </a:solidFill>
                          <a:effectLst/>
                          <a:latin typeface="+mn-lt"/>
                          <a:ea typeface="+mn-ea"/>
                          <a:cs typeface="+mn-cs"/>
                        </a:rPr>
                        <a:t>Understand the prime factorisation property as unique: that there is </a:t>
                      </a:r>
                      <a:r>
                        <a:rPr lang="en-GB" sz="1800" i="0" kern="1200" dirty="0">
                          <a:solidFill>
                            <a:schemeClr val="tx1"/>
                          </a:solidFill>
                          <a:effectLst/>
                          <a:latin typeface="+mn-lt"/>
                          <a:ea typeface="+mn-ea"/>
                          <a:cs typeface="+mn-cs"/>
                        </a:rPr>
                        <a:t>only one </a:t>
                      </a:r>
                      <a:r>
                        <a:rPr lang="en-GB" sz="1800" kern="1200" dirty="0">
                          <a:solidFill>
                            <a:schemeClr val="tx1"/>
                          </a:solidFill>
                          <a:effectLst/>
                          <a:latin typeface="+mn-lt"/>
                          <a:ea typeface="+mn-ea"/>
                          <a:cs typeface="+mn-cs"/>
                        </a:rPr>
                        <a:t>way of writing a number in this way.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kern="1200" dirty="0">
                          <a:solidFill>
                            <a:schemeClr val="tx1"/>
                          </a:solidFill>
                          <a:effectLst/>
                          <a:latin typeface="+mn-lt"/>
                          <a:ea typeface="+mn-ea"/>
                          <a:cs typeface="+mn-cs"/>
                        </a:rPr>
                        <a:t>Use this property to identify efficiently the highest common factor (HCF) and lowest common multiple for two or more positive integers.</a:t>
                      </a:r>
                    </a:p>
                    <a:p>
                      <a:pPr marL="285750" indent="-285750">
                        <a:buFont typeface="Arial" panose="020B0604020202020204" pitchFamily="34" charset="0"/>
                        <a:buChar char="•"/>
                      </a:pPr>
                      <a:endParaRPr lang="en-GB" sz="1800" kern="1200" dirty="0">
                        <a:solidFill>
                          <a:schemeClr val="tx1"/>
                        </a:solidFill>
                        <a:effectLst/>
                        <a:latin typeface="+mn-lt"/>
                        <a:ea typeface="+mn-ea"/>
                        <a:cs typeface="+mn-cs"/>
                      </a:endParaRPr>
                    </a:p>
                  </a:txBody>
                  <a:tcPr/>
                </a:tc>
                <a:extLst>
                  <a:ext uri="{0D108BD9-81ED-4DB2-BD59-A6C34878D82A}">
                    <a16:rowId xmlns:a16="http://schemas.microsoft.com/office/drawing/2014/main" val="2053125938"/>
                  </a:ext>
                </a:extLst>
              </a:tr>
            </a:tbl>
          </a:graphicData>
        </a:graphic>
      </p:graphicFrame>
    </p:spTree>
    <p:extLst>
      <p:ext uri="{BB962C8B-B14F-4D97-AF65-F5344CB8AC3E}">
        <p14:creationId xmlns:p14="http://schemas.microsoft.com/office/powerpoint/2010/main" val="905748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1983230-D650-4866-BC6E-C0D30EFEB407}"/>
              </a:ext>
            </a:extLst>
          </p:cNvPr>
          <p:cNvSpPr>
            <a:spLocks noGrp="1"/>
          </p:cNvSpPr>
          <p:nvPr>
            <p:ph type="body" sz="quarter" idx="11"/>
          </p:nvPr>
        </p:nvSpPr>
        <p:spPr/>
        <p:txBody>
          <a:bodyPr/>
          <a:lstStyle/>
          <a:p>
            <a:r>
              <a:rPr lang="en-GB"/>
              <a:t>Checkpoint 7: Dominoes</a:t>
            </a:r>
          </a:p>
        </p:txBody>
      </p:sp>
      <p:sp>
        <p:nvSpPr>
          <p:cNvPr id="4" name="TextBox 3">
            <a:extLst>
              <a:ext uri="{FF2B5EF4-FFF2-40B4-BE49-F238E27FC236}">
                <a16:creationId xmlns:a16="http://schemas.microsoft.com/office/drawing/2014/main" id="{297DB856-F962-44AD-99AF-B5B461748635}"/>
              </a:ext>
            </a:extLst>
          </p:cNvPr>
          <p:cNvSpPr txBox="1"/>
          <p:nvPr/>
        </p:nvSpPr>
        <p:spPr>
          <a:xfrm>
            <a:off x="80295" y="1297362"/>
            <a:ext cx="6052218" cy="430887"/>
          </a:xfrm>
          <a:prstGeom prst="rect">
            <a:avLst/>
          </a:prstGeom>
          <a:noFill/>
        </p:spPr>
        <p:txBody>
          <a:bodyPr wrap="square" rtlCol="0">
            <a:spAutoFit/>
          </a:bodyPr>
          <a:lstStyle/>
          <a:p>
            <a:pPr>
              <a:buNone/>
            </a:pPr>
            <a:r>
              <a:rPr lang="en-GB" sz="2200"/>
              <a:t>Yusuf is making a special set of dominoes.</a:t>
            </a:r>
          </a:p>
        </p:txBody>
      </p:sp>
      <p:pic>
        <p:nvPicPr>
          <p:cNvPr id="132" name="Picture 131">
            <a:extLst>
              <a:ext uri="{FF2B5EF4-FFF2-40B4-BE49-F238E27FC236}">
                <a16:creationId xmlns:a16="http://schemas.microsoft.com/office/drawing/2014/main" id="{B24455BC-453D-4F01-B214-929FC05ED5F4}"/>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212248" y="1219479"/>
            <a:ext cx="1791904" cy="646119"/>
          </a:xfrm>
          <a:prstGeom prst="rect">
            <a:avLst/>
          </a:prstGeom>
        </p:spPr>
      </p:pic>
      <p:pic>
        <p:nvPicPr>
          <p:cNvPr id="133" name="Picture 132">
            <a:extLst>
              <a:ext uri="{FF2B5EF4-FFF2-40B4-BE49-F238E27FC236}">
                <a16:creationId xmlns:a16="http://schemas.microsoft.com/office/drawing/2014/main" id="{51083069-52F8-4F90-9629-CF8A19AD79D0}"/>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8163185" y="1473093"/>
            <a:ext cx="1803929" cy="646119"/>
          </a:xfrm>
          <a:prstGeom prst="rect">
            <a:avLst/>
          </a:prstGeom>
        </p:spPr>
      </p:pic>
      <p:pic>
        <p:nvPicPr>
          <p:cNvPr id="134" name="Picture 133">
            <a:extLst>
              <a:ext uri="{FF2B5EF4-FFF2-40B4-BE49-F238E27FC236}">
                <a16:creationId xmlns:a16="http://schemas.microsoft.com/office/drawing/2014/main" id="{31164D84-147A-4110-B37C-A8A647A8B0B7}"/>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0087217" y="1926736"/>
            <a:ext cx="1814944" cy="654427"/>
          </a:xfrm>
          <a:prstGeom prst="rect">
            <a:avLst/>
          </a:prstGeom>
        </p:spPr>
      </p:pic>
      <p:sp>
        <p:nvSpPr>
          <p:cNvPr id="135" name="TextBox 134">
            <a:extLst>
              <a:ext uri="{FF2B5EF4-FFF2-40B4-BE49-F238E27FC236}">
                <a16:creationId xmlns:a16="http://schemas.microsoft.com/office/drawing/2014/main" id="{68964729-7A49-4F3D-99E1-7F3CEB708140}"/>
              </a:ext>
            </a:extLst>
          </p:cNvPr>
          <p:cNvSpPr txBox="1"/>
          <p:nvPr/>
        </p:nvSpPr>
        <p:spPr>
          <a:xfrm>
            <a:off x="104816" y="1719292"/>
            <a:ext cx="6193475" cy="769441"/>
          </a:xfrm>
          <a:prstGeom prst="rect">
            <a:avLst/>
          </a:prstGeom>
          <a:noFill/>
        </p:spPr>
        <p:txBody>
          <a:bodyPr wrap="square" rtlCol="0">
            <a:spAutoFit/>
          </a:bodyPr>
          <a:lstStyle/>
          <a:p>
            <a:pPr>
              <a:buNone/>
            </a:pPr>
            <a:r>
              <a:rPr lang="en-GB" sz="2200"/>
              <a:t>What do you think the rules are for creating his dominoes? </a:t>
            </a:r>
          </a:p>
        </p:txBody>
      </p:sp>
      <p:sp>
        <p:nvSpPr>
          <p:cNvPr id="136" name="TextBox 135">
            <a:extLst>
              <a:ext uri="{FF2B5EF4-FFF2-40B4-BE49-F238E27FC236}">
                <a16:creationId xmlns:a16="http://schemas.microsoft.com/office/drawing/2014/main" id="{4E6F4EED-7678-41A1-A4B8-6A62653CCED4}"/>
              </a:ext>
            </a:extLst>
          </p:cNvPr>
          <p:cNvSpPr txBox="1"/>
          <p:nvPr/>
        </p:nvSpPr>
        <p:spPr>
          <a:xfrm>
            <a:off x="169021" y="2825415"/>
            <a:ext cx="11926983" cy="1243417"/>
          </a:xfrm>
          <a:prstGeom prst="rect">
            <a:avLst/>
          </a:prstGeom>
          <a:noFill/>
        </p:spPr>
        <p:txBody>
          <a:bodyPr wrap="square" rtlCol="0">
            <a:spAutoFit/>
          </a:bodyPr>
          <a:lstStyle/>
          <a:p>
            <a:pPr>
              <a:buNone/>
            </a:pPr>
            <a:r>
              <a:rPr lang="en-GB" sz="2200" dirty="0"/>
              <a:t>Yusuf’s set is for the number 20. Create domino sets for:</a:t>
            </a:r>
          </a:p>
          <a:p>
            <a:pPr>
              <a:buNone/>
            </a:pPr>
            <a:r>
              <a:rPr lang="en-GB" sz="2200" dirty="0">
                <a:solidFill>
                  <a:srgbClr val="00628C"/>
                </a:solidFill>
              </a:rPr>
              <a:t>a) </a:t>
            </a:r>
            <a:r>
              <a:rPr lang="en-GB" sz="2200" dirty="0">
                <a:solidFill>
                  <a:srgbClr val="585858"/>
                </a:solidFill>
              </a:rPr>
              <a:t>8</a:t>
            </a:r>
            <a:r>
              <a:rPr lang="en-GB" sz="2200" dirty="0">
                <a:solidFill>
                  <a:srgbClr val="00628C"/>
                </a:solidFill>
              </a:rPr>
              <a:t>		b) </a:t>
            </a:r>
            <a:r>
              <a:rPr lang="en-GB" sz="2200" dirty="0">
                <a:solidFill>
                  <a:srgbClr val="585858"/>
                </a:solidFill>
              </a:rPr>
              <a:t>10</a:t>
            </a:r>
            <a:r>
              <a:rPr lang="en-GB" sz="2200" dirty="0">
                <a:solidFill>
                  <a:srgbClr val="00628C"/>
                </a:solidFill>
              </a:rPr>
              <a:t>		c) </a:t>
            </a:r>
            <a:r>
              <a:rPr lang="en-GB" sz="2200" dirty="0">
                <a:solidFill>
                  <a:srgbClr val="585858"/>
                </a:solidFill>
              </a:rPr>
              <a:t>12		</a:t>
            </a:r>
            <a:r>
              <a:rPr lang="en-GB" sz="2200" dirty="0">
                <a:solidFill>
                  <a:srgbClr val="00628C"/>
                </a:solidFill>
              </a:rPr>
              <a:t>d) </a:t>
            </a:r>
            <a:r>
              <a:rPr lang="en-GB" sz="2200" dirty="0">
                <a:solidFill>
                  <a:srgbClr val="585858"/>
                </a:solidFill>
              </a:rPr>
              <a:t>16</a:t>
            </a:r>
            <a:r>
              <a:rPr lang="en-GB" sz="2200" dirty="0">
                <a:solidFill>
                  <a:srgbClr val="00628C"/>
                </a:solidFill>
              </a:rPr>
              <a:t>		e) </a:t>
            </a:r>
            <a:r>
              <a:rPr lang="en-GB" sz="2200" dirty="0">
                <a:solidFill>
                  <a:srgbClr val="585858"/>
                </a:solidFill>
              </a:rPr>
              <a:t>21		</a:t>
            </a:r>
            <a:r>
              <a:rPr lang="en-GB" sz="2200" dirty="0">
                <a:solidFill>
                  <a:srgbClr val="00628C"/>
                </a:solidFill>
              </a:rPr>
              <a:t> f) </a:t>
            </a:r>
            <a:r>
              <a:rPr lang="en-GB" sz="2200" dirty="0">
                <a:solidFill>
                  <a:srgbClr val="585858"/>
                </a:solidFill>
              </a:rPr>
              <a:t>23</a:t>
            </a:r>
          </a:p>
          <a:p>
            <a:pPr>
              <a:buNone/>
            </a:pPr>
            <a:r>
              <a:rPr lang="en-GB" sz="2200" dirty="0"/>
              <a:t>What is the same and what is different about your sets of dominoes? </a:t>
            </a:r>
          </a:p>
        </p:txBody>
      </p:sp>
      <p:sp>
        <p:nvSpPr>
          <p:cNvPr id="137" name="TextBox 136">
            <a:extLst>
              <a:ext uri="{FF2B5EF4-FFF2-40B4-BE49-F238E27FC236}">
                <a16:creationId xmlns:a16="http://schemas.microsoft.com/office/drawing/2014/main" id="{51281EDE-4054-400D-9566-7BD3271307B2}"/>
              </a:ext>
            </a:extLst>
          </p:cNvPr>
          <p:cNvSpPr txBox="1"/>
          <p:nvPr/>
        </p:nvSpPr>
        <p:spPr>
          <a:xfrm>
            <a:off x="885918" y="4363387"/>
            <a:ext cx="8380630" cy="2394502"/>
          </a:xfrm>
          <a:prstGeom prst="rect">
            <a:avLst/>
          </a:prstGeom>
          <a:noFill/>
        </p:spPr>
        <p:txBody>
          <a:bodyPr wrap="square" rtlCol="0">
            <a:spAutoFit/>
          </a:bodyPr>
          <a:lstStyle/>
          <a:p>
            <a:pPr>
              <a:buNone/>
            </a:pPr>
            <a:r>
              <a:rPr lang="en-GB" sz="2200" dirty="0"/>
              <a:t>Could you match dominoes from any of your sets? For example:</a:t>
            </a:r>
          </a:p>
          <a:p>
            <a:pPr>
              <a:buNone/>
            </a:pPr>
            <a:endParaRPr lang="en-GB" sz="2200" dirty="0"/>
          </a:p>
          <a:p>
            <a:pPr>
              <a:buNone/>
            </a:pPr>
            <a:endParaRPr lang="en-GB" sz="2200" dirty="0"/>
          </a:p>
          <a:p>
            <a:pPr>
              <a:buNone/>
            </a:pPr>
            <a:r>
              <a:rPr lang="en-GB" sz="2200" dirty="0"/>
              <a:t>Is there a number that appears in every set?</a:t>
            </a:r>
          </a:p>
          <a:p>
            <a:pPr>
              <a:buNone/>
            </a:pPr>
            <a:r>
              <a:rPr lang="en-GB" sz="2200" dirty="0"/>
              <a:t>Pick two sets of dominoes. What is the highest number that appears in both sets?</a:t>
            </a:r>
          </a:p>
        </p:txBody>
      </p:sp>
      <p:sp>
        <p:nvSpPr>
          <p:cNvPr id="10" name="Action Button: Help 9">
            <a:hlinkClick r:id="" action="ppaction://noaction" highlightClick="1"/>
            <a:extLst>
              <a:ext uri="{FF2B5EF4-FFF2-40B4-BE49-F238E27FC236}">
                <a16:creationId xmlns:a16="http://schemas.microsoft.com/office/drawing/2014/main" id="{46474621-4F21-4C23-95EA-972180CC8B30}"/>
              </a:ext>
            </a:extLst>
          </p:cNvPr>
          <p:cNvSpPr/>
          <p:nvPr/>
        </p:nvSpPr>
        <p:spPr>
          <a:xfrm>
            <a:off x="204902" y="4527746"/>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pic>
        <p:nvPicPr>
          <p:cNvPr id="12" name="Picture 11">
            <a:extLst>
              <a:ext uri="{FF2B5EF4-FFF2-40B4-BE49-F238E27FC236}">
                <a16:creationId xmlns:a16="http://schemas.microsoft.com/office/drawing/2014/main" id="{4566FA8B-92EA-404A-A1B9-1A134E08A5D0}"/>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2553376" y="4955129"/>
            <a:ext cx="1296353" cy="464319"/>
          </a:xfrm>
          <a:prstGeom prst="rect">
            <a:avLst/>
          </a:prstGeom>
        </p:spPr>
      </p:pic>
      <p:pic>
        <p:nvPicPr>
          <p:cNvPr id="13" name="Picture 12">
            <a:extLst>
              <a:ext uri="{FF2B5EF4-FFF2-40B4-BE49-F238E27FC236}">
                <a16:creationId xmlns:a16="http://schemas.microsoft.com/office/drawing/2014/main" id="{21BB0DC1-023D-443E-AA37-12B34BB79B2C}"/>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1042594" y="4945127"/>
            <a:ext cx="1293237" cy="464319"/>
          </a:xfrm>
          <a:prstGeom prst="rect">
            <a:avLst/>
          </a:prstGeom>
        </p:spPr>
      </p:pic>
    </p:spTree>
    <p:extLst>
      <p:ext uri="{BB962C8B-B14F-4D97-AF65-F5344CB8AC3E}">
        <p14:creationId xmlns:p14="http://schemas.microsoft.com/office/powerpoint/2010/main" val="2797299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5"/>
                                        </p:tgtEl>
                                        <p:attrNameLst>
                                          <p:attrName>style.visibility</p:attrName>
                                        </p:attrNameLst>
                                      </p:cBhvr>
                                      <p:to>
                                        <p:strVal val="visible"/>
                                      </p:to>
                                    </p:set>
                                    <p:animEffect transition="in" filter="fade">
                                      <p:cBhvr>
                                        <p:cTn id="7" dur="500"/>
                                        <p:tgtEl>
                                          <p:spTgt spid="13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6"/>
                                        </p:tgtEl>
                                        <p:attrNameLst>
                                          <p:attrName>style.visibility</p:attrName>
                                        </p:attrNameLst>
                                      </p:cBhvr>
                                      <p:to>
                                        <p:strVal val="visible"/>
                                      </p:to>
                                    </p:set>
                                    <p:animEffect transition="in" filter="fade">
                                      <p:cBhvr>
                                        <p:cTn id="12" dur="500"/>
                                        <p:tgtEl>
                                          <p:spTgt spid="13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7"/>
                                        </p:tgtEl>
                                        <p:attrNameLst>
                                          <p:attrName>style.visibility</p:attrName>
                                        </p:attrNameLst>
                                      </p:cBhvr>
                                      <p:to>
                                        <p:strVal val="visible"/>
                                      </p:to>
                                    </p:set>
                                    <p:animEffect transition="in" filter="fade">
                                      <p:cBhvr>
                                        <p:cTn id="17" dur="500"/>
                                        <p:tgtEl>
                                          <p:spTgt spid="137"/>
                                        </p:tgtEl>
                                      </p:cBhvr>
                                    </p:animEffect>
                                  </p:childTnLst>
                                </p:cTn>
                              </p:par>
                              <p:par>
                                <p:cTn id="18" presetID="1" presetClass="entr" presetSubtype="0" fill="hold" grpId="0" nodeType="withEffect">
                                  <p:stCondLst>
                                    <p:cond delay="0"/>
                                  </p:stCondLst>
                                  <p:childTnLst>
                                    <p:set>
                                      <p:cBhvr>
                                        <p:cTn id="19" dur="1" fill="hold">
                                          <p:stCondLst>
                                            <p:cond delay="0"/>
                                          </p:stCondLst>
                                        </p:cTn>
                                        <p:tgtEl>
                                          <p:spTgt spid="10"/>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12"/>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 grpId="0"/>
      <p:bldP spid="136" grpId="0"/>
      <p:bldP spid="137" grpId="0"/>
      <p:bldP spid="10" grpId="0" animBg="1"/>
    </p:bld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A1068-31C0-4088-8990-28927598FA00}"/>
              </a:ext>
            </a:extLst>
          </p:cNvPr>
          <p:cNvSpPr>
            <a:spLocks noGrp="1"/>
          </p:cNvSpPr>
          <p:nvPr>
            <p:ph type="title" idx="4294967295"/>
          </p:nvPr>
        </p:nvSpPr>
        <p:spPr>
          <a:xfrm>
            <a:off x="0" y="115888"/>
            <a:ext cx="11953875" cy="504825"/>
          </a:xfrm>
        </p:spPr>
        <p:txBody>
          <a:bodyPr>
            <a:normAutofit/>
          </a:bodyPr>
          <a:lstStyle/>
          <a:p>
            <a:r>
              <a:rPr lang="en-GB" sz="2400"/>
              <a:t>Checkpoint 7: Guidance</a:t>
            </a:r>
          </a:p>
        </p:txBody>
      </p:sp>
      <p:graphicFrame>
        <p:nvGraphicFramePr>
          <p:cNvPr id="6" name="Table 7">
            <a:extLst>
              <a:ext uri="{FF2B5EF4-FFF2-40B4-BE49-F238E27FC236}">
                <a16:creationId xmlns:a16="http://schemas.microsoft.com/office/drawing/2014/main" id="{CC0D2147-D92E-4082-801D-3D0C17CBFE01}"/>
              </a:ext>
            </a:extLst>
          </p:cNvPr>
          <p:cNvGraphicFramePr>
            <a:graphicFrameLocks noGrp="1"/>
          </p:cNvGraphicFramePr>
          <p:nvPr>
            <p:extLst>
              <p:ext uri="{D42A27DB-BD31-4B8C-83A1-F6EECF244321}">
                <p14:modId xmlns:p14="http://schemas.microsoft.com/office/powerpoint/2010/main" val="1176764171"/>
              </p:ext>
            </p:extLst>
          </p:nvPr>
        </p:nvGraphicFramePr>
        <p:xfrm>
          <a:off x="158834" y="764704"/>
          <a:ext cx="11841822" cy="5537104"/>
        </p:xfrm>
        <a:graphic>
          <a:graphicData uri="http://schemas.openxmlformats.org/drawingml/2006/table">
            <a:tbl>
              <a:tblPr firstRow="1" bandRow="1">
                <a:tableStyleId>{5940675A-B579-460E-94D1-54222C63F5DA}</a:tableStyleId>
              </a:tblPr>
              <a:tblGrid>
                <a:gridCol w="7723294">
                  <a:extLst>
                    <a:ext uri="{9D8B030D-6E8A-4147-A177-3AD203B41FA5}">
                      <a16:colId xmlns:a16="http://schemas.microsoft.com/office/drawing/2014/main" val="695237181"/>
                    </a:ext>
                  </a:extLst>
                </a:gridCol>
                <a:gridCol w="4118528">
                  <a:extLst>
                    <a:ext uri="{9D8B030D-6E8A-4147-A177-3AD203B41FA5}">
                      <a16:colId xmlns:a16="http://schemas.microsoft.com/office/drawing/2014/main" val="300072507"/>
                    </a:ext>
                  </a:extLst>
                </a:gridCol>
              </a:tblGrid>
              <a:tr h="352992">
                <a:tc>
                  <a:txBody>
                    <a:bodyPr/>
                    <a:lstStyle/>
                    <a:p>
                      <a:r>
                        <a:rPr lang="en-GB" sz="1800" b="1" dirty="0">
                          <a:solidFill>
                            <a:schemeClr val="bg1"/>
                          </a:solidFill>
                        </a:rPr>
                        <a:t>Adaptations</a:t>
                      </a:r>
                    </a:p>
                  </a:txBody>
                  <a:tcPr>
                    <a:solidFill>
                      <a:schemeClr val="accent2"/>
                    </a:solidFill>
                  </a:tcPr>
                </a:tc>
                <a:tc>
                  <a:txBody>
                    <a:bodyPr/>
                    <a:lstStyle/>
                    <a:p>
                      <a:r>
                        <a:rPr lang="en-GB" sz="1800" b="1">
                          <a:solidFill>
                            <a:schemeClr val="bg1"/>
                          </a:solidFill>
                        </a:rPr>
                        <a:t>Assessing understanding</a:t>
                      </a:r>
                    </a:p>
                  </a:txBody>
                  <a:tcPr>
                    <a:solidFill>
                      <a:schemeClr val="accent2"/>
                    </a:solidFill>
                  </a:tcPr>
                </a:tc>
                <a:extLst>
                  <a:ext uri="{0D108BD9-81ED-4DB2-BD59-A6C34878D82A}">
                    <a16:rowId xmlns:a16="http://schemas.microsoft.com/office/drawing/2014/main" val="3429622694"/>
                  </a:ext>
                </a:extLst>
              </a:tr>
              <a:tr h="3103392">
                <a:tc>
                  <a:txBody>
                    <a:bodyPr/>
                    <a:lstStyle/>
                    <a:p>
                      <a:r>
                        <a:rPr lang="en-GB" sz="1600" b="1" i="0" u="none"/>
                        <a:t>Support</a:t>
                      </a:r>
                    </a:p>
                    <a:p>
                      <a:r>
                        <a:rPr lang="en-GB" sz="1600" i="0" u="none"/>
                        <a:t>Students may initially look for an additive relationship, and need some prompting to think multiplicatively. Questions such as, </a:t>
                      </a:r>
                      <a:r>
                        <a:rPr lang="en-GB" sz="1600" i="1" u="none"/>
                        <a:t>‘If we did add the two numbers, what would happen?’</a:t>
                      </a:r>
                      <a:r>
                        <a:rPr lang="en-GB" sz="1600" i="0" u="none"/>
                        <a:t> may support them to recognise that they would get a different sum each time.</a:t>
                      </a:r>
                    </a:p>
                    <a:p>
                      <a:r>
                        <a:rPr lang="en-GB" sz="1600" i="0" u="none"/>
                        <a:t> </a:t>
                      </a:r>
                    </a:p>
                    <a:p>
                      <a:r>
                        <a:rPr lang="en-GB" sz="1600" b="1" i="0" u="none"/>
                        <a:t>Challenge</a:t>
                      </a:r>
                    </a:p>
                    <a:p>
                      <a:r>
                        <a:rPr lang="en-GB" sz="1600" u="none"/>
                        <a:t>Challenge students to use their domino representations to look at common factors, thinking about which number is </a:t>
                      </a:r>
                      <a:r>
                        <a:rPr lang="en-GB" sz="1600" b="0" i="0" u="none"/>
                        <a:t>always in a set and where sets will have common numbers</a:t>
                      </a:r>
                      <a:r>
                        <a:rPr lang="en-GB" sz="1600" u="none"/>
                        <a:t>. Set this task in reverse, asking students to find a number that would create a set of __ dominoes, or always have a double.</a:t>
                      </a:r>
                    </a:p>
                    <a:p>
                      <a:endParaRPr lang="en-GB" sz="1600" b="1" i="0" u="none"/>
                    </a:p>
                    <a:p>
                      <a:r>
                        <a:rPr lang="en-GB" sz="1600" b="1" i="0" u="none"/>
                        <a:t>Representations</a:t>
                      </a:r>
                    </a:p>
                    <a:p>
                      <a:r>
                        <a:rPr lang="en-GB" sz="1600" b="0" i="0" u="none"/>
                        <a:t>The arrangements of dots on the dominoes could lead to further discussion about arrays and factors. Compare students’ dominoes and ask what is the same and what is different about how they have drawn the dots on dominoes that represent the same number.</a:t>
                      </a:r>
                    </a:p>
                  </a:txBody>
                  <a:tcPr/>
                </a:tc>
                <a:tc>
                  <a:txBody>
                    <a:bodyPr/>
                    <a:lstStyle/>
                    <a:p>
                      <a:pPr marL="0" indent="0">
                        <a:buFont typeface="Arial" panose="020B0604020202020204" pitchFamily="34" charset="0"/>
                        <a:buNone/>
                      </a:pPr>
                      <a:r>
                        <a:rPr lang="en-GB" sz="1600" b="0" dirty="0"/>
                        <a:t>Use the initial question to check how readily students look for multiplicative relationships and recognise factor pairs.</a:t>
                      </a:r>
                    </a:p>
                    <a:p>
                      <a:pPr marL="0" indent="0">
                        <a:buFont typeface="Arial" panose="020B0604020202020204" pitchFamily="34" charset="0"/>
                        <a:buNone/>
                      </a:pPr>
                      <a:endParaRPr lang="en-GB" sz="1600" b="0" dirty="0"/>
                    </a:p>
                    <a:p>
                      <a:pPr marL="0" indent="0">
                        <a:buFont typeface="Arial" panose="020B0604020202020204" pitchFamily="34" charset="0"/>
                        <a:buNone/>
                      </a:pPr>
                      <a:r>
                        <a:rPr lang="en-GB" sz="1600" b="0" dirty="0"/>
                        <a:t>The later questions offer a context for students to look for factors in pairs. Discuss which numbers have the same size sets, and 12 having more factors than 8, 10 or 21. Asking students what they notice about each set explores their understanding of:</a:t>
                      </a:r>
                    </a:p>
                    <a:p>
                      <a:pPr marL="285750" indent="-285750">
                        <a:buFont typeface="Arial" panose="020B0604020202020204" pitchFamily="34" charset="0"/>
                        <a:buChar char="•"/>
                      </a:pPr>
                      <a:r>
                        <a:rPr lang="en-GB" sz="1600" b="0" dirty="0"/>
                        <a:t>Square numbers (as 16 will be the only set with a double)</a:t>
                      </a:r>
                    </a:p>
                    <a:p>
                      <a:pPr marL="285750" indent="-285750">
                        <a:buFont typeface="Arial" panose="020B0604020202020204" pitchFamily="34" charset="0"/>
                        <a:buChar char="•"/>
                      </a:pPr>
                      <a:r>
                        <a:rPr lang="en-GB" sz="1600" b="0" dirty="0"/>
                        <a:t>Prime numbers (as 23 will be the only single domino set).</a:t>
                      </a:r>
                    </a:p>
                  </a:txBody>
                  <a:tcPr/>
                </a:tc>
                <a:extLst>
                  <a:ext uri="{0D108BD9-81ED-4DB2-BD59-A6C34878D82A}">
                    <a16:rowId xmlns:a16="http://schemas.microsoft.com/office/drawing/2014/main" val="1616516725"/>
                  </a:ext>
                </a:extLst>
              </a:tr>
              <a:tr h="934624">
                <a:tc gridSpan="2">
                  <a:txBody>
                    <a:bodyPr/>
                    <a:lstStyle/>
                    <a:p>
                      <a:r>
                        <a:rPr lang="en-GB" sz="1600" b="1" dirty="0"/>
                        <a:t>Additional resources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t>Additional activity </a:t>
                      </a:r>
                      <a:r>
                        <a:rPr lang="en-GB" sz="1600" dirty="0">
                          <a:hlinkClick r:id="rId3" action="ppaction://hlinksldjump"/>
                        </a:rPr>
                        <a:t>I</a:t>
                      </a:r>
                      <a:r>
                        <a:rPr lang="en-GB" sz="1600" dirty="0"/>
                        <a:t> explores properties of number using the factors of 36.</a:t>
                      </a:r>
                    </a:p>
                  </a:txBody>
                  <a:tcPr/>
                </a:tc>
                <a:tc hMerge="1">
                  <a:txBody>
                    <a:bodyPr/>
                    <a:lstStyle/>
                    <a:p>
                      <a:endParaRPr lang="en-GB"/>
                    </a:p>
                  </a:txBody>
                  <a:tcPr/>
                </a:tc>
                <a:extLst>
                  <a:ext uri="{0D108BD9-81ED-4DB2-BD59-A6C34878D82A}">
                    <a16:rowId xmlns:a16="http://schemas.microsoft.com/office/drawing/2014/main" val="330862202"/>
                  </a:ext>
                </a:extLst>
              </a:tr>
            </a:tbl>
          </a:graphicData>
        </a:graphic>
      </p:graphicFrame>
    </p:spTree>
    <p:extLst>
      <p:ext uri="{BB962C8B-B14F-4D97-AF65-F5344CB8AC3E}">
        <p14:creationId xmlns:p14="http://schemas.microsoft.com/office/powerpoint/2010/main" val="17557248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F8C5394-5DDE-4586-A6A8-AE0619E18924}"/>
              </a:ext>
            </a:extLst>
          </p:cNvPr>
          <p:cNvSpPr>
            <a:spLocks noGrp="1"/>
          </p:cNvSpPr>
          <p:nvPr>
            <p:ph type="body" sz="quarter" idx="11"/>
          </p:nvPr>
        </p:nvSpPr>
        <p:spPr/>
        <p:txBody>
          <a:bodyPr/>
          <a:lstStyle/>
          <a:p>
            <a:r>
              <a:rPr lang="en-GB" dirty="0"/>
              <a:t>Checkpoint 8: Colour coding</a:t>
            </a:r>
          </a:p>
        </p:txBody>
      </p:sp>
      <p:graphicFrame>
        <p:nvGraphicFramePr>
          <p:cNvPr id="4" name="Table 4">
            <a:extLst>
              <a:ext uri="{FF2B5EF4-FFF2-40B4-BE49-F238E27FC236}">
                <a16:creationId xmlns:a16="http://schemas.microsoft.com/office/drawing/2014/main" id="{9E8282A5-2EF2-4792-A7AA-6A7CB551713F}"/>
              </a:ext>
            </a:extLst>
          </p:cNvPr>
          <p:cNvGraphicFramePr>
            <a:graphicFrameLocks noGrp="1"/>
          </p:cNvGraphicFramePr>
          <p:nvPr>
            <p:extLst>
              <p:ext uri="{D42A27DB-BD31-4B8C-83A1-F6EECF244321}">
                <p14:modId xmlns:p14="http://schemas.microsoft.com/office/powerpoint/2010/main" val="694962105"/>
              </p:ext>
            </p:extLst>
          </p:nvPr>
        </p:nvGraphicFramePr>
        <p:xfrm>
          <a:off x="623388" y="1268760"/>
          <a:ext cx="10945224" cy="3658192"/>
        </p:xfrm>
        <a:graphic>
          <a:graphicData uri="http://schemas.openxmlformats.org/drawingml/2006/table">
            <a:tbl>
              <a:tblPr firstRow="1" bandRow="1">
                <a:tableStyleId>{5940675A-B579-460E-94D1-54222C63F5DA}</a:tableStyleId>
              </a:tblPr>
              <a:tblGrid>
                <a:gridCol w="912102">
                  <a:extLst>
                    <a:ext uri="{9D8B030D-6E8A-4147-A177-3AD203B41FA5}">
                      <a16:colId xmlns:a16="http://schemas.microsoft.com/office/drawing/2014/main" val="1281655787"/>
                    </a:ext>
                  </a:extLst>
                </a:gridCol>
                <a:gridCol w="912102">
                  <a:extLst>
                    <a:ext uri="{9D8B030D-6E8A-4147-A177-3AD203B41FA5}">
                      <a16:colId xmlns:a16="http://schemas.microsoft.com/office/drawing/2014/main" val="3417899743"/>
                    </a:ext>
                  </a:extLst>
                </a:gridCol>
                <a:gridCol w="912102">
                  <a:extLst>
                    <a:ext uri="{9D8B030D-6E8A-4147-A177-3AD203B41FA5}">
                      <a16:colId xmlns:a16="http://schemas.microsoft.com/office/drawing/2014/main" val="4176910823"/>
                    </a:ext>
                  </a:extLst>
                </a:gridCol>
                <a:gridCol w="912102">
                  <a:extLst>
                    <a:ext uri="{9D8B030D-6E8A-4147-A177-3AD203B41FA5}">
                      <a16:colId xmlns:a16="http://schemas.microsoft.com/office/drawing/2014/main" val="3085126981"/>
                    </a:ext>
                  </a:extLst>
                </a:gridCol>
                <a:gridCol w="912102">
                  <a:extLst>
                    <a:ext uri="{9D8B030D-6E8A-4147-A177-3AD203B41FA5}">
                      <a16:colId xmlns:a16="http://schemas.microsoft.com/office/drawing/2014/main" val="736841096"/>
                    </a:ext>
                  </a:extLst>
                </a:gridCol>
                <a:gridCol w="912102">
                  <a:extLst>
                    <a:ext uri="{9D8B030D-6E8A-4147-A177-3AD203B41FA5}">
                      <a16:colId xmlns:a16="http://schemas.microsoft.com/office/drawing/2014/main" val="4087825558"/>
                    </a:ext>
                  </a:extLst>
                </a:gridCol>
                <a:gridCol w="912102">
                  <a:extLst>
                    <a:ext uri="{9D8B030D-6E8A-4147-A177-3AD203B41FA5}">
                      <a16:colId xmlns:a16="http://schemas.microsoft.com/office/drawing/2014/main" val="2623457493"/>
                    </a:ext>
                  </a:extLst>
                </a:gridCol>
                <a:gridCol w="912102">
                  <a:extLst>
                    <a:ext uri="{9D8B030D-6E8A-4147-A177-3AD203B41FA5}">
                      <a16:colId xmlns:a16="http://schemas.microsoft.com/office/drawing/2014/main" val="2224690937"/>
                    </a:ext>
                  </a:extLst>
                </a:gridCol>
                <a:gridCol w="912102">
                  <a:extLst>
                    <a:ext uri="{9D8B030D-6E8A-4147-A177-3AD203B41FA5}">
                      <a16:colId xmlns:a16="http://schemas.microsoft.com/office/drawing/2014/main" val="750924464"/>
                    </a:ext>
                  </a:extLst>
                </a:gridCol>
                <a:gridCol w="912102">
                  <a:extLst>
                    <a:ext uri="{9D8B030D-6E8A-4147-A177-3AD203B41FA5}">
                      <a16:colId xmlns:a16="http://schemas.microsoft.com/office/drawing/2014/main" val="343024562"/>
                    </a:ext>
                  </a:extLst>
                </a:gridCol>
                <a:gridCol w="912102">
                  <a:extLst>
                    <a:ext uri="{9D8B030D-6E8A-4147-A177-3AD203B41FA5}">
                      <a16:colId xmlns:a16="http://schemas.microsoft.com/office/drawing/2014/main" val="862398702"/>
                    </a:ext>
                  </a:extLst>
                </a:gridCol>
                <a:gridCol w="912102">
                  <a:extLst>
                    <a:ext uri="{9D8B030D-6E8A-4147-A177-3AD203B41FA5}">
                      <a16:colId xmlns:a16="http://schemas.microsoft.com/office/drawing/2014/main" val="722639523"/>
                    </a:ext>
                  </a:extLst>
                </a:gridCol>
              </a:tblGrid>
              <a:tr h="457274">
                <a:tc>
                  <a:txBody>
                    <a:bodyPr/>
                    <a:lstStyle/>
                    <a:p>
                      <a:pPr algn="ctr"/>
                      <a:r>
                        <a:rPr lang="en-GB"/>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63326521"/>
                  </a:ext>
                </a:extLst>
              </a:tr>
              <a:tr h="457274">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8E2E8"/>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8E2E8"/>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8E2E8"/>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8E2E8"/>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8E2E8"/>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8E2E8"/>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8E2E8"/>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8E2E8"/>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8E2E8"/>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8E2E8"/>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8E2E8"/>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8E2E8"/>
                    </a:solidFill>
                  </a:tcPr>
                </a:tc>
                <a:extLst>
                  <a:ext uri="{0D108BD9-81ED-4DB2-BD59-A6C34878D82A}">
                    <a16:rowId xmlns:a16="http://schemas.microsoft.com/office/drawing/2014/main" val="164802416"/>
                  </a:ext>
                </a:extLst>
              </a:tr>
              <a:tr h="457274">
                <a:tc>
                  <a:txBody>
                    <a:bodyPr/>
                    <a:lstStyle/>
                    <a:p>
                      <a:endParaRPr lang="en-GB"/>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FF0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extLst>
                  <a:ext uri="{0D108BD9-81ED-4DB2-BD59-A6C34878D82A}">
                    <a16:rowId xmlns:a16="http://schemas.microsoft.com/office/drawing/2014/main" val="1276410652"/>
                  </a:ext>
                </a:extLst>
              </a:tr>
              <a:tr h="457274">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85000"/>
                      </a:schemeClr>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extLst>
                  <a:ext uri="{0D108BD9-81ED-4DB2-BD59-A6C34878D82A}">
                    <a16:rowId xmlns:a16="http://schemas.microsoft.com/office/drawing/2014/main" val="3185279582"/>
                  </a:ext>
                </a:extLst>
              </a:tr>
              <a:tr h="457274">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FF"/>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3998389086"/>
                  </a:ext>
                </a:extLst>
              </a:tr>
              <a:tr h="457274">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2377265744"/>
                  </a:ext>
                </a:extLst>
              </a:tr>
              <a:tr h="457274">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extLst>
                  <a:ext uri="{0D108BD9-81ED-4DB2-BD59-A6C34878D82A}">
                    <a16:rowId xmlns:a16="http://schemas.microsoft.com/office/drawing/2014/main" val="1429867757"/>
                  </a:ext>
                </a:extLst>
              </a:tr>
              <a:tr h="457274">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54181946"/>
                  </a:ext>
                </a:extLst>
              </a:tr>
            </a:tbl>
          </a:graphicData>
        </a:graphic>
      </p:graphicFrame>
      <p:sp>
        <p:nvSpPr>
          <p:cNvPr id="2" name="TextBox 1">
            <a:extLst>
              <a:ext uri="{FF2B5EF4-FFF2-40B4-BE49-F238E27FC236}">
                <a16:creationId xmlns:a16="http://schemas.microsoft.com/office/drawing/2014/main" id="{FE633146-3B32-4DC5-8EEA-40E6C3EC9388}"/>
              </a:ext>
            </a:extLst>
          </p:cNvPr>
          <p:cNvSpPr txBox="1"/>
          <p:nvPr/>
        </p:nvSpPr>
        <p:spPr>
          <a:xfrm>
            <a:off x="250552" y="3871847"/>
            <a:ext cx="9448944" cy="1581972"/>
          </a:xfrm>
          <a:prstGeom prst="rect">
            <a:avLst/>
          </a:prstGeom>
          <a:noFill/>
        </p:spPr>
        <p:txBody>
          <a:bodyPr wrap="square" lIns="91440" tIns="45720" rIns="91440" bIns="45720" rtlCol="0" anchor="t">
            <a:spAutoFit/>
          </a:bodyPr>
          <a:lstStyle/>
          <a:p>
            <a:pPr>
              <a:buNone/>
            </a:pPr>
            <a:r>
              <a:rPr lang="en-GB" sz="2200" dirty="0">
                <a:latin typeface="Arial"/>
                <a:cs typeface="Arial"/>
              </a:rPr>
              <a:t>What numbers do the colours represent?</a:t>
            </a:r>
          </a:p>
          <a:p>
            <a:pPr>
              <a:buNone/>
            </a:pPr>
            <a:r>
              <a:rPr lang="en-GB" sz="2200" dirty="0"/>
              <a:t>Tell me three different things that this model is showing you. </a:t>
            </a:r>
          </a:p>
          <a:p>
            <a:pPr>
              <a:buNone/>
            </a:pPr>
            <a:r>
              <a:rPr lang="en-GB" sz="2200" dirty="0"/>
              <a:t>What does this model show you about </a:t>
            </a:r>
            <a:r>
              <a:rPr lang="en-GB" sz="2200" b="1" dirty="0"/>
              <a:t>factors</a:t>
            </a:r>
            <a:r>
              <a:rPr lang="en-GB" sz="2200" dirty="0"/>
              <a:t>, </a:t>
            </a:r>
            <a:r>
              <a:rPr lang="en-GB" sz="2200" b="1" dirty="0"/>
              <a:t>prime numbers</a:t>
            </a:r>
            <a:r>
              <a:rPr lang="en-GB" sz="2200" dirty="0"/>
              <a:t> and </a:t>
            </a:r>
            <a:r>
              <a:rPr lang="en-GB" sz="2200" b="1" dirty="0"/>
              <a:t>square numbers</a:t>
            </a:r>
            <a:r>
              <a:rPr lang="en-GB" sz="2200" dirty="0"/>
              <a:t>?</a:t>
            </a:r>
          </a:p>
        </p:txBody>
      </p:sp>
      <p:sp>
        <p:nvSpPr>
          <p:cNvPr id="5" name="Action Button: Help 4">
            <a:hlinkClick r:id="" action="ppaction://noaction" highlightClick="1"/>
            <a:extLst>
              <a:ext uri="{FF2B5EF4-FFF2-40B4-BE49-F238E27FC236}">
                <a16:creationId xmlns:a16="http://schemas.microsoft.com/office/drawing/2014/main" id="{743F6887-CFDB-4657-BEAB-5F56EFF0A616}"/>
              </a:ext>
            </a:extLst>
          </p:cNvPr>
          <p:cNvSpPr/>
          <p:nvPr/>
        </p:nvSpPr>
        <p:spPr>
          <a:xfrm>
            <a:off x="250552" y="5835706"/>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0BF7307F-1E8E-4EC9-9237-B0B73811118C}"/>
              </a:ext>
            </a:extLst>
          </p:cNvPr>
          <p:cNvSpPr txBox="1"/>
          <p:nvPr/>
        </p:nvSpPr>
        <p:spPr>
          <a:xfrm>
            <a:off x="931568" y="5780758"/>
            <a:ext cx="7679032" cy="769441"/>
          </a:xfrm>
          <a:prstGeom prst="rect">
            <a:avLst/>
          </a:prstGeom>
          <a:noFill/>
        </p:spPr>
        <p:txBody>
          <a:bodyPr wrap="square">
            <a:spAutoFit/>
          </a:bodyPr>
          <a:lstStyle/>
          <a:p>
            <a:pPr>
              <a:buNone/>
            </a:pPr>
            <a:r>
              <a:rPr lang="en-GB" sz="2200"/>
              <a:t>What would this model look like for the numbers 13–20? How many additional colours would you need?</a:t>
            </a:r>
          </a:p>
        </p:txBody>
      </p:sp>
    </p:spTree>
    <p:extLst>
      <p:ext uri="{BB962C8B-B14F-4D97-AF65-F5344CB8AC3E}">
        <p14:creationId xmlns:p14="http://schemas.microsoft.com/office/powerpoint/2010/main" val="2080738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5" grpId="0" animBg="1"/>
      <p:bldP spid="7" grpId="0"/>
    </p:bld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A1068-31C0-4088-8990-28927598FA00}"/>
              </a:ext>
            </a:extLst>
          </p:cNvPr>
          <p:cNvSpPr>
            <a:spLocks noGrp="1"/>
          </p:cNvSpPr>
          <p:nvPr>
            <p:ph type="title" idx="4294967295"/>
          </p:nvPr>
        </p:nvSpPr>
        <p:spPr>
          <a:xfrm>
            <a:off x="0" y="115888"/>
            <a:ext cx="11953875" cy="504825"/>
          </a:xfrm>
        </p:spPr>
        <p:txBody>
          <a:bodyPr>
            <a:normAutofit/>
          </a:bodyPr>
          <a:lstStyle/>
          <a:p>
            <a:r>
              <a:rPr lang="en-GB" sz="2400"/>
              <a:t>Checkpoint 8: Guidance</a:t>
            </a:r>
          </a:p>
        </p:txBody>
      </p:sp>
      <p:graphicFrame>
        <p:nvGraphicFramePr>
          <p:cNvPr id="6" name="Table 7">
            <a:extLst>
              <a:ext uri="{FF2B5EF4-FFF2-40B4-BE49-F238E27FC236}">
                <a16:creationId xmlns:a16="http://schemas.microsoft.com/office/drawing/2014/main" id="{CC0D2147-D92E-4082-801D-3D0C17CBFE01}"/>
              </a:ext>
            </a:extLst>
          </p:cNvPr>
          <p:cNvGraphicFramePr>
            <a:graphicFrameLocks noGrp="1"/>
          </p:cNvGraphicFramePr>
          <p:nvPr>
            <p:extLst>
              <p:ext uri="{D42A27DB-BD31-4B8C-83A1-F6EECF244321}">
                <p14:modId xmlns:p14="http://schemas.microsoft.com/office/powerpoint/2010/main" val="2009462942"/>
              </p:ext>
            </p:extLst>
          </p:nvPr>
        </p:nvGraphicFramePr>
        <p:xfrm>
          <a:off x="158834" y="764704"/>
          <a:ext cx="11841822" cy="5049424"/>
        </p:xfrm>
        <a:graphic>
          <a:graphicData uri="http://schemas.openxmlformats.org/drawingml/2006/table">
            <a:tbl>
              <a:tblPr firstRow="1" bandRow="1">
                <a:tableStyleId>{5940675A-B579-460E-94D1-54222C63F5DA}</a:tableStyleId>
              </a:tblPr>
              <a:tblGrid>
                <a:gridCol w="7661191">
                  <a:extLst>
                    <a:ext uri="{9D8B030D-6E8A-4147-A177-3AD203B41FA5}">
                      <a16:colId xmlns:a16="http://schemas.microsoft.com/office/drawing/2014/main" val="695237181"/>
                    </a:ext>
                  </a:extLst>
                </a:gridCol>
                <a:gridCol w="4180631">
                  <a:extLst>
                    <a:ext uri="{9D8B030D-6E8A-4147-A177-3AD203B41FA5}">
                      <a16:colId xmlns:a16="http://schemas.microsoft.com/office/drawing/2014/main" val="300072507"/>
                    </a:ext>
                  </a:extLst>
                </a:gridCol>
              </a:tblGrid>
              <a:tr h="352992">
                <a:tc>
                  <a:txBody>
                    <a:bodyPr/>
                    <a:lstStyle/>
                    <a:p>
                      <a:r>
                        <a:rPr lang="en-GB" sz="1800" b="1" dirty="0">
                          <a:solidFill>
                            <a:schemeClr val="bg1"/>
                          </a:solidFill>
                        </a:rPr>
                        <a:t>Adaptations</a:t>
                      </a:r>
                    </a:p>
                  </a:txBody>
                  <a:tcPr>
                    <a:solidFill>
                      <a:schemeClr val="accent2"/>
                    </a:solidFill>
                  </a:tcPr>
                </a:tc>
                <a:tc>
                  <a:txBody>
                    <a:bodyPr/>
                    <a:lstStyle/>
                    <a:p>
                      <a:r>
                        <a:rPr lang="en-GB" sz="1800" b="1">
                          <a:solidFill>
                            <a:schemeClr val="bg1"/>
                          </a:solidFill>
                        </a:rPr>
                        <a:t>Assessing understanding</a:t>
                      </a:r>
                    </a:p>
                  </a:txBody>
                  <a:tcPr>
                    <a:solidFill>
                      <a:schemeClr val="accent2"/>
                    </a:solidFill>
                  </a:tcPr>
                </a:tc>
                <a:extLst>
                  <a:ext uri="{0D108BD9-81ED-4DB2-BD59-A6C34878D82A}">
                    <a16:rowId xmlns:a16="http://schemas.microsoft.com/office/drawing/2014/main" val="3429622694"/>
                  </a:ext>
                </a:extLst>
              </a:tr>
              <a:tr h="3103392">
                <a:tc>
                  <a:txBody>
                    <a:bodyPr/>
                    <a:lstStyle/>
                    <a:p>
                      <a:r>
                        <a:rPr lang="en-GB" sz="1600" b="1" i="0" u="none" dirty="0"/>
                        <a:t>Support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600" i="0" u="none" dirty="0"/>
                        <a:t>Just show students numbers 1–6 initially, and ask some targeted questions to support them to notice the patterns of the colours. It is key to draw attention to certain colours –  yellow (2) and red (3) – and ask what they tell you.</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600" i="0" u="none" dirty="0"/>
                    </a:p>
                    <a:p>
                      <a:r>
                        <a:rPr lang="en-GB" sz="1600" b="1" i="0" u="none" dirty="0"/>
                        <a:t>Challenge</a:t>
                      </a:r>
                    </a:p>
                    <a:p>
                      <a:r>
                        <a:rPr lang="en-GB" sz="1600" u="none" dirty="0"/>
                        <a:t>Ask students to think of higher numbers and what will be the same and what will  be different about their sets of colours. For example, what colours do you know that 24 will have? What new colours will be needed? How about 30?</a:t>
                      </a:r>
                    </a:p>
                    <a:p>
                      <a:endParaRPr lang="en-GB" sz="1600" u="none" dirty="0"/>
                    </a:p>
                    <a:p>
                      <a:r>
                        <a:rPr lang="en-GB" sz="1600" b="1" i="0" u="none" dirty="0"/>
                        <a:t>Representations</a:t>
                      </a:r>
                    </a:p>
                    <a:p>
                      <a:r>
                        <a:rPr lang="en-GB" sz="1600" b="0" i="0" u="none" dirty="0"/>
                        <a:t>The colours in this activity offer an alternative representation for factors, and may help students to visualise patterns within the factors of numbers. They clearly demonstrate the pattern of even numbers and multiples of 3, as well as where numbers are prime.</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b="0"/>
                        <a:t>This is the first activity that asks students to list the factors in order of size, rather than in pairs, so draw attention to the pairs within the colour coding to help students make the link with previous work.</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b="0"/>
                        <a:t>As with previous tasks on factors, discussions will help you to ascertain how fluently students use language such as multiple, factor, prime and square. </a:t>
                      </a:r>
                    </a:p>
                    <a:p>
                      <a:pPr marL="171450" indent="-171450">
                        <a:buFont typeface="Arial" panose="020B0604020202020204" pitchFamily="34" charset="0"/>
                        <a:buChar char="•"/>
                      </a:pPr>
                      <a:endParaRPr lang="en-GB" sz="1600" b="0"/>
                    </a:p>
                  </a:txBody>
                  <a:tcPr/>
                </a:tc>
                <a:extLst>
                  <a:ext uri="{0D108BD9-81ED-4DB2-BD59-A6C34878D82A}">
                    <a16:rowId xmlns:a16="http://schemas.microsoft.com/office/drawing/2014/main" val="1616516725"/>
                  </a:ext>
                </a:extLst>
              </a:tr>
              <a:tr h="934624">
                <a:tc gridSpan="2">
                  <a:txBody>
                    <a:bodyPr/>
                    <a:lstStyle/>
                    <a:p>
                      <a:r>
                        <a:rPr lang="en-GB" sz="1600" b="1" dirty="0"/>
                        <a:t>Additional resources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t>Additional activity </a:t>
                      </a:r>
                      <a:r>
                        <a:rPr lang="en-GB" sz="1600" dirty="0">
                          <a:hlinkClick r:id="rId3" action="ppaction://hlinksldjump"/>
                        </a:rPr>
                        <a:t>K</a:t>
                      </a:r>
                      <a:r>
                        <a:rPr lang="en-GB" sz="1600" dirty="0"/>
                        <a:t> revisits this task but uses colours to represent prime factors rather than factors, providing a useful starting point to explore prime factorisation with students.</a:t>
                      </a:r>
                    </a:p>
                  </a:txBody>
                  <a:tcPr/>
                </a:tc>
                <a:tc hMerge="1">
                  <a:txBody>
                    <a:bodyPr/>
                    <a:lstStyle/>
                    <a:p>
                      <a:endParaRPr lang="en-GB"/>
                    </a:p>
                  </a:txBody>
                  <a:tcPr/>
                </a:tc>
                <a:extLst>
                  <a:ext uri="{0D108BD9-81ED-4DB2-BD59-A6C34878D82A}">
                    <a16:rowId xmlns:a16="http://schemas.microsoft.com/office/drawing/2014/main" val="330862202"/>
                  </a:ext>
                </a:extLst>
              </a:tr>
            </a:tbl>
          </a:graphicData>
        </a:graphic>
      </p:graphicFrame>
    </p:spTree>
    <p:extLst>
      <p:ext uri="{BB962C8B-B14F-4D97-AF65-F5344CB8AC3E}">
        <p14:creationId xmlns:p14="http://schemas.microsoft.com/office/powerpoint/2010/main" val="28319031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CC4A165-A5C0-4AF4-B133-9F256CA350A0}"/>
              </a:ext>
            </a:extLst>
          </p:cNvPr>
          <p:cNvSpPr>
            <a:spLocks noGrp="1"/>
          </p:cNvSpPr>
          <p:nvPr>
            <p:ph type="body" sz="quarter" idx="10"/>
          </p:nvPr>
        </p:nvSpPr>
        <p:spPr>
          <a:xfrm>
            <a:off x="240288" y="1242112"/>
            <a:ext cx="7301054" cy="1245449"/>
          </a:xfrm>
        </p:spPr>
        <p:txBody>
          <a:bodyPr vert="horz" lIns="91440" tIns="45720" rIns="91440" bIns="45720" rtlCol="0" anchor="t">
            <a:normAutofit/>
          </a:bodyPr>
          <a:lstStyle/>
          <a:p>
            <a:r>
              <a:rPr lang="en-GB" sz="2200" dirty="0">
                <a:latin typeface="Arial"/>
                <a:cs typeface="Arial"/>
              </a:rPr>
              <a:t>Sophie makes two rectangles with an area of 10 cm</a:t>
            </a:r>
            <a:r>
              <a:rPr lang="en-GB" sz="2200" baseline="30000" dirty="0">
                <a:latin typeface="Arial"/>
                <a:cs typeface="Arial"/>
              </a:rPr>
              <a:t>2</a:t>
            </a:r>
            <a:r>
              <a:rPr lang="en-GB" sz="2200" dirty="0">
                <a:latin typeface="Arial"/>
                <a:cs typeface="Arial"/>
              </a:rPr>
              <a:t>.</a:t>
            </a:r>
          </a:p>
          <a:p>
            <a:pPr marL="457200" indent="-457200">
              <a:buFont typeface="+mj-lt"/>
              <a:buAutoNum type="arabicPeriod"/>
            </a:pPr>
            <a:r>
              <a:rPr lang="en-GB" sz="2200" dirty="0">
                <a:latin typeface="Arial"/>
                <a:cs typeface="Arial"/>
              </a:rPr>
              <a:t>Explain how these rectangles show all of the </a:t>
            </a:r>
            <a:r>
              <a:rPr lang="en-GB" sz="2200" b="1" dirty="0">
                <a:latin typeface="Arial"/>
                <a:cs typeface="Arial"/>
              </a:rPr>
              <a:t>factors </a:t>
            </a:r>
            <a:r>
              <a:rPr lang="en-GB" sz="2200" dirty="0">
                <a:latin typeface="Arial"/>
                <a:cs typeface="Arial"/>
              </a:rPr>
              <a:t>of 10.</a:t>
            </a:r>
          </a:p>
        </p:txBody>
      </p:sp>
      <p:sp>
        <p:nvSpPr>
          <p:cNvPr id="3" name="Text Placeholder 2">
            <a:extLst>
              <a:ext uri="{FF2B5EF4-FFF2-40B4-BE49-F238E27FC236}">
                <a16:creationId xmlns:a16="http://schemas.microsoft.com/office/drawing/2014/main" id="{487BCBB8-CB7F-4B81-ADE9-7A079D91A4DB}"/>
              </a:ext>
            </a:extLst>
          </p:cNvPr>
          <p:cNvSpPr>
            <a:spLocks noGrp="1"/>
          </p:cNvSpPr>
          <p:nvPr>
            <p:ph type="body" sz="quarter" idx="11"/>
          </p:nvPr>
        </p:nvSpPr>
        <p:spPr/>
        <p:txBody>
          <a:bodyPr/>
          <a:lstStyle/>
          <a:p>
            <a:r>
              <a:rPr lang="en-GB"/>
              <a:t>Checkpoint 9: Rectangle factors</a:t>
            </a:r>
          </a:p>
        </p:txBody>
      </p:sp>
      <p:graphicFrame>
        <p:nvGraphicFramePr>
          <p:cNvPr id="4" name="Table 4">
            <a:extLst>
              <a:ext uri="{FF2B5EF4-FFF2-40B4-BE49-F238E27FC236}">
                <a16:creationId xmlns:a16="http://schemas.microsoft.com/office/drawing/2014/main" id="{3D77C8C1-BC67-4761-91CD-16511C452AB3}"/>
              </a:ext>
            </a:extLst>
          </p:cNvPr>
          <p:cNvGraphicFramePr>
            <a:graphicFrameLocks noGrp="1"/>
          </p:cNvGraphicFramePr>
          <p:nvPr/>
        </p:nvGraphicFramePr>
        <p:xfrm>
          <a:off x="7631712" y="1145020"/>
          <a:ext cx="4320000" cy="432000"/>
        </p:xfrm>
        <a:graphic>
          <a:graphicData uri="http://schemas.openxmlformats.org/drawingml/2006/table">
            <a:tbl>
              <a:tblPr firstRow="1" bandRow="1">
                <a:tableStyleId>{5C22544A-7EE6-4342-B048-85BDC9FD1C3A}</a:tableStyleId>
              </a:tblPr>
              <a:tblGrid>
                <a:gridCol w="432000">
                  <a:extLst>
                    <a:ext uri="{9D8B030D-6E8A-4147-A177-3AD203B41FA5}">
                      <a16:colId xmlns:a16="http://schemas.microsoft.com/office/drawing/2014/main" val="555699823"/>
                    </a:ext>
                  </a:extLst>
                </a:gridCol>
                <a:gridCol w="432000">
                  <a:extLst>
                    <a:ext uri="{9D8B030D-6E8A-4147-A177-3AD203B41FA5}">
                      <a16:colId xmlns:a16="http://schemas.microsoft.com/office/drawing/2014/main" val="3084914768"/>
                    </a:ext>
                  </a:extLst>
                </a:gridCol>
                <a:gridCol w="432000">
                  <a:extLst>
                    <a:ext uri="{9D8B030D-6E8A-4147-A177-3AD203B41FA5}">
                      <a16:colId xmlns:a16="http://schemas.microsoft.com/office/drawing/2014/main" val="210139769"/>
                    </a:ext>
                  </a:extLst>
                </a:gridCol>
                <a:gridCol w="432000">
                  <a:extLst>
                    <a:ext uri="{9D8B030D-6E8A-4147-A177-3AD203B41FA5}">
                      <a16:colId xmlns:a16="http://schemas.microsoft.com/office/drawing/2014/main" val="1791676385"/>
                    </a:ext>
                  </a:extLst>
                </a:gridCol>
                <a:gridCol w="432000">
                  <a:extLst>
                    <a:ext uri="{9D8B030D-6E8A-4147-A177-3AD203B41FA5}">
                      <a16:colId xmlns:a16="http://schemas.microsoft.com/office/drawing/2014/main" val="1170702625"/>
                    </a:ext>
                  </a:extLst>
                </a:gridCol>
                <a:gridCol w="432000">
                  <a:extLst>
                    <a:ext uri="{9D8B030D-6E8A-4147-A177-3AD203B41FA5}">
                      <a16:colId xmlns:a16="http://schemas.microsoft.com/office/drawing/2014/main" val="2416975705"/>
                    </a:ext>
                  </a:extLst>
                </a:gridCol>
                <a:gridCol w="432000">
                  <a:extLst>
                    <a:ext uri="{9D8B030D-6E8A-4147-A177-3AD203B41FA5}">
                      <a16:colId xmlns:a16="http://schemas.microsoft.com/office/drawing/2014/main" val="1489921363"/>
                    </a:ext>
                  </a:extLst>
                </a:gridCol>
                <a:gridCol w="432000">
                  <a:extLst>
                    <a:ext uri="{9D8B030D-6E8A-4147-A177-3AD203B41FA5}">
                      <a16:colId xmlns:a16="http://schemas.microsoft.com/office/drawing/2014/main" val="3382300083"/>
                    </a:ext>
                  </a:extLst>
                </a:gridCol>
                <a:gridCol w="432000">
                  <a:extLst>
                    <a:ext uri="{9D8B030D-6E8A-4147-A177-3AD203B41FA5}">
                      <a16:colId xmlns:a16="http://schemas.microsoft.com/office/drawing/2014/main" val="3986190699"/>
                    </a:ext>
                  </a:extLst>
                </a:gridCol>
                <a:gridCol w="432000">
                  <a:extLst>
                    <a:ext uri="{9D8B030D-6E8A-4147-A177-3AD203B41FA5}">
                      <a16:colId xmlns:a16="http://schemas.microsoft.com/office/drawing/2014/main" val="2614418216"/>
                    </a:ext>
                  </a:extLst>
                </a:gridCol>
              </a:tblGrid>
              <a:tr h="432000">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785977331"/>
                  </a:ext>
                </a:extLst>
              </a:tr>
            </a:tbl>
          </a:graphicData>
        </a:graphic>
      </p:graphicFrame>
      <p:graphicFrame>
        <p:nvGraphicFramePr>
          <p:cNvPr id="5" name="Table 4">
            <a:extLst>
              <a:ext uri="{FF2B5EF4-FFF2-40B4-BE49-F238E27FC236}">
                <a16:creationId xmlns:a16="http://schemas.microsoft.com/office/drawing/2014/main" id="{5A9C6642-49DC-4E0A-8643-4C29C72F0C79}"/>
              </a:ext>
            </a:extLst>
          </p:cNvPr>
          <p:cNvGraphicFramePr>
            <a:graphicFrameLocks noGrp="1"/>
          </p:cNvGraphicFramePr>
          <p:nvPr/>
        </p:nvGraphicFramePr>
        <p:xfrm>
          <a:off x="7631712" y="1717663"/>
          <a:ext cx="2160000" cy="864000"/>
        </p:xfrm>
        <a:graphic>
          <a:graphicData uri="http://schemas.openxmlformats.org/drawingml/2006/table">
            <a:tbl>
              <a:tblPr firstRow="1" bandRow="1">
                <a:tableStyleId>{5C22544A-7EE6-4342-B048-85BDC9FD1C3A}</a:tableStyleId>
              </a:tblPr>
              <a:tblGrid>
                <a:gridCol w="432000">
                  <a:extLst>
                    <a:ext uri="{9D8B030D-6E8A-4147-A177-3AD203B41FA5}">
                      <a16:colId xmlns:a16="http://schemas.microsoft.com/office/drawing/2014/main" val="555699823"/>
                    </a:ext>
                  </a:extLst>
                </a:gridCol>
                <a:gridCol w="432000">
                  <a:extLst>
                    <a:ext uri="{9D8B030D-6E8A-4147-A177-3AD203B41FA5}">
                      <a16:colId xmlns:a16="http://schemas.microsoft.com/office/drawing/2014/main" val="3084914768"/>
                    </a:ext>
                  </a:extLst>
                </a:gridCol>
                <a:gridCol w="432000">
                  <a:extLst>
                    <a:ext uri="{9D8B030D-6E8A-4147-A177-3AD203B41FA5}">
                      <a16:colId xmlns:a16="http://schemas.microsoft.com/office/drawing/2014/main" val="428491996"/>
                    </a:ext>
                  </a:extLst>
                </a:gridCol>
                <a:gridCol w="432000">
                  <a:extLst>
                    <a:ext uri="{9D8B030D-6E8A-4147-A177-3AD203B41FA5}">
                      <a16:colId xmlns:a16="http://schemas.microsoft.com/office/drawing/2014/main" val="2447105865"/>
                    </a:ext>
                  </a:extLst>
                </a:gridCol>
                <a:gridCol w="432000">
                  <a:extLst>
                    <a:ext uri="{9D8B030D-6E8A-4147-A177-3AD203B41FA5}">
                      <a16:colId xmlns:a16="http://schemas.microsoft.com/office/drawing/2014/main" val="2709073341"/>
                    </a:ext>
                  </a:extLst>
                </a:gridCol>
              </a:tblGrid>
              <a:tr h="432000">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785977331"/>
                  </a:ext>
                </a:extLst>
              </a:tr>
              <a:tr h="432000">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143742977"/>
                  </a:ext>
                </a:extLst>
              </a:tr>
            </a:tbl>
          </a:graphicData>
        </a:graphic>
      </p:graphicFrame>
      <p:sp>
        <p:nvSpPr>
          <p:cNvPr id="6" name="Text Placeholder 1">
            <a:extLst>
              <a:ext uri="{FF2B5EF4-FFF2-40B4-BE49-F238E27FC236}">
                <a16:creationId xmlns:a16="http://schemas.microsoft.com/office/drawing/2014/main" id="{57B0B2E9-05F0-4AC2-BB19-D598A8C282BC}"/>
              </a:ext>
            </a:extLst>
          </p:cNvPr>
          <p:cNvSpPr txBox="1">
            <a:spLocks/>
          </p:cNvSpPr>
          <p:nvPr/>
        </p:nvSpPr>
        <p:spPr>
          <a:xfrm>
            <a:off x="228095" y="3367440"/>
            <a:ext cx="10306555" cy="1632774"/>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Clr>
                <a:srgbClr val="00628C"/>
              </a:buClr>
              <a:buFont typeface="Arial" panose="020B0604020202020204" pitchFamily="34" charset="0"/>
              <a:buNone/>
              <a:defRPr sz="2800" kern="1200">
                <a:solidFill>
                  <a:srgbClr val="585858"/>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rgbClr val="00628C"/>
              </a:buClr>
              <a:buFont typeface="Arial" panose="020B0604020202020204" pitchFamily="34" charset="0"/>
              <a:buChar char="•"/>
              <a:defRPr sz="2400" kern="1200">
                <a:solidFill>
                  <a:srgbClr val="585858"/>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rgbClr val="00628C"/>
              </a:buClr>
              <a:buFont typeface="Arial" panose="020B0604020202020204" pitchFamily="34" charset="0"/>
              <a:buChar char="•"/>
              <a:defRPr sz="2000" kern="1200">
                <a:solidFill>
                  <a:srgbClr val="585858"/>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rgbClr val="00628C"/>
              </a:buClr>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rgbClr val="00628C"/>
              </a:buClr>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fontAlgn="auto">
              <a:spcAft>
                <a:spcPts val="0"/>
              </a:spcAft>
              <a:buFont typeface="+mj-lt"/>
              <a:buAutoNum type="arabicPeriod" startAt="2"/>
            </a:pPr>
            <a:r>
              <a:rPr lang="en-GB" sz="2200"/>
              <a:t>For each of these pairs of numbers, find all of the factors that they share. What is the highest common factor each time?</a:t>
            </a:r>
          </a:p>
        </p:txBody>
      </p:sp>
      <p:sp>
        <p:nvSpPr>
          <p:cNvPr id="15" name="TextBox 14">
            <a:extLst>
              <a:ext uri="{FF2B5EF4-FFF2-40B4-BE49-F238E27FC236}">
                <a16:creationId xmlns:a16="http://schemas.microsoft.com/office/drawing/2014/main" id="{A5B09232-853C-46FF-8ED0-3135D578B87A}"/>
              </a:ext>
            </a:extLst>
          </p:cNvPr>
          <p:cNvSpPr txBox="1"/>
          <p:nvPr/>
        </p:nvSpPr>
        <p:spPr>
          <a:xfrm>
            <a:off x="169022" y="2737349"/>
            <a:ext cx="8032004" cy="430887"/>
          </a:xfrm>
          <a:prstGeom prst="rect">
            <a:avLst/>
          </a:prstGeom>
          <a:noFill/>
        </p:spPr>
        <p:txBody>
          <a:bodyPr wrap="square">
            <a:spAutoFit/>
          </a:bodyPr>
          <a:lstStyle/>
          <a:p>
            <a:pPr fontAlgn="auto">
              <a:spcAft>
                <a:spcPts val="0"/>
              </a:spcAft>
              <a:buNone/>
            </a:pPr>
            <a:r>
              <a:rPr lang="en-GB" sz="2200"/>
              <a:t>It is helpful to draw rectangles like Sophie’s to find factors</a:t>
            </a:r>
            <a:r>
              <a:rPr lang="en-GB" sz="2000"/>
              <a:t>.</a:t>
            </a:r>
          </a:p>
        </p:txBody>
      </p:sp>
      <p:grpSp>
        <p:nvGrpSpPr>
          <p:cNvPr id="12" name="Group 11">
            <a:extLst>
              <a:ext uri="{FF2B5EF4-FFF2-40B4-BE49-F238E27FC236}">
                <a16:creationId xmlns:a16="http://schemas.microsoft.com/office/drawing/2014/main" id="{6AE3C1D8-73E3-42A1-9BE4-B93BA9A79E41}"/>
              </a:ext>
            </a:extLst>
          </p:cNvPr>
          <p:cNvGrpSpPr/>
          <p:nvPr/>
        </p:nvGrpSpPr>
        <p:grpSpPr>
          <a:xfrm>
            <a:off x="2364716" y="4327606"/>
            <a:ext cx="1524708" cy="691435"/>
            <a:chOff x="516459" y="4352010"/>
            <a:chExt cx="1524708" cy="691435"/>
          </a:xfrm>
        </p:grpSpPr>
        <p:sp>
          <p:nvSpPr>
            <p:cNvPr id="7" name="Rectangle: Rounded Corners 6">
              <a:extLst>
                <a:ext uri="{FF2B5EF4-FFF2-40B4-BE49-F238E27FC236}">
                  <a16:creationId xmlns:a16="http://schemas.microsoft.com/office/drawing/2014/main" id="{FC85BB55-6C22-4160-8444-07F71A8E3A19}"/>
                </a:ext>
              </a:extLst>
            </p:cNvPr>
            <p:cNvSpPr/>
            <p:nvPr/>
          </p:nvSpPr>
          <p:spPr>
            <a:xfrm>
              <a:off x="516459" y="4355881"/>
              <a:ext cx="737419" cy="68756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buNone/>
              </a:pPr>
              <a:r>
                <a:rPr lang="en-GB"/>
                <a:t>4</a:t>
              </a:r>
            </a:p>
          </p:txBody>
        </p:sp>
        <p:sp>
          <p:nvSpPr>
            <p:cNvPr id="16" name="Rectangle: Rounded Corners 15">
              <a:extLst>
                <a:ext uri="{FF2B5EF4-FFF2-40B4-BE49-F238E27FC236}">
                  <a16:creationId xmlns:a16="http://schemas.microsoft.com/office/drawing/2014/main" id="{7EA4BE42-DD94-49EF-A448-98B315EDD244}"/>
                </a:ext>
              </a:extLst>
            </p:cNvPr>
            <p:cNvSpPr/>
            <p:nvPr/>
          </p:nvSpPr>
          <p:spPr>
            <a:xfrm>
              <a:off x="1303748" y="4352010"/>
              <a:ext cx="737419" cy="68756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buNone/>
              </a:pPr>
              <a:r>
                <a:rPr lang="en-GB"/>
                <a:t>10</a:t>
              </a:r>
            </a:p>
          </p:txBody>
        </p:sp>
      </p:grpSp>
      <p:grpSp>
        <p:nvGrpSpPr>
          <p:cNvPr id="20" name="Group 19">
            <a:extLst>
              <a:ext uri="{FF2B5EF4-FFF2-40B4-BE49-F238E27FC236}">
                <a16:creationId xmlns:a16="http://schemas.microsoft.com/office/drawing/2014/main" id="{67A7FE56-B560-42DD-AE85-8DF9BA55B612}"/>
              </a:ext>
            </a:extLst>
          </p:cNvPr>
          <p:cNvGrpSpPr/>
          <p:nvPr/>
        </p:nvGrpSpPr>
        <p:grpSpPr>
          <a:xfrm>
            <a:off x="5407460" y="4319587"/>
            <a:ext cx="1524862" cy="687564"/>
            <a:chOff x="4953019" y="4485572"/>
            <a:chExt cx="1524862" cy="687564"/>
          </a:xfrm>
        </p:grpSpPr>
        <p:sp>
          <p:nvSpPr>
            <p:cNvPr id="9" name="Rectangle: Rounded Corners 8">
              <a:extLst>
                <a:ext uri="{FF2B5EF4-FFF2-40B4-BE49-F238E27FC236}">
                  <a16:creationId xmlns:a16="http://schemas.microsoft.com/office/drawing/2014/main" id="{5FD41CEB-4308-42DA-9114-61D3AC2294B1}"/>
                </a:ext>
              </a:extLst>
            </p:cNvPr>
            <p:cNvSpPr/>
            <p:nvPr/>
          </p:nvSpPr>
          <p:spPr>
            <a:xfrm>
              <a:off x="5740462" y="4485572"/>
              <a:ext cx="737419" cy="68756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buNone/>
              </a:pPr>
              <a:r>
                <a:rPr lang="en-GB"/>
                <a:t>11</a:t>
              </a:r>
            </a:p>
          </p:txBody>
        </p:sp>
        <p:sp>
          <p:nvSpPr>
            <p:cNvPr id="17" name="Rectangle: Rounded Corners 16">
              <a:extLst>
                <a:ext uri="{FF2B5EF4-FFF2-40B4-BE49-F238E27FC236}">
                  <a16:creationId xmlns:a16="http://schemas.microsoft.com/office/drawing/2014/main" id="{8CC18762-7CB6-4923-B2B8-98D01129E4AD}"/>
                </a:ext>
              </a:extLst>
            </p:cNvPr>
            <p:cNvSpPr/>
            <p:nvPr/>
          </p:nvSpPr>
          <p:spPr>
            <a:xfrm>
              <a:off x="4953019" y="4485572"/>
              <a:ext cx="737419" cy="68756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buNone/>
              </a:pPr>
              <a:r>
                <a:rPr lang="en-GB"/>
                <a:t>10</a:t>
              </a:r>
            </a:p>
          </p:txBody>
        </p:sp>
      </p:grpSp>
      <p:grpSp>
        <p:nvGrpSpPr>
          <p:cNvPr id="22" name="Group 21">
            <a:extLst>
              <a:ext uri="{FF2B5EF4-FFF2-40B4-BE49-F238E27FC236}">
                <a16:creationId xmlns:a16="http://schemas.microsoft.com/office/drawing/2014/main" id="{D02C1756-87FD-45E1-8D26-6E449F30F0F6}"/>
              </a:ext>
            </a:extLst>
          </p:cNvPr>
          <p:cNvGrpSpPr/>
          <p:nvPr/>
        </p:nvGrpSpPr>
        <p:grpSpPr>
          <a:xfrm>
            <a:off x="8449557" y="4319587"/>
            <a:ext cx="1524862" cy="687564"/>
            <a:chOff x="10347183" y="4399111"/>
            <a:chExt cx="1524862" cy="687564"/>
          </a:xfrm>
        </p:grpSpPr>
        <p:sp>
          <p:nvSpPr>
            <p:cNvPr id="11" name="Rectangle: Rounded Corners 10">
              <a:extLst>
                <a:ext uri="{FF2B5EF4-FFF2-40B4-BE49-F238E27FC236}">
                  <a16:creationId xmlns:a16="http://schemas.microsoft.com/office/drawing/2014/main" id="{8FF0DB0A-C4F1-49AA-80BE-030855B61272}"/>
                </a:ext>
              </a:extLst>
            </p:cNvPr>
            <p:cNvSpPr/>
            <p:nvPr/>
          </p:nvSpPr>
          <p:spPr>
            <a:xfrm>
              <a:off x="11134626" y="4399111"/>
              <a:ext cx="737419" cy="68756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buNone/>
              </a:pPr>
              <a:r>
                <a:rPr lang="en-GB"/>
                <a:t>20</a:t>
              </a:r>
            </a:p>
          </p:txBody>
        </p:sp>
        <p:sp>
          <p:nvSpPr>
            <p:cNvPr id="19" name="Rectangle: Rounded Corners 18">
              <a:extLst>
                <a:ext uri="{FF2B5EF4-FFF2-40B4-BE49-F238E27FC236}">
                  <a16:creationId xmlns:a16="http://schemas.microsoft.com/office/drawing/2014/main" id="{A23FCD8F-91C1-4B79-8E71-7E215161B781}"/>
                </a:ext>
              </a:extLst>
            </p:cNvPr>
            <p:cNvSpPr/>
            <p:nvPr/>
          </p:nvSpPr>
          <p:spPr>
            <a:xfrm>
              <a:off x="10347183" y="4399111"/>
              <a:ext cx="737419" cy="68756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buNone/>
              </a:pPr>
              <a:r>
                <a:rPr lang="en-GB"/>
                <a:t>10</a:t>
              </a:r>
            </a:p>
          </p:txBody>
        </p:sp>
      </p:grpSp>
      <p:sp>
        <p:nvSpPr>
          <p:cNvPr id="23" name="TextBox 22">
            <a:extLst>
              <a:ext uri="{FF2B5EF4-FFF2-40B4-BE49-F238E27FC236}">
                <a16:creationId xmlns:a16="http://schemas.microsoft.com/office/drawing/2014/main" id="{46C62142-441C-4E12-B941-0B7A55FC381C}"/>
              </a:ext>
            </a:extLst>
          </p:cNvPr>
          <p:cNvSpPr txBox="1"/>
          <p:nvPr/>
        </p:nvSpPr>
        <p:spPr>
          <a:xfrm>
            <a:off x="4973845" y="4440105"/>
            <a:ext cx="436338" cy="430887"/>
          </a:xfrm>
          <a:prstGeom prst="rect">
            <a:avLst/>
          </a:prstGeom>
          <a:noFill/>
        </p:spPr>
        <p:txBody>
          <a:bodyPr wrap="none" rtlCol="0">
            <a:spAutoFit/>
          </a:bodyPr>
          <a:lstStyle/>
          <a:p>
            <a:pPr>
              <a:buNone/>
            </a:pPr>
            <a:r>
              <a:rPr lang="en-GB" sz="2200">
                <a:solidFill>
                  <a:srgbClr val="00628C"/>
                </a:solidFill>
              </a:rPr>
              <a:t>b)</a:t>
            </a:r>
          </a:p>
        </p:txBody>
      </p:sp>
      <p:sp>
        <p:nvSpPr>
          <p:cNvPr id="25" name="TextBox 24">
            <a:extLst>
              <a:ext uri="{FF2B5EF4-FFF2-40B4-BE49-F238E27FC236}">
                <a16:creationId xmlns:a16="http://schemas.microsoft.com/office/drawing/2014/main" id="{33AE12DD-EAA9-44B8-80D7-A6E177524EBB}"/>
              </a:ext>
            </a:extLst>
          </p:cNvPr>
          <p:cNvSpPr txBox="1"/>
          <p:nvPr/>
        </p:nvSpPr>
        <p:spPr>
          <a:xfrm>
            <a:off x="1943633" y="4440555"/>
            <a:ext cx="436338" cy="430887"/>
          </a:xfrm>
          <a:prstGeom prst="rect">
            <a:avLst/>
          </a:prstGeom>
          <a:noFill/>
        </p:spPr>
        <p:txBody>
          <a:bodyPr wrap="none" rtlCol="0">
            <a:spAutoFit/>
          </a:bodyPr>
          <a:lstStyle/>
          <a:p>
            <a:pPr>
              <a:buNone/>
            </a:pPr>
            <a:r>
              <a:rPr lang="en-GB" sz="2200">
                <a:solidFill>
                  <a:srgbClr val="00628C"/>
                </a:solidFill>
              </a:rPr>
              <a:t>a)</a:t>
            </a:r>
          </a:p>
        </p:txBody>
      </p:sp>
      <p:sp>
        <p:nvSpPr>
          <p:cNvPr id="27" name="TextBox 26">
            <a:extLst>
              <a:ext uri="{FF2B5EF4-FFF2-40B4-BE49-F238E27FC236}">
                <a16:creationId xmlns:a16="http://schemas.microsoft.com/office/drawing/2014/main" id="{90BCAA39-FCD1-4EBD-93E5-2CD2B8D33532}"/>
              </a:ext>
            </a:extLst>
          </p:cNvPr>
          <p:cNvSpPr txBox="1"/>
          <p:nvPr/>
        </p:nvSpPr>
        <p:spPr>
          <a:xfrm>
            <a:off x="8016743" y="4432535"/>
            <a:ext cx="436338" cy="430887"/>
          </a:xfrm>
          <a:prstGeom prst="rect">
            <a:avLst/>
          </a:prstGeom>
          <a:noFill/>
        </p:spPr>
        <p:txBody>
          <a:bodyPr wrap="none" rtlCol="0">
            <a:spAutoFit/>
          </a:bodyPr>
          <a:lstStyle/>
          <a:p>
            <a:pPr>
              <a:buNone/>
            </a:pPr>
            <a:r>
              <a:rPr lang="en-GB" sz="2200">
                <a:solidFill>
                  <a:srgbClr val="00628C"/>
                </a:solidFill>
              </a:rPr>
              <a:t>c)</a:t>
            </a:r>
          </a:p>
        </p:txBody>
      </p:sp>
      <p:sp>
        <p:nvSpPr>
          <p:cNvPr id="28" name="TextBox 27">
            <a:extLst>
              <a:ext uri="{FF2B5EF4-FFF2-40B4-BE49-F238E27FC236}">
                <a16:creationId xmlns:a16="http://schemas.microsoft.com/office/drawing/2014/main" id="{FA50864F-09BE-4D0A-B8DB-1154BD366B39}"/>
              </a:ext>
            </a:extLst>
          </p:cNvPr>
          <p:cNvSpPr txBox="1"/>
          <p:nvPr/>
        </p:nvSpPr>
        <p:spPr>
          <a:xfrm>
            <a:off x="931568" y="5543794"/>
            <a:ext cx="8389413" cy="769441"/>
          </a:xfrm>
          <a:prstGeom prst="rect">
            <a:avLst/>
          </a:prstGeom>
          <a:noFill/>
        </p:spPr>
        <p:txBody>
          <a:bodyPr wrap="square">
            <a:spAutoFit/>
          </a:bodyPr>
          <a:lstStyle/>
          <a:p>
            <a:pPr fontAlgn="auto">
              <a:spcAft>
                <a:spcPts val="0"/>
              </a:spcAft>
              <a:buNone/>
            </a:pPr>
            <a:r>
              <a:rPr lang="en-GB" sz="2200" dirty="0"/>
              <a:t>Can you find a number that shares exactly three factors with 10? Why or why not?</a:t>
            </a:r>
          </a:p>
        </p:txBody>
      </p:sp>
      <p:sp>
        <p:nvSpPr>
          <p:cNvPr id="21" name="Action Button: Help 20">
            <a:hlinkClick r:id="" action="ppaction://noaction" highlightClick="1"/>
            <a:extLst>
              <a:ext uri="{FF2B5EF4-FFF2-40B4-BE49-F238E27FC236}">
                <a16:creationId xmlns:a16="http://schemas.microsoft.com/office/drawing/2014/main" id="{B1F90898-6B8B-44CE-9733-BD529F57D0E8}"/>
              </a:ext>
            </a:extLst>
          </p:cNvPr>
          <p:cNvSpPr/>
          <p:nvPr/>
        </p:nvSpPr>
        <p:spPr>
          <a:xfrm>
            <a:off x="250552" y="5615888"/>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3452126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7"/>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6" grpId="0"/>
      <p:bldP spid="15" grpId="0"/>
      <p:bldP spid="23" grpId="0"/>
      <p:bldP spid="25" grpId="0"/>
      <p:bldP spid="27" grpId="0"/>
      <p:bldP spid="28" grpId="0"/>
      <p:bldP spid="21" grpId="0" animBg="1"/>
    </p:bld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A1068-31C0-4088-8990-28927598FA00}"/>
              </a:ext>
            </a:extLst>
          </p:cNvPr>
          <p:cNvSpPr>
            <a:spLocks noGrp="1"/>
          </p:cNvSpPr>
          <p:nvPr>
            <p:ph type="title" idx="4294967295"/>
          </p:nvPr>
        </p:nvSpPr>
        <p:spPr>
          <a:xfrm>
            <a:off x="276225" y="115888"/>
            <a:ext cx="11677650" cy="504825"/>
          </a:xfrm>
        </p:spPr>
        <p:txBody>
          <a:bodyPr>
            <a:normAutofit/>
          </a:bodyPr>
          <a:lstStyle/>
          <a:p>
            <a:r>
              <a:rPr lang="en-GB" sz="2400"/>
              <a:t>Checkpoint 9: Guidance</a:t>
            </a:r>
          </a:p>
        </p:txBody>
      </p:sp>
      <p:graphicFrame>
        <p:nvGraphicFramePr>
          <p:cNvPr id="6" name="Table 7">
            <a:extLst>
              <a:ext uri="{FF2B5EF4-FFF2-40B4-BE49-F238E27FC236}">
                <a16:creationId xmlns:a16="http://schemas.microsoft.com/office/drawing/2014/main" id="{CC0D2147-D92E-4082-801D-3D0C17CBFE01}"/>
              </a:ext>
            </a:extLst>
          </p:cNvPr>
          <p:cNvGraphicFramePr>
            <a:graphicFrameLocks noGrp="1"/>
          </p:cNvGraphicFramePr>
          <p:nvPr>
            <p:extLst>
              <p:ext uri="{D42A27DB-BD31-4B8C-83A1-F6EECF244321}">
                <p14:modId xmlns:p14="http://schemas.microsoft.com/office/powerpoint/2010/main" val="2437906048"/>
              </p:ext>
            </p:extLst>
          </p:nvPr>
        </p:nvGraphicFramePr>
        <p:xfrm>
          <a:off x="409574" y="764704"/>
          <a:ext cx="11372851" cy="5049424"/>
        </p:xfrm>
        <a:graphic>
          <a:graphicData uri="http://schemas.openxmlformats.org/drawingml/2006/table">
            <a:tbl>
              <a:tblPr firstRow="1" bandRow="1">
                <a:tableStyleId>{5940675A-B579-460E-94D1-54222C63F5DA}</a:tableStyleId>
              </a:tblPr>
              <a:tblGrid>
                <a:gridCol w="7074204">
                  <a:extLst>
                    <a:ext uri="{9D8B030D-6E8A-4147-A177-3AD203B41FA5}">
                      <a16:colId xmlns:a16="http://schemas.microsoft.com/office/drawing/2014/main" val="695237181"/>
                    </a:ext>
                  </a:extLst>
                </a:gridCol>
                <a:gridCol w="4298647">
                  <a:extLst>
                    <a:ext uri="{9D8B030D-6E8A-4147-A177-3AD203B41FA5}">
                      <a16:colId xmlns:a16="http://schemas.microsoft.com/office/drawing/2014/main" val="300072507"/>
                    </a:ext>
                  </a:extLst>
                </a:gridCol>
              </a:tblGrid>
              <a:tr h="352992">
                <a:tc>
                  <a:txBody>
                    <a:bodyPr/>
                    <a:lstStyle/>
                    <a:p>
                      <a:r>
                        <a:rPr lang="en-GB" sz="1800" b="1" dirty="0">
                          <a:solidFill>
                            <a:schemeClr val="bg1"/>
                          </a:solidFill>
                        </a:rPr>
                        <a:t>Adaptations</a:t>
                      </a:r>
                    </a:p>
                  </a:txBody>
                  <a:tcPr>
                    <a:solidFill>
                      <a:schemeClr val="accent2"/>
                    </a:solidFill>
                  </a:tcPr>
                </a:tc>
                <a:tc>
                  <a:txBody>
                    <a:bodyPr/>
                    <a:lstStyle/>
                    <a:p>
                      <a:r>
                        <a:rPr lang="en-GB" sz="1800" b="1">
                          <a:solidFill>
                            <a:schemeClr val="bg1"/>
                          </a:solidFill>
                        </a:rPr>
                        <a:t>Assessing understanding</a:t>
                      </a:r>
                    </a:p>
                  </a:txBody>
                  <a:tcPr>
                    <a:solidFill>
                      <a:schemeClr val="accent2"/>
                    </a:solidFill>
                  </a:tcPr>
                </a:tc>
                <a:extLst>
                  <a:ext uri="{0D108BD9-81ED-4DB2-BD59-A6C34878D82A}">
                    <a16:rowId xmlns:a16="http://schemas.microsoft.com/office/drawing/2014/main" val="3429622694"/>
                  </a:ext>
                </a:extLst>
              </a:tr>
              <a:tr h="3103392">
                <a:tc>
                  <a:txBody>
                    <a:bodyPr/>
                    <a:lstStyle/>
                    <a:p>
                      <a:r>
                        <a:rPr lang="en-GB" sz="1600" b="1" i="0" u="none" dirty="0"/>
                        <a:t>Support</a:t>
                      </a:r>
                    </a:p>
                    <a:p>
                      <a:pPr marL="0" marR="0" lvl="0" indent="0" algn="l" rtl="0" eaLnBrk="1" fontAlgn="auto" latinLnBrk="0" hangingPunct="1">
                        <a:lnSpc>
                          <a:spcPct val="100000"/>
                        </a:lnSpc>
                        <a:spcBef>
                          <a:spcPts val="0"/>
                        </a:spcBef>
                        <a:spcAft>
                          <a:spcPts val="0"/>
                        </a:spcAft>
                        <a:buClrTx/>
                        <a:buSzTx/>
                        <a:buFont typeface="Arial" panose="020B0604020202020204" pitchFamily="34" charset="0"/>
                        <a:buNone/>
                      </a:pPr>
                      <a:r>
                        <a:rPr lang="en-GB" sz="1600" i="0" u="none" dirty="0"/>
                        <a:t>Think about your modelling and how you can use it to support students to identify common factors. If using lists of factors, highlight or circle the shared factors. If using the rectangle representation, place common sides next to each other to show that they are shared.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600" i="1" u="none" dirty="0"/>
                    </a:p>
                    <a:p>
                      <a:r>
                        <a:rPr lang="en-GB" sz="1600" b="1" i="0" u="none" dirty="0"/>
                        <a:t>Challenge</a:t>
                      </a:r>
                    </a:p>
                    <a:p>
                      <a:r>
                        <a:rPr lang="en-GB" sz="1600" u="none" dirty="0"/>
                        <a:t>Ask students to find pairs or groups of numbers that fit certain constraints, such as sharing exactly four factors or having a highest common factor of 5.</a:t>
                      </a:r>
                    </a:p>
                    <a:p>
                      <a:endParaRPr lang="en-GB" sz="1600" u="none" dirty="0"/>
                    </a:p>
                    <a:p>
                      <a:r>
                        <a:rPr lang="en-GB" sz="1600" b="1" i="0" u="none" dirty="0"/>
                        <a:t>Representations</a:t>
                      </a:r>
                    </a:p>
                    <a:p>
                      <a:r>
                        <a:rPr lang="en-GB" sz="1600" b="0" i="0" u="none" dirty="0"/>
                        <a:t>The rectangle/array representation offers support with finding factors. You can use this representation to think about common factors by looking for pairs of rectangles that will ‘fit’ together because they have sides of the same length. Multi-link cubes could be used to model this.</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b="0" dirty="0"/>
                        <a:t>The rectangles in question 1 offer a representation that you can use throughout the exploration of common factors. Use students’ responses to decide if it will be a useful support for the rest of the activity.</a:t>
                      </a:r>
                    </a:p>
                    <a:p>
                      <a:pPr marL="285750" indent="-285750">
                        <a:buFont typeface="Arial" panose="020B0604020202020204" pitchFamily="34" charset="0"/>
                        <a:buChar char="•"/>
                      </a:pPr>
                      <a:r>
                        <a:rPr lang="en-GB" sz="1600" b="0" dirty="0"/>
                        <a:t>The pairs of numbers in question 2 are minimally different: students already know the factors of 10, so only have to think about 1 additional number each time. Part b) offers an opportunity to discuss the factors of prime numbers; part c) to discuss where the HCF is one of the numbers itself. </a:t>
                      </a:r>
                    </a:p>
                  </a:txBody>
                  <a:tcPr/>
                </a:tc>
                <a:extLst>
                  <a:ext uri="{0D108BD9-81ED-4DB2-BD59-A6C34878D82A}">
                    <a16:rowId xmlns:a16="http://schemas.microsoft.com/office/drawing/2014/main" val="1616516725"/>
                  </a:ext>
                </a:extLst>
              </a:tr>
              <a:tr h="934624">
                <a:tc gridSpan="2">
                  <a:txBody>
                    <a:bodyPr/>
                    <a:lstStyle/>
                    <a:p>
                      <a:r>
                        <a:rPr lang="en-GB" sz="1600" b="1" dirty="0"/>
                        <a:t>Additional resources</a:t>
                      </a:r>
                    </a:p>
                    <a:p>
                      <a:pPr marL="285750" marR="0" lvl="0" indent="-285750" algn="l" rtl="0" eaLnBrk="1" fontAlgn="auto" latinLnBrk="0" hangingPunct="1">
                        <a:lnSpc>
                          <a:spcPct val="100000"/>
                        </a:lnSpc>
                        <a:spcBef>
                          <a:spcPts val="0"/>
                        </a:spcBef>
                        <a:spcAft>
                          <a:spcPts val="0"/>
                        </a:spcAft>
                        <a:buClrTx/>
                        <a:buSzTx/>
                        <a:buFont typeface="Arial" panose="020B0604020202020204" pitchFamily="34" charset="0"/>
                        <a:buChar char="•"/>
                      </a:pPr>
                      <a:r>
                        <a:rPr lang="en-GB" sz="1600" dirty="0"/>
                        <a:t>HCF is a focus of pp16–22 of core concept document </a:t>
                      </a:r>
                      <a:r>
                        <a:rPr lang="en-GB" sz="1600" dirty="0">
                          <a:hlinkClick r:id="rId3"/>
                        </a:rPr>
                        <a:t>1.2 </a:t>
                      </a:r>
                      <a:r>
                        <a:rPr lang="en-GB" sz="1600" i="1" dirty="0">
                          <a:hlinkClick r:id="rId3"/>
                        </a:rPr>
                        <a:t>Properties of Number</a:t>
                      </a:r>
                      <a:r>
                        <a:rPr lang="en-GB" sz="1600" i="1" u="none" dirty="0">
                          <a:hlinkClick r:id="rId3"/>
                        </a:rPr>
                        <a:t> </a:t>
                      </a:r>
                      <a:r>
                        <a:rPr lang="en-GB" sz="1600" i="1" dirty="0"/>
                        <a:t> </a:t>
                      </a:r>
                      <a:r>
                        <a:rPr lang="en-GB" sz="1600" dirty="0"/>
                        <a:t>in the NCETM’s Key Stage 3 PD Materials </a:t>
                      </a:r>
                    </a:p>
                  </a:txBody>
                  <a:tcPr/>
                </a:tc>
                <a:tc hMerge="1">
                  <a:txBody>
                    <a:bodyPr/>
                    <a:lstStyle/>
                    <a:p>
                      <a:endParaRPr lang="en-GB"/>
                    </a:p>
                  </a:txBody>
                  <a:tcPr/>
                </a:tc>
                <a:extLst>
                  <a:ext uri="{0D108BD9-81ED-4DB2-BD59-A6C34878D82A}">
                    <a16:rowId xmlns:a16="http://schemas.microsoft.com/office/drawing/2014/main" val="330862202"/>
                  </a:ext>
                </a:extLst>
              </a:tr>
            </a:tbl>
          </a:graphicData>
        </a:graphic>
      </p:graphicFrame>
    </p:spTree>
    <p:extLst>
      <p:ext uri="{BB962C8B-B14F-4D97-AF65-F5344CB8AC3E}">
        <p14:creationId xmlns:p14="http://schemas.microsoft.com/office/powerpoint/2010/main" val="2256654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A5D44BF-C135-4A28-96C4-B53950D7D722}"/>
              </a:ext>
            </a:extLst>
          </p:cNvPr>
          <p:cNvSpPr>
            <a:spLocks noGrp="1"/>
          </p:cNvSpPr>
          <p:nvPr>
            <p:ph type="title" idx="4294967295"/>
          </p:nvPr>
        </p:nvSpPr>
        <p:spPr>
          <a:xfrm>
            <a:off x="516506" y="0"/>
            <a:ext cx="10972800" cy="982662"/>
          </a:xfrm>
        </p:spPr>
        <p:txBody>
          <a:bodyPr>
            <a:normAutofit/>
          </a:bodyPr>
          <a:lstStyle/>
          <a:p>
            <a:r>
              <a:rPr lang="en-GB" sz="2800" dirty="0"/>
              <a:t>Checkpoints 1–6  </a:t>
            </a:r>
          </a:p>
        </p:txBody>
      </p:sp>
      <p:graphicFrame>
        <p:nvGraphicFramePr>
          <p:cNvPr id="3" name="Table 5">
            <a:extLst>
              <a:ext uri="{FF2B5EF4-FFF2-40B4-BE49-F238E27FC236}">
                <a16:creationId xmlns:a16="http://schemas.microsoft.com/office/drawing/2014/main" id="{E5A38C3F-4868-4ED2-89EA-4C70558367B5}"/>
              </a:ext>
            </a:extLst>
          </p:cNvPr>
          <p:cNvGraphicFramePr>
            <a:graphicFrameLocks noGrp="1"/>
          </p:cNvGraphicFramePr>
          <p:nvPr>
            <p:extLst>
              <p:ext uri="{D42A27DB-BD31-4B8C-83A1-F6EECF244321}">
                <p14:modId xmlns:p14="http://schemas.microsoft.com/office/powerpoint/2010/main" val="645727404"/>
              </p:ext>
            </p:extLst>
          </p:nvPr>
        </p:nvGraphicFramePr>
        <p:xfrm>
          <a:off x="615657" y="1201288"/>
          <a:ext cx="10423243" cy="2599746"/>
        </p:xfrm>
        <a:graphic>
          <a:graphicData uri="http://schemas.openxmlformats.org/drawingml/2006/table">
            <a:tbl>
              <a:tblPr firstRow="1" bandRow="1">
                <a:tableStyleId>{5940675A-B579-460E-94D1-54222C63F5DA}</a:tableStyleId>
              </a:tblPr>
              <a:tblGrid>
                <a:gridCol w="3562345">
                  <a:extLst>
                    <a:ext uri="{9D8B030D-6E8A-4147-A177-3AD203B41FA5}">
                      <a16:colId xmlns:a16="http://schemas.microsoft.com/office/drawing/2014/main" val="2259483677"/>
                    </a:ext>
                  </a:extLst>
                </a:gridCol>
                <a:gridCol w="5827533">
                  <a:extLst>
                    <a:ext uri="{9D8B030D-6E8A-4147-A177-3AD203B41FA5}">
                      <a16:colId xmlns:a16="http://schemas.microsoft.com/office/drawing/2014/main" val="4162930053"/>
                    </a:ext>
                  </a:extLst>
                </a:gridCol>
                <a:gridCol w="1033365">
                  <a:extLst>
                    <a:ext uri="{9D8B030D-6E8A-4147-A177-3AD203B41FA5}">
                      <a16:colId xmlns:a16="http://schemas.microsoft.com/office/drawing/2014/main" val="3250428731"/>
                    </a:ext>
                  </a:extLst>
                </a:gridCol>
              </a:tblGrid>
              <a:tr h="0">
                <a:tc>
                  <a:txBody>
                    <a:bodyPr/>
                    <a:lstStyle/>
                    <a:p>
                      <a:r>
                        <a:rPr lang="en-GB" b="1" dirty="0">
                          <a:solidFill>
                            <a:schemeClr val="bg1"/>
                          </a:solidFill>
                        </a:rPr>
                        <a:t>Checkpoint</a:t>
                      </a:r>
                    </a:p>
                  </a:txBody>
                  <a:tcPr>
                    <a:solidFill>
                      <a:schemeClr val="accent2"/>
                    </a:solidFill>
                  </a:tcPr>
                </a:tc>
                <a:tc>
                  <a:txBody>
                    <a:bodyPr/>
                    <a:lstStyle/>
                    <a:p>
                      <a:r>
                        <a:rPr lang="en-GB" b="1">
                          <a:solidFill>
                            <a:schemeClr val="bg1"/>
                          </a:solidFill>
                        </a:rPr>
                        <a:t>Underpins </a:t>
                      </a:r>
                    </a:p>
                  </a:txBody>
                  <a:tcPr>
                    <a:solidFill>
                      <a:schemeClr val="accent2"/>
                    </a:solidFill>
                  </a:tcPr>
                </a:tc>
                <a:tc>
                  <a:txBody>
                    <a:bodyPr/>
                    <a:lstStyle/>
                    <a:p>
                      <a:r>
                        <a:rPr lang="en-GB" b="1">
                          <a:solidFill>
                            <a:schemeClr val="bg1"/>
                          </a:solidFill>
                        </a:rPr>
                        <a:t>Code</a:t>
                      </a:r>
                      <a:endParaRPr lang="en-GB" b="0">
                        <a:solidFill>
                          <a:schemeClr val="bg1"/>
                        </a:solidFill>
                      </a:endParaRPr>
                    </a:p>
                  </a:txBody>
                  <a:tcPr>
                    <a:solidFill>
                      <a:schemeClr val="accent2"/>
                    </a:solidFill>
                  </a:tcPr>
                </a:tc>
                <a:extLst>
                  <a:ext uri="{0D108BD9-81ED-4DB2-BD59-A6C34878D82A}">
                    <a16:rowId xmlns:a16="http://schemas.microsoft.com/office/drawing/2014/main" val="979699445"/>
                  </a:ext>
                </a:extLst>
              </a:tr>
              <a:tr h="372331">
                <a:tc>
                  <a:txBody>
                    <a:bodyPr/>
                    <a:lstStyle/>
                    <a:p>
                      <a:r>
                        <a:rPr lang="en-GB" u="none" dirty="0">
                          <a:solidFill>
                            <a:srgbClr val="585858"/>
                          </a:solidFill>
                          <a:hlinkClick r:id="rId3" action="ppaction://hlinksldjump"/>
                        </a:rPr>
                        <a:t>1: Enormous multiples</a:t>
                      </a:r>
                      <a:endParaRPr lang="en-GB" u="none" dirty="0">
                        <a:solidFill>
                          <a:srgbClr val="585858"/>
                        </a:solidFill>
                      </a:endParaRPr>
                    </a:p>
                  </a:txBody>
                  <a:tcPr anchor="ctr"/>
                </a:tc>
                <a:tc rowSpan="3">
                  <a:txBody>
                    <a:bodyPr/>
                    <a:lstStyle/>
                    <a:p>
                      <a:pPr>
                        <a:lnSpc>
                          <a:spcPct val="107000"/>
                        </a:lnSpc>
                        <a:spcAft>
                          <a:spcPts val="800"/>
                        </a:spcAft>
                      </a:pPr>
                      <a:r>
                        <a:rPr lang="en-GB" sz="1800">
                          <a:effectLst/>
                          <a:latin typeface="+mj-lt"/>
                          <a:ea typeface="Calibri" panose="020F0502020204030204" pitchFamily="34" charset="0"/>
                          <a:cs typeface="Times New Roman" panose="02020603050405020304" pitchFamily="18" charset="0"/>
                        </a:rPr>
                        <a:t>Understand multiples</a:t>
                      </a:r>
                      <a:endParaRPr lang="en-GB" sz="1800">
                        <a:effectLst/>
                        <a:latin typeface="+mj-lt"/>
                        <a:cs typeface="Times New Roman" panose="02020603050405020304" pitchFamily="18" charset="0"/>
                      </a:endParaRPr>
                    </a:p>
                  </a:txBody>
                  <a:tcPr anchor="ctr"/>
                </a:tc>
                <a:tc rowSpan="3">
                  <a:txBody>
                    <a:bodyPr/>
                    <a:lstStyle/>
                    <a:p>
                      <a:r>
                        <a:rPr lang="en-GB"/>
                        <a:t>1.2.1*</a:t>
                      </a:r>
                    </a:p>
                  </a:txBody>
                  <a:tcPr anchor="ctr"/>
                </a:tc>
                <a:extLst>
                  <a:ext uri="{0D108BD9-81ED-4DB2-BD59-A6C34878D82A}">
                    <a16:rowId xmlns:a16="http://schemas.microsoft.com/office/drawing/2014/main" val="1209749094"/>
                  </a:ext>
                </a:extLst>
              </a:tr>
              <a:tr h="3723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u="none" dirty="0">
                          <a:solidFill>
                            <a:srgbClr val="585858"/>
                          </a:solidFill>
                          <a:hlinkClick r:id="rId4" action="ppaction://hlinksldjump"/>
                        </a:rPr>
                        <a:t>2: Function machine pairs</a:t>
                      </a:r>
                      <a:endParaRPr lang="en-GB" u="none" dirty="0">
                        <a:solidFill>
                          <a:srgbClr val="585858"/>
                        </a:solidFill>
                      </a:endParaRPr>
                    </a:p>
                  </a:txBody>
                  <a:tcPr anchor="ctr"/>
                </a:tc>
                <a:tc vMerge="1">
                  <a:txBody>
                    <a:bodyPr/>
                    <a:lstStyle/>
                    <a:p>
                      <a:pPr>
                        <a:lnSpc>
                          <a:spcPct val="107000"/>
                        </a:lnSpc>
                        <a:spcAft>
                          <a:spcPts val="800"/>
                        </a:spcAft>
                      </a:pPr>
                      <a:r>
                        <a:rPr lang="en-GB" sz="1800">
                          <a:effectLst/>
                          <a:latin typeface="+mj-lt"/>
                          <a:ea typeface="Calibri" panose="020F0502020204030204" pitchFamily="34" charset="0"/>
                          <a:cs typeface="Times New Roman" panose="02020603050405020304" pitchFamily="18" charset="0"/>
                        </a:rPr>
                        <a:t>Identify and explain whether a number is or is not a multiple of a given integer</a:t>
                      </a:r>
                    </a:p>
                  </a:txBody>
                  <a:tcPr/>
                </a:tc>
                <a:tc vMerge="1">
                  <a:txBody>
                    <a:bodyPr/>
                    <a:lstStyle/>
                    <a:p>
                      <a:endParaRPr lang="en-GB"/>
                    </a:p>
                  </a:txBody>
                  <a:tcPr anchor="ctr"/>
                </a:tc>
                <a:extLst>
                  <a:ext uri="{0D108BD9-81ED-4DB2-BD59-A6C34878D82A}">
                    <a16:rowId xmlns:a16="http://schemas.microsoft.com/office/drawing/2014/main" val="289393157"/>
                  </a:ext>
                </a:extLst>
              </a:tr>
              <a:tr h="3723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u="none" dirty="0">
                          <a:solidFill>
                            <a:srgbClr val="585858"/>
                          </a:solidFill>
                          <a:hlinkClick r:id="rId5" action="ppaction://hlinksldjump"/>
                        </a:rPr>
                        <a:t>3. Hundred square multiples</a:t>
                      </a:r>
                      <a:endParaRPr lang="en-GB" u="none" dirty="0">
                        <a:solidFill>
                          <a:srgbClr val="585858"/>
                        </a:solidFill>
                      </a:endParaRPr>
                    </a:p>
                  </a:txBody>
                  <a:tcPr anchor="ct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a:p>
                  </a:txBody>
                  <a:tcPr anchor="ctr">
                    <a:solidFill>
                      <a:schemeClr val="accent3">
                        <a:lumMod val="95000"/>
                      </a:schemeClr>
                    </a:solid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a:p>
                  </a:txBody>
                  <a:tcPr anchor="ctr">
                    <a:solidFill>
                      <a:schemeClr val="accent3">
                        <a:lumMod val="95000"/>
                      </a:schemeClr>
                    </a:solidFill>
                  </a:tcPr>
                </a:tc>
                <a:extLst>
                  <a:ext uri="{0D108BD9-81ED-4DB2-BD59-A6C34878D82A}">
                    <a16:rowId xmlns:a16="http://schemas.microsoft.com/office/drawing/2014/main" val="375417837"/>
                  </a:ext>
                </a:extLst>
              </a:tr>
              <a:tr h="372331">
                <a:tc>
                  <a:txBody>
                    <a:bodyPr/>
                    <a:lstStyle/>
                    <a:p>
                      <a:r>
                        <a:rPr lang="en-GB" u="none" dirty="0">
                          <a:solidFill>
                            <a:srgbClr val="585858"/>
                          </a:solidFill>
                          <a:hlinkClick r:id="rId6" action="ppaction://hlinksldjump"/>
                        </a:rPr>
                        <a:t>4: Arranging cubes</a:t>
                      </a:r>
                      <a:endParaRPr lang="en-GB" u="none" dirty="0">
                        <a:solidFill>
                          <a:srgbClr val="585858"/>
                        </a:solidFill>
                      </a:endParaRPr>
                    </a:p>
                  </a:txBody>
                  <a:tcPr anchor="ctr"/>
                </a:tc>
                <a:tc rowSpan="3">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dirty="0"/>
                        <a:t>Understand integer exponents and roots</a:t>
                      </a:r>
                      <a:endParaRPr lang="en-GB" sz="1800" kern="1200" dirty="0">
                        <a:solidFill>
                          <a:schemeClr val="tx1"/>
                        </a:solidFill>
                        <a:effectLst/>
                        <a:latin typeface="+mn-lt"/>
                        <a:ea typeface="+mn-ea"/>
                        <a:cs typeface="Times New Roman" panose="02020603050405020304" pitchFamily="18" charset="0"/>
                      </a:endParaRPr>
                    </a:p>
                  </a:txBody>
                  <a:tcPr anchor="ctr"/>
                </a:tc>
                <a:tc rowSpan="3">
                  <a:txBody>
                    <a:bodyPr/>
                    <a:lstStyle/>
                    <a:p>
                      <a:r>
                        <a:rPr lang="en-GB"/>
                        <a:t>1.2.2</a:t>
                      </a:r>
                    </a:p>
                  </a:txBody>
                  <a:tcPr anchor="ctr"/>
                </a:tc>
                <a:extLst>
                  <a:ext uri="{0D108BD9-81ED-4DB2-BD59-A6C34878D82A}">
                    <a16:rowId xmlns:a16="http://schemas.microsoft.com/office/drawing/2014/main" val="3727132307"/>
                  </a:ext>
                </a:extLst>
              </a:tr>
              <a:tr h="3723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u="none" dirty="0">
                          <a:solidFill>
                            <a:srgbClr val="585858"/>
                          </a:solidFill>
                          <a:hlinkClick r:id="rId7" action="ppaction://hlinksldjump"/>
                        </a:rPr>
                        <a:t>5: Squares and lines</a:t>
                      </a:r>
                      <a:endParaRPr lang="en-GB" u="none" dirty="0">
                        <a:solidFill>
                          <a:srgbClr val="585858"/>
                        </a:solidFill>
                      </a:endParaRPr>
                    </a:p>
                  </a:txBody>
                  <a:tcPr anchor="ctr"/>
                </a:tc>
                <a:tc vMerge="1">
                  <a:txBody>
                    <a:bodyPr/>
                    <a:lstStyle/>
                    <a:p>
                      <a:pPr>
                        <a:lnSpc>
                          <a:spcPct val="107000"/>
                        </a:lnSpc>
                        <a:spcAft>
                          <a:spcPts val="800"/>
                        </a:spcAft>
                      </a:pPr>
                      <a:endParaRPr lang="en-GB" sz="1800">
                        <a:effectLst/>
                        <a:latin typeface="+mj-lt"/>
                        <a:cs typeface="Times New Roman" panose="02020603050405020304" pitchFamily="18" charset="0"/>
                      </a:endParaRPr>
                    </a:p>
                  </a:txBody>
                  <a:tcPr/>
                </a:tc>
                <a:tc vMerge="1">
                  <a:txBody>
                    <a:bodyPr/>
                    <a:lstStyle/>
                    <a:p>
                      <a:endParaRPr lang="en-GB"/>
                    </a:p>
                  </a:txBody>
                  <a:tcPr anchor="ctr"/>
                </a:tc>
                <a:extLst>
                  <a:ext uri="{0D108BD9-81ED-4DB2-BD59-A6C34878D82A}">
                    <a16:rowId xmlns:a16="http://schemas.microsoft.com/office/drawing/2014/main" val="2416747626"/>
                  </a:ext>
                </a:extLst>
              </a:tr>
              <a:tr h="3723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u="none" dirty="0">
                          <a:solidFill>
                            <a:srgbClr val="585858"/>
                          </a:solidFill>
                          <a:hlinkClick r:id="rId8" action="ppaction://hlinksldjump"/>
                        </a:rPr>
                        <a:t>6: Ordering calculation cards</a:t>
                      </a:r>
                      <a:endParaRPr lang="en-GB" u="none" dirty="0">
                        <a:solidFill>
                          <a:srgbClr val="585858"/>
                        </a:solidFill>
                      </a:endParaRPr>
                    </a:p>
                  </a:txBody>
                  <a:tcPr anchor="ctr"/>
                </a:tc>
                <a:tc vMerge="1">
                  <a:txBody>
                    <a:bodyPr/>
                    <a:lstStyle/>
                    <a:p>
                      <a:pPr>
                        <a:lnSpc>
                          <a:spcPct val="107000"/>
                        </a:lnSpc>
                        <a:spcAft>
                          <a:spcPts val="800"/>
                        </a:spcAft>
                      </a:pPr>
                      <a:endParaRPr lang="en-GB" sz="1800">
                        <a:effectLst/>
                        <a:latin typeface="+mj-lt"/>
                        <a:cs typeface="Times New Roman" panose="02020603050405020304" pitchFamily="18" charset="0"/>
                      </a:endParaRPr>
                    </a:p>
                  </a:txBody>
                  <a:tcPr/>
                </a:tc>
                <a:tc vMerge="1">
                  <a:txBody>
                    <a:bodyPr/>
                    <a:lstStyle/>
                    <a:p>
                      <a:endParaRPr lang="en-GB"/>
                    </a:p>
                  </a:txBody>
                  <a:tcPr anchor="ctr"/>
                </a:tc>
                <a:extLst>
                  <a:ext uri="{0D108BD9-81ED-4DB2-BD59-A6C34878D82A}">
                    <a16:rowId xmlns:a16="http://schemas.microsoft.com/office/drawing/2014/main" val="1995889257"/>
                  </a:ext>
                </a:extLst>
              </a:tr>
            </a:tbl>
          </a:graphicData>
        </a:graphic>
      </p:graphicFrame>
      <p:sp>
        <p:nvSpPr>
          <p:cNvPr id="8" name="TextBox 7">
            <a:extLst>
              <a:ext uri="{FF2B5EF4-FFF2-40B4-BE49-F238E27FC236}">
                <a16:creationId xmlns:a16="http://schemas.microsoft.com/office/drawing/2014/main" id="{B4C5095C-C236-445A-A900-42E6ABE9EA82}"/>
              </a:ext>
            </a:extLst>
          </p:cNvPr>
          <p:cNvSpPr txBox="1"/>
          <p:nvPr/>
        </p:nvSpPr>
        <p:spPr>
          <a:xfrm>
            <a:off x="195190" y="6191794"/>
            <a:ext cx="10127616" cy="461665"/>
          </a:xfrm>
          <a:prstGeom prst="rect">
            <a:avLst/>
          </a:prstGeom>
          <a:noFill/>
        </p:spPr>
        <p:txBody>
          <a:bodyPr wrap="square">
            <a:spAutoFit/>
          </a:bodyPr>
          <a:lstStyle/>
          <a:p>
            <a:pPr>
              <a:buNone/>
            </a:pPr>
            <a:r>
              <a:rPr lang="en-GB" sz="1200">
                <a:solidFill>
                  <a:srgbClr val="585858"/>
                </a:solidFill>
              </a:rPr>
              <a:t>This three-digit code refers to the statement of knowledge, skills and understanding in the</a:t>
            </a:r>
            <a:r>
              <a:rPr kumimoji="0" lang="en-GB" sz="1200" b="0" i="0" u="none" strike="noStrike" kern="1200" cap="none" spc="0" normalizeH="0" baseline="0" noProof="0">
                <a:ln>
                  <a:noFill/>
                </a:ln>
                <a:solidFill>
                  <a:srgbClr val="585858"/>
                </a:solidFill>
                <a:effectLst/>
                <a:uLnTx/>
                <a:uFillTx/>
                <a:latin typeface="Arial" panose="020B0604020202020204" pitchFamily="34" charset="0"/>
                <a:ea typeface="+mn-ea"/>
                <a:cs typeface="+mn-cs"/>
              </a:rPr>
              <a:t> NCETM’s </a:t>
            </a:r>
            <a:r>
              <a:rPr kumimoji="0" lang="en-GB" sz="1200" b="0" i="0" u="none" strike="noStrike" kern="1200" cap="none" spc="0" normalizeH="0" baseline="0" noProof="0">
                <a:ln>
                  <a:noFill/>
                </a:ln>
                <a:solidFill>
                  <a:srgbClr val="585858"/>
                </a:solidFill>
                <a:effectLst/>
                <a:uLnTx/>
                <a:uFillTx/>
                <a:latin typeface="Arial" panose="020B0604020202020204" pitchFamily="34" charset="0"/>
                <a:ea typeface="+mn-ea"/>
                <a:cs typeface="+mn-cs"/>
                <a:hlinkClick r:id="rId9"/>
              </a:rPr>
              <a:t>Sample Key Stage 3 Curriculum Framework</a:t>
            </a:r>
            <a:r>
              <a:rPr lang="en-GB" sz="1200">
                <a:solidFill>
                  <a:srgbClr val="585858"/>
                </a:solidFill>
              </a:rPr>
              <a:t> (see notes below for more information).</a:t>
            </a:r>
            <a:endParaRPr lang="en-GB" sz="2000"/>
          </a:p>
        </p:txBody>
      </p:sp>
    </p:spTree>
    <p:extLst>
      <p:ext uri="{BB962C8B-B14F-4D97-AF65-F5344CB8AC3E}">
        <p14:creationId xmlns:p14="http://schemas.microsoft.com/office/powerpoint/2010/main" val="26317599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B59C040-9820-40BA-8625-A063B2273C69}"/>
              </a:ext>
            </a:extLst>
          </p:cNvPr>
          <p:cNvSpPr>
            <a:spLocks noGrp="1"/>
          </p:cNvSpPr>
          <p:nvPr>
            <p:ph type="body" sz="quarter" idx="11"/>
          </p:nvPr>
        </p:nvSpPr>
        <p:spPr/>
        <p:txBody>
          <a:bodyPr/>
          <a:lstStyle/>
          <a:p>
            <a:r>
              <a:rPr lang="en-GB"/>
              <a:t>Checkpoint 10: Prime statements</a:t>
            </a:r>
          </a:p>
        </p:txBody>
      </p:sp>
      <p:sp>
        <p:nvSpPr>
          <p:cNvPr id="4" name="TextBox 3">
            <a:extLst>
              <a:ext uri="{FF2B5EF4-FFF2-40B4-BE49-F238E27FC236}">
                <a16:creationId xmlns:a16="http://schemas.microsoft.com/office/drawing/2014/main" id="{A30B2273-0216-4BFE-AD1A-D96F73B8CA38}"/>
              </a:ext>
            </a:extLst>
          </p:cNvPr>
          <p:cNvSpPr txBox="1"/>
          <p:nvPr/>
        </p:nvSpPr>
        <p:spPr>
          <a:xfrm>
            <a:off x="231062" y="1098295"/>
            <a:ext cx="11680723" cy="1021818"/>
          </a:xfrm>
          <a:prstGeom prst="rect">
            <a:avLst/>
          </a:prstGeom>
          <a:noFill/>
        </p:spPr>
        <p:txBody>
          <a:bodyPr wrap="square" rtlCol="0">
            <a:spAutoFit/>
          </a:bodyPr>
          <a:lstStyle/>
          <a:p>
            <a:pPr>
              <a:buNone/>
            </a:pPr>
            <a:r>
              <a:rPr lang="en-GB" sz="2200" dirty="0">
                <a:latin typeface="Arial" panose="020B0604020202020204" pitchFamily="34" charset="0"/>
                <a:cs typeface="Arial" panose="020B0604020202020204" pitchFamily="34" charset="0"/>
              </a:rPr>
              <a:t>Oscar writes out the first seven prime numbers:</a:t>
            </a:r>
          </a:p>
          <a:p>
            <a:pPr algn="ctr">
              <a:buNone/>
            </a:pPr>
            <a:r>
              <a:rPr lang="en-GB" sz="3200" dirty="0">
                <a:latin typeface="Arial" panose="020B0604020202020204" pitchFamily="34" charset="0"/>
                <a:cs typeface="Arial" panose="020B0604020202020204" pitchFamily="34" charset="0"/>
              </a:rPr>
              <a:t>2, 3, 5, 7, 11, 13, 17</a:t>
            </a:r>
          </a:p>
        </p:txBody>
      </p:sp>
      <p:sp>
        <p:nvSpPr>
          <p:cNvPr id="5" name="Speech Bubble: Oval 4">
            <a:extLst>
              <a:ext uri="{FF2B5EF4-FFF2-40B4-BE49-F238E27FC236}">
                <a16:creationId xmlns:a16="http://schemas.microsoft.com/office/drawing/2014/main" id="{E7EB3C59-D819-4F7F-9121-AA8DD86ACB88}"/>
              </a:ext>
            </a:extLst>
          </p:cNvPr>
          <p:cNvSpPr/>
          <p:nvPr/>
        </p:nvSpPr>
        <p:spPr>
          <a:xfrm>
            <a:off x="1448657" y="4420421"/>
            <a:ext cx="2958956" cy="1197107"/>
          </a:xfrm>
          <a:prstGeom prst="wedgeEllipseCallout">
            <a:avLst>
              <a:gd name="adj1" fmla="val -46206"/>
              <a:gd name="adj2" fmla="val 61583"/>
            </a:avLst>
          </a:prstGeom>
        </p:spPr>
        <p:style>
          <a:lnRef idx="2">
            <a:schemeClr val="accent5"/>
          </a:lnRef>
          <a:fillRef idx="1">
            <a:schemeClr val="lt1"/>
          </a:fillRef>
          <a:effectRef idx="0">
            <a:schemeClr val="accent5"/>
          </a:effectRef>
          <a:fontRef idx="minor">
            <a:schemeClr val="dk1"/>
          </a:fontRef>
        </p:style>
        <p:txBody>
          <a:bodyPr rtlCol="0" anchor="ctr"/>
          <a:lstStyle/>
          <a:p>
            <a:pPr algn="ctr">
              <a:buNone/>
            </a:pPr>
            <a:r>
              <a:rPr lang="en-GB" sz="2200" dirty="0">
                <a:latin typeface="Arial" panose="020B0604020202020204" pitchFamily="34" charset="0"/>
                <a:cs typeface="Arial" panose="020B0604020202020204" pitchFamily="34" charset="0"/>
              </a:rPr>
              <a:t>All numbers ending in 3 are prime.</a:t>
            </a:r>
          </a:p>
        </p:txBody>
      </p:sp>
      <p:sp>
        <p:nvSpPr>
          <p:cNvPr id="6" name="Speech Bubble: Oval 5">
            <a:extLst>
              <a:ext uri="{FF2B5EF4-FFF2-40B4-BE49-F238E27FC236}">
                <a16:creationId xmlns:a16="http://schemas.microsoft.com/office/drawing/2014/main" id="{915E929B-064D-477A-BD16-51112BC521E8}"/>
              </a:ext>
            </a:extLst>
          </p:cNvPr>
          <p:cNvSpPr/>
          <p:nvPr/>
        </p:nvSpPr>
        <p:spPr>
          <a:xfrm>
            <a:off x="5318760" y="4569043"/>
            <a:ext cx="3721511" cy="1105971"/>
          </a:xfrm>
          <a:prstGeom prst="wedgeEllipseCallout">
            <a:avLst>
              <a:gd name="adj1" fmla="val 62204"/>
              <a:gd name="adj2" fmla="val 36168"/>
            </a:avLst>
          </a:prstGeom>
        </p:spPr>
        <p:style>
          <a:lnRef idx="2">
            <a:schemeClr val="accent5"/>
          </a:lnRef>
          <a:fillRef idx="1">
            <a:schemeClr val="lt1"/>
          </a:fillRef>
          <a:effectRef idx="0">
            <a:schemeClr val="accent5"/>
          </a:effectRef>
          <a:fontRef idx="minor">
            <a:schemeClr val="dk1"/>
          </a:fontRef>
        </p:style>
        <p:txBody>
          <a:bodyPr rtlCol="0" anchor="ctr"/>
          <a:lstStyle/>
          <a:p>
            <a:pPr algn="ctr">
              <a:buNone/>
            </a:pPr>
            <a:r>
              <a:rPr lang="en-GB" sz="2200" dirty="0">
                <a:latin typeface="Arial" panose="020B0604020202020204" pitchFamily="34" charset="0"/>
                <a:cs typeface="Arial" panose="020B0604020202020204" pitchFamily="34" charset="0"/>
              </a:rPr>
              <a:t>Prime numbers don’t end in 9.</a:t>
            </a:r>
          </a:p>
        </p:txBody>
      </p:sp>
      <p:sp>
        <p:nvSpPr>
          <p:cNvPr id="7" name="Speech Bubble: Oval 6">
            <a:extLst>
              <a:ext uri="{FF2B5EF4-FFF2-40B4-BE49-F238E27FC236}">
                <a16:creationId xmlns:a16="http://schemas.microsoft.com/office/drawing/2014/main" id="{B0E30989-DD1F-4092-B61B-2E79DFED4BAB}"/>
              </a:ext>
            </a:extLst>
          </p:cNvPr>
          <p:cNvSpPr/>
          <p:nvPr/>
        </p:nvSpPr>
        <p:spPr>
          <a:xfrm>
            <a:off x="3928841" y="3071921"/>
            <a:ext cx="3888660" cy="1392531"/>
          </a:xfrm>
          <a:prstGeom prst="wedgeEllipseCallout">
            <a:avLst>
              <a:gd name="adj1" fmla="val 55062"/>
              <a:gd name="adj2" fmla="val 34727"/>
            </a:avLst>
          </a:prstGeom>
        </p:spPr>
        <p:style>
          <a:lnRef idx="2">
            <a:schemeClr val="accent5"/>
          </a:lnRef>
          <a:fillRef idx="1">
            <a:schemeClr val="lt1"/>
          </a:fillRef>
          <a:effectRef idx="0">
            <a:schemeClr val="accent5"/>
          </a:effectRef>
          <a:fontRef idx="minor">
            <a:schemeClr val="dk1"/>
          </a:fontRef>
        </p:style>
        <p:txBody>
          <a:bodyPr rtlCol="0" anchor="ctr"/>
          <a:lstStyle/>
          <a:p>
            <a:pPr algn="ctr">
              <a:buNone/>
            </a:pPr>
            <a:r>
              <a:rPr lang="en-GB" sz="2200" dirty="0">
                <a:latin typeface="Arial" panose="020B0604020202020204" pitchFamily="34" charset="0"/>
                <a:cs typeface="Arial" panose="020B0604020202020204" pitchFamily="34" charset="0"/>
              </a:rPr>
              <a:t>Numbers ending in 5 can be prime</a:t>
            </a:r>
            <a:r>
              <a:rPr lang="en-GB" sz="2400" dirty="0">
                <a:latin typeface="Arial" panose="020B0604020202020204" pitchFamily="34" charset="0"/>
                <a:cs typeface="Arial" panose="020B0604020202020204" pitchFamily="34" charset="0"/>
              </a:rPr>
              <a:t>.</a:t>
            </a:r>
          </a:p>
        </p:txBody>
      </p:sp>
      <p:sp>
        <p:nvSpPr>
          <p:cNvPr id="8" name="TextBox 7">
            <a:extLst>
              <a:ext uri="{FF2B5EF4-FFF2-40B4-BE49-F238E27FC236}">
                <a16:creationId xmlns:a16="http://schemas.microsoft.com/office/drawing/2014/main" id="{5A07B582-2235-4BE6-990C-30A76300B302}"/>
              </a:ext>
            </a:extLst>
          </p:cNvPr>
          <p:cNvSpPr txBox="1"/>
          <p:nvPr/>
        </p:nvSpPr>
        <p:spPr>
          <a:xfrm>
            <a:off x="290887" y="2260678"/>
            <a:ext cx="9422618" cy="769441"/>
          </a:xfrm>
          <a:prstGeom prst="rect">
            <a:avLst/>
          </a:prstGeom>
          <a:noFill/>
        </p:spPr>
        <p:txBody>
          <a:bodyPr wrap="square" rtlCol="0">
            <a:spAutoFit/>
          </a:bodyPr>
          <a:lstStyle/>
          <a:p>
            <a:pPr>
              <a:buNone/>
            </a:pPr>
            <a:r>
              <a:rPr lang="en-GB" sz="2200" dirty="0">
                <a:latin typeface="Arial" panose="020B0604020202020204" pitchFamily="34" charset="0"/>
                <a:cs typeface="Arial" panose="020B0604020202020204" pitchFamily="34" charset="0"/>
              </a:rPr>
              <a:t>He uses these numbers to make the following statements. Do you agree with them ? Give examples to support your answer.</a:t>
            </a:r>
          </a:p>
        </p:txBody>
      </p:sp>
      <p:sp>
        <p:nvSpPr>
          <p:cNvPr id="9" name="Speech Bubble: Oval 8">
            <a:extLst>
              <a:ext uri="{FF2B5EF4-FFF2-40B4-BE49-F238E27FC236}">
                <a16:creationId xmlns:a16="http://schemas.microsoft.com/office/drawing/2014/main" id="{76A08A9B-100A-4BAD-94BE-684DE4FFC20B}"/>
              </a:ext>
            </a:extLst>
          </p:cNvPr>
          <p:cNvSpPr/>
          <p:nvPr/>
        </p:nvSpPr>
        <p:spPr>
          <a:xfrm>
            <a:off x="474481" y="3144058"/>
            <a:ext cx="2679686" cy="1197107"/>
          </a:xfrm>
          <a:prstGeom prst="wedgeEllipseCallout">
            <a:avLst>
              <a:gd name="adj1" fmla="val -50758"/>
              <a:gd name="adj2" fmla="val 76517"/>
            </a:avLst>
          </a:prstGeom>
        </p:spPr>
        <p:style>
          <a:lnRef idx="2">
            <a:schemeClr val="accent5"/>
          </a:lnRef>
          <a:fillRef idx="1">
            <a:schemeClr val="lt1"/>
          </a:fillRef>
          <a:effectRef idx="0">
            <a:schemeClr val="accent5"/>
          </a:effectRef>
          <a:fontRef idx="minor">
            <a:schemeClr val="dk1"/>
          </a:fontRef>
        </p:style>
        <p:txBody>
          <a:bodyPr rtlCol="0" anchor="ctr"/>
          <a:lstStyle/>
          <a:p>
            <a:pPr algn="ctr">
              <a:buNone/>
            </a:pPr>
            <a:r>
              <a:rPr lang="en-GB" sz="2200" dirty="0">
                <a:latin typeface="Arial" panose="020B0604020202020204" pitchFamily="34" charset="0"/>
                <a:cs typeface="Arial" panose="020B0604020202020204" pitchFamily="34" charset="0"/>
              </a:rPr>
              <a:t>Most prime numbers are odd.</a:t>
            </a:r>
          </a:p>
        </p:txBody>
      </p:sp>
      <p:sp>
        <p:nvSpPr>
          <p:cNvPr id="10" name="Speech Bubble: Oval 9">
            <a:extLst>
              <a:ext uri="{FF2B5EF4-FFF2-40B4-BE49-F238E27FC236}">
                <a16:creationId xmlns:a16="http://schemas.microsoft.com/office/drawing/2014/main" id="{60DB6E99-93D5-4D5C-B054-BA16D7D4FC77}"/>
              </a:ext>
            </a:extLst>
          </p:cNvPr>
          <p:cNvSpPr/>
          <p:nvPr/>
        </p:nvSpPr>
        <p:spPr>
          <a:xfrm>
            <a:off x="8179602" y="2874891"/>
            <a:ext cx="3721511" cy="1580053"/>
          </a:xfrm>
          <a:prstGeom prst="wedgeEllipseCallout">
            <a:avLst>
              <a:gd name="adj1" fmla="val 42295"/>
              <a:gd name="adj2" fmla="val 73157"/>
            </a:avLst>
          </a:prstGeom>
        </p:spPr>
        <p:style>
          <a:lnRef idx="2">
            <a:schemeClr val="accent5"/>
          </a:lnRef>
          <a:fillRef idx="1">
            <a:schemeClr val="lt1"/>
          </a:fillRef>
          <a:effectRef idx="0">
            <a:schemeClr val="accent5"/>
          </a:effectRef>
          <a:fontRef idx="minor">
            <a:schemeClr val="dk1"/>
          </a:fontRef>
        </p:style>
        <p:txBody>
          <a:bodyPr rtlCol="0" anchor="ctr"/>
          <a:lstStyle/>
          <a:p>
            <a:pPr algn="ctr">
              <a:buNone/>
            </a:pPr>
            <a:r>
              <a:rPr lang="en-GB" sz="2200" dirty="0">
                <a:latin typeface="Arial" panose="020B0604020202020204" pitchFamily="34" charset="0"/>
                <a:cs typeface="Arial" panose="020B0604020202020204" pitchFamily="34" charset="0"/>
              </a:rPr>
              <a:t>7 and 17 are prime, so 27 will be too</a:t>
            </a:r>
            <a:r>
              <a:rPr lang="en-GB" sz="2400" dirty="0">
                <a:latin typeface="Arial" panose="020B0604020202020204" pitchFamily="34" charset="0"/>
                <a:cs typeface="Arial" panose="020B0604020202020204" pitchFamily="34" charset="0"/>
              </a:rPr>
              <a:t>.</a:t>
            </a:r>
          </a:p>
        </p:txBody>
      </p:sp>
      <p:sp>
        <p:nvSpPr>
          <p:cNvPr id="11" name="TextBox 10">
            <a:extLst>
              <a:ext uri="{FF2B5EF4-FFF2-40B4-BE49-F238E27FC236}">
                <a16:creationId xmlns:a16="http://schemas.microsoft.com/office/drawing/2014/main" id="{5579FA26-3AB7-4C11-8666-581C6A9693A5}"/>
              </a:ext>
            </a:extLst>
          </p:cNvPr>
          <p:cNvSpPr txBox="1"/>
          <p:nvPr/>
        </p:nvSpPr>
        <p:spPr>
          <a:xfrm>
            <a:off x="1082040" y="5902891"/>
            <a:ext cx="8237806" cy="769441"/>
          </a:xfrm>
          <a:prstGeom prst="rect">
            <a:avLst/>
          </a:prstGeom>
          <a:noFill/>
        </p:spPr>
        <p:txBody>
          <a:bodyPr wrap="square" rtlCol="0">
            <a:spAutoFit/>
          </a:bodyPr>
          <a:lstStyle/>
          <a:p>
            <a:pPr>
              <a:buNone/>
            </a:pPr>
            <a:r>
              <a:rPr lang="en-GB" sz="2200" dirty="0"/>
              <a:t>Create statements about prime numbers. Find one that is always true, one that is sometimes true, and one that is never true.</a:t>
            </a:r>
          </a:p>
        </p:txBody>
      </p:sp>
      <p:sp>
        <p:nvSpPr>
          <p:cNvPr id="12" name="Action Button: Help 11">
            <a:hlinkClick r:id="" action="ppaction://noaction" highlightClick="1"/>
            <a:extLst>
              <a:ext uri="{FF2B5EF4-FFF2-40B4-BE49-F238E27FC236}">
                <a16:creationId xmlns:a16="http://schemas.microsoft.com/office/drawing/2014/main" id="{006D86B0-57DA-482A-9B23-3905CC0EE00D}"/>
              </a:ext>
            </a:extLst>
          </p:cNvPr>
          <p:cNvSpPr/>
          <p:nvPr/>
        </p:nvSpPr>
        <p:spPr>
          <a:xfrm>
            <a:off x="255638" y="5988617"/>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1112425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fade">
                                      <p:cBhvr>
                                        <p:cTn id="39" dur="500"/>
                                        <p:tgtEl>
                                          <p:spTgt spid="11"/>
                                        </p:tgtEl>
                                      </p:cBhvr>
                                    </p:animEffect>
                                  </p:childTnLst>
                                </p:cTn>
                              </p:par>
                              <p:par>
                                <p:cTn id="40" presetID="1" presetClass="entr" presetSubtype="0" fill="hold" grpId="0" nodeType="withEffect">
                                  <p:stCondLst>
                                    <p:cond delay="0"/>
                                  </p:stCondLst>
                                  <p:childTnLst>
                                    <p:set>
                                      <p:cBhvr>
                                        <p:cTn id="41"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animBg="1"/>
      <p:bldP spid="6" grpId="0" animBg="1"/>
      <p:bldP spid="7" grpId="0" animBg="1"/>
      <p:bldP spid="8" grpId="0"/>
      <p:bldP spid="9" grpId="0" animBg="1"/>
      <p:bldP spid="10" grpId="0" animBg="1"/>
      <p:bldP spid="11" grpId="0"/>
      <p:bldP spid="12" grpId="0" animBg="1"/>
    </p:bld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A1068-31C0-4088-8990-28927598FA00}"/>
              </a:ext>
            </a:extLst>
          </p:cNvPr>
          <p:cNvSpPr>
            <a:spLocks noGrp="1"/>
          </p:cNvSpPr>
          <p:nvPr>
            <p:ph type="title" idx="4294967295"/>
          </p:nvPr>
        </p:nvSpPr>
        <p:spPr>
          <a:xfrm>
            <a:off x="0" y="115888"/>
            <a:ext cx="11953875" cy="504825"/>
          </a:xfrm>
        </p:spPr>
        <p:txBody>
          <a:bodyPr>
            <a:normAutofit/>
          </a:bodyPr>
          <a:lstStyle/>
          <a:p>
            <a:r>
              <a:rPr lang="en-GB" sz="2400"/>
              <a:t>Checkpoint 10: Guidance</a:t>
            </a:r>
          </a:p>
        </p:txBody>
      </p:sp>
      <p:graphicFrame>
        <p:nvGraphicFramePr>
          <p:cNvPr id="6" name="Table 7">
            <a:extLst>
              <a:ext uri="{FF2B5EF4-FFF2-40B4-BE49-F238E27FC236}">
                <a16:creationId xmlns:a16="http://schemas.microsoft.com/office/drawing/2014/main" id="{CC0D2147-D92E-4082-801D-3D0C17CBFE01}"/>
              </a:ext>
            </a:extLst>
          </p:cNvPr>
          <p:cNvGraphicFramePr>
            <a:graphicFrameLocks noGrp="1"/>
          </p:cNvGraphicFramePr>
          <p:nvPr>
            <p:extLst>
              <p:ext uri="{D42A27DB-BD31-4B8C-83A1-F6EECF244321}">
                <p14:modId xmlns:p14="http://schemas.microsoft.com/office/powerpoint/2010/main" val="379713209"/>
              </p:ext>
            </p:extLst>
          </p:nvPr>
        </p:nvGraphicFramePr>
        <p:xfrm>
          <a:off x="158834" y="764704"/>
          <a:ext cx="11841822" cy="5537104"/>
        </p:xfrm>
        <a:graphic>
          <a:graphicData uri="http://schemas.openxmlformats.org/drawingml/2006/table">
            <a:tbl>
              <a:tblPr firstRow="1" bandRow="1">
                <a:tableStyleId>{5940675A-B579-460E-94D1-54222C63F5DA}</a:tableStyleId>
              </a:tblPr>
              <a:tblGrid>
                <a:gridCol w="5577126">
                  <a:extLst>
                    <a:ext uri="{9D8B030D-6E8A-4147-A177-3AD203B41FA5}">
                      <a16:colId xmlns:a16="http://schemas.microsoft.com/office/drawing/2014/main" val="695237181"/>
                    </a:ext>
                  </a:extLst>
                </a:gridCol>
                <a:gridCol w="6264696">
                  <a:extLst>
                    <a:ext uri="{9D8B030D-6E8A-4147-A177-3AD203B41FA5}">
                      <a16:colId xmlns:a16="http://schemas.microsoft.com/office/drawing/2014/main" val="300072507"/>
                    </a:ext>
                  </a:extLst>
                </a:gridCol>
              </a:tblGrid>
              <a:tr h="352992">
                <a:tc>
                  <a:txBody>
                    <a:bodyPr/>
                    <a:lstStyle/>
                    <a:p>
                      <a:r>
                        <a:rPr lang="en-GB" sz="1800" b="1" dirty="0">
                          <a:solidFill>
                            <a:schemeClr val="bg1"/>
                          </a:solidFill>
                        </a:rPr>
                        <a:t>Adaptations</a:t>
                      </a:r>
                    </a:p>
                  </a:txBody>
                  <a:tcPr>
                    <a:solidFill>
                      <a:schemeClr val="accent2"/>
                    </a:solidFill>
                  </a:tcPr>
                </a:tc>
                <a:tc>
                  <a:txBody>
                    <a:bodyPr/>
                    <a:lstStyle/>
                    <a:p>
                      <a:r>
                        <a:rPr lang="en-GB" sz="1800" b="1">
                          <a:solidFill>
                            <a:schemeClr val="bg1"/>
                          </a:solidFill>
                        </a:rPr>
                        <a:t>Assessing understanding</a:t>
                      </a:r>
                    </a:p>
                  </a:txBody>
                  <a:tcPr>
                    <a:solidFill>
                      <a:schemeClr val="accent2"/>
                    </a:solidFill>
                  </a:tcPr>
                </a:tc>
                <a:extLst>
                  <a:ext uri="{0D108BD9-81ED-4DB2-BD59-A6C34878D82A}">
                    <a16:rowId xmlns:a16="http://schemas.microsoft.com/office/drawing/2014/main" val="3429622694"/>
                  </a:ext>
                </a:extLst>
              </a:tr>
              <a:tr h="868614">
                <a:tc>
                  <a:txBody>
                    <a:bodyPr/>
                    <a:lstStyle/>
                    <a:p>
                      <a:r>
                        <a:rPr lang="en-GB" sz="1600" b="1" i="0" u="none" dirty="0"/>
                        <a:t>Support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600" i="0" dirty="0"/>
                        <a:t>Offer some language structures to support students to provide counter examples and explain their reasoning.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600" i="1" u="none" dirty="0"/>
                    </a:p>
                    <a:p>
                      <a:r>
                        <a:rPr lang="en-GB" sz="1600" b="1" i="0" u="none" dirty="0"/>
                        <a:t>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i="0" dirty="0"/>
                        <a:t>Ask students to create their own statements that are always, sometimes and never true, with examples and counter-examples to illustrate them. Discuss the lack of pattern in prime numbers and the challenges of identifying larger primes.</a:t>
                      </a:r>
                    </a:p>
                    <a:p>
                      <a:endParaRPr lang="en-GB" sz="1600" u="none" dirty="0"/>
                    </a:p>
                    <a:p>
                      <a:r>
                        <a:rPr lang="en-GB" sz="1600" b="1" i="0" u="none" dirty="0"/>
                        <a:t>Representations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i="0" dirty="0"/>
                        <a:t>A hundred square can be used to identify multiples within 100 and therefore which numbers are prime. This is known as the ‘Sieve of Eratosthenes’. </a:t>
                      </a:r>
                    </a:p>
                  </a:txBody>
                  <a:tcPr/>
                </a:tc>
                <a:tc>
                  <a:txBody>
                    <a:bodyPr/>
                    <a:lstStyle/>
                    <a:p>
                      <a:pPr marL="0" indent="0">
                        <a:buFont typeface="Arial" panose="020B0604020202020204" pitchFamily="34" charset="0"/>
                        <a:buNone/>
                      </a:pPr>
                      <a:r>
                        <a:rPr lang="en-GB" sz="1600" b="0" dirty="0"/>
                        <a:t>Students are expected to recall the primes up to 19 in Key Stage 2.  This activity checks this recall, and explores whether students can reason about primes beyond 19.</a:t>
                      </a:r>
                    </a:p>
                    <a:p>
                      <a:pPr marL="0" indent="0">
                        <a:buFont typeface="Arial" panose="020B0604020202020204" pitchFamily="34" charset="0"/>
                        <a:buNone/>
                      </a:pPr>
                      <a:r>
                        <a:rPr lang="en-GB" sz="1600" b="0" dirty="0"/>
                        <a:t>The statements are designed to promote discussion around some of the most common mistakes students make with prime numbers: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latin typeface="Arial" panose="020B0604020202020204" pitchFamily="34" charset="0"/>
                          <a:cs typeface="Arial" panose="020B0604020202020204" pitchFamily="34" charset="0"/>
                        </a:rPr>
                        <a:t>‘Most prime numbers are odd’ – discuss 2 as the exception to this rule, and why.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latin typeface="Arial" panose="020B0604020202020204" pitchFamily="34" charset="0"/>
                          <a:cs typeface="Arial" panose="020B0604020202020204" pitchFamily="34" charset="0"/>
                        </a:rPr>
                        <a:t>‘Numbers ending in 5 can be prime’ – discuss the rule for multiples of 5 and why 5 is the only prime that ends in 5.</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latin typeface="Arial" panose="020B0604020202020204" pitchFamily="34" charset="0"/>
                          <a:cs typeface="Arial" panose="020B0604020202020204" pitchFamily="34" charset="0"/>
                        </a:rPr>
                        <a:t>‘7 and 17 are prime, so 27 will be too’ – discuss the lack of predictable pattern (and the factors of 27).</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latin typeface="Arial" panose="020B0604020202020204" pitchFamily="34" charset="0"/>
                          <a:cs typeface="Arial" panose="020B0604020202020204" pitchFamily="34" charset="0"/>
                        </a:rPr>
                        <a:t>‘All numbers ending in 3 are prime’ – look at which is the first number ending in 3 to not be prime and why. </a:t>
                      </a:r>
                    </a:p>
                    <a:p>
                      <a:pPr marL="285750" lvl="0" indent="-285750">
                        <a:buFont typeface="Arial" panose="020B0604020202020204" pitchFamily="34" charset="0"/>
                        <a:buChar char="•"/>
                      </a:pPr>
                      <a:r>
                        <a:rPr lang="en-GB" sz="1600" b="0" dirty="0"/>
                        <a:t>‘Prime numbers don’t end in 9’ – when students do move on to prime factorisation, 9 is often mistaken as prime, so remind students that 9 is not prime but that some other numbers ending in 9 are.</a:t>
                      </a:r>
                    </a:p>
                  </a:txBody>
                  <a:tcPr/>
                </a:tc>
                <a:extLst>
                  <a:ext uri="{0D108BD9-81ED-4DB2-BD59-A6C34878D82A}">
                    <a16:rowId xmlns:a16="http://schemas.microsoft.com/office/drawing/2014/main" val="1616516725"/>
                  </a:ext>
                </a:extLst>
              </a:tr>
              <a:tr h="934624">
                <a:tc gridSpan="2">
                  <a:txBody>
                    <a:bodyPr/>
                    <a:lstStyle/>
                    <a:p>
                      <a:r>
                        <a:rPr lang="en-GB" sz="1600" b="1" dirty="0"/>
                        <a:t>Additional resources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t>p9 of the </a:t>
                      </a:r>
                      <a:r>
                        <a:rPr lang="en-GB" sz="1600" dirty="0">
                          <a:hlinkClick r:id="rId3"/>
                        </a:rPr>
                        <a:t>NCETM Secondary mastery assessment materials</a:t>
                      </a:r>
                      <a:r>
                        <a:rPr lang="en-GB" sz="1600" dirty="0"/>
                        <a:t> features some questions that explore understanding of larger primes.</a:t>
                      </a:r>
                    </a:p>
                  </a:txBody>
                  <a:tcPr/>
                </a:tc>
                <a:tc hMerge="1">
                  <a:txBody>
                    <a:bodyPr/>
                    <a:lstStyle/>
                    <a:p>
                      <a:endParaRPr lang="en-GB"/>
                    </a:p>
                  </a:txBody>
                  <a:tcPr/>
                </a:tc>
                <a:extLst>
                  <a:ext uri="{0D108BD9-81ED-4DB2-BD59-A6C34878D82A}">
                    <a16:rowId xmlns:a16="http://schemas.microsoft.com/office/drawing/2014/main" val="330862202"/>
                  </a:ext>
                </a:extLst>
              </a:tr>
            </a:tbl>
          </a:graphicData>
        </a:graphic>
      </p:graphicFrame>
    </p:spTree>
    <p:extLst>
      <p:ext uri="{BB962C8B-B14F-4D97-AF65-F5344CB8AC3E}">
        <p14:creationId xmlns:p14="http://schemas.microsoft.com/office/powerpoint/2010/main" val="2936118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837EA09-8F04-4FAD-A4A7-B1AA7D4152F7}"/>
              </a:ext>
            </a:extLst>
          </p:cNvPr>
          <p:cNvSpPr>
            <a:spLocks noGrp="1"/>
          </p:cNvSpPr>
          <p:nvPr>
            <p:ph type="body" sz="quarter" idx="11"/>
          </p:nvPr>
        </p:nvSpPr>
        <p:spPr/>
        <p:txBody>
          <a:bodyPr/>
          <a:lstStyle/>
          <a:p>
            <a:r>
              <a:rPr lang="en-GB" dirty="0"/>
              <a:t>Checkpoint 11: Facts about 9–16</a:t>
            </a:r>
          </a:p>
        </p:txBody>
      </p:sp>
      <p:sp>
        <p:nvSpPr>
          <p:cNvPr id="4" name="TextBox 3">
            <a:extLst>
              <a:ext uri="{FF2B5EF4-FFF2-40B4-BE49-F238E27FC236}">
                <a16:creationId xmlns:a16="http://schemas.microsoft.com/office/drawing/2014/main" id="{D374B393-994F-440C-8DC2-CD131E902FFB}"/>
              </a:ext>
            </a:extLst>
          </p:cNvPr>
          <p:cNvSpPr txBox="1"/>
          <p:nvPr/>
        </p:nvSpPr>
        <p:spPr>
          <a:xfrm>
            <a:off x="6505188" y="1261669"/>
            <a:ext cx="5449832" cy="4176000"/>
          </a:xfrm>
          <a:prstGeom prst="rect">
            <a:avLst/>
          </a:prstGeom>
          <a:solidFill>
            <a:schemeClr val="accent6">
              <a:lumMod val="20000"/>
              <a:lumOff val="80000"/>
            </a:schemeClr>
          </a:solidFill>
          <a:ln>
            <a:solidFill>
              <a:schemeClr val="accent6">
                <a:lumMod val="75000"/>
              </a:schemeClr>
            </a:solidFill>
          </a:ln>
        </p:spPr>
        <p:style>
          <a:lnRef idx="1">
            <a:schemeClr val="accent5"/>
          </a:lnRef>
          <a:fillRef idx="2">
            <a:schemeClr val="accent5"/>
          </a:fillRef>
          <a:effectRef idx="1">
            <a:schemeClr val="accent5"/>
          </a:effectRef>
          <a:fontRef idx="minor">
            <a:schemeClr val="dk1"/>
          </a:fontRef>
        </p:style>
        <p:txBody>
          <a:bodyPr wrap="square" rtlCol="0" anchor="ctr">
            <a:spAutoFit/>
          </a:bodyPr>
          <a:lstStyle/>
          <a:p>
            <a:pPr lvl="1">
              <a:spcBef>
                <a:spcPts val="600"/>
              </a:spcBef>
              <a:spcAft>
                <a:spcPts val="600"/>
              </a:spcAft>
              <a:buNone/>
            </a:pPr>
            <a:r>
              <a:rPr lang="en-GB" sz="2200" dirty="0">
                <a:solidFill>
                  <a:srgbClr val="585858"/>
                </a:solidFill>
                <a:latin typeface="Arial" panose="020B0604020202020204" pitchFamily="34" charset="0"/>
                <a:cs typeface="Arial" panose="020B0604020202020204" pitchFamily="34" charset="0"/>
              </a:rPr>
              <a:t>___ has an odd number of factors.</a:t>
            </a:r>
          </a:p>
          <a:p>
            <a:pPr lvl="1">
              <a:spcBef>
                <a:spcPts val="600"/>
              </a:spcBef>
              <a:spcAft>
                <a:spcPts val="600"/>
              </a:spcAft>
              <a:buNone/>
            </a:pPr>
            <a:r>
              <a:rPr lang="en-GB" sz="2200" dirty="0">
                <a:solidFill>
                  <a:srgbClr val="585858"/>
                </a:solidFill>
                <a:latin typeface="Arial" panose="020B0604020202020204" pitchFamily="34" charset="0"/>
                <a:cs typeface="Arial" panose="020B0604020202020204" pitchFamily="34" charset="0"/>
              </a:rPr>
              <a:t>___ has exactly 2 factors.</a:t>
            </a:r>
          </a:p>
          <a:p>
            <a:pPr lvl="1">
              <a:spcBef>
                <a:spcPts val="600"/>
              </a:spcBef>
              <a:spcAft>
                <a:spcPts val="600"/>
              </a:spcAft>
              <a:buNone/>
            </a:pPr>
            <a:r>
              <a:rPr lang="en-GB" sz="2200" dirty="0">
                <a:solidFill>
                  <a:srgbClr val="585858"/>
                </a:solidFill>
                <a:latin typeface="Arial" panose="020B0604020202020204" pitchFamily="34" charset="0"/>
                <a:cs typeface="Arial" panose="020B0604020202020204" pitchFamily="34" charset="0"/>
              </a:rPr>
              <a:t>___ has exactly 4 factors.</a:t>
            </a:r>
          </a:p>
          <a:p>
            <a:pPr lvl="1">
              <a:spcBef>
                <a:spcPts val="600"/>
              </a:spcBef>
              <a:spcAft>
                <a:spcPts val="600"/>
              </a:spcAft>
              <a:buNone/>
            </a:pPr>
            <a:r>
              <a:rPr lang="en-GB" sz="2200" dirty="0">
                <a:solidFill>
                  <a:srgbClr val="585858"/>
                </a:solidFill>
                <a:latin typeface="Arial" panose="020B0604020202020204" pitchFamily="34" charset="0"/>
                <a:cs typeface="Arial" panose="020B0604020202020204" pitchFamily="34" charset="0"/>
              </a:rPr>
              <a:t>___ has 2 as a factor.</a:t>
            </a:r>
          </a:p>
          <a:p>
            <a:pPr lvl="1">
              <a:spcBef>
                <a:spcPts val="600"/>
              </a:spcBef>
              <a:spcAft>
                <a:spcPts val="600"/>
              </a:spcAft>
              <a:buNone/>
            </a:pPr>
            <a:r>
              <a:rPr lang="en-GB" sz="2200" dirty="0">
                <a:solidFill>
                  <a:srgbClr val="585858"/>
                </a:solidFill>
                <a:latin typeface="Arial" panose="020B0604020202020204" pitchFamily="34" charset="0"/>
                <a:cs typeface="Arial" panose="020B0604020202020204" pitchFamily="34" charset="0"/>
              </a:rPr>
              <a:t>___ is prime.</a:t>
            </a:r>
          </a:p>
          <a:p>
            <a:pPr lvl="1">
              <a:spcBef>
                <a:spcPts val="600"/>
              </a:spcBef>
              <a:spcAft>
                <a:spcPts val="600"/>
              </a:spcAft>
              <a:buNone/>
            </a:pPr>
            <a:r>
              <a:rPr lang="en-GB" sz="2200" dirty="0">
                <a:solidFill>
                  <a:srgbClr val="585858"/>
                </a:solidFill>
                <a:latin typeface="Arial" panose="020B0604020202020204" pitchFamily="34" charset="0"/>
                <a:cs typeface="Arial" panose="020B0604020202020204" pitchFamily="34" charset="0"/>
              </a:rPr>
              <a:t>___ is square.</a:t>
            </a:r>
          </a:p>
          <a:p>
            <a:pPr lvl="1">
              <a:spcBef>
                <a:spcPts val="600"/>
              </a:spcBef>
              <a:spcAft>
                <a:spcPts val="600"/>
              </a:spcAft>
              <a:buNone/>
            </a:pPr>
            <a:r>
              <a:rPr lang="en-GB" sz="2200" dirty="0">
                <a:solidFill>
                  <a:srgbClr val="585858"/>
                </a:solidFill>
                <a:latin typeface="Arial" panose="020B0604020202020204" pitchFamily="34" charset="0"/>
                <a:cs typeface="Arial" panose="020B0604020202020204" pitchFamily="34" charset="0"/>
              </a:rPr>
              <a:t>___ has 2 pairs of factors. </a:t>
            </a:r>
          </a:p>
          <a:p>
            <a:pPr lvl="1">
              <a:spcBef>
                <a:spcPts val="600"/>
              </a:spcBef>
              <a:spcAft>
                <a:spcPts val="600"/>
              </a:spcAft>
              <a:buNone/>
            </a:pPr>
            <a:r>
              <a:rPr lang="en-GB" sz="2200" dirty="0">
                <a:solidFill>
                  <a:srgbClr val="585858"/>
                </a:solidFill>
                <a:latin typeface="Arial" panose="020B0604020202020204" pitchFamily="34" charset="0"/>
                <a:cs typeface="Arial" panose="020B0604020202020204" pitchFamily="34" charset="0"/>
              </a:rPr>
              <a:t>___ has exactly 6 factors.</a:t>
            </a:r>
          </a:p>
        </p:txBody>
      </p:sp>
      <p:sp>
        <p:nvSpPr>
          <p:cNvPr id="5" name="TextBox 4">
            <a:extLst>
              <a:ext uri="{FF2B5EF4-FFF2-40B4-BE49-F238E27FC236}">
                <a16:creationId xmlns:a16="http://schemas.microsoft.com/office/drawing/2014/main" id="{99C18160-B30D-4745-9B9B-62FBA8FF6BE7}"/>
              </a:ext>
            </a:extLst>
          </p:cNvPr>
          <p:cNvSpPr txBox="1"/>
          <p:nvPr/>
        </p:nvSpPr>
        <p:spPr>
          <a:xfrm>
            <a:off x="145680" y="1148663"/>
            <a:ext cx="6285600" cy="1184940"/>
          </a:xfrm>
          <a:prstGeom prst="rect">
            <a:avLst/>
          </a:prstGeom>
          <a:noFill/>
        </p:spPr>
        <p:txBody>
          <a:bodyPr wrap="square" rtlCol="0">
            <a:spAutoFit/>
          </a:bodyPr>
          <a:lstStyle/>
          <a:p>
            <a:pPr>
              <a:buNone/>
            </a:pPr>
            <a:r>
              <a:rPr lang="en-GB" sz="2200">
                <a:latin typeface="Arial" panose="020B0604020202020204" pitchFamily="34" charset="0"/>
                <a:cs typeface="Arial" panose="020B0604020202020204" pitchFamily="34" charset="0"/>
              </a:rPr>
              <a:t>Use these numbers to complete the sentences on the right. </a:t>
            </a:r>
            <a:r>
              <a:rPr lang="en-GB" sz="2200">
                <a:cs typeface="Arial" panose="020B0604020202020204" pitchFamily="34" charset="0"/>
              </a:rPr>
              <a:t>U</a:t>
            </a:r>
            <a:r>
              <a:rPr lang="en-GB" sz="2200">
                <a:latin typeface="Arial" panose="020B0604020202020204" pitchFamily="34" charset="0"/>
                <a:cs typeface="Arial" panose="020B0604020202020204" pitchFamily="34" charset="0"/>
              </a:rPr>
              <a:t>se each number only once.</a:t>
            </a:r>
          </a:p>
          <a:p>
            <a:pPr>
              <a:spcBef>
                <a:spcPts val="600"/>
              </a:spcBef>
              <a:buNone/>
            </a:pPr>
            <a:r>
              <a:rPr lang="en-GB" sz="2200">
                <a:latin typeface="Arial" panose="020B0604020202020204" pitchFamily="34" charset="0"/>
                <a:cs typeface="Arial" panose="020B0604020202020204" pitchFamily="34" charset="0"/>
              </a:rPr>
              <a:t>Is there more than one way to do this?</a:t>
            </a:r>
          </a:p>
        </p:txBody>
      </p:sp>
      <p:sp>
        <p:nvSpPr>
          <p:cNvPr id="6" name="Oval 5">
            <a:extLst>
              <a:ext uri="{FF2B5EF4-FFF2-40B4-BE49-F238E27FC236}">
                <a16:creationId xmlns:a16="http://schemas.microsoft.com/office/drawing/2014/main" id="{73D7DCAE-0C45-4644-A3A2-06E675304B90}"/>
              </a:ext>
            </a:extLst>
          </p:cNvPr>
          <p:cNvSpPr/>
          <p:nvPr/>
        </p:nvSpPr>
        <p:spPr>
          <a:xfrm>
            <a:off x="2973455" y="3450704"/>
            <a:ext cx="914400" cy="914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buNone/>
            </a:pPr>
            <a:r>
              <a:rPr lang="en-GB" sz="2800">
                <a:latin typeface="Arial" panose="020B0604020202020204" pitchFamily="34" charset="0"/>
                <a:cs typeface="Arial" panose="020B0604020202020204" pitchFamily="34" charset="0"/>
              </a:rPr>
              <a:t>15</a:t>
            </a:r>
          </a:p>
        </p:txBody>
      </p:sp>
      <p:sp>
        <p:nvSpPr>
          <p:cNvPr id="7" name="Oval 6">
            <a:extLst>
              <a:ext uri="{FF2B5EF4-FFF2-40B4-BE49-F238E27FC236}">
                <a16:creationId xmlns:a16="http://schemas.microsoft.com/office/drawing/2014/main" id="{9FAD4E55-1632-4998-9CB3-AE58508811CF}"/>
              </a:ext>
            </a:extLst>
          </p:cNvPr>
          <p:cNvSpPr/>
          <p:nvPr/>
        </p:nvSpPr>
        <p:spPr>
          <a:xfrm>
            <a:off x="3887492" y="3450704"/>
            <a:ext cx="914400" cy="914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buNone/>
            </a:pPr>
            <a:r>
              <a:rPr lang="en-GB" sz="2800">
                <a:latin typeface="Arial" panose="020B0604020202020204" pitchFamily="34" charset="0"/>
                <a:cs typeface="Arial" panose="020B0604020202020204" pitchFamily="34" charset="0"/>
              </a:rPr>
              <a:t>16</a:t>
            </a:r>
          </a:p>
        </p:txBody>
      </p:sp>
      <p:sp>
        <p:nvSpPr>
          <p:cNvPr id="8" name="Oval 7">
            <a:extLst>
              <a:ext uri="{FF2B5EF4-FFF2-40B4-BE49-F238E27FC236}">
                <a16:creationId xmlns:a16="http://schemas.microsoft.com/office/drawing/2014/main" id="{49DA89DB-5289-4805-A5C1-8EC32633BA5D}"/>
              </a:ext>
            </a:extLst>
          </p:cNvPr>
          <p:cNvSpPr/>
          <p:nvPr/>
        </p:nvSpPr>
        <p:spPr>
          <a:xfrm>
            <a:off x="1145018" y="3450704"/>
            <a:ext cx="914400" cy="914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buNone/>
            </a:pPr>
            <a:r>
              <a:rPr lang="en-GB" sz="2800">
                <a:latin typeface="Arial" panose="020B0604020202020204" pitchFamily="34" charset="0"/>
                <a:cs typeface="Arial" panose="020B0604020202020204" pitchFamily="34" charset="0"/>
              </a:rPr>
              <a:t>13</a:t>
            </a:r>
          </a:p>
        </p:txBody>
      </p:sp>
      <p:sp>
        <p:nvSpPr>
          <p:cNvPr id="9" name="Oval 8">
            <a:extLst>
              <a:ext uri="{FF2B5EF4-FFF2-40B4-BE49-F238E27FC236}">
                <a16:creationId xmlns:a16="http://schemas.microsoft.com/office/drawing/2014/main" id="{896AE075-299B-49FD-BF39-14F0E7D9F1C8}"/>
              </a:ext>
            </a:extLst>
          </p:cNvPr>
          <p:cNvSpPr/>
          <p:nvPr/>
        </p:nvSpPr>
        <p:spPr>
          <a:xfrm>
            <a:off x="2059055" y="3450704"/>
            <a:ext cx="914400" cy="914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buNone/>
            </a:pPr>
            <a:r>
              <a:rPr lang="en-GB" sz="2800">
                <a:latin typeface="Arial" panose="020B0604020202020204" pitchFamily="34" charset="0"/>
                <a:cs typeface="Arial" panose="020B0604020202020204" pitchFamily="34" charset="0"/>
              </a:rPr>
              <a:t>14</a:t>
            </a:r>
          </a:p>
        </p:txBody>
      </p:sp>
      <p:sp>
        <p:nvSpPr>
          <p:cNvPr id="10" name="Oval 9">
            <a:extLst>
              <a:ext uri="{FF2B5EF4-FFF2-40B4-BE49-F238E27FC236}">
                <a16:creationId xmlns:a16="http://schemas.microsoft.com/office/drawing/2014/main" id="{8FA500E9-7773-458C-BA6E-5825A9366B1A}"/>
              </a:ext>
            </a:extLst>
          </p:cNvPr>
          <p:cNvSpPr/>
          <p:nvPr/>
        </p:nvSpPr>
        <p:spPr>
          <a:xfrm>
            <a:off x="3888766" y="2536304"/>
            <a:ext cx="914400" cy="914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buNone/>
            </a:pPr>
            <a:r>
              <a:rPr lang="en-GB" sz="2800">
                <a:latin typeface="Arial" panose="020B0604020202020204" pitchFamily="34" charset="0"/>
                <a:cs typeface="Arial" panose="020B0604020202020204" pitchFamily="34" charset="0"/>
              </a:rPr>
              <a:t>12</a:t>
            </a:r>
          </a:p>
        </p:txBody>
      </p:sp>
      <p:sp>
        <p:nvSpPr>
          <p:cNvPr id="11" name="Oval 10">
            <a:extLst>
              <a:ext uri="{FF2B5EF4-FFF2-40B4-BE49-F238E27FC236}">
                <a16:creationId xmlns:a16="http://schemas.microsoft.com/office/drawing/2014/main" id="{4E7299D7-EEBF-49BA-9383-2C6D4BFC98D2}"/>
              </a:ext>
            </a:extLst>
          </p:cNvPr>
          <p:cNvSpPr/>
          <p:nvPr/>
        </p:nvSpPr>
        <p:spPr>
          <a:xfrm>
            <a:off x="2961896" y="2536304"/>
            <a:ext cx="914400" cy="914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buNone/>
            </a:pPr>
            <a:r>
              <a:rPr lang="en-GB" sz="2800">
                <a:latin typeface="Arial" panose="020B0604020202020204" pitchFamily="34" charset="0"/>
                <a:cs typeface="Arial" panose="020B0604020202020204" pitchFamily="34" charset="0"/>
              </a:rPr>
              <a:t>11</a:t>
            </a:r>
          </a:p>
        </p:txBody>
      </p:sp>
      <p:sp>
        <p:nvSpPr>
          <p:cNvPr id="12" name="Oval 11">
            <a:extLst>
              <a:ext uri="{FF2B5EF4-FFF2-40B4-BE49-F238E27FC236}">
                <a16:creationId xmlns:a16="http://schemas.microsoft.com/office/drawing/2014/main" id="{5431A7A2-4466-495D-826A-B77D414CE2B3}"/>
              </a:ext>
            </a:extLst>
          </p:cNvPr>
          <p:cNvSpPr/>
          <p:nvPr/>
        </p:nvSpPr>
        <p:spPr>
          <a:xfrm>
            <a:off x="2035026" y="2536304"/>
            <a:ext cx="914400" cy="914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buNone/>
            </a:pPr>
            <a:r>
              <a:rPr lang="en-GB" sz="2800">
                <a:latin typeface="Arial" panose="020B0604020202020204" pitchFamily="34" charset="0"/>
                <a:cs typeface="Arial" panose="020B0604020202020204" pitchFamily="34" charset="0"/>
              </a:rPr>
              <a:t>10</a:t>
            </a:r>
          </a:p>
        </p:txBody>
      </p:sp>
      <p:sp>
        <p:nvSpPr>
          <p:cNvPr id="13" name="Oval 12">
            <a:extLst>
              <a:ext uri="{FF2B5EF4-FFF2-40B4-BE49-F238E27FC236}">
                <a16:creationId xmlns:a16="http://schemas.microsoft.com/office/drawing/2014/main" id="{DA899221-B7D7-472D-A171-2FEF53954199}"/>
              </a:ext>
            </a:extLst>
          </p:cNvPr>
          <p:cNvSpPr/>
          <p:nvPr/>
        </p:nvSpPr>
        <p:spPr>
          <a:xfrm>
            <a:off x="1127448" y="2536304"/>
            <a:ext cx="914400" cy="914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buNone/>
            </a:pPr>
            <a:r>
              <a:rPr lang="en-GB" sz="2800">
                <a:latin typeface="Arial" panose="020B0604020202020204" pitchFamily="34" charset="0"/>
                <a:cs typeface="Arial" panose="020B0604020202020204" pitchFamily="34" charset="0"/>
              </a:rPr>
              <a:t>9</a:t>
            </a:r>
          </a:p>
        </p:txBody>
      </p:sp>
      <p:sp>
        <p:nvSpPr>
          <p:cNvPr id="14" name="TextBox 13">
            <a:extLst>
              <a:ext uri="{FF2B5EF4-FFF2-40B4-BE49-F238E27FC236}">
                <a16:creationId xmlns:a16="http://schemas.microsoft.com/office/drawing/2014/main" id="{D1A69863-820E-4D19-85EF-D2D00A69A199}"/>
              </a:ext>
            </a:extLst>
          </p:cNvPr>
          <p:cNvSpPr txBox="1"/>
          <p:nvPr/>
        </p:nvSpPr>
        <p:spPr>
          <a:xfrm>
            <a:off x="1145018" y="4809090"/>
            <a:ext cx="5430794" cy="1677382"/>
          </a:xfrm>
          <a:prstGeom prst="rect">
            <a:avLst/>
          </a:prstGeom>
          <a:noFill/>
        </p:spPr>
        <p:txBody>
          <a:bodyPr wrap="square" rtlCol="0">
            <a:spAutoFit/>
          </a:bodyPr>
          <a:lstStyle/>
          <a:p>
            <a:pPr>
              <a:spcBef>
                <a:spcPts val="600"/>
              </a:spcBef>
              <a:buNone/>
            </a:pPr>
            <a:r>
              <a:rPr lang="en-GB" sz="2200" dirty="0">
                <a:latin typeface="Arial" panose="020B0604020202020204" pitchFamily="34" charset="0"/>
                <a:cs typeface="Arial" panose="020B0604020202020204" pitchFamily="34" charset="0"/>
              </a:rPr>
              <a:t>Can you write a sentence that is:</a:t>
            </a:r>
          </a:p>
          <a:p>
            <a:pPr marL="342900" indent="-342900">
              <a:spcBef>
                <a:spcPts val="600"/>
              </a:spcBef>
            </a:pPr>
            <a:r>
              <a:rPr lang="en-GB" sz="2200" dirty="0">
                <a:latin typeface="Arial" panose="020B0604020202020204" pitchFamily="34" charset="0"/>
                <a:cs typeface="Arial" panose="020B0604020202020204" pitchFamily="34" charset="0"/>
              </a:rPr>
              <a:t>True for </a:t>
            </a:r>
            <a:r>
              <a:rPr lang="en-GB" sz="2200" b="1" dirty="0">
                <a:latin typeface="Arial" panose="020B0604020202020204" pitchFamily="34" charset="0"/>
                <a:cs typeface="Arial" panose="020B0604020202020204" pitchFamily="34" charset="0"/>
              </a:rPr>
              <a:t>all</a:t>
            </a:r>
            <a:r>
              <a:rPr lang="en-GB" sz="2200" dirty="0">
                <a:latin typeface="Arial" panose="020B0604020202020204" pitchFamily="34" charset="0"/>
                <a:cs typeface="Arial" panose="020B0604020202020204" pitchFamily="34" charset="0"/>
              </a:rPr>
              <a:t> of the numbers?</a:t>
            </a:r>
          </a:p>
          <a:p>
            <a:pPr marL="342900" indent="-342900">
              <a:spcBef>
                <a:spcPts val="600"/>
              </a:spcBef>
            </a:pPr>
            <a:r>
              <a:rPr lang="en-GB" sz="2200" dirty="0">
                <a:latin typeface="Arial" panose="020B0604020202020204" pitchFamily="34" charset="0"/>
                <a:cs typeface="Arial" panose="020B0604020202020204" pitchFamily="34" charset="0"/>
              </a:rPr>
              <a:t>True for </a:t>
            </a:r>
            <a:r>
              <a:rPr lang="en-GB" sz="2200" b="1" dirty="0">
                <a:latin typeface="Arial" panose="020B0604020202020204" pitchFamily="34" charset="0"/>
                <a:cs typeface="Arial" panose="020B0604020202020204" pitchFamily="34" charset="0"/>
              </a:rPr>
              <a:t>some</a:t>
            </a:r>
            <a:r>
              <a:rPr lang="en-GB" sz="2200" dirty="0">
                <a:latin typeface="Arial" panose="020B0604020202020204" pitchFamily="34" charset="0"/>
                <a:cs typeface="Arial" panose="020B0604020202020204" pitchFamily="34" charset="0"/>
              </a:rPr>
              <a:t> of the numbers?</a:t>
            </a:r>
          </a:p>
          <a:p>
            <a:pPr marL="342900" indent="-342900">
              <a:spcBef>
                <a:spcPts val="600"/>
              </a:spcBef>
            </a:pPr>
            <a:r>
              <a:rPr lang="en-GB" sz="2200" b="1" dirty="0">
                <a:cs typeface="Arial" panose="020B0604020202020204" pitchFamily="34" charset="0"/>
              </a:rPr>
              <a:t>Not </a:t>
            </a:r>
            <a:r>
              <a:rPr lang="en-GB" sz="2200" dirty="0">
                <a:cs typeface="Arial" panose="020B0604020202020204" pitchFamily="34" charset="0"/>
              </a:rPr>
              <a:t>t</a:t>
            </a:r>
            <a:r>
              <a:rPr lang="en-GB" sz="2200" dirty="0">
                <a:latin typeface="Arial" panose="020B0604020202020204" pitchFamily="34" charset="0"/>
                <a:cs typeface="Arial" panose="020B0604020202020204" pitchFamily="34" charset="0"/>
              </a:rPr>
              <a:t>rue for </a:t>
            </a:r>
            <a:r>
              <a:rPr lang="en-GB" sz="2200" b="1" dirty="0">
                <a:cs typeface="Arial" panose="020B0604020202020204" pitchFamily="34" charset="0"/>
              </a:rPr>
              <a:t>any</a:t>
            </a:r>
            <a:r>
              <a:rPr lang="en-GB" sz="2200" dirty="0">
                <a:latin typeface="Arial" panose="020B0604020202020204" pitchFamily="34" charset="0"/>
                <a:cs typeface="Arial" panose="020B0604020202020204" pitchFamily="34" charset="0"/>
              </a:rPr>
              <a:t> of the numbers?</a:t>
            </a:r>
          </a:p>
        </p:txBody>
      </p:sp>
      <p:sp>
        <p:nvSpPr>
          <p:cNvPr id="15" name="Action Button: Help 14">
            <a:hlinkClick r:id="" action="ppaction://noaction" highlightClick="1"/>
            <a:extLst>
              <a:ext uri="{FF2B5EF4-FFF2-40B4-BE49-F238E27FC236}">
                <a16:creationId xmlns:a16="http://schemas.microsoft.com/office/drawing/2014/main" id="{E1871681-2A94-4435-8177-E89B4418EC01}"/>
              </a:ext>
            </a:extLst>
          </p:cNvPr>
          <p:cNvSpPr/>
          <p:nvPr/>
        </p:nvSpPr>
        <p:spPr>
          <a:xfrm>
            <a:off x="378650" y="4880749"/>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34326061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A1068-31C0-4088-8990-28927598FA00}"/>
              </a:ext>
            </a:extLst>
          </p:cNvPr>
          <p:cNvSpPr>
            <a:spLocks noGrp="1"/>
          </p:cNvSpPr>
          <p:nvPr>
            <p:ph type="title" idx="4294967295"/>
          </p:nvPr>
        </p:nvSpPr>
        <p:spPr>
          <a:xfrm>
            <a:off x="0" y="115888"/>
            <a:ext cx="11953875" cy="504825"/>
          </a:xfrm>
        </p:spPr>
        <p:txBody>
          <a:bodyPr>
            <a:normAutofit/>
          </a:bodyPr>
          <a:lstStyle/>
          <a:p>
            <a:r>
              <a:rPr lang="en-GB" sz="2400"/>
              <a:t>Checkpoint 11: Guidance</a:t>
            </a:r>
          </a:p>
        </p:txBody>
      </p:sp>
      <p:graphicFrame>
        <p:nvGraphicFramePr>
          <p:cNvPr id="6" name="Table 7">
            <a:extLst>
              <a:ext uri="{FF2B5EF4-FFF2-40B4-BE49-F238E27FC236}">
                <a16:creationId xmlns:a16="http://schemas.microsoft.com/office/drawing/2014/main" id="{CC0D2147-D92E-4082-801D-3D0C17CBFE01}"/>
              </a:ext>
            </a:extLst>
          </p:cNvPr>
          <p:cNvGraphicFramePr>
            <a:graphicFrameLocks noGrp="1"/>
          </p:cNvGraphicFramePr>
          <p:nvPr>
            <p:extLst>
              <p:ext uri="{D42A27DB-BD31-4B8C-83A1-F6EECF244321}">
                <p14:modId xmlns:p14="http://schemas.microsoft.com/office/powerpoint/2010/main" val="410331518"/>
              </p:ext>
            </p:extLst>
          </p:nvPr>
        </p:nvGraphicFramePr>
        <p:xfrm>
          <a:off x="158834" y="764704"/>
          <a:ext cx="11841822" cy="5669280"/>
        </p:xfrm>
        <a:graphic>
          <a:graphicData uri="http://schemas.openxmlformats.org/drawingml/2006/table">
            <a:tbl>
              <a:tblPr firstRow="1" bandRow="1">
                <a:tableStyleId>{5940675A-B579-460E-94D1-54222C63F5DA}</a:tableStyleId>
              </a:tblPr>
              <a:tblGrid>
                <a:gridCol w="7123709">
                  <a:extLst>
                    <a:ext uri="{9D8B030D-6E8A-4147-A177-3AD203B41FA5}">
                      <a16:colId xmlns:a16="http://schemas.microsoft.com/office/drawing/2014/main" val="695237181"/>
                    </a:ext>
                  </a:extLst>
                </a:gridCol>
                <a:gridCol w="4718113">
                  <a:extLst>
                    <a:ext uri="{9D8B030D-6E8A-4147-A177-3AD203B41FA5}">
                      <a16:colId xmlns:a16="http://schemas.microsoft.com/office/drawing/2014/main" val="300072507"/>
                    </a:ext>
                  </a:extLst>
                </a:gridCol>
              </a:tblGrid>
              <a:tr h="352992">
                <a:tc>
                  <a:txBody>
                    <a:bodyPr/>
                    <a:lstStyle/>
                    <a:p>
                      <a:r>
                        <a:rPr lang="en-GB" sz="1800" b="1" dirty="0">
                          <a:solidFill>
                            <a:schemeClr val="bg1"/>
                          </a:solidFill>
                        </a:rPr>
                        <a:t>Adaptations</a:t>
                      </a:r>
                    </a:p>
                  </a:txBody>
                  <a:tcPr>
                    <a:solidFill>
                      <a:schemeClr val="accent2"/>
                    </a:solidFill>
                  </a:tcPr>
                </a:tc>
                <a:tc>
                  <a:txBody>
                    <a:bodyPr/>
                    <a:lstStyle/>
                    <a:p>
                      <a:r>
                        <a:rPr lang="en-GB" sz="1800" b="1">
                          <a:solidFill>
                            <a:schemeClr val="bg1"/>
                          </a:solidFill>
                        </a:rPr>
                        <a:t>Assessing understanding</a:t>
                      </a:r>
                    </a:p>
                  </a:txBody>
                  <a:tcPr>
                    <a:solidFill>
                      <a:schemeClr val="accent2"/>
                    </a:solidFill>
                  </a:tcPr>
                </a:tc>
                <a:extLst>
                  <a:ext uri="{0D108BD9-81ED-4DB2-BD59-A6C34878D82A}">
                    <a16:rowId xmlns:a16="http://schemas.microsoft.com/office/drawing/2014/main" val="3429622694"/>
                  </a:ext>
                </a:extLst>
              </a:tr>
              <a:tr h="3103392">
                <a:tc>
                  <a:txBody>
                    <a:bodyPr/>
                    <a:lstStyle/>
                    <a:p>
                      <a:r>
                        <a:rPr lang="en-GB" sz="1600" b="1" i="0" u="none" dirty="0"/>
                        <a:t>Support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600" i="0" u="none" dirty="0"/>
                        <a:t>Give fewer sentences – this activity is possible if you use the top four numbers and bottom four sentences. You could replace ‘_ is prime’ with,</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600" i="0" u="none" dirty="0"/>
                        <a:t> ‘_ has 2 exactly factors’, and ask students what has changed.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600" i="0" u="none" dirty="0"/>
                    </a:p>
                    <a:p>
                      <a:r>
                        <a:rPr lang="en-GB" sz="1600" b="1" i="0" u="none" dirty="0"/>
                        <a:t>Challenge</a:t>
                      </a:r>
                    </a:p>
                    <a:p>
                      <a:r>
                        <a:rPr lang="en-GB" sz="1600" u="none" dirty="0"/>
                        <a:t>Ask students to find another set of eight numbers that could complete the sentences. Can they find another eight consecutive numbers? Why or why not? If not, what would need to change about the sentences to make it possible?</a:t>
                      </a:r>
                    </a:p>
                    <a:p>
                      <a:endParaRPr lang="en-GB" sz="1600" u="none" dirty="0"/>
                    </a:p>
                    <a:p>
                      <a:r>
                        <a:rPr lang="en-GB" sz="1600" b="1" i="0" u="none" dirty="0"/>
                        <a:t>Representations</a:t>
                      </a:r>
                    </a:p>
                    <a:p>
                      <a:r>
                        <a:rPr lang="en-GB" sz="1600" b="0" i="0" u="none" dirty="0"/>
                        <a:t>There are no representations explicitly referenced in this task, but you could offer previously used representations, such as arrays of counters/cubes or the dominoes from Checkpoint 7.</a:t>
                      </a:r>
                    </a:p>
                  </a:txBody>
                  <a:tcPr/>
                </a:tc>
                <a:tc>
                  <a:txBody>
                    <a:bodyPr/>
                    <a:lstStyle/>
                    <a:p>
                      <a:pPr marL="285750" indent="-285750">
                        <a:buFont typeface="Arial" panose="020B0604020202020204" pitchFamily="34" charset="0"/>
                        <a:buChar char="•"/>
                      </a:pPr>
                      <a:r>
                        <a:rPr lang="en-GB" sz="1600" b="0" dirty="0"/>
                        <a:t>Checkpoints 11 and 12 both provide opportunities for students to recognise different properties of number. They also need to think strategically about which numbers have multiple properties – so could go in multiple spaces – and which can only go in one place. Providing opportunities for students to explain their reasoning will support your assessment of their understanding.</a:t>
                      </a:r>
                    </a:p>
                    <a:p>
                      <a:pPr marL="285750" indent="-285750">
                        <a:buFont typeface="Arial" panose="020B0604020202020204" pitchFamily="34" charset="0"/>
                        <a:buChar char="•"/>
                      </a:pPr>
                      <a:r>
                        <a:rPr lang="en-GB" sz="1600" b="0" dirty="0"/>
                        <a:t>Some of these statements are synonymous, such as ‘_is prime’ and ‘_has exactly two factors’. Some students may recognise this. If your students don’t initially notice this, then asking them which statements mean the same thing may help to further refine their definitions of primes and squares.</a:t>
                      </a:r>
                    </a:p>
                  </a:txBody>
                  <a:tcPr/>
                </a:tc>
                <a:extLst>
                  <a:ext uri="{0D108BD9-81ED-4DB2-BD59-A6C34878D82A}">
                    <a16:rowId xmlns:a16="http://schemas.microsoft.com/office/drawing/2014/main" val="1616516725"/>
                  </a:ext>
                </a:extLst>
              </a:tr>
              <a:tr h="934624">
                <a:tc gridSpan="2">
                  <a:txBody>
                    <a:bodyPr/>
                    <a:lstStyle/>
                    <a:p>
                      <a:r>
                        <a:rPr lang="en-GB" sz="1600" b="1" dirty="0"/>
                        <a:t>Additional resources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t>Additional activity </a:t>
                      </a:r>
                      <a:r>
                        <a:rPr lang="en-GB" sz="1600" dirty="0">
                          <a:hlinkClick r:id="rId3" action="ppaction://hlinksldjump"/>
                        </a:rPr>
                        <a:t>J</a:t>
                      </a:r>
                      <a:r>
                        <a:rPr lang="en-GB" sz="1600" dirty="0"/>
                        <a:t> offers a more open task structure for students to apply their knowledge about properties of numbers.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t>There are some questions in the Key Stage 2 SATs papers that ask students to identify and classify numbers according to their properties, including 2016 Paper 2 (reasoning) questions 5 and 14, and 2017 Paper 3 (reasoning) questions 8 and 18. Past papers can readily be found online.</a:t>
                      </a:r>
                    </a:p>
                  </a:txBody>
                  <a:tcPr/>
                </a:tc>
                <a:tc hMerge="1">
                  <a:txBody>
                    <a:bodyPr/>
                    <a:lstStyle/>
                    <a:p>
                      <a:endParaRPr lang="en-GB"/>
                    </a:p>
                  </a:txBody>
                  <a:tcPr/>
                </a:tc>
                <a:extLst>
                  <a:ext uri="{0D108BD9-81ED-4DB2-BD59-A6C34878D82A}">
                    <a16:rowId xmlns:a16="http://schemas.microsoft.com/office/drawing/2014/main" val="330862202"/>
                  </a:ext>
                </a:extLst>
              </a:tr>
            </a:tbl>
          </a:graphicData>
        </a:graphic>
      </p:graphicFrame>
    </p:spTree>
    <p:extLst>
      <p:ext uri="{BB962C8B-B14F-4D97-AF65-F5344CB8AC3E}">
        <p14:creationId xmlns:p14="http://schemas.microsoft.com/office/powerpoint/2010/main" val="42076475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8FD83D4-868E-4468-8BC9-E546BBA46EDE}"/>
              </a:ext>
            </a:extLst>
          </p:cNvPr>
          <p:cNvSpPr>
            <a:spLocks noGrp="1"/>
          </p:cNvSpPr>
          <p:nvPr>
            <p:ph type="body" sz="quarter" idx="11"/>
          </p:nvPr>
        </p:nvSpPr>
        <p:spPr/>
        <p:txBody>
          <a:bodyPr/>
          <a:lstStyle/>
          <a:p>
            <a:r>
              <a:rPr lang="en-GB"/>
              <a:t>Checkpoint 12: Arranging 1–10</a:t>
            </a:r>
          </a:p>
        </p:txBody>
      </p:sp>
      <p:graphicFrame>
        <p:nvGraphicFramePr>
          <p:cNvPr id="6" name="Table 6">
            <a:extLst>
              <a:ext uri="{FF2B5EF4-FFF2-40B4-BE49-F238E27FC236}">
                <a16:creationId xmlns:a16="http://schemas.microsoft.com/office/drawing/2014/main" id="{3B9FD190-DDE5-43BB-A8CC-57005C63D983}"/>
              </a:ext>
            </a:extLst>
          </p:cNvPr>
          <p:cNvGraphicFramePr>
            <a:graphicFrameLocks noGrp="1"/>
          </p:cNvGraphicFramePr>
          <p:nvPr/>
        </p:nvGraphicFramePr>
        <p:xfrm>
          <a:off x="645885" y="2243665"/>
          <a:ext cx="10900230" cy="3057354"/>
        </p:xfrm>
        <a:graphic>
          <a:graphicData uri="http://schemas.openxmlformats.org/drawingml/2006/table">
            <a:tbl>
              <a:tblPr firstRow="1" bandRow="1">
                <a:tableStyleId>{5940675A-B579-460E-94D1-54222C63F5DA}</a:tableStyleId>
              </a:tblPr>
              <a:tblGrid>
                <a:gridCol w="1816705">
                  <a:extLst>
                    <a:ext uri="{9D8B030D-6E8A-4147-A177-3AD203B41FA5}">
                      <a16:colId xmlns:a16="http://schemas.microsoft.com/office/drawing/2014/main" val="3388886924"/>
                    </a:ext>
                  </a:extLst>
                </a:gridCol>
                <a:gridCol w="1816705">
                  <a:extLst>
                    <a:ext uri="{9D8B030D-6E8A-4147-A177-3AD203B41FA5}">
                      <a16:colId xmlns:a16="http://schemas.microsoft.com/office/drawing/2014/main" val="3456516775"/>
                    </a:ext>
                  </a:extLst>
                </a:gridCol>
                <a:gridCol w="1816705">
                  <a:extLst>
                    <a:ext uri="{9D8B030D-6E8A-4147-A177-3AD203B41FA5}">
                      <a16:colId xmlns:a16="http://schemas.microsoft.com/office/drawing/2014/main" val="1180911966"/>
                    </a:ext>
                  </a:extLst>
                </a:gridCol>
                <a:gridCol w="1816705">
                  <a:extLst>
                    <a:ext uri="{9D8B030D-6E8A-4147-A177-3AD203B41FA5}">
                      <a16:colId xmlns:a16="http://schemas.microsoft.com/office/drawing/2014/main" val="3394589236"/>
                    </a:ext>
                  </a:extLst>
                </a:gridCol>
                <a:gridCol w="1816705">
                  <a:extLst>
                    <a:ext uri="{9D8B030D-6E8A-4147-A177-3AD203B41FA5}">
                      <a16:colId xmlns:a16="http://schemas.microsoft.com/office/drawing/2014/main" val="2793681279"/>
                    </a:ext>
                  </a:extLst>
                </a:gridCol>
                <a:gridCol w="1816705">
                  <a:extLst>
                    <a:ext uri="{9D8B030D-6E8A-4147-A177-3AD203B41FA5}">
                      <a16:colId xmlns:a16="http://schemas.microsoft.com/office/drawing/2014/main" val="2629737528"/>
                    </a:ext>
                  </a:extLst>
                </a:gridCol>
              </a:tblGrid>
              <a:tr h="543077">
                <a:tc>
                  <a:txBody>
                    <a:bodyPr/>
                    <a:lstStyle/>
                    <a:p>
                      <a:pPr algn="ctr"/>
                      <a:endParaRPr lang="en-GB" sz="2400"/>
                    </a:p>
                  </a:txBody>
                  <a:tcPr anchor="ctr"/>
                </a:tc>
                <a:tc>
                  <a:txBody>
                    <a:bodyPr/>
                    <a:lstStyle/>
                    <a:p>
                      <a:pPr algn="ctr"/>
                      <a:r>
                        <a:rPr lang="en-GB" sz="2400"/>
                        <a:t>A square number</a:t>
                      </a:r>
                    </a:p>
                  </a:txBody>
                  <a:tcPr anchor="ctr">
                    <a:solidFill>
                      <a:schemeClr val="accent2"/>
                    </a:solidFill>
                  </a:tcPr>
                </a:tc>
                <a:tc>
                  <a:txBody>
                    <a:bodyPr/>
                    <a:lstStyle/>
                    <a:p>
                      <a:pPr algn="ctr"/>
                      <a:r>
                        <a:rPr lang="en-GB" sz="2400"/>
                        <a:t>A prime number</a:t>
                      </a:r>
                    </a:p>
                  </a:txBody>
                  <a:tcPr anchor="ctr">
                    <a:solidFill>
                      <a:schemeClr val="accent2"/>
                    </a:solidFill>
                  </a:tcPr>
                </a:tc>
                <a:tc>
                  <a:txBody>
                    <a:bodyPr/>
                    <a:lstStyle/>
                    <a:p>
                      <a:pPr algn="ctr"/>
                      <a:r>
                        <a:rPr lang="en-GB" sz="2400"/>
                        <a:t>A cube number</a:t>
                      </a:r>
                    </a:p>
                  </a:txBody>
                  <a:tcPr anchor="ctr">
                    <a:solidFill>
                      <a:schemeClr val="accent2"/>
                    </a:solidFill>
                  </a:tcPr>
                </a:tc>
                <a:tc>
                  <a:txBody>
                    <a:bodyPr/>
                    <a:lstStyle/>
                    <a:p>
                      <a:pPr algn="ctr"/>
                      <a:r>
                        <a:rPr lang="en-GB" sz="2400"/>
                        <a:t>A multiple of 3</a:t>
                      </a:r>
                    </a:p>
                  </a:txBody>
                  <a:tcPr anchor="ctr">
                    <a:solidFill>
                      <a:schemeClr val="accent2"/>
                    </a:solidFill>
                  </a:tcPr>
                </a:tc>
                <a:tc>
                  <a:txBody>
                    <a:bodyPr/>
                    <a:lstStyle/>
                    <a:p>
                      <a:pPr algn="ctr"/>
                      <a:r>
                        <a:rPr lang="en-GB" sz="2400"/>
                        <a:t>A factor of 30</a:t>
                      </a:r>
                    </a:p>
                  </a:txBody>
                  <a:tcPr anchor="ctr">
                    <a:solidFill>
                      <a:schemeClr val="accent2"/>
                    </a:solidFill>
                  </a:tcPr>
                </a:tc>
                <a:extLst>
                  <a:ext uri="{0D108BD9-81ED-4DB2-BD59-A6C34878D82A}">
                    <a16:rowId xmlns:a16="http://schemas.microsoft.com/office/drawing/2014/main" val="2140033883"/>
                  </a:ext>
                </a:extLst>
              </a:tr>
              <a:tr h="1117197">
                <a:tc>
                  <a:txBody>
                    <a:bodyPr/>
                    <a:lstStyle/>
                    <a:p>
                      <a:pPr algn="ctr"/>
                      <a:r>
                        <a:rPr lang="en-GB" sz="2400"/>
                        <a:t>Odd</a:t>
                      </a:r>
                    </a:p>
                  </a:txBody>
                  <a:tcPr anchor="ctr">
                    <a:solidFill>
                      <a:schemeClr val="accent2"/>
                    </a:solidFill>
                  </a:tcPr>
                </a:tc>
                <a:tc>
                  <a:txBody>
                    <a:bodyPr/>
                    <a:lstStyle/>
                    <a:p>
                      <a:pPr algn="ctr"/>
                      <a:endParaRPr lang="en-GB" sz="2400"/>
                    </a:p>
                  </a:txBody>
                  <a:tcPr anchor="ctr"/>
                </a:tc>
                <a:tc>
                  <a:txBody>
                    <a:bodyPr/>
                    <a:lstStyle/>
                    <a:p>
                      <a:pPr algn="ctr"/>
                      <a:endParaRPr lang="en-GB" sz="2400"/>
                    </a:p>
                  </a:txBody>
                  <a:tcPr anchor="ctr"/>
                </a:tc>
                <a:tc>
                  <a:txBody>
                    <a:bodyPr/>
                    <a:lstStyle/>
                    <a:p>
                      <a:pPr algn="ctr"/>
                      <a:endParaRPr lang="en-GB" sz="2400"/>
                    </a:p>
                  </a:txBody>
                  <a:tcPr anchor="ctr"/>
                </a:tc>
                <a:tc>
                  <a:txBody>
                    <a:bodyPr/>
                    <a:lstStyle/>
                    <a:p>
                      <a:pPr algn="ctr"/>
                      <a:endParaRPr lang="en-GB" sz="2400"/>
                    </a:p>
                  </a:txBody>
                  <a:tcPr anchor="ctr"/>
                </a:tc>
                <a:tc>
                  <a:txBody>
                    <a:bodyPr/>
                    <a:lstStyle/>
                    <a:p>
                      <a:pPr algn="ctr"/>
                      <a:endParaRPr lang="en-GB" sz="2400"/>
                    </a:p>
                  </a:txBody>
                  <a:tcPr anchor="ctr"/>
                </a:tc>
                <a:extLst>
                  <a:ext uri="{0D108BD9-81ED-4DB2-BD59-A6C34878D82A}">
                    <a16:rowId xmlns:a16="http://schemas.microsoft.com/office/drawing/2014/main" val="920809347"/>
                  </a:ext>
                </a:extLst>
              </a:tr>
              <a:tr h="1117197">
                <a:tc>
                  <a:txBody>
                    <a:bodyPr/>
                    <a:lstStyle/>
                    <a:p>
                      <a:pPr algn="ctr"/>
                      <a:r>
                        <a:rPr lang="en-GB" sz="2400"/>
                        <a:t>Even</a:t>
                      </a:r>
                    </a:p>
                  </a:txBody>
                  <a:tcPr anchor="ctr">
                    <a:solidFill>
                      <a:schemeClr val="accent2"/>
                    </a:solidFill>
                  </a:tcPr>
                </a:tc>
                <a:tc>
                  <a:txBody>
                    <a:bodyPr/>
                    <a:lstStyle/>
                    <a:p>
                      <a:pPr algn="ctr"/>
                      <a:endParaRPr lang="en-GB" sz="2400"/>
                    </a:p>
                  </a:txBody>
                  <a:tcPr anchor="ctr"/>
                </a:tc>
                <a:tc>
                  <a:txBody>
                    <a:bodyPr/>
                    <a:lstStyle/>
                    <a:p>
                      <a:pPr algn="ctr"/>
                      <a:endParaRPr lang="en-GB" sz="2400"/>
                    </a:p>
                  </a:txBody>
                  <a:tcPr anchor="ctr"/>
                </a:tc>
                <a:tc>
                  <a:txBody>
                    <a:bodyPr/>
                    <a:lstStyle/>
                    <a:p>
                      <a:pPr algn="ctr"/>
                      <a:endParaRPr lang="en-GB" sz="2400"/>
                    </a:p>
                  </a:txBody>
                  <a:tcPr anchor="ctr"/>
                </a:tc>
                <a:tc>
                  <a:txBody>
                    <a:bodyPr/>
                    <a:lstStyle/>
                    <a:p>
                      <a:pPr algn="ctr"/>
                      <a:endParaRPr lang="en-GB" sz="2400"/>
                    </a:p>
                  </a:txBody>
                  <a:tcPr anchor="ctr"/>
                </a:tc>
                <a:tc>
                  <a:txBody>
                    <a:bodyPr/>
                    <a:lstStyle/>
                    <a:p>
                      <a:pPr algn="ctr"/>
                      <a:endParaRPr lang="en-GB" sz="2400"/>
                    </a:p>
                  </a:txBody>
                  <a:tcPr anchor="ctr"/>
                </a:tc>
                <a:extLst>
                  <a:ext uri="{0D108BD9-81ED-4DB2-BD59-A6C34878D82A}">
                    <a16:rowId xmlns:a16="http://schemas.microsoft.com/office/drawing/2014/main" val="1650231813"/>
                  </a:ext>
                </a:extLst>
              </a:tr>
            </a:tbl>
          </a:graphicData>
        </a:graphic>
      </p:graphicFrame>
      <p:sp>
        <p:nvSpPr>
          <p:cNvPr id="7" name="TextBox 6">
            <a:extLst>
              <a:ext uri="{FF2B5EF4-FFF2-40B4-BE49-F238E27FC236}">
                <a16:creationId xmlns:a16="http://schemas.microsoft.com/office/drawing/2014/main" id="{5F55D106-ADD1-4F12-BCA5-E7C1ED2023F6}"/>
              </a:ext>
            </a:extLst>
          </p:cNvPr>
          <p:cNvSpPr txBox="1"/>
          <p:nvPr/>
        </p:nvSpPr>
        <p:spPr>
          <a:xfrm>
            <a:off x="145680" y="1171487"/>
            <a:ext cx="11839491" cy="830997"/>
          </a:xfrm>
          <a:prstGeom prst="rect">
            <a:avLst/>
          </a:prstGeom>
          <a:noFill/>
        </p:spPr>
        <p:txBody>
          <a:bodyPr wrap="square" lIns="91440" tIns="45720" rIns="91440" bIns="45720" rtlCol="0" anchor="t">
            <a:spAutoFit/>
          </a:bodyPr>
          <a:lstStyle/>
          <a:p>
            <a:pPr>
              <a:buNone/>
            </a:pPr>
            <a:r>
              <a:rPr lang="en-GB" sz="2400">
                <a:latin typeface="Arial"/>
                <a:cs typeface="Arial"/>
              </a:rPr>
              <a:t>Complete this table using the numbers 1</a:t>
            </a:r>
            <a:r>
              <a:rPr lang="en-GB" sz="2000"/>
              <a:t>–</a:t>
            </a:r>
            <a:r>
              <a:rPr lang="en-GB" sz="2400">
                <a:latin typeface="Arial"/>
                <a:cs typeface="Arial"/>
              </a:rPr>
              <a:t>10. Each number can be used only once, and only one number can go in each cell. Is there more than one way to do this?</a:t>
            </a:r>
          </a:p>
        </p:txBody>
      </p:sp>
      <p:sp>
        <p:nvSpPr>
          <p:cNvPr id="8" name="TextBox 7">
            <a:extLst>
              <a:ext uri="{FF2B5EF4-FFF2-40B4-BE49-F238E27FC236}">
                <a16:creationId xmlns:a16="http://schemas.microsoft.com/office/drawing/2014/main" id="{5C7E61BD-1E62-47F8-BD3C-841FF0945DEF}"/>
              </a:ext>
            </a:extLst>
          </p:cNvPr>
          <p:cNvSpPr txBox="1"/>
          <p:nvPr/>
        </p:nvSpPr>
        <p:spPr>
          <a:xfrm>
            <a:off x="1066800" y="5756587"/>
            <a:ext cx="8016240" cy="830997"/>
          </a:xfrm>
          <a:prstGeom prst="rect">
            <a:avLst/>
          </a:prstGeom>
          <a:noFill/>
        </p:spPr>
        <p:txBody>
          <a:bodyPr wrap="square" rtlCol="0">
            <a:spAutoFit/>
          </a:bodyPr>
          <a:lstStyle/>
          <a:p>
            <a:pPr>
              <a:buNone/>
            </a:pPr>
            <a:r>
              <a:rPr lang="en-GB" sz="2400"/>
              <a:t>Could you complete the table using the numbers 11</a:t>
            </a:r>
            <a:r>
              <a:rPr lang="en-GB" sz="2000"/>
              <a:t>–</a:t>
            </a:r>
            <a:r>
              <a:rPr lang="en-GB" sz="2400"/>
              <a:t>20? Why or why not?</a:t>
            </a:r>
          </a:p>
        </p:txBody>
      </p:sp>
      <p:sp>
        <p:nvSpPr>
          <p:cNvPr id="9" name="Action Button: Help 8">
            <a:hlinkClick r:id="" action="ppaction://noaction" highlightClick="1"/>
            <a:extLst>
              <a:ext uri="{FF2B5EF4-FFF2-40B4-BE49-F238E27FC236}">
                <a16:creationId xmlns:a16="http://schemas.microsoft.com/office/drawing/2014/main" id="{820CD2F6-D5E1-4B15-883F-FFA1E473A26B}"/>
              </a:ext>
            </a:extLst>
          </p:cNvPr>
          <p:cNvSpPr/>
          <p:nvPr/>
        </p:nvSpPr>
        <p:spPr>
          <a:xfrm>
            <a:off x="305377" y="5842313"/>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14378381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A1068-31C0-4088-8990-28927598FA00}"/>
              </a:ext>
            </a:extLst>
          </p:cNvPr>
          <p:cNvSpPr>
            <a:spLocks noGrp="1"/>
          </p:cNvSpPr>
          <p:nvPr>
            <p:ph type="title" idx="4294967295"/>
          </p:nvPr>
        </p:nvSpPr>
        <p:spPr>
          <a:xfrm>
            <a:off x="0" y="115888"/>
            <a:ext cx="11953875" cy="504825"/>
          </a:xfrm>
        </p:spPr>
        <p:txBody>
          <a:bodyPr>
            <a:normAutofit/>
          </a:bodyPr>
          <a:lstStyle/>
          <a:p>
            <a:r>
              <a:rPr lang="en-GB" sz="2400">
                <a:latin typeface="Century Gothic"/>
                <a:cs typeface="Arial"/>
              </a:rPr>
              <a:t>Checkpoint 12: Guidance</a:t>
            </a:r>
          </a:p>
        </p:txBody>
      </p:sp>
      <p:graphicFrame>
        <p:nvGraphicFramePr>
          <p:cNvPr id="6" name="Table 7">
            <a:extLst>
              <a:ext uri="{FF2B5EF4-FFF2-40B4-BE49-F238E27FC236}">
                <a16:creationId xmlns:a16="http://schemas.microsoft.com/office/drawing/2014/main" id="{CC0D2147-D92E-4082-801D-3D0C17CBFE01}"/>
              </a:ext>
            </a:extLst>
          </p:cNvPr>
          <p:cNvGraphicFramePr>
            <a:graphicFrameLocks noGrp="1"/>
          </p:cNvGraphicFramePr>
          <p:nvPr>
            <p:extLst>
              <p:ext uri="{D42A27DB-BD31-4B8C-83A1-F6EECF244321}">
                <p14:modId xmlns:p14="http://schemas.microsoft.com/office/powerpoint/2010/main" val="1704761322"/>
              </p:ext>
            </p:extLst>
          </p:nvPr>
        </p:nvGraphicFramePr>
        <p:xfrm>
          <a:off x="158834" y="764704"/>
          <a:ext cx="11841822" cy="5132524"/>
        </p:xfrm>
        <a:graphic>
          <a:graphicData uri="http://schemas.openxmlformats.org/drawingml/2006/table">
            <a:tbl>
              <a:tblPr firstRow="1" bandRow="1">
                <a:tableStyleId>{5940675A-B579-460E-94D1-54222C63F5DA}</a:tableStyleId>
              </a:tblPr>
              <a:tblGrid>
                <a:gridCol w="7618703">
                  <a:extLst>
                    <a:ext uri="{9D8B030D-6E8A-4147-A177-3AD203B41FA5}">
                      <a16:colId xmlns:a16="http://schemas.microsoft.com/office/drawing/2014/main" val="695237181"/>
                    </a:ext>
                  </a:extLst>
                </a:gridCol>
                <a:gridCol w="4223119">
                  <a:extLst>
                    <a:ext uri="{9D8B030D-6E8A-4147-A177-3AD203B41FA5}">
                      <a16:colId xmlns:a16="http://schemas.microsoft.com/office/drawing/2014/main" val="300072507"/>
                    </a:ext>
                  </a:extLst>
                </a:gridCol>
              </a:tblGrid>
              <a:tr h="348871">
                <a:tc>
                  <a:txBody>
                    <a:bodyPr/>
                    <a:lstStyle/>
                    <a:p>
                      <a:r>
                        <a:rPr lang="en-GB" sz="1800" b="1" dirty="0">
                          <a:solidFill>
                            <a:schemeClr val="bg1"/>
                          </a:solidFill>
                        </a:rPr>
                        <a:t>Adaptations</a:t>
                      </a:r>
                    </a:p>
                  </a:txBody>
                  <a:tcPr>
                    <a:solidFill>
                      <a:schemeClr val="accent2"/>
                    </a:solidFill>
                  </a:tcPr>
                </a:tc>
                <a:tc>
                  <a:txBody>
                    <a:bodyPr/>
                    <a:lstStyle/>
                    <a:p>
                      <a:r>
                        <a:rPr lang="en-GB" sz="1800" b="1">
                          <a:solidFill>
                            <a:schemeClr val="bg1"/>
                          </a:solidFill>
                        </a:rPr>
                        <a:t>Assessing understanding</a:t>
                      </a:r>
                    </a:p>
                  </a:txBody>
                  <a:tcPr>
                    <a:solidFill>
                      <a:schemeClr val="accent2"/>
                    </a:solidFill>
                  </a:tcPr>
                </a:tc>
                <a:extLst>
                  <a:ext uri="{0D108BD9-81ED-4DB2-BD59-A6C34878D82A}">
                    <a16:rowId xmlns:a16="http://schemas.microsoft.com/office/drawing/2014/main" val="3429622694"/>
                  </a:ext>
                </a:extLst>
              </a:tr>
              <a:tr h="3110764">
                <a:tc>
                  <a:txBody>
                    <a:bodyPr/>
                    <a:lstStyle/>
                    <a:p>
                      <a:r>
                        <a:rPr lang="en-GB" sz="1600" b="1" i="0" u="none" dirty="0"/>
                        <a:t>Support</a:t>
                      </a:r>
                    </a:p>
                    <a:p>
                      <a:pPr marL="0" marR="0" lvl="0" indent="0" algn="l" rtl="0" eaLnBrk="1" fontAlgn="auto" latinLnBrk="0" hangingPunct="1">
                        <a:lnSpc>
                          <a:spcPct val="100000"/>
                        </a:lnSpc>
                        <a:spcBef>
                          <a:spcPts val="0"/>
                        </a:spcBef>
                        <a:spcAft>
                          <a:spcPts val="0"/>
                        </a:spcAft>
                        <a:buClrTx/>
                        <a:buSzTx/>
                        <a:buFont typeface="Arial" panose="020B0604020202020204" pitchFamily="34" charset="0"/>
                        <a:buNone/>
                      </a:pPr>
                      <a:r>
                        <a:rPr lang="en-GB" sz="1600" i="0" u="none" dirty="0"/>
                        <a:t>Providing students with the grid as a printed resource (</a:t>
                      </a:r>
                      <a:r>
                        <a:rPr lang="en-GB" sz="1600" i="0" u="none" dirty="0">
                          <a:hlinkClick r:id="rId3" action="ppaction://hlinksldjump"/>
                        </a:rPr>
                        <a:t>see slide 55</a:t>
                      </a:r>
                      <a:r>
                        <a:rPr lang="en-GB" sz="1600" i="0" u="none" dirty="0"/>
                        <a:t>) and some sticky notes with the numbers 1 to 10 may support students in accessing the task, and help them to easily consider and reject different ideas.</a:t>
                      </a:r>
                    </a:p>
                    <a:p>
                      <a:endParaRPr lang="en-GB" sz="1600" b="1" i="0" u="none" dirty="0"/>
                    </a:p>
                    <a:p>
                      <a:pPr lvl="0">
                        <a:buNone/>
                      </a:pPr>
                      <a:r>
                        <a:rPr lang="en-GB" sz="1600" b="1" i="0" u="none" dirty="0"/>
                        <a:t>Challenge</a:t>
                      </a:r>
                      <a:endParaRPr lang="en-GB" dirty="0"/>
                    </a:p>
                    <a:p>
                      <a:r>
                        <a:rPr lang="en-GB" sz="1600" u="none" dirty="0"/>
                        <a:t>If the headings 'Even' and 'A cube number' swap places, would the task be possible? How about if ‘Even’ swapped with another heading? </a:t>
                      </a:r>
                    </a:p>
                    <a:p>
                      <a:pPr lvl="0">
                        <a:buNone/>
                      </a:pPr>
                      <a:endParaRPr lang="en-GB" sz="1600" u="none" dirty="0"/>
                    </a:p>
                    <a:p>
                      <a:r>
                        <a:rPr lang="en-GB" sz="1600" b="1" i="0" u="none" dirty="0"/>
                        <a:t>Representations</a:t>
                      </a:r>
                    </a:p>
                    <a:p>
                      <a:pPr lvl="0">
                        <a:buNone/>
                      </a:pPr>
                      <a:r>
                        <a:rPr lang="en-GB" sz="1600" b="0" i="0" u="none" dirty="0"/>
                        <a:t>A hundred square will give students an opportunity to identify the properties of different numbers.</a:t>
                      </a:r>
                    </a:p>
                  </a:txBody>
                  <a:tcPr/>
                </a:tc>
                <a:tc>
                  <a:txBody>
                    <a:bodyPr/>
                    <a:lstStyle/>
                    <a:p>
                      <a:pPr marL="0" indent="0">
                        <a:buNone/>
                      </a:pPr>
                      <a:r>
                        <a:rPr lang="en-GB" sz="1600" b="0" dirty="0"/>
                        <a:t>The task gives an insight into students' understanding of the different properties of number. While successfully completing the task may suggest that students understand the different properties, unsuccessful attempts may not be an indication of a lack of understanding. Rather, the task gives students a context to discuss, and the teacher an opportunity to hear that and gauge understanding.</a:t>
                      </a:r>
                    </a:p>
                  </a:txBody>
                  <a:tcPr/>
                </a:tc>
                <a:extLst>
                  <a:ext uri="{0D108BD9-81ED-4DB2-BD59-A6C34878D82A}">
                    <a16:rowId xmlns:a16="http://schemas.microsoft.com/office/drawing/2014/main" val="1616516725"/>
                  </a:ext>
                </a:extLst>
              </a:tr>
              <a:tr h="1656000">
                <a:tc gridSpan="2">
                  <a:txBody>
                    <a:bodyPr/>
                    <a:lstStyle/>
                    <a:p>
                      <a:r>
                        <a:rPr lang="en-GB" sz="1600" b="1" dirty="0"/>
                        <a:t>Additional resources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t>Additional activity </a:t>
                      </a:r>
                      <a:r>
                        <a:rPr lang="en-GB" sz="1600" dirty="0">
                          <a:hlinkClick r:id="rId4" action="ppaction://hlinksldjump"/>
                        </a:rPr>
                        <a:t>J</a:t>
                      </a:r>
                      <a:r>
                        <a:rPr lang="en-GB" sz="1600" dirty="0"/>
                        <a:t> offers a more open task structure for students to apply their knowledge about properties of numbers.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t>There are some questions within the Year 6 SATs papers that ask students to identify and classify numbers according to their properties. For example, 2016 paper 2 (reasoning) questions 5 and 14 and 2017 paper 3 (reasoning) questions 8 and 18. Past papers can readily be found online.</a:t>
                      </a:r>
                    </a:p>
                  </a:txBody>
                  <a:tcPr/>
                </a:tc>
                <a:tc hMerge="1">
                  <a:txBody>
                    <a:bodyPr/>
                    <a:lstStyle/>
                    <a:p>
                      <a:endParaRPr lang="en-GB"/>
                    </a:p>
                  </a:txBody>
                  <a:tcPr/>
                </a:tc>
                <a:extLst>
                  <a:ext uri="{0D108BD9-81ED-4DB2-BD59-A6C34878D82A}">
                    <a16:rowId xmlns:a16="http://schemas.microsoft.com/office/drawing/2014/main" val="330862202"/>
                  </a:ext>
                </a:extLst>
              </a:tr>
            </a:tbl>
          </a:graphicData>
        </a:graphic>
      </p:graphicFrame>
    </p:spTree>
    <p:extLst>
      <p:ext uri="{BB962C8B-B14F-4D97-AF65-F5344CB8AC3E}">
        <p14:creationId xmlns:p14="http://schemas.microsoft.com/office/powerpoint/2010/main" val="22944858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2E150F0-4F79-4400-BDBE-ADA365FDC039}"/>
              </a:ext>
            </a:extLst>
          </p:cNvPr>
          <p:cNvSpPr>
            <a:spLocks noGrp="1"/>
          </p:cNvSpPr>
          <p:nvPr>
            <p:ph type="body" sz="quarter" idx="10"/>
          </p:nvPr>
        </p:nvSpPr>
        <p:spPr>
          <a:xfrm>
            <a:off x="240288" y="1124744"/>
            <a:ext cx="11717238" cy="576064"/>
          </a:xfrm>
        </p:spPr>
        <p:txBody>
          <a:bodyPr>
            <a:normAutofit/>
          </a:bodyPr>
          <a:lstStyle/>
          <a:p>
            <a:r>
              <a:rPr lang="en-GB" sz="2200">
                <a:solidFill>
                  <a:schemeClr val="tx2"/>
                </a:solidFill>
              </a:rPr>
              <a:t>1) </a:t>
            </a:r>
            <a:r>
              <a:rPr lang="en-GB" sz="2200"/>
              <a:t>Jamie writes down pairs of numbers that have a product of 15.</a:t>
            </a:r>
          </a:p>
        </p:txBody>
      </p:sp>
      <p:sp>
        <p:nvSpPr>
          <p:cNvPr id="3" name="Text Placeholder 2">
            <a:extLst>
              <a:ext uri="{FF2B5EF4-FFF2-40B4-BE49-F238E27FC236}">
                <a16:creationId xmlns:a16="http://schemas.microsoft.com/office/drawing/2014/main" id="{10176599-C120-4125-9562-0DA34964718B}"/>
              </a:ext>
            </a:extLst>
          </p:cNvPr>
          <p:cNvSpPr>
            <a:spLocks noGrp="1"/>
          </p:cNvSpPr>
          <p:nvPr>
            <p:ph type="body" sz="quarter" idx="11"/>
          </p:nvPr>
        </p:nvSpPr>
        <p:spPr/>
        <p:txBody>
          <a:bodyPr>
            <a:normAutofit/>
          </a:bodyPr>
          <a:lstStyle/>
          <a:p>
            <a:r>
              <a:rPr lang="en-GB"/>
              <a:t>Checkpoint 13: Products, factors, multiples</a:t>
            </a:r>
          </a:p>
        </p:txBody>
      </p:sp>
      <p:sp>
        <p:nvSpPr>
          <p:cNvPr id="4" name="Text Placeholder 1">
            <a:extLst>
              <a:ext uri="{FF2B5EF4-FFF2-40B4-BE49-F238E27FC236}">
                <a16:creationId xmlns:a16="http://schemas.microsoft.com/office/drawing/2014/main" id="{DBFE6EF1-2DD7-4612-9C52-5B23DF4C4BF8}"/>
              </a:ext>
            </a:extLst>
          </p:cNvPr>
          <p:cNvSpPr txBox="1">
            <a:spLocks/>
          </p:cNvSpPr>
          <p:nvPr/>
        </p:nvSpPr>
        <p:spPr>
          <a:xfrm>
            <a:off x="261288" y="2204864"/>
            <a:ext cx="11616352" cy="1008112"/>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Clr>
                <a:srgbClr val="00628C"/>
              </a:buClr>
              <a:buFont typeface="Arial" panose="020B0604020202020204" pitchFamily="34" charset="0"/>
              <a:buNone/>
              <a:defRPr sz="2800" kern="1200">
                <a:solidFill>
                  <a:srgbClr val="585858"/>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rgbClr val="00628C"/>
              </a:buClr>
              <a:buFont typeface="Arial" panose="020B0604020202020204" pitchFamily="34" charset="0"/>
              <a:buChar char="•"/>
              <a:defRPr sz="2400" kern="1200">
                <a:solidFill>
                  <a:srgbClr val="585858"/>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rgbClr val="00628C"/>
              </a:buClr>
              <a:buFont typeface="Arial" panose="020B0604020202020204" pitchFamily="34" charset="0"/>
              <a:buChar char="•"/>
              <a:defRPr sz="2000" kern="1200">
                <a:solidFill>
                  <a:srgbClr val="585858"/>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rgbClr val="00628C"/>
              </a:buClr>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rgbClr val="00628C"/>
              </a:buClr>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pPr>
            <a:r>
              <a:rPr lang="en-GB" sz="2200" dirty="0"/>
              <a:t>Jamie says, ‘All of these numbers must be factors of 15.’</a:t>
            </a:r>
          </a:p>
          <a:p>
            <a:pPr fontAlgn="auto">
              <a:spcAft>
                <a:spcPts val="0"/>
              </a:spcAft>
            </a:pPr>
            <a:r>
              <a:rPr lang="en-GB" sz="2200" dirty="0"/>
              <a:t>Is Jamie correct?</a:t>
            </a:r>
          </a:p>
        </p:txBody>
      </p:sp>
      <p:sp>
        <p:nvSpPr>
          <p:cNvPr id="5" name="TextBox 4">
            <a:extLst>
              <a:ext uri="{FF2B5EF4-FFF2-40B4-BE49-F238E27FC236}">
                <a16:creationId xmlns:a16="http://schemas.microsoft.com/office/drawing/2014/main" id="{F0117436-213B-45C2-BFD7-4A9EF6B8B61A}"/>
              </a:ext>
            </a:extLst>
          </p:cNvPr>
          <p:cNvSpPr txBox="1"/>
          <p:nvPr/>
        </p:nvSpPr>
        <p:spPr>
          <a:xfrm>
            <a:off x="304860" y="1541982"/>
            <a:ext cx="11572780" cy="461665"/>
          </a:xfrm>
          <a:prstGeom prst="rect">
            <a:avLst/>
          </a:prstGeom>
          <a:pattFill prst="lgGrid">
            <a:fgClr>
              <a:schemeClr val="accent5">
                <a:lumMod val="60000"/>
                <a:lumOff val="40000"/>
              </a:schemeClr>
            </a:fgClr>
            <a:bgClr>
              <a:schemeClr val="bg1"/>
            </a:bgClr>
          </a:pattFill>
        </p:spPr>
        <p:txBody>
          <a:bodyPr wrap="square" rtlCol="0" anchor="ctr">
            <a:spAutoFit/>
          </a:bodyPr>
          <a:lstStyle/>
          <a:p>
            <a:pPr algn="ctr">
              <a:buNone/>
            </a:pPr>
            <a:r>
              <a:rPr lang="en-GB" sz="2400" dirty="0">
                <a:latin typeface="Comic Sans MS" panose="030F0702030302020204" pitchFamily="66" charset="0"/>
              </a:rPr>
              <a:t>1 </a:t>
            </a:r>
            <a:r>
              <a:rPr lang="en-GB" sz="2400" dirty="0">
                <a:latin typeface="+mn-lt"/>
                <a:cs typeface="Calibri" panose="020F0502020204030204" pitchFamily="34" charset="0"/>
              </a:rPr>
              <a:t>×</a:t>
            </a:r>
            <a:r>
              <a:rPr lang="en-GB" sz="2400" dirty="0">
                <a:latin typeface="Comic Sans MS" panose="030F0702030302020204" pitchFamily="66" charset="0"/>
              </a:rPr>
              <a:t> 15 = 15		3 </a:t>
            </a:r>
            <a:r>
              <a:rPr lang="en-GB" sz="2400" dirty="0">
                <a:cs typeface="Arial" panose="020B0604020202020204" pitchFamily="34" charset="0"/>
              </a:rPr>
              <a:t>×</a:t>
            </a:r>
            <a:r>
              <a:rPr lang="en-GB" sz="2400" dirty="0">
                <a:latin typeface="Comic Sans MS" panose="030F0702030302020204" pitchFamily="66" charset="0"/>
              </a:rPr>
              <a:t> 5	= 15		2</a:t>
            </a:r>
            <a:r>
              <a:rPr lang="en-GB" sz="2400" dirty="0">
                <a:cs typeface="Arial" panose="020B0604020202020204" pitchFamily="34" charset="0"/>
              </a:rPr>
              <a:t> × </a:t>
            </a:r>
            <a:r>
              <a:rPr lang="en-GB" sz="2400" dirty="0">
                <a:latin typeface="Comic Sans MS" panose="030F0702030302020204" pitchFamily="66" charset="0"/>
              </a:rPr>
              <a:t>7.5 = 15	</a:t>
            </a:r>
          </a:p>
        </p:txBody>
      </p:sp>
      <p:sp>
        <p:nvSpPr>
          <p:cNvPr id="6" name="Text Placeholder 1">
            <a:extLst>
              <a:ext uri="{FF2B5EF4-FFF2-40B4-BE49-F238E27FC236}">
                <a16:creationId xmlns:a16="http://schemas.microsoft.com/office/drawing/2014/main" id="{7D124104-4022-4FAF-806D-12C6F0CBFF94}"/>
              </a:ext>
            </a:extLst>
          </p:cNvPr>
          <p:cNvSpPr txBox="1">
            <a:spLocks/>
          </p:cNvSpPr>
          <p:nvPr/>
        </p:nvSpPr>
        <p:spPr>
          <a:xfrm>
            <a:off x="231592" y="3501008"/>
            <a:ext cx="11717238" cy="576064"/>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Clr>
                <a:srgbClr val="00628C"/>
              </a:buClr>
              <a:buFont typeface="Arial" panose="020B0604020202020204" pitchFamily="34" charset="0"/>
              <a:buNone/>
              <a:defRPr sz="2800" kern="1200">
                <a:solidFill>
                  <a:srgbClr val="585858"/>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rgbClr val="00628C"/>
              </a:buClr>
              <a:buFont typeface="Arial" panose="020B0604020202020204" pitchFamily="34" charset="0"/>
              <a:buChar char="•"/>
              <a:defRPr sz="2400" kern="1200">
                <a:solidFill>
                  <a:srgbClr val="585858"/>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rgbClr val="00628C"/>
              </a:buClr>
              <a:buFont typeface="Arial" panose="020B0604020202020204" pitchFamily="34" charset="0"/>
              <a:buChar char="•"/>
              <a:defRPr sz="2000" kern="1200">
                <a:solidFill>
                  <a:srgbClr val="585858"/>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rgbClr val="00628C"/>
              </a:buClr>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rgbClr val="00628C"/>
              </a:buClr>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pPr>
            <a:r>
              <a:rPr lang="en-GB" sz="2200" dirty="0">
                <a:solidFill>
                  <a:schemeClr val="tx2"/>
                </a:solidFill>
              </a:rPr>
              <a:t>2) </a:t>
            </a:r>
            <a:r>
              <a:rPr lang="en-GB" sz="2200" dirty="0"/>
              <a:t>Alexa writes down products using the number 3.</a:t>
            </a:r>
          </a:p>
        </p:txBody>
      </p:sp>
      <p:sp>
        <p:nvSpPr>
          <p:cNvPr id="7" name="Text Placeholder 1">
            <a:extLst>
              <a:ext uri="{FF2B5EF4-FFF2-40B4-BE49-F238E27FC236}">
                <a16:creationId xmlns:a16="http://schemas.microsoft.com/office/drawing/2014/main" id="{812083A2-4328-47F6-8713-A61047D56BF6}"/>
              </a:ext>
            </a:extLst>
          </p:cNvPr>
          <p:cNvSpPr txBox="1">
            <a:spLocks/>
          </p:cNvSpPr>
          <p:nvPr/>
        </p:nvSpPr>
        <p:spPr>
          <a:xfrm>
            <a:off x="261288" y="4725144"/>
            <a:ext cx="11616352" cy="1008112"/>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Clr>
                <a:srgbClr val="00628C"/>
              </a:buClr>
              <a:buFont typeface="Arial" panose="020B0604020202020204" pitchFamily="34" charset="0"/>
              <a:buNone/>
              <a:defRPr sz="2800" kern="1200">
                <a:solidFill>
                  <a:srgbClr val="585858"/>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rgbClr val="00628C"/>
              </a:buClr>
              <a:buFont typeface="Arial" panose="020B0604020202020204" pitchFamily="34" charset="0"/>
              <a:buChar char="•"/>
              <a:defRPr sz="2400" kern="1200">
                <a:solidFill>
                  <a:srgbClr val="585858"/>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rgbClr val="00628C"/>
              </a:buClr>
              <a:buFont typeface="Arial" panose="020B0604020202020204" pitchFamily="34" charset="0"/>
              <a:buChar char="•"/>
              <a:defRPr sz="2000" kern="1200">
                <a:solidFill>
                  <a:srgbClr val="585858"/>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rgbClr val="00628C"/>
              </a:buClr>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rgbClr val="00628C"/>
              </a:buClr>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pPr>
            <a:r>
              <a:rPr lang="en-GB" sz="2200" dirty="0"/>
              <a:t>Alexa says, ‘All of these products must be multiples of 3.’</a:t>
            </a:r>
          </a:p>
          <a:p>
            <a:pPr fontAlgn="auto">
              <a:spcAft>
                <a:spcPts val="0"/>
              </a:spcAft>
            </a:pPr>
            <a:r>
              <a:rPr lang="en-GB" sz="2200" dirty="0"/>
              <a:t>Is Alexa correct?</a:t>
            </a:r>
          </a:p>
        </p:txBody>
      </p:sp>
      <p:sp>
        <p:nvSpPr>
          <p:cNvPr id="8" name="TextBox 7">
            <a:extLst>
              <a:ext uri="{FF2B5EF4-FFF2-40B4-BE49-F238E27FC236}">
                <a16:creationId xmlns:a16="http://schemas.microsoft.com/office/drawing/2014/main" id="{DE2FD238-92F2-4107-BFFE-B348C5457611}"/>
              </a:ext>
            </a:extLst>
          </p:cNvPr>
          <p:cNvSpPr txBox="1"/>
          <p:nvPr/>
        </p:nvSpPr>
        <p:spPr>
          <a:xfrm>
            <a:off x="296164" y="4016676"/>
            <a:ext cx="11572780" cy="461665"/>
          </a:xfrm>
          <a:prstGeom prst="rect">
            <a:avLst/>
          </a:prstGeom>
          <a:pattFill prst="lgGrid">
            <a:fgClr>
              <a:schemeClr val="accent5">
                <a:lumMod val="60000"/>
                <a:lumOff val="40000"/>
              </a:schemeClr>
            </a:fgClr>
            <a:bgClr>
              <a:schemeClr val="bg1"/>
            </a:bgClr>
          </a:pattFill>
        </p:spPr>
        <p:txBody>
          <a:bodyPr wrap="square" rtlCol="0" anchor="ctr">
            <a:spAutoFit/>
          </a:bodyPr>
          <a:lstStyle/>
          <a:p>
            <a:pPr algn="ctr">
              <a:buNone/>
            </a:pPr>
            <a:r>
              <a:rPr lang="en-GB" sz="2400" dirty="0">
                <a:latin typeface="Comic Sans MS" panose="030F0702030302020204" pitchFamily="66" charset="0"/>
              </a:rPr>
              <a:t>3 </a:t>
            </a:r>
            <a:r>
              <a:rPr lang="en-GB" sz="2400" dirty="0">
                <a:cs typeface="Calibri" panose="020F0502020204030204" pitchFamily="34" charset="0"/>
              </a:rPr>
              <a:t>×</a:t>
            </a:r>
            <a:r>
              <a:rPr lang="en-GB" sz="2400" dirty="0">
                <a:latin typeface="Comic Sans MS" panose="030F0702030302020204" pitchFamily="66" charset="0"/>
              </a:rPr>
              <a:t> 5 = 15		3 </a:t>
            </a:r>
            <a:r>
              <a:rPr lang="en-GB" sz="2400" dirty="0">
                <a:cs typeface="Calibri" panose="020F0502020204030204" pitchFamily="34" charset="0"/>
              </a:rPr>
              <a:t>×</a:t>
            </a:r>
            <a:r>
              <a:rPr lang="en-GB" sz="2400" dirty="0">
                <a:latin typeface="Comic Sans MS" panose="030F0702030302020204" pitchFamily="66" charset="0"/>
              </a:rPr>
              <a:t> 15 = 45	 	3 </a:t>
            </a:r>
            <a:r>
              <a:rPr lang="en-GB" sz="2400" dirty="0">
                <a:cs typeface="Calibri" panose="020F0502020204030204" pitchFamily="34" charset="0"/>
              </a:rPr>
              <a:t>×</a:t>
            </a:r>
            <a:r>
              <a:rPr lang="en-GB" sz="2400" dirty="0">
                <a:latin typeface="Comic Sans MS" panose="030F0702030302020204" pitchFamily="66" charset="0"/>
              </a:rPr>
              <a:t> 90 = 270		3 </a:t>
            </a:r>
            <a:r>
              <a:rPr lang="en-GB" sz="2400" dirty="0">
                <a:cs typeface="Calibri" panose="020F0502020204030204" pitchFamily="34" charset="0"/>
              </a:rPr>
              <a:t>×</a:t>
            </a:r>
            <a:r>
              <a:rPr lang="en-GB" sz="2400" dirty="0">
                <a:latin typeface="Comic Sans MS" panose="030F0702030302020204" pitchFamily="66" charset="0"/>
              </a:rPr>
              <a:t> 2.5 = 7.5	</a:t>
            </a:r>
          </a:p>
        </p:txBody>
      </p:sp>
      <p:sp>
        <p:nvSpPr>
          <p:cNvPr id="9" name="Action Button: Help 8">
            <a:hlinkClick r:id="" action="ppaction://noaction" highlightClick="1"/>
            <a:extLst>
              <a:ext uri="{FF2B5EF4-FFF2-40B4-BE49-F238E27FC236}">
                <a16:creationId xmlns:a16="http://schemas.microsoft.com/office/drawing/2014/main" id="{D7313675-42A4-4333-B559-3E1CC7E57CA2}"/>
              </a:ext>
            </a:extLst>
          </p:cNvPr>
          <p:cNvSpPr/>
          <p:nvPr/>
        </p:nvSpPr>
        <p:spPr>
          <a:xfrm>
            <a:off x="250552" y="5928041"/>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10" name="TextBox 9">
            <a:extLst>
              <a:ext uri="{FF2B5EF4-FFF2-40B4-BE49-F238E27FC236}">
                <a16:creationId xmlns:a16="http://schemas.microsoft.com/office/drawing/2014/main" id="{C1A09F52-C999-4501-8741-111858A5A137}"/>
              </a:ext>
            </a:extLst>
          </p:cNvPr>
          <p:cNvSpPr txBox="1"/>
          <p:nvPr/>
        </p:nvSpPr>
        <p:spPr>
          <a:xfrm>
            <a:off x="931569" y="5842313"/>
            <a:ext cx="7914480"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None/>
            </a:pPr>
            <a:r>
              <a:rPr lang="en-US" sz="2200" dirty="0">
                <a:latin typeface="Arial"/>
                <a:cs typeface="Arial"/>
              </a:rPr>
              <a:t>A </a:t>
            </a:r>
            <a:r>
              <a:rPr lang="en-GB" sz="2200" dirty="0">
                <a:latin typeface="+mn-lt"/>
              </a:rPr>
              <a:t>×</a:t>
            </a:r>
            <a:r>
              <a:rPr lang="en-US" sz="2200" dirty="0">
                <a:latin typeface="Arial"/>
                <a:cs typeface="Arial"/>
              </a:rPr>
              <a:t> B = 30. How many different values can you find for A and B that are not factors of 30?</a:t>
            </a:r>
            <a:endParaRPr lang="en-US" sz="2200" dirty="0">
              <a:cs typeface="Arial"/>
            </a:endParaRPr>
          </a:p>
        </p:txBody>
      </p:sp>
    </p:spTree>
    <p:extLst>
      <p:ext uri="{BB962C8B-B14F-4D97-AF65-F5344CB8AC3E}">
        <p14:creationId xmlns:p14="http://schemas.microsoft.com/office/powerpoint/2010/main" val="2916944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p:bldP spid="5" grpId="0" animBg="1"/>
      <p:bldP spid="6" grpId="0"/>
      <p:bldP spid="7" grpId="0"/>
      <p:bldP spid="8" grpId="0" animBg="1"/>
      <p:bldP spid="9" grpId="0" animBg="1"/>
      <p:bldP spid="10" grpId="0"/>
    </p:bld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A1068-31C0-4088-8990-28927598FA00}"/>
              </a:ext>
            </a:extLst>
          </p:cNvPr>
          <p:cNvSpPr>
            <a:spLocks noGrp="1"/>
          </p:cNvSpPr>
          <p:nvPr>
            <p:ph type="title" idx="4294967295"/>
          </p:nvPr>
        </p:nvSpPr>
        <p:spPr>
          <a:xfrm>
            <a:off x="0" y="115888"/>
            <a:ext cx="11953875" cy="504825"/>
          </a:xfrm>
        </p:spPr>
        <p:txBody>
          <a:bodyPr>
            <a:normAutofit/>
          </a:bodyPr>
          <a:lstStyle/>
          <a:p>
            <a:r>
              <a:rPr lang="en-GB" sz="2400">
                <a:latin typeface="Century Gothic"/>
                <a:cs typeface="Arial"/>
              </a:rPr>
              <a:t>Checkpoint 13: Guidance</a:t>
            </a:r>
          </a:p>
        </p:txBody>
      </p:sp>
      <p:graphicFrame>
        <p:nvGraphicFramePr>
          <p:cNvPr id="6" name="Table 7">
            <a:extLst>
              <a:ext uri="{FF2B5EF4-FFF2-40B4-BE49-F238E27FC236}">
                <a16:creationId xmlns:a16="http://schemas.microsoft.com/office/drawing/2014/main" id="{CC0D2147-D92E-4082-801D-3D0C17CBFE01}"/>
              </a:ext>
            </a:extLst>
          </p:cNvPr>
          <p:cNvGraphicFramePr>
            <a:graphicFrameLocks noGrp="1"/>
          </p:cNvGraphicFramePr>
          <p:nvPr>
            <p:extLst>
              <p:ext uri="{D42A27DB-BD31-4B8C-83A1-F6EECF244321}">
                <p14:modId xmlns:p14="http://schemas.microsoft.com/office/powerpoint/2010/main" val="1649441598"/>
              </p:ext>
            </p:extLst>
          </p:nvPr>
        </p:nvGraphicFramePr>
        <p:xfrm>
          <a:off x="158834" y="764704"/>
          <a:ext cx="11841822" cy="5537104"/>
        </p:xfrm>
        <a:graphic>
          <a:graphicData uri="http://schemas.openxmlformats.org/drawingml/2006/table">
            <a:tbl>
              <a:tblPr firstRow="1" bandRow="1">
                <a:tableStyleId>{5940675A-B579-460E-94D1-54222C63F5DA}</a:tableStyleId>
              </a:tblPr>
              <a:tblGrid>
                <a:gridCol w="7526480">
                  <a:extLst>
                    <a:ext uri="{9D8B030D-6E8A-4147-A177-3AD203B41FA5}">
                      <a16:colId xmlns:a16="http://schemas.microsoft.com/office/drawing/2014/main" val="695237181"/>
                    </a:ext>
                  </a:extLst>
                </a:gridCol>
                <a:gridCol w="4315342">
                  <a:extLst>
                    <a:ext uri="{9D8B030D-6E8A-4147-A177-3AD203B41FA5}">
                      <a16:colId xmlns:a16="http://schemas.microsoft.com/office/drawing/2014/main" val="300072507"/>
                    </a:ext>
                  </a:extLst>
                </a:gridCol>
              </a:tblGrid>
              <a:tr h="352992">
                <a:tc>
                  <a:txBody>
                    <a:bodyPr/>
                    <a:lstStyle/>
                    <a:p>
                      <a:r>
                        <a:rPr lang="en-GB" sz="1800" b="1" dirty="0">
                          <a:solidFill>
                            <a:schemeClr val="bg1"/>
                          </a:solidFill>
                        </a:rPr>
                        <a:t>Adaptations</a:t>
                      </a:r>
                    </a:p>
                  </a:txBody>
                  <a:tcPr>
                    <a:solidFill>
                      <a:schemeClr val="accent2"/>
                    </a:solidFill>
                  </a:tcPr>
                </a:tc>
                <a:tc>
                  <a:txBody>
                    <a:bodyPr/>
                    <a:lstStyle/>
                    <a:p>
                      <a:r>
                        <a:rPr lang="en-GB" sz="1800" b="1">
                          <a:solidFill>
                            <a:schemeClr val="bg1"/>
                          </a:solidFill>
                        </a:rPr>
                        <a:t>Assessing understanding</a:t>
                      </a:r>
                    </a:p>
                  </a:txBody>
                  <a:tcPr>
                    <a:solidFill>
                      <a:schemeClr val="accent2"/>
                    </a:solidFill>
                  </a:tcPr>
                </a:tc>
                <a:extLst>
                  <a:ext uri="{0D108BD9-81ED-4DB2-BD59-A6C34878D82A}">
                    <a16:rowId xmlns:a16="http://schemas.microsoft.com/office/drawing/2014/main" val="3429622694"/>
                  </a:ext>
                </a:extLst>
              </a:tr>
              <a:tr h="3103392">
                <a:tc>
                  <a:txBody>
                    <a:bodyPr/>
                    <a:lstStyle/>
                    <a:p>
                      <a:r>
                        <a:rPr lang="en-GB" sz="1600" b="1" i="0" u="none" dirty="0"/>
                        <a:t>Support</a:t>
                      </a:r>
                    </a:p>
                    <a:p>
                      <a:pPr marL="0" marR="0" lvl="0" indent="0" algn="l" rtl="0" eaLnBrk="1" fontAlgn="auto" latinLnBrk="0" hangingPunct="1">
                        <a:lnSpc>
                          <a:spcPct val="100000"/>
                        </a:lnSpc>
                        <a:spcBef>
                          <a:spcPts val="0"/>
                        </a:spcBef>
                        <a:spcAft>
                          <a:spcPts val="0"/>
                        </a:spcAft>
                        <a:buClrTx/>
                        <a:buSzTx/>
                        <a:buFont typeface="Arial" panose="020B0604020202020204" pitchFamily="34" charset="0"/>
                        <a:buNone/>
                      </a:pPr>
                      <a:r>
                        <a:rPr lang="en-GB" sz="1600" i="0" u="none" dirty="0"/>
                        <a:t>Offer students counters to construct arrays as a model of the multiplication.</a:t>
                      </a:r>
                    </a:p>
                    <a:p>
                      <a:endParaRPr lang="en-GB" sz="1600" b="1" i="0" u="none" dirty="0"/>
                    </a:p>
                    <a:p>
                      <a:pPr lvl="0">
                        <a:buNone/>
                      </a:pPr>
                      <a:r>
                        <a:rPr lang="en-GB" sz="1600" b="1" i="0" u="none" dirty="0"/>
                        <a:t>Challenge</a:t>
                      </a:r>
                      <a:endParaRPr lang="en-GB" dirty="0"/>
                    </a:p>
                    <a:p>
                      <a:r>
                        <a:rPr lang="en-GB" sz="1600" u="none" dirty="0"/>
                        <a:t>Ask students to explore 'boundary' situations to deepen their understanding. Ask students whether 0 is a factor of any number, or whether it's a multiple of any number.</a:t>
                      </a:r>
                    </a:p>
                    <a:p>
                      <a:endParaRPr lang="en-GB" sz="1600" u="none" dirty="0"/>
                    </a:p>
                    <a:p>
                      <a:pPr lvl="0">
                        <a:buNone/>
                      </a:pPr>
                      <a:r>
                        <a:rPr lang="en-GB" sz="1600" u="none" dirty="0"/>
                        <a:t>If your students are familiar with negative numbers then ask them to consider what the factors of –15 could be. What would be the implications for the definition of prime numbers if we allowed negative factors?</a:t>
                      </a:r>
                    </a:p>
                    <a:p>
                      <a:endParaRPr lang="en-GB" sz="1600" b="1" i="0" u="none" dirty="0"/>
                    </a:p>
                    <a:p>
                      <a:pPr lvl="0">
                        <a:buNone/>
                      </a:pPr>
                      <a:r>
                        <a:rPr lang="en-GB" sz="1600" b="1" i="0" u="none" dirty="0"/>
                        <a:t>Representations</a:t>
                      </a:r>
                    </a:p>
                    <a:p>
                      <a:pPr lvl="0">
                        <a:buNone/>
                      </a:pPr>
                      <a:r>
                        <a:rPr lang="en-GB" sz="1600" b="0" i="0" u="none" dirty="0"/>
                        <a:t>Use an array as a model of multiplication to understand that a factor must be a positive integer. The area model is easily extended to include decimals, while an array relies only on whole numbers.</a:t>
                      </a:r>
                      <a:endParaRPr lang="en-GB" sz="1600" b="1" i="0" u="none" dirty="0"/>
                    </a:p>
                  </a:txBody>
                  <a:tcPr/>
                </a:tc>
                <a:tc>
                  <a:txBody>
                    <a:bodyPr/>
                    <a:lstStyle/>
                    <a:p>
                      <a:pPr marL="285750" indent="-285750">
                        <a:buFont typeface="Arial" panose="020B0604020202020204" pitchFamily="34" charset="0"/>
                        <a:buChar char="•"/>
                      </a:pPr>
                      <a:r>
                        <a:rPr lang="en-GB" sz="1600" b="0" dirty="0"/>
                        <a:t>Allow students to show their understanding of the terms 'factor' and 'multiple’, and check whether they recognise that, whilst you can multiply an integer by a decimal to produce an integer product, this is not an example of using factors.</a:t>
                      </a:r>
                    </a:p>
                    <a:p>
                      <a:pPr marL="285750" lvl="0" indent="-285750">
                        <a:buFont typeface="Arial" panose="020B0604020202020204" pitchFamily="34" charset="0"/>
                        <a:buChar char="•"/>
                      </a:pPr>
                      <a:r>
                        <a:rPr lang="en-GB" sz="1600" b="0" dirty="0"/>
                        <a:t>The phrase 'factor, factor, product' is common at Key Stages 1 and 2 and students are likely to use it confidently but, since their experience of multiplication over many years will be only with integers, they may overgeneralise this and apply 'factor' to decimals too. This Checkpoint offers the chance to address this through discussion of Jamie and Alexa’s misconceptions.</a:t>
                      </a:r>
                    </a:p>
                  </a:txBody>
                  <a:tcPr/>
                </a:tc>
                <a:extLst>
                  <a:ext uri="{0D108BD9-81ED-4DB2-BD59-A6C34878D82A}">
                    <a16:rowId xmlns:a16="http://schemas.microsoft.com/office/drawing/2014/main" val="1616516725"/>
                  </a:ext>
                </a:extLst>
              </a:tr>
              <a:tr h="934624">
                <a:tc gridSpan="2">
                  <a:txBody>
                    <a:bodyPr/>
                    <a:lstStyle/>
                    <a:p>
                      <a:r>
                        <a:rPr lang="en-GB" sz="1600" b="1" dirty="0"/>
                        <a:t>Additional resources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t>On p15 of the Year 5 </a:t>
                      </a:r>
                      <a:r>
                        <a:rPr lang="en-GB" sz="1600" dirty="0">
                          <a:hlinkClick r:id="rId3"/>
                        </a:rPr>
                        <a:t>Primary Assessment Materials | NCETM</a:t>
                      </a:r>
                      <a:r>
                        <a:rPr lang="en-GB" sz="1600" dirty="0"/>
                        <a:t> there are some tasks to explore factors and multiples.</a:t>
                      </a:r>
                    </a:p>
                  </a:txBody>
                  <a:tcPr/>
                </a:tc>
                <a:tc hMerge="1">
                  <a:txBody>
                    <a:bodyPr/>
                    <a:lstStyle/>
                    <a:p>
                      <a:endParaRPr lang="en-GB"/>
                    </a:p>
                  </a:txBody>
                  <a:tcPr/>
                </a:tc>
                <a:extLst>
                  <a:ext uri="{0D108BD9-81ED-4DB2-BD59-A6C34878D82A}">
                    <a16:rowId xmlns:a16="http://schemas.microsoft.com/office/drawing/2014/main" val="330862202"/>
                  </a:ext>
                </a:extLst>
              </a:tr>
            </a:tbl>
          </a:graphicData>
        </a:graphic>
      </p:graphicFrame>
    </p:spTree>
    <p:extLst>
      <p:ext uri="{BB962C8B-B14F-4D97-AF65-F5344CB8AC3E}">
        <p14:creationId xmlns:p14="http://schemas.microsoft.com/office/powerpoint/2010/main" val="38554945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804E010-CB5F-4CDC-8EC9-353D1B00FADC}"/>
              </a:ext>
            </a:extLst>
          </p:cNvPr>
          <p:cNvSpPr>
            <a:spLocks noGrp="1"/>
          </p:cNvSpPr>
          <p:nvPr>
            <p:ph type="body" sz="quarter" idx="10"/>
          </p:nvPr>
        </p:nvSpPr>
        <p:spPr>
          <a:xfrm>
            <a:off x="4137255" y="1153358"/>
            <a:ext cx="7935409" cy="1872344"/>
          </a:xfrm>
        </p:spPr>
        <p:txBody>
          <a:bodyPr>
            <a:normAutofit/>
          </a:bodyPr>
          <a:lstStyle/>
          <a:p>
            <a:r>
              <a:rPr lang="en-GB" sz="2200" dirty="0"/>
              <a:t>Using </a:t>
            </a:r>
            <a:r>
              <a:rPr lang="en-GB" sz="2200" b="1" dirty="0"/>
              <a:t>multiplication</a:t>
            </a:r>
            <a:r>
              <a:rPr lang="en-GB" sz="2200" dirty="0"/>
              <a:t> and any combination of these prime numbers, how many of the numbers 1-20 can you create? </a:t>
            </a:r>
          </a:p>
          <a:p>
            <a:r>
              <a:rPr lang="en-GB" sz="2200" dirty="0"/>
              <a:t>You can use 2, 3 and 5 as many times as you like. </a:t>
            </a:r>
          </a:p>
          <a:p>
            <a:r>
              <a:rPr lang="en-GB" sz="2200" dirty="0"/>
              <a:t>You don’t need to use all of these numbers each time</a:t>
            </a:r>
            <a:r>
              <a:rPr lang="en-GB" sz="2000" i="1" dirty="0"/>
              <a:t>.</a:t>
            </a:r>
          </a:p>
        </p:txBody>
      </p:sp>
      <p:sp>
        <p:nvSpPr>
          <p:cNvPr id="3" name="Text Placeholder 2">
            <a:extLst>
              <a:ext uri="{FF2B5EF4-FFF2-40B4-BE49-F238E27FC236}">
                <a16:creationId xmlns:a16="http://schemas.microsoft.com/office/drawing/2014/main" id="{D8E02B3D-1816-47D6-A3DB-83378E738E68}"/>
              </a:ext>
            </a:extLst>
          </p:cNvPr>
          <p:cNvSpPr>
            <a:spLocks noGrp="1"/>
          </p:cNvSpPr>
          <p:nvPr>
            <p:ph type="body" sz="quarter" idx="11"/>
          </p:nvPr>
        </p:nvSpPr>
        <p:spPr/>
        <p:txBody>
          <a:bodyPr/>
          <a:lstStyle/>
          <a:p>
            <a:r>
              <a:rPr lang="en-GB"/>
              <a:t>Checkpoint 14: Products of 2, 3 and 5</a:t>
            </a:r>
          </a:p>
        </p:txBody>
      </p:sp>
      <p:sp>
        <p:nvSpPr>
          <p:cNvPr id="4" name="Oval 3">
            <a:extLst>
              <a:ext uri="{FF2B5EF4-FFF2-40B4-BE49-F238E27FC236}">
                <a16:creationId xmlns:a16="http://schemas.microsoft.com/office/drawing/2014/main" id="{55CF3DE0-5BC6-4ECA-83FD-93F5923279A1}"/>
              </a:ext>
            </a:extLst>
          </p:cNvPr>
          <p:cNvSpPr/>
          <p:nvPr/>
        </p:nvSpPr>
        <p:spPr>
          <a:xfrm>
            <a:off x="435429" y="1365580"/>
            <a:ext cx="914400" cy="914400"/>
          </a:xfrm>
          <a:prstGeom prst="ellipse">
            <a:avLst/>
          </a:prstGeom>
          <a:solidFill>
            <a:srgbClr val="00628C"/>
          </a:solidFill>
          <a:ln>
            <a:solidFill>
              <a:srgbClr val="0062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n-GB"/>
              <a:t>2</a:t>
            </a:r>
          </a:p>
        </p:txBody>
      </p:sp>
      <p:sp>
        <p:nvSpPr>
          <p:cNvPr id="5" name="Oval 4">
            <a:extLst>
              <a:ext uri="{FF2B5EF4-FFF2-40B4-BE49-F238E27FC236}">
                <a16:creationId xmlns:a16="http://schemas.microsoft.com/office/drawing/2014/main" id="{39750604-FE04-4A69-92AF-EB70F005DED5}"/>
              </a:ext>
            </a:extLst>
          </p:cNvPr>
          <p:cNvSpPr/>
          <p:nvPr/>
        </p:nvSpPr>
        <p:spPr>
          <a:xfrm>
            <a:off x="1669371" y="1360713"/>
            <a:ext cx="914400" cy="914400"/>
          </a:xfrm>
          <a:prstGeom prst="ellipse">
            <a:avLst/>
          </a:prstGeom>
          <a:solidFill>
            <a:srgbClr val="00628C"/>
          </a:solidFill>
          <a:ln>
            <a:solidFill>
              <a:srgbClr val="0062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n-GB"/>
              <a:t>3</a:t>
            </a:r>
          </a:p>
        </p:txBody>
      </p:sp>
      <p:sp>
        <p:nvSpPr>
          <p:cNvPr id="6" name="Oval 5">
            <a:extLst>
              <a:ext uri="{FF2B5EF4-FFF2-40B4-BE49-F238E27FC236}">
                <a16:creationId xmlns:a16="http://schemas.microsoft.com/office/drawing/2014/main" id="{54625842-C84F-4604-A64E-CEC499BCC1B5}"/>
              </a:ext>
            </a:extLst>
          </p:cNvPr>
          <p:cNvSpPr/>
          <p:nvPr/>
        </p:nvSpPr>
        <p:spPr>
          <a:xfrm>
            <a:off x="2903313" y="1360713"/>
            <a:ext cx="914400" cy="914400"/>
          </a:xfrm>
          <a:prstGeom prst="ellipse">
            <a:avLst/>
          </a:prstGeom>
          <a:solidFill>
            <a:srgbClr val="00628C"/>
          </a:solidFill>
          <a:ln>
            <a:solidFill>
              <a:srgbClr val="0062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n-GB"/>
              <a:t>5</a:t>
            </a:r>
          </a:p>
        </p:txBody>
      </p:sp>
      <p:graphicFrame>
        <p:nvGraphicFramePr>
          <p:cNvPr id="7" name="Table 7">
            <a:extLst>
              <a:ext uri="{FF2B5EF4-FFF2-40B4-BE49-F238E27FC236}">
                <a16:creationId xmlns:a16="http://schemas.microsoft.com/office/drawing/2014/main" id="{22D2D73B-CC2A-4D14-AEF2-74B3E62CD7D7}"/>
              </a:ext>
            </a:extLst>
          </p:cNvPr>
          <p:cNvGraphicFramePr>
            <a:graphicFrameLocks noGrp="1"/>
          </p:cNvGraphicFramePr>
          <p:nvPr/>
        </p:nvGraphicFramePr>
        <p:xfrm>
          <a:off x="145684" y="2762926"/>
          <a:ext cx="11926980" cy="518160"/>
        </p:xfrm>
        <a:graphic>
          <a:graphicData uri="http://schemas.openxmlformats.org/drawingml/2006/table">
            <a:tbl>
              <a:tblPr firstRow="1" bandRow="1">
                <a:tableStyleId>{5940675A-B579-460E-94D1-54222C63F5DA}</a:tableStyleId>
              </a:tblPr>
              <a:tblGrid>
                <a:gridCol w="596349">
                  <a:extLst>
                    <a:ext uri="{9D8B030D-6E8A-4147-A177-3AD203B41FA5}">
                      <a16:colId xmlns:a16="http://schemas.microsoft.com/office/drawing/2014/main" val="3037328786"/>
                    </a:ext>
                  </a:extLst>
                </a:gridCol>
                <a:gridCol w="596349">
                  <a:extLst>
                    <a:ext uri="{9D8B030D-6E8A-4147-A177-3AD203B41FA5}">
                      <a16:colId xmlns:a16="http://schemas.microsoft.com/office/drawing/2014/main" val="1590202678"/>
                    </a:ext>
                  </a:extLst>
                </a:gridCol>
                <a:gridCol w="596349">
                  <a:extLst>
                    <a:ext uri="{9D8B030D-6E8A-4147-A177-3AD203B41FA5}">
                      <a16:colId xmlns:a16="http://schemas.microsoft.com/office/drawing/2014/main" val="2385598641"/>
                    </a:ext>
                  </a:extLst>
                </a:gridCol>
                <a:gridCol w="596349">
                  <a:extLst>
                    <a:ext uri="{9D8B030D-6E8A-4147-A177-3AD203B41FA5}">
                      <a16:colId xmlns:a16="http://schemas.microsoft.com/office/drawing/2014/main" val="3863078320"/>
                    </a:ext>
                  </a:extLst>
                </a:gridCol>
                <a:gridCol w="596349">
                  <a:extLst>
                    <a:ext uri="{9D8B030D-6E8A-4147-A177-3AD203B41FA5}">
                      <a16:colId xmlns:a16="http://schemas.microsoft.com/office/drawing/2014/main" val="3078272424"/>
                    </a:ext>
                  </a:extLst>
                </a:gridCol>
                <a:gridCol w="596349">
                  <a:extLst>
                    <a:ext uri="{9D8B030D-6E8A-4147-A177-3AD203B41FA5}">
                      <a16:colId xmlns:a16="http://schemas.microsoft.com/office/drawing/2014/main" val="3330660233"/>
                    </a:ext>
                  </a:extLst>
                </a:gridCol>
                <a:gridCol w="596349">
                  <a:extLst>
                    <a:ext uri="{9D8B030D-6E8A-4147-A177-3AD203B41FA5}">
                      <a16:colId xmlns:a16="http://schemas.microsoft.com/office/drawing/2014/main" val="2604852693"/>
                    </a:ext>
                  </a:extLst>
                </a:gridCol>
                <a:gridCol w="596349">
                  <a:extLst>
                    <a:ext uri="{9D8B030D-6E8A-4147-A177-3AD203B41FA5}">
                      <a16:colId xmlns:a16="http://schemas.microsoft.com/office/drawing/2014/main" val="2068171767"/>
                    </a:ext>
                  </a:extLst>
                </a:gridCol>
                <a:gridCol w="596349">
                  <a:extLst>
                    <a:ext uri="{9D8B030D-6E8A-4147-A177-3AD203B41FA5}">
                      <a16:colId xmlns:a16="http://schemas.microsoft.com/office/drawing/2014/main" val="4030627856"/>
                    </a:ext>
                  </a:extLst>
                </a:gridCol>
                <a:gridCol w="596349">
                  <a:extLst>
                    <a:ext uri="{9D8B030D-6E8A-4147-A177-3AD203B41FA5}">
                      <a16:colId xmlns:a16="http://schemas.microsoft.com/office/drawing/2014/main" val="3773404154"/>
                    </a:ext>
                  </a:extLst>
                </a:gridCol>
                <a:gridCol w="596349">
                  <a:extLst>
                    <a:ext uri="{9D8B030D-6E8A-4147-A177-3AD203B41FA5}">
                      <a16:colId xmlns:a16="http://schemas.microsoft.com/office/drawing/2014/main" val="2316415291"/>
                    </a:ext>
                  </a:extLst>
                </a:gridCol>
                <a:gridCol w="596349">
                  <a:extLst>
                    <a:ext uri="{9D8B030D-6E8A-4147-A177-3AD203B41FA5}">
                      <a16:colId xmlns:a16="http://schemas.microsoft.com/office/drawing/2014/main" val="987874462"/>
                    </a:ext>
                  </a:extLst>
                </a:gridCol>
                <a:gridCol w="596349">
                  <a:extLst>
                    <a:ext uri="{9D8B030D-6E8A-4147-A177-3AD203B41FA5}">
                      <a16:colId xmlns:a16="http://schemas.microsoft.com/office/drawing/2014/main" val="664027468"/>
                    </a:ext>
                  </a:extLst>
                </a:gridCol>
                <a:gridCol w="596349">
                  <a:extLst>
                    <a:ext uri="{9D8B030D-6E8A-4147-A177-3AD203B41FA5}">
                      <a16:colId xmlns:a16="http://schemas.microsoft.com/office/drawing/2014/main" val="992461390"/>
                    </a:ext>
                  </a:extLst>
                </a:gridCol>
                <a:gridCol w="596349">
                  <a:extLst>
                    <a:ext uri="{9D8B030D-6E8A-4147-A177-3AD203B41FA5}">
                      <a16:colId xmlns:a16="http://schemas.microsoft.com/office/drawing/2014/main" val="1991227646"/>
                    </a:ext>
                  </a:extLst>
                </a:gridCol>
                <a:gridCol w="596349">
                  <a:extLst>
                    <a:ext uri="{9D8B030D-6E8A-4147-A177-3AD203B41FA5}">
                      <a16:colId xmlns:a16="http://schemas.microsoft.com/office/drawing/2014/main" val="4269122099"/>
                    </a:ext>
                  </a:extLst>
                </a:gridCol>
                <a:gridCol w="596349">
                  <a:extLst>
                    <a:ext uri="{9D8B030D-6E8A-4147-A177-3AD203B41FA5}">
                      <a16:colId xmlns:a16="http://schemas.microsoft.com/office/drawing/2014/main" val="3111364507"/>
                    </a:ext>
                  </a:extLst>
                </a:gridCol>
                <a:gridCol w="596349">
                  <a:extLst>
                    <a:ext uri="{9D8B030D-6E8A-4147-A177-3AD203B41FA5}">
                      <a16:colId xmlns:a16="http://schemas.microsoft.com/office/drawing/2014/main" val="1706165824"/>
                    </a:ext>
                  </a:extLst>
                </a:gridCol>
                <a:gridCol w="596349">
                  <a:extLst>
                    <a:ext uri="{9D8B030D-6E8A-4147-A177-3AD203B41FA5}">
                      <a16:colId xmlns:a16="http://schemas.microsoft.com/office/drawing/2014/main" val="3717777261"/>
                    </a:ext>
                  </a:extLst>
                </a:gridCol>
                <a:gridCol w="596349">
                  <a:extLst>
                    <a:ext uri="{9D8B030D-6E8A-4147-A177-3AD203B41FA5}">
                      <a16:colId xmlns:a16="http://schemas.microsoft.com/office/drawing/2014/main" val="586358559"/>
                    </a:ext>
                  </a:extLst>
                </a:gridCol>
              </a:tblGrid>
              <a:tr h="0">
                <a:tc>
                  <a:txBody>
                    <a:bodyPr/>
                    <a:lstStyle/>
                    <a:p>
                      <a:pPr algn="ctr"/>
                      <a:r>
                        <a:rPr lang="en-GB" sz="2800" b="0"/>
                        <a:t>1</a:t>
                      </a:r>
                    </a:p>
                  </a:txBody>
                  <a:tcPr anchor="ctr">
                    <a:solidFill>
                      <a:schemeClr val="accent6">
                        <a:lumMod val="40000"/>
                        <a:lumOff val="60000"/>
                      </a:schemeClr>
                    </a:solidFill>
                  </a:tcPr>
                </a:tc>
                <a:tc>
                  <a:txBody>
                    <a:bodyPr/>
                    <a:lstStyle/>
                    <a:p>
                      <a:pPr algn="ctr"/>
                      <a:r>
                        <a:rPr lang="en-GB" sz="2800" b="0"/>
                        <a:t>2</a:t>
                      </a:r>
                    </a:p>
                  </a:txBody>
                  <a:tcPr anchor="ctr">
                    <a:solidFill>
                      <a:schemeClr val="accent6">
                        <a:lumMod val="40000"/>
                        <a:lumOff val="60000"/>
                      </a:schemeClr>
                    </a:solidFill>
                  </a:tcPr>
                </a:tc>
                <a:tc>
                  <a:txBody>
                    <a:bodyPr/>
                    <a:lstStyle/>
                    <a:p>
                      <a:pPr algn="ctr"/>
                      <a:r>
                        <a:rPr lang="en-GB" sz="2800" b="0"/>
                        <a:t>3</a:t>
                      </a:r>
                    </a:p>
                  </a:txBody>
                  <a:tcPr anchor="ctr">
                    <a:solidFill>
                      <a:schemeClr val="accent6">
                        <a:lumMod val="40000"/>
                        <a:lumOff val="60000"/>
                      </a:schemeClr>
                    </a:solidFill>
                  </a:tcPr>
                </a:tc>
                <a:tc>
                  <a:txBody>
                    <a:bodyPr/>
                    <a:lstStyle/>
                    <a:p>
                      <a:pPr algn="ctr"/>
                      <a:r>
                        <a:rPr lang="en-GB" sz="2800" b="0"/>
                        <a:t>4</a:t>
                      </a:r>
                    </a:p>
                  </a:txBody>
                  <a:tcPr anchor="ctr">
                    <a:solidFill>
                      <a:schemeClr val="accent6">
                        <a:lumMod val="40000"/>
                        <a:lumOff val="60000"/>
                      </a:schemeClr>
                    </a:solidFill>
                  </a:tcPr>
                </a:tc>
                <a:tc>
                  <a:txBody>
                    <a:bodyPr/>
                    <a:lstStyle/>
                    <a:p>
                      <a:pPr algn="ctr"/>
                      <a:r>
                        <a:rPr lang="en-GB" sz="2800" b="0"/>
                        <a:t>5</a:t>
                      </a:r>
                    </a:p>
                  </a:txBody>
                  <a:tcPr anchor="ctr">
                    <a:solidFill>
                      <a:schemeClr val="accent6">
                        <a:lumMod val="40000"/>
                        <a:lumOff val="60000"/>
                      </a:schemeClr>
                    </a:solidFill>
                  </a:tcPr>
                </a:tc>
                <a:tc>
                  <a:txBody>
                    <a:bodyPr/>
                    <a:lstStyle/>
                    <a:p>
                      <a:pPr algn="ctr"/>
                      <a:r>
                        <a:rPr lang="en-GB" sz="2800" b="0"/>
                        <a:t>6</a:t>
                      </a:r>
                    </a:p>
                  </a:txBody>
                  <a:tcPr anchor="ctr">
                    <a:solidFill>
                      <a:schemeClr val="accent6">
                        <a:lumMod val="40000"/>
                        <a:lumOff val="60000"/>
                      </a:schemeClr>
                    </a:solidFill>
                  </a:tcPr>
                </a:tc>
                <a:tc>
                  <a:txBody>
                    <a:bodyPr/>
                    <a:lstStyle/>
                    <a:p>
                      <a:pPr algn="ctr"/>
                      <a:r>
                        <a:rPr lang="en-GB" sz="2800" b="0"/>
                        <a:t>7</a:t>
                      </a:r>
                    </a:p>
                  </a:txBody>
                  <a:tcPr anchor="ctr">
                    <a:solidFill>
                      <a:schemeClr val="accent6">
                        <a:lumMod val="40000"/>
                        <a:lumOff val="60000"/>
                      </a:schemeClr>
                    </a:solidFill>
                  </a:tcPr>
                </a:tc>
                <a:tc>
                  <a:txBody>
                    <a:bodyPr/>
                    <a:lstStyle/>
                    <a:p>
                      <a:pPr algn="ctr"/>
                      <a:r>
                        <a:rPr lang="en-GB" sz="2800" b="0"/>
                        <a:t>8</a:t>
                      </a:r>
                    </a:p>
                  </a:txBody>
                  <a:tcPr anchor="ctr">
                    <a:solidFill>
                      <a:schemeClr val="accent6">
                        <a:lumMod val="40000"/>
                        <a:lumOff val="60000"/>
                      </a:schemeClr>
                    </a:solidFill>
                  </a:tcPr>
                </a:tc>
                <a:tc>
                  <a:txBody>
                    <a:bodyPr/>
                    <a:lstStyle/>
                    <a:p>
                      <a:pPr algn="ctr"/>
                      <a:r>
                        <a:rPr lang="en-GB" sz="2800" b="0"/>
                        <a:t>9</a:t>
                      </a:r>
                    </a:p>
                  </a:txBody>
                  <a:tcPr anchor="ctr">
                    <a:solidFill>
                      <a:schemeClr val="accent6">
                        <a:lumMod val="40000"/>
                        <a:lumOff val="60000"/>
                      </a:schemeClr>
                    </a:solidFill>
                  </a:tcPr>
                </a:tc>
                <a:tc>
                  <a:txBody>
                    <a:bodyPr/>
                    <a:lstStyle/>
                    <a:p>
                      <a:pPr algn="ctr"/>
                      <a:r>
                        <a:rPr lang="en-GB" sz="2800" b="0"/>
                        <a:t>10</a:t>
                      </a:r>
                    </a:p>
                  </a:txBody>
                  <a:tcPr anchor="ctr">
                    <a:solidFill>
                      <a:schemeClr val="accent6">
                        <a:lumMod val="40000"/>
                        <a:lumOff val="60000"/>
                      </a:schemeClr>
                    </a:solidFill>
                  </a:tcPr>
                </a:tc>
                <a:tc>
                  <a:txBody>
                    <a:bodyPr/>
                    <a:lstStyle/>
                    <a:p>
                      <a:pPr algn="ctr"/>
                      <a:r>
                        <a:rPr lang="en-GB" sz="2800" b="0"/>
                        <a:t>11</a:t>
                      </a:r>
                    </a:p>
                  </a:txBody>
                  <a:tcPr anchor="ctr">
                    <a:solidFill>
                      <a:schemeClr val="accent6">
                        <a:lumMod val="40000"/>
                        <a:lumOff val="60000"/>
                      </a:schemeClr>
                    </a:solidFill>
                  </a:tcPr>
                </a:tc>
                <a:tc>
                  <a:txBody>
                    <a:bodyPr/>
                    <a:lstStyle/>
                    <a:p>
                      <a:pPr algn="ctr"/>
                      <a:r>
                        <a:rPr lang="en-GB" sz="2800" b="0"/>
                        <a:t>12</a:t>
                      </a:r>
                    </a:p>
                  </a:txBody>
                  <a:tcPr anchor="ctr">
                    <a:solidFill>
                      <a:schemeClr val="accent6">
                        <a:lumMod val="40000"/>
                        <a:lumOff val="60000"/>
                      </a:schemeClr>
                    </a:solidFill>
                  </a:tcPr>
                </a:tc>
                <a:tc>
                  <a:txBody>
                    <a:bodyPr/>
                    <a:lstStyle/>
                    <a:p>
                      <a:pPr algn="ctr"/>
                      <a:r>
                        <a:rPr lang="en-GB" sz="2800" b="0"/>
                        <a:t>13</a:t>
                      </a:r>
                    </a:p>
                  </a:txBody>
                  <a:tcPr anchor="ctr">
                    <a:solidFill>
                      <a:schemeClr val="accent6">
                        <a:lumMod val="40000"/>
                        <a:lumOff val="60000"/>
                      </a:schemeClr>
                    </a:solidFill>
                  </a:tcPr>
                </a:tc>
                <a:tc>
                  <a:txBody>
                    <a:bodyPr/>
                    <a:lstStyle/>
                    <a:p>
                      <a:pPr algn="ctr"/>
                      <a:r>
                        <a:rPr lang="en-GB" sz="2800" b="0" dirty="0"/>
                        <a:t>14</a:t>
                      </a:r>
                    </a:p>
                  </a:txBody>
                  <a:tcPr anchor="ctr">
                    <a:solidFill>
                      <a:schemeClr val="accent6">
                        <a:lumMod val="40000"/>
                        <a:lumOff val="60000"/>
                      </a:schemeClr>
                    </a:solidFill>
                  </a:tcPr>
                </a:tc>
                <a:tc>
                  <a:txBody>
                    <a:bodyPr/>
                    <a:lstStyle/>
                    <a:p>
                      <a:pPr algn="ctr"/>
                      <a:r>
                        <a:rPr lang="en-GB" sz="2800" b="0"/>
                        <a:t>15</a:t>
                      </a:r>
                    </a:p>
                  </a:txBody>
                  <a:tcPr anchor="ctr">
                    <a:solidFill>
                      <a:schemeClr val="accent6">
                        <a:lumMod val="40000"/>
                        <a:lumOff val="60000"/>
                      </a:schemeClr>
                    </a:solidFill>
                  </a:tcPr>
                </a:tc>
                <a:tc>
                  <a:txBody>
                    <a:bodyPr/>
                    <a:lstStyle/>
                    <a:p>
                      <a:pPr algn="ctr"/>
                      <a:r>
                        <a:rPr lang="en-GB" sz="2800" b="0"/>
                        <a:t>16</a:t>
                      </a:r>
                    </a:p>
                  </a:txBody>
                  <a:tcPr anchor="ctr">
                    <a:solidFill>
                      <a:schemeClr val="accent6">
                        <a:lumMod val="40000"/>
                        <a:lumOff val="60000"/>
                      </a:schemeClr>
                    </a:solidFill>
                  </a:tcPr>
                </a:tc>
                <a:tc>
                  <a:txBody>
                    <a:bodyPr/>
                    <a:lstStyle/>
                    <a:p>
                      <a:pPr algn="ctr"/>
                      <a:r>
                        <a:rPr lang="en-GB" sz="2800" b="0"/>
                        <a:t>17</a:t>
                      </a:r>
                    </a:p>
                  </a:txBody>
                  <a:tcPr anchor="ctr">
                    <a:solidFill>
                      <a:schemeClr val="accent6">
                        <a:lumMod val="40000"/>
                        <a:lumOff val="60000"/>
                      </a:schemeClr>
                    </a:solidFill>
                  </a:tcPr>
                </a:tc>
                <a:tc>
                  <a:txBody>
                    <a:bodyPr/>
                    <a:lstStyle/>
                    <a:p>
                      <a:pPr algn="ctr"/>
                      <a:r>
                        <a:rPr lang="en-GB" sz="2800" b="0"/>
                        <a:t>18</a:t>
                      </a:r>
                    </a:p>
                  </a:txBody>
                  <a:tcPr anchor="ctr">
                    <a:solidFill>
                      <a:schemeClr val="accent6">
                        <a:lumMod val="40000"/>
                        <a:lumOff val="60000"/>
                      </a:schemeClr>
                    </a:solidFill>
                  </a:tcPr>
                </a:tc>
                <a:tc>
                  <a:txBody>
                    <a:bodyPr/>
                    <a:lstStyle/>
                    <a:p>
                      <a:pPr algn="ctr"/>
                      <a:r>
                        <a:rPr lang="en-GB" sz="2800" b="0"/>
                        <a:t>19</a:t>
                      </a:r>
                    </a:p>
                  </a:txBody>
                  <a:tcPr anchor="ctr">
                    <a:solidFill>
                      <a:schemeClr val="accent6">
                        <a:lumMod val="40000"/>
                        <a:lumOff val="60000"/>
                      </a:schemeClr>
                    </a:solidFill>
                  </a:tcPr>
                </a:tc>
                <a:tc>
                  <a:txBody>
                    <a:bodyPr/>
                    <a:lstStyle/>
                    <a:p>
                      <a:pPr algn="ctr"/>
                      <a:r>
                        <a:rPr lang="en-GB" sz="2800" b="0" dirty="0"/>
                        <a:t>20</a:t>
                      </a:r>
                    </a:p>
                  </a:txBody>
                  <a:tcPr anchor="ctr">
                    <a:solidFill>
                      <a:schemeClr val="accent6">
                        <a:lumMod val="40000"/>
                        <a:lumOff val="60000"/>
                      </a:schemeClr>
                    </a:solidFill>
                  </a:tcPr>
                </a:tc>
                <a:extLst>
                  <a:ext uri="{0D108BD9-81ED-4DB2-BD59-A6C34878D82A}">
                    <a16:rowId xmlns:a16="http://schemas.microsoft.com/office/drawing/2014/main" val="2562924712"/>
                  </a:ext>
                </a:extLst>
              </a:tr>
            </a:tbl>
          </a:graphicData>
        </a:graphic>
      </p:graphicFrame>
      <p:sp>
        <p:nvSpPr>
          <p:cNvPr id="8" name="TextBox 7">
            <a:extLst>
              <a:ext uri="{FF2B5EF4-FFF2-40B4-BE49-F238E27FC236}">
                <a16:creationId xmlns:a16="http://schemas.microsoft.com/office/drawing/2014/main" id="{656DF99C-49C6-4230-A716-46E3DFA95E1E}"/>
              </a:ext>
            </a:extLst>
          </p:cNvPr>
          <p:cNvSpPr txBox="1"/>
          <p:nvPr/>
        </p:nvSpPr>
        <p:spPr>
          <a:xfrm>
            <a:off x="169023" y="3561544"/>
            <a:ext cx="11587548" cy="1581972"/>
          </a:xfrm>
          <a:prstGeom prst="rect">
            <a:avLst/>
          </a:prstGeom>
          <a:noFill/>
        </p:spPr>
        <p:txBody>
          <a:bodyPr wrap="square" rtlCol="0">
            <a:spAutoFit/>
          </a:bodyPr>
          <a:lstStyle/>
          <a:p>
            <a:pPr marL="342900" indent="-342900"/>
            <a:r>
              <a:rPr lang="en-GB" sz="2200" dirty="0"/>
              <a:t>Which numbers could you </a:t>
            </a:r>
            <a:r>
              <a:rPr lang="en-GB" sz="2200" b="1" dirty="0"/>
              <a:t>not </a:t>
            </a:r>
            <a:r>
              <a:rPr lang="en-GB" sz="2200" dirty="0"/>
              <a:t>create?</a:t>
            </a:r>
          </a:p>
          <a:p>
            <a:pPr marL="342900" indent="-342900"/>
            <a:r>
              <a:rPr lang="en-GB" sz="2200" dirty="0"/>
              <a:t>Which numbers could you create if you were allowed to include another factor?</a:t>
            </a:r>
          </a:p>
          <a:p>
            <a:pPr marL="342900" indent="-342900"/>
            <a:r>
              <a:rPr lang="en-GB" sz="2200" dirty="0"/>
              <a:t>Which numbers could you </a:t>
            </a:r>
            <a:r>
              <a:rPr lang="en-GB" sz="2200" b="1" dirty="0"/>
              <a:t>still</a:t>
            </a:r>
            <a:r>
              <a:rPr lang="en-GB" sz="2200" dirty="0"/>
              <a:t> not create, even with another factor? What do you notice about these numbers?</a:t>
            </a:r>
          </a:p>
        </p:txBody>
      </p:sp>
      <p:sp>
        <p:nvSpPr>
          <p:cNvPr id="9" name="TextBox 8">
            <a:extLst>
              <a:ext uri="{FF2B5EF4-FFF2-40B4-BE49-F238E27FC236}">
                <a16:creationId xmlns:a16="http://schemas.microsoft.com/office/drawing/2014/main" id="{2B7AB4CA-4246-4719-B76F-33C0677856C6}"/>
              </a:ext>
            </a:extLst>
          </p:cNvPr>
          <p:cNvSpPr txBox="1"/>
          <p:nvPr/>
        </p:nvSpPr>
        <p:spPr>
          <a:xfrm>
            <a:off x="931567" y="5492420"/>
            <a:ext cx="8311975" cy="1107996"/>
          </a:xfrm>
          <a:prstGeom prst="rect">
            <a:avLst/>
          </a:prstGeom>
          <a:noFill/>
        </p:spPr>
        <p:txBody>
          <a:bodyPr wrap="square" rtlCol="0">
            <a:spAutoFit/>
          </a:bodyPr>
          <a:lstStyle/>
          <a:p>
            <a:pPr>
              <a:buNone/>
            </a:pPr>
            <a:r>
              <a:rPr lang="en-GB" sz="2200"/>
              <a:t>How many of the numbers 21–40 can you create using products of 2, 3 and 5? What additional numbers might you need to use? Which numbers can you still not create?</a:t>
            </a:r>
          </a:p>
        </p:txBody>
      </p:sp>
      <p:sp>
        <p:nvSpPr>
          <p:cNvPr id="10" name="Action Button: Help 9">
            <a:hlinkClick r:id="" action="ppaction://noaction" highlightClick="1"/>
            <a:extLst>
              <a:ext uri="{FF2B5EF4-FFF2-40B4-BE49-F238E27FC236}">
                <a16:creationId xmlns:a16="http://schemas.microsoft.com/office/drawing/2014/main" id="{E49EF7F8-2A51-4CF9-BF90-0D55101452E0}"/>
              </a:ext>
            </a:extLst>
          </p:cNvPr>
          <p:cNvSpPr/>
          <p:nvPr/>
        </p:nvSpPr>
        <p:spPr>
          <a:xfrm>
            <a:off x="211613" y="5607298"/>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2633385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p:bldP spid="10" grpId="0" animBg="1"/>
    </p:bldLst>
  </p:timing>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A1068-31C0-4088-8990-28927598FA00}"/>
              </a:ext>
            </a:extLst>
          </p:cNvPr>
          <p:cNvSpPr>
            <a:spLocks noGrp="1"/>
          </p:cNvSpPr>
          <p:nvPr>
            <p:ph type="title" idx="4294967295"/>
          </p:nvPr>
        </p:nvSpPr>
        <p:spPr>
          <a:xfrm>
            <a:off x="0" y="115888"/>
            <a:ext cx="11953875" cy="504825"/>
          </a:xfrm>
        </p:spPr>
        <p:txBody>
          <a:bodyPr>
            <a:normAutofit/>
          </a:bodyPr>
          <a:lstStyle/>
          <a:p>
            <a:r>
              <a:rPr lang="en-GB" sz="2400">
                <a:latin typeface="Century Gothic"/>
                <a:cs typeface="Arial"/>
              </a:rPr>
              <a:t>Checkpoint 14: Guidance</a:t>
            </a:r>
          </a:p>
        </p:txBody>
      </p:sp>
      <p:graphicFrame>
        <p:nvGraphicFramePr>
          <p:cNvPr id="6" name="Table 7">
            <a:extLst>
              <a:ext uri="{FF2B5EF4-FFF2-40B4-BE49-F238E27FC236}">
                <a16:creationId xmlns:a16="http://schemas.microsoft.com/office/drawing/2014/main" id="{CC0D2147-D92E-4082-801D-3D0C17CBFE01}"/>
              </a:ext>
            </a:extLst>
          </p:cNvPr>
          <p:cNvGraphicFramePr>
            <a:graphicFrameLocks noGrp="1"/>
          </p:cNvGraphicFramePr>
          <p:nvPr>
            <p:extLst>
              <p:ext uri="{D42A27DB-BD31-4B8C-83A1-F6EECF244321}">
                <p14:modId xmlns:p14="http://schemas.microsoft.com/office/powerpoint/2010/main" val="2001908680"/>
              </p:ext>
            </p:extLst>
          </p:nvPr>
        </p:nvGraphicFramePr>
        <p:xfrm>
          <a:off x="158834" y="764704"/>
          <a:ext cx="11841822" cy="5049424"/>
        </p:xfrm>
        <a:graphic>
          <a:graphicData uri="http://schemas.openxmlformats.org/drawingml/2006/table">
            <a:tbl>
              <a:tblPr firstRow="1" bandRow="1">
                <a:tableStyleId>{5940675A-B579-460E-94D1-54222C63F5DA}</a:tableStyleId>
              </a:tblPr>
              <a:tblGrid>
                <a:gridCol w="8025398">
                  <a:extLst>
                    <a:ext uri="{9D8B030D-6E8A-4147-A177-3AD203B41FA5}">
                      <a16:colId xmlns:a16="http://schemas.microsoft.com/office/drawing/2014/main" val="695237181"/>
                    </a:ext>
                  </a:extLst>
                </a:gridCol>
                <a:gridCol w="3816424">
                  <a:extLst>
                    <a:ext uri="{9D8B030D-6E8A-4147-A177-3AD203B41FA5}">
                      <a16:colId xmlns:a16="http://schemas.microsoft.com/office/drawing/2014/main" val="300072507"/>
                    </a:ext>
                  </a:extLst>
                </a:gridCol>
              </a:tblGrid>
              <a:tr h="352992">
                <a:tc>
                  <a:txBody>
                    <a:bodyPr/>
                    <a:lstStyle/>
                    <a:p>
                      <a:r>
                        <a:rPr lang="en-GB" sz="1800" b="1" dirty="0">
                          <a:solidFill>
                            <a:schemeClr val="bg1"/>
                          </a:solidFill>
                        </a:rPr>
                        <a:t>Adaptations</a:t>
                      </a:r>
                    </a:p>
                  </a:txBody>
                  <a:tcPr>
                    <a:solidFill>
                      <a:schemeClr val="accent2"/>
                    </a:solidFill>
                  </a:tcPr>
                </a:tc>
                <a:tc>
                  <a:txBody>
                    <a:bodyPr/>
                    <a:lstStyle/>
                    <a:p>
                      <a:r>
                        <a:rPr lang="en-GB" sz="1800" b="1">
                          <a:solidFill>
                            <a:schemeClr val="bg1"/>
                          </a:solidFill>
                        </a:rPr>
                        <a:t>Assessing understanding</a:t>
                      </a:r>
                    </a:p>
                  </a:txBody>
                  <a:tcPr>
                    <a:solidFill>
                      <a:schemeClr val="accent2"/>
                    </a:solidFill>
                  </a:tcPr>
                </a:tc>
                <a:extLst>
                  <a:ext uri="{0D108BD9-81ED-4DB2-BD59-A6C34878D82A}">
                    <a16:rowId xmlns:a16="http://schemas.microsoft.com/office/drawing/2014/main" val="3429622694"/>
                  </a:ext>
                </a:extLst>
              </a:tr>
              <a:tr h="3103392">
                <a:tc>
                  <a:txBody>
                    <a:bodyPr/>
                    <a:lstStyle/>
                    <a:p>
                      <a:r>
                        <a:rPr lang="en-GB" sz="1600" b="1" i="0" u="none" dirty="0"/>
                        <a:t>Support</a:t>
                      </a:r>
                    </a:p>
                    <a:p>
                      <a:pPr marL="0" marR="0" lvl="0" indent="0" algn="l" rtl="0" eaLnBrk="1" fontAlgn="auto" latinLnBrk="0" hangingPunct="1">
                        <a:lnSpc>
                          <a:spcPct val="100000"/>
                        </a:lnSpc>
                        <a:spcBef>
                          <a:spcPts val="0"/>
                        </a:spcBef>
                        <a:spcAft>
                          <a:spcPts val="0"/>
                        </a:spcAft>
                        <a:buClrTx/>
                        <a:buSzTx/>
                        <a:buFont typeface="Arial" panose="020B0604020202020204" pitchFamily="34" charset="0"/>
                        <a:buNone/>
                      </a:pPr>
                      <a:r>
                        <a:rPr lang="en-GB" sz="1600" i="0" u="none" dirty="0"/>
                        <a:t>Students may need support to understand that they can multiply more than one pair of numbers together. Sticky notes or pieces of paper with 2, 3 and 5 written on may support students in working systematically on the task. Encouraging students to record their multiplications with the smallest factors written first may also support them in identifying some of the patterns that exist in the numbers.</a:t>
                      </a:r>
                    </a:p>
                    <a:p>
                      <a:pPr marL="0" marR="0" lvl="0" indent="0" algn="l">
                        <a:lnSpc>
                          <a:spcPct val="100000"/>
                        </a:lnSpc>
                        <a:spcBef>
                          <a:spcPts val="0"/>
                        </a:spcBef>
                        <a:spcAft>
                          <a:spcPts val="0"/>
                        </a:spcAft>
                        <a:buClrTx/>
                        <a:buSzTx/>
                        <a:buFont typeface="Arial" panose="020B0604020202020204" pitchFamily="34" charset="0"/>
                        <a:buNone/>
                      </a:pPr>
                      <a:endParaRPr lang="en-GB" sz="1600" i="0" u="none" dirty="0"/>
                    </a:p>
                    <a:p>
                      <a:r>
                        <a:rPr lang="en-GB" sz="1600" b="1" i="0" u="none" dirty="0"/>
                        <a:t>Challenge</a:t>
                      </a:r>
                    </a:p>
                    <a:p>
                      <a:r>
                        <a:rPr lang="en-GB" sz="1600" u="none" dirty="0"/>
                        <a:t>Ask students to make the longest chain of consecutive numbers of any size using only 2, 3 and 5. Are they able to beat the chain at the very beginning of the task (2, 3, 4, 5, 6)? If not, why not?</a:t>
                      </a:r>
                    </a:p>
                    <a:p>
                      <a:endParaRPr lang="en-GB" sz="1600" u="none" dirty="0"/>
                    </a:p>
                    <a:p>
                      <a:r>
                        <a:rPr lang="en-GB" sz="1600" b="1" i="0" u="none" dirty="0"/>
                        <a:t>Representations</a:t>
                      </a:r>
                    </a:p>
                    <a:p>
                      <a:pPr lvl="0">
                        <a:buNone/>
                      </a:pPr>
                      <a:r>
                        <a:rPr lang="en-GB" sz="1600" b="0" i="0" u="none" dirty="0"/>
                        <a:t>By shading a table square, the pattern in the values that can and cannot be made using 2, 3 and 5 should become clear.</a:t>
                      </a:r>
                    </a:p>
                  </a:txBody>
                  <a:tcPr/>
                </a:tc>
                <a:tc>
                  <a:txBody>
                    <a:bodyPr/>
                    <a:lstStyle/>
                    <a:p>
                      <a:pPr marL="285750" indent="-285750">
                        <a:buFont typeface="Arial" panose="020B0604020202020204" pitchFamily="34" charset="0"/>
                        <a:buChar char="•"/>
                      </a:pPr>
                      <a:r>
                        <a:rPr lang="en-GB" sz="1600" b="0" dirty="0"/>
                        <a:t>The task gives an opportunity to explore whether students recognise prime numbers, and also to probe their understanding of what it means for a number to be prime.</a:t>
                      </a:r>
                    </a:p>
                    <a:p>
                      <a:pPr marL="285750" lvl="0" indent="-285750">
                        <a:buFont typeface="Arial" panose="020B0604020202020204" pitchFamily="34" charset="0"/>
                        <a:buChar char="•"/>
                      </a:pPr>
                      <a:r>
                        <a:rPr lang="en-GB" sz="1600" b="0" dirty="0"/>
                        <a:t>Asking students to explain how they know that a number such as 19 cannot be made should give a chance for students to show their prior knowledge and understanding.</a:t>
                      </a:r>
                    </a:p>
                  </a:txBody>
                  <a:tcPr/>
                </a:tc>
                <a:extLst>
                  <a:ext uri="{0D108BD9-81ED-4DB2-BD59-A6C34878D82A}">
                    <a16:rowId xmlns:a16="http://schemas.microsoft.com/office/drawing/2014/main" val="1616516725"/>
                  </a:ext>
                </a:extLst>
              </a:tr>
              <a:tr h="934624">
                <a:tc gridSpan="2">
                  <a:txBody>
                    <a:bodyPr/>
                    <a:lstStyle/>
                    <a:p>
                      <a:r>
                        <a:rPr lang="en-GB" sz="1600" b="1" dirty="0"/>
                        <a:t>Additional resources</a:t>
                      </a:r>
                    </a:p>
                    <a:p>
                      <a:pPr marL="285750" marR="0" lvl="0" indent="-285750" algn="l" rtl="0" eaLnBrk="1" fontAlgn="auto" latinLnBrk="0" hangingPunct="1">
                        <a:lnSpc>
                          <a:spcPct val="100000"/>
                        </a:lnSpc>
                        <a:spcBef>
                          <a:spcPts val="0"/>
                        </a:spcBef>
                        <a:spcAft>
                          <a:spcPts val="0"/>
                        </a:spcAft>
                        <a:buClrTx/>
                        <a:buSzTx/>
                        <a:buFont typeface="Arial" panose="020B0604020202020204" pitchFamily="34" charset="0"/>
                        <a:buChar char="•"/>
                      </a:pPr>
                      <a:r>
                        <a:rPr lang="en-GB" sz="1600" dirty="0"/>
                        <a:t>Additional activity </a:t>
                      </a:r>
                      <a:r>
                        <a:rPr lang="en-GB" sz="1600" dirty="0">
                          <a:hlinkClick r:id="rId3" action="ppaction://hlinksldjump"/>
                        </a:rPr>
                        <a:t>K</a:t>
                      </a:r>
                      <a:r>
                        <a:rPr lang="en-GB" sz="1600" dirty="0"/>
                        <a:t> offers a context to identify prime factors, while </a:t>
                      </a:r>
                      <a:r>
                        <a:rPr lang="en-GB" sz="1600" dirty="0">
                          <a:hlinkClick r:id="rId4" action="ppaction://hlinksldjump"/>
                        </a:rPr>
                        <a:t>L</a:t>
                      </a:r>
                      <a:r>
                        <a:rPr lang="en-GB" sz="1600" dirty="0"/>
                        <a:t> allows students to begin to construct and work with numbers using their prime factors.</a:t>
                      </a:r>
                    </a:p>
                  </a:txBody>
                  <a:tcPr/>
                </a:tc>
                <a:tc hMerge="1">
                  <a:txBody>
                    <a:bodyPr/>
                    <a:lstStyle/>
                    <a:p>
                      <a:endParaRPr lang="en-GB"/>
                    </a:p>
                  </a:txBody>
                  <a:tcPr/>
                </a:tc>
                <a:extLst>
                  <a:ext uri="{0D108BD9-81ED-4DB2-BD59-A6C34878D82A}">
                    <a16:rowId xmlns:a16="http://schemas.microsoft.com/office/drawing/2014/main" val="330862202"/>
                  </a:ext>
                </a:extLst>
              </a:tr>
            </a:tbl>
          </a:graphicData>
        </a:graphic>
      </p:graphicFrame>
    </p:spTree>
    <p:extLst>
      <p:ext uri="{BB962C8B-B14F-4D97-AF65-F5344CB8AC3E}">
        <p14:creationId xmlns:p14="http://schemas.microsoft.com/office/powerpoint/2010/main" val="4096032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A5D44BF-C135-4A28-96C4-B53950D7D722}"/>
              </a:ext>
            </a:extLst>
          </p:cNvPr>
          <p:cNvSpPr>
            <a:spLocks noGrp="1"/>
          </p:cNvSpPr>
          <p:nvPr>
            <p:ph type="title" idx="4294967295"/>
          </p:nvPr>
        </p:nvSpPr>
        <p:spPr>
          <a:xfrm>
            <a:off x="516506" y="0"/>
            <a:ext cx="10972800" cy="982662"/>
          </a:xfrm>
        </p:spPr>
        <p:txBody>
          <a:bodyPr>
            <a:normAutofit/>
          </a:bodyPr>
          <a:lstStyle/>
          <a:p>
            <a:r>
              <a:rPr lang="en-GB" sz="2800" dirty="0"/>
              <a:t>Checkpoints 7–15</a:t>
            </a:r>
          </a:p>
        </p:txBody>
      </p:sp>
      <p:graphicFrame>
        <p:nvGraphicFramePr>
          <p:cNvPr id="3" name="Table 5">
            <a:extLst>
              <a:ext uri="{FF2B5EF4-FFF2-40B4-BE49-F238E27FC236}">
                <a16:creationId xmlns:a16="http://schemas.microsoft.com/office/drawing/2014/main" id="{E5A38C3F-4868-4ED2-89EA-4C70558367B5}"/>
              </a:ext>
            </a:extLst>
          </p:cNvPr>
          <p:cNvGraphicFramePr>
            <a:graphicFrameLocks noGrp="1"/>
          </p:cNvGraphicFramePr>
          <p:nvPr>
            <p:extLst>
              <p:ext uri="{D42A27DB-BD31-4B8C-83A1-F6EECF244321}">
                <p14:modId xmlns:p14="http://schemas.microsoft.com/office/powerpoint/2010/main" val="2477230400"/>
              </p:ext>
            </p:extLst>
          </p:nvPr>
        </p:nvGraphicFramePr>
        <p:xfrm>
          <a:off x="604640" y="1231582"/>
          <a:ext cx="10423243" cy="3344408"/>
        </p:xfrm>
        <a:graphic>
          <a:graphicData uri="http://schemas.openxmlformats.org/drawingml/2006/table">
            <a:tbl>
              <a:tblPr firstRow="1" bandRow="1">
                <a:tableStyleId>{5940675A-B579-460E-94D1-54222C63F5DA}</a:tableStyleId>
              </a:tblPr>
              <a:tblGrid>
                <a:gridCol w="3562345">
                  <a:extLst>
                    <a:ext uri="{9D8B030D-6E8A-4147-A177-3AD203B41FA5}">
                      <a16:colId xmlns:a16="http://schemas.microsoft.com/office/drawing/2014/main" val="2259483677"/>
                    </a:ext>
                  </a:extLst>
                </a:gridCol>
                <a:gridCol w="5827533">
                  <a:extLst>
                    <a:ext uri="{9D8B030D-6E8A-4147-A177-3AD203B41FA5}">
                      <a16:colId xmlns:a16="http://schemas.microsoft.com/office/drawing/2014/main" val="4162930053"/>
                    </a:ext>
                  </a:extLst>
                </a:gridCol>
                <a:gridCol w="1033365">
                  <a:extLst>
                    <a:ext uri="{9D8B030D-6E8A-4147-A177-3AD203B41FA5}">
                      <a16:colId xmlns:a16="http://schemas.microsoft.com/office/drawing/2014/main" val="3250428731"/>
                    </a:ext>
                  </a:extLst>
                </a:gridCol>
              </a:tblGrid>
              <a:tr h="0">
                <a:tc>
                  <a:txBody>
                    <a:bodyPr/>
                    <a:lstStyle/>
                    <a:p>
                      <a:r>
                        <a:rPr lang="en-GB" b="1">
                          <a:solidFill>
                            <a:schemeClr val="bg1"/>
                          </a:solidFill>
                        </a:rPr>
                        <a:t>Checkpoint</a:t>
                      </a:r>
                    </a:p>
                  </a:txBody>
                  <a:tcPr>
                    <a:solidFill>
                      <a:schemeClr val="accent2"/>
                    </a:solidFill>
                  </a:tcPr>
                </a:tc>
                <a:tc>
                  <a:txBody>
                    <a:bodyPr/>
                    <a:lstStyle/>
                    <a:p>
                      <a:r>
                        <a:rPr lang="en-GB" b="1">
                          <a:solidFill>
                            <a:schemeClr val="bg1"/>
                          </a:solidFill>
                        </a:rPr>
                        <a:t>Underpins </a:t>
                      </a:r>
                    </a:p>
                  </a:txBody>
                  <a:tcPr>
                    <a:solidFill>
                      <a:schemeClr val="accent2"/>
                    </a:solidFill>
                  </a:tcPr>
                </a:tc>
                <a:tc>
                  <a:txBody>
                    <a:bodyPr/>
                    <a:lstStyle/>
                    <a:p>
                      <a:r>
                        <a:rPr lang="en-GB" b="1">
                          <a:solidFill>
                            <a:schemeClr val="bg1"/>
                          </a:solidFill>
                        </a:rPr>
                        <a:t>Code</a:t>
                      </a:r>
                      <a:endParaRPr lang="en-GB" b="0">
                        <a:solidFill>
                          <a:schemeClr val="bg1"/>
                        </a:solidFill>
                      </a:endParaRPr>
                    </a:p>
                  </a:txBody>
                  <a:tcPr>
                    <a:solidFill>
                      <a:schemeClr val="accent2"/>
                    </a:solidFill>
                  </a:tcPr>
                </a:tc>
                <a:extLst>
                  <a:ext uri="{0D108BD9-81ED-4DB2-BD59-A6C34878D82A}">
                    <a16:rowId xmlns:a16="http://schemas.microsoft.com/office/drawing/2014/main" val="979699445"/>
                  </a:ext>
                </a:extLst>
              </a:tr>
              <a:tr h="372331">
                <a:tc>
                  <a:txBody>
                    <a:bodyPr/>
                    <a:lstStyle/>
                    <a:p>
                      <a:r>
                        <a:rPr lang="en-GB" u="none" dirty="0">
                          <a:solidFill>
                            <a:srgbClr val="585858"/>
                          </a:solidFill>
                          <a:hlinkClick r:id="rId3" action="ppaction://hlinksldjump"/>
                        </a:rPr>
                        <a:t>7: Dominoes</a:t>
                      </a:r>
                      <a:endParaRPr lang="en-GB" u="none" dirty="0">
                        <a:solidFill>
                          <a:srgbClr val="585858"/>
                        </a:solidFill>
                      </a:endParaRPr>
                    </a:p>
                  </a:txBody>
                  <a:tcPr anchor="ctr"/>
                </a:tc>
                <a:tc rowSpan="8">
                  <a:txBody>
                    <a:bodyPr/>
                    <a:lstStyle/>
                    <a:p>
                      <a:pPr>
                        <a:lnSpc>
                          <a:spcPct val="107000"/>
                        </a:lnSpc>
                        <a:spcAft>
                          <a:spcPts val="800"/>
                        </a:spcAft>
                      </a:pPr>
                      <a:r>
                        <a:rPr lang="en-GB" dirty="0"/>
                        <a:t>Understand and use the unique prime factorisation of   a number</a:t>
                      </a:r>
                      <a:endParaRPr lang="en-GB" sz="1800" dirty="0">
                        <a:effectLst/>
                        <a:latin typeface="+mj-lt"/>
                        <a:cs typeface="Times New Roman" panose="02020603050405020304" pitchFamily="18" charset="0"/>
                      </a:endParaRPr>
                    </a:p>
                  </a:txBody>
                  <a:tcPr anchor="ctr"/>
                </a:tc>
                <a:tc rowSpan="8">
                  <a:txBody>
                    <a:bodyPr/>
                    <a:lstStyle/>
                    <a:p>
                      <a:r>
                        <a:rPr lang="en-GB" dirty="0"/>
                        <a:t>1.2.3*</a:t>
                      </a:r>
                    </a:p>
                  </a:txBody>
                  <a:tcPr anchor="ctr"/>
                </a:tc>
                <a:extLst>
                  <a:ext uri="{0D108BD9-81ED-4DB2-BD59-A6C34878D82A}">
                    <a16:rowId xmlns:a16="http://schemas.microsoft.com/office/drawing/2014/main" val="2921148718"/>
                  </a:ext>
                </a:extLst>
              </a:tr>
              <a:tr h="372331">
                <a:tc>
                  <a:txBody>
                    <a:bodyPr/>
                    <a:lstStyle/>
                    <a:p>
                      <a:r>
                        <a:rPr lang="en-GB" u="none" dirty="0">
                          <a:solidFill>
                            <a:srgbClr val="585858"/>
                          </a:solidFill>
                          <a:hlinkClick r:id="rId4" action="ppaction://hlinksldjump"/>
                        </a:rPr>
                        <a:t>8: Colour coding</a:t>
                      </a:r>
                      <a:endParaRPr lang="en-GB" u="none" dirty="0">
                        <a:solidFill>
                          <a:srgbClr val="585858"/>
                        </a:solidFill>
                      </a:endParaRPr>
                    </a:p>
                  </a:txBody>
                  <a:tcPr anchor="ct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293342865"/>
                  </a:ext>
                </a:extLst>
              </a:tr>
              <a:tr h="3723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u="none" dirty="0">
                          <a:solidFill>
                            <a:srgbClr val="585858"/>
                          </a:solidFill>
                          <a:hlinkClick r:id="rId5" action="ppaction://hlinksldjump"/>
                        </a:rPr>
                        <a:t>9: Rectangle factors</a:t>
                      </a:r>
                      <a:endParaRPr lang="en-GB" u="none" dirty="0">
                        <a:solidFill>
                          <a:srgbClr val="585858"/>
                        </a:solidFill>
                      </a:endParaRPr>
                    </a:p>
                  </a:txBody>
                  <a:tcPr anchor="ct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398674518"/>
                  </a:ext>
                </a:extLst>
              </a:tr>
              <a:tr h="3723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u="none" dirty="0">
                          <a:solidFill>
                            <a:srgbClr val="585858"/>
                          </a:solidFill>
                          <a:hlinkClick r:id="rId6" action="ppaction://hlinksldjump"/>
                        </a:rPr>
                        <a:t>10: Prime statements</a:t>
                      </a:r>
                      <a:endParaRPr lang="en-GB" u="none" dirty="0">
                        <a:solidFill>
                          <a:srgbClr val="585858"/>
                        </a:solidFill>
                      </a:endParaRPr>
                    </a:p>
                  </a:txBody>
                  <a:tcPr anchor="ctr"/>
                </a:tc>
                <a:tc vMerge="1">
                  <a:txBody>
                    <a:bodyPr/>
                    <a:lstStyle/>
                    <a:p>
                      <a:pPr>
                        <a:lnSpc>
                          <a:spcPct val="107000"/>
                        </a:lnSpc>
                        <a:spcAft>
                          <a:spcPts val="800"/>
                        </a:spcAft>
                      </a:pPr>
                      <a:endParaRPr lang="en-GB" sz="1800">
                        <a:effectLst/>
                        <a:latin typeface="+mj-lt"/>
                        <a:cs typeface="Times New Roman" panose="02020603050405020304" pitchFamily="18" charset="0"/>
                      </a:endParaRPr>
                    </a:p>
                  </a:txBody>
                  <a:tcPr/>
                </a:tc>
                <a:tc vMerge="1">
                  <a:txBody>
                    <a:bodyPr/>
                    <a:lstStyle/>
                    <a:p>
                      <a:endParaRPr lang="en-GB"/>
                    </a:p>
                  </a:txBody>
                  <a:tcPr anchor="ctr"/>
                </a:tc>
                <a:extLst>
                  <a:ext uri="{0D108BD9-81ED-4DB2-BD59-A6C34878D82A}">
                    <a16:rowId xmlns:a16="http://schemas.microsoft.com/office/drawing/2014/main" val="1531241806"/>
                  </a:ext>
                </a:extLst>
              </a:tr>
              <a:tr h="3723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u="none" dirty="0">
                          <a:solidFill>
                            <a:srgbClr val="585858"/>
                          </a:solidFill>
                          <a:hlinkClick r:id="rId7" action="ppaction://hlinksldjump"/>
                        </a:rPr>
                        <a:t>11: Facts about 9–16</a:t>
                      </a:r>
                      <a:endParaRPr lang="en-GB" u="none" dirty="0">
                        <a:solidFill>
                          <a:srgbClr val="585858"/>
                        </a:solidFill>
                      </a:endParaRPr>
                    </a:p>
                  </a:txBody>
                  <a:tcPr anchor="ctr"/>
                </a:tc>
                <a:tc vMerge="1">
                  <a:txBody>
                    <a:bodyPr/>
                    <a:lstStyle/>
                    <a:p>
                      <a:pPr>
                        <a:lnSpc>
                          <a:spcPct val="107000"/>
                        </a:lnSpc>
                        <a:spcAft>
                          <a:spcPts val="800"/>
                        </a:spcAft>
                      </a:pPr>
                      <a:endParaRPr lang="en-GB" sz="1800">
                        <a:effectLst/>
                        <a:latin typeface="+mj-lt"/>
                        <a:cs typeface="Times New Roman" panose="02020603050405020304" pitchFamily="18" charset="0"/>
                      </a:endParaRPr>
                    </a:p>
                  </a:txBody>
                  <a:tcPr/>
                </a:tc>
                <a:tc vMerge="1">
                  <a:txBody>
                    <a:bodyPr/>
                    <a:lstStyle/>
                    <a:p>
                      <a:endParaRPr lang="en-GB"/>
                    </a:p>
                  </a:txBody>
                  <a:tcPr anchor="ctr"/>
                </a:tc>
                <a:extLst>
                  <a:ext uri="{0D108BD9-81ED-4DB2-BD59-A6C34878D82A}">
                    <a16:rowId xmlns:a16="http://schemas.microsoft.com/office/drawing/2014/main" val="4141485495"/>
                  </a:ext>
                </a:extLst>
              </a:tr>
              <a:tr h="3723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u="none" dirty="0">
                          <a:solidFill>
                            <a:srgbClr val="585858"/>
                          </a:solidFill>
                          <a:hlinkClick r:id="rId8" action="ppaction://hlinksldjump"/>
                        </a:rPr>
                        <a:t>12: Arranging 1–10 </a:t>
                      </a:r>
                      <a:endParaRPr lang="en-GB" u="none" dirty="0">
                        <a:solidFill>
                          <a:srgbClr val="585858"/>
                        </a:solidFill>
                      </a:endParaRPr>
                    </a:p>
                  </a:txBody>
                  <a:tcPr anchor="ctr"/>
                </a:tc>
                <a:tc vMerge="1">
                  <a:txBody>
                    <a:bodyPr/>
                    <a:lstStyle/>
                    <a:p>
                      <a:pPr>
                        <a:lnSpc>
                          <a:spcPct val="107000"/>
                        </a:lnSpc>
                        <a:spcAft>
                          <a:spcPts val="800"/>
                        </a:spcAft>
                      </a:pPr>
                      <a:endParaRPr lang="en-GB" sz="1800">
                        <a:effectLst/>
                        <a:latin typeface="+mj-lt"/>
                        <a:cs typeface="Times New Roman" panose="02020603050405020304" pitchFamily="18" charset="0"/>
                      </a:endParaRPr>
                    </a:p>
                  </a:txBody>
                  <a:tcPr/>
                </a:tc>
                <a:tc vMerge="1">
                  <a:txBody>
                    <a:bodyPr/>
                    <a:lstStyle/>
                    <a:p>
                      <a:endParaRPr lang="en-GB"/>
                    </a:p>
                  </a:txBody>
                  <a:tcPr anchor="ctr"/>
                </a:tc>
                <a:extLst>
                  <a:ext uri="{0D108BD9-81ED-4DB2-BD59-A6C34878D82A}">
                    <a16:rowId xmlns:a16="http://schemas.microsoft.com/office/drawing/2014/main" val="424215720"/>
                  </a:ext>
                </a:extLst>
              </a:tr>
              <a:tr h="3723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u="none" dirty="0">
                          <a:solidFill>
                            <a:srgbClr val="585858"/>
                          </a:solidFill>
                          <a:hlinkClick r:id="rId9" action="ppaction://hlinksldjump"/>
                        </a:rPr>
                        <a:t>13: Products, factors, multiples</a:t>
                      </a:r>
                      <a:endParaRPr lang="en-GB" u="none" dirty="0">
                        <a:solidFill>
                          <a:srgbClr val="585858"/>
                        </a:solidFill>
                      </a:endParaRPr>
                    </a:p>
                  </a:txBody>
                  <a:tcPr anchor="ctr"/>
                </a:tc>
                <a:tc vMerge="1">
                  <a:txBody>
                    <a:bodyPr/>
                    <a:lstStyle/>
                    <a:p>
                      <a:pPr>
                        <a:lnSpc>
                          <a:spcPct val="107000"/>
                        </a:lnSpc>
                        <a:spcAft>
                          <a:spcPts val="800"/>
                        </a:spcAft>
                      </a:pPr>
                      <a:endParaRPr lang="en-GB" sz="1800">
                        <a:effectLst/>
                        <a:latin typeface="+mj-lt"/>
                        <a:cs typeface="Times New Roman" panose="02020603050405020304" pitchFamily="18" charset="0"/>
                      </a:endParaRPr>
                    </a:p>
                  </a:txBody>
                  <a:tcPr/>
                </a:tc>
                <a:tc vMerge="1">
                  <a:txBody>
                    <a:bodyPr/>
                    <a:lstStyle/>
                    <a:p>
                      <a:endParaRPr lang="en-GB"/>
                    </a:p>
                  </a:txBody>
                  <a:tcPr anchor="ctr"/>
                </a:tc>
                <a:extLst>
                  <a:ext uri="{0D108BD9-81ED-4DB2-BD59-A6C34878D82A}">
                    <a16:rowId xmlns:a16="http://schemas.microsoft.com/office/drawing/2014/main" val="4219656572"/>
                  </a:ext>
                </a:extLst>
              </a:tr>
              <a:tr h="3723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u="none" dirty="0">
                          <a:solidFill>
                            <a:srgbClr val="585858"/>
                          </a:solidFill>
                          <a:hlinkClick r:id="rId10" action="ppaction://hlinksldjump"/>
                        </a:rPr>
                        <a:t>14: Products of 2, 3 and 5</a:t>
                      </a:r>
                      <a:endParaRPr lang="en-GB" u="none" dirty="0">
                        <a:solidFill>
                          <a:srgbClr val="585858"/>
                        </a:solidFill>
                      </a:endParaRPr>
                    </a:p>
                  </a:txBody>
                  <a:tcPr anchor="ctr"/>
                </a:tc>
                <a:tc vMerge="1">
                  <a:txBody>
                    <a:bodyPr/>
                    <a:lstStyle/>
                    <a:p>
                      <a:pPr>
                        <a:lnSpc>
                          <a:spcPct val="107000"/>
                        </a:lnSpc>
                        <a:spcAft>
                          <a:spcPts val="800"/>
                        </a:spcAft>
                      </a:pPr>
                      <a:endParaRPr lang="en-GB" sz="1800" dirty="0">
                        <a:effectLst/>
                        <a:latin typeface="+mj-lt"/>
                        <a:cs typeface="Times New Roman" panose="02020603050405020304" pitchFamily="18" charset="0"/>
                      </a:endParaRPr>
                    </a:p>
                  </a:txBody>
                  <a:tcPr anchor="ctr"/>
                </a:tc>
                <a:tc vMerge="1">
                  <a:txBody>
                    <a:bodyPr/>
                    <a:lstStyle/>
                    <a:p>
                      <a:endParaRPr lang="en-GB" dirty="0"/>
                    </a:p>
                  </a:txBody>
                  <a:tcPr anchor="ctr"/>
                </a:tc>
                <a:extLst>
                  <a:ext uri="{0D108BD9-81ED-4DB2-BD59-A6C34878D82A}">
                    <a16:rowId xmlns:a16="http://schemas.microsoft.com/office/drawing/2014/main" val="285004808"/>
                  </a:ext>
                </a:extLst>
              </a:tr>
            </a:tbl>
          </a:graphicData>
        </a:graphic>
      </p:graphicFrame>
      <p:sp>
        <p:nvSpPr>
          <p:cNvPr id="8" name="TextBox 7">
            <a:extLst>
              <a:ext uri="{FF2B5EF4-FFF2-40B4-BE49-F238E27FC236}">
                <a16:creationId xmlns:a16="http://schemas.microsoft.com/office/drawing/2014/main" id="{B4C5095C-C236-445A-A900-42E6ABE9EA82}"/>
              </a:ext>
            </a:extLst>
          </p:cNvPr>
          <p:cNvSpPr txBox="1"/>
          <p:nvPr/>
        </p:nvSpPr>
        <p:spPr>
          <a:xfrm>
            <a:off x="195190" y="6191794"/>
            <a:ext cx="10127616" cy="461665"/>
          </a:xfrm>
          <a:prstGeom prst="rect">
            <a:avLst/>
          </a:prstGeom>
          <a:noFill/>
        </p:spPr>
        <p:txBody>
          <a:bodyPr wrap="square">
            <a:spAutoFit/>
          </a:bodyPr>
          <a:lstStyle/>
          <a:p>
            <a:pPr>
              <a:buNone/>
            </a:pPr>
            <a:r>
              <a:rPr lang="en-GB" sz="1200">
                <a:solidFill>
                  <a:srgbClr val="585858"/>
                </a:solidFill>
              </a:rPr>
              <a:t>This three-digit code refers to the statement of knowledge, skills and understanding in the</a:t>
            </a:r>
            <a:r>
              <a:rPr kumimoji="0" lang="en-GB" sz="1200" b="0" i="0" u="none" strike="noStrike" kern="1200" cap="none" spc="0" normalizeH="0" baseline="0" noProof="0">
                <a:ln>
                  <a:noFill/>
                </a:ln>
                <a:solidFill>
                  <a:srgbClr val="585858"/>
                </a:solidFill>
                <a:effectLst/>
                <a:uLnTx/>
                <a:uFillTx/>
                <a:latin typeface="Arial" panose="020B0604020202020204" pitchFamily="34" charset="0"/>
                <a:ea typeface="+mn-ea"/>
                <a:cs typeface="+mn-cs"/>
              </a:rPr>
              <a:t> NCETM’s </a:t>
            </a:r>
            <a:r>
              <a:rPr kumimoji="0" lang="en-GB" sz="1200" b="0" i="0" u="none" strike="noStrike" kern="1200" cap="none" spc="0" normalizeH="0" baseline="0" noProof="0">
                <a:ln>
                  <a:noFill/>
                </a:ln>
                <a:solidFill>
                  <a:srgbClr val="585858"/>
                </a:solidFill>
                <a:effectLst/>
                <a:uLnTx/>
                <a:uFillTx/>
                <a:latin typeface="Arial" panose="020B0604020202020204" pitchFamily="34" charset="0"/>
                <a:ea typeface="+mn-ea"/>
                <a:cs typeface="+mn-cs"/>
                <a:hlinkClick r:id="rId11"/>
              </a:rPr>
              <a:t>Sample Key Stage 3 Curriculum Framework</a:t>
            </a:r>
            <a:r>
              <a:rPr lang="en-GB" sz="1200">
                <a:solidFill>
                  <a:srgbClr val="585858"/>
                </a:solidFill>
              </a:rPr>
              <a:t> (see notes below for more information).</a:t>
            </a:r>
            <a:endParaRPr lang="en-GB" sz="2000"/>
          </a:p>
        </p:txBody>
      </p:sp>
    </p:spTree>
    <p:extLst>
      <p:ext uri="{BB962C8B-B14F-4D97-AF65-F5344CB8AC3E}">
        <p14:creationId xmlns:p14="http://schemas.microsoft.com/office/powerpoint/2010/main" val="245168519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CF750-B98E-4156-B264-E7141171DEA8}"/>
              </a:ext>
            </a:extLst>
          </p:cNvPr>
          <p:cNvSpPr>
            <a:spLocks noGrp="1"/>
          </p:cNvSpPr>
          <p:nvPr>
            <p:ph type="ctrTitle"/>
          </p:nvPr>
        </p:nvSpPr>
        <p:spPr>
          <a:xfrm>
            <a:off x="609602" y="2130109"/>
            <a:ext cx="6049764" cy="648071"/>
          </a:xfrm>
        </p:spPr>
        <p:txBody>
          <a:bodyPr>
            <a:normAutofit fontScale="90000"/>
          </a:bodyPr>
          <a:lstStyle/>
          <a:p>
            <a:r>
              <a:rPr lang="en-GB"/>
              <a:t>Additional activities </a:t>
            </a:r>
            <a:br>
              <a:rPr lang="en-GB"/>
            </a:br>
            <a:endParaRPr lang="en-GB"/>
          </a:p>
        </p:txBody>
      </p:sp>
      <p:sp>
        <p:nvSpPr>
          <p:cNvPr id="3" name="Subtitle 2">
            <a:extLst>
              <a:ext uri="{FF2B5EF4-FFF2-40B4-BE49-F238E27FC236}">
                <a16:creationId xmlns:a16="http://schemas.microsoft.com/office/drawing/2014/main" id="{72DF884B-E4FB-4058-9297-DDD0206E9539}"/>
              </a:ext>
            </a:extLst>
          </p:cNvPr>
          <p:cNvSpPr>
            <a:spLocks noGrp="1"/>
          </p:cNvSpPr>
          <p:nvPr>
            <p:ph type="subTitle" idx="1"/>
          </p:nvPr>
        </p:nvSpPr>
        <p:spPr>
          <a:xfrm>
            <a:off x="609602" y="3203531"/>
            <a:ext cx="6062463" cy="1152130"/>
          </a:xfrm>
        </p:spPr>
        <p:txBody>
          <a:bodyPr>
            <a:normAutofit/>
          </a:bodyPr>
          <a:lstStyle/>
          <a:p>
            <a:r>
              <a:rPr lang="en-GB" sz="1800" dirty="0">
                <a:latin typeface="Century Gothic" panose="020B0502020202020204" pitchFamily="34" charset="0"/>
              </a:rPr>
              <a:t>Activities A–L </a:t>
            </a:r>
          </a:p>
        </p:txBody>
      </p:sp>
    </p:spTree>
    <p:extLst>
      <p:ext uri="{BB962C8B-B14F-4D97-AF65-F5344CB8AC3E}">
        <p14:creationId xmlns:p14="http://schemas.microsoft.com/office/powerpoint/2010/main" val="5203115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2BF63B4-8904-4C49-8546-65F7D031146C}"/>
              </a:ext>
            </a:extLst>
          </p:cNvPr>
          <p:cNvSpPr>
            <a:spLocks noGrp="1"/>
          </p:cNvSpPr>
          <p:nvPr>
            <p:ph type="body" sz="quarter" idx="11"/>
          </p:nvPr>
        </p:nvSpPr>
        <p:spPr/>
        <p:txBody>
          <a:bodyPr/>
          <a:lstStyle/>
          <a:p>
            <a:r>
              <a:rPr lang="en-GB" dirty="0"/>
              <a:t>Activity A: Egg multiples</a:t>
            </a:r>
          </a:p>
        </p:txBody>
      </p:sp>
      <p:pic>
        <p:nvPicPr>
          <p:cNvPr id="4" name="Picture 3">
            <a:extLst>
              <a:ext uri="{FF2B5EF4-FFF2-40B4-BE49-F238E27FC236}">
                <a16:creationId xmlns:a16="http://schemas.microsoft.com/office/drawing/2014/main" id="{BDEAD162-C9C2-456E-B32E-25F89F8B175A}"/>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23392" y="2190532"/>
            <a:ext cx="1970434" cy="2908736"/>
          </a:xfrm>
          <a:prstGeom prst="rect">
            <a:avLst/>
          </a:prstGeom>
        </p:spPr>
      </p:pic>
      <p:sp>
        <p:nvSpPr>
          <p:cNvPr id="5" name="TextBox 4">
            <a:extLst>
              <a:ext uri="{FF2B5EF4-FFF2-40B4-BE49-F238E27FC236}">
                <a16:creationId xmlns:a16="http://schemas.microsoft.com/office/drawing/2014/main" id="{4250F722-D805-4DF1-AEA4-CD6FE196B75B}"/>
              </a:ext>
            </a:extLst>
          </p:cNvPr>
          <p:cNvSpPr txBox="1"/>
          <p:nvPr/>
        </p:nvSpPr>
        <p:spPr>
          <a:xfrm>
            <a:off x="2711626" y="2190532"/>
            <a:ext cx="8671078" cy="2665345"/>
          </a:xfrm>
          <a:prstGeom prst="rect">
            <a:avLst/>
          </a:prstGeom>
          <a:noFill/>
        </p:spPr>
        <p:txBody>
          <a:bodyPr wrap="square" rtlCol="0">
            <a:spAutoFit/>
          </a:bodyPr>
          <a:lstStyle/>
          <a:p>
            <a:pPr marL="514350" indent="-514350">
              <a:buFont typeface="+mj-lt"/>
              <a:buAutoNum type="alphaLcParenR"/>
            </a:pPr>
            <a:r>
              <a:rPr lang="en-US" sz="2200" dirty="0">
                <a:latin typeface="Arial" panose="020B0604020202020204" pitchFamily="34" charset="0"/>
                <a:cs typeface="Arial" panose="020B0604020202020204" pitchFamily="34" charset="0"/>
              </a:rPr>
              <a:t>How do you know that the total number of eggs Emma has is a multiple of six?</a:t>
            </a:r>
          </a:p>
          <a:p>
            <a:pPr marL="514350" indent="-514350">
              <a:buFont typeface="+mj-lt"/>
              <a:buAutoNum type="alphaLcParenR"/>
            </a:pPr>
            <a:r>
              <a:rPr lang="en-US" sz="2200" dirty="0">
                <a:latin typeface="Arial" panose="020B0604020202020204" pitchFamily="34" charset="0"/>
                <a:cs typeface="Arial" panose="020B0604020202020204" pitchFamily="34" charset="0"/>
              </a:rPr>
              <a:t>How do you know that it’s a multiple of two? Of three? </a:t>
            </a:r>
          </a:p>
          <a:p>
            <a:pPr marL="514350" indent="-514350">
              <a:buFont typeface="+mj-lt"/>
              <a:buAutoNum type="alphaLcParenR"/>
            </a:pPr>
            <a:r>
              <a:rPr lang="en-US" sz="2200" dirty="0">
                <a:latin typeface="Arial" panose="020B0604020202020204" pitchFamily="34" charset="0"/>
                <a:cs typeface="Arial" panose="020B0604020202020204" pitchFamily="34" charset="0"/>
              </a:rPr>
              <a:t>Are there any other numbers that it </a:t>
            </a:r>
            <a:r>
              <a:rPr lang="en-US" sz="2200" b="1" dirty="0">
                <a:latin typeface="Arial" panose="020B0604020202020204" pitchFamily="34" charset="0"/>
                <a:cs typeface="Arial" panose="020B0604020202020204" pitchFamily="34" charset="0"/>
              </a:rPr>
              <a:t>must</a:t>
            </a:r>
            <a:r>
              <a:rPr lang="en-US" sz="2200" dirty="0">
                <a:latin typeface="Arial" panose="020B0604020202020204" pitchFamily="34" charset="0"/>
                <a:cs typeface="Arial" panose="020B0604020202020204" pitchFamily="34" charset="0"/>
              </a:rPr>
              <a:t> be a multiple of?</a:t>
            </a:r>
          </a:p>
          <a:p>
            <a:pPr marL="514350" indent="-514350">
              <a:buFont typeface="+mj-lt"/>
              <a:buAutoNum type="alphaLcParenR"/>
            </a:pPr>
            <a:r>
              <a:rPr lang="en-US" sz="2200" dirty="0">
                <a:latin typeface="Arial" panose="020B0604020202020204" pitchFamily="34" charset="0"/>
                <a:cs typeface="Arial" panose="020B0604020202020204" pitchFamily="34" charset="0"/>
              </a:rPr>
              <a:t>Emma eats one egg. She says that the total number of eggs she now has </a:t>
            </a:r>
            <a:r>
              <a:rPr lang="en-US" sz="2200" b="1" dirty="0">
                <a:latin typeface="Arial" panose="020B0604020202020204" pitchFamily="34" charset="0"/>
                <a:cs typeface="Arial" panose="020B0604020202020204" pitchFamily="34" charset="0"/>
              </a:rPr>
              <a:t>must</a:t>
            </a:r>
            <a:r>
              <a:rPr lang="en-US" sz="2200" dirty="0">
                <a:latin typeface="Arial" panose="020B0604020202020204" pitchFamily="34" charset="0"/>
                <a:cs typeface="Arial" panose="020B0604020202020204" pitchFamily="34" charset="0"/>
              </a:rPr>
              <a:t> be a multiple of five. Do you agree? How do you know?</a:t>
            </a:r>
            <a:endParaRPr lang="en-US" sz="2200" b="1"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A1D4C12D-8AF1-4810-B30A-32C94ED405DE}"/>
              </a:ext>
            </a:extLst>
          </p:cNvPr>
          <p:cNvSpPr txBox="1"/>
          <p:nvPr/>
        </p:nvSpPr>
        <p:spPr>
          <a:xfrm>
            <a:off x="335359" y="1124744"/>
            <a:ext cx="7978323" cy="430887"/>
          </a:xfrm>
          <a:prstGeom prst="rect">
            <a:avLst/>
          </a:prstGeom>
          <a:noFill/>
        </p:spPr>
        <p:txBody>
          <a:bodyPr wrap="square">
            <a:spAutoFit/>
          </a:bodyPr>
          <a:lstStyle/>
          <a:p>
            <a:pPr>
              <a:buNone/>
            </a:pPr>
            <a:r>
              <a:rPr lang="en-US" sz="2200" dirty="0">
                <a:latin typeface="Arial" panose="020B0604020202020204" pitchFamily="34" charset="0"/>
                <a:cs typeface="Arial" panose="020B0604020202020204" pitchFamily="34" charset="0"/>
              </a:rPr>
              <a:t>Emma has some boxes of eggs. All the boxes are full.</a:t>
            </a:r>
          </a:p>
        </p:txBody>
      </p:sp>
      <p:sp>
        <p:nvSpPr>
          <p:cNvPr id="8" name="TextBox 7">
            <a:extLst>
              <a:ext uri="{FF2B5EF4-FFF2-40B4-BE49-F238E27FC236}">
                <a16:creationId xmlns:a16="http://schemas.microsoft.com/office/drawing/2014/main" id="{555636D7-B564-4733-8791-3DB2464D7995}"/>
              </a:ext>
            </a:extLst>
          </p:cNvPr>
          <p:cNvSpPr txBox="1"/>
          <p:nvPr/>
        </p:nvSpPr>
        <p:spPr>
          <a:xfrm>
            <a:off x="931568" y="5557947"/>
            <a:ext cx="8548808" cy="769441"/>
          </a:xfrm>
          <a:prstGeom prst="rect">
            <a:avLst/>
          </a:prstGeom>
          <a:noFill/>
        </p:spPr>
        <p:txBody>
          <a:bodyPr wrap="square">
            <a:spAutoFit/>
          </a:bodyPr>
          <a:lstStyle/>
          <a:p>
            <a:pPr>
              <a:buNone/>
            </a:pPr>
            <a:r>
              <a:rPr lang="en-US" sz="2200" dirty="0">
                <a:latin typeface="Arial" panose="020B0604020202020204" pitchFamily="34" charset="0"/>
                <a:cs typeface="Arial" panose="020B0604020202020204" pitchFamily="34" charset="0"/>
              </a:rPr>
              <a:t>How would your answers change if Emma’s eggs were in boxes of one dozen? How about if the eggs were in boxes of 10?</a:t>
            </a:r>
          </a:p>
        </p:txBody>
      </p:sp>
      <p:sp>
        <p:nvSpPr>
          <p:cNvPr id="9" name="Action Button: Help 8">
            <a:hlinkClick r:id="" action="ppaction://noaction" highlightClick="1"/>
            <a:extLst>
              <a:ext uri="{FF2B5EF4-FFF2-40B4-BE49-F238E27FC236}">
                <a16:creationId xmlns:a16="http://schemas.microsoft.com/office/drawing/2014/main" id="{CE991EC1-A9DC-478C-9FFE-13703F41C4F7}"/>
              </a:ext>
            </a:extLst>
          </p:cNvPr>
          <p:cNvSpPr/>
          <p:nvPr/>
        </p:nvSpPr>
        <p:spPr>
          <a:xfrm>
            <a:off x="250552" y="5667845"/>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2828582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8" grpId="0"/>
      <p:bldP spid="9"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2BF63B4-8904-4C49-8546-65F7D031146C}"/>
              </a:ext>
            </a:extLst>
          </p:cNvPr>
          <p:cNvSpPr>
            <a:spLocks noGrp="1"/>
          </p:cNvSpPr>
          <p:nvPr>
            <p:ph type="body" sz="quarter" idx="11"/>
          </p:nvPr>
        </p:nvSpPr>
        <p:spPr/>
        <p:txBody>
          <a:bodyPr/>
          <a:lstStyle/>
          <a:p>
            <a:r>
              <a:rPr lang="en-GB"/>
              <a:t>Activity B: More function machine pairs </a:t>
            </a:r>
          </a:p>
        </p:txBody>
      </p:sp>
      <p:sp>
        <p:nvSpPr>
          <p:cNvPr id="8" name="TextBox 7">
            <a:extLst>
              <a:ext uri="{FF2B5EF4-FFF2-40B4-BE49-F238E27FC236}">
                <a16:creationId xmlns:a16="http://schemas.microsoft.com/office/drawing/2014/main" id="{555636D7-B564-4733-8791-3DB2464D7995}"/>
              </a:ext>
            </a:extLst>
          </p:cNvPr>
          <p:cNvSpPr txBox="1"/>
          <p:nvPr/>
        </p:nvSpPr>
        <p:spPr>
          <a:xfrm>
            <a:off x="931568" y="5943043"/>
            <a:ext cx="8286004" cy="769441"/>
          </a:xfrm>
          <a:prstGeom prst="rect">
            <a:avLst/>
          </a:prstGeom>
          <a:noFill/>
        </p:spPr>
        <p:txBody>
          <a:bodyPr wrap="square">
            <a:spAutoFit/>
          </a:bodyPr>
          <a:lstStyle/>
          <a:p>
            <a:pPr>
              <a:buNone/>
            </a:pPr>
            <a:r>
              <a:rPr lang="en-US" sz="2200" dirty="0">
                <a:cs typeface="Arial" panose="020B0604020202020204" pitchFamily="34" charset="0"/>
              </a:rPr>
              <a:t>Can you add another step to each function machine, so that all your machines create multiples of the same number?</a:t>
            </a:r>
          </a:p>
        </p:txBody>
      </p:sp>
      <p:sp>
        <p:nvSpPr>
          <p:cNvPr id="9" name="Right Arrow 3">
            <a:extLst>
              <a:ext uri="{FF2B5EF4-FFF2-40B4-BE49-F238E27FC236}">
                <a16:creationId xmlns:a16="http://schemas.microsoft.com/office/drawing/2014/main" id="{6E32635D-F3AD-4580-9064-EF641151E016}"/>
              </a:ext>
            </a:extLst>
          </p:cNvPr>
          <p:cNvSpPr/>
          <p:nvPr/>
        </p:nvSpPr>
        <p:spPr>
          <a:xfrm>
            <a:off x="372139" y="1613513"/>
            <a:ext cx="1616149" cy="927121"/>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lIns="91440" tIns="45720" rIns="91440" bIns="45720" rtlCol="0" anchor="ctr"/>
          <a:lstStyle/>
          <a:p>
            <a:pPr algn="ctr">
              <a:buNone/>
            </a:pPr>
            <a:r>
              <a:rPr lang="en-GB" dirty="0">
                <a:ea typeface="+mn-lt"/>
                <a:cs typeface="+mn-lt"/>
              </a:rPr>
              <a:t>×</a:t>
            </a:r>
            <a:r>
              <a:rPr lang="en-GB" dirty="0"/>
              <a:t> 2</a:t>
            </a:r>
            <a:endParaRPr lang="en-US" dirty="0">
              <a:cs typeface="Arial"/>
            </a:endParaRPr>
          </a:p>
        </p:txBody>
      </p:sp>
      <p:sp>
        <p:nvSpPr>
          <p:cNvPr id="10" name="Right Arrow 4">
            <a:extLst>
              <a:ext uri="{FF2B5EF4-FFF2-40B4-BE49-F238E27FC236}">
                <a16:creationId xmlns:a16="http://schemas.microsoft.com/office/drawing/2014/main" id="{CEE23C53-DE69-40C7-8172-C98E7CBC2525}"/>
              </a:ext>
            </a:extLst>
          </p:cNvPr>
          <p:cNvSpPr/>
          <p:nvPr/>
        </p:nvSpPr>
        <p:spPr>
          <a:xfrm>
            <a:off x="1988288" y="1613512"/>
            <a:ext cx="1616149" cy="927121"/>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lIns="91440" tIns="45720" rIns="91440" bIns="45720" rtlCol="0" anchor="ctr"/>
          <a:lstStyle/>
          <a:p>
            <a:pPr algn="ctr">
              <a:buNone/>
            </a:pPr>
            <a:r>
              <a:rPr lang="en-GB" dirty="0">
                <a:ea typeface="+mn-lt"/>
                <a:cs typeface="+mn-lt"/>
              </a:rPr>
              <a:t>× 5</a:t>
            </a:r>
            <a:endParaRPr lang="en-US" dirty="0"/>
          </a:p>
        </p:txBody>
      </p:sp>
      <p:sp>
        <p:nvSpPr>
          <p:cNvPr id="11" name="Right Arrow 5">
            <a:extLst>
              <a:ext uri="{FF2B5EF4-FFF2-40B4-BE49-F238E27FC236}">
                <a16:creationId xmlns:a16="http://schemas.microsoft.com/office/drawing/2014/main" id="{9F6E8857-1B27-4EB3-992D-98136DDBD940}"/>
              </a:ext>
            </a:extLst>
          </p:cNvPr>
          <p:cNvSpPr/>
          <p:nvPr/>
        </p:nvSpPr>
        <p:spPr>
          <a:xfrm>
            <a:off x="357331" y="2703292"/>
            <a:ext cx="1616149" cy="927121"/>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buNone/>
            </a:pPr>
            <a:r>
              <a:rPr lang="en-GB" dirty="0">
                <a:ea typeface="+mn-lt"/>
                <a:cs typeface="+mn-lt"/>
              </a:rPr>
              <a:t>×</a:t>
            </a:r>
            <a:r>
              <a:rPr lang="en-GB" dirty="0">
                <a:sym typeface="Symbol" pitchFamily="2" charset="2"/>
              </a:rPr>
              <a:t> 3</a:t>
            </a:r>
            <a:endParaRPr lang="en-US" dirty="0"/>
          </a:p>
        </p:txBody>
      </p:sp>
      <p:sp>
        <p:nvSpPr>
          <p:cNvPr id="12" name="Right Arrow 6">
            <a:extLst>
              <a:ext uri="{FF2B5EF4-FFF2-40B4-BE49-F238E27FC236}">
                <a16:creationId xmlns:a16="http://schemas.microsoft.com/office/drawing/2014/main" id="{08DBE121-547A-4301-A929-79FCCD754F0F}"/>
              </a:ext>
            </a:extLst>
          </p:cNvPr>
          <p:cNvSpPr/>
          <p:nvPr/>
        </p:nvSpPr>
        <p:spPr>
          <a:xfrm>
            <a:off x="6092879" y="2727642"/>
            <a:ext cx="1616149" cy="927121"/>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lIns="91440" tIns="45720" rIns="91440" bIns="45720" rtlCol="0" anchor="ctr"/>
          <a:lstStyle/>
          <a:p>
            <a:pPr algn="ctr">
              <a:buNone/>
            </a:pPr>
            <a:r>
              <a:rPr lang="en-GB" dirty="0">
                <a:ea typeface="+mn-lt"/>
                <a:cs typeface="+mn-lt"/>
              </a:rPr>
              <a:t>× 10</a:t>
            </a:r>
            <a:endParaRPr lang="en-US" dirty="0"/>
          </a:p>
        </p:txBody>
      </p:sp>
      <p:sp>
        <p:nvSpPr>
          <p:cNvPr id="13" name="Right Arrow 7">
            <a:extLst>
              <a:ext uri="{FF2B5EF4-FFF2-40B4-BE49-F238E27FC236}">
                <a16:creationId xmlns:a16="http://schemas.microsoft.com/office/drawing/2014/main" id="{D0B39918-9E10-4B73-B3E1-BA617D735187}"/>
              </a:ext>
            </a:extLst>
          </p:cNvPr>
          <p:cNvSpPr/>
          <p:nvPr/>
        </p:nvSpPr>
        <p:spPr>
          <a:xfrm>
            <a:off x="1988288" y="3845221"/>
            <a:ext cx="1616149" cy="927121"/>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buNone/>
            </a:pPr>
            <a:r>
              <a:rPr lang="en-GB" dirty="0">
                <a:ea typeface="+mn-lt"/>
                <a:cs typeface="+mn-lt"/>
              </a:rPr>
              <a:t>×</a:t>
            </a:r>
            <a:r>
              <a:rPr lang="en-GB" dirty="0">
                <a:sym typeface="Symbol" pitchFamily="2" charset="2"/>
              </a:rPr>
              <a:t> 1</a:t>
            </a:r>
            <a:endParaRPr lang="en-US" dirty="0"/>
          </a:p>
        </p:txBody>
      </p:sp>
      <p:sp>
        <p:nvSpPr>
          <p:cNvPr id="14" name="Right Arrow 8">
            <a:extLst>
              <a:ext uri="{FF2B5EF4-FFF2-40B4-BE49-F238E27FC236}">
                <a16:creationId xmlns:a16="http://schemas.microsoft.com/office/drawing/2014/main" id="{7CD2CE34-71F8-4FA0-BBF3-AFC56A0AA051}"/>
              </a:ext>
            </a:extLst>
          </p:cNvPr>
          <p:cNvSpPr/>
          <p:nvPr/>
        </p:nvSpPr>
        <p:spPr>
          <a:xfrm>
            <a:off x="372139" y="3845221"/>
            <a:ext cx="1616149" cy="927121"/>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lIns="91440" tIns="45720" rIns="91440" bIns="45720" rtlCol="0" anchor="ctr"/>
          <a:lstStyle/>
          <a:p>
            <a:pPr algn="ctr">
              <a:buNone/>
            </a:pPr>
            <a:r>
              <a:rPr lang="en-GB" dirty="0">
                <a:ea typeface="+mn-lt"/>
                <a:cs typeface="+mn-lt"/>
              </a:rPr>
              <a:t>× </a:t>
            </a:r>
            <a:r>
              <a:rPr lang="en-GB" dirty="0"/>
              <a:t> 7</a:t>
            </a:r>
            <a:endParaRPr lang="en-US" dirty="0"/>
          </a:p>
        </p:txBody>
      </p:sp>
      <p:sp>
        <p:nvSpPr>
          <p:cNvPr id="2" name="TextBox 1">
            <a:extLst>
              <a:ext uri="{FF2B5EF4-FFF2-40B4-BE49-F238E27FC236}">
                <a16:creationId xmlns:a16="http://schemas.microsoft.com/office/drawing/2014/main" id="{E649511B-19DD-4D4D-8286-ED7FE349DB99}"/>
              </a:ext>
            </a:extLst>
          </p:cNvPr>
          <p:cNvSpPr txBox="1"/>
          <p:nvPr/>
        </p:nvSpPr>
        <p:spPr>
          <a:xfrm>
            <a:off x="145680" y="971281"/>
            <a:ext cx="11674182"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None/>
            </a:pPr>
            <a:r>
              <a:rPr lang="en-US" sz="2200" dirty="0">
                <a:latin typeface="Arial"/>
                <a:cs typeface="Arial"/>
              </a:rPr>
              <a:t>Match each two-step function machine to a one-step function machine with the same output.</a:t>
            </a:r>
            <a:endParaRPr lang="en-US" sz="2200" dirty="0">
              <a:cs typeface="Arial"/>
            </a:endParaRPr>
          </a:p>
        </p:txBody>
      </p:sp>
      <p:sp>
        <p:nvSpPr>
          <p:cNvPr id="18" name="Right Arrow 5">
            <a:extLst>
              <a:ext uri="{FF2B5EF4-FFF2-40B4-BE49-F238E27FC236}">
                <a16:creationId xmlns:a16="http://schemas.microsoft.com/office/drawing/2014/main" id="{EDF19B54-A7EC-499E-BFB9-04B92724D771}"/>
              </a:ext>
            </a:extLst>
          </p:cNvPr>
          <p:cNvSpPr/>
          <p:nvPr/>
        </p:nvSpPr>
        <p:spPr>
          <a:xfrm>
            <a:off x="1973480" y="2718046"/>
            <a:ext cx="1616149" cy="927121"/>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buNone/>
            </a:pPr>
            <a:r>
              <a:rPr lang="en-GB" dirty="0">
                <a:ea typeface="+mn-lt"/>
                <a:cs typeface="+mn-lt"/>
              </a:rPr>
              <a:t>×</a:t>
            </a:r>
            <a:r>
              <a:rPr lang="en-GB" dirty="0">
                <a:sym typeface="Symbol" pitchFamily="2" charset="2"/>
              </a:rPr>
              <a:t> 4</a:t>
            </a:r>
            <a:endParaRPr lang="en-US" dirty="0"/>
          </a:p>
        </p:txBody>
      </p:sp>
      <p:sp>
        <p:nvSpPr>
          <p:cNvPr id="19" name="Right Arrow 6">
            <a:extLst>
              <a:ext uri="{FF2B5EF4-FFF2-40B4-BE49-F238E27FC236}">
                <a16:creationId xmlns:a16="http://schemas.microsoft.com/office/drawing/2014/main" id="{5ED088B2-C022-4A3F-95F3-9D5F0A5751DA}"/>
              </a:ext>
            </a:extLst>
          </p:cNvPr>
          <p:cNvSpPr/>
          <p:nvPr/>
        </p:nvSpPr>
        <p:spPr>
          <a:xfrm>
            <a:off x="6109172" y="5021279"/>
            <a:ext cx="1616149" cy="927121"/>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lIns="91440" tIns="45720" rIns="91440" bIns="45720" rtlCol="0" anchor="ctr"/>
          <a:lstStyle/>
          <a:p>
            <a:pPr algn="ctr">
              <a:buNone/>
            </a:pPr>
            <a:r>
              <a:rPr lang="en-GB" dirty="0">
                <a:ea typeface="+mn-lt"/>
                <a:cs typeface="+mn-lt"/>
              </a:rPr>
              <a:t>×12</a:t>
            </a:r>
            <a:endParaRPr lang="en-US" dirty="0"/>
          </a:p>
        </p:txBody>
      </p:sp>
      <p:sp>
        <p:nvSpPr>
          <p:cNvPr id="20" name="Right Arrow 6">
            <a:extLst>
              <a:ext uri="{FF2B5EF4-FFF2-40B4-BE49-F238E27FC236}">
                <a16:creationId xmlns:a16="http://schemas.microsoft.com/office/drawing/2014/main" id="{5DAE5B25-C9FA-417A-B19A-234745B9789B}"/>
              </a:ext>
            </a:extLst>
          </p:cNvPr>
          <p:cNvSpPr/>
          <p:nvPr/>
        </p:nvSpPr>
        <p:spPr>
          <a:xfrm>
            <a:off x="6067763" y="1613512"/>
            <a:ext cx="1616149" cy="927121"/>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lIns="91440" tIns="45720" rIns="91440" bIns="45720" rtlCol="0" anchor="ctr"/>
          <a:lstStyle/>
          <a:p>
            <a:pPr algn="ctr">
              <a:buNone/>
            </a:pPr>
            <a:r>
              <a:rPr lang="en-GB" dirty="0">
                <a:ea typeface="+mn-lt"/>
                <a:cs typeface="+mn-lt"/>
              </a:rPr>
              <a:t>× 7</a:t>
            </a:r>
            <a:endParaRPr lang="en-US" dirty="0"/>
          </a:p>
        </p:txBody>
      </p:sp>
      <p:sp>
        <p:nvSpPr>
          <p:cNvPr id="21" name="Right Arrow 7">
            <a:extLst>
              <a:ext uri="{FF2B5EF4-FFF2-40B4-BE49-F238E27FC236}">
                <a16:creationId xmlns:a16="http://schemas.microsoft.com/office/drawing/2014/main" id="{472F29DF-C164-4576-9C0F-78DABF11E243}"/>
              </a:ext>
            </a:extLst>
          </p:cNvPr>
          <p:cNvSpPr/>
          <p:nvPr/>
        </p:nvSpPr>
        <p:spPr>
          <a:xfrm>
            <a:off x="1988288" y="4969446"/>
            <a:ext cx="1616149" cy="927121"/>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buNone/>
            </a:pPr>
            <a:r>
              <a:rPr lang="en-GB" dirty="0">
                <a:ea typeface="+mn-lt"/>
                <a:cs typeface="+mn-lt"/>
              </a:rPr>
              <a:t>×</a:t>
            </a:r>
            <a:r>
              <a:rPr lang="en-GB" dirty="0">
                <a:sym typeface="Symbol" pitchFamily="2" charset="2"/>
              </a:rPr>
              <a:t> 0</a:t>
            </a:r>
            <a:endParaRPr lang="en-US" dirty="0"/>
          </a:p>
        </p:txBody>
      </p:sp>
      <p:sp>
        <p:nvSpPr>
          <p:cNvPr id="22" name="Right Arrow 8">
            <a:extLst>
              <a:ext uri="{FF2B5EF4-FFF2-40B4-BE49-F238E27FC236}">
                <a16:creationId xmlns:a16="http://schemas.microsoft.com/office/drawing/2014/main" id="{2C5DF1E3-C373-47BD-AFC6-14D9ADB32B88}"/>
              </a:ext>
            </a:extLst>
          </p:cNvPr>
          <p:cNvSpPr/>
          <p:nvPr/>
        </p:nvSpPr>
        <p:spPr>
          <a:xfrm>
            <a:off x="372139" y="4969446"/>
            <a:ext cx="1616149" cy="927121"/>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lIns="91440" tIns="45720" rIns="91440" bIns="45720" rtlCol="0" anchor="ctr"/>
          <a:lstStyle/>
          <a:p>
            <a:pPr algn="ctr">
              <a:buNone/>
            </a:pPr>
            <a:r>
              <a:rPr lang="en-GB" dirty="0">
                <a:ea typeface="+mn-lt"/>
                <a:cs typeface="+mn-lt"/>
              </a:rPr>
              <a:t>× </a:t>
            </a:r>
            <a:r>
              <a:rPr lang="en-GB" dirty="0"/>
              <a:t> 7</a:t>
            </a:r>
            <a:endParaRPr lang="en-US" dirty="0"/>
          </a:p>
        </p:txBody>
      </p:sp>
      <p:sp>
        <p:nvSpPr>
          <p:cNvPr id="23" name="Right Arrow 6">
            <a:extLst>
              <a:ext uri="{FF2B5EF4-FFF2-40B4-BE49-F238E27FC236}">
                <a16:creationId xmlns:a16="http://schemas.microsoft.com/office/drawing/2014/main" id="{1830067C-AECD-4B65-8280-8BBD635634DE}"/>
              </a:ext>
            </a:extLst>
          </p:cNvPr>
          <p:cNvSpPr/>
          <p:nvPr/>
        </p:nvSpPr>
        <p:spPr>
          <a:xfrm>
            <a:off x="6092878" y="3932209"/>
            <a:ext cx="1616149" cy="927121"/>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lIns="91440" tIns="45720" rIns="91440" bIns="45720" rtlCol="0" anchor="ctr"/>
          <a:lstStyle/>
          <a:p>
            <a:pPr algn="ctr">
              <a:buNone/>
            </a:pPr>
            <a:r>
              <a:rPr lang="en-GB" dirty="0">
                <a:ea typeface="+mn-lt"/>
                <a:cs typeface="+mn-lt"/>
              </a:rPr>
              <a:t>× 0</a:t>
            </a:r>
            <a:endParaRPr lang="en-US" dirty="0"/>
          </a:p>
        </p:txBody>
      </p:sp>
      <p:sp>
        <p:nvSpPr>
          <p:cNvPr id="17" name="Action Button: Help 16">
            <a:hlinkClick r:id="" action="ppaction://noaction" highlightClick="1"/>
            <a:extLst>
              <a:ext uri="{FF2B5EF4-FFF2-40B4-BE49-F238E27FC236}">
                <a16:creationId xmlns:a16="http://schemas.microsoft.com/office/drawing/2014/main" id="{02A0A878-7CB1-4CB7-8C3B-628C8B72D849}"/>
              </a:ext>
            </a:extLst>
          </p:cNvPr>
          <p:cNvSpPr/>
          <p:nvPr/>
        </p:nvSpPr>
        <p:spPr>
          <a:xfrm>
            <a:off x="250552" y="6010220"/>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40693322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2B77DF1A-BA67-4541-B2B9-FC6EDEB668C8}"/>
              </a:ext>
            </a:extLst>
          </p:cNvPr>
          <p:cNvSpPr>
            <a:spLocks noGrp="1"/>
          </p:cNvSpPr>
          <p:nvPr>
            <p:ph type="body" sz="quarter" idx="11"/>
          </p:nvPr>
        </p:nvSpPr>
        <p:spPr/>
        <p:txBody>
          <a:bodyPr/>
          <a:lstStyle/>
          <a:p>
            <a:r>
              <a:rPr lang="en-GB" dirty="0"/>
              <a:t>Activity C: Squares on a number line</a:t>
            </a:r>
          </a:p>
        </p:txBody>
      </p:sp>
      <p:cxnSp>
        <p:nvCxnSpPr>
          <p:cNvPr id="7" name="Straight Connector 6">
            <a:extLst>
              <a:ext uri="{FF2B5EF4-FFF2-40B4-BE49-F238E27FC236}">
                <a16:creationId xmlns:a16="http://schemas.microsoft.com/office/drawing/2014/main" id="{9EAAF663-6B0F-499E-8877-75EA0F276706}"/>
              </a:ext>
            </a:extLst>
          </p:cNvPr>
          <p:cNvCxnSpPr>
            <a:cxnSpLocks/>
          </p:cNvCxnSpPr>
          <p:nvPr/>
        </p:nvCxnSpPr>
        <p:spPr>
          <a:xfrm>
            <a:off x="1108582" y="1740147"/>
            <a:ext cx="1008112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C248153-288A-441E-B894-C8A0A810E849}"/>
              </a:ext>
            </a:extLst>
          </p:cNvPr>
          <p:cNvCxnSpPr>
            <a:cxnSpLocks/>
          </p:cNvCxnSpPr>
          <p:nvPr/>
        </p:nvCxnSpPr>
        <p:spPr>
          <a:xfrm flipV="1">
            <a:off x="1828662" y="1596131"/>
            <a:ext cx="0" cy="14401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0353546E-50C7-4B61-AB3F-233C31DCFB89}"/>
              </a:ext>
            </a:extLst>
          </p:cNvPr>
          <p:cNvCxnSpPr>
            <a:cxnSpLocks/>
          </p:cNvCxnSpPr>
          <p:nvPr/>
        </p:nvCxnSpPr>
        <p:spPr>
          <a:xfrm flipV="1">
            <a:off x="6149142" y="1596131"/>
            <a:ext cx="0" cy="14401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72083F2-2FE3-4331-981D-08FDE0C0923C}"/>
              </a:ext>
            </a:extLst>
          </p:cNvPr>
          <p:cNvCxnSpPr>
            <a:cxnSpLocks/>
          </p:cNvCxnSpPr>
          <p:nvPr/>
        </p:nvCxnSpPr>
        <p:spPr>
          <a:xfrm flipV="1">
            <a:off x="10469622" y="1596131"/>
            <a:ext cx="0" cy="144016"/>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5BC08451-752F-4EC8-B8F7-C214F40FBA5B}"/>
              </a:ext>
            </a:extLst>
          </p:cNvPr>
          <p:cNvSpPr txBox="1"/>
          <p:nvPr/>
        </p:nvSpPr>
        <p:spPr>
          <a:xfrm>
            <a:off x="1535952" y="1144919"/>
            <a:ext cx="585417" cy="523220"/>
          </a:xfrm>
          <a:prstGeom prst="rect">
            <a:avLst/>
          </a:prstGeom>
          <a:noFill/>
        </p:spPr>
        <p:txBody>
          <a:bodyPr wrap="none" rtlCol="0">
            <a:spAutoFit/>
          </a:bodyPr>
          <a:lstStyle/>
          <a:p>
            <a:pPr>
              <a:buNone/>
            </a:pPr>
            <a:r>
              <a:rPr lang="en-GB">
                <a:solidFill>
                  <a:srgbClr val="00628C"/>
                </a:solidFill>
              </a:rPr>
              <a:t>16</a:t>
            </a:r>
          </a:p>
        </p:txBody>
      </p:sp>
      <p:sp>
        <p:nvSpPr>
          <p:cNvPr id="16" name="TextBox 15">
            <a:extLst>
              <a:ext uri="{FF2B5EF4-FFF2-40B4-BE49-F238E27FC236}">
                <a16:creationId xmlns:a16="http://schemas.microsoft.com/office/drawing/2014/main" id="{2450E2B8-2EEE-48D8-994F-EAEEF8A34EEF}"/>
              </a:ext>
            </a:extLst>
          </p:cNvPr>
          <p:cNvSpPr txBox="1"/>
          <p:nvPr/>
        </p:nvSpPr>
        <p:spPr>
          <a:xfrm>
            <a:off x="10163162" y="1144919"/>
            <a:ext cx="585417" cy="523220"/>
          </a:xfrm>
          <a:prstGeom prst="rect">
            <a:avLst/>
          </a:prstGeom>
          <a:noFill/>
        </p:spPr>
        <p:txBody>
          <a:bodyPr wrap="none" rtlCol="0">
            <a:spAutoFit/>
          </a:bodyPr>
          <a:lstStyle/>
          <a:p>
            <a:pPr>
              <a:buNone/>
            </a:pPr>
            <a:r>
              <a:rPr lang="en-GB">
                <a:solidFill>
                  <a:srgbClr val="00628C"/>
                </a:solidFill>
              </a:rPr>
              <a:t>36</a:t>
            </a:r>
          </a:p>
        </p:txBody>
      </p:sp>
      <p:sp>
        <p:nvSpPr>
          <p:cNvPr id="17" name="TextBox 16">
            <a:extLst>
              <a:ext uri="{FF2B5EF4-FFF2-40B4-BE49-F238E27FC236}">
                <a16:creationId xmlns:a16="http://schemas.microsoft.com/office/drawing/2014/main" id="{BDFEB86F-0A21-4FE3-A4B4-7CC1268DD2AC}"/>
              </a:ext>
            </a:extLst>
          </p:cNvPr>
          <p:cNvSpPr txBox="1"/>
          <p:nvPr/>
        </p:nvSpPr>
        <p:spPr>
          <a:xfrm>
            <a:off x="5869605" y="1144919"/>
            <a:ext cx="585417" cy="523220"/>
          </a:xfrm>
          <a:prstGeom prst="rect">
            <a:avLst/>
          </a:prstGeom>
          <a:noFill/>
        </p:spPr>
        <p:txBody>
          <a:bodyPr wrap="none" rtlCol="0">
            <a:spAutoFit/>
          </a:bodyPr>
          <a:lstStyle/>
          <a:p>
            <a:pPr>
              <a:buNone/>
            </a:pPr>
            <a:r>
              <a:rPr lang="en-GB">
                <a:solidFill>
                  <a:srgbClr val="00628C"/>
                </a:solidFill>
              </a:rPr>
              <a:t>26</a:t>
            </a:r>
          </a:p>
        </p:txBody>
      </p:sp>
      <p:sp>
        <p:nvSpPr>
          <p:cNvPr id="18" name="TextBox 17">
            <a:extLst>
              <a:ext uri="{FF2B5EF4-FFF2-40B4-BE49-F238E27FC236}">
                <a16:creationId xmlns:a16="http://schemas.microsoft.com/office/drawing/2014/main" id="{2B0522D8-ED11-4D91-9826-371579C02BB0}"/>
              </a:ext>
            </a:extLst>
          </p:cNvPr>
          <p:cNvSpPr txBox="1"/>
          <p:nvPr/>
        </p:nvSpPr>
        <p:spPr>
          <a:xfrm>
            <a:off x="328328" y="2449740"/>
            <a:ext cx="8749511" cy="1508105"/>
          </a:xfrm>
          <a:prstGeom prst="rect">
            <a:avLst/>
          </a:prstGeom>
          <a:noFill/>
        </p:spPr>
        <p:txBody>
          <a:bodyPr wrap="none" rtlCol="0">
            <a:spAutoFit/>
          </a:bodyPr>
          <a:lstStyle/>
          <a:p>
            <a:pPr>
              <a:spcBef>
                <a:spcPts val="600"/>
              </a:spcBef>
              <a:spcAft>
                <a:spcPts val="600"/>
              </a:spcAft>
              <a:buNone/>
            </a:pPr>
            <a:r>
              <a:rPr lang="en-GB" sz="2400" dirty="0"/>
              <a:t>Richard says, ‘I </a:t>
            </a:r>
            <a:r>
              <a:rPr lang="en-GB" sz="2400"/>
              <a:t>know 4</a:t>
            </a:r>
            <a:r>
              <a:rPr lang="en-GB" sz="2400" baseline="30000"/>
              <a:t>2 </a:t>
            </a:r>
            <a:r>
              <a:rPr lang="en-GB" sz="2400"/>
              <a:t>= </a:t>
            </a:r>
            <a:r>
              <a:rPr lang="en-GB" sz="2400" dirty="0"/>
              <a:t>16 and 6</a:t>
            </a:r>
            <a:r>
              <a:rPr lang="en-GB" sz="2400" baseline="30000" dirty="0"/>
              <a:t>2 </a:t>
            </a:r>
            <a:r>
              <a:rPr lang="en-GB" sz="2400" dirty="0"/>
              <a:t>= 36.’</a:t>
            </a:r>
          </a:p>
          <a:p>
            <a:pPr>
              <a:spcBef>
                <a:spcPts val="600"/>
              </a:spcBef>
              <a:spcAft>
                <a:spcPts val="600"/>
              </a:spcAft>
              <a:buNone/>
            </a:pPr>
            <a:r>
              <a:rPr lang="en-GB" sz="2400" dirty="0"/>
              <a:t>Charlie says, ‘5 is half way between 4 and 6, so I think 5</a:t>
            </a:r>
            <a:r>
              <a:rPr lang="en-GB" sz="2400" baseline="30000" dirty="0"/>
              <a:t>2 </a:t>
            </a:r>
            <a:r>
              <a:rPr lang="en-GB" sz="2400" dirty="0"/>
              <a:t>= 26.’</a:t>
            </a:r>
          </a:p>
          <a:p>
            <a:pPr>
              <a:spcBef>
                <a:spcPts val="600"/>
              </a:spcBef>
              <a:spcAft>
                <a:spcPts val="600"/>
              </a:spcAft>
              <a:buNone/>
            </a:pPr>
            <a:r>
              <a:rPr lang="en-GB" sz="2400" dirty="0"/>
              <a:t>Do you agree with Charlie? Why or why not? </a:t>
            </a:r>
          </a:p>
        </p:txBody>
      </p:sp>
      <p:sp>
        <p:nvSpPr>
          <p:cNvPr id="11" name="TextBox 10">
            <a:extLst>
              <a:ext uri="{FF2B5EF4-FFF2-40B4-BE49-F238E27FC236}">
                <a16:creationId xmlns:a16="http://schemas.microsoft.com/office/drawing/2014/main" id="{86291C2C-FDFF-4D3F-81BD-635A5D53779E}"/>
              </a:ext>
            </a:extLst>
          </p:cNvPr>
          <p:cNvSpPr txBox="1"/>
          <p:nvPr/>
        </p:nvSpPr>
        <p:spPr>
          <a:xfrm>
            <a:off x="1108582" y="5534685"/>
            <a:ext cx="7730619" cy="830997"/>
          </a:xfrm>
          <a:prstGeom prst="rect">
            <a:avLst/>
          </a:prstGeom>
          <a:noFill/>
        </p:spPr>
        <p:txBody>
          <a:bodyPr wrap="square" rtlCol="0">
            <a:spAutoFit/>
          </a:bodyPr>
          <a:lstStyle/>
          <a:p>
            <a:pPr>
              <a:spcBef>
                <a:spcPts val="600"/>
              </a:spcBef>
              <a:spcAft>
                <a:spcPts val="600"/>
              </a:spcAft>
              <a:buNone/>
            </a:pPr>
            <a:r>
              <a:rPr lang="en-GB" sz="2400" dirty="0"/>
              <a:t>Pick three square numbers. What do you notice about the gap between them?</a:t>
            </a:r>
          </a:p>
        </p:txBody>
      </p:sp>
      <p:sp>
        <p:nvSpPr>
          <p:cNvPr id="12" name="Action Button: Help 11">
            <a:hlinkClick r:id="" action="ppaction://noaction" highlightClick="1"/>
            <a:extLst>
              <a:ext uri="{FF2B5EF4-FFF2-40B4-BE49-F238E27FC236}">
                <a16:creationId xmlns:a16="http://schemas.microsoft.com/office/drawing/2014/main" id="{12D459C8-95EB-4B75-B1BD-D436CBD6F3F1}"/>
              </a:ext>
            </a:extLst>
          </p:cNvPr>
          <p:cNvSpPr/>
          <p:nvPr/>
        </p:nvSpPr>
        <p:spPr>
          <a:xfrm>
            <a:off x="328328" y="5646524"/>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20724145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4688F2E-92A7-4E42-B67F-9FDC60F7895F}"/>
              </a:ext>
            </a:extLst>
          </p:cNvPr>
          <p:cNvSpPr>
            <a:spLocks noGrp="1"/>
          </p:cNvSpPr>
          <p:nvPr>
            <p:ph type="body" sz="quarter" idx="11"/>
          </p:nvPr>
        </p:nvSpPr>
        <p:spPr/>
        <p:txBody>
          <a:bodyPr/>
          <a:lstStyle/>
          <a:p>
            <a:r>
              <a:rPr lang="en-US"/>
              <a:t>Activity D: Counter squares</a:t>
            </a:r>
          </a:p>
        </p:txBody>
      </p:sp>
      <p:sp>
        <p:nvSpPr>
          <p:cNvPr id="5" name="TextBox 4">
            <a:extLst>
              <a:ext uri="{FF2B5EF4-FFF2-40B4-BE49-F238E27FC236}">
                <a16:creationId xmlns:a16="http://schemas.microsoft.com/office/drawing/2014/main" id="{72723697-1F10-4E4B-84D4-31305546F5DC}"/>
              </a:ext>
            </a:extLst>
          </p:cNvPr>
          <p:cNvSpPr txBox="1"/>
          <p:nvPr/>
        </p:nvSpPr>
        <p:spPr>
          <a:xfrm>
            <a:off x="4950336" y="1376219"/>
            <a:ext cx="6533660" cy="384105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None/>
            </a:pPr>
            <a:r>
              <a:rPr lang="en-US" sz="2200" dirty="0">
                <a:latin typeface="+mj-lt"/>
              </a:rPr>
              <a:t>Some blue counters are arranged into a 17 </a:t>
            </a:r>
            <a:r>
              <a:rPr lang="en-GB" sz="2200" dirty="0">
                <a:ea typeface="+mn-lt"/>
                <a:cs typeface="+mn-lt"/>
              </a:rPr>
              <a:t>× </a:t>
            </a:r>
            <a:r>
              <a:rPr lang="en-US" sz="2200" dirty="0">
                <a:latin typeface="+mj-lt"/>
              </a:rPr>
              <a:t>17 square.</a:t>
            </a:r>
          </a:p>
          <a:p>
            <a:pPr>
              <a:buNone/>
            </a:pPr>
            <a:r>
              <a:rPr lang="en-US" sz="2200" dirty="0">
                <a:latin typeface="+mj-lt"/>
              </a:rPr>
              <a:t>Yellow counters are placed along two edges to make a square that is 18 </a:t>
            </a:r>
            <a:r>
              <a:rPr lang="en-GB" sz="2400" dirty="0">
                <a:ea typeface="+mn-lt"/>
                <a:cs typeface="+mn-lt"/>
              </a:rPr>
              <a:t>× </a:t>
            </a:r>
            <a:r>
              <a:rPr lang="en-US" sz="2200" dirty="0">
                <a:latin typeface="+mj-lt"/>
              </a:rPr>
              <a:t>18 in total.</a:t>
            </a:r>
            <a:endParaRPr lang="en-US" sz="2200" dirty="0">
              <a:latin typeface="+mj-lt"/>
              <a:cs typeface="Calibri"/>
            </a:endParaRPr>
          </a:p>
          <a:p>
            <a:pPr marL="342900" indent="-342900">
              <a:buFont typeface="+mj-lt"/>
              <a:buAutoNum type="alphaLcParenR"/>
            </a:pPr>
            <a:r>
              <a:rPr lang="en-US" sz="2200" dirty="0">
                <a:latin typeface="+mj-lt"/>
              </a:rPr>
              <a:t>What does 18</a:t>
            </a:r>
            <a:r>
              <a:rPr lang="en-US" sz="2200" baseline="30000" dirty="0">
                <a:latin typeface="+mj-lt"/>
              </a:rPr>
              <a:t>2 </a:t>
            </a:r>
            <a:r>
              <a:rPr lang="en-US" sz="2200" dirty="0">
                <a:latin typeface="+mj-lt"/>
              </a:rPr>
              <a:t>= 324 tell you about this diagram?</a:t>
            </a:r>
            <a:endParaRPr lang="en-US" sz="2200" dirty="0">
              <a:latin typeface="+mj-lt"/>
              <a:cs typeface="Calibri"/>
            </a:endParaRPr>
          </a:p>
          <a:p>
            <a:pPr marL="342900" indent="-342900">
              <a:buFont typeface="+mj-lt"/>
              <a:buAutoNum type="alphaLcParenR"/>
            </a:pPr>
            <a:r>
              <a:rPr lang="en-US" sz="2200" dirty="0">
                <a:latin typeface="+mj-lt"/>
              </a:rPr>
              <a:t>What does 17</a:t>
            </a:r>
            <a:r>
              <a:rPr lang="en-US" sz="2200" baseline="30000" dirty="0">
                <a:latin typeface="+mj-lt"/>
              </a:rPr>
              <a:t>2 </a:t>
            </a:r>
            <a:r>
              <a:rPr lang="en-US" sz="2200" dirty="0">
                <a:latin typeface="+mj-lt"/>
              </a:rPr>
              <a:t> = 289 tell you about this diagram?</a:t>
            </a:r>
            <a:endParaRPr lang="en-US" sz="2200" dirty="0">
              <a:latin typeface="+mj-lt"/>
              <a:cs typeface="Calibri"/>
            </a:endParaRPr>
          </a:p>
          <a:p>
            <a:pPr marL="342900" indent="-342900">
              <a:buFont typeface="+mj-lt"/>
              <a:buAutoNum type="alphaLcParenR"/>
            </a:pPr>
            <a:r>
              <a:rPr lang="en-US" sz="2200" dirty="0">
                <a:latin typeface="+mj-lt"/>
              </a:rPr>
              <a:t>Explain how you could use this diagram to work out 18</a:t>
            </a:r>
            <a:r>
              <a:rPr lang="en-US" sz="2200" baseline="30000" dirty="0">
                <a:latin typeface="+mj-lt"/>
              </a:rPr>
              <a:t>2</a:t>
            </a:r>
            <a:r>
              <a:rPr lang="en-US" sz="2200" dirty="0">
                <a:latin typeface="+mj-lt"/>
              </a:rPr>
              <a:t> – 17</a:t>
            </a:r>
            <a:r>
              <a:rPr lang="en-US" sz="2200" baseline="30000" dirty="0">
                <a:latin typeface="+mj-lt"/>
              </a:rPr>
              <a:t>2</a:t>
            </a:r>
            <a:r>
              <a:rPr lang="en-US" sz="2200" dirty="0">
                <a:latin typeface="+mj-lt"/>
              </a:rPr>
              <a:t>.</a:t>
            </a:r>
            <a:endParaRPr lang="en-US" sz="2200" dirty="0">
              <a:latin typeface="+mj-lt"/>
              <a:cs typeface="Calibri"/>
            </a:endParaRPr>
          </a:p>
        </p:txBody>
      </p:sp>
      <p:sp>
        <p:nvSpPr>
          <p:cNvPr id="6" name="TextBox 5">
            <a:extLst>
              <a:ext uri="{FF2B5EF4-FFF2-40B4-BE49-F238E27FC236}">
                <a16:creationId xmlns:a16="http://schemas.microsoft.com/office/drawing/2014/main" id="{888AB2E4-6F8A-4387-B621-FE55D5E080C7}"/>
              </a:ext>
            </a:extLst>
          </p:cNvPr>
          <p:cNvSpPr txBox="1"/>
          <p:nvPr/>
        </p:nvSpPr>
        <p:spPr>
          <a:xfrm>
            <a:off x="1306287" y="5877131"/>
            <a:ext cx="7406790" cy="769441"/>
          </a:xfrm>
          <a:prstGeom prst="rect">
            <a:avLst/>
          </a:prstGeom>
          <a:noFill/>
        </p:spPr>
        <p:txBody>
          <a:bodyPr wrap="square">
            <a:spAutoFit/>
          </a:bodyPr>
          <a:lstStyle/>
          <a:p>
            <a:pPr>
              <a:buNone/>
            </a:pPr>
            <a:r>
              <a:rPr lang="en-GB" sz="2200" dirty="0"/>
              <a:t>20</a:t>
            </a:r>
            <a:r>
              <a:rPr lang="en-GB" sz="2200" baseline="30000" dirty="0"/>
              <a:t>2 </a:t>
            </a:r>
            <a:r>
              <a:rPr lang="en-GB" sz="2200" dirty="0"/>
              <a:t>= 400. Can you use this fact, and the diagram, to work out 19</a:t>
            </a:r>
            <a:r>
              <a:rPr lang="en-GB" sz="2200" baseline="30000" dirty="0"/>
              <a:t>2</a:t>
            </a:r>
            <a:r>
              <a:rPr lang="en-GB" sz="2200" dirty="0"/>
              <a:t>?</a:t>
            </a:r>
          </a:p>
        </p:txBody>
      </p:sp>
      <p:sp>
        <p:nvSpPr>
          <p:cNvPr id="7" name="Action Button: Help 6">
            <a:hlinkClick r:id="" action="ppaction://noaction" highlightClick="1"/>
            <a:extLst>
              <a:ext uri="{FF2B5EF4-FFF2-40B4-BE49-F238E27FC236}">
                <a16:creationId xmlns:a16="http://schemas.microsoft.com/office/drawing/2014/main" id="{70C34C90-CBC3-405E-93C7-0E8C948B8CFF}"/>
              </a:ext>
            </a:extLst>
          </p:cNvPr>
          <p:cNvSpPr/>
          <p:nvPr/>
        </p:nvSpPr>
        <p:spPr>
          <a:xfrm>
            <a:off x="563252" y="5932079"/>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pic>
        <p:nvPicPr>
          <p:cNvPr id="335" name="Picture 334">
            <a:extLst>
              <a:ext uri="{FF2B5EF4-FFF2-40B4-BE49-F238E27FC236}">
                <a16:creationId xmlns:a16="http://schemas.microsoft.com/office/drawing/2014/main" id="{8C2C33E0-BB1F-4903-9C32-C553F8128559}"/>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15536" y="1304530"/>
            <a:ext cx="4012395" cy="3912741"/>
          </a:xfrm>
          <a:prstGeom prst="rect">
            <a:avLst/>
          </a:prstGeom>
        </p:spPr>
      </p:pic>
    </p:spTree>
    <p:extLst>
      <p:ext uri="{BB962C8B-B14F-4D97-AF65-F5344CB8AC3E}">
        <p14:creationId xmlns:p14="http://schemas.microsoft.com/office/powerpoint/2010/main" val="966169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p:bldP spid="7"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BE12AF6-59A4-4476-B94D-1FB4E733F531}"/>
              </a:ext>
            </a:extLst>
          </p:cNvPr>
          <p:cNvSpPr>
            <a:spLocks noGrp="1"/>
          </p:cNvSpPr>
          <p:nvPr>
            <p:ph type="body" sz="quarter" idx="11"/>
          </p:nvPr>
        </p:nvSpPr>
        <p:spPr/>
        <p:txBody>
          <a:bodyPr vert="horz" lIns="91440" tIns="45720" rIns="91440" bIns="45720" rtlCol="0" anchor="t">
            <a:normAutofit/>
          </a:bodyPr>
          <a:lstStyle/>
          <a:p>
            <a:r>
              <a:rPr lang="en-GB" dirty="0">
                <a:latin typeface="Arial"/>
                <a:cs typeface="Arial"/>
              </a:rPr>
              <a:t>Activity E: Amina’s blocks</a:t>
            </a:r>
            <a:endParaRPr lang="en-GB" dirty="0"/>
          </a:p>
        </p:txBody>
      </p:sp>
      <p:sp>
        <p:nvSpPr>
          <p:cNvPr id="8" name="TextBox 7">
            <a:extLst>
              <a:ext uri="{FF2B5EF4-FFF2-40B4-BE49-F238E27FC236}">
                <a16:creationId xmlns:a16="http://schemas.microsoft.com/office/drawing/2014/main" id="{17043B12-7873-4FF2-BD53-966AB004C31D}"/>
              </a:ext>
            </a:extLst>
          </p:cNvPr>
          <p:cNvSpPr txBox="1"/>
          <p:nvPr/>
        </p:nvSpPr>
        <p:spPr>
          <a:xfrm>
            <a:off x="3949327" y="1807337"/>
            <a:ext cx="7632848" cy="158197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None/>
            </a:pPr>
            <a:r>
              <a:rPr lang="en-US" sz="2200" dirty="0">
                <a:solidFill>
                  <a:srgbClr val="585858"/>
                </a:solidFill>
                <a:latin typeface="+mj-lt"/>
              </a:rPr>
              <a:t>She arranges some of the blocks so that they form a </a:t>
            </a:r>
            <a:r>
              <a:rPr lang="en-US" sz="2200" b="1" dirty="0">
                <a:solidFill>
                  <a:srgbClr val="585858"/>
                </a:solidFill>
                <a:latin typeface="+mj-lt"/>
              </a:rPr>
              <a:t>square</a:t>
            </a:r>
            <a:r>
              <a:rPr lang="en-US" sz="2200" dirty="0">
                <a:solidFill>
                  <a:srgbClr val="585858"/>
                </a:solidFill>
                <a:latin typeface="+mj-lt"/>
              </a:rPr>
              <a:t>.</a:t>
            </a:r>
            <a:endParaRPr lang="en-US" sz="2200" b="1" dirty="0">
              <a:solidFill>
                <a:srgbClr val="585858"/>
              </a:solidFill>
              <a:latin typeface="+mj-lt"/>
              <a:cs typeface="Calibri"/>
            </a:endParaRPr>
          </a:p>
          <a:p>
            <a:pPr>
              <a:buNone/>
            </a:pPr>
            <a:r>
              <a:rPr lang="en-US" sz="2200" dirty="0">
                <a:solidFill>
                  <a:srgbClr val="585858"/>
                </a:solidFill>
                <a:latin typeface="+mj-lt"/>
              </a:rPr>
              <a:t>She has used 9 blocks.</a:t>
            </a:r>
            <a:endParaRPr lang="en-US" sz="2200" dirty="0">
              <a:solidFill>
                <a:srgbClr val="585858"/>
              </a:solidFill>
              <a:latin typeface="+mj-lt"/>
              <a:cs typeface="Calibri"/>
            </a:endParaRPr>
          </a:p>
          <a:p>
            <a:pPr>
              <a:buNone/>
            </a:pPr>
            <a:r>
              <a:rPr lang="en-US" sz="2200" dirty="0">
                <a:solidFill>
                  <a:srgbClr val="585858"/>
                </a:solidFill>
                <a:latin typeface="+mj-lt"/>
              </a:rPr>
              <a:t>What’s the largest </a:t>
            </a:r>
            <a:r>
              <a:rPr lang="en-US" sz="2200" b="1" dirty="0">
                <a:solidFill>
                  <a:srgbClr val="585858"/>
                </a:solidFill>
                <a:latin typeface="+mj-lt"/>
              </a:rPr>
              <a:t>square</a:t>
            </a:r>
            <a:r>
              <a:rPr lang="en-US" sz="2200" dirty="0">
                <a:solidFill>
                  <a:srgbClr val="585858"/>
                </a:solidFill>
                <a:latin typeface="+mj-lt"/>
              </a:rPr>
              <a:t> she can make with 150 blocks?</a:t>
            </a:r>
            <a:endParaRPr lang="en-US" sz="2200" dirty="0">
              <a:solidFill>
                <a:srgbClr val="585858"/>
              </a:solidFill>
              <a:latin typeface="+mj-lt"/>
              <a:cs typeface="Calibri"/>
            </a:endParaRPr>
          </a:p>
        </p:txBody>
      </p:sp>
      <p:sp>
        <p:nvSpPr>
          <p:cNvPr id="9" name="TextBox 8">
            <a:extLst>
              <a:ext uri="{FF2B5EF4-FFF2-40B4-BE49-F238E27FC236}">
                <a16:creationId xmlns:a16="http://schemas.microsoft.com/office/drawing/2014/main" id="{E2AB354F-54F0-4B4B-A7E0-C0BCB6A9CB95}"/>
              </a:ext>
            </a:extLst>
          </p:cNvPr>
          <p:cNvSpPr txBox="1"/>
          <p:nvPr/>
        </p:nvSpPr>
        <p:spPr>
          <a:xfrm>
            <a:off x="3966089" y="3541181"/>
            <a:ext cx="7157296" cy="164968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None/>
            </a:pPr>
            <a:r>
              <a:rPr lang="en-US" sz="2200" dirty="0">
                <a:latin typeface="+mj-lt"/>
                <a:cs typeface="Arial"/>
              </a:rPr>
              <a:t>She then stacks the blocks to make a large </a:t>
            </a:r>
            <a:r>
              <a:rPr lang="en-US" sz="2200" b="1" dirty="0">
                <a:latin typeface="+mj-lt"/>
                <a:cs typeface="Arial"/>
              </a:rPr>
              <a:t>cube</a:t>
            </a:r>
            <a:r>
              <a:rPr lang="en-US" sz="2200" dirty="0">
                <a:latin typeface="+mj-lt"/>
                <a:cs typeface="Arial"/>
              </a:rPr>
              <a:t>.​</a:t>
            </a:r>
          </a:p>
          <a:p>
            <a:pPr>
              <a:buNone/>
            </a:pPr>
            <a:r>
              <a:rPr lang="en-US" sz="2200" dirty="0">
                <a:latin typeface="+mj-lt"/>
                <a:cs typeface="Arial"/>
              </a:rPr>
              <a:t>She has used 27 blocks​.</a:t>
            </a:r>
          </a:p>
          <a:p>
            <a:pPr>
              <a:buNone/>
            </a:pPr>
            <a:r>
              <a:rPr lang="en-US" sz="2200" dirty="0">
                <a:latin typeface="+mj-lt"/>
                <a:cs typeface="Arial"/>
              </a:rPr>
              <a:t>What’s the largest </a:t>
            </a:r>
            <a:r>
              <a:rPr lang="en-US" sz="2200" b="1" dirty="0">
                <a:latin typeface="+mj-lt"/>
                <a:cs typeface="Arial"/>
              </a:rPr>
              <a:t>cube</a:t>
            </a:r>
            <a:r>
              <a:rPr lang="en-US" sz="2200" dirty="0">
                <a:latin typeface="+mj-lt"/>
                <a:cs typeface="Arial"/>
              </a:rPr>
              <a:t> she can make with 150 blocks?​</a:t>
            </a:r>
          </a:p>
          <a:p>
            <a:endParaRPr lang="en-GB" sz="2200" dirty="0">
              <a:latin typeface="+mj-lt"/>
              <a:cs typeface="Arial"/>
            </a:endParaRPr>
          </a:p>
        </p:txBody>
      </p:sp>
      <p:sp>
        <p:nvSpPr>
          <p:cNvPr id="12" name="TextBox 11">
            <a:extLst>
              <a:ext uri="{FF2B5EF4-FFF2-40B4-BE49-F238E27FC236}">
                <a16:creationId xmlns:a16="http://schemas.microsoft.com/office/drawing/2014/main" id="{DBB38D54-153B-4EB6-A18B-46E7FEF9F783}"/>
              </a:ext>
            </a:extLst>
          </p:cNvPr>
          <p:cNvSpPr txBox="1"/>
          <p:nvPr/>
        </p:nvSpPr>
        <p:spPr>
          <a:xfrm>
            <a:off x="145680" y="970967"/>
            <a:ext cx="6094140" cy="430887"/>
          </a:xfrm>
          <a:prstGeom prst="rect">
            <a:avLst/>
          </a:prstGeom>
          <a:noFill/>
        </p:spPr>
        <p:txBody>
          <a:bodyPr wrap="square" lIns="91440" tIns="45720" rIns="91440" bIns="45720" anchor="t">
            <a:spAutoFit/>
          </a:bodyPr>
          <a:lstStyle/>
          <a:p>
            <a:pPr>
              <a:buNone/>
            </a:pPr>
            <a:r>
              <a:rPr lang="en-US" sz="2200" dirty="0">
                <a:solidFill>
                  <a:srgbClr val="585858"/>
                </a:solidFill>
                <a:latin typeface="+mj-lt"/>
              </a:rPr>
              <a:t>Amina has some blocks.</a:t>
            </a:r>
            <a:endParaRPr lang="en-US" sz="2200" dirty="0">
              <a:solidFill>
                <a:srgbClr val="585858"/>
              </a:solidFill>
              <a:latin typeface="+mj-lt"/>
              <a:cs typeface="Arial"/>
            </a:endParaRPr>
          </a:p>
        </p:txBody>
      </p:sp>
      <p:sp>
        <p:nvSpPr>
          <p:cNvPr id="13" name="TextBox 12">
            <a:extLst>
              <a:ext uri="{FF2B5EF4-FFF2-40B4-BE49-F238E27FC236}">
                <a16:creationId xmlns:a16="http://schemas.microsoft.com/office/drawing/2014/main" id="{B8366FB7-39AD-43E0-8038-1B262822A476}"/>
              </a:ext>
            </a:extLst>
          </p:cNvPr>
          <p:cNvSpPr txBox="1"/>
          <p:nvPr/>
        </p:nvSpPr>
        <p:spPr>
          <a:xfrm>
            <a:off x="1077685" y="5955235"/>
            <a:ext cx="8368903" cy="430887"/>
          </a:xfrm>
          <a:prstGeom prst="rect">
            <a:avLst/>
          </a:prstGeom>
          <a:noFill/>
        </p:spPr>
        <p:txBody>
          <a:bodyPr wrap="square">
            <a:spAutoFit/>
          </a:bodyPr>
          <a:lstStyle/>
          <a:p>
            <a:pPr>
              <a:buNone/>
            </a:pPr>
            <a:r>
              <a:rPr lang="en-US" sz="2200" dirty="0">
                <a:latin typeface="+mj-lt"/>
                <a:cs typeface="Arial"/>
              </a:rPr>
              <a:t>How would your answers change if Amina has 200 blocks?</a:t>
            </a:r>
          </a:p>
        </p:txBody>
      </p:sp>
      <p:pic>
        <p:nvPicPr>
          <p:cNvPr id="6" name="Picture 6">
            <a:extLst>
              <a:ext uri="{FF2B5EF4-FFF2-40B4-BE49-F238E27FC236}">
                <a16:creationId xmlns:a16="http://schemas.microsoft.com/office/drawing/2014/main" id="{FBA35A6F-003B-4A81-9E72-060A99AB0EA3}"/>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77685" y="1595583"/>
            <a:ext cx="2262415" cy="1535051"/>
          </a:xfrm>
          <a:prstGeom prst="rect">
            <a:avLst/>
          </a:prstGeom>
          <a:ln w="12700">
            <a:solidFill>
              <a:schemeClr val="tx1"/>
            </a:solidFill>
          </a:ln>
        </p:spPr>
      </p:pic>
      <p:pic>
        <p:nvPicPr>
          <p:cNvPr id="7" name="Picture 9">
            <a:extLst>
              <a:ext uri="{FF2B5EF4-FFF2-40B4-BE49-F238E27FC236}">
                <a16:creationId xmlns:a16="http://schemas.microsoft.com/office/drawing/2014/main" id="{3FE9A411-5AEA-4AF6-9C0E-BCD15245FDA2}"/>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68615" y="3215656"/>
            <a:ext cx="2271486" cy="2440544"/>
          </a:xfrm>
          <a:prstGeom prst="rect">
            <a:avLst/>
          </a:prstGeom>
          <a:ln w="12700">
            <a:solidFill>
              <a:schemeClr val="tx1"/>
            </a:solidFill>
          </a:ln>
        </p:spPr>
      </p:pic>
      <p:sp>
        <p:nvSpPr>
          <p:cNvPr id="10" name="Action Button: Help 9">
            <a:hlinkClick r:id="" action="ppaction://noaction" highlightClick="1"/>
            <a:extLst>
              <a:ext uri="{FF2B5EF4-FFF2-40B4-BE49-F238E27FC236}">
                <a16:creationId xmlns:a16="http://schemas.microsoft.com/office/drawing/2014/main" id="{223D032D-2F1C-49C2-AFE9-712E6C171A67}"/>
              </a:ext>
            </a:extLst>
          </p:cNvPr>
          <p:cNvSpPr/>
          <p:nvPr/>
        </p:nvSpPr>
        <p:spPr>
          <a:xfrm>
            <a:off x="250552" y="5866484"/>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2" name="TextBox 1">
            <a:extLst>
              <a:ext uri="{FF2B5EF4-FFF2-40B4-BE49-F238E27FC236}">
                <a16:creationId xmlns:a16="http://schemas.microsoft.com/office/drawing/2014/main" id="{843B3CE9-E717-43D9-A796-C5F6FE4DCC66}"/>
              </a:ext>
            </a:extLst>
          </p:cNvPr>
          <p:cNvSpPr txBox="1"/>
          <p:nvPr/>
        </p:nvSpPr>
        <p:spPr>
          <a:xfrm>
            <a:off x="3534840" y="1794605"/>
            <a:ext cx="436338" cy="430887"/>
          </a:xfrm>
          <a:prstGeom prst="rect">
            <a:avLst/>
          </a:prstGeom>
          <a:noFill/>
        </p:spPr>
        <p:txBody>
          <a:bodyPr wrap="none" rtlCol="0">
            <a:spAutoFit/>
          </a:bodyPr>
          <a:lstStyle/>
          <a:p>
            <a:pPr>
              <a:buNone/>
            </a:pPr>
            <a:r>
              <a:rPr lang="en-GB" sz="2200" dirty="0">
                <a:solidFill>
                  <a:srgbClr val="00628C"/>
                </a:solidFill>
              </a:rPr>
              <a:t>a)</a:t>
            </a:r>
          </a:p>
        </p:txBody>
      </p:sp>
      <p:sp>
        <p:nvSpPr>
          <p:cNvPr id="11" name="TextBox 10">
            <a:extLst>
              <a:ext uri="{FF2B5EF4-FFF2-40B4-BE49-F238E27FC236}">
                <a16:creationId xmlns:a16="http://schemas.microsoft.com/office/drawing/2014/main" id="{857140A7-EC43-46B0-92C3-3F8982C2E79E}"/>
              </a:ext>
            </a:extLst>
          </p:cNvPr>
          <p:cNvSpPr txBox="1"/>
          <p:nvPr/>
        </p:nvSpPr>
        <p:spPr>
          <a:xfrm>
            <a:off x="3559434" y="3480017"/>
            <a:ext cx="436338" cy="430887"/>
          </a:xfrm>
          <a:prstGeom prst="rect">
            <a:avLst/>
          </a:prstGeom>
          <a:noFill/>
        </p:spPr>
        <p:txBody>
          <a:bodyPr wrap="none" rtlCol="0">
            <a:spAutoFit/>
          </a:bodyPr>
          <a:lstStyle/>
          <a:p>
            <a:pPr>
              <a:buNone/>
            </a:pPr>
            <a:r>
              <a:rPr lang="en-GB" sz="2200" dirty="0">
                <a:solidFill>
                  <a:srgbClr val="00628C"/>
                </a:solidFill>
              </a:rPr>
              <a:t>b)</a:t>
            </a:r>
          </a:p>
        </p:txBody>
      </p:sp>
    </p:spTree>
    <p:extLst>
      <p:ext uri="{BB962C8B-B14F-4D97-AF65-F5344CB8AC3E}">
        <p14:creationId xmlns:p14="http://schemas.microsoft.com/office/powerpoint/2010/main" val="788329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3" grpId="0"/>
      <p:bldP spid="10" grpId="0" animBg="1"/>
      <p:bldP spid="2" grpId="0"/>
      <p:bldP spid="11"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02730" y="1428429"/>
            <a:ext cx="720000" cy="720000"/>
          </a:xfrm>
          <a:prstGeom prst="rect">
            <a:avLst/>
          </a:prstGeom>
          <a:ln w="19050">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buNone/>
            </a:pPr>
            <a:r>
              <a:rPr lang="en-GB" sz="1200" dirty="0">
                <a:solidFill>
                  <a:srgbClr val="585858"/>
                </a:solidFill>
                <a:latin typeface="Arial" panose="020B0604020202020204" pitchFamily="34" charset="0"/>
                <a:cs typeface="Arial" panose="020B0604020202020204" pitchFamily="34" charset="0"/>
              </a:rPr>
              <a:t>16cm</a:t>
            </a:r>
            <a:r>
              <a:rPr lang="en-GB" sz="1200" baseline="30000" dirty="0">
                <a:solidFill>
                  <a:srgbClr val="585858"/>
                </a:solidFill>
                <a:latin typeface="Arial" panose="020B0604020202020204" pitchFamily="34" charset="0"/>
                <a:cs typeface="Arial" panose="020B0604020202020204" pitchFamily="34" charset="0"/>
              </a:rPr>
              <a:t>2</a:t>
            </a:r>
            <a:endParaRPr lang="en-GB" sz="1200" dirty="0">
              <a:solidFill>
                <a:srgbClr val="585858"/>
              </a:solidFill>
              <a:latin typeface="Arial" panose="020B0604020202020204" pitchFamily="34" charset="0"/>
              <a:cs typeface="Arial" panose="020B0604020202020204" pitchFamily="34" charset="0"/>
            </a:endParaRPr>
          </a:p>
        </p:txBody>
      </p:sp>
      <p:sp>
        <p:nvSpPr>
          <p:cNvPr id="5" name="Rectangle 4"/>
          <p:cNvSpPr/>
          <p:nvPr/>
        </p:nvSpPr>
        <p:spPr>
          <a:xfrm>
            <a:off x="3321442" y="1259368"/>
            <a:ext cx="2160000" cy="2160000"/>
          </a:xfrm>
          <a:prstGeom prst="rect">
            <a:avLst/>
          </a:prstGeom>
          <a:ln w="19050">
            <a:solidFill>
              <a:schemeClr val="accent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buNone/>
            </a:pPr>
            <a:r>
              <a:rPr lang="en-GB" sz="1400" dirty="0">
                <a:solidFill>
                  <a:srgbClr val="585858"/>
                </a:solidFill>
                <a:latin typeface="Arial" panose="020B0604020202020204" pitchFamily="34" charset="0"/>
                <a:cs typeface="Arial" panose="020B0604020202020204" pitchFamily="34" charset="0"/>
              </a:rPr>
              <a:t>144cm</a:t>
            </a:r>
            <a:r>
              <a:rPr lang="en-GB" sz="1400" baseline="30000" dirty="0">
                <a:solidFill>
                  <a:srgbClr val="585858"/>
                </a:solidFill>
                <a:latin typeface="Arial" panose="020B0604020202020204" pitchFamily="34" charset="0"/>
                <a:cs typeface="Arial" panose="020B0604020202020204" pitchFamily="34" charset="0"/>
              </a:rPr>
              <a:t>2</a:t>
            </a:r>
            <a:endParaRPr lang="en-GB" sz="1400" dirty="0">
              <a:solidFill>
                <a:srgbClr val="585858"/>
              </a:solidFill>
              <a:latin typeface="Arial" panose="020B0604020202020204" pitchFamily="34" charset="0"/>
              <a:cs typeface="Arial" panose="020B0604020202020204" pitchFamily="34" charset="0"/>
            </a:endParaRPr>
          </a:p>
        </p:txBody>
      </p:sp>
      <p:sp>
        <p:nvSpPr>
          <p:cNvPr id="6" name="Rectangle 5"/>
          <p:cNvSpPr/>
          <p:nvPr/>
        </p:nvSpPr>
        <p:spPr>
          <a:xfrm>
            <a:off x="8059029" y="1517149"/>
            <a:ext cx="1980000" cy="1980000"/>
          </a:xfrm>
          <a:prstGeom prst="rect">
            <a:avLst/>
          </a:prstGeom>
          <a:solidFill>
            <a:schemeClr val="accent5">
              <a:lumMod val="40000"/>
              <a:lumOff val="60000"/>
            </a:schemeClr>
          </a:solidFill>
          <a:ln w="19050">
            <a:solidFill>
              <a:schemeClr val="accent1"/>
            </a:solidFill>
          </a:ln>
        </p:spPr>
        <p:style>
          <a:lnRef idx="1">
            <a:schemeClr val="accent6"/>
          </a:lnRef>
          <a:fillRef idx="2">
            <a:schemeClr val="accent6"/>
          </a:fillRef>
          <a:effectRef idx="1">
            <a:schemeClr val="accent6"/>
          </a:effectRef>
          <a:fontRef idx="minor">
            <a:schemeClr val="dk1"/>
          </a:fontRef>
        </p:style>
        <p:txBody>
          <a:bodyPr rtlCol="0" anchor="ctr"/>
          <a:lstStyle/>
          <a:p>
            <a:pPr algn="ctr">
              <a:buNone/>
            </a:pPr>
            <a:r>
              <a:rPr lang="en-GB" sz="1400" dirty="0">
                <a:solidFill>
                  <a:srgbClr val="585858"/>
                </a:solidFill>
                <a:latin typeface="Arial" panose="020B0604020202020204" pitchFamily="34" charset="0"/>
                <a:cs typeface="Arial" panose="020B0604020202020204" pitchFamily="34" charset="0"/>
              </a:rPr>
              <a:t>121cm</a:t>
            </a:r>
            <a:r>
              <a:rPr lang="en-GB" sz="1400" baseline="30000" dirty="0">
                <a:solidFill>
                  <a:srgbClr val="585858"/>
                </a:solidFill>
                <a:latin typeface="Arial" panose="020B0604020202020204" pitchFamily="34" charset="0"/>
                <a:cs typeface="Arial" panose="020B0604020202020204" pitchFamily="34" charset="0"/>
              </a:rPr>
              <a:t>2</a:t>
            </a:r>
            <a:endParaRPr lang="en-GB" sz="1400" dirty="0">
              <a:solidFill>
                <a:srgbClr val="585858"/>
              </a:solidFill>
              <a:latin typeface="Arial" panose="020B0604020202020204" pitchFamily="34" charset="0"/>
              <a:cs typeface="Arial" panose="020B0604020202020204" pitchFamily="34" charset="0"/>
            </a:endParaRPr>
          </a:p>
        </p:txBody>
      </p:sp>
      <p:sp>
        <p:nvSpPr>
          <p:cNvPr id="7" name="Rectangle 6"/>
          <p:cNvSpPr/>
          <p:nvPr/>
        </p:nvSpPr>
        <p:spPr>
          <a:xfrm>
            <a:off x="10271205" y="1169106"/>
            <a:ext cx="1620000" cy="1620000"/>
          </a:xfrm>
          <a:prstGeom prst="rect">
            <a:avLst/>
          </a:prstGeom>
          <a:ln w="19050">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buNone/>
            </a:pPr>
            <a:r>
              <a:rPr lang="en-GB" sz="1400" dirty="0">
                <a:solidFill>
                  <a:srgbClr val="585858"/>
                </a:solidFill>
                <a:latin typeface="Arial" panose="020B0604020202020204" pitchFamily="34" charset="0"/>
                <a:cs typeface="Arial" panose="020B0604020202020204" pitchFamily="34" charset="0"/>
              </a:rPr>
              <a:t>81cm</a:t>
            </a:r>
            <a:r>
              <a:rPr lang="en-GB" sz="1400" baseline="30000" dirty="0">
                <a:solidFill>
                  <a:srgbClr val="585858"/>
                </a:solidFill>
                <a:latin typeface="Arial" panose="020B0604020202020204" pitchFamily="34" charset="0"/>
                <a:cs typeface="Arial" panose="020B0604020202020204" pitchFamily="34" charset="0"/>
              </a:rPr>
              <a:t>2</a:t>
            </a:r>
            <a:endParaRPr lang="en-GB" sz="1400" dirty="0">
              <a:solidFill>
                <a:srgbClr val="585858"/>
              </a:solidFill>
              <a:latin typeface="Arial" panose="020B0604020202020204" pitchFamily="34" charset="0"/>
              <a:cs typeface="Arial" panose="020B0604020202020204" pitchFamily="34" charset="0"/>
            </a:endParaRPr>
          </a:p>
        </p:txBody>
      </p:sp>
      <p:sp>
        <p:nvSpPr>
          <p:cNvPr id="8" name="Rectangle 7"/>
          <p:cNvSpPr/>
          <p:nvPr/>
        </p:nvSpPr>
        <p:spPr>
          <a:xfrm>
            <a:off x="6599904" y="1186613"/>
            <a:ext cx="1260000" cy="1260000"/>
          </a:xfrm>
          <a:prstGeom prst="rect">
            <a:avLst/>
          </a:prstGeom>
          <a:solidFill>
            <a:schemeClr val="accent6">
              <a:lumMod val="40000"/>
              <a:lumOff val="60000"/>
            </a:schemeClr>
          </a:solidFill>
          <a:ln w="19050">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buNone/>
            </a:pPr>
            <a:r>
              <a:rPr lang="en-GB" sz="1400" dirty="0">
                <a:solidFill>
                  <a:srgbClr val="585858"/>
                </a:solidFill>
                <a:latin typeface="Arial" panose="020B0604020202020204" pitchFamily="34" charset="0"/>
                <a:cs typeface="Arial" panose="020B0604020202020204" pitchFamily="34" charset="0"/>
              </a:rPr>
              <a:t>49cm</a:t>
            </a:r>
            <a:r>
              <a:rPr lang="en-GB" sz="1400" baseline="30000" dirty="0">
                <a:solidFill>
                  <a:srgbClr val="585858"/>
                </a:solidFill>
                <a:latin typeface="Arial" panose="020B0604020202020204" pitchFamily="34" charset="0"/>
                <a:cs typeface="Arial" panose="020B0604020202020204" pitchFamily="34" charset="0"/>
              </a:rPr>
              <a:t>2</a:t>
            </a:r>
            <a:endParaRPr lang="en-GB" sz="1400" dirty="0">
              <a:solidFill>
                <a:srgbClr val="585858"/>
              </a:solidFill>
              <a:latin typeface="Arial" panose="020B0604020202020204" pitchFamily="34" charset="0"/>
              <a:cs typeface="Arial" panose="020B0604020202020204" pitchFamily="34" charset="0"/>
            </a:endParaRPr>
          </a:p>
        </p:txBody>
      </p:sp>
      <p:sp>
        <p:nvSpPr>
          <p:cNvPr id="9" name="Rectangle 8"/>
          <p:cNvSpPr/>
          <p:nvPr/>
        </p:nvSpPr>
        <p:spPr>
          <a:xfrm>
            <a:off x="5803618" y="2595752"/>
            <a:ext cx="900000" cy="900000"/>
          </a:xfrm>
          <a:prstGeom prst="rect">
            <a:avLst/>
          </a:prstGeom>
          <a:ln w="19050">
            <a:solidFill>
              <a:schemeClr val="accent1"/>
            </a:solidFill>
          </a:ln>
        </p:spPr>
        <p:style>
          <a:lnRef idx="1">
            <a:schemeClr val="accent5"/>
          </a:lnRef>
          <a:fillRef idx="2">
            <a:schemeClr val="accent5"/>
          </a:fillRef>
          <a:effectRef idx="1">
            <a:schemeClr val="accent5"/>
          </a:effectRef>
          <a:fontRef idx="minor">
            <a:schemeClr val="dk1"/>
          </a:fontRef>
        </p:style>
        <p:txBody>
          <a:bodyPr rtlCol="0" anchor="ctr"/>
          <a:lstStyle/>
          <a:p>
            <a:pPr algn="ctr">
              <a:buNone/>
            </a:pPr>
            <a:r>
              <a:rPr lang="en-GB" sz="1400" dirty="0">
                <a:solidFill>
                  <a:srgbClr val="585858"/>
                </a:solidFill>
                <a:latin typeface="Arial" panose="020B0604020202020204" pitchFamily="34" charset="0"/>
                <a:cs typeface="Arial" panose="020B0604020202020204" pitchFamily="34" charset="0"/>
              </a:rPr>
              <a:t>25cm</a:t>
            </a:r>
            <a:r>
              <a:rPr lang="en-GB" sz="1400" baseline="30000" dirty="0">
                <a:solidFill>
                  <a:srgbClr val="585858"/>
                </a:solidFill>
                <a:latin typeface="Arial" panose="020B0604020202020204" pitchFamily="34" charset="0"/>
                <a:cs typeface="Arial" panose="020B0604020202020204" pitchFamily="34" charset="0"/>
              </a:rPr>
              <a:t>2</a:t>
            </a:r>
            <a:endParaRPr lang="en-GB" sz="1400" dirty="0">
              <a:solidFill>
                <a:srgbClr val="585858"/>
              </a:solidFill>
              <a:latin typeface="Arial" panose="020B0604020202020204" pitchFamily="34" charset="0"/>
              <a:cs typeface="Arial" panose="020B0604020202020204" pitchFamily="34" charset="0"/>
            </a:endParaRPr>
          </a:p>
        </p:txBody>
      </p:sp>
      <p:sp>
        <p:nvSpPr>
          <p:cNvPr id="10" name="Rectangle 9"/>
          <p:cNvSpPr/>
          <p:nvPr/>
        </p:nvSpPr>
        <p:spPr>
          <a:xfrm>
            <a:off x="7025794" y="2644027"/>
            <a:ext cx="540000" cy="540000"/>
          </a:xfrm>
          <a:prstGeom prst="rect">
            <a:avLst/>
          </a:prstGeom>
          <a:solidFill>
            <a:schemeClr val="accent6"/>
          </a:solidFill>
          <a:ln w="19050">
            <a:solidFill>
              <a:schemeClr val="accent1"/>
            </a:solidFill>
          </a:ln>
        </p:spPr>
        <p:style>
          <a:lnRef idx="1">
            <a:schemeClr val="accent6"/>
          </a:lnRef>
          <a:fillRef idx="2">
            <a:schemeClr val="accent6"/>
          </a:fillRef>
          <a:effectRef idx="1">
            <a:schemeClr val="accent6"/>
          </a:effectRef>
          <a:fontRef idx="minor">
            <a:schemeClr val="dk1"/>
          </a:fontRef>
        </p:style>
        <p:txBody>
          <a:bodyPr rtlCol="0" anchor="ctr"/>
          <a:lstStyle/>
          <a:p>
            <a:pPr algn="ctr">
              <a:buNone/>
            </a:pPr>
            <a:r>
              <a:rPr lang="en-GB" sz="1100" dirty="0">
                <a:solidFill>
                  <a:srgbClr val="585858"/>
                </a:solidFill>
                <a:latin typeface="Arial" panose="020B0604020202020204" pitchFamily="34" charset="0"/>
                <a:cs typeface="Arial" panose="020B0604020202020204" pitchFamily="34" charset="0"/>
              </a:rPr>
              <a:t>9cm</a:t>
            </a:r>
            <a:r>
              <a:rPr lang="en-GB" sz="1100" baseline="30000" dirty="0">
                <a:solidFill>
                  <a:srgbClr val="585858"/>
                </a:solidFill>
                <a:latin typeface="Arial" panose="020B0604020202020204" pitchFamily="34" charset="0"/>
                <a:cs typeface="Arial" panose="020B0604020202020204" pitchFamily="34" charset="0"/>
              </a:rPr>
              <a:t>2</a:t>
            </a:r>
            <a:endParaRPr lang="en-GB" sz="1100" dirty="0">
              <a:solidFill>
                <a:srgbClr val="585858"/>
              </a:solidFill>
              <a:latin typeface="Arial" panose="020B0604020202020204" pitchFamily="34" charset="0"/>
              <a:cs typeface="Arial" panose="020B0604020202020204" pitchFamily="34" charset="0"/>
            </a:endParaRPr>
          </a:p>
        </p:txBody>
      </p:sp>
      <p:grpSp>
        <p:nvGrpSpPr>
          <p:cNvPr id="28" name="Group 27"/>
          <p:cNvGrpSpPr/>
          <p:nvPr/>
        </p:nvGrpSpPr>
        <p:grpSpPr>
          <a:xfrm>
            <a:off x="954157" y="4107507"/>
            <a:ext cx="2160000" cy="338554"/>
            <a:chOff x="954157" y="4697443"/>
            <a:chExt cx="2160000" cy="338554"/>
          </a:xfrm>
        </p:grpSpPr>
        <p:cxnSp>
          <p:nvCxnSpPr>
            <p:cNvPr id="12" name="Straight Connector 11"/>
            <p:cNvCxnSpPr/>
            <p:nvPr/>
          </p:nvCxnSpPr>
          <p:spPr>
            <a:xfrm flipV="1">
              <a:off x="954157" y="4708309"/>
              <a:ext cx="2160000" cy="568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flipH="1">
              <a:off x="1679328" y="4697443"/>
              <a:ext cx="836691" cy="338554"/>
            </a:xfrm>
            <a:prstGeom prst="rect">
              <a:avLst/>
            </a:prstGeom>
            <a:noFill/>
          </p:spPr>
          <p:txBody>
            <a:bodyPr wrap="square" rtlCol="0">
              <a:spAutoFit/>
            </a:bodyPr>
            <a:lstStyle/>
            <a:p>
              <a:pPr>
                <a:buNone/>
              </a:pPr>
              <a:r>
                <a:rPr lang="en-GB" sz="1600" b="1">
                  <a:latin typeface="Arial" panose="020B0604020202020204" pitchFamily="34" charset="0"/>
                  <a:cs typeface="Arial" panose="020B0604020202020204" pitchFamily="34" charset="0"/>
                </a:rPr>
                <a:t>12cm</a:t>
              </a:r>
            </a:p>
          </p:txBody>
        </p:sp>
      </p:grpSp>
      <p:grpSp>
        <p:nvGrpSpPr>
          <p:cNvPr id="27" name="Group 26"/>
          <p:cNvGrpSpPr/>
          <p:nvPr/>
        </p:nvGrpSpPr>
        <p:grpSpPr>
          <a:xfrm>
            <a:off x="3914313" y="4107507"/>
            <a:ext cx="3240000" cy="338554"/>
            <a:chOff x="3979758" y="4697443"/>
            <a:chExt cx="3240000" cy="338554"/>
          </a:xfrm>
        </p:grpSpPr>
        <p:sp>
          <p:nvSpPr>
            <p:cNvPr id="15" name="TextBox 14"/>
            <p:cNvSpPr txBox="1"/>
            <p:nvPr/>
          </p:nvSpPr>
          <p:spPr>
            <a:xfrm flipH="1">
              <a:off x="5247306" y="4697443"/>
              <a:ext cx="880869" cy="338554"/>
            </a:xfrm>
            <a:prstGeom prst="rect">
              <a:avLst/>
            </a:prstGeom>
            <a:noFill/>
          </p:spPr>
          <p:txBody>
            <a:bodyPr wrap="square" rtlCol="0">
              <a:spAutoFit/>
            </a:bodyPr>
            <a:lstStyle/>
            <a:p>
              <a:pPr>
                <a:buNone/>
              </a:pPr>
              <a:r>
                <a:rPr lang="en-GB" sz="1600" b="1">
                  <a:latin typeface="Arial" panose="020B0604020202020204" pitchFamily="34" charset="0"/>
                  <a:cs typeface="Arial" panose="020B0604020202020204" pitchFamily="34" charset="0"/>
                </a:rPr>
                <a:t>18cm</a:t>
              </a:r>
            </a:p>
          </p:txBody>
        </p:sp>
        <p:cxnSp>
          <p:nvCxnSpPr>
            <p:cNvPr id="17" name="Straight Connector 16"/>
            <p:cNvCxnSpPr/>
            <p:nvPr/>
          </p:nvCxnSpPr>
          <p:spPr>
            <a:xfrm>
              <a:off x="3979758" y="4708309"/>
              <a:ext cx="3240000" cy="2856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a:xfrm>
            <a:off x="7954470" y="4136562"/>
            <a:ext cx="3600000" cy="338554"/>
            <a:chOff x="7954470" y="4726498"/>
            <a:chExt cx="3600000" cy="338554"/>
          </a:xfrm>
        </p:grpSpPr>
        <p:cxnSp>
          <p:nvCxnSpPr>
            <p:cNvPr id="19" name="Straight Connector 18"/>
            <p:cNvCxnSpPr/>
            <p:nvPr/>
          </p:nvCxnSpPr>
          <p:spPr>
            <a:xfrm>
              <a:off x="7954470" y="4728435"/>
              <a:ext cx="3600000" cy="2856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flipH="1">
              <a:off x="9349183" y="4726498"/>
              <a:ext cx="810573" cy="338554"/>
            </a:xfrm>
            <a:prstGeom prst="rect">
              <a:avLst/>
            </a:prstGeom>
            <a:noFill/>
          </p:spPr>
          <p:txBody>
            <a:bodyPr wrap="square" rtlCol="0">
              <a:spAutoFit/>
            </a:bodyPr>
            <a:lstStyle/>
            <a:p>
              <a:pPr>
                <a:buNone/>
              </a:pPr>
              <a:r>
                <a:rPr lang="en-GB" sz="1600" b="1">
                  <a:latin typeface="Arial" panose="020B0604020202020204" pitchFamily="34" charset="0"/>
                  <a:cs typeface="Arial" panose="020B0604020202020204" pitchFamily="34" charset="0"/>
                </a:rPr>
                <a:t>20cm</a:t>
              </a:r>
            </a:p>
          </p:txBody>
        </p:sp>
      </p:grpSp>
      <p:sp>
        <p:nvSpPr>
          <p:cNvPr id="23" name="TextBox 22"/>
          <p:cNvSpPr txBox="1"/>
          <p:nvPr/>
        </p:nvSpPr>
        <p:spPr>
          <a:xfrm>
            <a:off x="42980" y="1346191"/>
            <a:ext cx="3278462" cy="430887"/>
          </a:xfrm>
          <a:prstGeom prst="rect">
            <a:avLst/>
          </a:prstGeom>
          <a:noFill/>
        </p:spPr>
        <p:txBody>
          <a:bodyPr wrap="none" rtlCol="0">
            <a:spAutoFit/>
          </a:bodyPr>
          <a:lstStyle/>
          <a:p>
            <a:pPr>
              <a:buNone/>
            </a:pPr>
            <a:r>
              <a:rPr lang="en-GB" sz="2200" dirty="0">
                <a:latin typeface="Arial" panose="020B0604020202020204" pitchFamily="34" charset="0"/>
                <a:cs typeface="Arial" panose="020B0604020202020204" pitchFamily="34" charset="0"/>
              </a:rPr>
              <a:t>Here are </a:t>
            </a:r>
            <a:r>
              <a:rPr lang="en-GB" sz="2200" dirty="0">
                <a:cs typeface="Arial" panose="020B0604020202020204" pitchFamily="34" charset="0"/>
              </a:rPr>
              <a:t>seven</a:t>
            </a:r>
            <a:r>
              <a:rPr lang="en-GB" sz="2200" dirty="0">
                <a:latin typeface="Arial" panose="020B0604020202020204" pitchFamily="34" charset="0"/>
                <a:cs typeface="Arial" panose="020B0604020202020204" pitchFamily="34" charset="0"/>
              </a:rPr>
              <a:t> squares.</a:t>
            </a:r>
          </a:p>
        </p:txBody>
      </p:sp>
      <p:sp>
        <p:nvSpPr>
          <p:cNvPr id="24" name="TextBox 23"/>
          <p:cNvSpPr txBox="1"/>
          <p:nvPr/>
        </p:nvSpPr>
        <p:spPr>
          <a:xfrm>
            <a:off x="281425" y="3522689"/>
            <a:ext cx="2744662" cy="430887"/>
          </a:xfrm>
          <a:prstGeom prst="rect">
            <a:avLst/>
          </a:prstGeom>
          <a:noFill/>
        </p:spPr>
        <p:txBody>
          <a:bodyPr wrap="none" rtlCol="0">
            <a:spAutoFit/>
          </a:bodyPr>
          <a:lstStyle/>
          <a:p>
            <a:pPr>
              <a:buNone/>
            </a:pPr>
            <a:r>
              <a:rPr lang="en-GB" sz="2200" dirty="0">
                <a:latin typeface="Arial" panose="020B0604020202020204" pitchFamily="34" charset="0"/>
                <a:cs typeface="Arial" panose="020B0604020202020204" pitchFamily="34" charset="0"/>
              </a:rPr>
              <a:t>Here are three lines.</a:t>
            </a:r>
          </a:p>
        </p:txBody>
      </p:sp>
      <p:sp>
        <p:nvSpPr>
          <p:cNvPr id="25" name="TextBox 24"/>
          <p:cNvSpPr txBox="1"/>
          <p:nvPr/>
        </p:nvSpPr>
        <p:spPr>
          <a:xfrm>
            <a:off x="281425" y="4812788"/>
            <a:ext cx="11751807" cy="430887"/>
          </a:xfrm>
          <a:prstGeom prst="rect">
            <a:avLst/>
          </a:prstGeom>
          <a:noFill/>
        </p:spPr>
        <p:txBody>
          <a:bodyPr wrap="none" rtlCol="0">
            <a:spAutoFit/>
          </a:bodyPr>
          <a:lstStyle/>
          <a:p>
            <a:pPr>
              <a:buNone/>
            </a:pPr>
            <a:r>
              <a:rPr lang="en-GB" sz="2200" dirty="0">
                <a:latin typeface="Arial" panose="020B0604020202020204" pitchFamily="34" charset="0"/>
                <a:cs typeface="Arial" panose="020B0604020202020204" pitchFamily="34" charset="0"/>
              </a:rPr>
              <a:t>Can you arrange the seven squares on the three lines, so that they fit exactly, with no gaps? </a:t>
            </a:r>
          </a:p>
        </p:txBody>
      </p:sp>
      <p:sp>
        <p:nvSpPr>
          <p:cNvPr id="29" name="TextBox 28"/>
          <p:cNvSpPr txBox="1"/>
          <p:nvPr/>
        </p:nvSpPr>
        <p:spPr>
          <a:xfrm>
            <a:off x="962442" y="5441089"/>
            <a:ext cx="8248466" cy="1107996"/>
          </a:xfrm>
          <a:prstGeom prst="rect">
            <a:avLst/>
          </a:prstGeom>
          <a:noFill/>
        </p:spPr>
        <p:txBody>
          <a:bodyPr wrap="square" rtlCol="0">
            <a:spAutoFit/>
          </a:bodyPr>
          <a:lstStyle/>
          <a:p>
            <a:pPr>
              <a:buNone/>
            </a:pPr>
            <a:r>
              <a:rPr lang="en-GB" sz="2200" dirty="0">
                <a:cs typeface="Arial" panose="020B0604020202020204" pitchFamily="34" charset="0"/>
              </a:rPr>
              <a:t>If this question was impossible, change one thing to make it possible. If it was possible, change one thing to make it impossible. Is there more than one way to do this?</a:t>
            </a:r>
          </a:p>
        </p:txBody>
      </p:sp>
      <p:sp>
        <p:nvSpPr>
          <p:cNvPr id="3" name="Text Placeholder 2">
            <a:extLst>
              <a:ext uri="{FF2B5EF4-FFF2-40B4-BE49-F238E27FC236}">
                <a16:creationId xmlns:a16="http://schemas.microsoft.com/office/drawing/2014/main" id="{068CB40E-01E1-482F-8396-58CE23691B4A}"/>
              </a:ext>
            </a:extLst>
          </p:cNvPr>
          <p:cNvSpPr>
            <a:spLocks noGrp="1"/>
          </p:cNvSpPr>
          <p:nvPr>
            <p:ph type="body" sz="quarter" idx="11"/>
          </p:nvPr>
        </p:nvSpPr>
        <p:spPr/>
        <p:txBody>
          <a:bodyPr/>
          <a:lstStyle/>
          <a:p>
            <a:r>
              <a:rPr lang="en-GB"/>
              <a:t>Activity F: More squares and lines</a:t>
            </a:r>
          </a:p>
        </p:txBody>
      </p:sp>
      <p:sp>
        <p:nvSpPr>
          <p:cNvPr id="30" name="Action Button: Help 29">
            <a:hlinkClick r:id="" action="ppaction://noaction" highlightClick="1"/>
            <a:extLst>
              <a:ext uri="{FF2B5EF4-FFF2-40B4-BE49-F238E27FC236}">
                <a16:creationId xmlns:a16="http://schemas.microsoft.com/office/drawing/2014/main" id="{33911F73-DCEE-4560-BA13-EBF3C5A76E24}"/>
              </a:ext>
            </a:extLst>
          </p:cNvPr>
          <p:cNvSpPr/>
          <p:nvPr/>
        </p:nvSpPr>
        <p:spPr>
          <a:xfrm>
            <a:off x="281425" y="5590408"/>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911630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23" grpId="0"/>
      <p:bldP spid="24" grpId="0"/>
      <p:bldP spid="25" grpId="0"/>
      <p:bldP spid="29" grpId="0"/>
      <p:bldP spid="30"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0FD080-41DA-436E-B416-4485A1F75E8F}"/>
              </a:ext>
            </a:extLst>
          </p:cNvPr>
          <p:cNvSpPr>
            <a:spLocks noGrp="1"/>
          </p:cNvSpPr>
          <p:nvPr>
            <p:ph type="body" sz="quarter" idx="11"/>
          </p:nvPr>
        </p:nvSpPr>
        <p:spPr/>
        <p:txBody>
          <a:bodyPr/>
          <a:lstStyle/>
          <a:p>
            <a:r>
              <a:rPr lang="en-GB"/>
              <a:t>Activity G: Squares and cubes</a:t>
            </a:r>
          </a:p>
        </p:txBody>
      </p:sp>
      <p:sp>
        <p:nvSpPr>
          <p:cNvPr id="5" name="Cube 4">
            <a:extLst>
              <a:ext uri="{FF2B5EF4-FFF2-40B4-BE49-F238E27FC236}">
                <a16:creationId xmlns:a16="http://schemas.microsoft.com/office/drawing/2014/main" id="{746F1EAD-2CAF-425A-878D-D865F796E78D}"/>
              </a:ext>
            </a:extLst>
          </p:cNvPr>
          <p:cNvSpPr>
            <a:spLocks noChangeAspect="1"/>
          </p:cNvSpPr>
          <p:nvPr/>
        </p:nvSpPr>
        <p:spPr>
          <a:xfrm>
            <a:off x="2469520" y="1254396"/>
            <a:ext cx="1150706" cy="1150706"/>
          </a:xfrm>
          <a:prstGeom prst="cube">
            <a:avLst/>
          </a:prstGeom>
          <a:solidFill>
            <a:srgbClr val="FBDE0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n-US" sz="1800" dirty="0">
                <a:solidFill>
                  <a:srgbClr val="585858"/>
                </a:solidFill>
                <a:latin typeface="Arial" panose="020B0604020202020204" pitchFamily="34" charset="0"/>
                <a:cs typeface="Arial" panose="020B0604020202020204" pitchFamily="34" charset="0"/>
              </a:rPr>
              <a:t>27cm</a:t>
            </a:r>
            <a:r>
              <a:rPr lang="en-US" sz="1800" baseline="30000" dirty="0">
                <a:solidFill>
                  <a:srgbClr val="585858"/>
                </a:solidFill>
                <a:latin typeface="Arial" panose="020B0604020202020204" pitchFamily="34" charset="0"/>
                <a:cs typeface="Arial" panose="020B0604020202020204" pitchFamily="34" charset="0"/>
              </a:rPr>
              <a:t>3</a:t>
            </a:r>
            <a:endParaRPr lang="en-US" sz="1800" dirty="0">
              <a:solidFill>
                <a:srgbClr val="585858"/>
              </a:solidFill>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5960FE40-5F10-418A-BF46-F917A216B6BD}"/>
              </a:ext>
            </a:extLst>
          </p:cNvPr>
          <p:cNvSpPr>
            <a:spLocks noChangeAspect="1"/>
          </p:cNvSpPr>
          <p:nvPr/>
        </p:nvSpPr>
        <p:spPr>
          <a:xfrm>
            <a:off x="2631036" y="3656713"/>
            <a:ext cx="961661" cy="961661"/>
          </a:xfrm>
          <a:prstGeom prst="rect">
            <a:avLst/>
          </a:prstGeom>
          <a:solidFill>
            <a:srgbClr val="00628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n-US" sz="1800">
                <a:solidFill>
                  <a:schemeClr val="bg1"/>
                </a:solidFill>
                <a:latin typeface="Arial" panose="020B0604020202020204" pitchFamily="34" charset="0"/>
                <a:cs typeface="Arial" panose="020B0604020202020204" pitchFamily="34" charset="0"/>
              </a:rPr>
              <a:t>8cm</a:t>
            </a:r>
            <a:r>
              <a:rPr lang="en-US" sz="1800" baseline="30000">
                <a:solidFill>
                  <a:schemeClr val="bg1"/>
                </a:solidFill>
                <a:latin typeface="Arial" panose="020B0604020202020204" pitchFamily="34" charset="0"/>
                <a:cs typeface="Arial" panose="020B0604020202020204" pitchFamily="34" charset="0"/>
              </a:rPr>
              <a:t>2</a:t>
            </a:r>
            <a:endParaRPr lang="en-US" sz="1800">
              <a:solidFill>
                <a:schemeClr val="bg1"/>
              </a:solidFill>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0601EEC0-F25B-441F-A961-7D8D89C18404}"/>
              </a:ext>
            </a:extLst>
          </p:cNvPr>
          <p:cNvSpPr txBox="1"/>
          <p:nvPr/>
        </p:nvSpPr>
        <p:spPr>
          <a:xfrm>
            <a:off x="213729" y="1133849"/>
            <a:ext cx="5662288" cy="430887"/>
          </a:xfrm>
          <a:prstGeom prst="rect">
            <a:avLst/>
          </a:prstGeom>
          <a:noFill/>
        </p:spPr>
        <p:txBody>
          <a:bodyPr wrap="square">
            <a:spAutoFit/>
          </a:bodyPr>
          <a:lstStyle/>
          <a:p>
            <a:pPr>
              <a:buNone/>
            </a:pPr>
            <a:r>
              <a:rPr lang="en-GB" sz="2200" dirty="0"/>
              <a:t>Here is a cube.</a:t>
            </a:r>
          </a:p>
        </p:txBody>
      </p:sp>
      <p:sp>
        <p:nvSpPr>
          <p:cNvPr id="16" name="TextBox 15">
            <a:extLst>
              <a:ext uri="{FF2B5EF4-FFF2-40B4-BE49-F238E27FC236}">
                <a16:creationId xmlns:a16="http://schemas.microsoft.com/office/drawing/2014/main" id="{74B8135B-763F-4A76-8DD0-D6DC69DF2D28}"/>
              </a:ext>
            </a:extLst>
          </p:cNvPr>
          <p:cNvSpPr txBox="1"/>
          <p:nvPr/>
        </p:nvSpPr>
        <p:spPr>
          <a:xfrm>
            <a:off x="228932" y="3140968"/>
            <a:ext cx="6088918" cy="430887"/>
          </a:xfrm>
          <a:prstGeom prst="rect">
            <a:avLst/>
          </a:prstGeom>
          <a:noFill/>
        </p:spPr>
        <p:txBody>
          <a:bodyPr wrap="square">
            <a:spAutoFit/>
          </a:bodyPr>
          <a:lstStyle/>
          <a:p>
            <a:pPr>
              <a:buNone/>
            </a:pPr>
            <a:r>
              <a:rPr lang="en-GB" sz="2200" dirty="0"/>
              <a:t>Here is a square mat.</a:t>
            </a:r>
          </a:p>
        </p:txBody>
      </p:sp>
      <p:sp>
        <p:nvSpPr>
          <p:cNvPr id="18" name="TextBox 17">
            <a:extLst>
              <a:ext uri="{FF2B5EF4-FFF2-40B4-BE49-F238E27FC236}">
                <a16:creationId xmlns:a16="http://schemas.microsoft.com/office/drawing/2014/main" id="{60A80596-70EB-4C59-8458-F4683A85706A}"/>
              </a:ext>
            </a:extLst>
          </p:cNvPr>
          <p:cNvSpPr txBox="1"/>
          <p:nvPr/>
        </p:nvSpPr>
        <p:spPr>
          <a:xfrm>
            <a:off x="209841" y="2478427"/>
            <a:ext cx="11626617" cy="430887"/>
          </a:xfrm>
          <a:prstGeom prst="rect">
            <a:avLst/>
          </a:prstGeom>
          <a:noFill/>
        </p:spPr>
        <p:txBody>
          <a:bodyPr wrap="square">
            <a:spAutoFit/>
          </a:bodyPr>
          <a:lstStyle/>
          <a:p>
            <a:pPr>
              <a:buNone/>
            </a:pPr>
            <a:r>
              <a:rPr lang="en-GB" sz="2200" dirty="0">
                <a:solidFill>
                  <a:srgbClr val="00628C"/>
                </a:solidFill>
              </a:rPr>
              <a:t>a) </a:t>
            </a:r>
            <a:r>
              <a:rPr lang="en-GB" sz="2200" dirty="0"/>
              <a:t>What do you know about the lengths of the side of the cube?</a:t>
            </a:r>
          </a:p>
        </p:txBody>
      </p:sp>
      <p:sp>
        <p:nvSpPr>
          <p:cNvPr id="19" name="TextBox 18">
            <a:extLst>
              <a:ext uri="{FF2B5EF4-FFF2-40B4-BE49-F238E27FC236}">
                <a16:creationId xmlns:a16="http://schemas.microsoft.com/office/drawing/2014/main" id="{239F7072-2438-46F6-B32A-4747EA108178}"/>
              </a:ext>
            </a:extLst>
          </p:cNvPr>
          <p:cNvSpPr txBox="1"/>
          <p:nvPr/>
        </p:nvSpPr>
        <p:spPr>
          <a:xfrm>
            <a:off x="1191985" y="5781583"/>
            <a:ext cx="7930375" cy="769441"/>
          </a:xfrm>
          <a:prstGeom prst="rect">
            <a:avLst/>
          </a:prstGeom>
          <a:noFill/>
        </p:spPr>
        <p:txBody>
          <a:bodyPr wrap="square">
            <a:spAutoFit/>
          </a:bodyPr>
          <a:lstStyle/>
          <a:p>
            <a:pPr>
              <a:buNone/>
            </a:pPr>
            <a:r>
              <a:rPr lang="en-GB" sz="2200" dirty="0"/>
              <a:t>Design your own cube and mat so that the cube can just fit on the mat. How do you know that the cube can fit?</a:t>
            </a:r>
          </a:p>
        </p:txBody>
      </p:sp>
      <p:sp>
        <p:nvSpPr>
          <p:cNvPr id="10" name="TextBox 9">
            <a:extLst>
              <a:ext uri="{FF2B5EF4-FFF2-40B4-BE49-F238E27FC236}">
                <a16:creationId xmlns:a16="http://schemas.microsoft.com/office/drawing/2014/main" id="{CE882221-FBBA-4CF6-A6BE-0FDF6857DC20}"/>
              </a:ext>
            </a:extLst>
          </p:cNvPr>
          <p:cNvSpPr txBox="1"/>
          <p:nvPr/>
        </p:nvSpPr>
        <p:spPr>
          <a:xfrm>
            <a:off x="170796" y="4593275"/>
            <a:ext cx="11626617" cy="430887"/>
          </a:xfrm>
          <a:prstGeom prst="rect">
            <a:avLst/>
          </a:prstGeom>
          <a:noFill/>
        </p:spPr>
        <p:txBody>
          <a:bodyPr wrap="square">
            <a:spAutoFit/>
          </a:bodyPr>
          <a:lstStyle/>
          <a:p>
            <a:pPr>
              <a:buNone/>
            </a:pPr>
            <a:r>
              <a:rPr lang="en-GB" sz="2200" dirty="0">
                <a:solidFill>
                  <a:srgbClr val="00628C"/>
                </a:solidFill>
              </a:rPr>
              <a:t>b) </a:t>
            </a:r>
            <a:r>
              <a:rPr lang="en-GB" sz="2200" dirty="0"/>
              <a:t>What do you know about the lengths of the side of the mat?</a:t>
            </a:r>
          </a:p>
        </p:txBody>
      </p:sp>
      <p:sp>
        <p:nvSpPr>
          <p:cNvPr id="11" name="TextBox 10">
            <a:extLst>
              <a:ext uri="{FF2B5EF4-FFF2-40B4-BE49-F238E27FC236}">
                <a16:creationId xmlns:a16="http://schemas.microsoft.com/office/drawing/2014/main" id="{AFE9D73A-6DEA-4284-BCBA-943D5203D32B}"/>
              </a:ext>
            </a:extLst>
          </p:cNvPr>
          <p:cNvSpPr txBox="1"/>
          <p:nvPr/>
        </p:nvSpPr>
        <p:spPr>
          <a:xfrm>
            <a:off x="170795" y="5187429"/>
            <a:ext cx="11626617" cy="430887"/>
          </a:xfrm>
          <a:prstGeom prst="rect">
            <a:avLst/>
          </a:prstGeom>
          <a:noFill/>
        </p:spPr>
        <p:txBody>
          <a:bodyPr wrap="square">
            <a:spAutoFit/>
          </a:bodyPr>
          <a:lstStyle/>
          <a:p>
            <a:pPr>
              <a:buNone/>
            </a:pPr>
            <a:r>
              <a:rPr lang="en-GB" sz="2200" dirty="0">
                <a:solidFill>
                  <a:srgbClr val="00628C"/>
                </a:solidFill>
              </a:rPr>
              <a:t>c) </a:t>
            </a:r>
            <a:r>
              <a:rPr lang="en-GB" sz="2200" dirty="0"/>
              <a:t>Will the cube fit on the mat?</a:t>
            </a:r>
          </a:p>
        </p:txBody>
      </p:sp>
      <p:sp>
        <p:nvSpPr>
          <p:cNvPr id="13" name="Action Button: Help 12">
            <a:hlinkClick r:id="" action="ppaction://noaction" highlightClick="1"/>
            <a:extLst>
              <a:ext uri="{FF2B5EF4-FFF2-40B4-BE49-F238E27FC236}">
                <a16:creationId xmlns:a16="http://schemas.microsoft.com/office/drawing/2014/main" id="{25BA780D-5ABB-4B42-8A9F-B4D3B99FD88E}"/>
              </a:ext>
            </a:extLst>
          </p:cNvPr>
          <p:cNvSpPr/>
          <p:nvPr/>
        </p:nvSpPr>
        <p:spPr>
          <a:xfrm>
            <a:off x="250552" y="5866484"/>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3578174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animBg="1"/>
      <p:bldP spid="14" grpId="0"/>
      <p:bldP spid="16" grpId="0"/>
      <p:bldP spid="18" grpId="0"/>
      <p:bldP spid="19" grpId="0"/>
      <p:bldP spid="10" grpId="0"/>
      <p:bldP spid="11" grpId="0"/>
      <p:bldP spid="13"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C106F60-93E8-4CD5-8F04-9BB4F5F4432E}"/>
              </a:ext>
            </a:extLst>
          </p:cNvPr>
          <p:cNvSpPr>
            <a:spLocks noGrp="1"/>
          </p:cNvSpPr>
          <p:nvPr>
            <p:ph type="body" sz="quarter" idx="11"/>
          </p:nvPr>
        </p:nvSpPr>
        <p:spPr/>
        <p:txBody>
          <a:bodyPr/>
          <a:lstStyle/>
          <a:p>
            <a:r>
              <a:rPr lang="en-GB"/>
              <a:t>Activity H: 10 to the power of 3 </a:t>
            </a:r>
          </a:p>
        </p:txBody>
      </p:sp>
      <p:sp>
        <p:nvSpPr>
          <p:cNvPr id="2" name="Speech Bubble: Rectangle with Corners Rounded 1">
            <a:extLst>
              <a:ext uri="{FF2B5EF4-FFF2-40B4-BE49-F238E27FC236}">
                <a16:creationId xmlns:a16="http://schemas.microsoft.com/office/drawing/2014/main" id="{66AB1653-943C-46CA-80DC-41CF05630CF0}"/>
              </a:ext>
            </a:extLst>
          </p:cNvPr>
          <p:cNvSpPr/>
          <p:nvPr/>
        </p:nvSpPr>
        <p:spPr>
          <a:xfrm>
            <a:off x="8227640" y="4116607"/>
            <a:ext cx="3501628" cy="1049986"/>
          </a:xfrm>
          <a:prstGeom prst="wedgeRoundRectCallout">
            <a:avLst>
              <a:gd name="adj1" fmla="val -46014"/>
              <a:gd name="adj2" fmla="val 8106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n-GB" sz="2200" dirty="0"/>
              <a:t>I need to multiply </a:t>
            </a:r>
          </a:p>
          <a:p>
            <a:pPr algn="ctr">
              <a:buNone/>
            </a:pPr>
            <a:r>
              <a:rPr lang="en-GB" sz="2200" dirty="0"/>
              <a:t>10 by 10 three times.</a:t>
            </a:r>
          </a:p>
        </p:txBody>
      </p:sp>
      <p:sp>
        <p:nvSpPr>
          <p:cNvPr id="5" name="Speech Bubble: Rectangle with Corners Rounded 4">
            <a:extLst>
              <a:ext uri="{FF2B5EF4-FFF2-40B4-BE49-F238E27FC236}">
                <a16:creationId xmlns:a16="http://schemas.microsoft.com/office/drawing/2014/main" id="{E7F056E6-B02D-4219-88C3-30A9391E4572}"/>
              </a:ext>
            </a:extLst>
          </p:cNvPr>
          <p:cNvSpPr/>
          <p:nvPr/>
        </p:nvSpPr>
        <p:spPr>
          <a:xfrm>
            <a:off x="7256276" y="2517833"/>
            <a:ext cx="3384376" cy="1049986"/>
          </a:xfrm>
          <a:prstGeom prst="wedgeRoundRectCallout">
            <a:avLst>
              <a:gd name="adj1" fmla="val -51314"/>
              <a:gd name="adj2" fmla="val 9028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n-GB" sz="2200" dirty="0"/>
              <a:t>I need to multiply </a:t>
            </a:r>
          </a:p>
          <a:p>
            <a:pPr algn="ctr">
              <a:buNone/>
            </a:pPr>
            <a:r>
              <a:rPr lang="en-GB" sz="2200" dirty="0"/>
              <a:t>three 10s together.</a:t>
            </a:r>
          </a:p>
        </p:txBody>
      </p:sp>
      <p:sp>
        <p:nvSpPr>
          <p:cNvPr id="6" name="Speech Bubble: Rectangle with Corners Rounded 5">
            <a:extLst>
              <a:ext uri="{FF2B5EF4-FFF2-40B4-BE49-F238E27FC236}">
                <a16:creationId xmlns:a16="http://schemas.microsoft.com/office/drawing/2014/main" id="{CB95112D-EBD8-4E81-9B69-F618A1E23983}"/>
              </a:ext>
            </a:extLst>
          </p:cNvPr>
          <p:cNvSpPr/>
          <p:nvPr/>
        </p:nvSpPr>
        <p:spPr>
          <a:xfrm>
            <a:off x="5591944" y="1049767"/>
            <a:ext cx="3398084" cy="1049986"/>
          </a:xfrm>
          <a:prstGeom prst="wedgeRoundRectCallout">
            <a:avLst>
              <a:gd name="adj1" fmla="val -52064"/>
              <a:gd name="adj2" fmla="val 8198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n-GB" sz="2200" dirty="0"/>
              <a:t>I need to multiply </a:t>
            </a:r>
          </a:p>
          <a:p>
            <a:pPr algn="ctr">
              <a:buNone/>
            </a:pPr>
            <a:r>
              <a:rPr lang="en-GB" sz="2200" dirty="0"/>
              <a:t>10 by three.</a:t>
            </a:r>
          </a:p>
        </p:txBody>
      </p:sp>
      <p:sp>
        <p:nvSpPr>
          <p:cNvPr id="9" name="TextBox 8">
            <a:extLst>
              <a:ext uri="{FF2B5EF4-FFF2-40B4-BE49-F238E27FC236}">
                <a16:creationId xmlns:a16="http://schemas.microsoft.com/office/drawing/2014/main" id="{A904B346-F17C-4AFD-9D5B-E729BCDF365E}"/>
              </a:ext>
            </a:extLst>
          </p:cNvPr>
          <p:cNvSpPr txBox="1"/>
          <p:nvPr/>
        </p:nvSpPr>
        <p:spPr>
          <a:xfrm>
            <a:off x="4961979" y="2519606"/>
            <a:ext cx="764953" cy="430887"/>
          </a:xfrm>
          <a:prstGeom prst="rect">
            <a:avLst/>
          </a:prstGeom>
          <a:noFill/>
          <a:ln>
            <a:noFill/>
          </a:ln>
        </p:spPr>
        <p:txBody>
          <a:bodyPr wrap="none" rtlCol="0">
            <a:spAutoFit/>
          </a:bodyPr>
          <a:lstStyle/>
          <a:p>
            <a:pPr>
              <a:buNone/>
            </a:pPr>
            <a:r>
              <a:rPr lang="en-GB" sz="2200" i="1" dirty="0">
                <a:solidFill>
                  <a:srgbClr val="585858"/>
                </a:solidFill>
              </a:rPr>
              <a:t>Jack</a:t>
            </a:r>
          </a:p>
        </p:txBody>
      </p:sp>
      <p:sp>
        <p:nvSpPr>
          <p:cNvPr id="10" name="TextBox 9">
            <a:extLst>
              <a:ext uri="{FF2B5EF4-FFF2-40B4-BE49-F238E27FC236}">
                <a16:creationId xmlns:a16="http://schemas.microsoft.com/office/drawing/2014/main" id="{8A055439-B5B7-4246-9F69-A972DF8F942F}"/>
              </a:ext>
            </a:extLst>
          </p:cNvPr>
          <p:cNvSpPr txBox="1"/>
          <p:nvPr/>
        </p:nvSpPr>
        <p:spPr>
          <a:xfrm>
            <a:off x="6366023" y="3985899"/>
            <a:ext cx="1063112" cy="430887"/>
          </a:xfrm>
          <a:prstGeom prst="rect">
            <a:avLst/>
          </a:prstGeom>
          <a:noFill/>
          <a:ln>
            <a:noFill/>
          </a:ln>
        </p:spPr>
        <p:txBody>
          <a:bodyPr wrap="none" rtlCol="0">
            <a:spAutoFit/>
          </a:bodyPr>
          <a:lstStyle/>
          <a:p>
            <a:pPr>
              <a:buNone/>
            </a:pPr>
            <a:r>
              <a:rPr lang="en-GB" sz="2200" i="1" dirty="0">
                <a:solidFill>
                  <a:srgbClr val="585858"/>
                </a:solidFill>
              </a:rPr>
              <a:t>Sufyan</a:t>
            </a:r>
          </a:p>
        </p:txBody>
      </p:sp>
      <p:sp>
        <p:nvSpPr>
          <p:cNvPr id="11" name="TextBox 10">
            <a:extLst>
              <a:ext uri="{FF2B5EF4-FFF2-40B4-BE49-F238E27FC236}">
                <a16:creationId xmlns:a16="http://schemas.microsoft.com/office/drawing/2014/main" id="{0AC6CF54-6E3E-4ECE-91A1-3075F801439C}"/>
              </a:ext>
            </a:extLst>
          </p:cNvPr>
          <p:cNvSpPr txBox="1"/>
          <p:nvPr/>
        </p:nvSpPr>
        <p:spPr>
          <a:xfrm>
            <a:off x="7465252" y="5498068"/>
            <a:ext cx="1236236" cy="430887"/>
          </a:xfrm>
          <a:prstGeom prst="rect">
            <a:avLst/>
          </a:prstGeom>
          <a:noFill/>
          <a:ln>
            <a:noFill/>
          </a:ln>
        </p:spPr>
        <p:txBody>
          <a:bodyPr wrap="none" rtlCol="0">
            <a:spAutoFit/>
          </a:bodyPr>
          <a:lstStyle/>
          <a:p>
            <a:pPr>
              <a:buNone/>
            </a:pPr>
            <a:r>
              <a:rPr lang="en-GB" sz="2200" i="1" dirty="0">
                <a:solidFill>
                  <a:srgbClr val="585858"/>
                </a:solidFill>
              </a:rPr>
              <a:t>Jasmine</a:t>
            </a:r>
          </a:p>
        </p:txBody>
      </p:sp>
      <p:sp>
        <p:nvSpPr>
          <p:cNvPr id="12" name="TextBox 11">
            <a:extLst>
              <a:ext uri="{FF2B5EF4-FFF2-40B4-BE49-F238E27FC236}">
                <a16:creationId xmlns:a16="http://schemas.microsoft.com/office/drawing/2014/main" id="{5C98FDBB-D1D0-4DF9-8930-7288A724B0A8}"/>
              </a:ext>
            </a:extLst>
          </p:cNvPr>
          <p:cNvSpPr txBox="1"/>
          <p:nvPr/>
        </p:nvSpPr>
        <p:spPr>
          <a:xfrm>
            <a:off x="195738" y="1355855"/>
            <a:ext cx="4478355" cy="1107996"/>
          </a:xfrm>
          <a:prstGeom prst="rect">
            <a:avLst/>
          </a:prstGeom>
          <a:noFill/>
        </p:spPr>
        <p:txBody>
          <a:bodyPr wrap="square" rtlCol="0">
            <a:spAutoFit/>
          </a:bodyPr>
          <a:lstStyle/>
          <a:p>
            <a:pPr>
              <a:buNone/>
            </a:pPr>
            <a:r>
              <a:rPr lang="en-GB" sz="2200" dirty="0"/>
              <a:t>Three students describe what they think they need to do to find the value of </a:t>
            </a:r>
            <a:r>
              <a:rPr lang="en-GB" sz="2200" dirty="0">
                <a:solidFill>
                  <a:srgbClr val="00628C"/>
                </a:solidFill>
              </a:rPr>
              <a:t>10</a:t>
            </a:r>
            <a:r>
              <a:rPr lang="en-GB" sz="2200" baseline="30000" dirty="0">
                <a:solidFill>
                  <a:srgbClr val="00628C"/>
                </a:solidFill>
              </a:rPr>
              <a:t>3</a:t>
            </a:r>
            <a:r>
              <a:rPr lang="en-GB" sz="2200" dirty="0">
                <a:solidFill>
                  <a:srgbClr val="585858"/>
                </a:solidFill>
              </a:rPr>
              <a:t>.</a:t>
            </a:r>
          </a:p>
        </p:txBody>
      </p:sp>
      <p:sp>
        <p:nvSpPr>
          <p:cNvPr id="14" name="TextBox 13">
            <a:extLst>
              <a:ext uri="{FF2B5EF4-FFF2-40B4-BE49-F238E27FC236}">
                <a16:creationId xmlns:a16="http://schemas.microsoft.com/office/drawing/2014/main" id="{7961E805-1EEA-4A19-A1E2-7438CBFEC5BF}"/>
              </a:ext>
            </a:extLst>
          </p:cNvPr>
          <p:cNvSpPr txBox="1"/>
          <p:nvPr/>
        </p:nvSpPr>
        <p:spPr>
          <a:xfrm>
            <a:off x="195738" y="3083674"/>
            <a:ext cx="5689892" cy="1175706"/>
          </a:xfrm>
          <a:prstGeom prst="rect">
            <a:avLst/>
          </a:prstGeom>
          <a:noFill/>
        </p:spPr>
        <p:txBody>
          <a:bodyPr wrap="square">
            <a:spAutoFit/>
          </a:bodyPr>
          <a:lstStyle/>
          <a:p>
            <a:pPr marL="514350" indent="-514350">
              <a:buFont typeface="+mj-lt"/>
              <a:buAutoNum type="alphaLcParenR"/>
            </a:pPr>
            <a:r>
              <a:rPr lang="en-GB" sz="2200" dirty="0">
                <a:solidFill>
                  <a:srgbClr val="585858"/>
                </a:solidFill>
              </a:rPr>
              <a:t>Who is correct? Convince me.</a:t>
            </a:r>
          </a:p>
          <a:p>
            <a:pPr marL="514350" indent="-514350">
              <a:buFont typeface="+mj-lt"/>
              <a:buAutoNum type="alphaLcParenR"/>
            </a:pPr>
            <a:r>
              <a:rPr lang="en-GB" sz="2200" dirty="0">
                <a:solidFill>
                  <a:srgbClr val="585858"/>
                </a:solidFill>
              </a:rPr>
              <a:t>Explain what the students who are incorrect have misunderstood. </a:t>
            </a:r>
            <a:endParaRPr lang="en-GB" sz="2200" dirty="0">
              <a:solidFill>
                <a:srgbClr val="00628C"/>
              </a:solidFill>
            </a:endParaRPr>
          </a:p>
        </p:txBody>
      </p:sp>
      <p:sp>
        <p:nvSpPr>
          <p:cNvPr id="13" name="Action Button: Help 12">
            <a:hlinkClick r:id="" action="ppaction://noaction" highlightClick="1"/>
            <a:extLst>
              <a:ext uri="{FF2B5EF4-FFF2-40B4-BE49-F238E27FC236}">
                <a16:creationId xmlns:a16="http://schemas.microsoft.com/office/drawing/2014/main" id="{A1479106-B175-4DD2-8A78-F561AB82F587}"/>
              </a:ext>
            </a:extLst>
          </p:cNvPr>
          <p:cNvSpPr/>
          <p:nvPr/>
        </p:nvSpPr>
        <p:spPr>
          <a:xfrm>
            <a:off x="195738" y="5230325"/>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15" name="TextBox 14">
            <a:extLst>
              <a:ext uri="{FF2B5EF4-FFF2-40B4-BE49-F238E27FC236}">
                <a16:creationId xmlns:a16="http://schemas.microsoft.com/office/drawing/2014/main" id="{C4F530BC-036B-45A6-81E1-991A54C91E8E}"/>
              </a:ext>
            </a:extLst>
          </p:cNvPr>
          <p:cNvSpPr txBox="1"/>
          <p:nvPr/>
        </p:nvSpPr>
        <p:spPr>
          <a:xfrm>
            <a:off x="962816" y="5166593"/>
            <a:ext cx="5995032" cy="1107996"/>
          </a:xfrm>
          <a:prstGeom prst="rect">
            <a:avLst/>
          </a:prstGeom>
          <a:noFill/>
        </p:spPr>
        <p:txBody>
          <a:bodyPr wrap="square">
            <a:spAutoFit/>
          </a:bodyPr>
          <a:lstStyle/>
          <a:p>
            <a:pPr>
              <a:buNone/>
            </a:pPr>
            <a:r>
              <a:rPr lang="en-GB" sz="2200" dirty="0">
                <a:effectLst/>
                <a:latin typeface="+mj-lt"/>
              </a:rPr>
              <a:t>What calculation could you do to correct the students with the wrong method? Is it possible to do this in one step?</a:t>
            </a:r>
          </a:p>
        </p:txBody>
      </p:sp>
    </p:spTree>
    <p:extLst>
      <p:ext uri="{BB962C8B-B14F-4D97-AF65-F5344CB8AC3E}">
        <p14:creationId xmlns:p14="http://schemas.microsoft.com/office/powerpoint/2010/main" val="2446077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P spid="9" grpId="0"/>
      <p:bldP spid="10" grpId="0"/>
      <p:bldP spid="11" grpId="0"/>
      <p:bldP spid="12" grpId="0"/>
      <p:bldP spid="14" grpId="0" uiExpand="1" build="p"/>
      <p:bldP spid="13" grpId="0" animBg="1"/>
      <p:bldP spid="15"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DEA81FF-BF8D-4D99-90F0-9B129594E45F}"/>
              </a:ext>
            </a:extLst>
          </p:cNvPr>
          <p:cNvSpPr>
            <a:spLocks noGrp="1"/>
          </p:cNvSpPr>
          <p:nvPr>
            <p:ph type="body" sz="quarter" idx="11"/>
          </p:nvPr>
        </p:nvSpPr>
        <p:spPr/>
        <p:txBody>
          <a:bodyPr/>
          <a:lstStyle/>
          <a:p>
            <a:r>
              <a:rPr lang="en-GB"/>
              <a:t>Activity I: Factors of 36</a:t>
            </a:r>
          </a:p>
        </p:txBody>
      </p:sp>
      <p:grpSp>
        <p:nvGrpSpPr>
          <p:cNvPr id="76" name="Group 75">
            <a:extLst>
              <a:ext uri="{FF2B5EF4-FFF2-40B4-BE49-F238E27FC236}">
                <a16:creationId xmlns:a16="http://schemas.microsoft.com/office/drawing/2014/main" id="{03C7DD63-A550-4391-8031-F9452945E3B4}"/>
              </a:ext>
            </a:extLst>
          </p:cNvPr>
          <p:cNvGrpSpPr/>
          <p:nvPr/>
        </p:nvGrpSpPr>
        <p:grpSpPr>
          <a:xfrm>
            <a:off x="8321552" y="1972710"/>
            <a:ext cx="3716182" cy="1744147"/>
            <a:chOff x="8299151" y="1898204"/>
            <a:chExt cx="3716182" cy="2057480"/>
          </a:xfrm>
        </p:grpSpPr>
        <p:sp>
          <p:nvSpPr>
            <p:cNvPr id="5" name="Oval 4">
              <a:extLst>
                <a:ext uri="{FF2B5EF4-FFF2-40B4-BE49-F238E27FC236}">
                  <a16:creationId xmlns:a16="http://schemas.microsoft.com/office/drawing/2014/main" id="{75B2546A-98D7-4E30-A82F-22FB1D9D5A76}"/>
                </a:ext>
              </a:extLst>
            </p:cNvPr>
            <p:cNvSpPr/>
            <p:nvPr/>
          </p:nvSpPr>
          <p:spPr>
            <a:xfrm>
              <a:off x="8299151" y="1898204"/>
              <a:ext cx="3716182" cy="2057480"/>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6" name="Oval 5">
              <a:extLst>
                <a:ext uri="{FF2B5EF4-FFF2-40B4-BE49-F238E27FC236}">
                  <a16:creationId xmlns:a16="http://schemas.microsoft.com/office/drawing/2014/main" id="{576BCFA6-29E0-4E74-9EB9-AF4793DEF1AA}"/>
                </a:ext>
              </a:extLst>
            </p:cNvPr>
            <p:cNvSpPr/>
            <p:nvPr/>
          </p:nvSpPr>
          <p:spPr>
            <a:xfrm>
              <a:off x="8587450" y="2286710"/>
              <a:ext cx="1409275" cy="1219232"/>
            </a:xfrm>
            <a:prstGeom prst="ellipse">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7" name="TextBox 6">
              <a:extLst>
                <a:ext uri="{FF2B5EF4-FFF2-40B4-BE49-F238E27FC236}">
                  <a16:creationId xmlns:a16="http://schemas.microsoft.com/office/drawing/2014/main" id="{D368E717-9C9F-4EFD-9BA5-C5900CCB0A95}"/>
                </a:ext>
              </a:extLst>
            </p:cNvPr>
            <p:cNvSpPr txBox="1"/>
            <p:nvPr/>
          </p:nvSpPr>
          <p:spPr>
            <a:xfrm>
              <a:off x="9231907" y="2756664"/>
              <a:ext cx="356188" cy="544602"/>
            </a:xfrm>
            <a:prstGeom prst="rect">
              <a:avLst/>
            </a:prstGeom>
            <a:noFill/>
          </p:spPr>
          <p:txBody>
            <a:bodyPr wrap="none" rtlCol="0">
              <a:spAutoFit/>
            </a:bodyPr>
            <a:lstStyle/>
            <a:p>
              <a:pPr>
                <a:buNone/>
              </a:pPr>
              <a:r>
                <a:rPr lang="en-GB" sz="2400">
                  <a:solidFill>
                    <a:schemeClr val="bg1"/>
                  </a:solidFill>
                </a:rPr>
                <a:t>3</a:t>
              </a:r>
            </a:p>
          </p:txBody>
        </p:sp>
        <p:sp>
          <p:nvSpPr>
            <p:cNvPr id="8" name="TextBox 7">
              <a:extLst>
                <a:ext uri="{FF2B5EF4-FFF2-40B4-BE49-F238E27FC236}">
                  <a16:creationId xmlns:a16="http://schemas.microsoft.com/office/drawing/2014/main" id="{F059D77B-3C19-4F7D-A559-172D0701EA78}"/>
                </a:ext>
              </a:extLst>
            </p:cNvPr>
            <p:cNvSpPr txBox="1"/>
            <p:nvPr/>
          </p:nvSpPr>
          <p:spPr>
            <a:xfrm>
              <a:off x="10658250" y="2756664"/>
              <a:ext cx="356188" cy="544602"/>
            </a:xfrm>
            <a:prstGeom prst="rect">
              <a:avLst/>
            </a:prstGeom>
            <a:noFill/>
          </p:spPr>
          <p:txBody>
            <a:bodyPr wrap="none" rtlCol="0">
              <a:spAutoFit/>
            </a:bodyPr>
            <a:lstStyle/>
            <a:p>
              <a:pPr>
                <a:buNone/>
              </a:pPr>
              <a:r>
                <a:rPr lang="en-GB" sz="2400"/>
                <a:t>6</a:t>
              </a:r>
            </a:p>
          </p:txBody>
        </p:sp>
        <p:sp>
          <p:nvSpPr>
            <p:cNvPr id="9" name="TextBox 8">
              <a:extLst>
                <a:ext uri="{FF2B5EF4-FFF2-40B4-BE49-F238E27FC236}">
                  <a16:creationId xmlns:a16="http://schemas.microsoft.com/office/drawing/2014/main" id="{9ED1D734-A42A-4938-8DE3-48101FC902EE}"/>
                </a:ext>
              </a:extLst>
            </p:cNvPr>
            <p:cNvSpPr txBox="1"/>
            <p:nvPr/>
          </p:nvSpPr>
          <p:spPr>
            <a:xfrm>
              <a:off x="10679880" y="2099192"/>
              <a:ext cx="527709" cy="544602"/>
            </a:xfrm>
            <a:prstGeom prst="rect">
              <a:avLst/>
            </a:prstGeom>
            <a:noFill/>
          </p:spPr>
          <p:txBody>
            <a:bodyPr wrap="none" rtlCol="0">
              <a:spAutoFit/>
            </a:bodyPr>
            <a:lstStyle/>
            <a:p>
              <a:pPr>
                <a:buNone/>
              </a:pPr>
              <a:r>
                <a:rPr lang="en-GB" sz="2400"/>
                <a:t>36</a:t>
              </a:r>
            </a:p>
          </p:txBody>
        </p:sp>
        <p:sp>
          <p:nvSpPr>
            <p:cNvPr id="10" name="TextBox 9">
              <a:extLst>
                <a:ext uri="{FF2B5EF4-FFF2-40B4-BE49-F238E27FC236}">
                  <a16:creationId xmlns:a16="http://schemas.microsoft.com/office/drawing/2014/main" id="{FB2B07CA-10C6-4149-BE44-D207441AE3E1}"/>
                </a:ext>
              </a:extLst>
            </p:cNvPr>
            <p:cNvSpPr txBox="1"/>
            <p:nvPr/>
          </p:nvSpPr>
          <p:spPr>
            <a:xfrm>
              <a:off x="8794354" y="2354282"/>
              <a:ext cx="356188" cy="544602"/>
            </a:xfrm>
            <a:prstGeom prst="rect">
              <a:avLst/>
            </a:prstGeom>
            <a:noFill/>
          </p:spPr>
          <p:txBody>
            <a:bodyPr wrap="none" rtlCol="0">
              <a:spAutoFit/>
            </a:bodyPr>
            <a:lstStyle/>
            <a:p>
              <a:pPr>
                <a:buNone/>
              </a:pPr>
              <a:r>
                <a:rPr lang="en-GB" sz="2400">
                  <a:solidFill>
                    <a:schemeClr val="bg1"/>
                  </a:solidFill>
                </a:rPr>
                <a:t>2</a:t>
              </a:r>
            </a:p>
          </p:txBody>
        </p:sp>
        <p:sp>
          <p:nvSpPr>
            <p:cNvPr id="11" name="TextBox 10">
              <a:extLst>
                <a:ext uri="{FF2B5EF4-FFF2-40B4-BE49-F238E27FC236}">
                  <a16:creationId xmlns:a16="http://schemas.microsoft.com/office/drawing/2014/main" id="{829345F8-FC3D-44FB-B3AA-11E708D07747}"/>
                </a:ext>
              </a:extLst>
            </p:cNvPr>
            <p:cNvSpPr txBox="1"/>
            <p:nvPr/>
          </p:nvSpPr>
          <p:spPr>
            <a:xfrm>
              <a:off x="10953798" y="3318248"/>
              <a:ext cx="356188" cy="544602"/>
            </a:xfrm>
            <a:prstGeom prst="rect">
              <a:avLst/>
            </a:prstGeom>
            <a:noFill/>
          </p:spPr>
          <p:txBody>
            <a:bodyPr wrap="none" rtlCol="0">
              <a:spAutoFit/>
            </a:bodyPr>
            <a:lstStyle/>
            <a:p>
              <a:pPr>
                <a:buNone/>
              </a:pPr>
              <a:r>
                <a:rPr lang="en-GB" sz="2400"/>
                <a:t>9</a:t>
              </a:r>
            </a:p>
          </p:txBody>
        </p:sp>
        <p:sp>
          <p:nvSpPr>
            <p:cNvPr id="12" name="TextBox 11">
              <a:extLst>
                <a:ext uri="{FF2B5EF4-FFF2-40B4-BE49-F238E27FC236}">
                  <a16:creationId xmlns:a16="http://schemas.microsoft.com/office/drawing/2014/main" id="{EE2D62E0-4206-4BFF-9FB9-00FEC421AEF2}"/>
                </a:ext>
              </a:extLst>
            </p:cNvPr>
            <p:cNvSpPr txBox="1"/>
            <p:nvPr/>
          </p:nvSpPr>
          <p:spPr>
            <a:xfrm>
              <a:off x="10083185" y="2092673"/>
              <a:ext cx="356188" cy="544602"/>
            </a:xfrm>
            <a:prstGeom prst="rect">
              <a:avLst/>
            </a:prstGeom>
            <a:noFill/>
          </p:spPr>
          <p:txBody>
            <a:bodyPr wrap="none" rtlCol="0">
              <a:spAutoFit/>
            </a:bodyPr>
            <a:lstStyle/>
            <a:p>
              <a:pPr>
                <a:buNone/>
              </a:pPr>
              <a:r>
                <a:rPr lang="en-GB" sz="2400"/>
                <a:t>1</a:t>
              </a:r>
            </a:p>
          </p:txBody>
        </p:sp>
        <p:sp>
          <p:nvSpPr>
            <p:cNvPr id="13" name="TextBox 12">
              <a:extLst>
                <a:ext uri="{FF2B5EF4-FFF2-40B4-BE49-F238E27FC236}">
                  <a16:creationId xmlns:a16="http://schemas.microsoft.com/office/drawing/2014/main" id="{AC0CE432-5936-4560-8036-85EABA2D485A}"/>
                </a:ext>
              </a:extLst>
            </p:cNvPr>
            <p:cNvSpPr txBox="1"/>
            <p:nvPr/>
          </p:nvSpPr>
          <p:spPr>
            <a:xfrm>
              <a:off x="11256873" y="2599832"/>
              <a:ext cx="527709" cy="544602"/>
            </a:xfrm>
            <a:prstGeom prst="rect">
              <a:avLst/>
            </a:prstGeom>
            <a:noFill/>
          </p:spPr>
          <p:txBody>
            <a:bodyPr wrap="none" rtlCol="0">
              <a:spAutoFit/>
            </a:bodyPr>
            <a:lstStyle/>
            <a:p>
              <a:pPr>
                <a:buNone/>
              </a:pPr>
              <a:r>
                <a:rPr lang="en-GB" sz="2400"/>
                <a:t>12</a:t>
              </a:r>
            </a:p>
          </p:txBody>
        </p:sp>
        <p:sp>
          <p:nvSpPr>
            <p:cNvPr id="14" name="TextBox 13">
              <a:extLst>
                <a:ext uri="{FF2B5EF4-FFF2-40B4-BE49-F238E27FC236}">
                  <a16:creationId xmlns:a16="http://schemas.microsoft.com/office/drawing/2014/main" id="{4FB5D7F4-3F2A-4EE8-95FC-040163A222B8}"/>
                </a:ext>
              </a:extLst>
            </p:cNvPr>
            <p:cNvSpPr txBox="1"/>
            <p:nvPr/>
          </p:nvSpPr>
          <p:spPr>
            <a:xfrm>
              <a:off x="9929565" y="3123052"/>
              <a:ext cx="527709" cy="544602"/>
            </a:xfrm>
            <a:prstGeom prst="rect">
              <a:avLst/>
            </a:prstGeom>
            <a:noFill/>
          </p:spPr>
          <p:txBody>
            <a:bodyPr wrap="none" rtlCol="0">
              <a:spAutoFit/>
            </a:bodyPr>
            <a:lstStyle/>
            <a:p>
              <a:pPr>
                <a:buNone/>
              </a:pPr>
              <a:r>
                <a:rPr lang="en-GB" sz="2400"/>
                <a:t>18</a:t>
              </a:r>
            </a:p>
          </p:txBody>
        </p:sp>
        <p:sp>
          <p:nvSpPr>
            <p:cNvPr id="15" name="TextBox 14">
              <a:extLst>
                <a:ext uri="{FF2B5EF4-FFF2-40B4-BE49-F238E27FC236}">
                  <a16:creationId xmlns:a16="http://schemas.microsoft.com/office/drawing/2014/main" id="{EBD59669-310C-4693-B496-0E5036E3BF37}"/>
                </a:ext>
              </a:extLst>
            </p:cNvPr>
            <p:cNvSpPr txBox="1"/>
            <p:nvPr/>
          </p:nvSpPr>
          <p:spPr>
            <a:xfrm>
              <a:off x="10267736" y="2599832"/>
              <a:ext cx="356188" cy="544602"/>
            </a:xfrm>
            <a:prstGeom prst="rect">
              <a:avLst/>
            </a:prstGeom>
            <a:noFill/>
          </p:spPr>
          <p:txBody>
            <a:bodyPr wrap="none" rtlCol="0">
              <a:spAutoFit/>
            </a:bodyPr>
            <a:lstStyle/>
            <a:p>
              <a:pPr>
                <a:buNone/>
              </a:pPr>
              <a:r>
                <a:rPr lang="en-GB" sz="2400"/>
                <a:t>4</a:t>
              </a:r>
            </a:p>
          </p:txBody>
        </p:sp>
      </p:grpSp>
      <p:grpSp>
        <p:nvGrpSpPr>
          <p:cNvPr id="77" name="Group 76">
            <a:extLst>
              <a:ext uri="{FF2B5EF4-FFF2-40B4-BE49-F238E27FC236}">
                <a16:creationId xmlns:a16="http://schemas.microsoft.com/office/drawing/2014/main" id="{1380642E-6238-47BA-98E4-08BD3D30D8C1}"/>
              </a:ext>
            </a:extLst>
          </p:cNvPr>
          <p:cNvGrpSpPr/>
          <p:nvPr/>
        </p:nvGrpSpPr>
        <p:grpSpPr>
          <a:xfrm>
            <a:off x="6226323" y="3773472"/>
            <a:ext cx="3744000" cy="1744147"/>
            <a:chOff x="6263140" y="3675776"/>
            <a:chExt cx="3744000" cy="2057480"/>
          </a:xfrm>
        </p:grpSpPr>
        <p:sp>
          <p:nvSpPr>
            <p:cNvPr id="27" name="Oval 26">
              <a:extLst>
                <a:ext uri="{FF2B5EF4-FFF2-40B4-BE49-F238E27FC236}">
                  <a16:creationId xmlns:a16="http://schemas.microsoft.com/office/drawing/2014/main" id="{7F419E76-10D6-4F0E-9755-F2DEBA311813}"/>
                </a:ext>
              </a:extLst>
            </p:cNvPr>
            <p:cNvSpPr/>
            <p:nvPr/>
          </p:nvSpPr>
          <p:spPr>
            <a:xfrm>
              <a:off x="6263140" y="3675776"/>
              <a:ext cx="3744000" cy="2057480"/>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28" name="Oval 27">
              <a:extLst>
                <a:ext uri="{FF2B5EF4-FFF2-40B4-BE49-F238E27FC236}">
                  <a16:creationId xmlns:a16="http://schemas.microsoft.com/office/drawing/2014/main" id="{04A728FD-5C58-4946-859A-88CDEFA2E7AC}"/>
                </a:ext>
              </a:extLst>
            </p:cNvPr>
            <p:cNvSpPr/>
            <p:nvPr/>
          </p:nvSpPr>
          <p:spPr>
            <a:xfrm>
              <a:off x="6630958" y="4029992"/>
              <a:ext cx="1409275" cy="1219232"/>
            </a:xfrm>
            <a:prstGeom prst="ellipse">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29" name="TextBox 28">
              <a:extLst>
                <a:ext uri="{FF2B5EF4-FFF2-40B4-BE49-F238E27FC236}">
                  <a16:creationId xmlns:a16="http://schemas.microsoft.com/office/drawing/2014/main" id="{7C4EE265-8428-4913-9C4F-4FCE38A99982}"/>
                </a:ext>
              </a:extLst>
            </p:cNvPr>
            <p:cNvSpPr txBox="1"/>
            <p:nvPr/>
          </p:nvSpPr>
          <p:spPr>
            <a:xfrm>
              <a:off x="7219755" y="4661278"/>
              <a:ext cx="527709" cy="544602"/>
            </a:xfrm>
            <a:prstGeom prst="rect">
              <a:avLst/>
            </a:prstGeom>
            <a:noFill/>
          </p:spPr>
          <p:txBody>
            <a:bodyPr wrap="none" rtlCol="0">
              <a:spAutoFit/>
            </a:bodyPr>
            <a:lstStyle/>
            <a:p>
              <a:pPr>
                <a:buNone/>
              </a:pPr>
              <a:r>
                <a:rPr lang="en-GB" sz="2400">
                  <a:solidFill>
                    <a:schemeClr val="bg1"/>
                  </a:solidFill>
                </a:rPr>
                <a:t>36</a:t>
              </a:r>
            </a:p>
          </p:txBody>
        </p:sp>
        <p:sp>
          <p:nvSpPr>
            <p:cNvPr id="30" name="TextBox 29">
              <a:extLst>
                <a:ext uri="{FF2B5EF4-FFF2-40B4-BE49-F238E27FC236}">
                  <a16:creationId xmlns:a16="http://schemas.microsoft.com/office/drawing/2014/main" id="{8D726221-9A8C-412A-B9D5-6843EE2F479F}"/>
                </a:ext>
              </a:extLst>
            </p:cNvPr>
            <p:cNvSpPr txBox="1"/>
            <p:nvPr/>
          </p:nvSpPr>
          <p:spPr>
            <a:xfrm>
              <a:off x="8701758" y="4446703"/>
              <a:ext cx="295548" cy="544602"/>
            </a:xfrm>
            <a:prstGeom prst="rect">
              <a:avLst/>
            </a:prstGeom>
            <a:noFill/>
          </p:spPr>
          <p:txBody>
            <a:bodyPr wrap="square" rtlCol="0">
              <a:spAutoFit/>
            </a:bodyPr>
            <a:lstStyle/>
            <a:p>
              <a:pPr>
                <a:buNone/>
              </a:pPr>
              <a:r>
                <a:rPr lang="en-GB" sz="2400"/>
                <a:t>6</a:t>
              </a:r>
            </a:p>
          </p:txBody>
        </p:sp>
        <p:sp>
          <p:nvSpPr>
            <p:cNvPr id="31" name="TextBox 30">
              <a:extLst>
                <a:ext uri="{FF2B5EF4-FFF2-40B4-BE49-F238E27FC236}">
                  <a16:creationId xmlns:a16="http://schemas.microsoft.com/office/drawing/2014/main" id="{3E20E2C7-0716-4F95-BD3A-B3E3DD85ACE6}"/>
                </a:ext>
              </a:extLst>
            </p:cNvPr>
            <p:cNvSpPr txBox="1"/>
            <p:nvPr/>
          </p:nvSpPr>
          <p:spPr>
            <a:xfrm>
              <a:off x="8760375" y="3842474"/>
              <a:ext cx="356188" cy="544602"/>
            </a:xfrm>
            <a:prstGeom prst="rect">
              <a:avLst/>
            </a:prstGeom>
            <a:noFill/>
          </p:spPr>
          <p:txBody>
            <a:bodyPr wrap="none" rtlCol="0">
              <a:spAutoFit/>
            </a:bodyPr>
            <a:lstStyle/>
            <a:p>
              <a:pPr>
                <a:buNone/>
              </a:pPr>
              <a:r>
                <a:rPr lang="en-GB" sz="2400"/>
                <a:t>3</a:t>
              </a:r>
            </a:p>
          </p:txBody>
        </p:sp>
        <p:sp>
          <p:nvSpPr>
            <p:cNvPr id="32" name="TextBox 31">
              <a:extLst>
                <a:ext uri="{FF2B5EF4-FFF2-40B4-BE49-F238E27FC236}">
                  <a16:creationId xmlns:a16="http://schemas.microsoft.com/office/drawing/2014/main" id="{350A87EB-1122-4521-82D9-80F8C0496B8C}"/>
                </a:ext>
              </a:extLst>
            </p:cNvPr>
            <p:cNvSpPr txBox="1"/>
            <p:nvPr/>
          </p:nvSpPr>
          <p:spPr>
            <a:xfrm>
              <a:off x="6837862" y="4097564"/>
              <a:ext cx="356188" cy="544602"/>
            </a:xfrm>
            <a:prstGeom prst="rect">
              <a:avLst/>
            </a:prstGeom>
            <a:noFill/>
          </p:spPr>
          <p:txBody>
            <a:bodyPr wrap="none" rtlCol="0">
              <a:spAutoFit/>
            </a:bodyPr>
            <a:lstStyle/>
            <a:p>
              <a:pPr>
                <a:buNone/>
              </a:pPr>
              <a:r>
                <a:rPr lang="en-GB" sz="2400">
                  <a:solidFill>
                    <a:schemeClr val="bg1"/>
                  </a:solidFill>
                </a:rPr>
                <a:t>9</a:t>
              </a:r>
            </a:p>
          </p:txBody>
        </p:sp>
        <p:sp>
          <p:nvSpPr>
            <p:cNvPr id="33" name="TextBox 32">
              <a:extLst>
                <a:ext uri="{FF2B5EF4-FFF2-40B4-BE49-F238E27FC236}">
                  <a16:creationId xmlns:a16="http://schemas.microsoft.com/office/drawing/2014/main" id="{6F7E5672-6A23-4C42-8D71-C6017C032EB3}"/>
                </a:ext>
              </a:extLst>
            </p:cNvPr>
            <p:cNvSpPr txBox="1"/>
            <p:nvPr/>
          </p:nvSpPr>
          <p:spPr>
            <a:xfrm>
              <a:off x="8997306" y="5061530"/>
              <a:ext cx="356188" cy="544602"/>
            </a:xfrm>
            <a:prstGeom prst="rect">
              <a:avLst/>
            </a:prstGeom>
            <a:noFill/>
          </p:spPr>
          <p:txBody>
            <a:bodyPr wrap="none" rtlCol="0">
              <a:spAutoFit/>
            </a:bodyPr>
            <a:lstStyle/>
            <a:p>
              <a:pPr>
                <a:buNone/>
              </a:pPr>
              <a:r>
                <a:rPr lang="en-GB" sz="2400"/>
                <a:t>2</a:t>
              </a:r>
            </a:p>
          </p:txBody>
        </p:sp>
        <p:sp>
          <p:nvSpPr>
            <p:cNvPr id="34" name="TextBox 33">
              <a:extLst>
                <a:ext uri="{FF2B5EF4-FFF2-40B4-BE49-F238E27FC236}">
                  <a16:creationId xmlns:a16="http://schemas.microsoft.com/office/drawing/2014/main" id="{12390BD6-9A56-4104-A217-43BDCAD0DDD1}"/>
                </a:ext>
              </a:extLst>
            </p:cNvPr>
            <p:cNvSpPr txBox="1"/>
            <p:nvPr/>
          </p:nvSpPr>
          <p:spPr>
            <a:xfrm>
              <a:off x="6873769" y="4563625"/>
              <a:ext cx="356188" cy="544602"/>
            </a:xfrm>
            <a:prstGeom prst="rect">
              <a:avLst/>
            </a:prstGeom>
            <a:noFill/>
          </p:spPr>
          <p:txBody>
            <a:bodyPr wrap="none" rtlCol="0">
              <a:spAutoFit/>
            </a:bodyPr>
            <a:lstStyle/>
            <a:p>
              <a:pPr>
                <a:buNone/>
              </a:pPr>
              <a:r>
                <a:rPr lang="en-GB" sz="2400">
                  <a:solidFill>
                    <a:schemeClr val="bg1"/>
                  </a:solidFill>
                </a:rPr>
                <a:t>1</a:t>
              </a:r>
            </a:p>
          </p:txBody>
        </p:sp>
        <p:sp>
          <p:nvSpPr>
            <p:cNvPr id="35" name="TextBox 34">
              <a:extLst>
                <a:ext uri="{FF2B5EF4-FFF2-40B4-BE49-F238E27FC236}">
                  <a16:creationId xmlns:a16="http://schemas.microsoft.com/office/drawing/2014/main" id="{CB544B54-EDF1-4209-9502-89B4B78BF3BA}"/>
                </a:ext>
              </a:extLst>
            </p:cNvPr>
            <p:cNvSpPr txBox="1"/>
            <p:nvPr/>
          </p:nvSpPr>
          <p:spPr>
            <a:xfrm>
              <a:off x="9300381" y="4343114"/>
              <a:ext cx="527709" cy="544602"/>
            </a:xfrm>
            <a:prstGeom prst="rect">
              <a:avLst/>
            </a:prstGeom>
            <a:noFill/>
          </p:spPr>
          <p:txBody>
            <a:bodyPr wrap="none" rtlCol="0">
              <a:spAutoFit/>
            </a:bodyPr>
            <a:lstStyle/>
            <a:p>
              <a:pPr>
                <a:buNone/>
              </a:pPr>
              <a:r>
                <a:rPr lang="en-GB" sz="2400"/>
                <a:t>12</a:t>
              </a:r>
            </a:p>
          </p:txBody>
        </p:sp>
        <p:sp>
          <p:nvSpPr>
            <p:cNvPr id="36" name="TextBox 35">
              <a:extLst>
                <a:ext uri="{FF2B5EF4-FFF2-40B4-BE49-F238E27FC236}">
                  <a16:creationId xmlns:a16="http://schemas.microsoft.com/office/drawing/2014/main" id="{1BA7E704-37AA-404F-ACE0-C180353FE68E}"/>
                </a:ext>
              </a:extLst>
            </p:cNvPr>
            <p:cNvSpPr txBox="1"/>
            <p:nvPr/>
          </p:nvSpPr>
          <p:spPr>
            <a:xfrm>
              <a:off x="7973073" y="4866334"/>
              <a:ext cx="527709" cy="544602"/>
            </a:xfrm>
            <a:prstGeom prst="rect">
              <a:avLst/>
            </a:prstGeom>
            <a:noFill/>
          </p:spPr>
          <p:txBody>
            <a:bodyPr wrap="none" rtlCol="0">
              <a:spAutoFit/>
            </a:bodyPr>
            <a:lstStyle/>
            <a:p>
              <a:pPr>
                <a:buNone/>
              </a:pPr>
              <a:r>
                <a:rPr lang="en-GB" sz="2400"/>
                <a:t>18</a:t>
              </a:r>
            </a:p>
          </p:txBody>
        </p:sp>
        <p:sp>
          <p:nvSpPr>
            <p:cNvPr id="37" name="TextBox 36">
              <a:extLst>
                <a:ext uri="{FF2B5EF4-FFF2-40B4-BE49-F238E27FC236}">
                  <a16:creationId xmlns:a16="http://schemas.microsoft.com/office/drawing/2014/main" id="{9A9B81EA-0D35-4756-B048-E98490093A0E}"/>
                </a:ext>
              </a:extLst>
            </p:cNvPr>
            <p:cNvSpPr txBox="1"/>
            <p:nvPr/>
          </p:nvSpPr>
          <p:spPr>
            <a:xfrm>
              <a:off x="7311322" y="4185093"/>
              <a:ext cx="356188" cy="544602"/>
            </a:xfrm>
            <a:prstGeom prst="rect">
              <a:avLst/>
            </a:prstGeom>
            <a:noFill/>
          </p:spPr>
          <p:txBody>
            <a:bodyPr wrap="none" rtlCol="0">
              <a:spAutoFit/>
            </a:bodyPr>
            <a:lstStyle/>
            <a:p>
              <a:pPr>
                <a:buNone/>
              </a:pPr>
              <a:r>
                <a:rPr lang="en-GB" sz="2400">
                  <a:solidFill>
                    <a:schemeClr val="bg1"/>
                  </a:solidFill>
                </a:rPr>
                <a:t>4</a:t>
              </a:r>
            </a:p>
          </p:txBody>
        </p:sp>
      </p:grpSp>
      <p:grpSp>
        <p:nvGrpSpPr>
          <p:cNvPr id="78" name="Group 77">
            <a:extLst>
              <a:ext uri="{FF2B5EF4-FFF2-40B4-BE49-F238E27FC236}">
                <a16:creationId xmlns:a16="http://schemas.microsoft.com/office/drawing/2014/main" id="{BD0C606E-286E-44C3-872D-42D6B07C1A02}"/>
              </a:ext>
            </a:extLst>
          </p:cNvPr>
          <p:cNvGrpSpPr/>
          <p:nvPr/>
        </p:nvGrpSpPr>
        <p:grpSpPr>
          <a:xfrm>
            <a:off x="2236306" y="3777366"/>
            <a:ext cx="3744000" cy="1744147"/>
            <a:chOff x="2142448" y="3714660"/>
            <a:chExt cx="3744000" cy="2057480"/>
          </a:xfrm>
        </p:grpSpPr>
        <p:sp>
          <p:nvSpPr>
            <p:cNvPr id="38" name="Oval 37">
              <a:extLst>
                <a:ext uri="{FF2B5EF4-FFF2-40B4-BE49-F238E27FC236}">
                  <a16:creationId xmlns:a16="http://schemas.microsoft.com/office/drawing/2014/main" id="{3B28C3C4-2368-4FB9-87B9-AA4CBE4C816B}"/>
                </a:ext>
              </a:extLst>
            </p:cNvPr>
            <p:cNvSpPr/>
            <p:nvPr/>
          </p:nvSpPr>
          <p:spPr>
            <a:xfrm>
              <a:off x="2142448" y="3714660"/>
              <a:ext cx="3744000" cy="2057480"/>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39" name="Oval 38">
              <a:extLst>
                <a:ext uri="{FF2B5EF4-FFF2-40B4-BE49-F238E27FC236}">
                  <a16:creationId xmlns:a16="http://schemas.microsoft.com/office/drawing/2014/main" id="{8BB9E95F-80C6-488C-BD92-614FA797BAD0}"/>
                </a:ext>
              </a:extLst>
            </p:cNvPr>
            <p:cNvSpPr/>
            <p:nvPr/>
          </p:nvSpPr>
          <p:spPr>
            <a:xfrm>
              <a:off x="2510266" y="4068876"/>
              <a:ext cx="1409275" cy="1219232"/>
            </a:xfrm>
            <a:prstGeom prst="ellipse">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40" name="TextBox 39">
              <a:extLst>
                <a:ext uri="{FF2B5EF4-FFF2-40B4-BE49-F238E27FC236}">
                  <a16:creationId xmlns:a16="http://schemas.microsoft.com/office/drawing/2014/main" id="{29AEE9AD-D1E7-4900-B3FC-04260D311400}"/>
                </a:ext>
              </a:extLst>
            </p:cNvPr>
            <p:cNvSpPr txBox="1"/>
            <p:nvPr/>
          </p:nvSpPr>
          <p:spPr>
            <a:xfrm>
              <a:off x="4896301" y="4746922"/>
              <a:ext cx="527709" cy="544602"/>
            </a:xfrm>
            <a:prstGeom prst="rect">
              <a:avLst/>
            </a:prstGeom>
            <a:noFill/>
          </p:spPr>
          <p:txBody>
            <a:bodyPr wrap="none" rtlCol="0">
              <a:spAutoFit/>
            </a:bodyPr>
            <a:lstStyle/>
            <a:p>
              <a:pPr>
                <a:buNone/>
              </a:pPr>
              <a:r>
                <a:rPr lang="en-GB" sz="2400">
                  <a:solidFill>
                    <a:srgbClr val="585858"/>
                  </a:solidFill>
                </a:rPr>
                <a:t>36</a:t>
              </a:r>
            </a:p>
          </p:txBody>
        </p:sp>
        <p:sp>
          <p:nvSpPr>
            <p:cNvPr id="41" name="TextBox 40">
              <a:extLst>
                <a:ext uri="{FF2B5EF4-FFF2-40B4-BE49-F238E27FC236}">
                  <a16:creationId xmlns:a16="http://schemas.microsoft.com/office/drawing/2014/main" id="{A8129254-4AD6-4974-8887-602107D1CB60}"/>
                </a:ext>
              </a:extLst>
            </p:cNvPr>
            <p:cNvSpPr txBox="1"/>
            <p:nvPr/>
          </p:nvSpPr>
          <p:spPr>
            <a:xfrm>
              <a:off x="4581066" y="4485587"/>
              <a:ext cx="295548" cy="544602"/>
            </a:xfrm>
            <a:prstGeom prst="rect">
              <a:avLst/>
            </a:prstGeom>
            <a:noFill/>
          </p:spPr>
          <p:txBody>
            <a:bodyPr wrap="square" rtlCol="0">
              <a:spAutoFit/>
            </a:bodyPr>
            <a:lstStyle/>
            <a:p>
              <a:pPr>
                <a:buNone/>
              </a:pPr>
              <a:r>
                <a:rPr lang="en-GB" sz="2400"/>
                <a:t>6</a:t>
              </a:r>
            </a:p>
          </p:txBody>
        </p:sp>
        <p:sp>
          <p:nvSpPr>
            <p:cNvPr id="42" name="TextBox 41">
              <a:extLst>
                <a:ext uri="{FF2B5EF4-FFF2-40B4-BE49-F238E27FC236}">
                  <a16:creationId xmlns:a16="http://schemas.microsoft.com/office/drawing/2014/main" id="{76601654-730B-4370-B8AC-A33B64585826}"/>
                </a:ext>
              </a:extLst>
            </p:cNvPr>
            <p:cNvSpPr txBox="1"/>
            <p:nvPr/>
          </p:nvSpPr>
          <p:spPr>
            <a:xfrm>
              <a:off x="4518164" y="3851959"/>
              <a:ext cx="356188" cy="544602"/>
            </a:xfrm>
            <a:prstGeom prst="rect">
              <a:avLst/>
            </a:prstGeom>
            <a:noFill/>
          </p:spPr>
          <p:txBody>
            <a:bodyPr wrap="none" rtlCol="0">
              <a:spAutoFit/>
            </a:bodyPr>
            <a:lstStyle/>
            <a:p>
              <a:pPr>
                <a:buNone/>
              </a:pPr>
              <a:r>
                <a:rPr lang="en-GB" sz="2400"/>
                <a:t>3</a:t>
              </a:r>
            </a:p>
          </p:txBody>
        </p:sp>
        <p:sp>
          <p:nvSpPr>
            <p:cNvPr id="43" name="TextBox 42">
              <a:extLst>
                <a:ext uri="{FF2B5EF4-FFF2-40B4-BE49-F238E27FC236}">
                  <a16:creationId xmlns:a16="http://schemas.microsoft.com/office/drawing/2014/main" id="{27C57FAC-8702-47A7-95C1-0F0F3B21D13A}"/>
                </a:ext>
              </a:extLst>
            </p:cNvPr>
            <p:cNvSpPr txBox="1"/>
            <p:nvPr/>
          </p:nvSpPr>
          <p:spPr>
            <a:xfrm>
              <a:off x="3960328" y="3776580"/>
              <a:ext cx="356188" cy="544602"/>
            </a:xfrm>
            <a:prstGeom prst="rect">
              <a:avLst/>
            </a:prstGeom>
            <a:noFill/>
          </p:spPr>
          <p:txBody>
            <a:bodyPr wrap="none" rtlCol="0">
              <a:spAutoFit/>
            </a:bodyPr>
            <a:lstStyle/>
            <a:p>
              <a:pPr>
                <a:buNone/>
              </a:pPr>
              <a:r>
                <a:rPr lang="en-GB" sz="2400">
                  <a:solidFill>
                    <a:srgbClr val="585858"/>
                  </a:solidFill>
                </a:rPr>
                <a:t>9</a:t>
              </a:r>
            </a:p>
          </p:txBody>
        </p:sp>
        <p:sp>
          <p:nvSpPr>
            <p:cNvPr id="44" name="TextBox 43">
              <a:extLst>
                <a:ext uri="{FF2B5EF4-FFF2-40B4-BE49-F238E27FC236}">
                  <a16:creationId xmlns:a16="http://schemas.microsoft.com/office/drawing/2014/main" id="{5A21782E-3DDD-4F93-91C9-339ED5185BC5}"/>
                </a:ext>
              </a:extLst>
            </p:cNvPr>
            <p:cNvSpPr txBox="1"/>
            <p:nvPr/>
          </p:nvSpPr>
          <p:spPr>
            <a:xfrm>
              <a:off x="4441282" y="5110230"/>
              <a:ext cx="356188" cy="544602"/>
            </a:xfrm>
            <a:prstGeom prst="rect">
              <a:avLst/>
            </a:prstGeom>
            <a:noFill/>
          </p:spPr>
          <p:txBody>
            <a:bodyPr wrap="none" rtlCol="0">
              <a:spAutoFit/>
            </a:bodyPr>
            <a:lstStyle/>
            <a:p>
              <a:pPr>
                <a:buNone/>
              </a:pPr>
              <a:r>
                <a:rPr lang="en-GB" sz="2400"/>
                <a:t>2</a:t>
              </a:r>
            </a:p>
          </p:txBody>
        </p:sp>
        <p:sp>
          <p:nvSpPr>
            <p:cNvPr id="45" name="TextBox 44">
              <a:extLst>
                <a:ext uri="{FF2B5EF4-FFF2-40B4-BE49-F238E27FC236}">
                  <a16:creationId xmlns:a16="http://schemas.microsoft.com/office/drawing/2014/main" id="{E4F028A4-1809-4F4F-AA7F-FAE122BB0390}"/>
                </a:ext>
              </a:extLst>
            </p:cNvPr>
            <p:cNvSpPr txBox="1"/>
            <p:nvPr/>
          </p:nvSpPr>
          <p:spPr>
            <a:xfrm>
              <a:off x="3001151" y="4416882"/>
              <a:ext cx="356188" cy="544602"/>
            </a:xfrm>
            <a:prstGeom prst="rect">
              <a:avLst/>
            </a:prstGeom>
            <a:noFill/>
          </p:spPr>
          <p:txBody>
            <a:bodyPr wrap="none" rtlCol="0">
              <a:spAutoFit/>
            </a:bodyPr>
            <a:lstStyle/>
            <a:p>
              <a:pPr>
                <a:buNone/>
              </a:pPr>
              <a:r>
                <a:rPr lang="en-GB" sz="2400">
                  <a:solidFill>
                    <a:schemeClr val="bg1"/>
                  </a:solidFill>
                </a:rPr>
                <a:t>1</a:t>
              </a:r>
            </a:p>
          </p:txBody>
        </p:sp>
        <p:sp>
          <p:nvSpPr>
            <p:cNvPr id="46" name="TextBox 45">
              <a:extLst>
                <a:ext uri="{FF2B5EF4-FFF2-40B4-BE49-F238E27FC236}">
                  <a16:creationId xmlns:a16="http://schemas.microsoft.com/office/drawing/2014/main" id="{3C870D70-37BE-4194-B710-3EDA0B5761E6}"/>
                </a:ext>
              </a:extLst>
            </p:cNvPr>
            <p:cNvSpPr txBox="1"/>
            <p:nvPr/>
          </p:nvSpPr>
          <p:spPr>
            <a:xfrm>
              <a:off x="5179689" y="4381998"/>
              <a:ext cx="527709" cy="544602"/>
            </a:xfrm>
            <a:prstGeom prst="rect">
              <a:avLst/>
            </a:prstGeom>
            <a:noFill/>
          </p:spPr>
          <p:txBody>
            <a:bodyPr wrap="none" rtlCol="0">
              <a:spAutoFit/>
            </a:bodyPr>
            <a:lstStyle/>
            <a:p>
              <a:pPr>
                <a:buNone/>
              </a:pPr>
              <a:r>
                <a:rPr lang="en-GB" sz="2400"/>
                <a:t>12</a:t>
              </a:r>
            </a:p>
          </p:txBody>
        </p:sp>
        <p:sp>
          <p:nvSpPr>
            <p:cNvPr id="47" name="TextBox 46">
              <a:extLst>
                <a:ext uri="{FF2B5EF4-FFF2-40B4-BE49-F238E27FC236}">
                  <a16:creationId xmlns:a16="http://schemas.microsoft.com/office/drawing/2014/main" id="{7C2917D0-96AC-4D90-A379-5E9CE06382E5}"/>
                </a:ext>
              </a:extLst>
            </p:cNvPr>
            <p:cNvSpPr txBox="1"/>
            <p:nvPr/>
          </p:nvSpPr>
          <p:spPr>
            <a:xfrm>
              <a:off x="3852381" y="4905218"/>
              <a:ext cx="527709" cy="544602"/>
            </a:xfrm>
            <a:prstGeom prst="rect">
              <a:avLst/>
            </a:prstGeom>
            <a:noFill/>
          </p:spPr>
          <p:txBody>
            <a:bodyPr wrap="none" rtlCol="0">
              <a:spAutoFit/>
            </a:bodyPr>
            <a:lstStyle/>
            <a:p>
              <a:pPr>
                <a:buNone/>
              </a:pPr>
              <a:r>
                <a:rPr lang="en-GB" sz="2400"/>
                <a:t>18</a:t>
              </a:r>
            </a:p>
          </p:txBody>
        </p:sp>
        <p:sp>
          <p:nvSpPr>
            <p:cNvPr id="48" name="TextBox 47">
              <a:extLst>
                <a:ext uri="{FF2B5EF4-FFF2-40B4-BE49-F238E27FC236}">
                  <a16:creationId xmlns:a16="http://schemas.microsoft.com/office/drawing/2014/main" id="{9142A4D4-DE16-43BF-A81C-EA09EC857F4A}"/>
                </a:ext>
              </a:extLst>
            </p:cNvPr>
            <p:cNvSpPr txBox="1"/>
            <p:nvPr/>
          </p:nvSpPr>
          <p:spPr>
            <a:xfrm>
              <a:off x="4013225" y="4340899"/>
              <a:ext cx="356188" cy="544602"/>
            </a:xfrm>
            <a:prstGeom prst="rect">
              <a:avLst/>
            </a:prstGeom>
            <a:noFill/>
          </p:spPr>
          <p:txBody>
            <a:bodyPr wrap="none" rtlCol="0">
              <a:spAutoFit/>
            </a:bodyPr>
            <a:lstStyle/>
            <a:p>
              <a:pPr>
                <a:buNone/>
              </a:pPr>
              <a:r>
                <a:rPr lang="en-GB" sz="2400">
                  <a:solidFill>
                    <a:srgbClr val="585858"/>
                  </a:solidFill>
                </a:rPr>
                <a:t>4</a:t>
              </a:r>
            </a:p>
          </p:txBody>
        </p:sp>
      </p:grpSp>
      <p:grpSp>
        <p:nvGrpSpPr>
          <p:cNvPr id="74" name="Group 73">
            <a:extLst>
              <a:ext uri="{FF2B5EF4-FFF2-40B4-BE49-F238E27FC236}">
                <a16:creationId xmlns:a16="http://schemas.microsoft.com/office/drawing/2014/main" id="{69A2BF5B-A032-4C68-A8A4-4F2527F27B9D}"/>
              </a:ext>
            </a:extLst>
          </p:cNvPr>
          <p:cNvGrpSpPr/>
          <p:nvPr/>
        </p:nvGrpSpPr>
        <p:grpSpPr>
          <a:xfrm>
            <a:off x="4254890" y="1897026"/>
            <a:ext cx="3716182" cy="1744147"/>
            <a:chOff x="4138728" y="1844824"/>
            <a:chExt cx="3716182" cy="2057480"/>
          </a:xfrm>
        </p:grpSpPr>
        <p:sp>
          <p:nvSpPr>
            <p:cNvPr id="49" name="Oval 48">
              <a:extLst>
                <a:ext uri="{FF2B5EF4-FFF2-40B4-BE49-F238E27FC236}">
                  <a16:creationId xmlns:a16="http://schemas.microsoft.com/office/drawing/2014/main" id="{2E18145A-9209-41B3-81F4-2B02F0DF17FC}"/>
                </a:ext>
              </a:extLst>
            </p:cNvPr>
            <p:cNvSpPr/>
            <p:nvPr/>
          </p:nvSpPr>
          <p:spPr>
            <a:xfrm>
              <a:off x="4138728" y="1844824"/>
              <a:ext cx="3716182" cy="2057480"/>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50" name="Oval 49">
              <a:extLst>
                <a:ext uri="{FF2B5EF4-FFF2-40B4-BE49-F238E27FC236}">
                  <a16:creationId xmlns:a16="http://schemas.microsoft.com/office/drawing/2014/main" id="{D488FA9B-E9C3-485F-B6F3-AA0E99B8DAC5}"/>
                </a:ext>
              </a:extLst>
            </p:cNvPr>
            <p:cNvSpPr/>
            <p:nvPr/>
          </p:nvSpPr>
          <p:spPr>
            <a:xfrm>
              <a:off x="4427027" y="2233330"/>
              <a:ext cx="1409275" cy="1219232"/>
            </a:xfrm>
            <a:prstGeom prst="ellipse">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51" name="TextBox 50">
              <a:extLst>
                <a:ext uri="{FF2B5EF4-FFF2-40B4-BE49-F238E27FC236}">
                  <a16:creationId xmlns:a16="http://schemas.microsoft.com/office/drawing/2014/main" id="{D4128136-D713-4694-8569-544CC23604A9}"/>
                </a:ext>
              </a:extLst>
            </p:cNvPr>
            <p:cNvSpPr txBox="1"/>
            <p:nvPr/>
          </p:nvSpPr>
          <p:spPr>
            <a:xfrm>
              <a:off x="5920391" y="2111496"/>
              <a:ext cx="356188" cy="544602"/>
            </a:xfrm>
            <a:prstGeom prst="rect">
              <a:avLst/>
            </a:prstGeom>
            <a:noFill/>
          </p:spPr>
          <p:txBody>
            <a:bodyPr wrap="none" rtlCol="0">
              <a:spAutoFit/>
            </a:bodyPr>
            <a:lstStyle/>
            <a:p>
              <a:pPr>
                <a:buNone/>
              </a:pPr>
              <a:r>
                <a:rPr lang="en-GB" sz="2400">
                  <a:solidFill>
                    <a:srgbClr val="585858"/>
                  </a:solidFill>
                </a:rPr>
                <a:t>3</a:t>
              </a:r>
            </a:p>
          </p:txBody>
        </p:sp>
        <p:sp>
          <p:nvSpPr>
            <p:cNvPr id="52" name="TextBox 51">
              <a:extLst>
                <a:ext uri="{FF2B5EF4-FFF2-40B4-BE49-F238E27FC236}">
                  <a16:creationId xmlns:a16="http://schemas.microsoft.com/office/drawing/2014/main" id="{18705A73-70FF-4D7F-A552-3C604A252DC6}"/>
                </a:ext>
              </a:extLst>
            </p:cNvPr>
            <p:cNvSpPr txBox="1"/>
            <p:nvPr/>
          </p:nvSpPr>
          <p:spPr>
            <a:xfrm>
              <a:off x="6245916" y="2543692"/>
              <a:ext cx="356188" cy="544602"/>
            </a:xfrm>
            <a:prstGeom prst="rect">
              <a:avLst/>
            </a:prstGeom>
            <a:noFill/>
          </p:spPr>
          <p:txBody>
            <a:bodyPr wrap="none" rtlCol="0">
              <a:spAutoFit/>
            </a:bodyPr>
            <a:lstStyle/>
            <a:p>
              <a:pPr>
                <a:buNone/>
              </a:pPr>
              <a:r>
                <a:rPr lang="en-GB" sz="2400"/>
                <a:t>6</a:t>
              </a:r>
            </a:p>
          </p:txBody>
        </p:sp>
        <p:sp>
          <p:nvSpPr>
            <p:cNvPr id="53" name="TextBox 52">
              <a:extLst>
                <a:ext uri="{FF2B5EF4-FFF2-40B4-BE49-F238E27FC236}">
                  <a16:creationId xmlns:a16="http://schemas.microsoft.com/office/drawing/2014/main" id="{8DFBA6E1-8183-4FFB-AC5D-CFA4D09781D8}"/>
                </a:ext>
              </a:extLst>
            </p:cNvPr>
            <p:cNvSpPr txBox="1"/>
            <p:nvPr/>
          </p:nvSpPr>
          <p:spPr>
            <a:xfrm>
              <a:off x="6519457" y="2045812"/>
              <a:ext cx="527709" cy="544602"/>
            </a:xfrm>
            <a:prstGeom prst="rect">
              <a:avLst/>
            </a:prstGeom>
            <a:noFill/>
          </p:spPr>
          <p:txBody>
            <a:bodyPr wrap="none" rtlCol="0">
              <a:spAutoFit/>
            </a:bodyPr>
            <a:lstStyle/>
            <a:p>
              <a:pPr>
                <a:buNone/>
              </a:pPr>
              <a:r>
                <a:rPr lang="en-GB" sz="2400"/>
                <a:t>36</a:t>
              </a:r>
            </a:p>
          </p:txBody>
        </p:sp>
        <p:sp>
          <p:nvSpPr>
            <p:cNvPr id="54" name="TextBox 53">
              <a:extLst>
                <a:ext uri="{FF2B5EF4-FFF2-40B4-BE49-F238E27FC236}">
                  <a16:creationId xmlns:a16="http://schemas.microsoft.com/office/drawing/2014/main" id="{80CB0DC2-78F0-4930-8ACE-338F723D5218}"/>
                </a:ext>
              </a:extLst>
            </p:cNvPr>
            <p:cNvSpPr txBox="1"/>
            <p:nvPr/>
          </p:nvSpPr>
          <p:spPr>
            <a:xfrm>
              <a:off x="4684093" y="2450136"/>
              <a:ext cx="356188" cy="544602"/>
            </a:xfrm>
            <a:prstGeom prst="rect">
              <a:avLst/>
            </a:prstGeom>
            <a:noFill/>
          </p:spPr>
          <p:txBody>
            <a:bodyPr wrap="none" rtlCol="0">
              <a:spAutoFit/>
            </a:bodyPr>
            <a:lstStyle/>
            <a:p>
              <a:pPr>
                <a:buNone/>
              </a:pPr>
              <a:r>
                <a:rPr lang="en-GB" sz="2400">
                  <a:solidFill>
                    <a:schemeClr val="bg1"/>
                  </a:solidFill>
                </a:rPr>
                <a:t>2</a:t>
              </a:r>
            </a:p>
          </p:txBody>
        </p:sp>
        <p:sp>
          <p:nvSpPr>
            <p:cNvPr id="55" name="TextBox 54">
              <a:extLst>
                <a:ext uri="{FF2B5EF4-FFF2-40B4-BE49-F238E27FC236}">
                  <a16:creationId xmlns:a16="http://schemas.microsoft.com/office/drawing/2014/main" id="{58BA5163-EE39-4C8E-9F9D-C4F2BB1296F4}"/>
                </a:ext>
              </a:extLst>
            </p:cNvPr>
            <p:cNvSpPr txBox="1"/>
            <p:nvPr/>
          </p:nvSpPr>
          <p:spPr>
            <a:xfrm>
              <a:off x="6815465" y="2957244"/>
              <a:ext cx="356188" cy="544602"/>
            </a:xfrm>
            <a:prstGeom prst="rect">
              <a:avLst/>
            </a:prstGeom>
            <a:noFill/>
          </p:spPr>
          <p:txBody>
            <a:bodyPr wrap="none" rtlCol="0">
              <a:spAutoFit/>
            </a:bodyPr>
            <a:lstStyle/>
            <a:p>
              <a:pPr>
                <a:buNone/>
              </a:pPr>
              <a:r>
                <a:rPr lang="en-GB" sz="2400"/>
                <a:t>9</a:t>
              </a:r>
            </a:p>
          </p:txBody>
        </p:sp>
        <p:sp>
          <p:nvSpPr>
            <p:cNvPr id="56" name="TextBox 55">
              <a:extLst>
                <a:ext uri="{FF2B5EF4-FFF2-40B4-BE49-F238E27FC236}">
                  <a16:creationId xmlns:a16="http://schemas.microsoft.com/office/drawing/2014/main" id="{E6333576-A56A-423D-ACFB-8DD6CECCE988}"/>
                </a:ext>
              </a:extLst>
            </p:cNvPr>
            <p:cNvSpPr txBox="1"/>
            <p:nvPr/>
          </p:nvSpPr>
          <p:spPr>
            <a:xfrm>
              <a:off x="4996709" y="2831351"/>
              <a:ext cx="356188" cy="544602"/>
            </a:xfrm>
            <a:prstGeom prst="rect">
              <a:avLst/>
            </a:prstGeom>
            <a:noFill/>
          </p:spPr>
          <p:txBody>
            <a:bodyPr wrap="none" rtlCol="0">
              <a:spAutoFit/>
            </a:bodyPr>
            <a:lstStyle/>
            <a:p>
              <a:pPr>
                <a:buNone/>
              </a:pPr>
              <a:r>
                <a:rPr lang="en-GB" sz="2400">
                  <a:solidFill>
                    <a:schemeClr val="bg1"/>
                  </a:solidFill>
                </a:rPr>
                <a:t>1</a:t>
              </a:r>
            </a:p>
          </p:txBody>
        </p:sp>
        <p:sp>
          <p:nvSpPr>
            <p:cNvPr id="57" name="TextBox 56">
              <a:extLst>
                <a:ext uri="{FF2B5EF4-FFF2-40B4-BE49-F238E27FC236}">
                  <a16:creationId xmlns:a16="http://schemas.microsoft.com/office/drawing/2014/main" id="{479EF6DB-6F20-45DE-AD8B-F85826795555}"/>
                </a:ext>
              </a:extLst>
            </p:cNvPr>
            <p:cNvSpPr txBox="1"/>
            <p:nvPr/>
          </p:nvSpPr>
          <p:spPr>
            <a:xfrm>
              <a:off x="7096450" y="2546452"/>
              <a:ext cx="527709" cy="544602"/>
            </a:xfrm>
            <a:prstGeom prst="rect">
              <a:avLst/>
            </a:prstGeom>
            <a:noFill/>
          </p:spPr>
          <p:txBody>
            <a:bodyPr wrap="none" rtlCol="0">
              <a:spAutoFit/>
            </a:bodyPr>
            <a:lstStyle/>
            <a:p>
              <a:pPr>
                <a:buNone/>
              </a:pPr>
              <a:r>
                <a:rPr lang="en-GB" sz="2400"/>
                <a:t>12</a:t>
              </a:r>
            </a:p>
          </p:txBody>
        </p:sp>
        <p:sp>
          <p:nvSpPr>
            <p:cNvPr id="58" name="TextBox 57">
              <a:extLst>
                <a:ext uri="{FF2B5EF4-FFF2-40B4-BE49-F238E27FC236}">
                  <a16:creationId xmlns:a16="http://schemas.microsoft.com/office/drawing/2014/main" id="{04FD3D00-1E62-4821-8E39-7DE9903EB0C7}"/>
                </a:ext>
              </a:extLst>
            </p:cNvPr>
            <p:cNvSpPr txBox="1"/>
            <p:nvPr/>
          </p:nvSpPr>
          <p:spPr>
            <a:xfrm>
              <a:off x="5769142" y="3069672"/>
              <a:ext cx="527709" cy="544602"/>
            </a:xfrm>
            <a:prstGeom prst="rect">
              <a:avLst/>
            </a:prstGeom>
            <a:noFill/>
          </p:spPr>
          <p:txBody>
            <a:bodyPr wrap="none" rtlCol="0">
              <a:spAutoFit/>
            </a:bodyPr>
            <a:lstStyle/>
            <a:p>
              <a:pPr>
                <a:buNone/>
              </a:pPr>
              <a:r>
                <a:rPr lang="en-GB" sz="2400"/>
                <a:t>18</a:t>
              </a:r>
            </a:p>
          </p:txBody>
        </p:sp>
        <p:sp>
          <p:nvSpPr>
            <p:cNvPr id="59" name="TextBox 58">
              <a:extLst>
                <a:ext uri="{FF2B5EF4-FFF2-40B4-BE49-F238E27FC236}">
                  <a16:creationId xmlns:a16="http://schemas.microsoft.com/office/drawing/2014/main" id="{23C8E51D-98F1-49D0-80F8-DB7523DB91A4}"/>
                </a:ext>
              </a:extLst>
            </p:cNvPr>
            <p:cNvSpPr txBox="1"/>
            <p:nvPr/>
          </p:nvSpPr>
          <p:spPr>
            <a:xfrm>
              <a:off x="5215297" y="2399966"/>
              <a:ext cx="356188" cy="544602"/>
            </a:xfrm>
            <a:prstGeom prst="rect">
              <a:avLst/>
            </a:prstGeom>
            <a:noFill/>
          </p:spPr>
          <p:txBody>
            <a:bodyPr wrap="none" rtlCol="0">
              <a:spAutoFit/>
            </a:bodyPr>
            <a:lstStyle/>
            <a:p>
              <a:pPr>
                <a:buNone/>
              </a:pPr>
              <a:r>
                <a:rPr lang="en-GB" sz="2400">
                  <a:solidFill>
                    <a:schemeClr val="bg1"/>
                  </a:solidFill>
                </a:rPr>
                <a:t>4</a:t>
              </a:r>
            </a:p>
          </p:txBody>
        </p:sp>
      </p:grpSp>
      <p:grpSp>
        <p:nvGrpSpPr>
          <p:cNvPr id="73" name="Group 72">
            <a:extLst>
              <a:ext uri="{FF2B5EF4-FFF2-40B4-BE49-F238E27FC236}">
                <a16:creationId xmlns:a16="http://schemas.microsoft.com/office/drawing/2014/main" id="{A9FBD473-4519-4843-A1AD-2B92E1D9EDBD}"/>
              </a:ext>
            </a:extLst>
          </p:cNvPr>
          <p:cNvGrpSpPr/>
          <p:nvPr/>
        </p:nvGrpSpPr>
        <p:grpSpPr>
          <a:xfrm>
            <a:off x="142106" y="1975259"/>
            <a:ext cx="3716182" cy="1744147"/>
            <a:chOff x="119705" y="1900753"/>
            <a:chExt cx="3716182" cy="2057480"/>
          </a:xfrm>
        </p:grpSpPr>
        <p:sp>
          <p:nvSpPr>
            <p:cNvPr id="60" name="Oval 59">
              <a:extLst>
                <a:ext uri="{FF2B5EF4-FFF2-40B4-BE49-F238E27FC236}">
                  <a16:creationId xmlns:a16="http://schemas.microsoft.com/office/drawing/2014/main" id="{F66BD6AE-881C-46BF-88FC-DD2A76441D95}"/>
                </a:ext>
              </a:extLst>
            </p:cNvPr>
            <p:cNvSpPr/>
            <p:nvPr/>
          </p:nvSpPr>
          <p:spPr>
            <a:xfrm>
              <a:off x="119705" y="1900753"/>
              <a:ext cx="3716182" cy="2057480"/>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61" name="Oval 60">
              <a:extLst>
                <a:ext uri="{FF2B5EF4-FFF2-40B4-BE49-F238E27FC236}">
                  <a16:creationId xmlns:a16="http://schemas.microsoft.com/office/drawing/2014/main" id="{281CE00E-B2FC-4963-A398-DC9F2A275FB3}"/>
                </a:ext>
              </a:extLst>
            </p:cNvPr>
            <p:cNvSpPr/>
            <p:nvPr/>
          </p:nvSpPr>
          <p:spPr>
            <a:xfrm>
              <a:off x="408004" y="2289259"/>
              <a:ext cx="1409275" cy="1219232"/>
            </a:xfrm>
            <a:prstGeom prst="ellipse">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62" name="TextBox 61">
              <a:extLst>
                <a:ext uri="{FF2B5EF4-FFF2-40B4-BE49-F238E27FC236}">
                  <a16:creationId xmlns:a16="http://schemas.microsoft.com/office/drawing/2014/main" id="{BC442243-E271-42EB-A8FE-2F7A0A0777C8}"/>
                </a:ext>
              </a:extLst>
            </p:cNvPr>
            <p:cNvSpPr txBox="1"/>
            <p:nvPr/>
          </p:nvSpPr>
          <p:spPr>
            <a:xfrm>
              <a:off x="541184" y="2445827"/>
              <a:ext cx="356188" cy="544602"/>
            </a:xfrm>
            <a:prstGeom prst="rect">
              <a:avLst/>
            </a:prstGeom>
            <a:noFill/>
          </p:spPr>
          <p:txBody>
            <a:bodyPr wrap="none" rtlCol="0">
              <a:spAutoFit/>
            </a:bodyPr>
            <a:lstStyle/>
            <a:p>
              <a:pPr>
                <a:buNone/>
              </a:pPr>
              <a:r>
                <a:rPr lang="en-GB" sz="2400">
                  <a:solidFill>
                    <a:schemeClr val="bg1"/>
                  </a:solidFill>
                </a:rPr>
                <a:t>3</a:t>
              </a:r>
            </a:p>
          </p:txBody>
        </p:sp>
        <p:sp>
          <p:nvSpPr>
            <p:cNvPr id="63" name="TextBox 62">
              <a:extLst>
                <a:ext uri="{FF2B5EF4-FFF2-40B4-BE49-F238E27FC236}">
                  <a16:creationId xmlns:a16="http://schemas.microsoft.com/office/drawing/2014/main" id="{481EA74E-4F19-4FDB-B3D5-02C893D7287D}"/>
                </a:ext>
              </a:extLst>
            </p:cNvPr>
            <p:cNvSpPr txBox="1"/>
            <p:nvPr/>
          </p:nvSpPr>
          <p:spPr>
            <a:xfrm>
              <a:off x="1861716" y="2162055"/>
              <a:ext cx="356188" cy="544602"/>
            </a:xfrm>
            <a:prstGeom prst="rect">
              <a:avLst/>
            </a:prstGeom>
            <a:noFill/>
          </p:spPr>
          <p:txBody>
            <a:bodyPr wrap="none" rtlCol="0">
              <a:spAutoFit/>
            </a:bodyPr>
            <a:lstStyle/>
            <a:p>
              <a:pPr>
                <a:buNone/>
              </a:pPr>
              <a:r>
                <a:rPr lang="en-GB" sz="2400"/>
                <a:t>6</a:t>
              </a:r>
            </a:p>
          </p:txBody>
        </p:sp>
        <p:sp>
          <p:nvSpPr>
            <p:cNvPr id="64" name="TextBox 63">
              <a:extLst>
                <a:ext uri="{FF2B5EF4-FFF2-40B4-BE49-F238E27FC236}">
                  <a16:creationId xmlns:a16="http://schemas.microsoft.com/office/drawing/2014/main" id="{BAB72E66-EE3F-4468-9BD3-789507F1ED26}"/>
                </a:ext>
              </a:extLst>
            </p:cNvPr>
            <p:cNvSpPr txBox="1"/>
            <p:nvPr/>
          </p:nvSpPr>
          <p:spPr>
            <a:xfrm>
              <a:off x="2500434" y="2101741"/>
              <a:ext cx="527709" cy="544602"/>
            </a:xfrm>
            <a:prstGeom prst="rect">
              <a:avLst/>
            </a:prstGeom>
            <a:noFill/>
          </p:spPr>
          <p:txBody>
            <a:bodyPr wrap="none" rtlCol="0">
              <a:spAutoFit/>
            </a:bodyPr>
            <a:lstStyle/>
            <a:p>
              <a:pPr>
                <a:buNone/>
              </a:pPr>
              <a:r>
                <a:rPr lang="en-GB" sz="2400"/>
                <a:t>36</a:t>
              </a:r>
            </a:p>
          </p:txBody>
        </p:sp>
        <p:sp>
          <p:nvSpPr>
            <p:cNvPr id="65" name="TextBox 64">
              <a:extLst>
                <a:ext uri="{FF2B5EF4-FFF2-40B4-BE49-F238E27FC236}">
                  <a16:creationId xmlns:a16="http://schemas.microsoft.com/office/drawing/2014/main" id="{7AAA0484-49CB-46F5-8C09-BF225A8F51C2}"/>
                </a:ext>
              </a:extLst>
            </p:cNvPr>
            <p:cNvSpPr txBox="1"/>
            <p:nvPr/>
          </p:nvSpPr>
          <p:spPr>
            <a:xfrm>
              <a:off x="2640432" y="2831352"/>
              <a:ext cx="356188" cy="544602"/>
            </a:xfrm>
            <a:prstGeom prst="rect">
              <a:avLst/>
            </a:prstGeom>
            <a:noFill/>
          </p:spPr>
          <p:txBody>
            <a:bodyPr wrap="none" rtlCol="0">
              <a:spAutoFit/>
            </a:bodyPr>
            <a:lstStyle/>
            <a:p>
              <a:pPr>
                <a:buNone/>
              </a:pPr>
              <a:r>
                <a:rPr lang="en-GB" sz="2400">
                  <a:solidFill>
                    <a:srgbClr val="585858"/>
                  </a:solidFill>
                </a:rPr>
                <a:t>2</a:t>
              </a:r>
            </a:p>
          </p:txBody>
        </p:sp>
        <p:sp>
          <p:nvSpPr>
            <p:cNvPr id="66" name="TextBox 65">
              <a:extLst>
                <a:ext uri="{FF2B5EF4-FFF2-40B4-BE49-F238E27FC236}">
                  <a16:creationId xmlns:a16="http://schemas.microsoft.com/office/drawing/2014/main" id="{1651BFF8-7771-401D-9AD5-D70292D68BF0}"/>
                </a:ext>
              </a:extLst>
            </p:cNvPr>
            <p:cNvSpPr txBox="1"/>
            <p:nvPr/>
          </p:nvSpPr>
          <p:spPr>
            <a:xfrm>
              <a:off x="1170684" y="2373107"/>
              <a:ext cx="356188" cy="544602"/>
            </a:xfrm>
            <a:prstGeom prst="rect">
              <a:avLst/>
            </a:prstGeom>
            <a:noFill/>
          </p:spPr>
          <p:txBody>
            <a:bodyPr wrap="none" rtlCol="0">
              <a:spAutoFit/>
            </a:bodyPr>
            <a:lstStyle/>
            <a:p>
              <a:pPr>
                <a:buNone/>
              </a:pPr>
              <a:r>
                <a:rPr lang="en-GB" sz="2400">
                  <a:solidFill>
                    <a:schemeClr val="bg1"/>
                  </a:solidFill>
                </a:rPr>
                <a:t>9</a:t>
              </a:r>
            </a:p>
          </p:txBody>
        </p:sp>
        <p:sp>
          <p:nvSpPr>
            <p:cNvPr id="67" name="TextBox 66">
              <a:extLst>
                <a:ext uri="{FF2B5EF4-FFF2-40B4-BE49-F238E27FC236}">
                  <a16:creationId xmlns:a16="http://schemas.microsoft.com/office/drawing/2014/main" id="{E27EAB80-04A7-4FD0-B514-E82843DF9390}"/>
                </a:ext>
              </a:extLst>
            </p:cNvPr>
            <p:cNvSpPr txBox="1"/>
            <p:nvPr/>
          </p:nvSpPr>
          <p:spPr>
            <a:xfrm>
              <a:off x="931698" y="2918121"/>
              <a:ext cx="356188" cy="544602"/>
            </a:xfrm>
            <a:prstGeom prst="rect">
              <a:avLst/>
            </a:prstGeom>
            <a:noFill/>
          </p:spPr>
          <p:txBody>
            <a:bodyPr wrap="none" rtlCol="0">
              <a:spAutoFit/>
            </a:bodyPr>
            <a:lstStyle/>
            <a:p>
              <a:pPr>
                <a:buNone/>
              </a:pPr>
              <a:r>
                <a:rPr lang="en-GB" sz="2400">
                  <a:solidFill>
                    <a:schemeClr val="bg1"/>
                  </a:solidFill>
                </a:rPr>
                <a:t>1</a:t>
              </a:r>
            </a:p>
          </p:txBody>
        </p:sp>
        <p:sp>
          <p:nvSpPr>
            <p:cNvPr id="68" name="TextBox 67">
              <a:extLst>
                <a:ext uri="{FF2B5EF4-FFF2-40B4-BE49-F238E27FC236}">
                  <a16:creationId xmlns:a16="http://schemas.microsoft.com/office/drawing/2014/main" id="{72DE285B-AFE1-4B42-9810-42ED37B4E119}"/>
                </a:ext>
              </a:extLst>
            </p:cNvPr>
            <p:cNvSpPr txBox="1"/>
            <p:nvPr/>
          </p:nvSpPr>
          <p:spPr>
            <a:xfrm>
              <a:off x="3077427" y="2602381"/>
              <a:ext cx="527709" cy="544602"/>
            </a:xfrm>
            <a:prstGeom prst="rect">
              <a:avLst/>
            </a:prstGeom>
            <a:noFill/>
          </p:spPr>
          <p:txBody>
            <a:bodyPr wrap="none" rtlCol="0">
              <a:spAutoFit/>
            </a:bodyPr>
            <a:lstStyle/>
            <a:p>
              <a:pPr>
                <a:buNone/>
              </a:pPr>
              <a:r>
                <a:rPr lang="en-GB" sz="2400"/>
                <a:t>12</a:t>
              </a:r>
            </a:p>
          </p:txBody>
        </p:sp>
        <p:sp>
          <p:nvSpPr>
            <p:cNvPr id="69" name="TextBox 68">
              <a:extLst>
                <a:ext uri="{FF2B5EF4-FFF2-40B4-BE49-F238E27FC236}">
                  <a16:creationId xmlns:a16="http://schemas.microsoft.com/office/drawing/2014/main" id="{58F7D86D-C640-49B4-B318-6F644FBD4E67}"/>
                </a:ext>
              </a:extLst>
            </p:cNvPr>
            <p:cNvSpPr txBox="1"/>
            <p:nvPr/>
          </p:nvSpPr>
          <p:spPr>
            <a:xfrm>
              <a:off x="1750119" y="3125601"/>
              <a:ext cx="527709" cy="544602"/>
            </a:xfrm>
            <a:prstGeom prst="rect">
              <a:avLst/>
            </a:prstGeom>
            <a:noFill/>
          </p:spPr>
          <p:txBody>
            <a:bodyPr wrap="none" rtlCol="0">
              <a:spAutoFit/>
            </a:bodyPr>
            <a:lstStyle/>
            <a:p>
              <a:pPr>
                <a:buNone/>
              </a:pPr>
              <a:r>
                <a:rPr lang="en-GB" sz="2400"/>
                <a:t>18</a:t>
              </a:r>
            </a:p>
          </p:txBody>
        </p:sp>
        <p:sp>
          <p:nvSpPr>
            <p:cNvPr id="70" name="TextBox 69">
              <a:extLst>
                <a:ext uri="{FF2B5EF4-FFF2-40B4-BE49-F238E27FC236}">
                  <a16:creationId xmlns:a16="http://schemas.microsoft.com/office/drawing/2014/main" id="{947A649B-1A4A-4C66-8473-5524C7D31698}"/>
                </a:ext>
              </a:extLst>
            </p:cNvPr>
            <p:cNvSpPr txBox="1"/>
            <p:nvPr/>
          </p:nvSpPr>
          <p:spPr>
            <a:xfrm>
              <a:off x="2088290" y="2602381"/>
              <a:ext cx="356188" cy="544602"/>
            </a:xfrm>
            <a:prstGeom prst="rect">
              <a:avLst/>
            </a:prstGeom>
            <a:noFill/>
          </p:spPr>
          <p:txBody>
            <a:bodyPr wrap="none" rtlCol="0">
              <a:spAutoFit/>
            </a:bodyPr>
            <a:lstStyle/>
            <a:p>
              <a:pPr>
                <a:buNone/>
              </a:pPr>
              <a:r>
                <a:rPr lang="en-GB" sz="2400"/>
                <a:t>4</a:t>
              </a:r>
            </a:p>
          </p:txBody>
        </p:sp>
      </p:grpSp>
      <p:sp>
        <p:nvSpPr>
          <p:cNvPr id="71" name="TextBox 70">
            <a:extLst>
              <a:ext uri="{FF2B5EF4-FFF2-40B4-BE49-F238E27FC236}">
                <a16:creationId xmlns:a16="http://schemas.microsoft.com/office/drawing/2014/main" id="{DA9B6A5E-48B0-4674-A466-3F35765DC4FB}"/>
              </a:ext>
            </a:extLst>
          </p:cNvPr>
          <p:cNvSpPr txBox="1"/>
          <p:nvPr/>
        </p:nvSpPr>
        <p:spPr>
          <a:xfrm>
            <a:off x="119705" y="980728"/>
            <a:ext cx="11858641" cy="769441"/>
          </a:xfrm>
          <a:prstGeom prst="rect">
            <a:avLst/>
          </a:prstGeom>
          <a:noFill/>
        </p:spPr>
        <p:txBody>
          <a:bodyPr wrap="square" rtlCol="0">
            <a:spAutoFit/>
          </a:bodyPr>
          <a:lstStyle/>
          <a:p>
            <a:pPr>
              <a:buNone/>
            </a:pPr>
            <a:r>
              <a:rPr lang="en-GB" sz="2200" dirty="0"/>
              <a:t>These diagrams all show the factors of 36. Each time, a different rule has been used to sort some of the factors into the grey circle. What is the rule for each diagram?</a:t>
            </a:r>
          </a:p>
        </p:txBody>
      </p:sp>
      <p:sp>
        <p:nvSpPr>
          <p:cNvPr id="72" name="TextBox 71">
            <a:extLst>
              <a:ext uri="{FF2B5EF4-FFF2-40B4-BE49-F238E27FC236}">
                <a16:creationId xmlns:a16="http://schemas.microsoft.com/office/drawing/2014/main" id="{ED4873DD-742A-4EAD-A023-D99E0BFFF3D6}"/>
              </a:ext>
            </a:extLst>
          </p:cNvPr>
          <p:cNvSpPr txBox="1"/>
          <p:nvPr/>
        </p:nvSpPr>
        <p:spPr>
          <a:xfrm>
            <a:off x="944800" y="5830863"/>
            <a:ext cx="9049240" cy="837152"/>
          </a:xfrm>
          <a:prstGeom prst="rect">
            <a:avLst/>
          </a:prstGeom>
          <a:noFill/>
        </p:spPr>
        <p:txBody>
          <a:bodyPr wrap="square" rtlCol="0">
            <a:spAutoFit/>
          </a:bodyPr>
          <a:lstStyle/>
          <a:p>
            <a:pPr>
              <a:buNone/>
            </a:pPr>
            <a:r>
              <a:rPr lang="en-GB" sz="2200" dirty="0"/>
              <a:t>Create your own rules and diagrams for the factors of 24. </a:t>
            </a:r>
          </a:p>
          <a:p>
            <a:pPr>
              <a:buNone/>
            </a:pPr>
            <a:r>
              <a:rPr lang="en-GB" sz="2200" dirty="0"/>
              <a:t>Can you think of a rule that nobody else has thought of?</a:t>
            </a:r>
          </a:p>
        </p:txBody>
      </p:sp>
      <p:sp>
        <p:nvSpPr>
          <p:cNvPr id="2" name="TextBox 1">
            <a:extLst>
              <a:ext uri="{FF2B5EF4-FFF2-40B4-BE49-F238E27FC236}">
                <a16:creationId xmlns:a16="http://schemas.microsoft.com/office/drawing/2014/main" id="{93F2158A-FE5C-47D0-A93B-762E458523CE}"/>
              </a:ext>
            </a:extLst>
          </p:cNvPr>
          <p:cNvSpPr txBox="1"/>
          <p:nvPr/>
        </p:nvSpPr>
        <p:spPr>
          <a:xfrm>
            <a:off x="259062" y="1842523"/>
            <a:ext cx="436338" cy="430887"/>
          </a:xfrm>
          <a:prstGeom prst="rect">
            <a:avLst/>
          </a:prstGeom>
          <a:noFill/>
        </p:spPr>
        <p:txBody>
          <a:bodyPr wrap="none" rtlCol="0">
            <a:spAutoFit/>
          </a:bodyPr>
          <a:lstStyle/>
          <a:p>
            <a:pPr>
              <a:buNone/>
            </a:pPr>
            <a:r>
              <a:rPr lang="en-GB" sz="2200">
                <a:solidFill>
                  <a:srgbClr val="00628C"/>
                </a:solidFill>
              </a:rPr>
              <a:t>a)</a:t>
            </a:r>
          </a:p>
        </p:txBody>
      </p:sp>
      <p:sp>
        <p:nvSpPr>
          <p:cNvPr id="75" name="TextBox 74">
            <a:extLst>
              <a:ext uri="{FF2B5EF4-FFF2-40B4-BE49-F238E27FC236}">
                <a16:creationId xmlns:a16="http://schemas.microsoft.com/office/drawing/2014/main" id="{540317D5-B596-4380-AFD8-F14B42548919}"/>
              </a:ext>
            </a:extLst>
          </p:cNvPr>
          <p:cNvSpPr txBox="1"/>
          <p:nvPr/>
        </p:nvSpPr>
        <p:spPr>
          <a:xfrm>
            <a:off x="4301706" y="1842523"/>
            <a:ext cx="436338" cy="430887"/>
          </a:xfrm>
          <a:prstGeom prst="rect">
            <a:avLst/>
          </a:prstGeom>
          <a:noFill/>
        </p:spPr>
        <p:txBody>
          <a:bodyPr wrap="none" rtlCol="0">
            <a:spAutoFit/>
          </a:bodyPr>
          <a:lstStyle/>
          <a:p>
            <a:pPr>
              <a:buNone/>
            </a:pPr>
            <a:r>
              <a:rPr lang="en-GB" sz="2200">
                <a:solidFill>
                  <a:srgbClr val="00628C"/>
                </a:solidFill>
              </a:rPr>
              <a:t>b)</a:t>
            </a:r>
          </a:p>
        </p:txBody>
      </p:sp>
      <p:sp>
        <p:nvSpPr>
          <p:cNvPr id="79" name="TextBox 78">
            <a:extLst>
              <a:ext uri="{FF2B5EF4-FFF2-40B4-BE49-F238E27FC236}">
                <a16:creationId xmlns:a16="http://schemas.microsoft.com/office/drawing/2014/main" id="{9CC38EC3-F4D0-401B-8F7B-8ED3CC970C4E}"/>
              </a:ext>
            </a:extLst>
          </p:cNvPr>
          <p:cNvSpPr txBox="1"/>
          <p:nvPr/>
        </p:nvSpPr>
        <p:spPr>
          <a:xfrm>
            <a:off x="8539982" y="1842523"/>
            <a:ext cx="436338" cy="430887"/>
          </a:xfrm>
          <a:prstGeom prst="rect">
            <a:avLst/>
          </a:prstGeom>
          <a:noFill/>
        </p:spPr>
        <p:txBody>
          <a:bodyPr wrap="none" rtlCol="0">
            <a:spAutoFit/>
          </a:bodyPr>
          <a:lstStyle/>
          <a:p>
            <a:pPr>
              <a:buNone/>
            </a:pPr>
            <a:r>
              <a:rPr lang="en-GB" sz="2200">
                <a:solidFill>
                  <a:srgbClr val="00628C"/>
                </a:solidFill>
              </a:rPr>
              <a:t>c)</a:t>
            </a:r>
          </a:p>
        </p:txBody>
      </p:sp>
      <p:sp>
        <p:nvSpPr>
          <p:cNvPr id="80" name="TextBox 79">
            <a:extLst>
              <a:ext uri="{FF2B5EF4-FFF2-40B4-BE49-F238E27FC236}">
                <a16:creationId xmlns:a16="http://schemas.microsoft.com/office/drawing/2014/main" id="{A466E742-36A6-4963-AF6A-009189D7B585}"/>
              </a:ext>
            </a:extLst>
          </p:cNvPr>
          <p:cNvSpPr txBox="1"/>
          <p:nvPr/>
        </p:nvSpPr>
        <p:spPr>
          <a:xfrm>
            <a:off x="2107155" y="3777296"/>
            <a:ext cx="436338" cy="430887"/>
          </a:xfrm>
          <a:prstGeom prst="rect">
            <a:avLst/>
          </a:prstGeom>
          <a:noFill/>
        </p:spPr>
        <p:txBody>
          <a:bodyPr wrap="none" rtlCol="0">
            <a:spAutoFit/>
          </a:bodyPr>
          <a:lstStyle/>
          <a:p>
            <a:pPr>
              <a:buNone/>
            </a:pPr>
            <a:r>
              <a:rPr lang="en-GB" sz="2200">
                <a:solidFill>
                  <a:srgbClr val="00628C"/>
                </a:solidFill>
              </a:rPr>
              <a:t>d)</a:t>
            </a:r>
          </a:p>
        </p:txBody>
      </p:sp>
      <p:sp>
        <p:nvSpPr>
          <p:cNvPr id="81" name="TextBox 80">
            <a:extLst>
              <a:ext uri="{FF2B5EF4-FFF2-40B4-BE49-F238E27FC236}">
                <a16:creationId xmlns:a16="http://schemas.microsoft.com/office/drawing/2014/main" id="{C49E1BA9-9B9D-4C64-BFE7-8AECAB6E4934}"/>
              </a:ext>
            </a:extLst>
          </p:cNvPr>
          <p:cNvSpPr txBox="1"/>
          <p:nvPr/>
        </p:nvSpPr>
        <p:spPr>
          <a:xfrm>
            <a:off x="6163718" y="3777296"/>
            <a:ext cx="436338" cy="430887"/>
          </a:xfrm>
          <a:prstGeom prst="rect">
            <a:avLst/>
          </a:prstGeom>
          <a:noFill/>
        </p:spPr>
        <p:txBody>
          <a:bodyPr wrap="none" rtlCol="0">
            <a:spAutoFit/>
          </a:bodyPr>
          <a:lstStyle/>
          <a:p>
            <a:pPr>
              <a:buNone/>
            </a:pPr>
            <a:r>
              <a:rPr lang="en-GB" sz="2200">
                <a:solidFill>
                  <a:srgbClr val="00628C"/>
                </a:solidFill>
              </a:rPr>
              <a:t>e)</a:t>
            </a:r>
          </a:p>
        </p:txBody>
      </p:sp>
      <p:sp>
        <p:nvSpPr>
          <p:cNvPr id="82" name="Action Button: Help 81">
            <a:hlinkClick r:id="" action="ppaction://noaction" highlightClick="1"/>
            <a:extLst>
              <a:ext uri="{FF2B5EF4-FFF2-40B4-BE49-F238E27FC236}">
                <a16:creationId xmlns:a16="http://schemas.microsoft.com/office/drawing/2014/main" id="{6FD0ED7D-4B2C-45B8-ABDB-9A5BBCEE977F}"/>
              </a:ext>
            </a:extLst>
          </p:cNvPr>
          <p:cNvSpPr/>
          <p:nvPr/>
        </p:nvSpPr>
        <p:spPr>
          <a:xfrm>
            <a:off x="250552" y="5866484"/>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1151722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7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p:bldP spid="2" grpId="0"/>
      <p:bldP spid="75" grpId="0"/>
      <p:bldP spid="79" grpId="0"/>
      <p:bldP spid="80" grpId="0"/>
      <p:bldP spid="81" grpId="0"/>
      <p:bldP spid="82"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A5D44BF-C135-4A28-96C4-B53950D7D722}"/>
              </a:ext>
            </a:extLst>
          </p:cNvPr>
          <p:cNvSpPr>
            <a:spLocks noGrp="1"/>
          </p:cNvSpPr>
          <p:nvPr>
            <p:ph type="title" idx="4294967295"/>
          </p:nvPr>
        </p:nvSpPr>
        <p:spPr>
          <a:xfrm>
            <a:off x="289932" y="140654"/>
            <a:ext cx="10972800" cy="981075"/>
          </a:xfrm>
        </p:spPr>
        <p:txBody>
          <a:bodyPr>
            <a:normAutofit/>
          </a:bodyPr>
          <a:lstStyle/>
          <a:p>
            <a:r>
              <a:rPr lang="en-GB" sz="3200"/>
              <a:t>Key ideas</a:t>
            </a:r>
          </a:p>
        </p:txBody>
      </p:sp>
      <p:graphicFrame>
        <p:nvGraphicFramePr>
          <p:cNvPr id="3" name="Table 5">
            <a:extLst>
              <a:ext uri="{FF2B5EF4-FFF2-40B4-BE49-F238E27FC236}">
                <a16:creationId xmlns:a16="http://schemas.microsoft.com/office/drawing/2014/main" id="{E5A38C3F-4868-4ED2-89EA-4C70558367B5}"/>
              </a:ext>
            </a:extLst>
          </p:cNvPr>
          <p:cNvGraphicFramePr>
            <a:graphicFrameLocks noGrp="1"/>
          </p:cNvGraphicFramePr>
          <p:nvPr>
            <p:extLst>
              <p:ext uri="{D42A27DB-BD31-4B8C-83A1-F6EECF244321}">
                <p14:modId xmlns:p14="http://schemas.microsoft.com/office/powerpoint/2010/main" val="1062562299"/>
              </p:ext>
            </p:extLst>
          </p:nvPr>
        </p:nvGraphicFramePr>
        <p:xfrm>
          <a:off x="289932" y="977815"/>
          <a:ext cx="11489025" cy="5087850"/>
        </p:xfrm>
        <a:graphic>
          <a:graphicData uri="http://schemas.openxmlformats.org/drawingml/2006/table">
            <a:tbl>
              <a:tblPr firstRow="1" bandRow="1">
                <a:tableStyleId>{5940675A-B579-460E-94D1-54222C63F5DA}</a:tableStyleId>
              </a:tblPr>
              <a:tblGrid>
                <a:gridCol w="9870381">
                  <a:extLst>
                    <a:ext uri="{9D8B030D-6E8A-4147-A177-3AD203B41FA5}">
                      <a16:colId xmlns:a16="http://schemas.microsoft.com/office/drawing/2014/main" val="4162930053"/>
                    </a:ext>
                  </a:extLst>
                </a:gridCol>
                <a:gridCol w="1618644">
                  <a:extLst>
                    <a:ext uri="{9D8B030D-6E8A-4147-A177-3AD203B41FA5}">
                      <a16:colId xmlns:a16="http://schemas.microsoft.com/office/drawing/2014/main" val="3250428731"/>
                    </a:ext>
                  </a:extLst>
                </a:gridCol>
              </a:tblGrid>
              <a:tr h="3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kern="1200" dirty="0">
                          <a:solidFill>
                            <a:schemeClr val="bg1"/>
                          </a:solidFill>
                          <a:latin typeface="+mj-lt"/>
                          <a:ea typeface="+mn-ea"/>
                          <a:cs typeface="+mn-cs"/>
                        </a:rPr>
                        <a:t>Understand multiples</a:t>
                      </a:r>
                    </a:p>
                  </a:txBody>
                  <a:tcPr>
                    <a:solidFill>
                      <a:schemeClr val="accent2"/>
                    </a:solidFill>
                  </a:tcPr>
                </a:tc>
                <a:tc>
                  <a:txBody>
                    <a:bodyPr/>
                    <a:lstStyle/>
                    <a:p>
                      <a:r>
                        <a:rPr lang="en-GB" sz="1600" b="1">
                          <a:solidFill>
                            <a:schemeClr val="bg1"/>
                          </a:solidFill>
                          <a:latin typeface="+mj-lt"/>
                        </a:rPr>
                        <a:t>Code</a:t>
                      </a:r>
                      <a:endParaRPr lang="en-GB" sz="1600" b="0">
                        <a:solidFill>
                          <a:schemeClr val="bg1"/>
                        </a:solidFill>
                        <a:latin typeface="+mj-lt"/>
                      </a:endParaRPr>
                    </a:p>
                  </a:txBody>
                  <a:tcPr>
                    <a:solidFill>
                      <a:schemeClr val="accent2"/>
                    </a:solidFill>
                  </a:tcPr>
                </a:tc>
                <a:extLst>
                  <a:ext uri="{0D108BD9-81ED-4DB2-BD59-A6C34878D82A}">
                    <a16:rowId xmlns:a16="http://schemas.microsoft.com/office/drawing/2014/main" val="979699445"/>
                  </a:ext>
                </a:extLst>
              </a:tr>
              <a:tr h="360000">
                <a:tc>
                  <a:txBody>
                    <a:bodyPr/>
                    <a:lstStyle/>
                    <a:p>
                      <a:pPr algn="l" fontAlgn="b"/>
                      <a:r>
                        <a:rPr lang="en-GB" sz="1600" b="0" i="0" u="none" strike="noStrike">
                          <a:solidFill>
                            <a:srgbClr val="595959"/>
                          </a:solidFill>
                          <a:effectLst/>
                          <a:latin typeface="+mj-lt"/>
                        </a:rPr>
                        <a:t> Understand what a multiple is and be able to list multiples of </a:t>
                      </a:r>
                      <a:r>
                        <a:rPr lang="en-GB" sz="1600" b="0" i="1" u="none" strike="noStrike">
                          <a:solidFill>
                            <a:srgbClr val="595959"/>
                          </a:solidFill>
                          <a:effectLst/>
                          <a:latin typeface="+mj-lt"/>
                        </a:rPr>
                        <a:t>n</a:t>
                      </a:r>
                    </a:p>
                  </a:txBody>
                  <a:tcPr marL="6350" marR="6350" marT="6350" anchor="b"/>
                </a:tc>
                <a:tc>
                  <a:txBody>
                    <a:bodyPr/>
                    <a:lstStyle/>
                    <a:p>
                      <a:pPr algn="l" fontAlgn="b"/>
                      <a:r>
                        <a:rPr lang="en-GB" sz="1600" b="0" i="0" u="none" strike="noStrike">
                          <a:solidFill>
                            <a:srgbClr val="595959"/>
                          </a:solidFill>
                          <a:effectLst/>
                          <a:latin typeface="+mj-lt"/>
                        </a:rPr>
                        <a:t>1.2.1.1</a:t>
                      </a:r>
                    </a:p>
                  </a:txBody>
                  <a:tcPr marL="6350" marR="6350" marT="6350" anchor="b"/>
                </a:tc>
                <a:extLst>
                  <a:ext uri="{0D108BD9-81ED-4DB2-BD59-A6C34878D82A}">
                    <a16:rowId xmlns:a16="http://schemas.microsoft.com/office/drawing/2014/main" val="1209749094"/>
                  </a:ext>
                </a:extLst>
              </a:tr>
              <a:tr h="360000">
                <a:tc>
                  <a:txBody>
                    <a:bodyPr/>
                    <a:lstStyle/>
                    <a:p>
                      <a:pPr algn="l" fontAlgn="b"/>
                      <a:r>
                        <a:rPr lang="en-GB" sz="1600" b="0" i="0" u="none" strike="noStrike" dirty="0">
                          <a:solidFill>
                            <a:srgbClr val="595959"/>
                          </a:solidFill>
                          <a:effectLst/>
                          <a:latin typeface="+mj-lt"/>
                        </a:rPr>
                        <a:t> Identify and explain whether a number is or is not a multiple of a given integer</a:t>
                      </a:r>
                    </a:p>
                  </a:txBody>
                  <a:tcPr marL="6350" marR="6350" marT="6350" anchor="b"/>
                </a:tc>
                <a:tc>
                  <a:txBody>
                    <a:bodyPr/>
                    <a:lstStyle/>
                    <a:p>
                      <a:pPr algn="l" fontAlgn="b"/>
                      <a:r>
                        <a:rPr lang="en-GB" sz="1600" b="0" i="0" u="none" strike="noStrike" dirty="0">
                          <a:solidFill>
                            <a:srgbClr val="595959"/>
                          </a:solidFill>
                          <a:effectLst/>
                          <a:latin typeface="+mj-lt"/>
                        </a:rPr>
                        <a:t>1.2.1.2*</a:t>
                      </a:r>
                    </a:p>
                  </a:txBody>
                  <a:tcPr marL="6350" marR="6350" marT="6350" anchor="b"/>
                </a:tc>
                <a:extLst>
                  <a:ext uri="{0D108BD9-81ED-4DB2-BD59-A6C34878D82A}">
                    <a16:rowId xmlns:a16="http://schemas.microsoft.com/office/drawing/2014/main" val="2630190816"/>
                  </a:ext>
                </a:extLst>
              </a:tr>
              <a:tr h="3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kern="1200" dirty="0">
                          <a:solidFill>
                            <a:schemeClr val="bg1"/>
                          </a:solidFill>
                          <a:latin typeface="+mj-lt"/>
                          <a:ea typeface="+mn-ea"/>
                          <a:cs typeface="+mn-cs"/>
                        </a:rPr>
                        <a:t>Understand integer exponents and roots</a:t>
                      </a:r>
                    </a:p>
                  </a:txBody>
                  <a:tcPr>
                    <a:solidFill>
                      <a:schemeClr val="accent2"/>
                    </a:solidFill>
                  </a:tcPr>
                </a:tc>
                <a:tc>
                  <a:txBody>
                    <a:bodyPr/>
                    <a:lstStyle/>
                    <a:p>
                      <a:r>
                        <a:rPr lang="en-GB" sz="1600" b="1">
                          <a:solidFill>
                            <a:schemeClr val="bg1"/>
                          </a:solidFill>
                          <a:latin typeface="+mj-lt"/>
                        </a:rPr>
                        <a:t>Code</a:t>
                      </a:r>
                      <a:endParaRPr lang="en-GB" sz="1600" b="0">
                        <a:solidFill>
                          <a:schemeClr val="bg1"/>
                        </a:solidFill>
                        <a:latin typeface="+mj-lt"/>
                      </a:endParaRPr>
                    </a:p>
                  </a:txBody>
                  <a:tcPr>
                    <a:solidFill>
                      <a:schemeClr val="accent2"/>
                    </a:solidFill>
                  </a:tcPr>
                </a:tc>
                <a:extLst>
                  <a:ext uri="{0D108BD9-81ED-4DB2-BD59-A6C34878D82A}">
                    <a16:rowId xmlns:a16="http://schemas.microsoft.com/office/drawing/2014/main" val="2497014955"/>
                  </a:ext>
                </a:extLst>
              </a:tr>
              <a:tr h="360000">
                <a:tc>
                  <a:txBody>
                    <a:bodyPr/>
                    <a:lstStyle/>
                    <a:p>
                      <a:pPr algn="l" fontAlgn="b"/>
                      <a:r>
                        <a:rPr lang="en-GB" sz="1600" b="0" i="0" u="none" strike="noStrike">
                          <a:solidFill>
                            <a:srgbClr val="595959"/>
                          </a:solidFill>
                          <a:effectLst/>
                          <a:latin typeface="+mj-lt"/>
                        </a:rPr>
                        <a:t> Understand the concept of square and cube</a:t>
                      </a:r>
                    </a:p>
                  </a:txBody>
                  <a:tcPr marL="6350" marR="6350" marT="6350" anchor="b"/>
                </a:tc>
                <a:tc>
                  <a:txBody>
                    <a:bodyPr/>
                    <a:lstStyle/>
                    <a:p>
                      <a:pPr algn="l" fontAlgn="b"/>
                      <a:r>
                        <a:rPr lang="en-GB" sz="1600" b="0" i="0" u="none" strike="noStrike">
                          <a:solidFill>
                            <a:srgbClr val="595959"/>
                          </a:solidFill>
                          <a:effectLst/>
                          <a:latin typeface="+mj-lt"/>
                        </a:rPr>
                        <a:t>1.2.2.1 </a:t>
                      </a:r>
                    </a:p>
                  </a:txBody>
                  <a:tcPr marL="6350" marR="6350" marT="6350" anchor="b"/>
                </a:tc>
                <a:extLst>
                  <a:ext uri="{0D108BD9-81ED-4DB2-BD59-A6C34878D82A}">
                    <a16:rowId xmlns:a16="http://schemas.microsoft.com/office/drawing/2014/main" val="3759893030"/>
                  </a:ext>
                </a:extLst>
              </a:tr>
              <a:tr h="360000">
                <a:tc>
                  <a:txBody>
                    <a:bodyPr/>
                    <a:lstStyle/>
                    <a:p>
                      <a:pPr algn="l" fontAlgn="b"/>
                      <a:r>
                        <a:rPr lang="en-GB" sz="1600" b="0" i="0" u="none" strike="noStrike">
                          <a:solidFill>
                            <a:srgbClr val="595959"/>
                          </a:solidFill>
                          <a:effectLst/>
                          <a:latin typeface="+mj-lt"/>
                        </a:rPr>
                        <a:t> Understand the concept of square root and cube root</a:t>
                      </a:r>
                    </a:p>
                  </a:txBody>
                  <a:tcPr marL="6350" marR="6350" marT="6350" anchor="b"/>
                </a:tc>
                <a:tc>
                  <a:txBody>
                    <a:bodyPr/>
                    <a:lstStyle/>
                    <a:p>
                      <a:pPr algn="l" fontAlgn="b"/>
                      <a:r>
                        <a:rPr lang="en-GB" sz="1600" b="0" i="0" u="none" strike="noStrike">
                          <a:solidFill>
                            <a:srgbClr val="595959"/>
                          </a:solidFill>
                          <a:effectLst/>
                          <a:latin typeface="+mj-lt"/>
                        </a:rPr>
                        <a:t>1.2.2.2</a:t>
                      </a:r>
                    </a:p>
                  </a:txBody>
                  <a:tcPr marL="6350" marR="6350" marT="6350" anchor="b"/>
                </a:tc>
                <a:extLst>
                  <a:ext uri="{0D108BD9-81ED-4DB2-BD59-A6C34878D82A}">
                    <a16:rowId xmlns:a16="http://schemas.microsoft.com/office/drawing/2014/main" val="4237639975"/>
                  </a:ext>
                </a:extLst>
              </a:tr>
              <a:tr h="407850">
                <a:tc>
                  <a:txBody>
                    <a:bodyPr/>
                    <a:lstStyle/>
                    <a:p>
                      <a:pPr algn="l" fontAlgn="b"/>
                      <a:r>
                        <a:rPr lang="en-GB" sz="1600" b="0" i="0" u="none" strike="noStrike" dirty="0">
                          <a:solidFill>
                            <a:srgbClr val="595959"/>
                          </a:solidFill>
                          <a:effectLst/>
                          <a:latin typeface="+mj-lt"/>
                        </a:rPr>
                        <a:t> Understand and use correct notation for positive integer exponents</a:t>
                      </a:r>
                    </a:p>
                  </a:txBody>
                  <a:tcPr marL="6350" marR="6350" marT="6350" anchor="b"/>
                </a:tc>
                <a:tc>
                  <a:txBody>
                    <a:bodyPr/>
                    <a:lstStyle/>
                    <a:p>
                      <a:pPr algn="l" fontAlgn="b"/>
                      <a:r>
                        <a:rPr lang="en-GB" sz="1600" b="0" i="0" u="none" strike="noStrike">
                          <a:solidFill>
                            <a:srgbClr val="595959"/>
                          </a:solidFill>
                          <a:effectLst/>
                          <a:latin typeface="+mj-lt"/>
                        </a:rPr>
                        <a:t>1.2.2.3</a:t>
                      </a:r>
                    </a:p>
                  </a:txBody>
                  <a:tcPr marL="6350" marR="6350" marT="6350" anchor="b"/>
                </a:tc>
                <a:extLst>
                  <a:ext uri="{0D108BD9-81ED-4DB2-BD59-A6C34878D82A}">
                    <a16:rowId xmlns:a16="http://schemas.microsoft.com/office/drawing/2014/main" val="2321043376"/>
                  </a:ext>
                </a:extLst>
              </a:tr>
              <a:tr h="360000">
                <a:tc>
                  <a:txBody>
                    <a:bodyPr/>
                    <a:lstStyle/>
                    <a:p>
                      <a:pPr algn="l" fontAlgn="b"/>
                      <a:r>
                        <a:rPr lang="en-GB" sz="1600" b="0" i="0" u="none" strike="noStrike">
                          <a:solidFill>
                            <a:srgbClr val="595959"/>
                          </a:solidFill>
                          <a:effectLst/>
                          <a:latin typeface="+mj-lt"/>
                        </a:rPr>
                        <a:t> Understand how to use the keys for squares and other powers and square root on a calculator</a:t>
                      </a:r>
                    </a:p>
                  </a:txBody>
                  <a:tcPr marL="6350" marR="6350" marT="6350" anchor="b"/>
                </a:tc>
                <a:tc>
                  <a:txBody>
                    <a:bodyPr/>
                    <a:lstStyle/>
                    <a:p>
                      <a:pPr algn="l" fontAlgn="b"/>
                      <a:r>
                        <a:rPr lang="en-GB" sz="1600" b="0" i="0" u="none" strike="noStrike" dirty="0">
                          <a:solidFill>
                            <a:srgbClr val="595959"/>
                          </a:solidFill>
                          <a:effectLst/>
                          <a:latin typeface="+mj-lt"/>
                        </a:rPr>
                        <a:t>1.2.2.4</a:t>
                      </a:r>
                    </a:p>
                  </a:txBody>
                  <a:tcPr marL="6350" marR="6350" marT="6350" anchor="b"/>
                </a:tc>
                <a:extLst>
                  <a:ext uri="{0D108BD9-81ED-4DB2-BD59-A6C34878D82A}">
                    <a16:rowId xmlns:a16="http://schemas.microsoft.com/office/drawing/2014/main" val="2088658426"/>
                  </a:ext>
                </a:extLst>
              </a:tr>
              <a:tr h="360000">
                <a:tc>
                  <a:txBody>
                    <a:bodyPr/>
                    <a:lstStyle/>
                    <a:p>
                      <a:pPr algn="l" fontAlgn="b"/>
                      <a:r>
                        <a:rPr lang="en-GB" sz="1600" b="1" i="0" u="none" strike="noStrike">
                          <a:solidFill>
                            <a:schemeClr val="bg1"/>
                          </a:solidFill>
                          <a:effectLst/>
                          <a:latin typeface="+mj-lt"/>
                        </a:rPr>
                        <a:t> Understand and use the unique prime factorisation of a number</a:t>
                      </a:r>
                    </a:p>
                  </a:txBody>
                  <a:tcPr marL="6350" marR="6350" marT="6350" anchor="b">
                    <a:solidFill>
                      <a:schemeClr val="accent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a:solidFill>
                            <a:schemeClr val="bg1"/>
                          </a:solidFill>
                          <a:latin typeface="+mj-lt"/>
                        </a:rPr>
                        <a:t>Code</a:t>
                      </a:r>
                    </a:p>
                  </a:txBody>
                  <a:tcPr anchor="ctr">
                    <a:solidFill>
                      <a:schemeClr val="accent2"/>
                    </a:solidFill>
                  </a:tcPr>
                </a:tc>
                <a:extLst>
                  <a:ext uri="{0D108BD9-81ED-4DB2-BD59-A6C34878D82A}">
                    <a16:rowId xmlns:a16="http://schemas.microsoft.com/office/drawing/2014/main" val="3406748058"/>
                  </a:ext>
                </a:extLst>
              </a:tr>
              <a:tr h="360000">
                <a:tc>
                  <a:txBody>
                    <a:bodyPr/>
                    <a:lstStyle/>
                    <a:p>
                      <a:pPr algn="l" fontAlgn="b"/>
                      <a:r>
                        <a:rPr lang="en-GB" sz="1600" b="0" i="0" u="none" strike="noStrike">
                          <a:solidFill>
                            <a:srgbClr val="595959"/>
                          </a:solidFill>
                          <a:effectLst/>
                          <a:latin typeface="+mj-lt"/>
                        </a:rPr>
                        <a:t> Understand what a factor is and be able to identify factors of positive integers</a:t>
                      </a:r>
                    </a:p>
                  </a:txBody>
                  <a:tcPr marL="6350" marR="6350" marT="6350" anchor="b">
                    <a:solidFill>
                      <a:schemeClr val="bg1"/>
                    </a:solidFill>
                  </a:tcPr>
                </a:tc>
                <a:tc>
                  <a:txBody>
                    <a:bodyPr/>
                    <a:lstStyle/>
                    <a:p>
                      <a:pPr algn="l" fontAlgn="b"/>
                      <a:r>
                        <a:rPr lang="en-GB" sz="1600" b="0" i="0" u="none" strike="noStrike">
                          <a:solidFill>
                            <a:srgbClr val="595959"/>
                          </a:solidFill>
                          <a:effectLst/>
                          <a:latin typeface="+mj-lt"/>
                        </a:rPr>
                        <a:t>1.2.3.1</a:t>
                      </a:r>
                    </a:p>
                  </a:txBody>
                  <a:tcPr marL="6350" marR="6350" marT="6350" anchor="b">
                    <a:solidFill>
                      <a:schemeClr val="bg1"/>
                    </a:solidFill>
                  </a:tcPr>
                </a:tc>
                <a:extLst>
                  <a:ext uri="{0D108BD9-81ED-4DB2-BD59-A6C34878D82A}">
                    <a16:rowId xmlns:a16="http://schemas.microsoft.com/office/drawing/2014/main" val="2104608237"/>
                  </a:ext>
                </a:extLst>
              </a:tr>
              <a:tr h="360000">
                <a:tc>
                  <a:txBody>
                    <a:bodyPr/>
                    <a:lstStyle/>
                    <a:p>
                      <a:pPr algn="l" fontAlgn="b"/>
                      <a:r>
                        <a:rPr lang="en-GB" sz="1600" b="0" i="0" u="none" strike="noStrike">
                          <a:solidFill>
                            <a:srgbClr val="595959"/>
                          </a:solidFill>
                          <a:effectLst/>
                          <a:latin typeface="+mj-lt"/>
                        </a:rPr>
                        <a:t> Understand what a prime number is and be able to identify prime numbers</a:t>
                      </a:r>
                    </a:p>
                  </a:txBody>
                  <a:tcPr marL="6350" marR="6350" marT="6350" anchor="b">
                    <a:solidFill>
                      <a:schemeClr val="bg1"/>
                    </a:solidFill>
                  </a:tcPr>
                </a:tc>
                <a:tc>
                  <a:txBody>
                    <a:bodyPr/>
                    <a:lstStyle/>
                    <a:p>
                      <a:pPr algn="l" fontAlgn="b"/>
                      <a:r>
                        <a:rPr lang="en-GB" sz="1600" b="0" i="0" u="none" strike="noStrike">
                          <a:solidFill>
                            <a:srgbClr val="595959"/>
                          </a:solidFill>
                          <a:effectLst/>
                          <a:latin typeface="+mj-lt"/>
                        </a:rPr>
                        <a:t>1.2.3.2</a:t>
                      </a:r>
                    </a:p>
                  </a:txBody>
                  <a:tcPr marL="6350" marR="6350" marT="6350" anchor="b">
                    <a:solidFill>
                      <a:schemeClr val="bg1"/>
                    </a:solidFill>
                  </a:tcPr>
                </a:tc>
                <a:extLst>
                  <a:ext uri="{0D108BD9-81ED-4DB2-BD59-A6C34878D82A}">
                    <a16:rowId xmlns:a16="http://schemas.microsoft.com/office/drawing/2014/main" val="2746305796"/>
                  </a:ext>
                </a:extLst>
              </a:tr>
              <a:tr h="360000">
                <a:tc>
                  <a:txBody>
                    <a:bodyPr/>
                    <a:lstStyle/>
                    <a:p>
                      <a:pPr algn="l" fontAlgn="b"/>
                      <a:r>
                        <a:rPr lang="en-GB" sz="1600" b="0" i="0" u="none" strike="noStrike">
                          <a:solidFill>
                            <a:srgbClr val="595959"/>
                          </a:solidFill>
                          <a:effectLst/>
                          <a:latin typeface="+mj-lt"/>
                        </a:rPr>
                        <a:t> Understand that a positive integer can be written uniquely as a product of its prime factors</a:t>
                      </a:r>
                    </a:p>
                  </a:txBody>
                  <a:tcPr marL="6350" marR="6350" marT="6350" anchor="b">
                    <a:solidFill>
                      <a:schemeClr val="bg1"/>
                    </a:solidFill>
                  </a:tcPr>
                </a:tc>
                <a:tc>
                  <a:txBody>
                    <a:bodyPr/>
                    <a:lstStyle/>
                    <a:p>
                      <a:pPr algn="l" fontAlgn="b"/>
                      <a:r>
                        <a:rPr lang="en-GB" sz="1600" b="0" i="0" u="none" strike="noStrike">
                          <a:solidFill>
                            <a:srgbClr val="595959"/>
                          </a:solidFill>
                          <a:effectLst/>
                          <a:latin typeface="+mj-lt"/>
                        </a:rPr>
                        <a:t>1.2.3.3</a:t>
                      </a:r>
                    </a:p>
                  </a:txBody>
                  <a:tcPr marL="6350" marR="6350" marT="6350" anchor="b">
                    <a:solidFill>
                      <a:schemeClr val="bg1"/>
                    </a:solidFill>
                  </a:tcPr>
                </a:tc>
                <a:extLst>
                  <a:ext uri="{0D108BD9-81ED-4DB2-BD59-A6C34878D82A}">
                    <a16:rowId xmlns:a16="http://schemas.microsoft.com/office/drawing/2014/main" val="1707456662"/>
                  </a:ext>
                </a:extLst>
              </a:tr>
              <a:tr h="360000">
                <a:tc>
                  <a:txBody>
                    <a:bodyPr/>
                    <a:lstStyle/>
                    <a:p>
                      <a:pPr algn="l" fontAlgn="b"/>
                      <a:r>
                        <a:rPr lang="en-GB" sz="1600" b="0" i="0" u="none" strike="noStrike" dirty="0">
                          <a:solidFill>
                            <a:srgbClr val="595959"/>
                          </a:solidFill>
                          <a:effectLst/>
                          <a:latin typeface="+mj-lt"/>
                        </a:rPr>
                        <a:t> Use the prime factorisation of two or more positive integers to efficiently identify the highest common factor</a:t>
                      </a:r>
                    </a:p>
                  </a:txBody>
                  <a:tcPr marL="6350" marR="6350" marT="6350" anchor="b">
                    <a:solidFill>
                      <a:schemeClr val="bg1"/>
                    </a:solidFill>
                  </a:tcPr>
                </a:tc>
                <a:tc>
                  <a:txBody>
                    <a:bodyPr/>
                    <a:lstStyle/>
                    <a:p>
                      <a:pPr algn="l" fontAlgn="b"/>
                      <a:r>
                        <a:rPr lang="en-GB" sz="1600" b="0" i="0" u="none" strike="noStrike">
                          <a:solidFill>
                            <a:srgbClr val="595959"/>
                          </a:solidFill>
                          <a:effectLst/>
                          <a:latin typeface="+mj-lt"/>
                        </a:rPr>
                        <a:t>1.2.3.4**</a:t>
                      </a:r>
                    </a:p>
                  </a:txBody>
                  <a:tcPr marL="6350" marR="6350" marT="6350" anchor="b">
                    <a:solidFill>
                      <a:schemeClr val="bg1"/>
                    </a:solidFill>
                  </a:tcPr>
                </a:tc>
                <a:extLst>
                  <a:ext uri="{0D108BD9-81ED-4DB2-BD59-A6C34878D82A}">
                    <a16:rowId xmlns:a16="http://schemas.microsoft.com/office/drawing/2014/main" val="802531499"/>
                  </a:ext>
                </a:extLst>
              </a:tr>
              <a:tr h="360000">
                <a:tc>
                  <a:txBody>
                    <a:bodyPr/>
                    <a:lstStyle/>
                    <a:p>
                      <a:pPr algn="l" fontAlgn="b"/>
                      <a:r>
                        <a:rPr lang="en-GB" sz="1600" b="0" i="0" u="none" strike="noStrike">
                          <a:solidFill>
                            <a:srgbClr val="595959"/>
                          </a:solidFill>
                          <a:effectLst/>
                          <a:latin typeface="+mj-lt"/>
                        </a:rPr>
                        <a:t> Use the prime factorisation of two or more positive integers to efficiently find their lowest common multiple</a:t>
                      </a:r>
                    </a:p>
                  </a:txBody>
                  <a:tcPr marL="6350" marR="6350" marT="6350" anchor="b">
                    <a:solidFill>
                      <a:schemeClr val="bg1"/>
                    </a:solidFill>
                  </a:tcPr>
                </a:tc>
                <a:tc>
                  <a:txBody>
                    <a:bodyPr/>
                    <a:lstStyle/>
                    <a:p>
                      <a:pPr algn="l" fontAlgn="b"/>
                      <a:r>
                        <a:rPr lang="en-GB" sz="1600" b="0" i="0" u="none" strike="noStrike" dirty="0">
                          <a:solidFill>
                            <a:srgbClr val="595959"/>
                          </a:solidFill>
                          <a:effectLst/>
                          <a:latin typeface="+mj-lt"/>
                        </a:rPr>
                        <a:t>1.2.3.5</a:t>
                      </a:r>
                    </a:p>
                  </a:txBody>
                  <a:tcPr marL="6350" marR="6350" marT="6350" anchor="b">
                    <a:solidFill>
                      <a:schemeClr val="bg1"/>
                    </a:solidFill>
                  </a:tcPr>
                </a:tc>
                <a:extLst>
                  <a:ext uri="{0D108BD9-81ED-4DB2-BD59-A6C34878D82A}">
                    <a16:rowId xmlns:a16="http://schemas.microsoft.com/office/drawing/2014/main" val="1321500084"/>
                  </a:ext>
                </a:extLst>
              </a:tr>
            </a:tbl>
          </a:graphicData>
        </a:graphic>
      </p:graphicFrame>
      <p:sp>
        <p:nvSpPr>
          <p:cNvPr id="2" name="TextBox 1">
            <a:extLst>
              <a:ext uri="{FF2B5EF4-FFF2-40B4-BE49-F238E27FC236}">
                <a16:creationId xmlns:a16="http://schemas.microsoft.com/office/drawing/2014/main" id="{1C164BE5-109C-4678-BE8B-4006CF375E61}"/>
              </a:ext>
            </a:extLst>
          </p:cNvPr>
          <p:cNvSpPr txBox="1"/>
          <p:nvPr/>
        </p:nvSpPr>
        <p:spPr>
          <a:xfrm>
            <a:off x="289932" y="6297792"/>
            <a:ext cx="8967819" cy="276999"/>
          </a:xfrm>
          <a:prstGeom prst="rect">
            <a:avLst/>
          </a:prstGeom>
          <a:noFill/>
        </p:spPr>
        <p:txBody>
          <a:bodyPr wrap="square" rtlCol="0">
            <a:spAutoFit/>
          </a:bodyPr>
          <a:lstStyle/>
          <a:p>
            <a:pPr>
              <a:buNone/>
            </a:pPr>
            <a:r>
              <a:rPr lang="en-GB" sz="1200" dirty="0"/>
              <a:t>*‘There are additional resources exemplifying these key ideas in the </a:t>
            </a:r>
            <a:r>
              <a:rPr lang="en-GB" sz="1200" dirty="0">
                <a:hlinkClick r:id="rId3"/>
              </a:rPr>
              <a:t>Secondary Mastery Professional Development | NCETM</a:t>
            </a:r>
            <a:r>
              <a:rPr lang="en-GB" sz="1200" dirty="0"/>
              <a:t>.</a:t>
            </a:r>
          </a:p>
        </p:txBody>
      </p:sp>
    </p:spTree>
    <p:extLst>
      <p:ext uri="{BB962C8B-B14F-4D97-AF65-F5344CB8AC3E}">
        <p14:creationId xmlns:p14="http://schemas.microsoft.com/office/powerpoint/2010/main" val="14068788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037C15F-736B-4093-9027-4C8948DC71B8}"/>
              </a:ext>
            </a:extLst>
          </p:cNvPr>
          <p:cNvSpPr>
            <a:spLocks noGrp="1"/>
          </p:cNvSpPr>
          <p:nvPr>
            <p:ph type="body" sz="quarter" idx="10"/>
          </p:nvPr>
        </p:nvSpPr>
        <p:spPr>
          <a:xfrm>
            <a:off x="440472" y="1268760"/>
            <a:ext cx="11337400" cy="3132348"/>
          </a:xfrm>
        </p:spPr>
        <p:txBody>
          <a:bodyPr>
            <a:normAutofit/>
          </a:bodyPr>
          <a:lstStyle/>
          <a:p>
            <a:r>
              <a:rPr lang="en-GB" sz="2200" dirty="0"/>
              <a:t>For each set of four numbers, decide which number doesn’t belong and why.</a:t>
            </a:r>
          </a:p>
        </p:txBody>
      </p:sp>
      <p:sp>
        <p:nvSpPr>
          <p:cNvPr id="3" name="Text Placeholder 2">
            <a:extLst>
              <a:ext uri="{FF2B5EF4-FFF2-40B4-BE49-F238E27FC236}">
                <a16:creationId xmlns:a16="http://schemas.microsoft.com/office/drawing/2014/main" id="{A5AEF19D-B6CF-45DA-8A49-8452FA8C80D1}"/>
              </a:ext>
            </a:extLst>
          </p:cNvPr>
          <p:cNvSpPr>
            <a:spLocks noGrp="1"/>
          </p:cNvSpPr>
          <p:nvPr>
            <p:ph type="body" sz="quarter" idx="11"/>
          </p:nvPr>
        </p:nvSpPr>
        <p:spPr/>
        <p:txBody>
          <a:bodyPr/>
          <a:lstStyle/>
          <a:p>
            <a:r>
              <a:rPr lang="en-GB"/>
              <a:t>Activity J: Which one doesn’t belong?</a:t>
            </a:r>
          </a:p>
        </p:txBody>
      </p:sp>
      <p:graphicFrame>
        <p:nvGraphicFramePr>
          <p:cNvPr id="4" name="Table 4">
            <a:extLst>
              <a:ext uri="{FF2B5EF4-FFF2-40B4-BE49-F238E27FC236}">
                <a16:creationId xmlns:a16="http://schemas.microsoft.com/office/drawing/2014/main" id="{356E8A97-36B4-4CB5-A777-A9FE80464A62}"/>
              </a:ext>
            </a:extLst>
          </p:cNvPr>
          <p:cNvGraphicFramePr>
            <a:graphicFrameLocks noGrp="1"/>
          </p:cNvGraphicFramePr>
          <p:nvPr>
            <p:extLst>
              <p:ext uri="{D42A27DB-BD31-4B8C-83A1-F6EECF244321}">
                <p14:modId xmlns:p14="http://schemas.microsoft.com/office/powerpoint/2010/main" val="2245640642"/>
              </p:ext>
            </p:extLst>
          </p:nvPr>
        </p:nvGraphicFramePr>
        <p:xfrm>
          <a:off x="983432" y="2301939"/>
          <a:ext cx="2952328" cy="2254122"/>
        </p:xfrm>
        <a:graphic>
          <a:graphicData uri="http://schemas.openxmlformats.org/drawingml/2006/table">
            <a:tbl>
              <a:tblPr firstRow="1" bandRow="1">
                <a:tableStyleId>{5940675A-B579-460E-94D1-54222C63F5DA}</a:tableStyleId>
              </a:tblPr>
              <a:tblGrid>
                <a:gridCol w="1476164">
                  <a:extLst>
                    <a:ext uri="{9D8B030D-6E8A-4147-A177-3AD203B41FA5}">
                      <a16:colId xmlns:a16="http://schemas.microsoft.com/office/drawing/2014/main" val="2095247668"/>
                    </a:ext>
                  </a:extLst>
                </a:gridCol>
                <a:gridCol w="1476164">
                  <a:extLst>
                    <a:ext uri="{9D8B030D-6E8A-4147-A177-3AD203B41FA5}">
                      <a16:colId xmlns:a16="http://schemas.microsoft.com/office/drawing/2014/main" val="88734242"/>
                    </a:ext>
                  </a:extLst>
                </a:gridCol>
              </a:tblGrid>
              <a:tr h="1127061">
                <a:tc>
                  <a:txBody>
                    <a:bodyPr/>
                    <a:lstStyle/>
                    <a:p>
                      <a:pPr algn="ctr"/>
                      <a:r>
                        <a:rPr lang="en-GB" sz="6000">
                          <a:solidFill>
                            <a:srgbClr val="00628C"/>
                          </a:solidFill>
                        </a:rPr>
                        <a:t>1</a:t>
                      </a:r>
                    </a:p>
                  </a:txBody>
                  <a:tcPr anchor="ctr"/>
                </a:tc>
                <a:tc>
                  <a:txBody>
                    <a:bodyPr/>
                    <a:lstStyle/>
                    <a:p>
                      <a:pPr algn="ctr"/>
                      <a:r>
                        <a:rPr lang="en-GB" sz="6000">
                          <a:solidFill>
                            <a:srgbClr val="00628C"/>
                          </a:solidFill>
                        </a:rPr>
                        <a:t>2</a:t>
                      </a:r>
                    </a:p>
                  </a:txBody>
                  <a:tcPr anchor="ctr"/>
                </a:tc>
                <a:extLst>
                  <a:ext uri="{0D108BD9-81ED-4DB2-BD59-A6C34878D82A}">
                    <a16:rowId xmlns:a16="http://schemas.microsoft.com/office/drawing/2014/main" val="2650522255"/>
                  </a:ext>
                </a:extLst>
              </a:tr>
              <a:tr h="1127061">
                <a:tc>
                  <a:txBody>
                    <a:bodyPr/>
                    <a:lstStyle/>
                    <a:p>
                      <a:pPr algn="ctr"/>
                      <a:r>
                        <a:rPr lang="en-GB" sz="6000">
                          <a:solidFill>
                            <a:srgbClr val="00628C"/>
                          </a:solidFill>
                        </a:rPr>
                        <a:t>3</a:t>
                      </a:r>
                    </a:p>
                  </a:txBody>
                  <a:tcPr anchor="ctr"/>
                </a:tc>
                <a:tc>
                  <a:txBody>
                    <a:bodyPr/>
                    <a:lstStyle/>
                    <a:p>
                      <a:pPr algn="ctr"/>
                      <a:r>
                        <a:rPr lang="en-GB" sz="6000">
                          <a:solidFill>
                            <a:srgbClr val="00628C"/>
                          </a:solidFill>
                        </a:rPr>
                        <a:t>5</a:t>
                      </a:r>
                    </a:p>
                  </a:txBody>
                  <a:tcPr anchor="ctr"/>
                </a:tc>
                <a:extLst>
                  <a:ext uri="{0D108BD9-81ED-4DB2-BD59-A6C34878D82A}">
                    <a16:rowId xmlns:a16="http://schemas.microsoft.com/office/drawing/2014/main" val="1122510950"/>
                  </a:ext>
                </a:extLst>
              </a:tr>
            </a:tbl>
          </a:graphicData>
        </a:graphic>
      </p:graphicFrame>
      <p:sp>
        <p:nvSpPr>
          <p:cNvPr id="6" name="TextBox 5">
            <a:extLst>
              <a:ext uri="{FF2B5EF4-FFF2-40B4-BE49-F238E27FC236}">
                <a16:creationId xmlns:a16="http://schemas.microsoft.com/office/drawing/2014/main" id="{B45C4443-E925-4BAF-A8A2-FF5E43E1592F}"/>
              </a:ext>
            </a:extLst>
          </p:cNvPr>
          <p:cNvSpPr txBox="1"/>
          <p:nvPr/>
        </p:nvSpPr>
        <p:spPr>
          <a:xfrm>
            <a:off x="1426029" y="5745417"/>
            <a:ext cx="7838322" cy="769441"/>
          </a:xfrm>
          <a:prstGeom prst="rect">
            <a:avLst/>
          </a:prstGeom>
          <a:noFill/>
        </p:spPr>
        <p:txBody>
          <a:bodyPr wrap="square">
            <a:spAutoFit/>
          </a:bodyPr>
          <a:lstStyle/>
          <a:p>
            <a:pPr>
              <a:buNone/>
            </a:pPr>
            <a:r>
              <a:rPr lang="en-GB" sz="2200" dirty="0"/>
              <a:t>Can you think of a reason why a </a:t>
            </a:r>
            <a:r>
              <a:rPr lang="en-GB" sz="2200" b="1" dirty="0"/>
              <a:t>different</a:t>
            </a:r>
            <a:r>
              <a:rPr lang="en-GB" sz="2200" dirty="0"/>
              <a:t> number might not belong in its set?</a:t>
            </a:r>
          </a:p>
        </p:txBody>
      </p:sp>
      <p:graphicFrame>
        <p:nvGraphicFramePr>
          <p:cNvPr id="7" name="Table 4">
            <a:extLst>
              <a:ext uri="{FF2B5EF4-FFF2-40B4-BE49-F238E27FC236}">
                <a16:creationId xmlns:a16="http://schemas.microsoft.com/office/drawing/2014/main" id="{40081785-ACE0-44C1-852F-BD96089C5AE1}"/>
              </a:ext>
            </a:extLst>
          </p:cNvPr>
          <p:cNvGraphicFramePr>
            <a:graphicFrameLocks noGrp="1"/>
          </p:cNvGraphicFramePr>
          <p:nvPr>
            <p:extLst>
              <p:ext uri="{D42A27DB-BD31-4B8C-83A1-F6EECF244321}">
                <p14:modId xmlns:p14="http://schemas.microsoft.com/office/powerpoint/2010/main" val="1474695386"/>
              </p:ext>
            </p:extLst>
          </p:nvPr>
        </p:nvGraphicFramePr>
        <p:xfrm>
          <a:off x="4633008" y="2321103"/>
          <a:ext cx="2952328" cy="2254122"/>
        </p:xfrm>
        <a:graphic>
          <a:graphicData uri="http://schemas.openxmlformats.org/drawingml/2006/table">
            <a:tbl>
              <a:tblPr firstRow="1" bandRow="1">
                <a:tableStyleId>{5940675A-B579-460E-94D1-54222C63F5DA}</a:tableStyleId>
              </a:tblPr>
              <a:tblGrid>
                <a:gridCol w="1476164">
                  <a:extLst>
                    <a:ext uri="{9D8B030D-6E8A-4147-A177-3AD203B41FA5}">
                      <a16:colId xmlns:a16="http://schemas.microsoft.com/office/drawing/2014/main" val="2095247668"/>
                    </a:ext>
                  </a:extLst>
                </a:gridCol>
                <a:gridCol w="1476164">
                  <a:extLst>
                    <a:ext uri="{9D8B030D-6E8A-4147-A177-3AD203B41FA5}">
                      <a16:colId xmlns:a16="http://schemas.microsoft.com/office/drawing/2014/main" val="88734242"/>
                    </a:ext>
                  </a:extLst>
                </a:gridCol>
              </a:tblGrid>
              <a:tr h="1127061">
                <a:tc>
                  <a:txBody>
                    <a:bodyPr/>
                    <a:lstStyle/>
                    <a:p>
                      <a:pPr algn="ctr"/>
                      <a:r>
                        <a:rPr lang="en-GB" sz="6000">
                          <a:solidFill>
                            <a:srgbClr val="00628C"/>
                          </a:solidFill>
                        </a:rPr>
                        <a:t>1</a:t>
                      </a:r>
                    </a:p>
                  </a:txBody>
                  <a:tcPr anchor="ctr"/>
                </a:tc>
                <a:tc>
                  <a:txBody>
                    <a:bodyPr/>
                    <a:lstStyle/>
                    <a:p>
                      <a:pPr algn="ctr"/>
                      <a:r>
                        <a:rPr lang="en-GB" sz="6000">
                          <a:solidFill>
                            <a:srgbClr val="00628C"/>
                          </a:solidFill>
                        </a:rPr>
                        <a:t>2</a:t>
                      </a:r>
                    </a:p>
                  </a:txBody>
                  <a:tcPr anchor="ctr"/>
                </a:tc>
                <a:extLst>
                  <a:ext uri="{0D108BD9-81ED-4DB2-BD59-A6C34878D82A}">
                    <a16:rowId xmlns:a16="http://schemas.microsoft.com/office/drawing/2014/main" val="2650522255"/>
                  </a:ext>
                </a:extLst>
              </a:tr>
              <a:tr h="1127061">
                <a:tc>
                  <a:txBody>
                    <a:bodyPr/>
                    <a:lstStyle/>
                    <a:p>
                      <a:pPr algn="ctr"/>
                      <a:r>
                        <a:rPr lang="en-GB" sz="6000">
                          <a:solidFill>
                            <a:srgbClr val="00628C"/>
                          </a:solidFill>
                        </a:rPr>
                        <a:t>4</a:t>
                      </a:r>
                    </a:p>
                  </a:txBody>
                  <a:tcPr anchor="ctr"/>
                </a:tc>
                <a:tc>
                  <a:txBody>
                    <a:bodyPr/>
                    <a:lstStyle/>
                    <a:p>
                      <a:pPr algn="ctr"/>
                      <a:r>
                        <a:rPr lang="en-GB" sz="6000">
                          <a:solidFill>
                            <a:srgbClr val="00628C"/>
                          </a:solidFill>
                        </a:rPr>
                        <a:t>8</a:t>
                      </a:r>
                    </a:p>
                  </a:txBody>
                  <a:tcPr anchor="ctr"/>
                </a:tc>
                <a:extLst>
                  <a:ext uri="{0D108BD9-81ED-4DB2-BD59-A6C34878D82A}">
                    <a16:rowId xmlns:a16="http://schemas.microsoft.com/office/drawing/2014/main" val="1122510950"/>
                  </a:ext>
                </a:extLst>
              </a:tr>
            </a:tbl>
          </a:graphicData>
        </a:graphic>
      </p:graphicFrame>
      <p:graphicFrame>
        <p:nvGraphicFramePr>
          <p:cNvPr id="8" name="Table 4">
            <a:extLst>
              <a:ext uri="{FF2B5EF4-FFF2-40B4-BE49-F238E27FC236}">
                <a16:creationId xmlns:a16="http://schemas.microsoft.com/office/drawing/2014/main" id="{FDCF7A36-BAA3-4A59-88A9-C84709FA5D3E}"/>
              </a:ext>
            </a:extLst>
          </p:cNvPr>
          <p:cNvGraphicFramePr>
            <a:graphicFrameLocks noGrp="1"/>
          </p:cNvGraphicFramePr>
          <p:nvPr>
            <p:extLst>
              <p:ext uri="{D42A27DB-BD31-4B8C-83A1-F6EECF244321}">
                <p14:modId xmlns:p14="http://schemas.microsoft.com/office/powerpoint/2010/main" val="1369874613"/>
              </p:ext>
            </p:extLst>
          </p:nvPr>
        </p:nvGraphicFramePr>
        <p:xfrm>
          <a:off x="8328248" y="2301939"/>
          <a:ext cx="2952328" cy="2254122"/>
        </p:xfrm>
        <a:graphic>
          <a:graphicData uri="http://schemas.openxmlformats.org/drawingml/2006/table">
            <a:tbl>
              <a:tblPr firstRow="1" bandRow="1">
                <a:tableStyleId>{5940675A-B579-460E-94D1-54222C63F5DA}</a:tableStyleId>
              </a:tblPr>
              <a:tblGrid>
                <a:gridCol w="1476164">
                  <a:extLst>
                    <a:ext uri="{9D8B030D-6E8A-4147-A177-3AD203B41FA5}">
                      <a16:colId xmlns:a16="http://schemas.microsoft.com/office/drawing/2014/main" val="2095247668"/>
                    </a:ext>
                  </a:extLst>
                </a:gridCol>
                <a:gridCol w="1476164">
                  <a:extLst>
                    <a:ext uri="{9D8B030D-6E8A-4147-A177-3AD203B41FA5}">
                      <a16:colId xmlns:a16="http://schemas.microsoft.com/office/drawing/2014/main" val="88734242"/>
                    </a:ext>
                  </a:extLst>
                </a:gridCol>
              </a:tblGrid>
              <a:tr h="1127061">
                <a:tc>
                  <a:txBody>
                    <a:bodyPr/>
                    <a:lstStyle/>
                    <a:p>
                      <a:pPr algn="ctr"/>
                      <a:r>
                        <a:rPr lang="en-GB" sz="6000">
                          <a:solidFill>
                            <a:srgbClr val="00628C"/>
                          </a:solidFill>
                        </a:rPr>
                        <a:t>1</a:t>
                      </a:r>
                    </a:p>
                  </a:txBody>
                  <a:tcPr anchor="ctr"/>
                </a:tc>
                <a:tc>
                  <a:txBody>
                    <a:bodyPr/>
                    <a:lstStyle/>
                    <a:p>
                      <a:pPr algn="ctr"/>
                      <a:r>
                        <a:rPr lang="en-GB" sz="6000">
                          <a:solidFill>
                            <a:srgbClr val="00628C"/>
                          </a:solidFill>
                        </a:rPr>
                        <a:t>9</a:t>
                      </a:r>
                    </a:p>
                  </a:txBody>
                  <a:tcPr anchor="ctr"/>
                </a:tc>
                <a:extLst>
                  <a:ext uri="{0D108BD9-81ED-4DB2-BD59-A6C34878D82A}">
                    <a16:rowId xmlns:a16="http://schemas.microsoft.com/office/drawing/2014/main" val="2650522255"/>
                  </a:ext>
                </a:extLst>
              </a:tr>
              <a:tr h="1127061">
                <a:tc>
                  <a:txBody>
                    <a:bodyPr/>
                    <a:lstStyle/>
                    <a:p>
                      <a:pPr algn="ctr"/>
                      <a:r>
                        <a:rPr lang="en-GB" sz="6000">
                          <a:solidFill>
                            <a:srgbClr val="00628C"/>
                          </a:solidFill>
                        </a:rPr>
                        <a:t>13</a:t>
                      </a:r>
                    </a:p>
                  </a:txBody>
                  <a:tcPr anchor="ctr"/>
                </a:tc>
                <a:tc>
                  <a:txBody>
                    <a:bodyPr/>
                    <a:lstStyle/>
                    <a:p>
                      <a:pPr algn="ctr"/>
                      <a:r>
                        <a:rPr lang="en-GB" sz="6000">
                          <a:solidFill>
                            <a:srgbClr val="00628C"/>
                          </a:solidFill>
                        </a:rPr>
                        <a:t>16</a:t>
                      </a:r>
                    </a:p>
                  </a:txBody>
                  <a:tcPr anchor="ctr"/>
                </a:tc>
                <a:extLst>
                  <a:ext uri="{0D108BD9-81ED-4DB2-BD59-A6C34878D82A}">
                    <a16:rowId xmlns:a16="http://schemas.microsoft.com/office/drawing/2014/main" val="1122510950"/>
                  </a:ext>
                </a:extLst>
              </a:tr>
            </a:tbl>
          </a:graphicData>
        </a:graphic>
      </p:graphicFrame>
      <p:sp>
        <p:nvSpPr>
          <p:cNvPr id="9" name="TextBox 8">
            <a:extLst>
              <a:ext uri="{FF2B5EF4-FFF2-40B4-BE49-F238E27FC236}">
                <a16:creationId xmlns:a16="http://schemas.microsoft.com/office/drawing/2014/main" id="{FD0D0EB7-4158-420C-9CF5-228E0269D7EE}"/>
              </a:ext>
            </a:extLst>
          </p:cNvPr>
          <p:cNvSpPr txBox="1"/>
          <p:nvPr/>
        </p:nvSpPr>
        <p:spPr>
          <a:xfrm>
            <a:off x="2251295" y="1797883"/>
            <a:ext cx="535724" cy="523220"/>
          </a:xfrm>
          <a:prstGeom prst="rect">
            <a:avLst/>
          </a:prstGeom>
          <a:noFill/>
        </p:spPr>
        <p:txBody>
          <a:bodyPr wrap="none" rtlCol="0">
            <a:spAutoFit/>
          </a:bodyPr>
          <a:lstStyle/>
          <a:p>
            <a:pPr>
              <a:buNone/>
            </a:pPr>
            <a:r>
              <a:rPr lang="en-GB" sz="2200" dirty="0">
                <a:solidFill>
                  <a:srgbClr val="00628C"/>
                </a:solidFill>
              </a:rPr>
              <a:t>a)</a:t>
            </a:r>
            <a:r>
              <a:rPr lang="en-GB" dirty="0"/>
              <a:t> </a:t>
            </a:r>
          </a:p>
        </p:txBody>
      </p:sp>
      <p:sp>
        <p:nvSpPr>
          <p:cNvPr id="10" name="TextBox 9">
            <a:extLst>
              <a:ext uri="{FF2B5EF4-FFF2-40B4-BE49-F238E27FC236}">
                <a16:creationId xmlns:a16="http://schemas.microsoft.com/office/drawing/2014/main" id="{7501C5BE-9474-4EC4-A74D-F53789AE06A4}"/>
              </a:ext>
            </a:extLst>
          </p:cNvPr>
          <p:cNvSpPr txBox="1"/>
          <p:nvPr/>
        </p:nvSpPr>
        <p:spPr>
          <a:xfrm>
            <a:off x="5884243" y="1797883"/>
            <a:ext cx="505267" cy="523220"/>
          </a:xfrm>
          <a:prstGeom prst="rect">
            <a:avLst/>
          </a:prstGeom>
          <a:noFill/>
        </p:spPr>
        <p:txBody>
          <a:bodyPr wrap="none" rtlCol="0">
            <a:spAutoFit/>
          </a:bodyPr>
          <a:lstStyle/>
          <a:p>
            <a:pPr>
              <a:buNone/>
            </a:pPr>
            <a:r>
              <a:rPr lang="en-GB" dirty="0">
                <a:solidFill>
                  <a:srgbClr val="00628C"/>
                </a:solidFill>
              </a:rPr>
              <a:t>b)</a:t>
            </a:r>
          </a:p>
        </p:txBody>
      </p:sp>
      <p:sp>
        <p:nvSpPr>
          <p:cNvPr id="11" name="TextBox 10">
            <a:extLst>
              <a:ext uri="{FF2B5EF4-FFF2-40B4-BE49-F238E27FC236}">
                <a16:creationId xmlns:a16="http://schemas.microsoft.com/office/drawing/2014/main" id="{B4FD6217-754B-4672-AE7F-5AEC53BB7CEF}"/>
              </a:ext>
            </a:extLst>
          </p:cNvPr>
          <p:cNvSpPr txBox="1"/>
          <p:nvPr/>
        </p:nvSpPr>
        <p:spPr>
          <a:xfrm>
            <a:off x="9592655" y="1778719"/>
            <a:ext cx="484428" cy="523220"/>
          </a:xfrm>
          <a:prstGeom prst="rect">
            <a:avLst/>
          </a:prstGeom>
          <a:noFill/>
        </p:spPr>
        <p:txBody>
          <a:bodyPr wrap="none" rtlCol="0">
            <a:spAutoFit/>
          </a:bodyPr>
          <a:lstStyle/>
          <a:p>
            <a:pPr>
              <a:buNone/>
            </a:pPr>
            <a:r>
              <a:rPr lang="en-GB" dirty="0">
                <a:solidFill>
                  <a:srgbClr val="00628C"/>
                </a:solidFill>
              </a:rPr>
              <a:t>c)</a:t>
            </a:r>
          </a:p>
        </p:txBody>
      </p:sp>
      <p:sp>
        <p:nvSpPr>
          <p:cNvPr id="12" name="Action Button: Help 11">
            <a:hlinkClick r:id="" action="ppaction://noaction" highlightClick="1"/>
            <a:extLst>
              <a:ext uri="{FF2B5EF4-FFF2-40B4-BE49-F238E27FC236}">
                <a16:creationId xmlns:a16="http://schemas.microsoft.com/office/drawing/2014/main" id="{45206526-E34A-4464-9450-C3E3A5A20C71}"/>
              </a:ext>
            </a:extLst>
          </p:cNvPr>
          <p:cNvSpPr/>
          <p:nvPr/>
        </p:nvSpPr>
        <p:spPr>
          <a:xfrm>
            <a:off x="745013" y="5800365"/>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2208529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0" grpId="0"/>
      <p:bldP spid="11" grpId="0"/>
      <p:bldP spid="12"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F8C5394-5DDE-4586-A6A8-AE0619E18924}"/>
              </a:ext>
            </a:extLst>
          </p:cNvPr>
          <p:cNvSpPr>
            <a:spLocks noGrp="1"/>
          </p:cNvSpPr>
          <p:nvPr>
            <p:ph type="body" sz="quarter" idx="11"/>
          </p:nvPr>
        </p:nvSpPr>
        <p:spPr/>
        <p:txBody>
          <a:bodyPr/>
          <a:lstStyle/>
          <a:p>
            <a:r>
              <a:rPr lang="en-GB"/>
              <a:t>Activity K: More colour coding </a:t>
            </a:r>
          </a:p>
        </p:txBody>
      </p:sp>
      <p:graphicFrame>
        <p:nvGraphicFramePr>
          <p:cNvPr id="4" name="Table 4">
            <a:extLst>
              <a:ext uri="{FF2B5EF4-FFF2-40B4-BE49-F238E27FC236}">
                <a16:creationId xmlns:a16="http://schemas.microsoft.com/office/drawing/2014/main" id="{9E8282A5-2EF2-4792-A7AA-6A7CB551713F}"/>
              </a:ext>
            </a:extLst>
          </p:cNvPr>
          <p:cNvGraphicFramePr>
            <a:graphicFrameLocks noGrp="1"/>
          </p:cNvGraphicFramePr>
          <p:nvPr>
            <p:extLst>
              <p:ext uri="{D42A27DB-BD31-4B8C-83A1-F6EECF244321}">
                <p14:modId xmlns:p14="http://schemas.microsoft.com/office/powerpoint/2010/main" val="2860846012"/>
              </p:ext>
            </p:extLst>
          </p:nvPr>
        </p:nvGraphicFramePr>
        <p:xfrm>
          <a:off x="442914" y="1573564"/>
          <a:ext cx="10945224" cy="3658192"/>
        </p:xfrm>
        <a:graphic>
          <a:graphicData uri="http://schemas.openxmlformats.org/drawingml/2006/table">
            <a:tbl>
              <a:tblPr firstRow="1" bandRow="1">
                <a:tableStyleId>{5940675A-B579-460E-94D1-54222C63F5DA}</a:tableStyleId>
              </a:tblPr>
              <a:tblGrid>
                <a:gridCol w="912102">
                  <a:extLst>
                    <a:ext uri="{9D8B030D-6E8A-4147-A177-3AD203B41FA5}">
                      <a16:colId xmlns:a16="http://schemas.microsoft.com/office/drawing/2014/main" val="1281655787"/>
                    </a:ext>
                  </a:extLst>
                </a:gridCol>
                <a:gridCol w="912102">
                  <a:extLst>
                    <a:ext uri="{9D8B030D-6E8A-4147-A177-3AD203B41FA5}">
                      <a16:colId xmlns:a16="http://schemas.microsoft.com/office/drawing/2014/main" val="3417899743"/>
                    </a:ext>
                  </a:extLst>
                </a:gridCol>
                <a:gridCol w="912102">
                  <a:extLst>
                    <a:ext uri="{9D8B030D-6E8A-4147-A177-3AD203B41FA5}">
                      <a16:colId xmlns:a16="http://schemas.microsoft.com/office/drawing/2014/main" val="4176910823"/>
                    </a:ext>
                  </a:extLst>
                </a:gridCol>
                <a:gridCol w="912102">
                  <a:extLst>
                    <a:ext uri="{9D8B030D-6E8A-4147-A177-3AD203B41FA5}">
                      <a16:colId xmlns:a16="http://schemas.microsoft.com/office/drawing/2014/main" val="3085126981"/>
                    </a:ext>
                  </a:extLst>
                </a:gridCol>
                <a:gridCol w="912102">
                  <a:extLst>
                    <a:ext uri="{9D8B030D-6E8A-4147-A177-3AD203B41FA5}">
                      <a16:colId xmlns:a16="http://schemas.microsoft.com/office/drawing/2014/main" val="736841096"/>
                    </a:ext>
                  </a:extLst>
                </a:gridCol>
                <a:gridCol w="912102">
                  <a:extLst>
                    <a:ext uri="{9D8B030D-6E8A-4147-A177-3AD203B41FA5}">
                      <a16:colId xmlns:a16="http://schemas.microsoft.com/office/drawing/2014/main" val="4087825558"/>
                    </a:ext>
                  </a:extLst>
                </a:gridCol>
                <a:gridCol w="912102">
                  <a:extLst>
                    <a:ext uri="{9D8B030D-6E8A-4147-A177-3AD203B41FA5}">
                      <a16:colId xmlns:a16="http://schemas.microsoft.com/office/drawing/2014/main" val="2623457493"/>
                    </a:ext>
                  </a:extLst>
                </a:gridCol>
                <a:gridCol w="912102">
                  <a:extLst>
                    <a:ext uri="{9D8B030D-6E8A-4147-A177-3AD203B41FA5}">
                      <a16:colId xmlns:a16="http://schemas.microsoft.com/office/drawing/2014/main" val="2224690937"/>
                    </a:ext>
                  </a:extLst>
                </a:gridCol>
                <a:gridCol w="912102">
                  <a:extLst>
                    <a:ext uri="{9D8B030D-6E8A-4147-A177-3AD203B41FA5}">
                      <a16:colId xmlns:a16="http://schemas.microsoft.com/office/drawing/2014/main" val="750924464"/>
                    </a:ext>
                  </a:extLst>
                </a:gridCol>
                <a:gridCol w="912102">
                  <a:extLst>
                    <a:ext uri="{9D8B030D-6E8A-4147-A177-3AD203B41FA5}">
                      <a16:colId xmlns:a16="http://schemas.microsoft.com/office/drawing/2014/main" val="343024562"/>
                    </a:ext>
                  </a:extLst>
                </a:gridCol>
                <a:gridCol w="912102">
                  <a:extLst>
                    <a:ext uri="{9D8B030D-6E8A-4147-A177-3AD203B41FA5}">
                      <a16:colId xmlns:a16="http://schemas.microsoft.com/office/drawing/2014/main" val="862398702"/>
                    </a:ext>
                  </a:extLst>
                </a:gridCol>
                <a:gridCol w="912102">
                  <a:extLst>
                    <a:ext uri="{9D8B030D-6E8A-4147-A177-3AD203B41FA5}">
                      <a16:colId xmlns:a16="http://schemas.microsoft.com/office/drawing/2014/main" val="722639523"/>
                    </a:ext>
                  </a:extLst>
                </a:gridCol>
              </a:tblGrid>
              <a:tr h="457274">
                <a:tc>
                  <a:txBody>
                    <a:bodyPr/>
                    <a:lstStyle/>
                    <a:p>
                      <a:pPr algn="ctr"/>
                      <a:r>
                        <a:rPr lang="en-GB"/>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63326521"/>
                  </a:ext>
                </a:extLst>
              </a:tr>
              <a:tr h="457274">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8E2E8"/>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FF0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extLst>
                  <a:ext uri="{0D108BD9-81ED-4DB2-BD59-A6C34878D82A}">
                    <a16:rowId xmlns:a16="http://schemas.microsoft.com/office/drawing/2014/main" val="164802416"/>
                  </a:ext>
                </a:extLst>
              </a:tr>
              <a:tr h="457274">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extLst>
                  <a:ext uri="{0D108BD9-81ED-4DB2-BD59-A6C34878D82A}">
                    <a16:rowId xmlns:a16="http://schemas.microsoft.com/office/drawing/2014/main" val="1276410652"/>
                  </a:ext>
                </a:extLst>
              </a:tr>
              <a:tr h="457274">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extLst>
                  <a:ext uri="{0D108BD9-81ED-4DB2-BD59-A6C34878D82A}">
                    <a16:rowId xmlns:a16="http://schemas.microsoft.com/office/drawing/2014/main" val="3185279582"/>
                  </a:ext>
                </a:extLst>
              </a:tr>
              <a:tr h="457274">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98389086"/>
                  </a:ext>
                </a:extLst>
              </a:tr>
              <a:tr h="457274">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77265744"/>
                  </a:ext>
                </a:extLst>
              </a:tr>
              <a:tr h="457274">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29867757"/>
                  </a:ext>
                </a:extLst>
              </a:tr>
              <a:tr h="457274">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54181946"/>
                  </a:ext>
                </a:extLst>
              </a:tr>
            </a:tbl>
          </a:graphicData>
        </a:graphic>
      </p:graphicFrame>
      <p:sp>
        <p:nvSpPr>
          <p:cNvPr id="2" name="TextBox 1">
            <a:extLst>
              <a:ext uri="{FF2B5EF4-FFF2-40B4-BE49-F238E27FC236}">
                <a16:creationId xmlns:a16="http://schemas.microsoft.com/office/drawing/2014/main" id="{FE633146-3B32-4DC5-8EEA-40E6C3EC9388}"/>
              </a:ext>
            </a:extLst>
          </p:cNvPr>
          <p:cNvSpPr txBox="1"/>
          <p:nvPr/>
        </p:nvSpPr>
        <p:spPr>
          <a:xfrm>
            <a:off x="250552" y="3980457"/>
            <a:ext cx="9448944" cy="461665"/>
          </a:xfrm>
          <a:prstGeom prst="rect">
            <a:avLst/>
          </a:prstGeom>
          <a:noFill/>
        </p:spPr>
        <p:txBody>
          <a:bodyPr wrap="square" rtlCol="0">
            <a:spAutoFit/>
          </a:bodyPr>
          <a:lstStyle/>
          <a:p>
            <a:pPr>
              <a:buNone/>
            </a:pPr>
            <a:r>
              <a:rPr lang="en-GB" sz="2400" dirty="0"/>
              <a:t>What numbers do the colours represent?</a:t>
            </a:r>
          </a:p>
        </p:txBody>
      </p:sp>
      <p:sp>
        <p:nvSpPr>
          <p:cNvPr id="5" name="Action Button: Help 4">
            <a:hlinkClick r:id="" action="ppaction://noaction" highlightClick="1"/>
            <a:extLst>
              <a:ext uri="{FF2B5EF4-FFF2-40B4-BE49-F238E27FC236}">
                <a16:creationId xmlns:a16="http://schemas.microsoft.com/office/drawing/2014/main" id="{A1112269-22FD-4604-9AD3-B3CDA5498A29}"/>
              </a:ext>
            </a:extLst>
          </p:cNvPr>
          <p:cNvSpPr/>
          <p:nvPr/>
        </p:nvSpPr>
        <p:spPr>
          <a:xfrm>
            <a:off x="250552" y="5536711"/>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6" name="TextBox 5">
            <a:extLst>
              <a:ext uri="{FF2B5EF4-FFF2-40B4-BE49-F238E27FC236}">
                <a16:creationId xmlns:a16="http://schemas.microsoft.com/office/drawing/2014/main" id="{F198A310-6A94-42D2-8A8B-DC8F31868208}"/>
              </a:ext>
            </a:extLst>
          </p:cNvPr>
          <p:cNvSpPr txBox="1"/>
          <p:nvPr/>
        </p:nvSpPr>
        <p:spPr>
          <a:xfrm>
            <a:off x="931567" y="5481763"/>
            <a:ext cx="7911644" cy="830997"/>
          </a:xfrm>
          <a:prstGeom prst="rect">
            <a:avLst/>
          </a:prstGeom>
          <a:noFill/>
        </p:spPr>
        <p:txBody>
          <a:bodyPr wrap="square">
            <a:spAutoFit/>
          </a:bodyPr>
          <a:lstStyle/>
          <a:p>
            <a:pPr>
              <a:buNone/>
            </a:pPr>
            <a:r>
              <a:rPr lang="en-GB" sz="2400" dirty="0"/>
              <a:t>What would this model look like for the numbers 13–20? How many additional colours would you need?</a:t>
            </a:r>
          </a:p>
        </p:txBody>
      </p:sp>
    </p:spTree>
    <p:extLst>
      <p:ext uri="{BB962C8B-B14F-4D97-AF65-F5344CB8AC3E}">
        <p14:creationId xmlns:p14="http://schemas.microsoft.com/office/powerpoint/2010/main" val="3506680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5" grpId="0" animBg="1"/>
      <p:bldP spid="6"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 Placeholder 2">
                <a:extLst>
                  <a:ext uri="{FF2B5EF4-FFF2-40B4-BE49-F238E27FC236}">
                    <a16:creationId xmlns:a16="http://schemas.microsoft.com/office/drawing/2014/main" id="{4508E5F5-1FB8-49C7-81F3-064DF9268202}"/>
                  </a:ext>
                </a:extLst>
              </p:cNvPr>
              <p:cNvSpPr>
                <a:spLocks noGrp="1"/>
              </p:cNvSpPr>
              <p:nvPr>
                <p:ph type="body" sz="quarter" idx="11"/>
              </p:nvPr>
            </p:nvSpPr>
            <p:spPr/>
            <p:txBody>
              <a:bodyPr/>
              <a:lstStyle/>
              <a:p>
                <a:r>
                  <a:rPr lang="en-US" dirty="0"/>
                  <a:t>Activity L: Products of 2 </a:t>
                </a:r>
                <a14:m>
                  <m:oMath xmlns:m="http://schemas.openxmlformats.org/officeDocument/2006/math">
                    <m:r>
                      <a:rPr lang="en-US" i="1" smtClean="0">
                        <a:latin typeface="Cambria Math" panose="02040503050406030204" pitchFamily="18" charset="0"/>
                        <a:ea typeface="Cambria Math" panose="02040503050406030204" pitchFamily="18" charset="0"/>
                      </a:rPr>
                      <m:t>×</m:t>
                    </m:r>
                  </m:oMath>
                </a14:m>
                <a:r>
                  <a:rPr lang="en-US" dirty="0"/>
                  <a:t> 3</a:t>
                </a:r>
              </a:p>
            </p:txBody>
          </p:sp>
        </mc:Choice>
        <mc:Fallback xmlns="">
          <p:sp>
            <p:nvSpPr>
              <p:cNvPr id="3" name="Text Placeholder 2">
                <a:extLst>
                  <a:ext uri="{FF2B5EF4-FFF2-40B4-BE49-F238E27FC236}">
                    <a16:creationId xmlns:a16="http://schemas.microsoft.com/office/drawing/2014/main" id="{4508E5F5-1FB8-49C7-81F3-064DF9268202}"/>
                  </a:ext>
                </a:extLst>
              </p:cNvPr>
              <p:cNvSpPr>
                <a:spLocks noGrp="1" noRot="1" noChangeAspect="1" noMove="1" noResize="1" noEditPoints="1" noAdjustHandles="1" noChangeArrowheads="1" noChangeShapeType="1" noTextEdit="1"/>
              </p:cNvSpPr>
              <p:nvPr>
                <p:ph type="body" sz="quarter" idx="11"/>
              </p:nvPr>
            </p:nvSpPr>
            <p:spPr>
              <a:blipFill>
                <a:blip r:embed="rId3"/>
                <a:stretch>
                  <a:fillRect l="-818" t="-19718" b="-2957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A94E0C8D-4CFF-4DB3-804B-98081D097D17}"/>
                  </a:ext>
                </a:extLst>
              </p:cNvPr>
              <p:cNvSpPr txBox="1"/>
              <p:nvPr/>
            </p:nvSpPr>
            <p:spPr>
              <a:xfrm>
                <a:off x="482874" y="1105517"/>
                <a:ext cx="4925467" cy="707886"/>
              </a:xfrm>
              <a:prstGeom prst="rect">
                <a:avLst/>
              </a:prstGeom>
              <a:noFill/>
            </p:spPr>
            <p:txBody>
              <a:bodyPr wrap="square" rtlCol="0">
                <a:spAutoFit/>
              </a:bodyPr>
              <a:lstStyle/>
              <a:p>
                <a:pPr algn="ctr">
                  <a:buNone/>
                </a:pPr>
                <a:r>
                  <a:rPr lang="en-GB" sz="4000" dirty="0">
                    <a:solidFill>
                      <a:srgbClr val="00628C"/>
                    </a:solidFill>
                  </a:rPr>
                  <a:t>30 = 2 </a:t>
                </a:r>
                <a14:m>
                  <m:oMath xmlns:m="http://schemas.openxmlformats.org/officeDocument/2006/math">
                    <m:r>
                      <a:rPr lang="en-GB" sz="4000" i="1" smtClean="0">
                        <a:solidFill>
                          <a:srgbClr val="00628C"/>
                        </a:solidFill>
                        <a:latin typeface="Cambria Math" panose="02040503050406030204" pitchFamily="18" charset="0"/>
                        <a:ea typeface="Cambria Math" panose="02040503050406030204" pitchFamily="18" charset="0"/>
                      </a:rPr>
                      <m:t>×</m:t>
                    </m:r>
                  </m:oMath>
                </a14:m>
                <a:r>
                  <a:rPr lang="en-GB" sz="4000" dirty="0">
                    <a:solidFill>
                      <a:srgbClr val="00628C"/>
                    </a:solidFill>
                  </a:rPr>
                  <a:t> 3 </a:t>
                </a:r>
                <a14:m>
                  <m:oMath xmlns:m="http://schemas.openxmlformats.org/officeDocument/2006/math">
                    <m:r>
                      <a:rPr lang="en-GB" sz="4000" i="1">
                        <a:solidFill>
                          <a:srgbClr val="00628C"/>
                        </a:solidFill>
                        <a:latin typeface="Cambria Math" panose="02040503050406030204" pitchFamily="18" charset="0"/>
                        <a:ea typeface="Cambria Math" panose="02040503050406030204" pitchFamily="18" charset="0"/>
                      </a:rPr>
                      <m:t>×</m:t>
                    </m:r>
                  </m:oMath>
                </a14:m>
                <a:r>
                  <a:rPr lang="en-GB" sz="4000" dirty="0">
                    <a:solidFill>
                      <a:srgbClr val="00628C"/>
                    </a:solidFill>
                  </a:rPr>
                  <a:t> 5</a:t>
                </a:r>
              </a:p>
            </p:txBody>
          </p:sp>
        </mc:Choice>
        <mc:Fallback xmlns="">
          <p:sp>
            <p:nvSpPr>
              <p:cNvPr id="2" name="TextBox 1">
                <a:extLst>
                  <a:ext uri="{FF2B5EF4-FFF2-40B4-BE49-F238E27FC236}">
                    <a16:creationId xmlns:a16="http://schemas.microsoft.com/office/drawing/2014/main" id="{A94E0C8D-4CFF-4DB3-804B-98081D097D17}"/>
                  </a:ext>
                </a:extLst>
              </p:cNvPr>
              <p:cNvSpPr txBox="1">
                <a:spLocks noRot="1" noChangeAspect="1" noMove="1" noResize="1" noEditPoints="1" noAdjustHandles="1" noChangeArrowheads="1" noChangeShapeType="1" noTextEdit="1"/>
              </p:cNvSpPr>
              <p:nvPr/>
            </p:nvSpPr>
            <p:spPr>
              <a:xfrm>
                <a:off x="482874" y="1105517"/>
                <a:ext cx="4925467" cy="707886"/>
              </a:xfrm>
              <a:prstGeom prst="rect">
                <a:avLst/>
              </a:prstGeom>
              <a:blipFill>
                <a:blip r:embed="rId4"/>
                <a:stretch>
                  <a:fillRect t="-15517" b="-36207"/>
                </a:stretch>
              </a:blipFill>
            </p:spPr>
            <p:txBody>
              <a:bodyPr/>
              <a:lstStyle/>
              <a:p>
                <a:r>
                  <a:rPr lang="en-GB">
                    <a:noFill/>
                  </a:rPr>
                  <a:t> </a:t>
                </a:r>
              </a:p>
            </p:txBody>
          </p:sp>
        </mc:Fallback>
      </mc:AlternateContent>
      <p:sp>
        <p:nvSpPr>
          <p:cNvPr id="7" name="TextBox 6">
            <a:extLst>
              <a:ext uri="{FF2B5EF4-FFF2-40B4-BE49-F238E27FC236}">
                <a16:creationId xmlns:a16="http://schemas.microsoft.com/office/drawing/2014/main" id="{F127AD35-3EE4-4891-A381-3A7D7A48A2A0}"/>
              </a:ext>
            </a:extLst>
          </p:cNvPr>
          <p:cNvSpPr txBox="1"/>
          <p:nvPr/>
        </p:nvSpPr>
        <p:spPr>
          <a:xfrm>
            <a:off x="5408340" y="1201149"/>
            <a:ext cx="5838471" cy="769441"/>
          </a:xfrm>
          <a:prstGeom prst="rect">
            <a:avLst/>
          </a:prstGeom>
          <a:noFill/>
        </p:spPr>
        <p:txBody>
          <a:bodyPr wrap="square" rtlCol="0">
            <a:spAutoFit/>
          </a:bodyPr>
          <a:lstStyle/>
          <a:p>
            <a:pPr>
              <a:buNone/>
            </a:pPr>
            <a:r>
              <a:rPr lang="en-GB" sz="2200" dirty="0">
                <a:solidFill>
                  <a:srgbClr val="00628C"/>
                </a:solidFill>
              </a:rPr>
              <a:t>a) </a:t>
            </a:r>
            <a:r>
              <a:rPr lang="en-GB" sz="2200" dirty="0"/>
              <a:t>What is the same and what is different about these two products?</a:t>
            </a:r>
          </a:p>
        </p:txBody>
      </p: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8E676AA1-DBF6-49C4-9619-D5D84CD528A0}"/>
                  </a:ext>
                </a:extLst>
              </p:cNvPr>
              <p:cNvSpPr txBox="1"/>
              <p:nvPr/>
            </p:nvSpPr>
            <p:spPr>
              <a:xfrm>
                <a:off x="1004865" y="2789177"/>
                <a:ext cx="3096104" cy="707886"/>
              </a:xfrm>
              <a:prstGeom prst="rect">
                <a:avLst/>
              </a:prstGeom>
              <a:noFill/>
            </p:spPr>
            <p:txBody>
              <a:bodyPr wrap="none" rtlCol="0">
                <a:spAutoFit/>
              </a:bodyPr>
              <a:lstStyle/>
              <a:p>
                <a:pPr algn="ctr">
                  <a:buNone/>
                </a:pPr>
                <a:r>
                  <a:rPr lang="en-GB" sz="4000" dirty="0">
                    <a:solidFill>
                      <a:srgbClr val="00628C"/>
                    </a:solidFill>
                  </a:rPr>
                  <a:t>114 = 6</a:t>
                </a:r>
                <a:r>
                  <a:rPr lang="en-GB" sz="4000" dirty="0">
                    <a:solidFill>
                      <a:srgbClr val="00628C"/>
                    </a:solidFill>
                    <a:ea typeface="Cambria Math" panose="02040503050406030204" pitchFamily="18" charset="0"/>
                  </a:rPr>
                  <a:t> </a:t>
                </a:r>
                <a14:m>
                  <m:oMath xmlns:m="http://schemas.openxmlformats.org/officeDocument/2006/math">
                    <m:r>
                      <a:rPr lang="en-GB" sz="4000" i="1" smtClean="0">
                        <a:solidFill>
                          <a:srgbClr val="00628C"/>
                        </a:solidFill>
                        <a:latin typeface="Cambria Math" panose="02040503050406030204" pitchFamily="18" charset="0"/>
                        <a:ea typeface="Cambria Math" panose="02040503050406030204" pitchFamily="18" charset="0"/>
                      </a:rPr>
                      <m:t>×</m:t>
                    </m:r>
                  </m:oMath>
                </a14:m>
                <a:r>
                  <a:rPr lang="en-GB" sz="4000" dirty="0">
                    <a:solidFill>
                      <a:srgbClr val="00628C"/>
                    </a:solidFill>
                  </a:rPr>
                  <a:t> 19</a:t>
                </a:r>
              </a:p>
            </p:txBody>
          </p:sp>
        </mc:Choice>
        <mc:Fallback xmlns="">
          <p:sp>
            <p:nvSpPr>
              <p:cNvPr id="8" name="TextBox 7">
                <a:extLst>
                  <a:ext uri="{FF2B5EF4-FFF2-40B4-BE49-F238E27FC236}">
                    <a16:creationId xmlns:a16="http://schemas.microsoft.com/office/drawing/2014/main" id="{8E676AA1-DBF6-49C4-9619-D5D84CD528A0}"/>
                  </a:ext>
                </a:extLst>
              </p:cNvPr>
              <p:cNvSpPr txBox="1">
                <a:spLocks noRot="1" noChangeAspect="1" noMove="1" noResize="1" noEditPoints="1" noAdjustHandles="1" noChangeArrowheads="1" noChangeShapeType="1" noTextEdit="1"/>
              </p:cNvSpPr>
              <p:nvPr/>
            </p:nvSpPr>
            <p:spPr>
              <a:xfrm>
                <a:off x="1004865" y="2789177"/>
                <a:ext cx="3096104" cy="707886"/>
              </a:xfrm>
              <a:prstGeom prst="rect">
                <a:avLst/>
              </a:prstGeom>
              <a:blipFill>
                <a:blip r:embed="rId5"/>
                <a:stretch>
                  <a:fillRect l="-6693" t="-15517" r="-6299" b="-3620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6811A132-56B1-42B1-BD03-FA6FE01A5787}"/>
                  </a:ext>
                </a:extLst>
              </p:cNvPr>
              <p:cNvSpPr txBox="1"/>
              <p:nvPr/>
            </p:nvSpPr>
            <p:spPr>
              <a:xfrm>
                <a:off x="482873" y="1936244"/>
                <a:ext cx="4925467" cy="707886"/>
              </a:xfrm>
              <a:prstGeom prst="rect">
                <a:avLst/>
              </a:prstGeom>
              <a:noFill/>
            </p:spPr>
            <p:txBody>
              <a:bodyPr wrap="square" rtlCol="0">
                <a:spAutoFit/>
              </a:bodyPr>
              <a:lstStyle/>
              <a:p>
                <a:pPr algn="ctr">
                  <a:buNone/>
                </a:pPr>
                <a:r>
                  <a:rPr lang="en-GB" sz="4000" dirty="0">
                    <a:solidFill>
                      <a:srgbClr val="00628C"/>
                    </a:solidFill>
                  </a:rPr>
                  <a:t>18 = 2 </a:t>
                </a:r>
                <a14:m>
                  <m:oMath xmlns:m="http://schemas.openxmlformats.org/officeDocument/2006/math">
                    <m:r>
                      <a:rPr lang="en-GB" sz="4000" i="1" smtClean="0">
                        <a:solidFill>
                          <a:srgbClr val="00628C"/>
                        </a:solidFill>
                        <a:latin typeface="Cambria Math" panose="02040503050406030204" pitchFamily="18" charset="0"/>
                        <a:ea typeface="Cambria Math" panose="02040503050406030204" pitchFamily="18" charset="0"/>
                      </a:rPr>
                      <m:t>×</m:t>
                    </m:r>
                  </m:oMath>
                </a14:m>
                <a:r>
                  <a:rPr lang="en-GB" sz="4000" dirty="0">
                    <a:solidFill>
                      <a:srgbClr val="00628C"/>
                    </a:solidFill>
                  </a:rPr>
                  <a:t> 3 </a:t>
                </a:r>
                <a14:m>
                  <m:oMath xmlns:m="http://schemas.openxmlformats.org/officeDocument/2006/math">
                    <m:r>
                      <a:rPr lang="en-GB" sz="4000" i="1">
                        <a:solidFill>
                          <a:srgbClr val="00628C"/>
                        </a:solidFill>
                        <a:latin typeface="Cambria Math" panose="02040503050406030204" pitchFamily="18" charset="0"/>
                        <a:ea typeface="Cambria Math" panose="02040503050406030204" pitchFamily="18" charset="0"/>
                      </a:rPr>
                      <m:t>×</m:t>
                    </m:r>
                  </m:oMath>
                </a14:m>
                <a:r>
                  <a:rPr lang="en-GB" sz="4000" dirty="0">
                    <a:solidFill>
                      <a:srgbClr val="00628C"/>
                    </a:solidFill>
                  </a:rPr>
                  <a:t> 3</a:t>
                </a:r>
              </a:p>
            </p:txBody>
          </p:sp>
        </mc:Choice>
        <mc:Fallback xmlns="">
          <p:sp>
            <p:nvSpPr>
              <p:cNvPr id="11" name="TextBox 10">
                <a:extLst>
                  <a:ext uri="{FF2B5EF4-FFF2-40B4-BE49-F238E27FC236}">
                    <a16:creationId xmlns:a16="http://schemas.microsoft.com/office/drawing/2014/main" id="{6811A132-56B1-42B1-BD03-FA6FE01A5787}"/>
                  </a:ext>
                </a:extLst>
              </p:cNvPr>
              <p:cNvSpPr txBox="1">
                <a:spLocks noRot="1" noChangeAspect="1" noMove="1" noResize="1" noEditPoints="1" noAdjustHandles="1" noChangeArrowheads="1" noChangeShapeType="1" noTextEdit="1"/>
              </p:cNvSpPr>
              <p:nvPr/>
            </p:nvSpPr>
            <p:spPr>
              <a:xfrm>
                <a:off x="482873" y="1936244"/>
                <a:ext cx="4925467" cy="707886"/>
              </a:xfrm>
              <a:prstGeom prst="rect">
                <a:avLst/>
              </a:prstGeom>
              <a:blipFill>
                <a:blip r:embed="rId6"/>
                <a:stretch>
                  <a:fillRect t="-15517" b="-36207"/>
                </a:stretch>
              </a:blipFill>
            </p:spPr>
            <p:txBody>
              <a:bodyPr/>
              <a:lstStyle/>
              <a:p>
                <a:r>
                  <a:rPr lang="en-GB">
                    <a:noFill/>
                  </a:rPr>
                  <a:t> </a:t>
                </a:r>
              </a:p>
            </p:txBody>
          </p:sp>
        </mc:Fallback>
      </mc:AlternateContent>
      <p:sp>
        <p:nvSpPr>
          <p:cNvPr id="12" name="TextBox 11">
            <a:extLst>
              <a:ext uri="{FF2B5EF4-FFF2-40B4-BE49-F238E27FC236}">
                <a16:creationId xmlns:a16="http://schemas.microsoft.com/office/drawing/2014/main" id="{B0F5B3D5-E7D2-460A-B45B-DCD4D2ABF219}"/>
              </a:ext>
            </a:extLst>
          </p:cNvPr>
          <p:cNvSpPr txBox="1"/>
          <p:nvPr/>
        </p:nvSpPr>
        <p:spPr>
          <a:xfrm>
            <a:off x="5408340" y="2050915"/>
            <a:ext cx="6300787" cy="1514261"/>
          </a:xfrm>
          <a:prstGeom prst="rect">
            <a:avLst/>
          </a:prstGeom>
          <a:noFill/>
        </p:spPr>
        <p:txBody>
          <a:bodyPr wrap="square" rtlCol="0">
            <a:spAutoFit/>
          </a:bodyPr>
          <a:lstStyle/>
          <a:p>
            <a:pPr>
              <a:buNone/>
            </a:pPr>
            <a:r>
              <a:rPr lang="en-GB" sz="2200" dirty="0">
                <a:solidFill>
                  <a:srgbClr val="00628C"/>
                </a:solidFill>
              </a:rPr>
              <a:t>b) </a:t>
            </a:r>
            <a:r>
              <a:rPr lang="en-GB" sz="2200" dirty="0"/>
              <a:t>What is the same and what is different about these three products? </a:t>
            </a:r>
          </a:p>
          <a:p>
            <a:pPr>
              <a:buNone/>
            </a:pPr>
            <a:r>
              <a:rPr lang="en-GB" sz="2200" dirty="0">
                <a:solidFill>
                  <a:srgbClr val="00628C"/>
                </a:solidFill>
              </a:rPr>
              <a:t>c) </a:t>
            </a:r>
            <a:r>
              <a:rPr lang="en-GB" sz="2200" dirty="0"/>
              <a:t>How could you rewrite the third product to be more similar to the original two?</a:t>
            </a:r>
          </a:p>
        </p:txBody>
      </p:sp>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0022006F-8412-42DC-99DA-B437918586E1}"/>
                  </a:ext>
                </a:extLst>
              </p:cNvPr>
              <p:cNvSpPr txBox="1"/>
              <p:nvPr/>
            </p:nvSpPr>
            <p:spPr>
              <a:xfrm>
                <a:off x="145680" y="3937518"/>
                <a:ext cx="11926983" cy="430887"/>
              </a:xfrm>
              <a:prstGeom prst="rect">
                <a:avLst/>
              </a:prstGeom>
              <a:noFill/>
            </p:spPr>
            <p:txBody>
              <a:bodyPr wrap="square" rtlCol="0">
                <a:spAutoFit/>
              </a:bodyPr>
              <a:lstStyle/>
              <a:p>
                <a:pPr>
                  <a:buNone/>
                </a:pPr>
                <a:r>
                  <a:rPr lang="en-GB" sz="2200" dirty="0">
                    <a:solidFill>
                      <a:srgbClr val="00628C"/>
                    </a:solidFill>
                  </a:rPr>
                  <a:t>d) </a:t>
                </a:r>
                <a:r>
                  <a:rPr lang="en-GB" sz="2200" dirty="0"/>
                  <a:t>All of these numbers are multiples of 6. Write them as products of 2 </a:t>
                </a:r>
                <a14:m>
                  <m:oMath xmlns:m="http://schemas.openxmlformats.org/officeDocument/2006/math">
                    <m:r>
                      <a:rPr lang="en-GB" sz="2200" i="1" smtClean="0">
                        <a:latin typeface="Cambria Math" panose="02040503050406030204" pitchFamily="18" charset="0"/>
                        <a:ea typeface="Cambria Math" panose="02040503050406030204" pitchFamily="18" charset="0"/>
                      </a:rPr>
                      <m:t>×</m:t>
                    </m:r>
                  </m:oMath>
                </a14:m>
                <a:r>
                  <a:rPr lang="en-GB" sz="2200" dirty="0"/>
                  <a:t> 3.</a:t>
                </a:r>
              </a:p>
            </p:txBody>
          </p:sp>
        </mc:Choice>
        <mc:Fallback xmlns="">
          <p:sp>
            <p:nvSpPr>
              <p:cNvPr id="13" name="TextBox 12">
                <a:extLst>
                  <a:ext uri="{FF2B5EF4-FFF2-40B4-BE49-F238E27FC236}">
                    <a16:creationId xmlns:a16="http://schemas.microsoft.com/office/drawing/2014/main" id="{0022006F-8412-42DC-99DA-B437918586E1}"/>
                  </a:ext>
                </a:extLst>
              </p:cNvPr>
              <p:cNvSpPr txBox="1">
                <a:spLocks noRot="1" noChangeAspect="1" noMove="1" noResize="1" noEditPoints="1" noAdjustHandles="1" noChangeArrowheads="1" noChangeShapeType="1" noTextEdit="1"/>
              </p:cNvSpPr>
              <p:nvPr/>
            </p:nvSpPr>
            <p:spPr>
              <a:xfrm>
                <a:off x="145680" y="3937518"/>
                <a:ext cx="11926983" cy="430887"/>
              </a:xfrm>
              <a:prstGeom prst="rect">
                <a:avLst/>
              </a:prstGeom>
              <a:blipFill>
                <a:blip r:embed="rId7"/>
                <a:stretch>
                  <a:fillRect l="-665" t="-8451" b="-28169"/>
                </a:stretch>
              </a:blipFill>
            </p:spPr>
            <p:txBody>
              <a:bodyPr/>
              <a:lstStyle/>
              <a:p>
                <a:r>
                  <a:rPr lang="en-GB">
                    <a:noFill/>
                  </a:rPr>
                  <a:t> </a:t>
                </a:r>
              </a:p>
            </p:txBody>
          </p:sp>
        </mc:Fallback>
      </mc:AlternateContent>
      <p:graphicFrame>
        <p:nvGraphicFramePr>
          <p:cNvPr id="4" name="Table 4">
            <a:extLst>
              <a:ext uri="{FF2B5EF4-FFF2-40B4-BE49-F238E27FC236}">
                <a16:creationId xmlns:a16="http://schemas.microsoft.com/office/drawing/2014/main" id="{380A0E37-69C8-46F0-B193-55D0FE70D27A}"/>
              </a:ext>
            </a:extLst>
          </p:cNvPr>
          <p:cNvGraphicFramePr>
            <a:graphicFrameLocks noGrp="1"/>
          </p:cNvGraphicFramePr>
          <p:nvPr>
            <p:extLst>
              <p:ext uri="{D42A27DB-BD31-4B8C-83A1-F6EECF244321}">
                <p14:modId xmlns:p14="http://schemas.microsoft.com/office/powerpoint/2010/main" val="505722418"/>
              </p:ext>
            </p:extLst>
          </p:nvPr>
        </p:nvGraphicFramePr>
        <p:xfrm>
          <a:off x="794134" y="4459584"/>
          <a:ext cx="9880266" cy="701040"/>
        </p:xfrm>
        <a:graphic>
          <a:graphicData uri="http://schemas.openxmlformats.org/drawingml/2006/table">
            <a:tbl>
              <a:tblPr firstRow="1" bandRow="1">
                <a:tableStyleId>{2D5ABB26-0587-4C30-8999-92F81FD0307C}</a:tableStyleId>
              </a:tblPr>
              <a:tblGrid>
                <a:gridCol w="1646711">
                  <a:extLst>
                    <a:ext uri="{9D8B030D-6E8A-4147-A177-3AD203B41FA5}">
                      <a16:colId xmlns:a16="http://schemas.microsoft.com/office/drawing/2014/main" val="3615861499"/>
                    </a:ext>
                  </a:extLst>
                </a:gridCol>
                <a:gridCol w="1646711">
                  <a:extLst>
                    <a:ext uri="{9D8B030D-6E8A-4147-A177-3AD203B41FA5}">
                      <a16:colId xmlns:a16="http://schemas.microsoft.com/office/drawing/2014/main" val="2385486019"/>
                    </a:ext>
                  </a:extLst>
                </a:gridCol>
                <a:gridCol w="1646711">
                  <a:extLst>
                    <a:ext uri="{9D8B030D-6E8A-4147-A177-3AD203B41FA5}">
                      <a16:colId xmlns:a16="http://schemas.microsoft.com/office/drawing/2014/main" val="2504773108"/>
                    </a:ext>
                  </a:extLst>
                </a:gridCol>
                <a:gridCol w="1646711">
                  <a:extLst>
                    <a:ext uri="{9D8B030D-6E8A-4147-A177-3AD203B41FA5}">
                      <a16:colId xmlns:a16="http://schemas.microsoft.com/office/drawing/2014/main" val="4228879605"/>
                    </a:ext>
                  </a:extLst>
                </a:gridCol>
                <a:gridCol w="1646711">
                  <a:extLst>
                    <a:ext uri="{9D8B030D-6E8A-4147-A177-3AD203B41FA5}">
                      <a16:colId xmlns:a16="http://schemas.microsoft.com/office/drawing/2014/main" val="1130845468"/>
                    </a:ext>
                  </a:extLst>
                </a:gridCol>
                <a:gridCol w="1646711">
                  <a:extLst>
                    <a:ext uri="{9D8B030D-6E8A-4147-A177-3AD203B41FA5}">
                      <a16:colId xmlns:a16="http://schemas.microsoft.com/office/drawing/2014/main" val="2052730337"/>
                    </a:ext>
                  </a:extLst>
                </a:gridCol>
              </a:tblGrid>
              <a:tr h="370840">
                <a:tc>
                  <a:txBody>
                    <a:bodyPr/>
                    <a:lstStyle/>
                    <a:p>
                      <a:pPr algn="ctr"/>
                      <a:r>
                        <a:rPr lang="en-GB" sz="4000" dirty="0">
                          <a:solidFill>
                            <a:srgbClr val="00628C"/>
                          </a:solidFill>
                        </a:rPr>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4000" dirty="0">
                          <a:solidFill>
                            <a:srgbClr val="00628C"/>
                          </a:solidFill>
                        </a:rPr>
                        <a:t>42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4000" dirty="0">
                          <a:solidFill>
                            <a:srgbClr val="00628C"/>
                          </a:solidFill>
                        </a:rPr>
                        <a:t>78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4000" dirty="0">
                          <a:solidFill>
                            <a:srgbClr val="00628C"/>
                          </a:solidFill>
                        </a:rPr>
                        <a:t>36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4000" dirty="0">
                          <a:solidFill>
                            <a:srgbClr val="00628C"/>
                          </a:solidFill>
                        </a:rPr>
                        <a:t>108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4000" dirty="0">
                          <a:solidFill>
                            <a:srgbClr val="00628C"/>
                          </a:solidFill>
                        </a:rPr>
                        <a:t>102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9391877"/>
                  </a:ext>
                </a:extLst>
              </a:tr>
            </a:tbl>
          </a:graphicData>
        </a:graphic>
      </p:graphicFrame>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E5DC6057-E082-4D96-8F41-D56DD8C3D0FA}"/>
                  </a:ext>
                </a:extLst>
              </p:cNvPr>
              <p:cNvSpPr txBox="1"/>
              <p:nvPr/>
            </p:nvSpPr>
            <p:spPr>
              <a:xfrm>
                <a:off x="876521" y="5447123"/>
                <a:ext cx="8497440" cy="1175706"/>
              </a:xfrm>
              <a:prstGeom prst="rect">
                <a:avLst/>
              </a:prstGeom>
              <a:noFill/>
            </p:spPr>
            <p:txBody>
              <a:bodyPr wrap="square" rtlCol="0">
                <a:spAutoFit/>
              </a:bodyPr>
              <a:lstStyle/>
              <a:p>
                <a:pPr>
                  <a:buNone/>
                </a:pPr>
                <a:r>
                  <a:rPr lang="en-GB" sz="2200" dirty="0"/>
                  <a:t>Write eight different multiples of 10 as products of 2 </a:t>
                </a:r>
                <a14:m>
                  <m:oMath xmlns:m="http://schemas.openxmlformats.org/officeDocument/2006/math">
                    <m:r>
                      <a:rPr lang="en-US" sz="2200" i="0" smtClean="0">
                        <a:latin typeface="Cambria Math" panose="02040503050406030204" pitchFamily="18" charset="0"/>
                        <a:ea typeface="Cambria Math" panose="02040503050406030204" pitchFamily="18" charset="0"/>
                      </a:rPr>
                      <m:t>×</m:t>
                    </m:r>
                  </m:oMath>
                </a14:m>
                <a:r>
                  <a:rPr lang="en-GB" sz="2200" dirty="0"/>
                  <a:t> 5.</a:t>
                </a:r>
              </a:p>
              <a:p>
                <a:pPr>
                  <a:buNone/>
                </a:pPr>
                <a:r>
                  <a:rPr lang="en-GB" sz="2200" dirty="0"/>
                  <a:t>Do any of your products </a:t>
                </a:r>
                <a:r>
                  <a:rPr lang="en-GB" sz="2200" b="1" dirty="0"/>
                  <a:t>just </a:t>
                </a:r>
                <a:r>
                  <a:rPr lang="en-GB" sz="2200" dirty="0"/>
                  <a:t>use prime numbers? For those that don’t, are there any you can rewrite so that they do?</a:t>
                </a:r>
              </a:p>
            </p:txBody>
          </p:sp>
        </mc:Choice>
        <mc:Fallback xmlns="">
          <p:sp>
            <p:nvSpPr>
              <p:cNvPr id="14" name="TextBox 13">
                <a:extLst>
                  <a:ext uri="{FF2B5EF4-FFF2-40B4-BE49-F238E27FC236}">
                    <a16:creationId xmlns:a16="http://schemas.microsoft.com/office/drawing/2014/main" id="{E5DC6057-E082-4D96-8F41-D56DD8C3D0FA}"/>
                  </a:ext>
                </a:extLst>
              </p:cNvPr>
              <p:cNvSpPr txBox="1">
                <a:spLocks noRot="1" noChangeAspect="1" noMove="1" noResize="1" noEditPoints="1" noAdjustHandles="1" noChangeArrowheads="1" noChangeShapeType="1" noTextEdit="1"/>
              </p:cNvSpPr>
              <p:nvPr/>
            </p:nvSpPr>
            <p:spPr>
              <a:xfrm>
                <a:off x="876521" y="5447123"/>
                <a:ext cx="8497440" cy="1175706"/>
              </a:xfrm>
              <a:prstGeom prst="rect">
                <a:avLst/>
              </a:prstGeom>
              <a:blipFill>
                <a:blip r:embed="rId8"/>
                <a:stretch>
                  <a:fillRect l="-933" t="-3125" b="-10417"/>
                </a:stretch>
              </a:blipFill>
            </p:spPr>
            <p:txBody>
              <a:bodyPr/>
              <a:lstStyle/>
              <a:p>
                <a:r>
                  <a:rPr lang="en-GB">
                    <a:noFill/>
                  </a:rPr>
                  <a:t> </a:t>
                </a:r>
              </a:p>
            </p:txBody>
          </p:sp>
        </mc:Fallback>
      </mc:AlternateContent>
      <p:sp>
        <p:nvSpPr>
          <p:cNvPr id="15" name="Action Button: Help 14">
            <a:hlinkClick r:id="" action="ppaction://noaction" highlightClick="1"/>
            <a:extLst>
              <a:ext uri="{FF2B5EF4-FFF2-40B4-BE49-F238E27FC236}">
                <a16:creationId xmlns:a16="http://schemas.microsoft.com/office/drawing/2014/main" id="{874934E5-AFA3-4FF4-9D9B-60A56A653A02}"/>
              </a:ext>
            </a:extLst>
          </p:cNvPr>
          <p:cNvSpPr/>
          <p:nvPr/>
        </p:nvSpPr>
        <p:spPr>
          <a:xfrm>
            <a:off x="145680" y="5661793"/>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3886582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p:bldP spid="11" grpId="0"/>
      <p:bldP spid="12" grpId="0"/>
      <p:bldP spid="13" grpId="0"/>
      <p:bldP spid="14" grpId="0"/>
      <p:bldP spid="15"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CF750-B98E-4156-B264-E7141171DEA8}"/>
              </a:ext>
            </a:extLst>
          </p:cNvPr>
          <p:cNvSpPr>
            <a:spLocks noGrp="1"/>
          </p:cNvSpPr>
          <p:nvPr>
            <p:ph type="ctrTitle"/>
          </p:nvPr>
        </p:nvSpPr>
        <p:spPr>
          <a:xfrm>
            <a:off x="609602" y="2130109"/>
            <a:ext cx="6049764" cy="648071"/>
          </a:xfrm>
        </p:spPr>
        <p:txBody>
          <a:bodyPr>
            <a:normAutofit fontScale="90000"/>
          </a:bodyPr>
          <a:lstStyle/>
          <a:p>
            <a:r>
              <a:rPr lang="en-GB"/>
              <a:t>Printable resources</a:t>
            </a:r>
            <a:br>
              <a:rPr lang="en-GB"/>
            </a:br>
            <a:endParaRPr lang="en-GB"/>
          </a:p>
        </p:txBody>
      </p:sp>
    </p:spTree>
    <p:extLst>
      <p:ext uri="{BB962C8B-B14F-4D97-AF65-F5344CB8AC3E}">
        <p14:creationId xmlns:p14="http://schemas.microsoft.com/office/powerpoint/2010/main" val="399725164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8CB7218-F592-43D8-927F-28B060778A56}"/>
              </a:ext>
            </a:extLst>
          </p:cNvPr>
          <p:cNvSpPr>
            <a:spLocks noGrp="1"/>
          </p:cNvSpPr>
          <p:nvPr>
            <p:ph type="body" sz="quarter" idx="4294967295"/>
          </p:nvPr>
        </p:nvSpPr>
        <p:spPr>
          <a:xfrm>
            <a:off x="145680" y="196053"/>
            <a:ext cx="11926887" cy="431800"/>
          </a:xfrm>
        </p:spPr>
        <p:txBody>
          <a:bodyPr/>
          <a:lstStyle/>
          <a:p>
            <a:pPr marL="0" indent="0">
              <a:buNone/>
            </a:pPr>
            <a:r>
              <a:rPr lang="en-GB" b="1" dirty="0"/>
              <a:t>Arranging cubes</a:t>
            </a:r>
          </a:p>
        </p:txBody>
      </p:sp>
      <p:graphicFrame>
        <p:nvGraphicFramePr>
          <p:cNvPr id="21" name="Table 21">
            <a:extLst>
              <a:ext uri="{FF2B5EF4-FFF2-40B4-BE49-F238E27FC236}">
                <a16:creationId xmlns:a16="http://schemas.microsoft.com/office/drawing/2014/main" id="{A5AD3005-4909-4D91-8FD0-FBECD3D81839}"/>
              </a:ext>
            </a:extLst>
          </p:cNvPr>
          <p:cNvGraphicFramePr>
            <a:graphicFrameLocks noGrp="1"/>
          </p:cNvGraphicFramePr>
          <p:nvPr/>
        </p:nvGraphicFramePr>
        <p:xfrm>
          <a:off x="462336" y="1063034"/>
          <a:ext cx="11301572" cy="5280120"/>
        </p:xfrm>
        <a:graphic>
          <a:graphicData uri="http://schemas.openxmlformats.org/drawingml/2006/table">
            <a:tbl>
              <a:tblPr firstRow="1" bandRow="1">
                <a:tableStyleId>{5940675A-B579-460E-94D1-54222C63F5DA}</a:tableStyleId>
              </a:tblPr>
              <a:tblGrid>
                <a:gridCol w="1312168">
                  <a:extLst>
                    <a:ext uri="{9D8B030D-6E8A-4147-A177-3AD203B41FA5}">
                      <a16:colId xmlns:a16="http://schemas.microsoft.com/office/drawing/2014/main" val="1476922355"/>
                    </a:ext>
                  </a:extLst>
                </a:gridCol>
                <a:gridCol w="4994702">
                  <a:extLst>
                    <a:ext uri="{9D8B030D-6E8A-4147-A177-3AD203B41FA5}">
                      <a16:colId xmlns:a16="http://schemas.microsoft.com/office/drawing/2014/main" val="94917761"/>
                    </a:ext>
                  </a:extLst>
                </a:gridCol>
                <a:gridCol w="4994702">
                  <a:extLst>
                    <a:ext uri="{9D8B030D-6E8A-4147-A177-3AD203B41FA5}">
                      <a16:colId xmlns:a16="http://schemas.microsoft.com/office/drawing/2014/main" val="1406922552"/>
                    </a:ext>
                  </a:extLst>
                </a:gridCol>
              </a:tblGrid>
              <a:tr h="425814">
                <a:tc>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GB" b="1"/>
                        <a:t>Hassan</a:t>
                      </a:r>
                    </a:p>
                  </a:txBody>
                  <a:tcPr/>
                </a:tc>
                <a:tc>
                  <a:txBody>
                    <a:bodyPr/>
                    <a:lstStyle/>
                    <a:p>
                      <a:pPr algn="ctr"/>
                      <a:r>
                        <a:rPr lang="en-GB" b="1"/>
                        <a:t>Tom</a:t>
                      </a:r>
                    </a:p>
                  </a:txBody>
                  <a:tcPr/>
                </a:tc>
                <a:extLst>
                  <a:ext uri="{0D108BD9-81ED-4DB2-BD59-A6C34878D82A}">
                    <a16:rowId xmlns:a16="http://schemas.microsoft.com/office/drawing/2014/main" val="1796897680"/>
                  </a:ext>
                </a:extLst>
              </a:tr>
              <a:tr h="2427153">
                <a:tc>
                  <a:txBody>
                    <a:bodyPr/>
                    <a:lstStyle/>
                    <a:p>
                      <a:r>
                        <a:rPr lang="en-GB" b="1"/>
                        <a:t>Rectangle</a:t>
                      </a:r>
                    </a:p>
                  </a:txBody>
                  <a:tcPr anchor="ct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822852787"/>
                  </a:ext>
                </a:extLst>
              </a:tr>
              <a:tr h="2427153">
                <a:tc>
                  <a:txBody>
                    <a:bodyPr/>
                    <a:lstStyle/>
                    <a:p>
                      <a:r>
                        <a:rPr lang="en-GB" b="1"/>
                        <a:t>Square</a:t>
                      </a:r>
                    </a:p>
                  </a:txBody>
                  <a:tcPr anchor="ctr"/>
                </a:tc>
                <a:tc>
                  <a:txBody>
                    <a:bodyPr/>
                    <a:lstStyle/>
                    <a:p>
                      <a:endParaRPr lang="en-GB"/>
                    </a:p>
                  </a:txBody>
                  <a:tcPr/>
                </a:tc>
                <a:tc>
                  <a:txBody>
                    <a:bodyPr/>
                    <a:lstStyle/>
                    <a:p>
                      <a:endParaRPr lang="en-GB" dirty="0"/>
                    </a:p>
                  </a:txBody>
                  <a:tcPr/>
                </a:tc>
                <a:extLst>
                  <a:ext uri="{0D108BD9-81ED-4DB2-BD59-A6C34878D82A}">
                    <a16:rowId xmlns:a16="http://schemas.microsoft.com/office/drawing/2014/main" val="1485711701"/>
                  </a:ext>
                </a:extLst>
              </a:tr>
            </a:tbl>
          </a:graphicData>
        </a:graphic>
      </p:graphicFrame>
    </p:spTree>
    <p:extLst>
      <p:ext uri="{BB962C8B-B14F-4D97-AF65-F5344CB8AC3E}">
        <p14:creationId xmlns:p14="http://schemas.microsoft.com/office/powerpoint/2010/main" val="346986782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6">
            <a:extLst>
              <a:ext uri="{FF2B5EF4-FFF2-40B4-BE49-F238E27FC236}">
                <a16:creationId xmlns:a16="http://schemas.microsoft.com/office/drawing/2014/main" id="{97EE1781-624A-44F6-9A9A-4DF41FC33E0D}"/>
              </a:ext>
            </a:extLst>
          </p:cNvPr>
          <p:cNvGraphicFramePr>
            <a:graphicFrameLocks noGrp="1"/>
          </p:cNvGraphicFramePr>
          <p:nvPr/>
        </p:nvGraphicFramePr>
        <p:xfrm>
          <a:off x="395780" y="970519"/>
          <a:ext cx="11400438" cy="4418282"/>
        </p:xfrm>
        <a:graphic>
          <a:graphicData uri="http://schemas.openxmlformats.org/drawingml/2006/table">
            <a:tbl>
              <a:tblPr firstRow="1" bandRow="1">
                <a:tableStyleId>{5940675A-B579-460E-94D1-54222C63F5DA}</a:tableStyleId>
              </a:tblPr>
              <a:tblGrid>
                <a:gridCol w="1900073">
                  <a:extLst>
                    <a:ext uri="{9D8B030D-6E8A-4147-A177-3AD203B41FA5}">
                      <a16:colId xmlns:a16="http://schemas.microsoft.com/office/drawing/2014/main" val="3388886924"/>
                    </a:ext>
                  </a:extLst>
                </a:gridCol>
                <a:gridCol w="1900073">
                  <a:extLst>
                    <a:ext uri="{9D8B030D-6E8A-4147-A177-3AD203B41FA5}">
                      <a16:colId xmlns:a16="http://schemas.microsoft.com/office/drawing/2014/main" val="3456516775"/>
                    </a:ext>
                  </a:extLst>
                </a:gridCol>
                <a:gridCol w="1900073">
                  <a:extLst>
                    <a:ext uri="{9D8B030D-6E8A-4147-A177-3AD203B41FA5}">
                      <a16:colId xmlns:a16="http://schemas.microsoft.com/office/drawing/2014/main" val="1180911966"/>
                    </a:ext>
                  </a:extLst>
                </a:gridCol>
                <a:gridCol w="1900073">
                  <a:extLst>
                    <a:ext uri="{9D8B030D-6E8A-4147-A177-3AD203B41FA5}">
                      <a16:colId xmlns:a16="http://schemas.microsoft.com/office/drawing/2014/main" val="3394589236"/>
                    </a:ext>
                  </a:extLst>
                </a:gridCol>
                <a:gridCol w="1900073">
                  <a:extLst>
                    <a:ext uri="{9D8B030D-6E8A-4147-A177-3AD203B41FA5}">
                      <a16:colId xmlns:a16="http://schemas.microsoft.com/office/drawing/2014/main" val="2793681279"/>
                    </a:ext>
                  </a:extLst>
                </a:gridCol>
                <a:gridCol w="1900073">
                  <a:extLst>
                    <a:ext uri="{9D8B030D-6E8A-4147-A177-3AD203B41FA5}">
                      <a16:colId xmlns:a16="http://schemas.microsoft.com/office/drawing/2014/main" val="2629737528"/>
                    </a:ext>
                  </a:extLst>
                </a:gridCol>
              </a:tblGrid>
              <a:tr h="1189286">
                <a:tc>
                  <a:txBody>
                    <a:bodyPr/>
                    <a:lstStyle/>
                    <a:p>
                      <a:pPr algn="ctr"/>
                      <a:endParaRPr lang="en-GB" sz="2400"/>
                    </a:p>
                  </a:txBody>
                  <a:tcPr anchor="ctr"/>
                </a:tc>
                <a:tc>
                  <a:txBody>
                    <a:bodyPr/>
                    <a:lstStyle/>
                    <a:p>
                      <a:pPr algn="ctr"/>
                      <a:r>
                        <a:rPr lang="en-GB" sz="2400"/>
                        <a:t>A square number</a:t>
                      </a:r>
                    </a:p>
                  </a:txBody>
                  <a:tcPr anchor="ctr">
                    <a:solidFill>
                      <a:schemeClr val="accent3">
                        <a:lumMod val="95000"/>
                      </a:schemeClr>
                    </a:solidFill>
                  </a:tcPr>
                </a:tc>
                <a:tc>
                  <a:txBody>
                    <a:bodyPr/>
                    <a:lstStyle/>
                    <a:p>
                      <a:pPr algn="ctr"/>
                      <a:r>
                        <a:rPr lang="en-GB" sz="2400" dirty="0"/>
                        <a:t>A prime number</a:t>
                      </a:r>
                    </a:p>
                  </a:txBody>
                  <a:tcPr anchor="ctr">
                    <a:solidFill>
                      <a:schemeClr val="accent3">
                        <a:lumMod val="95000"/>
                      </a:schemeClr>
                    </a:solidFill>
                  </a:tcPr>
                </a:tc>
                <a:tc>
                  <a:txBody>
                    <a:bodyPr/>
                    <a:lstStyle/>
                    <a:p>
                      <a:pPr algn="ctr"/>
                      <a:r>
                        <a:rPr lang="en-GB" sz="2400"/>
                        <a:t>A cube number</a:t>
                      </a:r>
                    </a:p>
                  </a:txBody>
                  <a:tcPr anchor="ctr">
                    <a:solidFill>
                      <a:schemeClr val="accent3">
                        <a:lumMod val="95000"/>
                      </a:schemeClr>
                    </a:solidFill>
                  </a:tcPr>
                </a:tc>
                <a:tc>
                  <a:txBody>
                    <a:bodyPr/>
                    <a:lstStyle/>
                    <a:p>
                      <a:pPr algn="ctr"/>
                      <a:r>
                        <a:rPr lang="en-GB" sz="2400"/>
                        <a:t>A multiple of 3</a:t>
                      </a:r>
                    </a:p>
                  </a:txBody>
                  <a:tcPr anchor="ctr">
                    <a:solidFill>
                      <a:schemeClr val="accent3">
                        <a:lumMod val="95000"/>
                      </a:schemeClr>
                    </a:solidFill>
                  </a:tcPr>
                </a:tc>
                <a:tc>
                  <a:txBody>
                    <a:bodyPr/>
                    <a:lstStyle/>
                    <a:p>
                      <a:pPr algn="ctr"/>
                      <a:r>
                        <a:rPr lang="en-GB" sz="2400"/>
                        <a:t>A factor of 30</a:t>
                      </a:r>
                    </a:p>
                  </a:txBody>
                  <a:tcPr anchor="ctr">
                    <a:solidFill>
                      <a:schemeClr val="accent3">
                        <a:lumMod val="95000"/>
                      </a:schemeClr>
                    </a:solidFill>
                  </a:tcPr>
                </a:tc>
                <a:extLst>
                  <a:ext uri="{0D108BD9-81ED-4DB2-BD59-A6C34878D82A}">
                    <a16:rowId xmlns:a16="http://schemas.microsoft.com/office/drawing/2014/main" val="2140033883"/>
                  </a:ext>
                </a:extLst>
              </a:tr>
              <a:tr h="1614498">
                <a:tc>
                  <a:txBody>
                    <a:bodyPr/>
                    <a:lstStyle/>
                    <a:p>
                      <a:pPr algn="ctr"/>
                      <a:r>
                        <a:rPr lang="en-GB" sz="2400"/>
                        <a:t>Odd</a:t>
                      </a:r>
                    </a:p>
                  </a:txBody>
                  <a:tcPr anchor="ctr">
                    <a:solidFill>
                      <a:schemeClr val="accent3">
                        <a:lumMod val="95000"/>
                      </a:schemeClr>
                    </a:solidFill>
                  </a:tcPr>
                </a:tc>
                <a:tc>
                  <a:txBody>
                    <a:bodyPr/>
                    <a:lstStyle/>
                    <a:p>
                      <a:pPr algn="ctr"/>
                      <a:endParaRPr lang="en-GB" sz="2400"/>
                    </a:p>
                  </a:txBody>
                  <a:tcPr anchor="ctr"/>
                </a:tc>
                <a:tc>
                  <a:txBody>
                    <a:bodyPr/>
                    <a:lstStyle/>
                    <a:p>
                      <a:pPr algn="ctr"/>
                      <a:endParaRPr lang="en-GB" sz="2400"/>
                    </a:p>
                  </a:txBody>
                  <a:tcPr anchor="ctr"/>
                </a:tc>
                <a:tc>
                  <a:txBody>
                    <a:bodyPr/>
                    <a:lstStyle/>
                    <a:p>
                      <a:pPr algn="ctr"/>
                      <a:endParaRPr lang="en-GB" sz="2400" dirty="0"/>
                    </a:p>
                  </a:txBody>
                  <a:tcPr anchor="ctr"/>
                </a:tc>
                <a:tc>
                  <a:txBody>
                    <a:bodyPr/>
                    <a:lstStyle/>
                    <a:p>
                      <a:pPr algn="ctr"/>
                      <a:endParaRPr lang="en-GB" sz="2400"/>
                    </a:p>
                  </a:txBody>
                  <a:tcPr anchor="ctr"/>
                </a:tc>
                <a:tc>
                  <a:txBody>
                    <a:bodyPr/>
                    <a:lstStyle/>
                    <a:p>
                      <a:pPr algn="ctr"/>
                      <a:endParaRPr lang="en-GB" sz="2400"/>
                    </a:p>
                  </a:txBody>
                  <a:tcPr anchor="ctr"/>
                </a:tc>
                <a:extLst>
                  <a:ext uri="{0D108BD9-81ED-4DB2-BD59-A6C34878D82A}">
                    <a16:rowId xmlns:a16="http://schemas.microsoft.com/office/drawing/2014/main" val="920809347"/>
                  </a:ext>
                </a:extLst>
              </a:tr>
              <a:tr h="1614498">
                <a:tc>
                  <a:txBody>
                    <a:bodyPr/>
                    <a:lstStyle/>
                    <a:p>
                      <a:pPr algn="ctr"/>
                      <a:r>
                        <a:rPr lang="en-GB" sz="2400"/>
                        <a:t>Even</a:t>
                      </a:r>
                    </a:p>
                  </a:txBody>
                  <a:tcPr anchor="ctr">
                    <a:solidFill>
                      <a:schemeClr val="accent3">
                        <a:lumMod val="95000"/>
                      </a:schemeClr>
                    </a:solidFill>
                  </a:tcPr>
                </a:tc>
                <a:tc>
                  <a:txBody>
                    <a:bodyPr/>
                    <a:lstStyle/>
                    <a:p>
                      <a:pPr algn="ctr"/>
                      <a:endParaRPr lang="en-GB" sz="2400"/>
                    </a:p>
                  </a:txBody>
                  <a:tcPr anchor="ctr"/>
                </a:tc>
                <a:tc>
                  <a:txBody>
                    <a:bodyPr/>
                    <a:lstStyle/>
                    <a:p>
                      <a:pPr algn="ctr"/>
                      <a:endParaRPr lang="en-GB" sz="2400"/>
                    </a:p>
                  </a:txBody>
                  <a:tcPr anchor="ctr"/>
                </a:tc>
                <a:tc>
                  <a:txBody>
                    <a:bodyPr/>
                    <a:lstStyle/>
                    <a:p>
                      <a:pPr algn="ctr"/>
                      <a:endParaRPr lang="en-GB" sz="2400"/>
                    </a:p>
                  </a:txBody>
                  <a:tcPr anchor="ctr"/>
                </a:tc>
                <a:tc>
                  <a:txBody>
                    <a:bodyPr/>
                    <a:lstStyle/>
                    <a:p>
                      <a:pPr algn="ctr"/>
                      <a:endParaRPr lang="en-GB" sz="2400"/>
                    </a:p>
                  </a:txBody>
                  <a:tcPr anchor="ctr"/>
                </a:tc>
                <a:tc>
                  <a:txBody>
                    <a:bodyPr/>
                    <a:lstStyle/>
                    <a:p>
                      <a:pPr algn="ctr"/>
                      <a:endParaRPr lang="en-GB" sz="2400" dirty="0"/>
                    </a:p>
                  </a:txBody>
                  <a:tcPr anchor="ctr"/>
                </a:tc>
                <a:extLst>
                  <a:ext uri="{0D108BD9-81ED-4DB2-BD59-A6C34878D82A}">
                    <a16:rowId xmlns:a16="http://schemas.microsoft.com/office/drawing/2014/main" val="1650231813"/>
                  </a:ext>
                </a:extLst>
              </a:tr>
            </a:tbl>
          </a:graphicData>
        </a:graphic>
      </p:graphicFrame>
      <p:sp>
        <p:nvSpPr>
          <p:cNvPr id="5" name="Text Placeholder 2">
            <a:extLst>
              <a:ext uri="{FF2B5EF4-FFF2-40B4-BE49-F238E27FC236}">
                <a16:creationId xmlns:a16="http://schemas.microsoft.com/office/drawing/2014/main" id="{5162803C-213D-4539-AE91-3EF5338CA298}"/>
              </a:ext>
            </a:extLst>
          </p:cNvPr>
          <p:cNvSpPr txBox="1">
            <a:spLocks/>
          </p:cNvSpPr>
          <p:nvPr/>
        </p:nvSpPr>
        <p:spPr>
          <a:xfrm>
            <a:off x="145680" y="196053"/>
            <a:ext cx="11926887" cy="431800"/>
          </a:xfrm>
          <a:prstGeom prst="rect">
            <a:avLst/>
          </a:prstGeom>
        </p:spPr>
        <p:txBody>
          <a:bodyPr vert="horz" lIns="91440" tIns="45720" rIns="91440" bIns="45720" rtlCol="0" anchor="t">
            <a:normAutofit/>
          </a:bodyPr>
          <a:lstStyle>
            <a:lvl1pPr marL="342900" indent="-342900" algn="l" defTabSz="914400" rtl="0" eaLnBrk="1" latinLnBrk="0" hangingPunct="1">
              <a:lnSpc>
                <a:spcPct val="90000"/>
              </a:lnSpc>
              <a:spcBef>
                <a:spcPts val="1000"/>
              </a:spcBef>
              <a:buFont typeface="Arial" panose="020B0604020202020204" pitchFamily="34" charset="0"/>
              <a:buChar char="•"/>
              <a:defRPr sz="2400" kern="1200">
                <a:solidFill>
                  <a:srgbClr val="585858"/>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rgbClr val="585858"/>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585858"/>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rgbClr val="585858"/>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Aft>
                <a:spcPts val="0"/>
              </a:spcAft>
              <a:buClrTx/>
              <a:buFont typeface="Arial" panose="020B0604020202020204" pitchFamily="34" charset="0"/>
              <a:buNone/>
            </a:pPr>
            <a:r>
              <a:rPr lang="en-GB" b="1" dirty="0">
                <a:latin typeface="Arial"/>
                <a:cs typeface="Arial"/>
              </a:rPr>
              <a:t>Arranging 1–10</a:t>
            </a:r>
          </a:p>
        </p:txBody>
      </p:sp>
      <p:sp>
        <p:nvSpPr>
          <p:cNvPr id="7" name="TextBox 6">
            <a:extLst>
              <a:ext uri="{FF2B5EF4-FFF2-40B4-BE49-F238E27FC236}">
                <a16:creationId xmlns:a16="http://schemas.microsoft.com/office/drawing/2014/main" id="{DDF06F20-46EF-4E68-9432-4F989F10197D}"/>
              </a:ext>
            </a:extLst>
          </p:cNvPr>
          <p:cNvSpPr txBox="1"/>
          <p:nvPr/>
        </p:nvSpPr>
        <p:spPr>
          <a:xfrm>
            <a:off x="176254" y="739687"/>
            <a:ext cx="11839491" cy="461665"/>
          </a:xfrm>
          <a:prstGeom prst="rect">
            <a:avLst/>
          </a:prstGeom>
          <a:noFill/>
        </p:spPr>
        <p:txBody>
          <a:bodyPr wrap="square" lIns="91440" tIns="45720" rIns="91440" bIns="45720" rtlCol="0" anchor="t">
            <a:spAutoFit/>
          </a:bodyPr>
          <a:lstStyle/>
          <a:p>
            <a:pPr>
              <a:buNone/>
            </a:pPr>
            <a:endParaRPr lang="en-GB" sz="2400" dirty="0">
              <a:latin typeface="Arial"/>
              <a:cs typeface="Arial"/>
            </a:endParaRPr>
          </a:p>
        </p:txBody>
      </p:sp>
    </p:spTree>
    <p:extLst>
      <p:ext uri="{BB962C8B-B14F-4D97-AF65-F5344CB8AC3E}">
        <p14:creationId xmlns:p14="http://schemas.microsoft.com/office/powerpoint/2010/main" val="3665035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CF750-B98E-4156-B264-E7141171DEA8}"/>
              </a:ext>
            </a:extLst>
          </p:cNvPr>
          <p:cNvSpPr>
            <a:spLocks noGrp="1"/>
          </p:cNvSpPr>
          <p:nvPr>
            <p:ph type="ctrTitle"/>
          </p:nvPr>
        </p:nvSpPr>
        <p:spPr>
          <a:xfrm>
            <a:off x="609602" y="2130109"/>
            <a:ext cx="6049764" cy="648071"/>
          </a:xfrm>
        </p:spPr>
        <p:txBody>
          <a:bodyPr>
            <a:normAutofit fontScale="90000"/>
          </a:bodyPr>
          <a:lstStyle/>
          <a:p>
            <a:r>
              <a:rPr lang="en-GB"/>
              <a:t>Understand multiples</a:t>
            </a:r>
            <a:br>
              <a:rPr lang="en-GB"/>
            </a:br>
            <a:endParaRPr lang="en-GB"/>
          </a:p>
        </p:txBody>
      </p:sp>
      <p:sp>
        <p:nvSpPr>
          <p:cNvPr id="3" name="Subtitle 2">
            <a:extLst>
              <a:ext uri="{FF2B5EF4-FFF2-40B4-BE49-F238E27FC236}">
                <a16:creationId xmlns:a16="http://schemas.microsoft.com/office/drawing/2014/main" id="{72DF884B-E4FB-4058-9297-DDD0206E9539}"/>
              </a:ext>
            </a:extLst>
          </p:cNvPr>
          <p:cNvSpPr>
            <a:spLocks noGrp="1"/>
          </p:cNvSpPr>
          <p:nvPr>
            <p:ph type="subTitle" idx="1"/>
          </p:nvPr>
        </p:nvSpPr>
        <p:spPr>
          <a:xfrm>
            <a:off x="609602" y="2778180"/>
            <a:ext cx="6062463" cy="1152130"/>
          </a:xfrm>
        </p:spPr>
        <p:txBody>
          <a:bodyPr>
            <a:normAutofit/>
          </a:bodyPr>
          <a:lstStyle/>
          <a:p>
            <a:r>
              <a:rPr lang="en-GB" sz="1800">
                <a:latin typeface="Century Gothic" panose="020B0502020202020204" pitchFamily="34" charset="0"/>
              </a:rPr>
              <a:t>Checkpoints 1–3</a:t>
            </a:r>
          </a:p>
        </p:txBody>
      </p:sp>
    </p:spTree>
    <p:extLst>
      <p:ext uri="{BB962C8B-B14F-4D97-AF65-F5344CB8AC3E}">
        <p14:creationId xmlns:p14="http://schemas.microsoft.com/office/powerpoint/2010/main" val="494418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62B9CBF-239E-492B-8291-DCC642DCD31E}"/>
              </a:ext>
            </a:extLst>
          </p:cNvPr>
          <p:cNvSpPr>
            <a:spLocks noGrp="1"/>
          </p:cNvSpPr>
          <p:nvPr>
            <p:ph type="title" idx="4294967295"/>
          </p:nvPr>
        </p:nvSpPr>
        <p:spPr>
          <a:xfrm>
            <a:off x="335360" y="0"/>
            <a:ext cx="10972800" cy="982663"/>
          </a:xfrm>
        </p:spPr>
        <p:txBody>
          <a:bodyPr>
            <a:normAutofit/>
          </a:bodyPr>
          <a:lstStyle/>
          <a:p>
            <a:r>
              <a:rPr lang="en-GB" b="1"/>
              <a:t>Understand multiples</a:t>
            </a:r>
            <a:endParaRPr lang="en-GB"/>
          </a:p>
        </p:txBody>
      </p:sp>
      <p:graphicFrame>
        <p:nvGraphicFramePr>
          <p:cNvPr id="5" name="Table 4">
            <a:extLst>
              <a:ext uri="{FF2B5EF4-FFF2-40B4-BE49-F238E27FC236}">
                <a16:creationId xmlns:a16="http://schemas.microsoft.com/office/drawing/2014/main" id="{7B17916C-18BC-4178-A7BB-EBE15BE1A62F}"/>
              </a:ext>
            </a:extLst>
          </p:cNvPr>
          <p:cNvGraphicFramePr>
            <a:graphicFrameLocks noGrp="1"/>
          </p:cNvGraphicFramePr>
          <p:nvPr>
            <p:extLst>
              <p:ext uri="{D42A27DB-BD31-4B8C-83A1-F6EECF244321}">
                <p14:modId xmlns:p14="http://schemas.microsoft.com/office/powerpoint/2010/main" val="3858088327"/>
              </p:ext>
            </p:extLst>
          </p:nvPr>
        </p:nvGraphicFramePr>
        <p:xfrm>
          <a:off x="418641" y="982663"/>
          <a:ext cx="11287770" cy="5187884"/>
        </p:xfrm>
        <a:graphic>
          <a:graphicData uri="http://schemas.openxmlformats.org/drawingml/2006/table">
            <a:tbl>
              <a:tblPr firstRow="1" bandRow="1">
                <a:tableStyleId>{5940675A-B579-460E-94D1-54222C63F5DA}</a:tableStyleId>
              </a:tblPr>
              <a:tblGrid>
                <a:gridCol w="6705173">
                  <a:extLst>
                    <a:ext uri="{9D8B030D-6E8A-4147-A177-3AD203B41FA5}">
                      <a16:colId xmlns:a16="http://schemas.microsoft.com/office/drawing/2014/main" val="3110870538"/>
                    </a:ext>
                  </a:extLst>
                </a:gridCol>
                <a:gridCol w="4582597">
                  <a:extLst>
                    <a:ext uri="{9D8B030D-6E8A-4147-A177-3AD203B41FA5}">
                      <a16:colId xmlns:a16="http://schemas.microsoft.com/office/drawing/2014/main" val="444586037"/>
                    </a:ext>
                  </a:extLst>
                </a:gridCol>
              </a:tblGrid>
              <a:tr h="248419">
                <a:tc>
                  <a:txBody>
                    <a:bodyPr/>
                    <a:lstStyle/>
                    <a:p>
                      <a:r>
                        <a:rPr lang="en-GB" sz="1800" b="1" dirty="0">
                          <a:solidFill>
                            <a:schemeClr val="bg1"/>
                          </a:solidFill>
                        </a:rPr>
                        <a:t>Previous learning</a:t>
                      </a:r>
                    </a:p>
                  </a:txBody>
                  <a:tcPr>
                    <a:solidFill>
                      <a:schemeClr val="accent2"/>
                    </a:solidFill>
                  </a:tcPr>
                </a:tc>
                <a:tc>
                  <a:txBody>
                    <a:bodyPr/>
                    <a:lstStyle/>
                    <a:p>
                      <a:r>
                        <a:rPr lang="en-GB" sz="1800" b="1">
                          <a:solidFill>
                            <a:schemeClr val="bg1"/>
                          </a:solidFill>
                        </a:rPr>
                        <a:t>In Key Stage 3 students need to</a:t>
                      </a:r>
                    </a:p>
                  </a:txBody>
                  <a:tcPr>
                    <a:solidFill>
                      <a:schemeClr val="accent2"/>
                    </a:solidFill>
                  </a:tcPr>
                </a:tc>
                <a:extLst>
                  <a:ext uri="{0D108BD9-81ED-4DB2-BD59-A6C34878D82A}">
                    <a16:rowId xmlns:a16="http://schemas.microsoft.com/office/drawing/2014/main" val="3960814297"/>
                  </a:ext>
                </a:extLst>
              </a:tr>
              <a:tr h="4822124">
                <a:tc>
                  <a:txBody>
                    <a:bodyPr/>
                    <a:lstStyle/>
                    <a:p>
                      <a:pPr rtl="0" fontAlgn="base"/>
                      <a:r>
                        <a:rPr lang="en-GB" sz="1600" b="0" i="0" kern="1200" dirty="0">
                          <a:solidFill>
                            <a:schemeClr val="tx1"/>
                          </a:solidFill>
                          <a:effectLst/>
                          <a:latin typeface="+mn-lt"/>
                          <a:ea typeface="+mn-ea"/>
                          <a:cs typeface="+mn-cs"/>
                        </a:rPr>
                        <a:t>Key Stage 1 curriculum:</a:t>
                      </a:r>
                    </a:p>
                    <a:p>
                      <a:pPr marL="285750" indent="-285750" rtl="0" fontAlgn="base">
                        <a:buFont typeface="Arial" panose="020B0604020202020204" pitchFamily="34" charset="0"/>
                        <a:buChar char="•"/>
                      </a:pPr>
                      <a:r>
                        <a:rPr lang="en-GB" sz="1600" b="0" i="0" kern="1200" dirty="0">
                          <a:solidFill>
                            <a:schemeClr val="tx1"/>
                          </a:solidFill>
                          <a:effectLst/>
                          <a:latin typeface="+mn-lt"/>
                          <a:ea typeface="+mn-ea"/>
                          <a:cs typeface="+mn-cs"/>
                        </a:rPr>
                        <a:t>Year 1: count in multiples of twos, fives and tens</a:t>
                      </a:r>
                    </a:p>
                    <a:p>
                      <a:pPr marL="285750" indent="-285750" rtl="0" fontAlgn="base">
                        <a:buFont typeface="Arial" panose="020B0604020202020204" pitchFamily="34" charset="0"/>
                        <a:buChar char="•"/>
                      </a:pPr>
                      <a:endParaRPr lang="en-GB" sz="1600" b="0" i="0" kern="1200" dirty="0">
                        <a:solidFill>
                          <a:schemeClr val="tx1"/>
                        </a:solidFill>
                        <a:effectLst/>
                        <a:latin typeface="+mn-lt"/>
                        <a:ea typeface="+mn-ea"/>
                        <a:cs typeface="+mn-cs"/>
                      </a:endParaRPr>
                    </a:p>
                    <a:p>
                      <a:pPr rtl="0" fontAlgn="base"/>
                      <a:r>
                        <a:rPr lang="en-GB" sz="1600" b="0" i="0" kern="1200" dirty="0">
                          <a:solidFill>
                            <a:schemeClr val="tx1"/>
                          </a:solidFill>
                          <a:effectLst/>
                          <a:latin typeface="+mn-lt"/>
                          <a:ea typeface="+mn-ea"/>
                          <a:cs typeface="+mn-cs"/>
                        </a:rPr>
                        <a:t>Key Stage 2 curriculum:</a:t>
                      </a:r>
                      <a:r>
                        <a:rPr lang="en-US" sz="1600" b="0" i="0" kern="1200" dirty="0">
                          <a:solidFill>
                            <a:schemeClr val="tx1"/>
                          </a:solidFill>
                          <a:effectLst/>
                          <a:latin typeface="+mn-lt"/>
                          <a:ea typeface="+mn-ea"/>
                          <a:cs typeface="+mn-cs"/>
                        </a:rPr>
                        <a:t>​</a:t>
                      </a:r>
                    </a:p>
                    <a:p>
                      <a:pPr marL="285750" indent="-285750" rtl="0" fontAlgn="base">
                        <a:buFont typeface="Arial" panose="020B0604020202020204" pitchFamily="34" charset="0"/>
                        <a:buChar char="•"/>
                      </a:pPr>
                      <a:r>
                        <a:rPr lang="en-GB" sz="1600" b="0" i="0" kern="1200" dirty="0">
                          <a:solidFill>
                            <a:schemeClr val="tx1"/>
                          </a:solidFill>
                          <a:effectLst/>
                          <a:latin typeface="+mn-lt"/>
                          <a:ea typeface="+mn-ea"/>
                          <a:cs typeface="+mn-cs"/>
                        </a:rPr>
                        <a:t>Year 5: identify multiples and factors</a:t>
                      </a:r>
                      <a:r>
                        <a:rPr lang="en-US" sz="1600" b="0" i="0" kern="1200" dirty="0">
                          <a:solidFill>
                            <a:schemeClr val="tx1"/>
                          </a:solidFill>
                          <a:effectLst/>
                          <a:latin typeface="+mn-lt"/>
                          <a:ea typeface="+mn-ea"/>
                          <a:cs typeface="+mn-cs"/>
                        </a:rPr>
                        <a:t>​; use and understand the term… multiple…</a:t>
                      </a:r>
                    </a:p>
                    <a:p>
                      <a:pPr marL="285750" indent="-285750" rtl="0" fontAlgn="base">
                        <a:buFont typeface="Arial" panose="020B0604020202020204" pitchFamily="34" charset="0"/>
                        <a:buChar char="•"/>
                      </a:pPr>
                      <a:r>
                        <a:rPr lang="en-US" sz="1600" b="0" i="0" kern="1200" dirty="0">
                          <a:solidFill>
                            <a:schemeClr val="tx1"/>
                          </a:solidFill>
                          <a:effectLst/>
                          <a:latin typeface="+mn-lt"/>
                          <a:ea typeface="+mn-ea"/>
                          <a:cs typeface="+mn-cs"/>
                        </a:rPr>
                        <a:t>Year 6: identify common multiples</a:t>
                      </a:r>
                    </a:p>
                    <a:p>
                      <a:pPr rtl="0" fontAlgn="base"/>
                      <a:r>
                        <a:rPr lang="en-GB" sz="1600" b="0" i="0" kern="1200" dirty="0">
                          <a:solidFill>
                            <a:schemeClr val="tx1"/>
                          </a:solidFill>
                          <a:effectLst/>
                          <a:latin typeface="+mn-lt"/>
                          <a:ea typeface="+mn-ea"/>
                          <a:cs typeface="+mn-cs"/>
                        </a:rPr>
                        <a:t>​</a:t>
                      </a:r>
                    </a:p>
                    <a:p>
                      <a:pPr rtl="0" fontAlgn="base"/>
                      <a:r>
                        <a:rPr lang="en-GB" sz="1600" b="0" i="0" kern="1200" dirty="0">
                          <a:solidFill>
                            <a:schemeClr val="tx1"/>
                          </a:solidFill>
                          <a:effectLst/>
                          <a:latin typeface="+mn-lt"/>
                          <a:ea typeface="+mn-ea"/>
                          <a:cs typeface="+mn-cs"/>
                        </a:rPr>
                        <a:t>Further information about how students may have experienced this key idea in Key Stages 1 and 2:</a:t>
                      </a:r>
                      <a:r>
                        <a:rPr lang="en-US" sz="1600" b="0" i="0" kern="1200" dirty="0">
                          <a:solidFill>
                            <a:schemeClr val="tx1"/>
                          </a:solidFill>
                          <a:effectLst/>
                          <a:latin typeface="+mn-lt"/>
                          <a:ea typeface="+mn-ea"/>
                          <a:cs typeface="+mn-cs"/>
                        </a:rPr>
                        <a:t>​</a:t>
                      </a:r>
                    </a:p>
                    <a:p>
                      <a:pPr marL="285750" indent="-285750" rtl="0" fontAlgn="base">
                        <a:buFont typeface="Arial" panose="020B0604020202020204" pitchFamily="34" charset="0"/>
                        <a:buChar char="•"/>
                      </a:pPr>
                      <a:r>
                        <a:rPr lang="en-GB" sz="1600" b="0" i="0" u="sng" strike="noStrike" kern="1200" dirty="0">
                          <a:solidFill>
                            <a:schemeClr val="tx1"/>
                          </a:solidFill>
                          <a:effectLst/>
                          <a:latin typeface="+mn-lt"/>
                          <a:ea typeface="+mn-ea"/>
                          <a:cs typeface="+mn-cs"/>
                          <a:hlinkClick r:id="rId2"/>
                        </a:rPr>
                        <a:t>Primary Mastery Professional Development</a:t>
                      </a:r>
                      <a:r>
                        <a:rPr lang="en-GB" sz="1600" b="0" i="0" kern="1200" dirty="0">
                          <a:solidFill>
                            <a:schemeClr val="tx1"/>
                          </a:solidFill>
                          <a:effectLst/>
                          <a:latin typeface="+mn-lt"/>
                          <a:ea typeface="+mn-ea"/>
                          <a:cs typeface="+mn-cs"/>
                        </a:rPr>
                        <a:t>, Spine 2 Multiplication and Division</a:t>
                      </a:r>
                      <a:endParaRPr lang="en-US" sz="1600" b="0" i="0" kern="1200" dirty="0">
                        <a:solidFill>
                          <a:schemeClr val="tx1"/>
                        </a:solidFill>
                        <a:effectLst/>
                        <a:latin typeface="+mn-lt"/>
                        <a:ea typeface="+mn-ea"/>
                        <a:cs typeface="+mn-cs"/>
                      </a:endParaRPr>
                    </a:p>
                    <a:p>
                      <a:pPr marL="285750" indent="-285750" rtl="0" fontAlgn="base">
                        <a:buFont typeface="Arial" panose="020B0604020202020204" pitchFamily="34" charset="0"/>
                        <a:buChar char="•"/>
                      </a:pPr>
                      <a:r>
                        <a:rPr lang="en-GB" sz="1600" b="0" i="0" u="sng" strike="noStrike" kern="1200" dirty="0">
                          <a:solidFill>
                            <a:schemeClr val="tx1"/>
                          </a:solidFill>
                          <a:effectLst/>
                          <a:latin typeface="+mn-lt"/>
                          <a:ea typeface="+mn-ea"/>
                          <a:cs typeface="+mn-cs"/>
                          <a:hlinkClick r:id="rId3"/>
                        </a:rPr>
                        <a:t>Teaching mathematics in primary schools </a:t>
                      </a:r>
                      <a:r>
                        <a:rPr lang="en-US" sz="1600" b="0" i="0" kern="1200" dirty="0">
                          <a:solidFill>
                            <a:schemeClr val="tx1"/>
                          </a:solidFill>
                          <a:effectLst/>
                          <a:latin typeface="+mn-lt"/>
                          <a:ea typeface="+mn-ea"/>
                          <a:cs typeface="+mn-cs"/>
                        </a:rPr>
                        <a:t>3NF–2 and 4NF–1: </a:t>
                      </a:r>
                      <a:r>
                        <a:rPr lang="en-US" sz="1600" b="0" i="0" kern="1200" dirty="0" err="1">
                          <a:solidFill>
                            <a:schemeClr val="tx1"/>
                          </a:solidFill>
                          <a:effectLst/>
                          <a:latin typeface="+mn-lt"/>
                          <a:ea typeface="+mn-ea"/>
                          <a:cs typeface="+mn-cs"/>
                        </a:rPr>
                        <a:t>recognise</a:t>
                      </a:r>
                      <a:r>
                        <a:rPr lang="en-US" sz="1600" b="0" i="0" kern="1200" dirty="0">
                          <a:solidFill>
                            <a:schemeClr val="tx1"/>
                          </a:solidFill>
                          <a:effectLst/>
                          <a:latin typeface="+mn-lt"/>
                          <a:ea typeface="+mn-ea"/>
                          <a:cs typeface="+mn-cs"/>
                        </a:rPr>
                        <a:t> the products in multiplication tables as multiples of the corresponding number (pp100–02,160–62); </a:t>
                      </a:r>
                      <a:r>
                        <a:rPr lang="en-GB" sz="1600" b="0" i="0" kern="1200" dirty="0">
                          <a:solidFill>
                            <a:schemeClr val="tx1"/>
                          </a:solidFill>
                          <a:effectLst/>
                          <a:latin typeface="+mn-lt"/>
                          <a:ea typeface="+mn-ea"/>
                          <a:cs typeface="+mn-cs"/>
                        </a:rPr>
                        <a:t>5MD</a:t>
                      </a:r>
                      <a:r>
                        <a:rPr lang="en-US" sz="1600" b="0" i="0" kern="1200" dirty="0">
                          <a:solidFill>
                            <a:schemeClr val="tx1"/>
                          </a:solidFill>
                          <a:effectLst/>
                          <a:latin typeface="+mn-lt"/>
                          <a:ea typeface="+mn-ea"/>
                          <a:cs typeface="+mn-cs"/>
                        </a:rPr>
                        <a:t>–</a:t>
                      </a:r>
                      <a:r>
                        <a:rPr lang="en-GB" sz="1600" b="0" i="0" kern="1200" dirty="0">
                          <a:solidFill>
                            <a:schemeClr val="tx1"/>
                          </a:solidFill>
                          <a:effectLst/>
                          <a:latin typeface="+mn-lt"/>
                          <a:ea typeface="+mn-ea"/>
                          <a:cs typeface="+mn-cs"/>
                        </a:rPr>
                        <a:t>2 Multiples and common multiples of positive whole numbers, also includes links to factors (pp245</a:t>
                      </a:r>
                      <a:r>
                        <a:rPr lang="en-US" sz="1600" b="0" i="0" kern="1200" dirty="0">
                          <a:solidFill>
                            <a:schemeClr val="tx1"/>
                          </a:solidFill>
                          <a:effectLst/>
                          <a:latin typeface="+mn-lt"/>
                          <a:ea typeface="+mn-ea"/>
                          <a:cs typeface="+mn-cs"/>
                        </a:rPr>
                        <a:t>–</a:t>
                      </a:r>
                      <a:r>
                        <a:rPr lang="en-GB" sz="1600" b="0" i="0" kern="1200" dirty="0">
                          <a:solidFill>
                            <a:schemeClr val="tx1"/>
                          </a:solidFill>
                          <a:effectLst/>
                          <a:latin typeface="+mn-lt"/>
                          <a:ea typeface="+mn-ea"/>
                          <a:cs typeface="+mn-cs"/>
                        </a:rPr>
                        <a:t>48)*</a:t>
                      </a:r>
                      <a:r>
                        <a:rPr lang="en-US" sz="1600" b="0" i="0" kern="1200" dirty="0">
                          <a:solidFill>
                            <a:schemeClr val="tx1"/>
                          </a:solidFill>
                          <a:effectLst/>
                          <a:latin typeface="+mn-lt"/>
                          <a:ea typeface="+mn-ea"/>
                          <a:cs typeface="+mn-cs"/>
                        </a:rPr>
                        <a:t>​; </a:t>
                      </a:r>
                      <a:r>
                        <a:rPr lang="en-GB" sz="1600" b="0" i="0" kern="1200" dirty="0">
                          <a:solidFill>
                            <a:schemeClr val="tx1"/>
                          </a:solidFill>
                          <a:effectLst/>
                          <a:latin typeface="+mn-lt"/>
                          <a:ea typeface="+mn-ea"/>
                          <a:cs typeface="+mn-cs"/>
                        </a:rPr>
                        <a:t>5NF</a:t>
                      </a:r>
                      <a:r>
                        <a:rPr lang="en-US" sz="1600" b="0" i="0" kern="1200" dirty="0">
                          <a:solidFill>
                            <a:schemeClr val="tx1"/>
                          </a:solidFill>
                          <a:effectLst/>
                          <a:latin typeface="+mn-lt"/>
                          <a:ea typeface="+mn-ea"/>
                          <a:cs typeface="+mn-cs"/>
                        </a:rPr>
                        <a:t>–</a:t>
                      </a:r>
                      <a:r>
                        <a:rPr lang="en-GB" sz="1600" b="0" i="0" kern="1200" dirty="0">
                          <a:solidFill>
                            <a:schemeClr val="tx1"/>
                          </a:solidFill>
                          <a:effectLst/>
                          <a:latin typeface="+mn-lt"/>
                          <a:ea typeface="+mn-ea"/>
                          <a:cs typeface="+mn-cs"/>
                        </a:rPr>
                        <a:t>3 Multiples linked to fractions (pp262</a:t>
                      </a:r>
                      <a:r>
                        <a:rPr lang="en-US" sz="1600" b="0" i="0" kern="1200" dirty="0">
                          <a:solidFill>
                            <a:schemeClr val="tx1"/>
                          </a:solidFill>
                          <a:effectLst/>
                          <a:latin typeface="+mn-lt"/>
                          <a:ea typeface="+mn-ea"/>
                          <a:cs typeface="+mn-cs"/>
                        </a:rPr>
                        <a:t>–</a:t>
                      </a:r>
                      <a:r>
                        <a:rPr lang="en-GB" sz="1600" b="0" i="0" kern="1200" dirty="0">
                          <a:solidFill>
                            <a:schemeClr val="tx1"/>
                          </a:solidFill>
                          <a:effectLst/>
                          <a:latin typeface="+mn-lt"/>
                          <a:ea typeface="+mn-ea"/>
                          <a:cs typeface="+mn-cs"/>
                        </a:rPr>
                        <a:t>64)*.</a:t>
                      </a:r>
                      <a:r>
                        <a:rPr lang="en-US" sz="1600" b="0" i="0" kern="1200" dirty="0">
                          <a:solidFill>
                            <a:schemeClr val="tx1"/>
                          </a:solidFill>
                          <a:effectLst/>
                          <a:latin typeface="+mn-lt"/>
                          <a:ea typeface="+mn-ea"/>
                          <a:cs typeface="+mn-cs"/>
                        </a:rPr>
                        <a:t>​</a:t>
                      </a:r>
                    </a:p>
                    <a:p>
                      <a:pPr rtl="0" fontAlgn="base">
                        <a:buFontTx/>
                        <a:buNone/>
                      </a:pPr>
                      <a:r>
                        <a:rPr lang="en-GB" sz="1600" b="0" i="0" kern="1200" dirty="0">
                          <a:solidFill>
                            <a:schemeClr val="tx1"/>
                          </a:solidFill>
                          <a:effectLst/>
                          <a:latin typeface="+mn-lt"/>
                          <a:ea typeface="+mn-ea"/>
                          <a:cs typeface="+mn-cs"/>
                        </a:rPr>
                        <a:t>​</a:t>
                      </a:r>
                    </a:p>
                    <a:p>
                      <a:pPr rtl="0" fontAlgn="base"/>
                      <a:r>
                        <a:rPr lang="en-GB" sz="1400" b="0" i="0" kern="1200" dirty="0">
                          <a:solidFill>
                            <a:schemeClr val="tx1"/>
                          </a:solidFill>
                          <a:effectLst/>
                          <a:latin typeface="+mn-lt"/>
                          <a:ea typeface="+mn-ea"/>
                          <a:cs typeface="+mn-cs"/>
                        </a:rPr>
                        <a:t>* Page numbers reference the complete Years 1-6 document.</a:t>
                      </a:r>
                      <a:endParaRPr lang="en-US" sz="1400" b="0" i="0" kern="1200" dirty="0">
                        <a:solidFill>
                          <a:schemeClr val="tx1"/>
                        </a:solidFill>
                        <a:effectLst/>
                        <a:latin typeface="+mn-lt"/>
                        <a:ea typeface="+mn-ea"/>
                        <a:cs typeface="+mn-cs"/>
                      </a:endParaRPr>
                    </a:p>
                  </a:txBody>
                  <a:tcPr/>
                </a:tc>
                <a:tc>
                  <a:txBody>
                    <a:bodyPr/>
                    <a:lstStyle/>
                    <a:p>
                      <a:pPr marL="285750" indent="-285750">
                        <a:buFont typeface="Arial" panose="020B0604020202020204" pitchFamily="34" charset="0"/>
                        <a:buChar char="•"/>
                      </a:pPr>
                      <a:r>
                        <a:rPr lang="en-GB" sz="1600" kern="1200" dirty="0">
                          <a:solidFill>
                            <a:schemeClr val="tx1"/>
                          </a:solidFill>
                          <a:effectLst/>
                          <a:latin typeface="+mn-lt"/>
                          <a:ea typeface="+mn-ea"/>
                          <a:cs typeface="+mn-cs"/>
                        </a:rPr>
                        <a:t>Recognise whether a number is a multiple of another positive integer by recalling the lists of multiples or counting on in multiples from the relevant times table. </a:t>
                      </a:r>
                    </a:p>
                    <a:p>
                      <a:pPr marL="285750" indent="-285750">
                        <a:buFont typeface="Arial" panose="020B0604020202020204" pitchFamily="34" charset="0"/>
                        <a:buChar char="•"/>
                      </a:pPr>
                      <a:r>
                        <a:rPr lang="en-GB" sz="1600" kern="1200" dirty="0">
                          <a:solidFill>
                            <a:schemeClr val="tx1"/>
                          </a:solidFill>
                          <a:effectLst/>
                          <a:latin typeface="+mn-lt"/>
                          <a:ea typeface="+mn-ea"/>
                          <a:cs typeface="+mn-cs"/>
                        </a:rPr>
                        <a:t>Progress beyond using lists of multiples to be able to </a:t>
                      </a:r>
                      <a:r>
                        <a:rPr lang="en-GB" sz="1600" b="1" kern="1200" dirty="0">
                          <a:solidFill>
                            <a:schemeClr val="tx1"/>
                          </a:solidFill>
                          <a:effectLst/>
                          <a:latin typeface="+mn-lt"/>
                          <a:ea typeface="+mn-ea"/>
                          <a:cs typeface="+mn-cs"/>
                        </a:rPr>
                        <a:t>reason</a:t>
                      </a:r>
                      <a:r>
                        <a:rPr lang="en-GB" sz="1600" kern="1200" dirty="0">
                          <a:solidFill>
                            <a:schemeClr val="tx1"/>
                          </a:solidFill>
                          <a:effectLst/>
                          <a:latin typeface="+mn-lt"/>
                          <a:ea typeface="+mn-ea"/>
                          <a:cs typeface="+mn-cs"/>
                        </a:rPr>
                        <a:t> whether numbers are multiples of other numbers or not. For example:</a:t>
                      </a:r>
                    </a:p>
                    <a:p>
                      <a:pPr marL="742950" lvl="1" indent="-285750">
                        <a:buFont typeface="Arial" panose="020B0604020202020204" pitchFamily="34" charset="0"/>
                        <a:buChar char="•"/>
                      </a:pPr>
                      <a:r>
                        <a:rPr lang="en-GB" sz="1600" kern="1200" dirty="0">
                          <a:solidFill>
                            <a:schemeClr val="tx1"/>
                          </a:solidFill>
                          <a:effectLst/>
                          <a:latin typeface="+mn-lt"/>
                          <a:ea typeface="+mn-ea"/>
                          <a:cs typeface="+mn-cs"/>
                        </a:rPr>
                        <a:t>recognising that 176 is a multiple of eight because it is the sum of 160 and 16, both of which are multiples of eight</a:t>
                      </a:r>
                    </a:p>
                    <a:p>
                      <a:pPr marL="742950" lvl="1" indent="-285750">
                        <a:buFont typeface="Arial" panose="020B0604020202020204" pitchFamily="34" charset="0"/>
                        <a:buChar char="•"/>
                      </a:pPr>
                      <a:r>
                        <a:rPr lang="en-GB" sz="1600" kern="1200" dirty="0">
                          <a:solidFill>
                            <a:schemeClr val="tx1"/>
                          </a:solidFill>
                          <a:effectLst/>
                          <a:latin typeface="+mn-lt"/>
                          <a:ea typeface="+mn-ea"/>
                          <a:cs typeface="+mn-cs"/>
                        </a:rPr>
                        <a:t>using the rules of divisibility to identify multiples of a number.</a:t>
                      </a:r>
                      <a:endParaRPr lang="en-GB" sz="1800" kern="1200" dirty="0">
                        <a:solidFill>
                          <a:schemeClr val="tx1"/>
                        </a:solidFill>
                        <a:effectLst/>
                        <a:latin typeface="+mn-lt"/>
                        <a:ea typeface="+mn-ea"/>
                        <a:cs typeface="+mn-cs"/>
                      </a:endParaRPr>
                    </a:p>
                  </a:txBody>
                  <a:tcPr/>
                </a:tc>
                <a:extLst>
                  <a:ext uri="{0D108BD9-81ED-4DB2-BD59-A6C34878D82A}">
                    <a16:rowId xmlns:a16="http://schemas.microsoft.com/office/drawing/2014/main" val="2053125938"/>
                  </a:ext>
                </a:extLst>
              </a:tr>
            </a:tbl>
          </a:graphicData>
        </a:graphic>
      </p:graphicFrame>
    </p:spTree>
    <p:extLst>
      <p:ext uri="{BB962C8B-B14F-4D97-AF65-F5344CB8AC3E}">
        <p14:creationId xmlns:p14="http://schemas.microsoft.com/office/powerpoint/2010/main" val="1801541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2BF63B4-8904-4C49-8546-65F7D031146C}"/>
              </a:ext>
            </a:extLst>
          </p:cNvPr>
          <p:cNvSpPr>
            <a:spLocks noGrp="1"/>
          </p:cNvSpPr>
          <p:nvPr>
            <p:ph type="body" sz="quarter" idx="11"/>
          </p:nvPr>
        </p:nvSpPr>
        <p:spPr/>
        <p:txBody>
          <a:bodyPr/>
          <a:lstStyle/>
          <a:p>
            <a:r>
              <a:rPr lang="en-GB"/>
              <a:t>Checkpoint 1: Enormous multiples</a:t>
            </a:r>
          </a:p>
        </p:txBody>
      </p:sp>
      <p:sp>
        <p:nvSpPr>
          <p:cNvPr id="8" name="TextBox 7">
            <a:extLst>
              <a:ext uri="{FF2B5EF4-FFF2-40B4-BE49-F238E27FC236}">
                <a16:creationId xmlns:a16="http://schemas.microsoft.com/office/drawing/2014/main" id="{555636D7-B564-4733-8791-3DB2464D7995}"/>
              </a:ext>
            </a:extLst>
          </p:cNvPr>
          <p:cNvSpPr txBox="1"/>
          <p:nvPr/>
        </p:nvSpPr>
        <p:spPr>
          <a:xfrm>
            <a:off x="931569" y="5920962"/>
            <a:ext cx="7529386" cy="769441"/>
          </a:xfrm>
          <a:prstGeom prst="rect">
            <a:avLst/>
          </a:prstGeom>
          <a:noFill/>
        </p:spPr>
        <p:txBody>
          <a:bodyPr wrap="square">
            <a:spAutoFit/>
          </a:bodyPr>
          <a:lstStyle/>
          <a:p>
            <a:pPr>
              <a:buNone/>
            </a:pPr>
            <a:r>
              <a:rPr lang="en-US" sz="2200">
                <a:cs typeface="Arial" panose="020B0604020202020204" pitchFamily="34" charset="0"/>
              </a:rPr>
              <a:t>What other numbers must each of these be multiples of? How do you know? </a:t>
            </a:r>
          </a:p>
        </p:txBody>
      </p:sp>
      <p:sp>
        <p:nvSpPr>
          <p:cNvPr id="18" name="TextBox 17">
            <a:extLst>
              <a:ext uri="{FF2B5EF4-FFF2-40B4-BE49-F238E27FC236}">
                <a16:creationId xmlns:a16="http://schemas.microsoft.com/office/drawing/2014/main" id="{88AE66B2-5676-491B-B23E-C1EAC2AAB8E6}"/>
              </a:ext>
            </a:extLst>
          </p:cNvPr>
          <p:cNvSpPr txBox="1"/>
          <p:nvPr/>
        </p:nvSpPr>
        <p:spPr>
          <a:xfrm>
            <a:off x="335360" y="1234873"/>
            <a:ext cx="4896544" cy="1123712"/>
          </a:xfrm>
          <a:prstGeom prst="round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buNone/>
            </a:pPr>
            <a:r>
              <a:rPr lang="en-US" sz="6000" dirty="0"/>
              <a:t>1 074 183</a:t>
            </a:r>
          </a:p>
        </p:txBody>
      </p:sp>
      <p:sp>
        <p:nvSpPr>
          <p:cNvPr id="19" name="TextBox 18">
            <a:extLst>
              <a:ext uri="{FF2B5EF4-FFF2-40B4-BE49-F238E27FC236}">
                <a16:creationId xmlns:a16="http://schemas.microsoft.com/office/drawing/2014/main" id="{F9418F78-89BE-4940-9AB0-C26ADDC411E6}"/>
              </a:ext>
            </a:extLst>
          </p:cNvPr>
          <p:cNvSpPr txBox="1"/>
          <p:nvPr/>
        </p:nvSpPr>
        <p:spPr>
          <a:xfrm>
            <a:off x="5375920" y="1437440"/>
            <a:ext cx="6696744" cy="837152"/>
          </a:xfrm>
          <a:prstGeom prst="rect">
            <a:avLst/>
          </a:prstGeom>
          <a:noFill/>
          <a:ln>
            <a:noFill/>
          </a:ln>
        </p:spPr>
        <p:txBody>
          <a:bodyPr wrap="square" rtlCol="0">
            <a:spAutoFit/>
          </a:bodyPr>
          <a:lstStyle/>
          <a:p>
            <a:pPr>
              <a:buNone/>
            </a:pPr>
            <a:r>
              <a:rPr lang="en-US" sz="2200" dirty="0"/>
              <a:t>This number is a multiple of </a:t>
            </a:r>
            <a:r>
              <a:rPr lang="en-US" sz="2200" b="1" dirty="0"/>
              <a:t>11</a:t>
            </a:r>
            <a:r>
              <a:rPr lang="en-US" sz="2200" dirty="0"/>
              <a:t>.</a:t>
            </a:r>
          </a:p>
          <a:p>
            <a:pPr>
              <a:buNone/>
            </a:pPr>
            <a:r>
              <a:rPr lang="en-US" sz="2200" dirty="0">
                <a:solidFill>
                  <a:schemeClr val="tx2"/>
                </a:solidFill>
              </a:rPr>
              <a:t>a) </a:t>
            </a:r>
            <a:r>
              <a:rPr lang="en-US" sz="2200" dirty="0"/>
              <a:t>Write down the next three multiples of </a:t>
            </a:r>
            <a:r>
              <a:rPr lang="en-US" sz="2200" b="1" dirty="0"/>
              <a:t>11</a:t>
            </a:r>
            <a:r>
              <a:rPr lang="en-US" sz="2200" dirty="0"/>
              <a:t>.</a:t>
            </a:r>
          </a:p>
        </p:txBody>
      </p:sp>
      <p:sp>
        <p:nvSpPr>
          <p:cNvPr id="21" name="TextBox 20">
            <a:extLst>
              <a:ext uri="{FF2B5EF4-FFF2-40B4-BE49-F238E27FC236}">
                <a16:creationId xmlns:a16="http://schemas.microsoft.com/office/drawing/2014/main" id="{69DC5AA8-9099-44F2-9655-BD3CD3E55C31}"/>
              </a:ext>
            </a:extLst>
          </p:cNvPr>
          <p:cNvSpPr txBox="1"/>
          <p:nvPr/>
        </p:nvSpPr>
        <p:spPr>
          <a:xfrm>
            <a:off x="5409880" y="2712994"/>
            <a:ext cx="6624736" cy="1175706"/>
          </a:xfrm>
          <a:prstGeom prst="rect">
            <a:avLst/>
          </a:prstGeom>
          <a:noFill/>
        </p:spPr>
        <p:txBody>
          <a:bodyPr wrap="square" lIns="91440" tIns="45720" rIns="91440" bIns="45720" rtlCol="0" anchor="t">
            <a:spAutoFit/>
          </a:bodyPr>
          <a:lstStyle/>
          <a:p>
            <a:pPr>
              <a:buNone/>
            </a:pPr>
            <a:r>
              <a:rPr lang="en-US" sz="2200" dirty="0">
                <a:latin typeface="Arial"/>
                <a:cs typeface="Arial"/>
              </a:rPr>
              <a:t>The same digits are rearranged to make a different number. This number is a multiple of </a:t>
            </a:r>
            <a:r>
              <a:rPr lang="en-US" sz="2200" b="1" dirty="0">
                <a:latin typeface="Arial"/>
                <a:cs typeface="Arial"/>
              </a:rPr>
              <a:t>7.</a:t>
            </a:r>
            <a:endParaRPr lang="en-US" sz="2200" dirty="0"/>
          </a:p>
          <a:p>
            <a:pPr>
              <a:buNone/>
            </a:pPr>
            <a:r>
              <a:rPr lang="en-US" sz="2200" dirty="0">
                <a:solidFill>
                  <a:schemeClr val="tx2"/>
                </a:solidFill>
                <a:latin typeface="Arial"/>
                <a:cs typeface="Arial"/>
              </a:rPr>
              <a:t>b) </a:t>
            </a:r>
            <a:r>
              <a:rPr lang="en-US" sz="2200" dirty="0">
                <a:latin typeface="Arial"/>
                <a:cs typeface="Arial"/>
              </a:rPr>
              <a:t>Write down the previous three multiples of </a:t>
            </a:r>
            <a:r>
              <a:rPr lang="en-US" sz="2200" b="1" dirty="0">
                <a:latin typeface="Arial"/>
                <a:cs typeface="Arial"/>
              </a:rPr>
              <a:t>7</a:t>
            </a:r>
            <a:r>
              <a:rPr lang="en-US" sz="2200" dirty="0">
                <a:latin typeface="Arial"/>
                <a:cs typeface="Arial"/>
              </a:rPr>
              <a:t>.</a:t>
            </a:r>
          </a:p>
        </p:txBody>
      </p:sp>
      <p:sp>
        <p:nvSpPr>
          <p:cNvPr id="23" name="TextBox 22">
            <a:extLst>
              <a:ext uri="{FF2B5EF4-FFF2-40B4-BE49-F238E27FC236}">
                <a16:creationId xmlns:a16="http://schemas.microsoft.com/office/drawing/2014/main" id="{01CF5E4F-AD3A-4E80-9BFB-413D1EA84A36}"/>
              </a:ext>
            </a:extLst>
          </p:cNvPr>
          <p:cNvSpPr txBox="1"/>
          <p:nvPr/>
        </p:nvSpPr>
        <p:spPr>
          <a:xfrm>
            <a:off x="5409880" y="4325783"/>
            <a:ext cx="6480720" cy="1175706"/>
          </a:xfrm>
          <a:prstGeom prst="rect">
            <a:avLst/>
          </a:prstGeom>
          <a:noFill/>
        </p:spPr>
        <p:txBody>
          <a:bodyPr wrap="square" lIns="91440" tIns="45720" rIns="91440" bIns="45720" rtlCol="0" anchor="t">
            <a:spAutoFit/>
          </a:bodyPr>
          <a:lstStyle/>
          <a:p>
            <a:pPr>
              <a:buNone/>
            </a:pPr>
            <a:r>
              <a:rPr lang="en-US" sz="2200" dirty="0">
                <a:latin typeface="Arial"/>
                <a:cs typeface="Arial"/>
              </a:rPr>
              <a:t>The same digits are rearranged again to make a different number. This number is a multiple of </a:t>
            </a:r>
            <a:r>
              <a:rPr lang="en-US" sz="2200" b="1" dirty="0">
                <a:latin typeface="Arial"/>
                <a:cs typeface="Arial"/>
              </a:rPr>
              <a:t>3</a:t>
            </a:r>
            <a:r>
              <a:rPr lang="en-US" sz="2200" dirty="0">
                <a:latin typeface="Arial"/>
                <a:cs typeface="Arial"/>
              </a:rPr>
              <a:t>.</a:t>
            </a:r>
          </a:p>
          <a:p>
            <a:pPr>
              <a:buNone/>
            </a:pPr>
            <a:r>
              <a:rPr lang="en-US" sz="2200" dirty="0">
                <a:solidFill>
                  <a:schemeClr val="tx2"/>
                </a:solidFill>
                <a:latin typeface="Arial"/>
                <a:cs typeface="Arial"/>
              </a:rPr>
              <a:t>c) </a:t>
            </a:r>
            <a:r>
              <a:rPr lang="en-US" sz="2200" dirty="0">
                <a:latin typeface="Arial"/>
                <a:cs typeface="Arial"/>
              </a:rPr>
              <a:t>Write down the next three multiples of </a:t>
            </a:r>
            <a:r>
              <a:rPr lang="en-US" sz="2200" b="1" dirty="0">
                <a:latin typeface="Arial"/>
                <a:cs typeface="Arial"/>
              </a:rPr>
              <a:t>6</a:t>
            </a:r>
            <a:r>
              <a:rPr lang="en-US" sz="2200" dirty="0">
                <a:latin typeface="Arial"/>
                <a:cs typeface="Arial"/>
              </a:rPr>
              <a:t>.</a:t>
            </a:r>
          </a:p>
        </p:txBody>
      </p:sp>
      <p:sp>
        <p:nvSpPr>
          <p:cNvPr id="10" name="TextBox 9">
            <a:extLst>
              <a:ext uri="{FF2B5EF4-FFF2-40B4-BE49-F238E27FC236}">
                <a16:creationId xmlns:a16="http://schemas.microsoft.com/office/drawing/2014/main" id="{C5B5A411-C4A9-4115-B1AB-076CC815CAB1}"/>
              </a:ext>
            </a:extLst>
          </p:cNvPr>
          <p:cNvSpPr txBox="1"/>
          <p:nvPr/>
        </p:nvSpPr>
        <p:spPr>
          <a:xfrm>
            <a:off x="335360" y="2764988"/>
            <a:ext cx="4896544" cy="1123712"/>
          </a:xfrm>
          <a:prstGeom prst="round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buNone/>
            </a:pPr>
            <a:r>
              <a:rPr lang="en-US" sz="6000" dirty="0"/>
              <a:t>3 817 401</a:t>
            </a:r>
          </a:p>
        </p:txBody>
      </p:sp>
      <p:sp>
        <p:nvSpPr>
          <p:cNvPr id="11" name="TextBox 10">
            <a:extLst>
              <a:ext uri="{FF2B5EF4-FFF2-40B4-BE49-F238E27FC236}">
                <a16:creationId xmlns:a16="http://schemas.microsoft.com/office/drawing/2014/main" id="{ABCCC483-8720-478C-B10F-C987FE631195}"/>
              </a:ext>
            </a:extLst>
          </p:cNvPr>
          <p:cNvSpPr txBox="1"/>
          <p:nvPr/>
        </p:nvSpPr>
        <p:spPr>
          <a:xfrm>
            <a:off x="335360" y="4325783"/>
            <a:ext cx="4896544" cy="1123712"/>
          </a:xfrm>
          <a:prstGeom prst="round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buNone/>
            </a:pPr>
            <a:r>
              <a:rPr lang="en-US" sz="6000" dirty="0"/>
              <a:t>1 813 047</a:t>
            </a:r>
          </a:p>
        </p:txBody>
      </p:sp>
      <p:sp>
        <p:nvSpPr>
          <p:cNvPr id="12" name="Action Button: Help 11">
            <a:hlinkClick r:id="" action="ppaction://noaction" highlightClick="1"/>
            <a:extLst>
              <a:ext uri="{FF2B5EF4-FFF2-40B4-BE49-F238E27FC236}">
                <a16:creationId xmlns:a16="http://schemas.microsoft.com/office/drawing/2014/main" id="{7CE351B8-3D5A-4294-A132-0B612AC8815C}"/>
              </a:ext>
            </a:extLst>
          </p:cNvPr>
          <p:cNvSpPr/>
          <p:nvPr/>
        </p:nvSpPr>
        <p:spPr>
          <a:xfrm>
            <a:off x="250552" y="5928041"/>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2299974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8" grpId="0" animBg="1"/>
      <p:bldP spid="19" grpId="0"/>
      <p:bldP spid="21" grpId="0"/>
      <p:bldP spid="23" grpId="0"/>
      <p:bldP spid="10" grpId="0" animBg="1"/>
      <p:bldP spid="11"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A1068-31C0-4088-8990-28927598FA00}"/>
              </a:ext>
            </a:extLst>
          </p:cNvPr>
          <p:cNvSpPr>
            <a:spLocks noGrp="1"/>
          </p:cNvSpPr>
          <p:nvPr>
            <p:ph type="title" idx="4294967295"/>
          </p:nvPr>
        </p:nvSpPr>
        <p:spPr>
          <a:xfrm>
            <a:off x="238125" y="138799"/>
            <a:ext cx="11953875" cy="504825"/>
          </a:xfrm>
        </p:spPr>
        <p:txBody>
          <a:bodyPr>
            <a:normAutofit/>
          </a:bodyPr>
          <a:lstStyle/>
          <a:p>
            <a:r>
              <a:rPr lang="en-GB" sz="2400"/>
              <a:t>Checkpoint 1: Guidance</a:t>
            </a:r>
          </a:p>
        </p:txBody>
      </p:sp>
      <p:graphicFrame>
        <p:nvGraphicFramePr>
          <p:cNvPr id="6" name="Table 7">
            <a:extLst>
              <a:ext uri="{FF2B5EF4-FFF2-40B4-BE49-F238E27FC236}">
                <a16:creationId xmlns:a16="http://schemas.microsoft.com/office/drawing/2014/main" id="{CC0D2147-D92E-4082-801D-3D0C17CBFE01}"/>
              </a:ext>
            </a:extLst>
          </p:cNvPr>
          <p:cNvGraphicFramePr>
            <a:graphicFrameLocks noGrp="1"/>
          </p:cNvGraphicFramePr>
          <p:nvPr>
            <p:extLst>
              <p:ext uri="{D42A27DB-BD31-4B8C-83A1-F6EECF244321}">
                <p14:modId xmlns:p14="http://schemas.microsoft.com/office/powerpoint/2010/main" val="3923981903"/>
              </p:ext>
            </p:extLst>
          </p:nvPr>
        </p:nvGraphicFramePr>
        <p:xfrm>
          <a:off x="346270" y="780202"/>
          <a:ext cx="11499460" cy="5982000"/>
        </p:xfrm>
        <a:graphic>
          <a:graphicData uri="http://schemas.openxmlformats.org/drawingml/2006/table">
            <a:tbl>
              <a:tblPr firstRow="1" bandRow="1">
                <a:tableStyleId>{5940675A-B579-460E-94D1-54222C63F5DA}</a:tableStyleId>
              </a:tblPr>
              <a:tblGrid>
                <a:gridCol w="7259268">
                  <a:extLst>
                    <a:ext uri="{9D8B030D-6E8A-4147-A177-3AD203B41FA5}">
                      <a16:colId xmlns:a16="http://schemas.microsoft.com/office/drawing/2014/main" val="695237181"/>
                    </a:ext>
                  </a:extLst>
                </a:gridCol>
                <a:gridCol w="4240192">
                  <a:extLst>
                    <a:ext uri="{9D8B030D-6E8A-4147-A177-3AD203B41FA5}">
                      <a16:colId xmlns:a16="http://schemas.microsoft.com/office/drawing/2014/main" val="300072507"/>
                    </a:ext>
                  </a:extLst>
                </a:gridCol>
              </a:tblGrid>
              <a:tr h="347926">
                <a:tc>
                  <a:txBody>
                    <a:bodyPr/>
                    <a:lstStyle/>
                    <a:p>
                      <a:r>
                        <a:rPr lang="en-GB" sz="1800" b="1" dirty="0">
                          <a:solidFill>
                            <a:schemeClr val="bg1"/>
                          </a:solidFill>
                        </a:rPr>
                        <a:t>Adaptations</a:t>
                      </a:r>
                    </a:p>
                  </a:txBody>
                  <a:tcPr>
                    <a:solidFill>
                      <a:schemeClr val="accent2"/>
                    </a:solidFill>
                  </a:tcPr>
                </a:tc>
                <a:tc>
                  <a:txBody>
                    <a:bodyPr/>
                    <a:lstStyle/>
                    <a:p>
                      <a:r>
                        <a:rPr lang="en-GB" sz="1800" b="1">
                          <a:solidFill>
                            <a:schemeClr val="bg1"/>
                          </a:solidFill>
                        </a:rPr>
                        <a:t>Assessing understanding</a:t>
                      </a:r>
                    </a:p>
                  </a:txBody>
                  <a:tcPr>
                    <a:solidFill>
                      <a:schemeClr val="accent2"/>
                    </a:solidFill>
                  </a:tcPr>
                </a:tc>
                <a:extLst>
                  <a:ext uri="{0D108BD9-81ED-4DB2-BD59-A6C34878D82A}">
                    <a16:rowId xmlns:a16="http://schemas.microsoft.com/office/drawing/2014/main" val="3429622694"/>
                  </a:ext>
                </a:extLst>
              </a:tr>
              <a:tr h="4725989">
                <a:tc>
                  <a:txBody>
                    <a:bodyPr/>
                    <a:lstStyle/>
                    <a:p>
                      <a:r>
                        <a:rPr lang="en-GB" sz="1600" b="1" i="0" u="none" dirty="0"/>
                        <a:t>Support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600" i="0" u="none" dirty="0"/>
                        <a:t>If students struggle with applying their knowledge of multiples in the context of such large numbers, build them up by using smaller numbers first. These sets of numbers can be used as replacements: 429, 924 and 249; 6</a:t>
                      </a:r>
                      <a:r>
                        <a:rPr lang="en-GB" sz="1600" b="0" dirty="0"/>
                        <a:t> </a:t>
                      </a:r>
                      <a:r>
                        <a:rPr lang="en-GB" sz="1600" i="0" u="none" dirty="0"/>
                        <a:t>534, 3</a:t>
                      </a:r>
                      <a:r>
                        <a:rPr lang="en-GB" sz="1600" b="0" dirty="0"/>
                        <a:t> </a:t>
                      </a:r>
                      <a:r>
                        <a:rPr lang="en-GB" sz="1600" i="0" u="none" dirty="0"/>
                        <a:t>465 and      6</a:t>
                      </a:r>
                      <a:r>
                        <a:rPr lang="en-GB" sz="1600" b="0" dirty="0"/>
                        <a:t> </a:t>
                      </a:r>
                      <a:r>
                        <a:rPr lang="en-GB" sz="1600" i="0" u="none" dirty="0"/>
                        <a:t>543; 70</a:t>
                      </a:r>
                      <a:r>
                        <a:rPr lang="en-GB" sz="1600" b="0" dirty="0"/>
                        <a:t> </a:t>
                      </a:r>
                      <a:r>
                        <a:rPr lang="en-GB" sz="1600" i="0" u="none" dirty="0"/>
                        <a:t>851, 15</a:t>
                      </a:r>
                      <a:r>
                        <a:rPr lang="en-GB" sz="1600" b="0" dirty="0"/>
                        <a:t> </a:t>
                      </a:r>
                      <a:r>
                        <a:rPr lang="en-GB" sz="1600" i="0" u="none" dirty="0"/>
                        <a:t>708 and 80</a:t>
                      </a:r>
                      <a:r>
                        <a:rPr lang="en-GB" sz="1600" b="0" dirty="0"/>
                        <a:t> </a:t>
                      </a:r>
                      <a:r>
                        <a:rPr lang="en-GB" sz="1600" i="0" u="none" dirty="0"/>
                        <a:t>517.</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600" b="1" i="0" u="none"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600" b="1" i="0" u="none" dirty="0"/>
                        <a:t>Challenge</a:t>
                      </a:r>
                    </a:p>
                    <a:p>
                      <a:r>
                        <a:rPr lang="en-GB" sz="1600" u="none" dirty="0"/>
                        <a:t>There are links here to the rules of divisibility, which offer students the chance to think about connections between multiples of different numbers (such as 3 and 6, or 7 and 21). The deeper thinking question on the slide might help to lead students towards this line of thinking.</a:t>
                      </a:r>
                    </a:p>
                    <a:p>
                      <a:endParaRPr lang="en-GB" sz="1600" b="1" i="0" u="none" dirty="0"/>
                    </a:p>
                    <a:p>
                      <a:r>
                        <a:rPr lang="en-GB" sz="1600" b="1" i="0" u="none" dirty="0"/>
                        <a:t>Representations</a:t>
                      </a:r>
                    </a:p>
                    <a:p>
                      <a:r>
                        <a:rPr lang="en-GB" sz="1600" b="0" i="0" u="none" dirty="0"/>
                        <a:t>Students may have previously used hundred squares or counters and multi-link cubes to explore patterns of multiples. This activity deliberately takes students away from these familiar contexts. These representations may therefore be useful as a reminder of what multiples are, but be unlikely to support this activity. A place-value grid may, however, be useful for supporting students to read the larger numbers and successfully add on the multiples each time. </a:t>
                      </a:r>
                    </a:p>
                  </a:txBody>
                  <a:tcPr/>
                </a:tc>
                <a:tc>
                  <a:txBody>
                    <a:bodyPr/>
                    <a:lstStyle/>
                    <a:p>
                      <a:pPr marL="0" indent="0">
                        <a:buFont typeface="Arial" panose="020B0604020202020204" pitchFamily="34" charset="0"/>
                        <a:buNone/>
                      </a:pPr>
                      <a:r>
                        <a:rPr lang="en-GB" sz="1600" b="0" dirty="0"/>
                        <a:t>Students are often taught multiples through their knowledge of multiplication facts up to 12 × 12. This activity uses the context of a large, unfamiliar number to help you check their understanding of the term multiple more generally. </a:t>
                      </a:r>
                    </a:p>
                    <a:p>
                      <a:pPr marL="0" indent="0">
                        <a:buFont typeface="Arial" panose="020B0604020202020204" pitchFamily="34" charset="0"/>
                        <a:buNone/>
                      </a:pPr>
                      <a:endParaRPr lang="en-GB" sz="1600" b="0" dirty="0"/>
                    </a:p>
                    <a:p>
                      <a:pPr marL="0" indent="0">
                        <a:buFont typeface="Arial" panose="020B0604020202020204" pitchFamily="34" charset="0"/>
                        <a:buNone/>
                      </a:pPr>
                      <a:r>
                        <a:rPr lang="en-GB" sz="1600" b="0" dirty="0"/>
                        <a:t>If students are simply adding on the number given without understanding why, the third question addresses this. Students will need to understand that even multiples of 3 are also multiples of 6, and use that knowledge to find the next multiple of 6 first.</a:t>
                      </a:r>
                    </a:p>
                    <a:p>
                      <a:pPr marL="0" indent="0">
                        <a:buFont typeface="Arial" panose="020B0604020202020204" pitchFamily="34" charset="0"/>
                        <a:buNone/>
                      </a:pPr>
                      <a:endParaRPr lang="en-GB" sz="1600" b="0" dirty="0"/>
                    </a:p>
                    <a:p>
                      <a:pPr marL="0" indent="0">
                        <a:buFont typeface="Arial" panose="020B0604020202020204" pitchFamily="34" charset="0"/>
                        <a:buNone/>
                      </a:pPr>
                      <a:r>
                        <a:rPr lang="en-GB" sz="1600" b="0" dirty="0"/>
                        <a:t>This activity also offers some opportunity for discussion of the rules of divisibility, so you can check students’ familiarity with some of the commonly used rules. This will support later work on factors.</a:t>
                      </a:r>
                    </a:p>
                  </a:txBody>
                  <a:tcPr/>
                </a:tc>
                <a:extLst>
                  <a:ext uri="{0D108BD9-81ED-4DB2-BD59-A6C34878D82A}">
                    <a16:rowId xmlns:a16="http://schemas.microsoft.com/office/drawing/2014/main" val="1616516725"/>
                  </a:ext>
                </a:extLst>
              </a:tr>
              <a:tr h="648000">
                <a:tc gridSpan="2">
                  <a:txBody>
                    <a:bodyPr/>
                    <a:lstStyle/>
                    <a:p>
                      <a:r>
                        <a:rPr lang="en-GB" sz="1600" b="1" dirty="0"/>
                        <a:t>Additional resources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t>Additional activity </a:t>
                      </a:r>
                      <a:r>
                        <a:rPr lang="en-GB" sz="1600" dirty="0">
                          <a:hlinkClick r:id="rId3" action="ppaction://hlinksldjump"/>
                        </a:rPr>
                        <a:t>A</a:t>
                      </a:r>
                      <a:r>
                        <a:rPr lang="en-GB" sz="1600" dirty="0"/>
                        <a:t> discusses similar themes with multiples, but in the context of smaller numbers.</a:t>
                      </a:r>
                    </a:p>
                  </a:txBody>
                  <a:tcPr/>
                </a:tc>
                <a:tc hMerge="1">
                  <a:txBody>
                    <a:bodyPr/>
                    <a:lstStyle/>
                    <a:p>
                      <a:endParaRPr lang="en-GB"/>
                    </a:p>
                  </a:txBody>
                  <a:tcPr/>
                </a:tc>
                <a:extLst>
                  <a:ext uri="{0D108BD9-81ED-4DB2-BD59-A6C34878D82A}">
                    <a16:rowId xmlns:a16="http://schemas.microsoft.com/office/drawing/2014/main" val="330862202"/>
                  </a:ext>
                </a:extLst>
              </a:tr>
            </a:tbl>
          </a:graphicData>
        </a:graphic>
      </p:graphicFrame>
    </p:spTree>
    <p:extLst>
      <p:ext uri="{BB962C8B-B14F-4D97-AF65-F5344CB8AC3E}">
        <p14:creationId xmlns:p14="http://schemas.microsoft.com/office/powerpoint/2010/main" val="3085300347"/>
      </p:ext>
    </p:extLst>
  </p:cSld>
  <p:clrMapOvr>
    <a:masterClrMapping/>
  </p:clrMapOvr>
</p:sld>
</file>

<file path=ppt/theme/theme1.xml><?xml version="1.0" encoding="utf-8"?>
<a:theme xmlns:a="http://schemas.openxmlformats.org/drawingml/2006/main" name="Custom Design">
  <a:themeElements>
    <a:clrScheme name="Custom 7">
      <a:dk1>
        <a:srgbClr val="585858"/>
      </a:dk1>
      <a:lt1>
        <a:srgbClr val="FFFFFF"/>
      </a:lt1>
      <a:dk2>
        <a:srgbClr val="006666"/>
      </a:dk2>
      <a:lt2>
        <a:srgbClr val="5F5F5F"/>
      </a:lt2>
      <a:accent1>
        <a:srgbClr val="585858"/>
      </a:accent1>
      <a:accent2>
        <a:srgbClr val="99CCCC"/>
      </a:accent2>
      <a:accent3>
        <a:srgbClr val="FFFFFF"/>
      </a:accent3>
      <a:accent4>
        <a:srgbClr val="000000"/>
      </a:accent4>
      <a:accent5>
        <a:srgbClr val="ADE2E2"/>
      </a:accent5>
      <a:accent6>
        <a:srgbClr val="8AB9B9"/>
      </a:accent6>
      <a:hlink>
        <a:srgbClr val="00B0F0"/>
      </a:hlink>
      <a:folHlink>
        <a:srgbClr val="B2B2B2"/>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Yr 7 accelorator template" id="{57C8AB7A-0749-4D51-9AC5-8564E70B6B1E}" vid="{092B71EF-9738-4148-8CBC-10970DC4F57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A1B5809B758E448B6934BD0DD03A3E1" ma:contentTypeVersion="6" ma:contentTypeDescription="Create a new document." ma:contentTypeScope="" ma:versionID="9e4c09f60d8daa72c008dfb053f52073">
  <xsd:schema xmlns:xsd="http://www.w3.org/2001/XMLSchema" xmlns:xs="http://www.w3.org/2001/XMLSchema" xmlns:p="http://schemas.microsoft.com/office/2006/metadata/properties" xmlns:ns2="06dfc3c2-6945-4ff9-b190-f51a7eda233c" xmlns:ns3="9529e089-aba0-4a11-8174-45d1c0b69621" targetNamespace="http://schemas.microsoft.com/office/2006/metadata/properties" ma:root="true" ma:fieldsID="f7982bbae9e0ca261a3386202e0bb1e3" ns2:_="" ns3:_="">
    <xsd:import namespace="06dfc3c2-6945-4ff9-b190-f51a7eda233c"/>
    <xsd:import namespace="9529e089-aba0-4a11-8174-45d1c0b6962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6dfc3c2-6945-4ff9-b190-f51a7eda233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529e089-aba0-4a11-8174-45d1c0b6962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LongProperties xmlns="http://schemas.microsoft.com/office/2006/metadata/long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D0DA679-634B-42EA-9917-C0A591AC9E20}">
  <ds:schemaRefs>
    <ds:schemaRef ds:uri="06dfc3c2-6945-4ff9-b190-f51a7eda233c"/>
    <ds:schemaRef ds:uri="9529e089-aba0-4a11-8174-45d1c0b6962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85CA48D5-CF87-4E62-9CFA-B8134F07C6D3}">
  <ds:schemaRefs>
    <ds:schemaRef ds:uri="http://schemas.microsoft.com/office/2006/metadata/longProperties"/>
  </ds:schemaRefs>
</ds:datastoreItem>
</file>

<file path=customXml/itemProps3.xml><?xml version="1.0" encoding="utf-8"?>
<ds:datastoreItem xmlns:ds="http://schemas.openxmlformats.org/officeDocument/2006/customXml" ds:itemID="{4614D725-2C21-4C66-9CD4-8D38560013A8}">
  <ds:schemaRefs>
    <ds:schemaRef ds:uri="http://schemas.microsoft.com/sharepoint/v3/contenttype/forms"/>
  </ds:schemaRefs>
</ds:datastoreItem>
</file>

<file path=customXml/itemProps4.xml><?xml version="1.0" encoding="utf-8"?>
<ds:datastoreItem xmlns:ds="http://schemas.openxmlformats.org/officeDocument/2006/customXml" ds:itemID="{B1B18B3D-5C68-4030-BEF3-6F927E24DA37}">
  <ds:schemaRefs>
    <ds:schemaRef ds:uri="06dfc3c2-6945-4ff9-b190-f51a7eda233c"/>
    <ds:schemaRef ds:uri="9529e089-aba0-4a11-8174-45d1c0b6962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552</TotalTime>
  <Words>15142</Words>
  <Application>Microsoft Office PowerPoint</Application>
  <PresentationFormat>Widescreen</PresentationFormat>
  <Paragraphs>1340</Paragraphs>
  <Slides>55</Slides>
  <Notes>48</Notes>
  <HiddenSlides>19</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55</vt:i4>
      </vt:variant>
    </vt:vector>
  </HeadingPairs>
  <TitlesOfParts>
    <vt:vector size="62" baseType="lpstr">
      <vt:lpstr>Arial</vt:lpstr>
      <vt:lpstr>Calibri</vt:lpstr>
      <vt:lpstr>Calibri Light</vt:lpstr>
      <vt:lpstr>Cambria Math</vt:lpstr>
      <vt:lpstr>Century Gothic</vt:lpstr>
      <vt:lpstr>Comic Sans MS</vt:lpstr>
      <vt:lpstr>Custom Design</vt:lpstr>
      <vt:lpstr>      </vt:lpstr>
      <vt:lpstr>About this resource</vt:lpstr>
      <vt:lpstr>Checkpoints 1–6  </vt:lpstr>
      <vt:lpstr>Checkpoints 7–15</vt:lpstr>
      <vt:lpstr>Key ideas</vt:lpstr>
      <vt:lpstr>Understand multiples </vt:lpstr>
      <vt:lpstr>Understand multiples</vt:lpstr>
      <vt:lpstr>PowerPoint Presentation</vt:lpstr>
      <vt:lpstr>Checkpoint 1: Guidance</vt:lpstr>
      <vt:lpstr>PowerPoint Presentation</vt:lpstr>
      <vt:lpstr>Checkpoint 2: Guidance</vt:lpstr>
      <vt:lpstr>PowerPoint Presentation</vt:lpstr>
      <vt:lpstr>Checkpoint 3: Guidance</vt:lpstr>
      <vt:lpstr>Understand integer exponents and roots</vt:lpstr>
      <vt:lpstr>Understand integer exponents and roots</vt:lpstr>
      <vt:lpstr>PowerPoint Presentation</vt:lpstr>
      <vt:lpstr>Checkpoint 4: Guidance</vt:lpstr>
      <vt:lpstr>PowerPoint Presentation</vt:lpstr>
      <vt:lpstr>Checkpoint 5: Guidance</vt:lpstr>
      <vt:lpstr>PowerPoint Presentation</vt:lpstr>
      <vt:lpstr>Checkpoint 6: Guidance</vt:lpstr>
      <vt:lpstr>Understand the unique prime factorisation of a number</vt:lpstr>
      <vt:lpstr>Understand the unique prime factorisation of a number</vt:lpstr>
      <vt:lpstr>PowerPoint Presentation</vt:lpstr>
      <vt:lpstr>Checkpoint 7: Guidance</vt:lpstr>
      <vt:lpstr>PowerPoint Presentation</vt:lpstr>
      <vt:lpstr>Checkpoint 8: Guidance</vt:lpstr>
      <vt:lpstr>PowerPoint Presentation</vt:lpstr>
      <vt:lpstr>Checkpoint 9: Guidance</vt:lpstr>
      <vt:lpstr>PowerPoint Presentation</vt:lpstr>
      <vt:lpstr>Checkpoint 10: Guidance</vt:lpstr>
      <vt:lpstr>PowerPoint Presentation</vt:lpstr>
      <vt:lpstr>Checkpoint 11: Guidance</vt:lpstr>
      <vt:lpstr>PowerPoint Presentation</vt:lpstr>
      <vt:lpstr>Checkpoint 12: Guidance</vt:lpstr>
      <vt:lpstr>PowerPoint Presentation</vt:lpstr>
      <vt:lpstr>Checkpoint 13: Guidance</vt:lpstr>
      <vt:lpstr>PowerPoint Presentation</vt:lpstr>
      <vt:lpstr>Checkpoint 14: Guidance</vt:lpstr>
      <vt:lpstr>Additional activities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Printable resources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Maths Hubs PowerPoint Template</dc:title>
  <dc:creator>Stephen Peto</dc:creator>
  <cp:lastModifiedBy>Bethanie Goodliff</cp:lastModifiedBy>
  <cp:revision>30</cp:revision>
  <cp:lastPrinted>2021-07-07T11:03:51Z</cp:lastPrinted>
  <dcterms:created xsi:type="dcterms:W3CDTF">2008-01-11T09:41:35Z</dcterms:created>
  <dcterms:modified xsi:type="dcterms:W3CDTF">2022-10-17T10:08:40Z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isplay_urn:schemas-microsoft-com:office:office#Editor">
    <vt:lpwstr>Natasha Chippendale</vt:lpwstr>
  </property>
  <property fmtid="{D5CDD505-2E9C-101B-9397-08002B2CF9AE}" pid="3" name="display_urn:schemas-microsoft-com:office:office#Author">
    <vt:lpwstr>Natasha Chippendale</vt:lpwstr>
  </property>
  <property fmtid="{D5CDD505-2E9C-101B-9397-08002B2CF9AE}" pid="4" name="Order">
    <vt:lpwstr>148500.000000000</vt:lpwstr>
  </property>
  <property fmtid="{D5CDD505-2E9C-101B-9397-08002B2CF9AE}" pid="5" name="ContentTypeId">
    <vt:lpwstr>0x0101008A1B5809B758E448B6934BD0DD03A3E1</vt:lpwstr>
  </property>
</Properties>
</file>