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9"/>
  </p:notesMasterIdLst>
  <p:sldIdLst>
    <p:sldId id="465" r:id="rId5"/>
    <p:sldId id="258" r:id="rId6"/>
    <p:sldId id="470" r:id="rId7"/>
    <p:sldId id="491" r:id="rId8"/>
    <p:sldId id="494" r:id="rId9"/>
    <p:sldId id="496" r:id="rId10"/>
    <p:sldId id="495" r:id="rId11"/>
    <p:sldId id="493" r:id="rId12"/>
    <p:sldId id="476" r:id="rId13"/>
    <p:sldId id="469" r:id="rId14"/>
    <p:sldId id="490" r:id="rId15"/>
    <p:sldId id="453" r:id="rId16"/>
    <p:sldId id="466" r:id="rId17"/>
    <p:sldId id="4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81909" autoAdjust="0"/>
  </p:normalViewPr>
  <p:slideViewPr>
    <p:cSldViewPr snapToGrid="0">
      <p:cViewPr varScale="1">
        <p:scale>
          <a:sx n="59" d="100"/>
          <a:sy n="59" d="100"/>
        </p:scale>
        <p:origin x="1302" y="66"/>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ie Goodliff" userId="8525f53f-a5d4-49a0-b205-476dc8a76e72" providerId="ADAL" clId="{0E7BD124-1621-4352-8EC4-F0769597F1CD}"/>
    <pc:docChg chg="custSel modSld">
      <pc:chgData name="Bethanie Goodliff" userId="8525f53f-a5d4-49a0-b205-476dc8a76e72" providerId="ADAL" clId="{0E7BD124-1621-4352-8EC4-F0769597F1CD}" dt="2021-02-22T12:28:50.393" v="4" actId="20577"/>
      <pc:docMkLst>
        <pc:docMk/>
      </pc:docMkLst>
      <pc:sldChg chg="modSp mod">
        <pc:chgData name="Bethanie Goodliff" userId="8525f53f-a5d4-49a0-b205-476dc8a76e72" providerId="ADAL" clId="{0E7BD124-1621-4352-8EC4-F0769597F1CD}" dt="2021-02-22T12:28:50.393" v="4" actId="20577"/>
        <pc:sldMkLst>
          <pc:docMk/>
          <pc:sldMk cId="3666010748" sldId="453"/>
        </pc:sldMkLst>
        <pc:spChg chg="mod">
          <ac:chgData name="Bethanie Goodliff" userId="8525f53f-a5d4-49a0-b205-476dc8a76e72" providerId="ADAL" clId="{0E7BD124-1621-4352-8EC4-F0769597F1CD}" dt="2021-02-22T12:28:50.393" v="4" actId="20577"/>
          <ac:spMkLst>
            <pc:docMk/>
            <pc:sldMk cId="3666010748" sldId="453"/>
            <ac:spMk id="4" creationId="{4CBDBFE0-B079-403B-A6E3-9AB0F94B0B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err="1">
                <a:solidFill>
                  <a:schemeClr val="bg1"/>
                </a:solidFill>
                <a:latin typeface="Century Gothic" panose="020B0502020202020204" pitchFamily="34" charset="0"/>
              </a:rPr>
              <a:t>Numberblocks</a:t>
            </a:r>
            <a:endParaRPr lang="en-GB" sz="3600" b="1" dirty="0">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2 Episode 3</a:t>
            </a:r>
          </a:p>
          <a:p>
            <a:r>
              <a:rPr lang="en-US" dirty="0"/>
              <a:t>Eight</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0902B-A14E-440F-926B-FE679AD4B0E8}"/>
              </a:ext>
            </a:extLst>
          </p:cNvPr>
          <p:cNvPicPr>
            <a:picLocks noChangeAspect="1"/>
          </p:cNvPicPr>
          <p:nvPr/>
        </p:nvPicPr>
        <p:blipFill rotWithShape="1">
          <a:blip r:embed="rId2"/>
          <a:srcRect l="2763" r="276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5467568-61C3-4407-A02A-84369F7CCE7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E60475EA-481B-4DF5-BAB3-EFBB725A3E1E}"/>
              </a:ext>
            </a:extLst>
          </p:cNvPr>
          <p:cNvSpPr/>
          <p:nvPr/>
        </p:nvSpPr>
        <p:spPr>
          <a:xfrm>
            <a:off x="8414442" y="261257"/>
            <a:ext cx="2906701" cy="1460234"/>
          </a:xfrm>
          <a:prstGeom prst="wedgeRoundRectCallout">
            <a:avLst>
              <a:gd name="adj1" fmla="val -31967"/>
              <a:gd name="adj2" fmla="val 8995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I can stand next to Seven!</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12995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C9E8E8-B75A-4CBD-A163-B9AABACFBC0B}"/>
              </a:ext>
            </a:extLst>
          </p:cNvPr>
          <p:cNvPicPr>
            <a:picLocks noChangeAspect="1"/>
          </p:cNvPicPr>
          <p:nvPr/>
        </p:nvPicPr>
        <p:blipFill rotWithShape="1">
          <a:blip r:embed="rId2"/>
          <a:srcRect l="3605" r="3605"/>
          <a:stretch/>
        </p:blipFill>
        <p:spPr>
          <a:xfrm>
            <a:off x="10886" y="0"/>
            <a:ext cx="12192000" cy="6858000"/>
          </a:xfrm>
          <a:prstGeom prst="rect">
            <a:avLst/>
          </a:prstGeom>
        </p:spPr>
      </p:pic>
      <p:sp>
        <p:nvSpPr>
          <p:cNvPr id="4" name="Rectangle 3">
            <a:extLst>
              <a:ext uri="{FF2B5EF4-FFF2-40B4-BE49-F238E27FC236}">
                <a16:creationId xmlns:a16="http://schemas.microsoft.com/office/drawing/2014/main" id="{0B8A3A35-E9EB-4EB8-B764-2A718436E55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Rectangle with Corners Rounded 4">
            <a:extLst>
              <a:ext uri="{FF2B5EF4-FFF2-40B4-BE49-F238E27FC236}">
                <a16:creationId xmlns:a16="http://schemas.microsoft.com/office/drawing/2014/main" id="{426AC993-FCC3-4175-9FD8-312E666D1C66}"/>
              </a:ext>
            </a:extLst>
          </p:cNvPr>
          <p:cNvSpPr/>
          <p:nvPr/>
        </p:nvSpPr>
        <p:spPr>
          <a:xfrm>
            <a:off x="1458470" y="283028"/>
            <a:ext cx="3777558" cy="1460234"/>
          </a:xfrm>
          <a:prstGeom prst="wedgeRoundRectCallout">
            <a:avLst>
              <a:gd name="adj1" fmla="val 20111"/>
              <a:gd name="adj2" fmla="val 8697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If you take a block off me, you can make Seven and One again!</a:t>
            </a:r>
          </a:p>
        </p:txBody>
      </p:sp>
    </p:spTree>
    <p:extLst>
      <p:ext uri="{BB962C8B-B14F-4D97-AF65-F5344CB8AC3E}">
        <p14:creationId xmlns:p14="http://schemas.microsoft.com/office/powerpoint/2010/main" val="352803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US" sz="2000" dirty="0"/>
              <a:t>Say the counting numbers to eight as you go upstairs. Which stair will you be on after counting up eight stairs? </a:t>
            </a:r>
          </a:p>
          <a:p>
            <a:pPr marL="342900" indent="-342900">
              <a:lnSpc>
                <a:spcPct val="100000"/>
              </a:lnSpc>
              <a:spcBef>
                <a:spcPts val="0"/>
              </a:spcBef>
              <a:buFont typeface="Arial" panose="020B0604020202020204" pitchFamily="34" charset="0"/>
              <a:buChar char="•"/>
            </a:pPr>
            <a:r>
              <a:rPr lang="en-GB" sz="2000" dirty="0"/>
              <a:t>Put some small objects in a bowl, for example, small pieces of pasta or beads. Using both hands, can you grab 8? Count out the objects you have grabbed and see if you have 8. Win a point if you do.</a:t>
            </a:r>
          </a:p>
          <a:p>
            <a:pPr marL="342900" indent="-342900">
              <a:lnSpc>
                <a:spcPct val="100000"/>
              </a:lnSpc>
              <a:spcBef>
                <a:spcPts val="0"/>
              </a:spcBef>
              <a:buFont typeface="Arial" panose="020B0604020202020204" pitchFamily="34" charset="0"/>
              <a:buChar char="•"/>
            </a:pPr>
            <a:r>
              <a:rPr lang="en-GB" sz="2000" dirty="0"/>
              <a:t>Make </a:t>
            </a:r>
            <a:r>
              <a:rPr lang="en-GB" sz="2000" dirty="0" err="1"/>
              <a:t>Octoblock</a:t>
            </a:r>
            <a:r>
              <a:rPr lang="en-GB" sz="2000" dirty="0"/>
              <a:t> with eight squares cut out from a cereal box. Can you make him tall? Can you make him wide? Can you make him into a different shape?</a:t>
            </a:r>
          </a:p>
          <a:p>
            <a:pPr marL="342900" indent="-342900">
              <a:lnSpc>
                <a:spcPct val="100000"/>
              </a:lnSpc>
              <a:spcBef>
                <a:spcPts val="0"/>
              </a:spcBef>
              <a:buFont typeface="Arial" panose="020B0604020202020204" pitchFamily="34" charset="0"/>
              <a:buChar char="•"/>
            </a:pPr>
            <a:r>
              <a:rPr lang="en-GB" sz="2000" dirty="0"/>
              <a:t>Draw a picture of </a:t>
            </a:r>
            <a:r>
              <a:rPr lang="en-GB" sz="2000" dirty="0" err="1"/>
              <a:t>Octoblock</a:t>
            </a:r>
            <a:r>
              <a:rPr lang="en-GB" sz="2000" dirty="0"/>
              <a:t> swimming or climbing up a wall. Make sure you can see all eight blocks and eight arms/legs!</a:t>
            </a:r>
          </a:p>
          <a:p>
            <a:pPr marL="342900" indent="-342900">
              <a:lnSpc>
                <a:spcPct val="100000"/>
              </a:lnSpc>
              <a:spcBef>
                <a:spcPts val="0"/>
              </a:spcBef>
              <a:buFont typeface="Arial" panose="020B0604020202020204" pitchFamily="34" charset="0"/>
              <a:buChar char="•"/>
            </a:pPr>
            <a:r>
              <a:rPr lang="en-GB" sz="2000" dirty="0"/>
              <a:t>Make an octopus with part of a cardboard roll and some string or wool. Stick on eight pieces of string/wool around the roll for the tentacles. </a:t>
            </a:r>
          </a:p>
          <a:p>
            <a:pPr marL="342900" indent="-342900">
              <a:lnSpc>
                <a:spcPct val="100000"/>
              </a:lnSpc>
              <a:spcBef>
                <a:spcPts val="0"/>
              </a:spcBef>
              <a:buFont typeface="Arial" panose="020B0604020202020204" pitchFamily="34" charset="0"/>
              <a:buChar char="•"/>
            </a:pPr>
            <a:r>
              <a:rPr lang="en-GB" sz="2000" dirty="0"/>
              <a:t>If you have building blocks, make a tower of seven with one colour. Put a different colour block on the top – can you see the seven and one in eight? </a:t>
            </a:r>
          </a:p>
          <a:p>
            <a:pPr marL="342900" indent="-342900">
              <a:lnSpc>
                <a:spcPct val="100000"/>
              </a:lnSpc>
              <a:spcBef>
                <a:spcPts val="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5"/>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Saying the counting numbers to 8</a:t>
            </a:r>
          </a:p>
          <a:p>
            <a:pPr marL="0" indent="0">
              <a:lnSpc>
                <a:spcPct val="100000"/>
              </a:lnSpc>
              <a:spcBef>
                <a:spcPts val="0"/>
              </a:spcBef>
              <a:buNone/>
            </a:pPr>
            <a:r>
              <a:rPr lang="en-GB" dirty="0"/>
              <a:t>In this episode children can join in with </a:t>
            </a:r>
            <a:r>
              <a:rPr lang="en-GB" dirty="0" err="1"/>
              <a:t>Octoblock</a:t>
            </a:r>
            <a:r>
              <a:rPr lang="en-GB" dirty="0"/>
              <a:t> counting to 8 many times. As </a:t>
            </a:r>
            <a:r>
              <a:rPr lang="en-GB" dirty="0" err="1"/>
              <a:t>Octoblock</a:t>
            </a:r>
            <a:r>
              <a:rPr lang="en-GB" dirty="0"/>
              <a:t> counts, we can see his blocks light up or his ‘arms’ appear. This helps children understand that the last number in the count shows us </a:t>
            </a:r>
            <a:r>
              <a:rPr lang="en-GB" i="1" dirty="0"/>
              <a:t>how many </a:t>
            </a:r>
            <a:r>
              <a:rPr lang="en-GB" dirty="0"/>
              <a:t>objects (blocks/arms) there are.</a:t>
            </a:r>
          </a:p>
          <a:p>
            <a:pPr marL="0" indent="0">
              <a:lnSpc>
                <a:spcPct val="100000"/>
              </a:lnSpc>
              <a:spcBef>
                <a:spcPts val="0"/>
              </a:spcBef>
              <a:buNone/>
            </a:pPr>
            <a:endParaRPr lang="en-GB" dirty="0"/>
          </a:p>
          <a:p>
            <a:pPr marL="0" indent="0">
              <a:lnSpc>
                <a:spcPct val="100000"/>
              </a:lnSpc>
              <a:spcBef>
                <a:spcPts val="0"/>
              </a:spcBef>
              <a:buNone/>
            </a:pPr>
            <a:r>
              <a:rPr lang="en-GB" b="1" dirty="0"/>
              <a:t>Eight is made of seven and one more</a:t>
            </a:r>
          </a:p>
          <a:p>
            <a:pPr marL="0" indent="0">
              <a:lnSpc>
                <a:spcPct val="100000"/>
              </a:lnSpc>
              <a:spcBef>
                <a:spcPts val="0"/>
              </a:spcBef>
              <a:buNone/>
            </a:pPr>
            <a:r>
              <a:rPr lang="en-GB" dirty="0"/>
              <a:t>At the start of the episode, children can see Eight being made when One jumps on Seven, showing that eight can be made of seven and one.</a:t>
            </a:r>
          </a:p>
        </p:txBody>
      </p:sp>
      <p:sp>
        <p:nvSpPr>
          <p:cNvPr id="5" name="TextBox 4">
            <a:extLst>
              <a:ext uri="{FF2B5EF4-FFF2-40B4-BE49-F238E27FC236}">
                <a16:creationId xmlns:a16="http://schemas.microsoft.com/office/drawing/2014/main" id="{BC65B4E5-44C2-4B8E-AA22-1EB502A7CCEA}"/>
              </a:ext>
            </a:extLst>
          </p:cNvPr>
          <p:cNvSpPr txBox="1"/>
          <p:nvPr/>
        </p:nvSpPr>
        <p:spPr>
          <a:xfrm>
            <a:off x="618164" y="930787"/>
            <a:ext cx="9998375" cy="369332"/>
          </a:xfrm>
          <a:prstGeom prst="rect">
            <a:avLst/>
          </a:prstGeom>
          <a:noFill/>
        </p:spPr>
        <p:txBody>
          <a:bodyPr wrap="square">
            <a:spAutoFit/>
          </a:bodyPr>
          <a:lstStyle/>
          <a:p>
            <a:r>
              <a:rPr lang="en-GB" dirty="0"/>
              <a:t>To watch this episode, please go to</a:t>
            </a:r>
            <a:r>
              <a:rPr lang="en-GB" dirty="0">
                <a:hlinkClick r:id="rId3"/>
              </a:rPr>
              <a:t> BBC iPlayer – Numberblocks</a:t>
            </a:r>
            <a:r>
              <a:rPr lang="en-GB" dirty="0"/>
              <a:t>. Look for Series 2: Eight.</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a:t>
            </a:r>
            <a:r>
              <a:rPr lang="en-US" dirty="0" err="1"/>
              <a:t>maths</a:t>
            </a:r>
            <a:r>
              <a:rPr lang="en-US" dirty="0"/>
              <a:t>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E181A-2DDC-4C95-A8C0-29B46A2D4615}"/>
              </a:ext>
            </a:extLst>
          </p:cNvPr>
          <p:cNvPicPr>
            <a:picLocks noChangeAspect="1"/>
          </p:cNvPicPr>
          <p:nvPr/>
        </p:nvPicPr>
        <p:blipFill>
          <a:blip r:embed="rId2"/>
          <a:stretch>
            <a:fillRect/>
          </a:stretch>
        </p:blipFill>
        <p:spPr>
          <a:xfrm>
            <a:off x="15240" y="-15240"/>
            <a:ext cx="12192000" cy="6882581"/>
          </a:xfrm>
          <a:prstGeom prst="rect">
            <a:avLst/>
          </a:prstGeom>
        </p:spPr>
      </p:pic>
      <p:sp>
        <p:nvSpPr>
          <p:cNvPr id="4" name="Speech Bubble: Rectangle with Corners Rounded 3">
            <a:extLst>
              <a:ext uri="{FF2B5EF4-FFF2-40B4-BE49-F238E27FC236}">
                <a16:creationId xmlns:a16="http://schemas.microsoft.com/office/drawing/2014/main" id="{25A0B827-C3A0-4705-B1A3-87D159614BB9}"/>
              </a:ext>
            </a:extLst>
          </p:cNvPr>
          <p:cNvSpPr/>
          <p:nvPr/>
        </p:nvSpPr>
        <p:spPr>
          <a:xfrm>
            <a:off x="6531213" y="751114"/>
            <a:ext cx="3777558" cy="1460234"/>
          </a:xfrm>
          <a:prstGeom prst="wedgeRoundRectCallout">
            <a:avLst>
              <a:gd name="adj1" fmla="val -51067"/>
              <a:gd name="adj2" fmla="val 88467"/>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Can you jump on me?</a:t>
            </a:r>
          </a:p>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What will happen?</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 name="Rectangle 4">
            <a:extLst>
              <a:ext uri="{FF2B5EF4-FFF2-40B4-BE49-F238E27FC236}">
                <a16:creationId xmlns:a16="http://schemas.microsoft.com/office/drawing/2014/main" id="{89599D76-8735-4585-B391-CEFBB5414FC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68128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2BF332-DB92-4886-8947-E2E624C553DB}"/>
              </a:ext>
            </a:extLst>
          </p:cNvPr>
          <p:cNvPicPr>
            <a:picLocks noChangeAspect="1"/>
          </p:cNvPicPr>
          <p:nvPr/>
        </p:nvPicPr>
        <p:blipFill>
          <a:blip r:embed="rId2"/>
          <a:stretch>
            <a:fillRect/>
          </a:stretch>
        </p:blipFill>
        <p:spPr>
          <a:xfrm>
            <a:off x="0" y="0"/>
            <a:ext cx="12192000" cy="6889117"/>
          </a:xfrm>
          <a:prstGeom prst="rect">
            <a:avLst/>
          </a:prstGeom>
        </p:spPr>
      </p:pic>
      <p:sp>
        <p:nvSpPr>
          <p:cNvPr id="4" name="Rectangle 3">
            <a:extLst>
              <a:ext uri="{FF2B5EF4-FFF2-40B4-BE49-F238E27FC236}">
                <a16:creationId xmlns:a16="http://schemas.microsoft.com/office/drawing/2014/main" id="{417CE9C3-8388-4788-938F-288268E9FB2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Rectangle with Corners Rounded 4">
            <a:extLst>
              <a:ext uri="{FF2B5EF4-FFF2-40B4-BE49-F238E27FC236}">
                <a16:creationId xmlns:a16="http://schemas.microsoft.com/office/drawing/2014/main" id="{0B22C651-82AF-4413-A957-71DAF364DA88}"/>
              </a:ext>
            </a:extLst>
          </p:cNvPr>
          <p:cNvSpPr/>
          <p:nvPr/>
        </p:nvSpPr>
        <p:spPr>
          <a:xfrm>
            <a:off x="8109641" y="413656"/>
            <a:ext cx="3777558" cy="1460234"/>
          </a:xfrm>
          <a:prstGeom prst="wedgeRoundRectCallout">
            <a:avLst>
              <a:gd name="adj1" fmla="val -51067"/>
              <a:gd name="adj2" fmla="val 88467"/>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You made me! I am Eight but you can call me </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rPr>
              <a:t>Octoblock</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a:t>
            </a:r>
          </a:p>
        </p:txBody>
      </p:sp>
    </p:spTree>
    <p:extLst>
      <p:ext uri="{BB962C8B-B14F-4D97-AF65-F5344CB8AC3E}">
        <p14:creationId xmlns:p14="http://schemas.microsoft.com/office/powerpoint/2010/main" val="388831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E181A-2DDC-4C95-A8C0-29B46A2D4615}"/>
              </a:ext>
            </a:extLst>
          </p:cNvPr>
          <p:cNvPicPr>
            <a:picLocks noChangeAspect="1"/>
          </p:cNvPicPr>
          <p:nvPr/>
        </p:nvPicPr>
        <p:blipFill>
          <a:blip r:embed="rId2"/>
          <a:stretch>
            <a:fillRect/>
          </a:stretch>
        </p:blipFill>
        <p:spPr>
          <a:xfrm>
            <a:off x="15240" y="-15240"/>
            <a:ext cx="12192000" cy="6882581"/>
          </a:xfrm>
          <a:prstGeom prst="rect">
            <a:avLst/>
          </a:prstGeom>
        </p:spPr>
      </p:pic>
      <p:sp>
        <p:nvSpPr>
          <p:cNvPr id="4" name="Speech Bubble: Rectangle with Corners Rounded 3">
            <a:extLst>
              <a:ext uri="{FF2B5EF4-FFF2-40B4-BE49-F238E27FC236}">
                <a16:creationId xmlns:a16="http://schemas.microsoft.com/office/drawing/2014/main" id="{25A0B827-C3A0-4705-B1A3-87D159614BB9}"/>
              </a:ext>
            </a:extLst>
          </p:cNvPr>
          <p:cNvSpPr/>
          <p:nvPr/>
        </p:nvSpPr>
        <p:spPr>
          <a:xfrm>
            <a:off x="6531213" y="947056"/>
            <a:ext cx="4463358" cy="1264291"/>
          </a:xfrm>
          <a:prstGeom prst="wedgeRoundRectCallout">
            <a:avLst>
              <a:gd name="adj1" fmla="val -51067"/>
              <a:gd name="adj2" fmla="val 88467"/>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What if I jump on you, One?</a:t>
            </a:r>
          </a:p>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What will happen?</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 name="Rectangle 4">
            <a:extLst>
              <a:ext uri="{FF2B5EF4-FFF2-40B4-BE49-F238E27FC236}">
                <a16:creationId xmlns:a16="http://schemas.microsoft.com/office/drawing/2014/main" id="{89599D76-8735-4585-B391-CEFBB5414FC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540987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5BB186-6A9B-4162-A797-A5CECA57555A}"/>
              </a:ext>
            </a:extLst>
          </p:cNvPr>
          <p:cNvPicPr>
            <a:picLocks noChangeAspect="1"/>
          </p:cNvPicPr>
          <p:nvPr/>
        </p:nvPicPr>
        <p:blipFill rotWithShape="1">
          <a:blip r:embed="rId2"/>
          <a:srcRect r="774"/>
          <a:stretch/>
        </p:blipFill>
        <p:spPr>
          <a:xfrm>
            <a:off x="10887" y="0"/>
            <a:ext cx="12192000" cy="6934200"/>
          </a:xfrm>
          <a:prstGeom prst="rect">
            <a:avLst/>
          </a:prstGeom>
        </p:spPr>
      </p:pic>
      <p:sp>
        <p:nvSpPr>
          <p:cNvPr id="4" name="Speech Bubble: Rectangle with Corners Rounded 3">
            <a:extLst>
              <a:ext uri="{FF2B5EF4-FFF2-40B4-BE49-F238E27FC236}">
                <a16:creationId xmlns:a16="http://schemas.microsoft.com/office/drawing/2014/main" id="{8ED51548-B1E8-42DE-A280-D7A1AF7ED144}"/>
              </a:ext>
            </a:extLst>
          </p:cNvPr>
          <p:cNvSpPr/>
          <p:nvPr/>
        </p:nvSpPr>
        <p:spPr>
          <a:xfrm>
            <a:off x="8109641" y="413656"/>
            <a:ext cx="3777558" cy="1578430"/>
          </a:xfrm>
          <a:prstGeom prst="wedgeRoundRectCallout">
            <a:avLst>
              <a:gd name="adj1" fmla="val -51067"/>
              <a:gd name="adj2" fmla="val 88467"/>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You made me again!</a:t>
            </a:r>
          </a:p>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You can do it both ways!</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 name="Rectangle 4">
            <a:extLst>
              <a:ext uri="{FF2B5EF4-FFF2-40B4-BE49-F238E27FC236}">
                <a16:creationId xmlns:a16="http://schemas.microsoft.com/office/drawing/2014/main" id="{C489DCB6-455A-425F-A979-F47E4E2D433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23353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C1FE77-9DF8-4437-96AA-86D869CD9025}"/>
              </a:ext>
            </a:extLst>
          </p:cNvPr>
          <p:cNvPicPr>
            <a:picLocks noChangeAspect="1"/>
          </p:cNvPicPr>
          <p:nvPr/>
        </p:nvPicPr>
        <p:blipFill rotWithShape="1">
          <a:blip r:embed="rId2"/>
          <a:srcRect t="4101" b="8421"/>
          <a:stretch/>
        </p:blipFill>
        <p:spPr>
          <a:xfrm>
            <a:off x="-15241" y="4354"/>
            <a:ext cx="12246429" cy="6858000"/>
          </a:xfrm>
          <a:prstGeom prst="rect">
            <a:avLst/>
          </a:prstGeom>
        </p:spPr>
      </p:pic>
      <p:sp>
        <p:nvSpPr>
          <p:cNvPr id="4" name="Rectangle 3">
            <a:extLst>
              <a:ext uri="{FF2B5EF4-FFF2-40B4-BE49-F238E27FC236}">
                <a16:creationId xmlns:a16="http://schemas.microsoft.com/office/drawing/2014/main" id="{E1062336-A51A-4980-B494-4A2010BF531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Rectangle with Corners Rounded 4">
            <a:extLst>
              <a:ext uri="{FF2B5EF4-FFF2-40B4-BE49-F238E27FC236}">
                <a16:creationId xmlns:a16="http://schemas.microsoft.com/office/drawing/2014/main" id="{BFE2A57D-B42E-4E0F-B6B7-4451C753556D}"/>
              </a:ext>
            </a:extLst>
          </p:cNvPr>
          <p:cNvSpPr/>
          <p:nvPr/>
        </p:nvSpPr>
        <p:spPr>
          <a:xfrm>
            <a:off x="8003367" y="457200"/>
            <a:ext cx="3777558" cy="1460234"/>
          </a:xfrm>
          <a:prstGeom prst="wedgeRoundRectCallout">
            <a:avLst>
              <a:gd name="adj1" fmla="val -43575"/>
              <a:gd name="adj2" fmla="val 87721"/>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Count my blocks!</a:t>
            </a:r>
          </a:p>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1, 2, 3, 4, 5, 6, 7, </a:t>
            </a:r>
            <a:r>
              <a:rPr lang="en-GB" sz="2400" b="1" kern="0" dirty="0">
                <a:solidFill>
                  <a:prstClr val="white"/>
                </a:solidFill>
                <a:latin typeface="Century Gothic" panose="020B0502020202020204" pitchFamily="34" charset="0"/>
              </a:rPr>
              <a:t>8</a:t>
            </a:r>
            <a:r>
              <a:rPr lang="en-GB" sz="2400" kern="0" dirty="0">
                <a:solidFill>
                  <a:prstClr val="white"/>
                </a:solidFill>
                <a:latin typeface="Century Gothic" panose="020B0502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Eight blocks!</a:t>
            </a:r>
          </a:p>
        </p:txBody>
      </p:sp>
    </p:spTree>
    <p:extLst>
      <p:ext uri="{BB962C8B-B14F-4D97-AF65-F5344CB8AC3E}">
        <p14:creationId xmlns:p14="http://schemas.microsoft.com/office/powerpoint/2010/main" val="340495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3C7A3D-742F-4F76-A36B-8FB3CB6C6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3" name="Rectangle 2">
            <a:extLst>
              <a:ext uri="{FF2B5EF4-FFF2-40B4-BE49-F238E27FC236}">
                <a16:creationId xmlns:a16="http://schemas.microsoft.com/office/drawing/2014/main" id="{7F32BAD0-6F1E-4071-868F-580BBD91FD7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 name="Speech Bubble: Rectangle with Corners Rounded 3">
            <a:extLst>
              <a:ext uri="{FF2B5EF4-FFF2-40B4-BE49-F238E27FC236}">
                <a16:creationId xmlns:a16="http://schemas.microsoft.com/office/drawing/2014/main" id="{ABD4B660-09AE-4733-9203-8E4BB914BEEC}"/>
              </a:ext>
            </a:extLst>
          </p:cNvPr>
          <p:cNvSpPr/>
          <p:nvPr/>
        </p:nvSpPr>
        <p:spPr>
          <a:xfrm>
            <a:off x="1273412" y="576943"/>
            <a:ext cx="3812967" cy="1915886"/>
          </a:xfrm>
          <a:prstGeom prst="wedgeRoundRectCallout">
            <a:avLst>
              <a:gd name="adj1" fmla="val 43452"/>
              <a:gd name="adj2" fmla="val 8101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Count my arms!</a:t>
            </a:r>
          </a:p>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1, 2, 3, 4, 5, 6, 7, </a:t>
            </a:r>
            <a:r>
              <a:rPr lang="en-GB" sz="2400" b="1" kern="0" dirty="0">
                <a:solidFill>
                  <a:prstClr val="white"/>
                </a:solidFill>
                <a:latin typeface="Century Gothic" panose="020B0502020202020204" pitchFamily="34" charset="0"/>
              </a:rPr>
              <a:t>8</a:t>
            </a:r>
            <a:r>
              <a:rPr lang="en-GB" sz="2400" kern="0" dirty="0">
                <a:solidFill>
                  <a:prstClr val="white"/>
                </a:solidFill>
                <a:latin typeface="Century Gothic" panose="020B0502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E</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rPr>
              <a:t>ight</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 arms! Or are they legs?</a:t>
            </a:r>
          </a:p>
        </p:txBody>
      </p:sp>
    </p:spTree>
    <p:extLst>
      <p:ext uri="{BB962C8B-B14F-4D97-AF65-F5344CB8AC3E}">
        <p14:creationId xmlns:p14="http://schemas.microsoft.com/office/powerpoint/2010/main" val="3660264355"/>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5447</TotalTime>
  <Words>1054</Words>
  <Application>Microsoft Office PowerPoint</Application>
  <PresentationFormat>Widescreen</PresentationFormat>
  <Paragraphs>68</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Myriad Pro</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Bethanie Goodliff</cp:lastModifiedBy>
  <cp:revision>400</cp:revision>
  <dcterms:created xsi:type="dcterms:W3CDTF">2018-02-20T10:26:52Z</dcterms:created>
  <dcterms:modified xsi:type="dcterms:W3CDTF">2021-02-22T12:29:02Z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