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0"/>
  </p:notesMasterIdLst>
  <p:sldIdLst>
    <p:sldId id="257" r:id="rId5"/>
    <p:sldId id="508" r:id="rId6"/>
    <p:sldId id="506" r:id="rId7"/>
    <p:sldId id="527" r:id="rId8"/>
    <p:sldId id="528" r:id="rId9"/>
    <p:sldId id="355" r:id="rId10"/>
    <p:sldId id="356" r:id="rId11"/>
    <p:sldId id="529" r:id="rId12"/>
    <p:sldId id="530" r:id="rId13"/>
    <p:sldId id="270" r:id="rId14"/>
    <p:sldId id="373" r:id="rId15"/>
    <p:sldId id="271" r:id="rId16"/>
    <p:sldId id="531" r:id="rId17"/>
    <p:sldId id="532" r:id="rId18"/>
    <p:sldId id="375" r:id="rId19"/>
    <p:sldId id="376" r:id="rId20"/>
    <p:sldId id="377" r:id="rId21"/>
    <p:sldId id="533" r:id="rId22"/>
    <p:sldId id="534" r:id="rId23"/>
    <p:sldId id="378" r:id="rId24"/>
    <p:sldId id="379" r:id="rId25"/>
    <p:sldId id="381" r:id="rId26"/>
    <p:sldId id="535" r:id="rId27"/>
    <p:sldId id="536" r:id="rId28"/>
    <p:sldId id="386" r:id="rId29"/>
    <p:sldId id="365" r:id="rId30"/>
    <p:sldId id="366" r:id="rId31"/>
    <p:sldId id="367" r:id="rId32"/>
    <p:sldId id="368" r:id="rId33"/>
    <p:sldId id="501" r:id="rId34"/>
    <p:sldId id="537" r:id="rId35"/>
    <p:sldId id="538" r:id="rId36"/>
    <p:sldId id="385" r:id="rId37"/>
    <p:sldId id="500" r:id="rId38"/>
    <p:sldId id="4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27"/>
            <p14:sldId id="528"/>
            <p14:sldId id="355"/>
            <p14:sldId id="356"/>
            <p14:sldId id="529"/>
            <p14:sldId id="530"/>
            <p14:sldId id="270"/>
            <p14:sldId id="373"/>
            <p14:sldId id="271"/>
            <p14:sldId id="531"/>
            <p14:sldId id="532"/>
            <p14:sldId id="375"/>
            <p14:sldId id="376"/>
            <p14:sldId id="377"/>
            <p14:sldId id="533"/>
            <p14:sldId id="534"/>
            <p14:sldId id="378"/>
            <p14:sldId id="379"/>
            <p14:sldId id="381"/>
            <p14:sldId id="535"/>
            <p14:sldId id="536"/>
            <p14:sldId id="386"/>
            <p14:sldId id="365"/>
            <p14:sldId id="366"/>
            <p14:sldId id="367"/>
            <p14:sldId id="368"/>
            <p14:sldId id="501"/>
            <p14:sldId id="537"/>
            <p14:sldId id="538"/>
            <p14:sldId id="385"/>
            <p14:sldId id="500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  <p:cmAuthor id="6" name="Kate Mole" initials="KM" lastIdx="13" clrIdx="5">
    <p:extLst>
      <p:ext uri="{19B8F6BF-5375-455C-9EA6-DF929625EA0E}">
        <p15:presenceInfo xmlns:p15="http://schemas.microsoft.com/office/powerpoint/2012/main" userId="S::K.Mole@glfschools.org::95e52408-e14f-4208-8c30-1655db3d14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887" autoAdjust="0"/>
  </p:normalViewPr>
  <p:slideViewPr>
    <p:cSldViewPr snapToGrid="0" showGuides="1">
      <p:cViewPr varScale="1">
        <p:scale>
          <a:sx n="62" d="100"/>
          <a:sy n="62" d="100"/>
        </p:scale>
        <p:origin x="82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9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5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3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68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46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2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0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24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55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9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95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27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15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19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6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8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rPr>
              <a:t>There are 65 books in year 3’s book corner. 23 are fiction. How many are non-fiction?</a:t>
            </a:r>
            <a:endParaRPr lang="en-GB" sz="1200" i="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5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2018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Summer 2018 pilot</a:t>
            </a:r>
          </a:p>
        </p:txBody>
      </p:sp>
    </p:spTree>
    <p:extLst>
      <p:ext uri="{BB962C8B-B14F-4D97-AF65-F5344CB8AC3E}">
        <p14:creationId xmlns:p14="http://schemas.microsoft.com/office/powerpoint/2010/main" val="6748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67696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1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09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1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4.xml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1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3, Unit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subtraction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579" y="931178"/>
            <a:ext cx="5028843" cy="548101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1:4</a:t>
            </a:r>
          </a:p>
        </p:txBody>
      </p:sp>
    </p:spTree>
    <p:extLst>
      <p:ext uri="{BB962C8B-B14F-4D97-AF65-F5344CB8AC3E}">
        <p14:creationId xmlns:p14="http://schemas.microsoft.com/office/powerpoint/2010/main" val="115331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1E2D6D-B945-4043-B8E2-3813EAF86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A65BE-9932-4EA2-AC7C-D6B1931E9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9" y="2419991"/>
            <a:ext cx="2169727" cy="1967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221CA-F773-40ED-B568-DD76631EC80B}"/>
              </a:ext>
            </a:extLst>
          </p:cNvPr>
          <p:cNvSpPr txBox="1"/>
          <p:nvPr/>
        </p:nvSpPr>
        <p:spPr bwMode="auto">
          <a:xfrm>
            <a:off x="5027090" y="3721749"/>
            <a:ext cx="288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07B65-1096-46EF-93CB-C73049FED140}"/>
              </a:ext>
            </a:extLst>
          </p:cNvPr>
          <p:cNvSpPr txBox="1"/>
          <p:nvPr/>
        </p:nvSpPr>
        <p:spPr bwMode="auto">
          <a:xfrm>
            <a:off x="3608483" y="3721749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7C8EC-102A-460C-8313-23A1235DDE0E}"/>
              </a:ext>
            </a:extLst>
          </p:cNvPr>
          <p:cNvSpPr txBox="1"/>
          <p:nvPr/>
        </p:nvSpPr>
        <p:spPr bwMode="auto">
          <a:xfrm>
            <a:off x="4943527" y="3721749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1BF63-A44A-43E3-AC49-AB347CD4025D}"/>
              </a:ext>
            </a:extLst>
          </p:cNvPr>
          <p:cNvSpPr txBox="1"/>
          <p:nvPr/>
        </p:nvSpPr>
        <p:spPr bwMode="auto">
          <a:xfrm>
            <a:off x="7427869" y="2568419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936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CB134-93AF-4A14-A35C-496E0883A286}"/>
              </a:ext>
            </a:extLst>
          </p:cNvPr>
          <p:cNvSpPr txBox="1"/>
          <p:nvPr/>
        </p:nvSpPr>
        <p:spPr bwMode="auto">
          <a:xfrm>
            <a:off x="8087710" y="3721749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425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C5FF8-B383-4AC2-A6E3-9EB75970CF0A}"/>
              </a:ext>
            </a:extLst>
          </p:cNvPr>
          <p:cNvSpPr txBox="1"/>
          <p:nvPr/>
        </p:nvSpPr>
        <p:spPr bwMode="auto">
          <a:xfrm>
            <a:off x="6759647" y="3721749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511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0E6A6-FCD9-47C3-AA11-ACF73362817A}"/>
              </a:ext>
            </a:extLst>
          </p:cNvPr>
          <p:cNvSpPr txBox="1"/>
          <p:nvPr/>
        </p:nvSpPr>
        <p:spPr bwMode="auto">
          <a:xfrm>
            <a:off x="6895100" y="3721749"/>
            <a:ext cx="288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C7469-0F48-46A1-9B28-C6FFC51BC15B}"/>
              </a:ext>
            </a:extLst>
          </p:cNvPr>
          <p:cNvSpPr txBox="1"/>
          <p:nvPr/>
        </p:nvSpPr>
        <p:spPr bwMode="auto">
          <a:xfrm>
            <a:off x="4282155" y="2568419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97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02863B-B33F-48A2-ABD7-47D440C0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03" y="2419991"/>
            <a:ext cx="2169727" cy="19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28272" y="2575137"/>
          <a:ext cx="2335456" cy="1707726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190058"/>
                  </a:ext>
                </a:extLst>
              </a:tr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439604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7AD65-6856-4AB1-881B-324EAE21B5A2}"/>
              </a:ext>
            </a:extLst>
          </p:cNvPr>
          <p:cNvSpPr txBox="1"/>
          <p:nvPr/>
        </p:nvSpPr>
        <p:spPr bwMode="auto">
          <a:xfrm>
            <a:off x="5729813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57FAE-4998-4F17-B255-04D51FFA7BB2}"/>
              </a:ext>
            </a:extLst>
          </p:cNvPr>
          <p:cNvSpPr txBox="1"/>
          <p:nvPr/>
        </p:nvSpPr>
        <p:spPr bwMode="auto">
          <a:xfrm>
            <a:off x="6271645" y="2614597"/>
            <a:ext cx="35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75BE8-C1D4-44CF-A851-D2B04A030C81}"/>
              </a:ext>
            </a:extLst>
          </p:cNvPr>
          <p:cNvSpPr txBox="1"/>
          <p:nvPr/>
        </p:nvSpPr>
        <p:spPr bwMode="auto">
          <a:xfrm>
            <a:off x="6815299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83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7,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362601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from a 2-digit number using column subtraction with exchanging from tens to ones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7,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8432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2:1-2:3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4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F3E6CC5-CA57-480C-B135-952C1D77E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33" y="1854349"/>
            <a:ext cx="3389677" cy="30603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8E1E1CA-F9DB-4097-B3E2-9BF358509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66" y="1844824"/>
            <a:ext cx="3389677" cy="30603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495600" y="37890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55840" y="37890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2423592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tens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511824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90A2A-8D3A-4C01-B5D4-6D17736A1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87" y="3747888"/>
            <a:ext cx="116717" cy="10698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E0EAAF-A04A-43CD-896D-EC797D543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41" y="3747888"/>
            <a:ext cx="116717" cy="10698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E88814-34F2-42BD-A2EA-A373AD591193}"/>
              </a:ext>
            </a:extLst>
          </p:cNvPr>
          <p:cNvSpPr txBox="1"/>
          <p:nvPr/>
        </p:nvSpPr>
        <p:spPr bwMode="auto">
          <a:xfrm>
            <a:off x="3524442" y="2253010"/>
            <a:ext cx="1088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7856D9-8F96-428C-AD8B-003263B4B2E9}"/>
              </a:ext>
            </a:extLst>
          </p:cNvPr>
          <p:cNvSpPr txBox="1"/>
          <p:nvPr/>
        </p:nvSpPr>
        <p:spPr bwMode="auto">
          <a:xfrm>
            <a:off x="7579102" y="2253010"/>
            <a:ext cx="1088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6B313C-AB40-4C7D-AD81-6A8F23BB2DBF}"/>
              </a:ext>
            </a:extLst>
          </p:cNvPr>
          <p:cNvGrpSpPr/>
          <p:nvPr/>
        </p:nvGrpSpPr>
        <p:grpSpPr>
          <a:xfrm>
            <a:off x="8902930" y="3789847"/>
            <a:ext cx="332443" cy="757379"/>
            <a:chOff x="7388454" y="3904146"/>
            <a:chExt cx="332443" cy="75737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88EB0CB-1227-478E-9147-F00D2D43D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3904146"/>
              <a:ext cx="116717" cy="11671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8DA329C-229C-496F-8B3C-A108B1FAF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4117700"/>
              <a:ext cx="116717" cy="11671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DB97392-8A10-477B-8E9C-49F1BE884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4331254"/>
              <a:ext cx="116717" cy="11671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DDD0B21-D0B5-43EF-BAB2-8823099A2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4544808"/>
              <a:ext cx="116717" cy="11671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7038F5F-7B3B-49DB-9026-4BD258007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3904146"/>
              <a:ext cx="116717" cy="11671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0862FC9-A2C6-457C-A171-05A2A495F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4117700"/>
              <a:ext cx="116717" cy="11671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57AD612-22EA-45A3-B2C9-A4278F491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4331254"/>
              <a:ext cx="116717" cy="11671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47C396-432A-48B8-AB88-A4E2800E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4544808"/>
              <a:ext cx="116717" cy="11671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3B5E82-3EA0-4C1C-B883-4BFC60E6DFD7}"/>
              </a:ext>
            </a:extLst>
          </p:cNvPr>
          <p:cNvGrpSpPr/>
          <p:nvPr/>
        </p:nvGrpSpPr>
        <p:grpSpPr>
          <a:xfrm>
            <a:off x="9334382" y="3789847"/>
            <a:ext cx="116717" cy="543825"/>
            <a:chOff x="7819906" y="3904146"/>
            <a:chExt cx="116717" cy="54382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84E36D6-32DA-4868-8EA9-A1E3256A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906" y="4331254"/>
              <a:ext cx="116717" cy="11671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46B364C-BFCC-498A-8564-7D60FD42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906" y="3904146"/>
              <a:ext cx="116717" cy="11671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1915FC7-DC0D-45AE-973B-233ED1D79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906" y="4117700"/>
              <a:ext cx="116717" cy="116717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A0B1AB-7EF7-43F9-99B4-9534DA1290CF}"/>
              </a:ext>
            </a:extLst>
          </p:cNvPr>
          <p:cNvSpPr txBox="1"/>
          <p:nvPr/>
        </p:nvSpPr>
        <p:spPr bwMode="auto">
          <a:xfrm>
            <a:off x="2423592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ten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DFF1C5-3765-47F4-A57A-46BECD1A0842}"/>
              </a:ext>
            </a:extLst>
          </p:cNvPr>
          <p:cNvSpPr txBox="1"/>
          <p:nvPr/>
        </p:nvSpPr>
        <p:spPr bwMode="auto">
          <a:xfrm>
            <a:off x="4511824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97428C-49BD-4F5D-A7D7-432A5214DBF7}"/>
              </a:ext>
            </a:extLst>
          </p:cNvPr>
          <p:cNvSpPr txBox="1"/>
          <p:nvPr/>
        </p:nvSpPr>
        <p:spPr bwMode="auto">
          <a:xfrm>
            <a:off x="2874398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879511-7649-45DA-A667-607F51A4CD3F}"/>
              </a:ext>
            </a:extLst>
          </p:cNvPr>
          <p:cNvSpPr txBox="1"/>
          <p:nvPr/>
        </p:nvSpPr>
        <p:spPr bwMode="auto">
          <a:xfrm>
            <a:off x="4962630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C58A3E-4FCB-4BBC-AAF8-DE77CB5079FF}"/>
              </a:ext>
            </a:extLst>
          </p:cNvPr>
          <p:cNvSpPr txBox="1"/>
          <p:nvPr/>
        </p:nvSpPr>
        <p:spPr bwMode="auto">
          <a:xfrm>
            <a:off x="6898874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B8C288-340B-42E9-8692-54EA5ED0EE83}"/>
              </a:ext>
            </a:extLst>
          </p:cNvPr>
          <p:cNvSpPr txBox="1"/>
          <p:nvPr/>
        </p:nvSpPr>
        <p:spPr bwMode="auto">
          <a:xfrm>
            <a:off x="9012576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CD78553-813C-44B8-B5B5-773B8F24A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55" y="4633466"/>
            <a:ext cx="116717" cy="1167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4F51346-8583-4478-BDBB-958FC9A6D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30" y="4639333"/>
            <a:ext cx="116717" cy="1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5065 0.0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63" grpId="0"/>
      <p:bldP spid="64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09CA19-A373-4DCC-BC01-35A14E066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1" y="1415434"/>
            <a:ext cx="7877521" cy="2705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2:2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159896" y="4382344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94</a:t>
            </a:r>
          </a:p>
        </p:txBody>
      </p:sp>
      <p:pic>
        <p:nvPicPr>
          <p:cNvPr id="24" name="Picture 3" descr="C:\Users\Liam\Documents\Design\NCETM\04 Images for B1 PPTs\Final PNG files\ncetm_mm_sp1_se20_aw005.png"/>
          <p:cNvPicPr>
            <a:picLocks noChangeAspect="1" noChangeArrowheads="1"/>
          </p:cNvPicPr>
          <p:nvPr/>
        </p:nvPicPr>
        <p:blipFill>
          <a:blip r:embed="rId4" cstate="print"/>
          <a:srcRect l="41889" t="20815" r="41720" b="71656"/>
          <a:stretch>
            <a:fillRect/>
          </a:stretch>
        </p:blipFill>
        <p:spPr bwMode="auto">
          <a:xfrm>
            <a:off x="5447928" y="4916016"/>
            <a:ext cx="1296144" cy="122413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 bwMode="auto">
          <a:xfrm>
            <a:off x="5627896" y="4382344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/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6 = 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6455912" y="4382344"/>
            <a:ext cx="61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3D5F6-9F91-4A2E-BBEC-8C82131978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332" y="1783465"/>
            <a:ext cx="2508418" cy="1988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AF001-E121-47AF-8219-654E31D79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9" y="1783465"/>
            <a:ext cx="210321" cy="1988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C83A-5194-4181-99A3-107BB563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1781644"/>
            <a:ext cx="210321" cy="210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A7A62D-9BAA-4BA8-B6B2-95E09D5102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9" y="1783465"/>
            <a:ext cx="506685" cy="13957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D2EB9C-517A-4AB8-9B6E-BA0234C2E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2080755"/>
            <a:ext cx="210321" cy="2103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0FB3C0A-A31C-4458-AC23-B9676A0EF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2379866"/>
            <a:ext cx="210321" cy="2103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700556F-44A6-41E0-A78B-E794858DF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2678978"/>
            <a:ext cx="210321" cy="2103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4357E1-E0B3-47C5-AA53-E11C9C36EC1A}"/>
              </a:ext>
            </a:extLst>
          </p:cNvPr>
          <p:cNvGrpSpPr/>
          <p:nvPr/>
        </p:nvGrpSpPr>
        <p:grpSpPr>
          <a:xfrm>
            <a:off x="7729217" y="1781644"/>
            <a:ext cx="210321" cy="1395773"/>
            <a:chOff x="5573529" y="1779262"/>
            <a:chExt cx="210321" cy="139577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8D17274-DCA7-48B1-A86F-891DDC72C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1779262"/>
              <a:ext cx="210321" cy="21032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D8B621-2C4A-4D40-B5C3-0ACF5152D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078373"/>
              <a:ext cx="210321" cy="21032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FB73641-A0FB-4CC4-A796-062D1FA8A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377484"/>
              <a:ext cx="210321" cy="21032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9688A2A-9A79-42A4-A97F-B39D09B4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676596"/>
              <a:ext cx="210321" cy="21032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8E52FD9-EC9F-4647-ABEC-949D1BD4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964714"/>
              <a:ext cx="210321" cy="21032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98AB4A-772F-405A-8011-EC961B64D0C2}"/>
              </a:ext>
            </a:extLst>
          </p:cNvPr>
          <p:cNvGrpSpPr/>
          <p:nvPr/>
        </p:nvGrpSpPr>
        <p:grpSpPr>
          <a:xfrm>
            <a:off x="7432853" y="1781644"/>
            <a:ext cx="210321" cy="1395773"/>
            <a:chOff x="5573529" y="1779262"/>
            <a:chExt cx="210321" cy="1395773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F1339A0-6869-4EBC-81C6-5854AF034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1779262"/>
              <a:ext cx="210321" cy="21032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FC594CF-0B3E-47AA-A48F-B10430584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078373"/>
              <a:ext cx="210321" cy="21032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F623CE0-9B94-49C3-BAEC-37F1BC9CA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377484"/>
              <a:ext cx="210321" cy="21032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56B34BC-6E7E-4CE6-B523-BFF48265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676596"/>
              <a:ext cx="210321" cy="21032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54D5687-C9A2-424D-A091-AD10ADB88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964714"/>
              <a:ext cx="210321" cy="210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5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20521 0.001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2057 0.409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204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0.2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FAB2923B-3600-4E53-BC40-17A4807E3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22" y="1851777"/>
            <a:ext cx="5692609" cy="192018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2:3</a:t>
            </a:r>
          </a:p>
        </p:txBody>
      </p:sp>
      <p:pic>
        <p:nvPicPr>
          <p:cNvPr id="32" name="Picture 2" descr="C:\Users\Liam\Documents\Design\NCETM\04 Images for B1 PPTs\Final PNG files\ncetm_mm_sp1_se20_aw006.png"/>
          <p:cNvPicPr>
            <a:picLocks noChangeAspect="1" noChangeArrowheads="1"/>
          </p:cNvPicPr>
          <p:nvPr/>
        </p:nvPicPr>
        <p:blipFill>
          <a:blip r:embed="rId4" cstate="print"/>
          <a:srcRect l="28229" t="36770" r="59022" b="44845"/>
          <a:stretch>
            <a:fillRect/>
          </a:stretch>
        </p:blipFill>
        <p:spPr bwMode="auto">
          <a:xfrm>
            <a:off x="4785000" y="4653136"/>
            <a:ext cx="1008112" cy="936104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 bwMode="auto">
          <a:xfrm>
            <a:off x="8760296" y="764704"/>
            <a:ext cx="432048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4316760" y="4191472"/>
            <a:ext cx="540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94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DF5D6CB-FCC9-480D-9A61-E7FFA1B685EE}"/>
              </a:ext>
            </a:extLst>
          </p:cNvPr>
          <p:cNvGraphicFramePr>
            <a:graphicFrameLocks noGrp="1"/>
          </p:cNvGraphicFramePr>
          <p:nvPr/>
        </p:nvGraphicFramePr>
        <p:xfrm>
          <a:off x="8413660" y="2465104"/>
          <a:ext cx="1287190" cy="19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5">
                  <a:extLst>
                    <a:ext uri="{9D8B030D-6E8A-4147-A177-3AD203B41FA5}">
                      <a16:colId xmlns:a16="http://schemas.microsoft.com/office/drawing/2014/main" val="3923614691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268573237"/>
                    </a:ext>
                  </a:extLst>
                </a:gridCol>
              </a:tblGrid>
              <a:tr h="3468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82024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899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7570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0012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DA0886A0-4CFE-4694-B2B6-D5E1957D9DEE}"/>
              </a:ext>
            </a:extLst>
          </p:cNvPr>
          <p:cNvSpPr txBox="1"/>
          <p:nvPr/>
        </p:nvSpPr>
        <p:spPr bwMode="auto">
          <a:xfrm>
            <a:off x="8527067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F43883-9474-46CF-97C8-0E5EB480C9E3}"/>
              </a:ext>
            </a:extLst>
          </p:cNvPr>
          <p:cNvSpPr txBox="1"/>
          <p:nvPr/>
        </p:nvSpPr>
        <p:spPr bwMode="auto">
          <a:xfrm>
            <a:off x="9168519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076DA-4A88-4267-91A3-FB454EF9ABED}"/>
              </a:ext>
            </a:extLst>
          </p:cNvPr>
          <p:cNvSpPr txBox="1"/>
          <p:nvPr/>
        </p:nvSpPr>
        <p:spPr bwMode="auto">
          <a:xfrm>
            <a:off x="7993958" y="3372726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48E10E-33DD-47CA-AB15-FCB77909A4C0}"/>
              </a:ext>
            </a:extLst>
          </p:cNvPr>
          <p:cNvSpPr txBox="1"/>
          <p:nvPr/>
        </p:nvSpPr>
        <p:spPr bwMode="auto">
          <a:xfrm>
            <a:off x="8703328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DDE451-C54A-496D-97B8-BF8992AD67F5}"/>
              </a:ext>
            </a:extLst>
          </p:cNvPr>
          <p:cNvSpPr txBox="1"/>
          <p:nvPr/>
        </p:nvSpPr>
        <p:spPr bwMode="auto">
          <a:xfrm>
            <a:off x="8999346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5628F1-9C2D-4624-86C9-EABC967E5F15}"/>
              </a:ext>
            </a:extLst>
          </p:cNvPr>
          <p:cNvCxnSpPr>
            <a:cxnSpLocks/>
          </p:cNvCxnSpPr>
          <p:nvPr/>
        </p:nvCxnSpPr>
        <p:spPr bwMode="auto">
          <a:xfrm rot="8100000">
            <a:off x="8727233" y="2875290"/>
            <a:ext cx="0" cy="360000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5C5F0-5460-4489-9A19-3737DF99E8E3}"/>
              </a:ext>
            </a:extLst>
          </p:cNvPr>
          <p:cNvGrpSpPr/>
          <p:nvPr/>
        </p:nvGrpSpPr>
        <p:grpSpPr>
          <a:xfrm>
            <a:off x="2226645" y="2061760"/>
            <a:ext cx="1016908" cy="1437986"/>
            <a:chOff x="702645" y="2061760"/>
            <a:chExt cx="1016908" cy="143798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875652A-8518-458C-9361-17745561F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45" y="2061760"/>
              <a:ext cx="152094" cy="143798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4F1B0FF-62C7-417F-BD85-D220A69D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49" y="2061760"/>
              <a:ext cx="152094" cy="143798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587BB28-5C85-4195-B3B1-1885A1E63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52" y="2061760"/>
              <a:ext cx="152094" cy="143798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99F7E84-C0E1-4029-85DA-B47E81844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256" y="2061760"/>
              <a:ext cx="152094" cy="143798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DA94C0B-8653-4C34-8851-BFC7FE6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459" y="2061760"/>
              <a:ext cx="152094" cy="14379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E2C9AE-A748-4B3D-A0D5-69121FF57914}"/>
              </a:ext>
            </a:extLst>
          </p:cNvPr>
          <p:cNvGrpSpPr/>
          <p:nvPr/>
        </p:nvGrpSpPr>
        <p:grpSpPr>
          <a:xfrm>
            <a:off x="3528707" y="2061760"/>
            <a:ext cx="584501" cy="1437986"/>
            <a:chOff x="2004706" y="2061760"/>
            <a:chExt cx="584501" cy="1437986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AC870FD-D500-4F38-B24F-AD05F773C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706" y="2061760"/>
              <a:ext cx="152094" cy="143798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853AF95-0BAD-4283-827F-808ECD95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0" y="2061760"/>
              <a:ext cx="152094" cy="143798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FAB686E-AD26-4282-8348-FB1FE28F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113" y="2061760"/>
              <a:ext cx="152094" cy="1437986"/>
            </a:xfrm>
            <a:prstGeom prst="rect">
              <a:avLst/>
            </a:prstGeom>
          </p:spPr>
        </p:pic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91E2E6AC-E5B4-42F5-A0FC-134E95DAC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17" y="2061760"/>
            <a:ext cx="152094" cy="14379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3C7AFF-3451-4D23-8637-76EAF6579AD6}"/>
              </a:ext>
            </a:extLst>
          </p:cNvPr>
          <p:cNvGrpSpPr/>
          <p:nvPr/>
        </p:nvGrpSpPr>
        <p:grpSpPr>
          <a:xfrm>
            <a:off x="5776510" y="2055881"/>
            <a:ext cx="151797" cy="1018047"/>
            <a:chOff x="4693834" y="2061760"/>
            <a:chExt cx="151797" cy="101804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90F01E4-3446-412E-AB30-DBCF95CE8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E93C942-DBA5-4224-A26C-06E446039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5B9BC9B-A7F1-4179-BC5F-58E740D6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EACB95F-5255-4C63-8A70-C0F185750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B64CC30-D851-42E6-9717-49563006F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EB27AC7-5D67-40FB-8DF2-730C26857CAF}"/>
              </a:ext>
            </a:extLst>
          </p:cNvPr>
          <p:cNvGrpSpPr/>
          <p:nvPr/>
        </p:nvGrpSpPr>
        <p:grpSpPr>
          <a:xfrm>
            <a:off x="6000418" y="2055881"/>
            <a:ext cx="151797" cy="1018047"/>
            <a:chOff x="4693834" y="2061760"/>
            <a:chExt cx="151797" cy="1018047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6B85B74-C0E0-457B-9A6F-85304F0A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8ABA6A25-4C46-44A0-B970-B61113DA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2FEDB4F-0B36-4CBA-8126-353CD7FA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1753239-AD18-4FAC-857D-446DC96E6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D13BF54-296D-4281-AA3A-980296EE1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3468DF-56F7-4448-87DD-0B54FCFDCF7E}"/>
              </a:ext>
            </a:extLst>
          </p:cNvPr>
          <p:cNvGrpSpPr/>
          <p:nvPr/>
        </p:nvGrpSpPr>
        <p:grpSpPr>
          <a:xfrm>
            <a:off x="6224325" y="2055880"/>
            <a:ext cx="151797" cy="584922"/>
            <a:chOff x="4700324" y="2061760"/>
            <a:chExt cx="151797" cy="584922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4BC82A1-15F4-4C73-9E4A-BBCC64000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24" y="2061760"/>
              <a:ext cx="151797" cy="151797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9A171384-D372-4133-A6E6-4F10504D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24" y="2278323"/>
              <a:ext cx="151797" cy="15179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1DAD51-8982-4637-A6AE-47EB6B86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24" y="2494885"/>
              <a:ext cx="151797" cy="151797"/>
            </a:xfrm>
            <a:prstGeom prst="rect">
              <a:avLst/>
            </a:prstGeom>
          </p:spPr>
        </p:pic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F1D660AC-6890-46CC-BB38-64FC1CA87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25" y="2705569"/>
            <a:ext cx="151797" cy="151797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3D7764-4ECA-49CC-B6E9-B5A2522894E7}"/>
              </a:ext>
            </a:extLst>
          </p:cNvPr>
          <p:cNvGrpSpPr/>
          <p:nvPr/>
        </p:nvGrpSpPr>
        <p:grpSpPr>
          <a:xfrm>
            <a:off x="4177318" y="2055881"/>
            <a:ext cx="151797" cy="1018047"/>
            <a:chOff x="4693834" y="2061760"/>
            <a:chExt cx="151797" cy="101804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1864C82-EEEE-4BC9-A521-24C1647E3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F513054-2000-42C0-8C34-260EA5FF7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0594FBB2-000D-4BE5-840A-B20AF12F6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E2C92CB-F0BE-41F7-9F50-182264F74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2DE2D28-AFD0-4362-BBA6-3CBFE89B8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AF97F89-4A58-427C-8DAB-7451D48222DB}"/>
              </a:ext>
            </a:extLst>
          </p:cNvPr>
          <p:cNvGrpSpPr/>
          <p:nvPr/>
        </p:nvGrpSpPr>
        <p:grpSpPr>
          <a:xfrm>
            <a:off x="4401226" y="2055881"/>
            <a:ext cx="151797" cy="1018047"/>
            <a:chOff x="4693834" y="2061760"/>
            <a:chExt cx="151797" cy="1018047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F5C2CBCE-0084-4F64-B382-AE0ACDA3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8584AC3-1C79-48FB-BC1F-B847F814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EE35F41F-8E04-47B5-B681-6E6A1CAB4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2BEDC7B-6476-48A3-B0EF-E1A107D1E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107D26F-E6B6-4F68-A241-FB9FEA23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E9C132-9673-42D2-AC27-1B69165B1D88}"/>
              </a:ext>
            </a:extLst>
          </p:cNvPr>
          <p:cNvGrpSpPr/>
          <p:nvPr/>
        </p:nvGrpSpPr>
        <p:grpSpPr>
          <a:xfrm>
            <a:off x="6923738" y="4039675"/>
            <a:ext cx="375705" cy="1018047"/>
            <a:chOff x="5399737" y="4039674"/>
            <a:chExt cx="375705" cy="1018047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9858C0D-5E76-42D8-8544-D20BD3F9E598}"/>
                </a:ext>
              </a:extLst>
            </p:cNvPr>
            <p:cNvGrpSpPr/>
            <p:nvPr/>
          </p:nvGrpSpPr>
          <p:grpSpPr>
            <a:xfrm>
              <a:off x="5399737" y="4039674"/>
              <a:ext cx="151797" cy="1018047"/>
              <a:chOff x="4693834" y="2061760"/>
              <a:chExt cx="151797" cy="1018047"/>
            </a:xfrm>
          </p:grpSpPr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41DD8179-83AF-4E7C-A5AB-FC3C5DC50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061760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97F958C9-0DEC-49FF-B7DB-598F28E82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278323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3C9654A-E3F0-457F-BFB4-E11943CE7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494885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469A49B8-981C-4405-AFDF-EB2A08266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711448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DBC629A5-5467-48F0-99AE-00C8E418A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928010"/>
                <a:ext cx="151797" cy="151797"/>
              </a:xfrm>
              <a:prstGeom prst="rect">
                <a:avLst/>
              </a:prstGeom>
            </p:spPr>
          </p:pic>
        </p:grp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B6C4A4C-FED7-4447-9CEE-56C032950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645" y="4039674"/>
              <a:ext cx="151797" cy="151797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D82256A-EB4C-4DCC-9528-52C87175A36C}"/>
              </a:ext>
            </a:extLst>
          </p:cNvPr>
          <p:cNvSpPr txBox="1"/>
          <p:nvPr/>
        </p:nvSpPr>
        <p:spPr bwMode="auto">
          <a:xfrm>
            <a:off x="4765090" y="4191472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/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6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0C1E06-B4CC-4C86-8F7A-B479FD763239}"/>
              </a:ext>
            </a:extLst>
          </p:cNvPr>
          <p:cNvSpPr txBox="1"/>
          <p:nvPr/>
        </p:nvSpPr>
        <p:spPr bwMode="auto">
          <a:xfrm>
            <a:off x="5315830" y="4191472"/>
            <a:ext cx="879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88</a:t>
            </a:r>
          </a:p>
        </p:txBody>
      </p:sp>
    </p:spTree>
    <p:extLst>
      <p:ext uri="{BB962C8B-B14F-4D97-AF65-F5344CB8AC3E}">
        <p14:creationId xmlns:p14="http://schemas.microsoft.com/office/powerpoint/2010/main" val="27276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13112 -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3281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09388 0.2902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451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007 0.1935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50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</a:t>
            </a:r>
            <a:r>
              <a:rPr lang="en-GB" sz="2400" b="1" dirty="0"/>
              <a:t>7</a:t>
            </a:r>
            <a:r>
              <a:rPr lang="en-GB" sz="2400" b="1" i="0" u="none" strike="noStrike" dirty="0">
                <a:effectLst/>
              </a:rPr>
              <a:t>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42524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from a 3-digit number using column subtraction with exchanging from hundreds to tens (1)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7,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5183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2:4-2:6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7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16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3AS-2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109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learning </a:t>
            </a:r>
          </a:p>
          <a:p>
            <a:pPr>
              <a:spcAft>
                <a:spcPts val="80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supporting the prior learning for this unit.</a:t>
            </a:r>
          </a:p>
          <a:p>
            <a:pPr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7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EF6EA00C-FBC5-4555-8A99-A14709BD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48" y="1364019"/>
            <a:ext cx="5621338" cy="41299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1991544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223   =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3503712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4511824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5447928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56040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80" name="TextBox 79"/>
          <p:cNvSpPr txBox="1"/>
          <p:nvPr/>
        </p:nvSpPr>
        <p:spPr bwMode="auto">
          <a:xfrm>
            <a:off x="7464152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 bwMode="auto">
          <a:xfrm>
            <a:off x="3503712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4511824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5447928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6456040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7464152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3791744" y="5589240"/>
            <a:ext cx="468052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32" name="TextBox 131"/>
          <p:cNvSpPr txBox="1"/>
          <p:nvPr/>
        </p:nvSpPr>
        <p:spPr bwMode="auto">
          <a:xfrm>
            <a:off x="3503712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4511824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5447928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110</a:t>
            </a: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6456040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7464152" y="5602015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23D15-2ED2-405A-86B4-386237A79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70" y="4305133"/>
            <a:ext cx="76482" cy="6692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B7C8A11-8F76-49DA-9524-AA7DBBAB7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50" y="4305133"/>
            <a:ext cx="76482" cy="6692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7C80F28-7CE6-4573-8657-6F68BB0EC284}"/>
              </a:ext>
            </a:extLst>
          </p:cNvPr>
          <p:cNvGrpSpPr/>
          <p:nvPr/>
        </p:nvGrpSpPr>
        <p:grpSpPr>
          <a:xfrm>
            <a:off x="3698852" y="4636033"/>
            <a:ext cx="437674" cy="669206"/>
            <a:chOff x="2174852" y="4636033"/>
            <a:chExt cx="437674" cy="669206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91FCB40-278F-45F2-AA0A-EADEEC9F1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852" y="4636033"/>
              <a:ext cx="76482" cy="66920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6DE895A-E34C-4568-BC1E-6A20B342F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150" y="4636033"/>
              <a:ext cx="76482" cy="6692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A93F026-A9BF-4BFB-8082-9186247F3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448" y="4636033"/>
              <a:ext cx="76482" cy="6692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2C88F81-D34E-47EF-A50B-0B8AD635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746" y="4636033"/>
              <a:ext cx="76482" cy="6692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D4616B8-4A86-49F6-89D0-76A53F54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044" y="4636033"/>
              <a:ext cx="76482" cy="66920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081063-DBDF-45DF-A0EC-9215728BEEFC}"/>
              </a:ext>
            </a:extLst>
          </p:cNvPr>
          <p:cNvGrpSpPr/>
          <p:nvPr/>
        </p:nvGrpSpPr>
        <p:grpSpPr>
          <a:xfrm>
            <a:off x="4150342" y="4636033"/>
            <a:ext cx="437678" cy="669206"/>
            <a:chOff x="2626342" y="4636033"/>
            <a:chExt cx="437678" cy="6692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56FD716-3665-42B6-836B-B4C5E99A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42" y="4636033"/>
              <a:ext cx="76482" cy="6692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C551EE7-31ED-4E93-A87C-1E448780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640" y="4636033"/>
              <a:ext cx="76482" cy="66920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F613FC2-60D8-41F7-A8F7-3BBC08FF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38" y="4636033"/>
              <a:ext cx="76482" cy="6692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033CD06-F6ED-4000-BA9B-5456B7FC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36" y="4636033"/>
              <a:ext cx="76482" cy="66920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D044DBA-8883-4A40-B206-44DEB018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538" y="4636033"/>
              <a:ext cx="76482" cy="669206"/>
            </a:xfrm>
            <a:prstGeom prst="rect">
              <a:avLst/>
            </a:prstGeom>
          </p:spPr>
        </p:pic>
      </p:grp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2D66715-DF7A-4581-968C-925705654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67" y="4301430"/>
            <a:ext cx="76482" cy="66920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D789078-0A85-47F5-B76D-B8DFAB76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32" y="4301430"/>
            <a:ext cx="76482" cy="669206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A330870-8627-4E91-B756-DC2D0DDA6D08}"/>
              </a:ext>
            </a:extLst>
          </p:cNvPr>
          <p:cNvGrpSpPr/>
          <p:nvPr/>
        </p:nvGrpSpPr>
        <p:grpSpPr>
          <a:xfrm>
            <a:off x="5877163" y="3934421"/>
            <a:ext cx="437674" cy="669206"/>
            <a:chOff x="2174852" y="4636033"/>
            <a:chExt cx="437674" cy="669206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24AAB2E3-73EC-45C9-B22C-5866E7F6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852" y="4636033"/>
              <a:ext cx="76482" cy="669206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62B7D9CE-2159-4F68-B75D-777A4042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150" y="4636033"/>
              <a:ext cx="76482" cy="669206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F98603E6-3C9C-4244-85C8-6B3E31F3C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448" y="4636033"/>
              <a:ext cx="76482" cy="669206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5E376FF3-2140-4CCE-BA67-7FCE7827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746" y="4636033"/>
              <a:ext cx="76482" cy="669206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DFF95108-DEBC-454F-84E6-BF77FAD4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044" y="4636033"/>
              <a:ext cx="76482" cy="669206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6375517-AED1-4BBB-9477-DA85CA2D1A1B}"/>
              </a:ext>
            </a:extLst>
          </p:cNvPr>
          <p:cNvGrpSpPr/>
          <p:nvPr/>
        </p:nvGrpSpPr>
        <p:grpSpPr>
          <a:xfrm>
            <a:off x="5876780" y="4636033"/>
            <a:ext cx="437678" cy="669206"/>
            <a:chOff x="2626342" y="4636033"/>
            <a:chExt cx="437678" cy="669206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119AD09B-0F78-4607-A5AA-1F9F2FEE1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42" y="4636033"/>
              <a:ext cx="76482" cy="669206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518E8FF4-0457-47AE-BED0-336C6F505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640" y="4636033"/>
              <a:ext cx="76482" cy="669206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D4944A6C-A7B6-443B-B98B-A17535CBF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38" y="4636033"/>
              <a:ext cx="76482" cy="66920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13C9D639-5607-401C-A0EC-E087B59A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36" y="4636033"/>
              <a:ext cx="76482" cy="669206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732016CD-FDF6-466E-A9E8-09E2C89D1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538" y="4636033"/>
              <a:ext cx="76482" cy="66920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F2634A-56F1-4488-8DFF-144B056A6374}"/>
              </a:ext>
            </a:extLst>
          </p:cNvPr>
          <p:cNvGrpSpPr/>
          <p:nvPr/>
        </p:nvGrpSpPr>
        <p:grpSpPr>
          <a:xfrm>
            <a:off x="6537110" y="4301431"/>
            <a:ext cx="197234" cy="546365"/>
            <a:chOff x="7500152" y="4126600"/>
            <a:chExt cx="197234" cy="5463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843A57-E22C-492C-8C5D-8E1ADA5A5176}"/>
                </a:ext>
              </a:extLst>
            </p:cNvPr>
            <p:cNvGrpSpPr/>
            <p:nvPr/>
          </p:nvGrpSpPr>
          <p:grpSpPr>
            <a:xfrm>
              <a:off x="7500152" y="4126600"/>
              <a:ext cx="75600" cy="546365"/>
              <a:chOff x="7500152" y="4126600"/>
              <a:chExt cx="75600" cy="546365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9CBAF5DD-629C-4F52-A2CE-5E50FC1D3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3D443C61-4F57-40B0-954F-91A43B400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930159-1528-4309-9FDE-BF8FA742C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2C418499-CA97-4639-9C84-76C877330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9874A14E-3A94-4F84-9207-135CFF8C0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597365"/>
                <a:ext cx="75600" cy="75600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B5FA71-706D-4D79-A10C-D30B79FC5CEB}"/>
                </a:ext>
              </a:extLst>
            </p:cNvPr>
            <p:cNvGrpSpPr/>
            <p:nvPr/>
          </p:nvGrpSpPr>
          <p:grpSpPr>
            <a:xfrm>
              <a:off x="7621786" y="4126600"/>
              <a:ext cx="75600" cy="546365"/>
              <a:chOff x="7621786" y="4126600"/>
              <a:chExt cx="75600" cy="546365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10B42A50-79D4-4DBC-A23A-54983F772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7044FCB5-E9AB-4C97-81B8-6AF22E81B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A3303E2A-C873-4E50-920A-8D79759E3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C3C56AB3-6685-4D72-BD4E-6FADB5AF9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6F23B798-ED0C-42CC-AF5C-53A755ABD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597365"/>
                <a:ext cx="75600" cy="75600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23CA8A-1C13-40E8-904C-782216526F67}"/>
              </a:ext>
            </a:extLst>
          </p:cNvPr>
          <p:cNvGrpSpPr/>
          <p:nvPr/>
        </p:nvGrpSpPr>
        <p:grpSpPr>
          <a:xfrm>
            <a:off x="7962973" y="4301430"/>
            <a:ext cx="75600" cy="310982"/>
            <a:chOff x="7743420" y="4126600"/>
            <a:chExt cx="75600" cy="310982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3C2EC1B6-4BD1-4910-83C6-444C404A7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20" y="4126600"/>
              <a:ext cx="75600" cy="756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913C3C5-2613-4464-8F68-A5CF76B9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20" y="4244291"/>
              <a:ext cx="75600" cy="7560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687396E7-1C4E-4935-A7B8-C1916D01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20" y="4361982"/>
              <a:ext cx="75600" cy="75600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D973B3-ECFE-479F-B9C5-A87C8B6C6757}"/>
              </a:ext>
            </a:extLst>
          </p:cNvPr>
          <p:cNvGrpSpPr/>
          <p:nvPr/>
        </p:nvGrpSpPr>
        <p:grpSpPr>
          <a:xfrm>
            <a:off x="7719705" y="4301431"/>
            <a:ext cx="197234" cy="546365"/>
            <a:chOff x="7500152" y="4126600"/>
            <a:chExt cx="197234" cy="54636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83F99D4-C0DE-4189-832D-67E379C912AA}"/>
                </a:ext>
              </a:extLst>
            </p:cNvPr>
            <p:cNvGrpSpPr/>
            <p:nvPr/>
          </p:nvGrpSpPr>
          <p:grpSpPr>
            <a:xfrm>
              <a:off x="7500152" y="4126600"/>
              <a:ext cx="75600" cy="546365"/>
              <a:chOff x="7500152" y="4126600"/>
              <a:chExt cx="75600" cy="546365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4851AA39-1DAC-42BF-AE97-F58F9DD09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1A4B3277-B9FF-49E5-8198-06E77B21E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8D928FD4-3437-4007-B41B-F766EF504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7020C332-3F17-4961-B689-B24E68259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F8B0453C-43BD-4818-B98C-0DDBF35E8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597365"/>
                <a:ext cx="75600" cy="75600"/>
              </a:xfrm>
              <a:prstGeom prst="rect">
                <a:avLst/>
              </a:prstGeom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DBAD32D-3FF2-4A5B-B94A-5B374F70663C}"/>
                </a:ext>
              </a:extLst>
            </p:cNvPr>
            <p:cNvGrpSpPr/>
            <p:nvPr/>
          </p:nvGrpSpPr>
          <p:grpSpPr>
            <a:xfrm>
              <a:off x="7621786" y="4126600"/>
              <a:ext cx="75600" cy="546365"/>
              <a:chOff x="7621786" y="4126600"/>
              <a:chExt cx="75600" cy="546365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A30AAD77-E850-4FA7-A3CB-5E9AE99D0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ED537E00-F452-41BD-8AE1-AA79A6EC9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D494E591-4B06-4E53-8F4D-6060FBDFE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06365D16-1868-417B-97AF-F18368165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99A318D0-0100-4456-BD2B-9E63EB1D3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597365"/>
                <a:ext cx="75600" cy="75600"/>
              </a:xfrm>
              <a:prstGeom prst="rect">
                <a:avLst/>
              </a:prstGeom>
            </p:spPr>
          </p:pic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84B2676-0A15-4C1B-BB0A-8744B0855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31" y="4639531"/>
            <a:ext cx="669600" cy="669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DC7152F-AC39-48CA-B0C8-933FD3C78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11" y="3905012"/>
            <a:ext cx="669600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7865 -0.10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50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4167 1.4814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0306 -0.00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487 -0.000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9727 3.7037E-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FDFE1505-EB75-4B05-812A-0D13ACF02DB2}"/>
              </a:ext>
            </a:extLst>
          </p:cNvPr>
          <p:cNvSpPr txBox="1"/>
          <p:nvPr/>
        </p:nvSpPr>
        <p:spPr bwMode="auto">
          <a:xfrm>
            <a:off x="6483124" y="1384014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81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AD9949A-8D71-4CC9-8499-219430B0BD2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40" y="2022150"/>
            <a:ext cx="9683209" cy="2813700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0974F9EB-E800-41EB-8569-5EB4309C8D98}"/>
              </a:ext>
            </a:extLst>
          </p:cNvPr>
          <p:cNvGrpSpPr/>
          <p:nvPr/>
        </p:nvGrpSpPr>
        <p:grpSpPr>
          <a:xfrm>
            <a:off x="5038743" y="2423112"/>
            <a:ext cx="808243" cy="1298510"/>
            <a:chOff x="1391142" y="2423112"/>
            <a:chExt cx="808243" cy="1298510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F8FE730-64E0-4511-8FBA-8489B1A0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142" y="2423112"/>
              <a:ext cx="146311" cy="129851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E63DCD5-6F97-48AD-A8CE-F28A447C1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25" y="2423112"/>
              <a:ext cx="146311" cy="129851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71C21EE-3033-4D33-BF08-EE914DB9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108" y="2423112"/>
              <a:ext cx="146311" cy="129851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9D7A4A9-B55A-4FB2-91FC-36E2B7A1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91" y="2423112"/>
              <a:ext cx="146311" cy="129851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788C48A-770B-4EE5-BB0B-A31E8984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074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C6D99F2-6D86-4FCC-9CAB-9CC993A15518}"/>
              </a:ext>
            </a:extLst>
          </p:cNvPr>
          <p:cNvGrpSpPr/>
          <p:nvPr/>
        </p:nvGrpSpPr>
        <p:grpSpPr>
          <a:xfrm>
            <a:off x="5943243" y="2423112"/>
            <a:ext cx="477277" cy="1298510"/>
            <a:chOff x="2218557" y="2423112"/>
            <a:chExt cx="477277" cy="129851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CD002B1-F9C1-4715-A471-DD2F75CF0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57" y="2423112"/>
              <a:ext cx="146311" cy="129851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D1DF4CE-85CF-4921-B70B-FD2815E1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040" y="2423112"/>
              <a:ext cx="146311" cy="129851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8120D330-D588-40E3-BBEA-15F05D20E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523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6F1B850-312B-4BB6-9D4C-AA06EBF71EEE}"/>
              </a:ext>
            </a:extLst>
          </p:cNvPr>
          <p:cNvGrpSpPr/>
          <p:nvPr/>
        </p:nvGrpSpPr>
        <p:grpSpPr>
          <a:xfrm>
            <a:off x="6439692" y="2423112"/>
            <a:ext cx="311797" cy="1298510"/>
            <a:chOff x="2715006" y="2423112"/>
            <a:chExt cx="311797" cy="1298510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AF928F8-0536-4E85-A318-2B967AA3A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31691B3-C17D-4FA9-9FF2-7933BB7B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97E56CB-D9B4-461D-847F-9DA22896B58E}"/>
              </a:ext>
            </a:extLst>
          </p:cNvPr>
          <p:cNvGrpSpPr/>
          <p:nvPr/>
        </p:nvGrpSpPr>
        <p:grpSpPr>
          <a:xfrm>
            <a:off x="6847746" y="2423112"/>
            <a:ext cx="311797" cy="1298510"/>
            <a:chOff x="2715006" y="2423112"/>
            <a:chExt cx="311797" cy="1298510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9ED4243-8D7A-4B01-B0BC-DF03CE774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5BD9B89-556A-467E-ABF9-D9A47488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B781A-1CB1-493C-9EE9-5AD03AC44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64" y="2423112"/>
            <a:ext cx="1298510" cy="12985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FAF07C-946F-4041-AE12-98E3FEE9E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2" y="2423112"/>
            <a:ext cx="1298510" cy="129851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A13C53B-FD3E-4E5B-B281-BB4FA920575B}"/>
              </a:ext>
            </a:extLst>
          </p:cNvPr>
          <p:cNvGrpSpPr/>
          <p:nvPr/>
        </p:nvGrpSpPr>
        <p:grpSpPr>
          <a:xfrm>
            <a:off x="8872737" y="2613081"/>
            <a:ext cx="146311" cy="336279"/>
            <a:chOff x="7020544" y="2613080"/>
            <a:chExt cx="146311" cy="3362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FDFDE0-82FF-487D-9242-A893CEA5D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544" y="2613080"/>
              <a:ext cx="146311" cy="14631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65169AA-F092-4509-B64A-AD57B891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544" y="2803048"/>
              <a:ext cx="146311" cy="146311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975F5963-5CC0-480E-B819-D28CDE8F1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37" y="2423113"/>
            <a:ext cx="146311" cy="14631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B42FC81-7C06-4191-96C0-A8C899B80DF6}"/>
              </a:ext>
            </a:extLst>
          </p:cNvPr>
          <p:cNvSpPr txBox="1"/>
          <p:nvPr/>
        </p:nvSpPr>
        <p:spPr bwMode="auto">
          <a:xfrm>
            <a:off x="4808076" y="1384014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223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142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A544B1-29E3-4B6C-8089-109036EE1240}"/>
              </a:ext>
            </a:extLst>
          </p:cNvPr>
          <p:cNvGrpSpPr/>
          <p:nvPr/>
        </p:nvGrpSpPr>
        <p:grpSpPr>
          <a:xfrm>
            <a:off x="2915143" y="2423112"/>
            <a:ext cx="808243" cy="1298510"/>
            <a:chOff x="1391142" y="2423112"/>
            <a:chExt cx="808243" cy="129851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AC3B46F-4BED-4D18-9E93-709F2ADF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142" y="2423112"/>
              <a:ext cx="146311" cy="129851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773C94-ECEB-4AE3-BC68-D2D98DD61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25" y="2423112"/>
              <a:ext cx="146311" cy="129851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AF4B61C-966F-4A74-8C84-D8272C48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108" y="2423112"/>
              <a:ext cx="146311" cy="129851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3E3071A-2469-496B-8B6A-C567CE934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91" y="2423112"/>
              <a:ext cx="146311" cy="129851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3EE2497-1669-461D-AFE4-4C628CEF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074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DCB742-5B7E-47D6-8AAF-2FBA9D9E7049}"/>
              </a:ext>
            </a:extLst>
          </p:cNvPr>
          <p:cNvGrpSpPr/>
          <p:nvPr/>
        </p:nvGrpSpPr>
        <p:grpSpPr>
          <a:xfrm>
            <a:off x="3742558" y="2423112"/>
            <a:ext cx="477277" cy="1298510"/>
            <a:chOff x="2218557" y="2423112"/>
            <a:chExt cx="477277" cy="129851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27DB350-4FF9-48DD-9432-31EACF93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57" y="2423112"/>
              <a:ext cx="146311" cy="129851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FA708F5-030D-4B00-B1C1-AE9CA5541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040" y="2423112"/>
              <a:ext cx="146311" cy="129851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FF99059-F138-4C1B-AC9A-B1FB9785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523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0B5CE-CD2C-46AE-BB18-2B49CECDBCDA}"/>
              </a:ext>
            </a:extLst>
          </p:cNvPr>
          <p:cNvGrpSpPr/>
          <p:nvPr/>
        </p:nvGrpSpPr>
        <p:grpSpPr>
          <a:xfrm>
            <a:off x="4239007" y="2423112"/>
            <a:ext cx="311797" cy="1298510"/>
            <a:chOff x="2715006" y="2423112"/>
            <a:chExt cx="311797" cy="129851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AAC3BB0-B2BF-4BCC-9A17-8051240B7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094B5ED-4795-4861-9872-57753A67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9990ACF-A867-410E-804A-9F5B684DC624}"/>
              </a:ext>
            </a:extLst>
          </p:cNvPr>
          <p:cNvGrpSpPr/>
          <p:nvPr/>
        </p:nvGrpSpPr>
        <p:grpSpPr>
          <a:xfrm>
            <a:off x="5946096" y="2423112"/>
            <a:ext cx="311797" cy="1298510"/>
            <a:chOff x="2715006" y="2423112"/>
            <a:chExt cx="311797" cy="129851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2CBC3A5-5D1B-47D6-8C38-D159E105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DB7AFD0-5E32-4EBC-940F-B53A8EB69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2B6B2C-A027-40E6-B85F-19A813458B31}"/>
              </a:ext>
            </a:extLst>
          </p:cNvPr>
          <p:cNvGrpSpPr/>
          <p:nvPr/>
        </p:nvGrpSpPr>
        <p:grpSpPr>
          <a:xfrm>
            <a:off x="5787787" y="4933995"/>
            <a:ext cx="642769" cy="1298510"/>
            <a:chOff x="2490739" y="4966287"/>
            <a:chExt cx="642769" cy="129851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D144F8B-DEF2-4D8F-A5C8-24F96557DCC9}"/>
                </a:ext>
              </a:extLst>
            </p:cNvPr>
            <p:cNvGrpSpPr/>
            <p:nvPr/>
          </p:nvGrpSpPr>
          <p:grpSpPr>
            <a:xfrm>
              <a:off x="2490739" y="4966287"/>
              <a:ext cx="311797" cy="1298510"/>
              <a:chOff x="2715006" y="2423112"/>
              <a:chExt cx="311797" cy="1298510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BAC92AE-A429-42DC-A25E-408729D1E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5006" y="2423112"/>
                <a:ext cx="146311" cy="129851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E38993C9-83CA-4C73-9DE3-50EF869B3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492" y="2423112"/>
                <a:ext cx="146311" cy="1298510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71DA7BF-2FF6-4DA6-BAC6-AE3AB1B4552D}"/>
                </a:ext>
              </a:extLst>
            </p:cNvPr>
            <p:cNvGrpSpPr/>
            <p:nvPr/>
          </p:nvGrpSpPr>
          <p:grpSpPr>
            <a:xfrm>
              <a:off x="2821711" y="4966287"/>
              <a:ext cx="311797" cy="1298510"/>
              <a:chOff x="2715006" y="2423112"/>
              <a:chExt cx="311797" cy="1298510"/>
            </a:xfrm>
          </p:grpSpPr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5C698B02-588B-43C5-ADFD-AAEA75237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5006" y="2423112"/>
                <a:ext cx="146311" cy="129851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4EFF296E-18B1-4BE4-AA4D-21039D8CF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492" y="2423112"/>
                <a:ext cx="146311" cy="12985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107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7396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8047 -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7396 -7.4074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7395 -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0.339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05261 0.36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183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6055 0.36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9444 0.36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48310-682F-4397-A3E6-F4110264A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2221138"/>
            <a:ext cx="6700638" cy="24609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B781A-1CB1-493C-9EE9-5AD03AC44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52" y="2363854"/>
            <a:ext cx="1023764" cy="102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B0839-1908-444F-904D-D45C74398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35" y="2372419"/>
            <a:ext cx="114389" cy="1143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91BDBCA-EF83-4D7E-A623-FBA656D6783F}"/>
              </a:ext>
            </a:extLst>
          </p:cNvPr>
          <p:cNvGrpSpPr/>
          <p:nvPr/>
        </p:nvGrpSpPr>
        <p:grpSpPr>
          <a:xfrm>
            <a:off x="6548135" y="2525910"/>
            <a:ext cx="114389" cy="267880"/>
            <a:chOff x="4944027" y="2525910"/>
            <a:chExt cx="114389" cy="26788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FDFDE0-82FF-487D-9242-A893CEA5D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27" y="2525910"/>
              <a:ext cx="114389" cy="11438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65169AA-F092-4509-B64A-AD57B891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27" y="2679401"/>
              <a:ext cx="114389" cy="114389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E3FAF07C-946F-4041-AE12-98E3FEE9E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6" y="2363853"/>
            <a:ext cx="1023764" cy="102376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91C690-91A8-4BBD-8366-249DE9695353}"/>
              </a:ext>
            </a:extLst>
          </p:cNvPr>
          <p:cNvGraphicFramePr>
            <a:graphicFrameLocks noGrp="1"/>
          </p:cNvGraphicFramePr>
          <p:nvPr/>
        </p:nvGraphicFramePr>
        <p:xfrm>
          <a:off x="8108861" y="2465104"/>
          <a:ext cx="1930785" cy="19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5">
                  <a:extLst>
                    <a:ext uri="{9D8B030D-6E8A-4147-A177-3AD203B41FA5}">
                      <a16:colId xmlns:a16="http://schemas.microsoft.com/office/drawing/2014/main" val="853731474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923614691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268573237"/>
                    </a:ext>
                  </a:extLst>
                </a:gridCol>
              </a:tblGrid>
              <a:tr h="3468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82024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899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7570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001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BECD53-34EC-4829-997A-D59A4131C9FE}"/>
              </a:ext>
            </a:extLst>
          </p:cNvPr>
          <p:cNvSpPr txBox="1"/>
          <p:nvPr/>
        </p:nvSpPr>
        <p:spPr bwMode="auto">
          <a:xfrm>
            <a:off x="8222267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003A48-CD8E-4FB3-965D-682228446D27}"/>
              </a:ext>
            </a:extLst>
          </p:cNvPr>
          <p:cNvSpPr txBox="1"/>
          <p:nvPr/>
        </p:nvSpPr>
        <p:spPr bwMode="auto">
          <a:xfrm>
            <a:off x="8863719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3812F7-E943-4BCF-8370-0DAA185D3478}"/>
              </a:ext>
            </a:extLst>
          </p:cNvPr>
          <p:cNvSpPr txBox="1"/>
          <p:nvPr/>
        </p:nvSpPr>
        <p:spPr bwMode="auto">
          <a:xfrm>
            <a:off x="9511220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F127DA-AE24-4649-A524-4A4311D6DD2F}"/>
              </a:ext>
            </a:extLst>
          </p:cNvPr>
          <p:cNvSpPr txBox="1"/>
          <p:nvPr/>
        </p:nvSpPr>
        <p:spPr bwMode="auto">
          <a:xfrm>
            <a:off x="7689158" y="3372726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94B21A-DD0E-46E2-A5E0-1CCF74C19115}"/>
              </a:ext>
            </a:extLst>
          </p:cNvPr>
          <p:cNvSpPr txBox="1"/>
          <p:nvPr/>
        </p:nvSpPr>
        <p:spPr bwMode="auto">
          <a:xfrm>
            <a:off x="8398528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1134F-2B62-4027-9CD3-7188E7F79B4E}"/>
              </a:ext>
            </a:extLst>
          </p:cNvPr>
          <p:cNvSpPr txBox="1"/>
          <p:nvPr/>
        </p:nvSpPr>
        <p:spPr bwMode="auto">
          <a:xfrm>
            <a:off x="8694546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3E11C-E22F-4CE2-A11C-F8D157C50F46}"/>
              </a:ext>
            </a:extLst>
          </p:cNvPr>
          <p:cNvCxnSpPr>
            <a:cxnSpLocks/>
          </p:cNvCxnSpPr>
          <p:nvPr/>
        </p:nvCxnSpPr>
        <p:spPr bwMode="auto">
          <a:xfrm rot="8100000">
            <a:off x="8422433" y="2875290"/>
            <a:ext cx="0" cy="360000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980FE0-5E91-4E9C-9C91-ACE487A25C5C}"/>
              </a:ext>
            </a:extLst>
          </p:cNvPr>
          <p:cNvGrpSpPr/>
          <p:nvPr/>
        </p:nvGrpSpPr>
        <p:grpSpPr>
          <a:xfrm>
            <a:off x="3510148" y="2372419"/>
            <a:ext cx="653072" cy="1015199"/>
            <a:chOff x="2135565" y="3518458"/>
            <a:chExt cx="653072" cy="101519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BCBA8F4-019D-4996-8156-257183BFF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8773B88-45E2-4E33-A166-493F6C86C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B20AB97-A99D-4A99-AF62-881626DED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402DB81-F9E8-4AC4-962D-49FC8BF65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1CF317B-1B4C-4CD1-A444-42076DF58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FFB377-B7EE-43EA-A802-CB370A08433B}"/>
              </a:ext>
            </a:extLst>
          </p:cNvPr>
          <p:cNvGrpSpPr/>
          <p:nvPr/>
        </p:nvGrpSpPr>
        <p:grpSpPr>
          <a:xfrm>
            <a:off x="4267099" y="2372419"/>
            <a:ext cx="383731" cy="1015199"/>
            <a:chOff x="2875717" y="3518458"/>
            <a:chExt cx="383731" cy="101519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DDDAFE4-9EE9-44E1-A288-16386C17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717" y="3518458"/>
              <a:ext cx="114389" cy="101519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5ED0F28-BD9D-4E74-BA88-03DEAD598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388" y="3518458"/>
              <a:ext cx="114389" cy="101519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F0118D0-D6FF-4766-918F-E3C65461A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059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5D1709-00DC-46DA-A94D-7C0BB16B16C2}"/>
              </a:ext>
            </a:extLst>
          </p:cNvPr>
          <p:cNvGrpSpPr/>
          <p:nvPr/>
        </p:nvGrpSpPr>
        <p:grpSpPr>
          <a:xfrm>
            <a:off x="4671112" y="2372419"/>
            <a:ext cx="249059" cy="1015199"/>
            <a:chOff x="3279730" y="3518458"/>
            <a:chExt cx="249059" cy="101519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EA662A-1297-4C03-9AEC-AFFCDB7F5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730" y="3518458"/>
              <a:ext cx="114389" cy="101519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5BC8BDB-8BDD-459E-BC2C-130A1C8A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400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C1C76B-7FFF-4587-BD74-1715830F47C6}"/>
              </a:ext>
            </a:extLst>
          </p:cNvPr>
          <p:cNvGrpSpPr/>
          <p:nvPr/>
        </p:nvGrpSpPr>
        <p:grpSpPr>
          <a:xfrm>
            <a:off x="4284426" y="2372419"/>
            <a:ext cx="249059" cy="1015199"/>
            <a:chOff x="4582020" y="3387617"/>
            <a:chExt cx="249059" cy="1015199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45F1ABA-016D-4456-9F1D-351C2891E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020" y="3387617"/>
              <a:ext cx="114389" cy="101519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EC9C51D-923F-4136-B1FB-B2B09B33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690" y="3387617"/>
              <a:ext cx="114389" cy="101519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097DDF5-A3AA-4B87-87A4-85C9F0D1A98F}"/>
              </a:ext>
            </a:extLst>
          </p:cNvPr>
          <p:cNvGrpSpPr/>
          <p:nvPr/>
        </p:nvGrpSpPr>
        <p:grpSpPr>
          <a:xfrm>
            <a:off x="5024049" y="2372419"/>
            <a:ext cx="249059" cy="1015199"/>
            <a:chOff x="4582020" y="3387617"/>
            <a:chExt cx="249059" cy="101519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7E3F93A-F65F-4B48-9FA9-2987D8E1F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020" y="3387617"/>
              <a:ext cx="114389" cy="1015199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CD2C8A3-C725-4B6C-84F8-ED1D0D70F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690" y="3387617"/>
              <a:ext cx="114389" cy="1015199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10CB3A-D87C-481A-9CD9-959DC545026D}"/>
              </a:ext>
            </a:extLst>
          </p:cNvPr>
          <p:cNvGrpSpPr/>
          <p:nvPr/>
        </p:nvGrpSpPr>
        <p:grpSpPr>
          <a:xfrm>
            <a:off x="2394981" y="2372419"/>
            <a:ext cx="653072" cy="1015199"/>
            <a:chOff x="2135565" y="3518458"/>
            <a:chExt cx="653072" cy="1015199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1E4EE5A-4B6B-4CED-A101-C9F5E010C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7D11F21-6A95-4E9C-8513-D5CD8B92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6AB5BD9-6694-4F26-8A53-9FFF0524B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6A71999-F784-40CA-A15E-6B0373BA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EB8613C-86F8-44F8-BB2C-B463C367F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F8A899F-370C-46E3-B9A3-92A5CD3C2B10}"/>
              </a:ext>
            </a:extLst>
          </p:cNvPr>
          <p:cNvGrpSpPr/>
          <p:nvPr/>
        </p:nvGrpSpPr>
        <p:grpSpPr>
          <a:xfrm>
            <a:off x="2394406" y="3495995"/>
            <a:ext cx="383731" cy="1015199"/>
            <a:chOff x="2875717" y="3518458"/>
            <a:chExt cx="383731" cy="1015199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A9D94CC-23C3-4953-B49D-73AEBDF6F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717" y="3518458"/>
              <a:ext cx="114389" cy="1015199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ADB8765-A3B9-43E3-9188-117290B97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388" y="3518458"/>
              <a:ext cx="114389" cy="101519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7EE35A0-4A3A-461A-AC16-BB3B1D892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059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CAD790F-4797-4D4F-AF2B-35F75BEDADBE}"/>
              </a:ext>
            </a:extLst>
          </p:cNvPr>
          <p:cNvGrpSpPr/>
          <p:nvPr/>
        </p:nvGrpSpPr>
        <p:grpSpPr>
          <a:xfrm>
            <a:off x="2798419" y="3495995"/>
            <a:ext cx="249059" cy="1015199"/>
            <a:chOff x="3279730" y="3518458"/>
            <a:chExt cx="249059" cy="1015199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E3D6391-7CF6-4C15-BE5F-DB58233C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730" y="3518458"/>
              <a:ext cx="114389" cy="101519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7C2386B-409C-4A67-8370-C6E6B1E39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400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EA9733-F23C-46BF-9C13-452179C3FAC4}"/>
              </a:ext>
            </a:extLst>
          </p:cNvPr>
          <p:cNvGrpSpPr/>
          <p:nvPr/>
        </p:nvGrpSpPr>
        <p:grpSpPr>
          <a:xfrm>
            <a:off x="4139614" y="5066621"/>
            <a:ext cx="518402" cy="1015199"/>
            <a:chOff x="2667684" y="5107998"/>
            <a:chExt cx="518402" cy="1015199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A483BFA-4431-4593-9818-887DE526E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684" y="5107998"/>
              <a:ext cx="114389" cy="101519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A425605B-C0BA-4CE9-BD26-E1A165E5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355" y="5107998"/>
              <a:ext cx="114389" cy="1015199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CAE75B0-D699-4BF5-8772-5327FCBE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026" y="5107998"/>
              <a:ext cx="114389" cy="1015199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95085910-5046-466E-977E-053D1AAB3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697" y="5107998"/>
              <a:ext cx="114389" cy="1015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5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06067 -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6485 -0.1629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15599 -0.162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81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7566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3.125E-6 0.37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394 L -0.04427 0.3928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83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463 L -0.05157 0.392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417 L 0.05143 0.3916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6" grpId="0"/>
      <p:bldP spid="27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</a:t>
            </a:r>
            <a:r>
              <a:rPr lang="en-GB" sz="2400" b="1" dirty="0"/>
              <a:t>7</a:t>
            </a:r>
            <a:r>
              <a:rPr lang="en-GB" sz="2400" b="1" i="0" u="none" strike="noStrike" dirty="0">
                <a:effectLst/>
              </a:rPr>
              <a:t>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26170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from a 3-digit number using column subtraction with exchanging from hundreds to tens (2)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7,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8387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2:7-2:8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78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1E0265-DBA1-4B08-9F4B-0F9A09FEE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" y="1503139"/>
            <a:ext cx="6687778" cy="343916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>
            <a:off x="1631504" y="5048325"/>
            <a:ext cx="5976664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2:7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CC82C66-A86E-4439-9842-9F8DAA2BD95C}"/>
              </a:ext>
            </a:extLst>
          </p:cNvPr>
          <p:cNvGraphicFramePr>
            <a:graphicFrameLocks noGrp="1"/>
          </p:cNvGraphicFramePr>
          <p:nvPr/>
        </p:nvGraphicFramePr>
        <p:xfrm>
          <a:off x="8108861" y="2465104"/>
          <a:ext cx="1930785" cy="19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5">
                  <a:extLst>
                    <a:ext uri="{9D8B030D-6E8A-4147-A177-3AD203B41FA5}">
                      <a16:colId xmlns:a16="http://schemas.microsoft.com/office/drawing/2014/main" val="853731474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923614691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268573237"/>
                    </a:ext>
                  </a:extLst>
                </a:gridCol>
              </a:tblGrid>
              <a:tr h="3468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82024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899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7570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0012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023A82A7-3C3E-4E29-AF9C-BB97766182F9}"/>
              </a:ext>
            </a:extLst>
          </p:cNvPr>
          <p:cNvSpPr txBox="1"/>
          <p:nvPr/>
        </p:nvSpPr>
        <p:spPr bwMode="auto">
          <a:xfrm>
            <a:off x="8222267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A0E04F-BA4F-4B81-996D-74692D593395}"/>
              </a:ext>
            </a:extLst>
          </p:cNvPr>
          <p:cNvSpPr txBox="1"/>
          <p:nvPr/>
        </p:nvSpPr>
        <p:spPr bwMode="auto">
          <a:xfrm>
            <a:off x="8863719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6FF3066-332C-4793-857E-D9DED1C4B530}"/>
              </a:ext>
            </a:extLst>
          </p:cNvPr>
          <p:cNvSpPr txBox="1"/>
          <p:nvPr/>
        </p:nvSpPr>
        <p:spPr bwMode="auto">
          <a:xfrm>
            <a:off x="9511220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60A06AE-B1D0-4D98-82E7-2FF230BCEBDE}"/>
              </a:ext>
            </a:extLst>
          </p:cNvPr>
          <p:cNvSpPr txBox="1"/>
          <p:nvPr/>
        </p:nvSpPr>
        <p:spPr bwMode="auto">
          <a:xfrm>
            <a:off x="7689158" y="3372726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3FE7D28-3F2A-4549-956F-C14806ECA76D}"/>
              </a:ext>
            </a:extLst>
          </p:cNvPr>
          <p:cNvSpPr txBox="1"/>
          <p:nvPr/>
        </p:nvSpPr>
        <p:spPr bwMode="auto">
          <a:xfrm>
            <a:off x="8398528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D9ABC1-A5AA-40CB-9118-9015D1C9E3F5}"/>
              </a:ext>
            </a:extLst>
          </p:cNvPr>
          <p:cNvSpPr txBox="1"/>
          <p:nvPr/>
        </p:nvSpPr>
        <p:spPr bwMode="auto">
          <a:xfrm>
            <a:off x="8694546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F0D2BF-6384-49D1-AD3D-661ED8BD5190}"/>
              </a:ext>
            </a:extLst>
          </p:cNvPr>
          <p:cNvCxnSpPr>
            <a:cxnSpLocks/>
          </p:cNvCxnSpPr>
          <p:nvPr/>
        </p:nvCxnSpPr>
        <p:spPr bwMode="auto">
          <a:xfrm rot="8100000">
            <a:off x="8422433" y="2875290"/>
            <a:ext cx="0" cy="360000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AA37CAE-E1CA-462E-A92F-A763CABDA56A}"/>
              </a:ext>
            </a:extLst>
          </p:cNvPr>
          <p:cNvSpPr txBox="1"/>
          <p:nvPr/>
        </p:nvSpPr>
        <p:spPr bwMode="auto">
          <a:xfrm>
            <a:off x="9040011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09DDB69-66DC-4E2C-81E5-3E64D560C5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18230" y="2924943"/>
            <a:ext cx="398508" cy="257626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E94C4B9-3FBB-4A7E-A4F2-0610F5F9CD9A}"/>
              </a:ext>
            </a:extLst>
          </p:cNvPr>
          <p:cNvSpPr txBox="1"/>
          <p:nvPr/>
        </p:nvSpPr>
        <p:spPr bwMode="auto">
          <a:xfrm>
            <a:off x="9355079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921D3CB7-6E19-480F-AC0C-58E64588F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5" y="1668530"/>
            <a:ext cx="1015198" cy="10151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D60171-77FB-466D-86A4-2889AD6F9A61}"/>
              </a:ext>
            </a:extLst>
          </p:cNvPr>
          <p:cNvGrpSpPr/>
          <p:nvPr/>
        </p:nvGrpSpPr>
        <p:grpSpPr>
          <a:xfrm>
            <a:off x="3432379" y="1666137"/>
            <a:ext cx="518402" cy="1015199"/>
            <a:chOff x="2361222" y="1666136"/>
            <a:chExt cx="518402" cy="101519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7C4B2A43-6BBC-461E-9564-5E20B6E1A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222" y="1666136"/>
              <a:ext cx="114389" cy="101519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62A54775-ECEF-4A0E-9069-C2A2892C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893" y="1666136"/>
              <a:ext cx="114389" cy="1015199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B5CEF75-8ED2-4806-8577-D6BD9C66A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564" y="1666136"/>
              <a:ext cx="114389" cy="1015199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5A0C65C-D8E0-411E-9F95-5C45B89D0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235" y="1666136"/>
              <a:ext cx="114389" cy="1015199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16C2B1BC-715E-4AD0-BABF-544544E12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63" y="1666137"/>
            <a:ext cx="114389" cy="101519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5F8B8E4-0584-4BB1-B7D5-AD8181EAE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4" y="1668530"/>
            <a:ext cx="1015198" cy="101519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73AD11B-A1F1-4A9F-8200-55BB7DAAD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5" y="2799038"/>
            <a:ext cx="1015198" cy="101519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E242150-E929-4C4B-95E5-0DC6A36AB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4" y="2799038"/>
            <a:ext cx="1015198" cy="101519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B145656-7695-4447-B22A-D86BA54F5B40}"/>
              </a:ext>
            </a:extLst>
          </p:cNvPr>
          <p:cNvGrpSpPr/>
          <p:nvPr/>
        </p:nvGrpSpPr>
        <p:grpSpPr>
          <a:xfrm>
            <a:off x="4208867" y="1666137"/>
            <a:ext cx="518402" cy="1015199"/>
            <a:chOff x="3198670" y="1351811"/>
            <a:chExt cx="518402" cy="1015199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27763ED-324D-4101-8EFE-5ADA264EC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670" y="1351811"/>
              <a:ext cx="114389" cy="101519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0971613-BAB3-45E8-A897-500F6341D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341" y="1351811"/>
              <a:ext cx="114389" cy="1015199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AADD111-1EC3-4E4D-AA8B-91316592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012" y="1351811"/>
              <a:ext cx="114389" cy="101519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219E4FF-3933-4FA5-9C50-DA52C8262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683" y="1351811"/>
              <a:ext cx="114389" cy="1015199"/>
            </a:xfrm>
            <a:prstGeom prst="rect">
              <a:avLst/>
            </a:prstGeom>
          </p:spPr>
        </p:pic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D57F2643-9BFB-4088-8E3A-2164B1942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87" y="1666137"/>
            <a:ext cx="114389" cy="1015199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62312D3-A270-4CEC-BA5D-A13E643D3E76}"/>
              </a:ext>
            </a:extLst>
          </p:cNvPr>
          <p:cNvGrpSpPr/>
          <p:nvPr/>
        </p:nvGrpSpPr>
        <p:grpSpPr>
          <a:xfrm>
            <a:off x="2315364" y="3863395"/>
            <a:ext cx="653072" cy="1015199"/>
            <a:chOff x="2135565" y="3518458"/>
            <a:chExt cx="653072" cy="1015199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DBCAEFA9-76BC-4C99-BE58-1522DF4F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843A0CC4-743F-4EBD-9F09-FA89AC5B4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933D65D-7EB2-4C2B-8B6A-2B68510A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152F882-D5F2-4A3A-9900-C70B240A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13AE1F1-960F-468E-B271-FB4511A4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328939-7838-4A04-A007-AEE0FE0DE39B}"/>
              </a:ext>
            </a:extLst>
          </p:cNvPr>
          <p:cNvGrpSpPr/>
          <p:nvPr/>
        </p:nvGrpSpPr>
        <p:grpSpPr>
          <a:xfrm>
            <a:off x="1967027" y="2799039"/>
            <a:ext cx="653072" cy="1015199"/>
            <a:chOff x="2135565" y="3518458"/>
            <a:chExt cx="653072" cy="10151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205FBE9-428D-4DFC-954D-DC4FE186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5D26F90-9B93-413D-9E4A-997ED1A84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496263AB-61CE-4BEC-A5CF-E2454D008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7CB3DF8-5181-4AEE-B4DC-FE477B8A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2E75ECE-03A5-4D79-A814-548158417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774465-7864-456B-8961-CB4F194937F5}"/>
              </a:ext>
            </a:extLst>
          </p:cNvPr>
          <p:cNvGrpSpPr/>
          <p:nvPr/>
        </p:nvGrpSpPr>
        <p:grpSpPr>
          <a:xfrm>
            <a:off x="6107087" y="1666137"/>
            <a:ext cx="114389" cy="729875"/>
            <a:chOff x="2896139" y="4940897"/>
            <a:chExt cx="114389" cy="729875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27C9895-E941-42C2-9A5E-DF5844FA7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4940897"/>
              <a:ext cx="114389" cy="11438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8795DB0F-7B20-467C-9C4F-0F0625FC7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094769"/>
              <a:ext cx="114389" cy="11438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421A063-24BA-461D-9507-E4CE6250E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248641"/>
              <a:ext cx="114389" cy="114389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999112B-48DE-4501-B6D2-92004F0A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402512"/>
              <a:ext cx="114389" cy="114389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AC2CB8-92CA-4C69-AD83-BC0D331A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556383"/>
              <a:ext cx="114389" cy="11438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6FEF8-44AB-40FD-9C72-07FA0A18C7A7}"/>
              </a:ext>
            </a:extLst>
          </p:cNvPr>
          <p:cNvGrpSpPr/>
          <p:nvPr/>
        </p:nvGrpSpPr>
        <p:grpSpPr>
          <a:xfrm>
            <a:off x="6293095" y="1666137"/>
            <a:ext cx="114389" cy="729875"/>
            <a:chOff x="4769094" y="1351811"/>
            <a:chExt cx="114389" cy="729875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3A022CEC-FFE2-4667-9697-05185E33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351811"/>
              <a:ext cx="114389" cy="11438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1F4EF5C1-1871-442F-8432-679E61E8A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505683"/>
              <a:ext cx="114389" cy="11438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F06DF90B-3C4B-41AD-911C-B205C6C03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659555"/>
              <a:ext cx="114389" cy="114389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A37AF5D-1D9B-4530-8147-C9EA6D80F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813426"/>
              <a:ext cx="114389" cy="11438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6461F19D-4DAF-4201-8EBE-60ADF3DAC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967297"/>
              <a:ext cx="114389" cy="11438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823926-6D6E-4163-AAA5-6F66125A3AC5}"/>
              </a:ext>
            </a:extLst>
          </p:cNvPr>
          <p:cNvGrpSpPr/>
          <p:nvPr/>
        </p:nvGrpSpPr>
        <p:grpSpPr>
          <a:xfrm>
            <a:off x="6479103" y="1666137"/>
            <a:ext cx="114389" cy="268261"/>
            <a:chOff x="4955102" y="1351811"/>
            <a:chExt cx="114389" cy="268261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D25D2342-99CE-4BCE-903E-F4BB4C269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351811"/>
              <a:ext cx="114389" cy="114389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BDFB6E71-DA09-473F-8E62-57FF72FD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505683"/>
              <a:ext cx="114389" cy="11438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A86712-BD9E-496C-AEB8-D1FD098B94AE}"/>
              </a:ext>
            </a:extLst>
          </p:cNvPr>
          <p:cNvGrpSpPr/>
          <p:nvPr/>
        </p:nvGrpSpPr>
        <p:grpSpPr>
          <a:xfrm>
            <a:off x="6479103" y="1973880"/>
            <a:ext cx="114389" cy="268260"/>
            <a:chOff x="4955102" y="1659555"/>
            <a:chExt cx="114389" cy="26826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40371643-BCEE-4EE3-A96B-1B888C4A5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659555"/>
              <a:ext cx="114389" cy="114389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4C51990-35D3-4CFC-97D7-E8E086110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813426"/>
              <a:ext cx="114389" cy="114389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4F99A19-B1B5-4CDA-82E5-0D7CC0AA52A0}"/>
              </a:ext>
            </a:extLst>
          </p:cNvPr>
          <p:cNvGrpSpPr/>
          <p:nvPr/>
        </p:nvGrpSpPr>
        <p:grpSpPr>
          <a:xfrm>
            <a:off x="4782743" y="1666137"/>
            <a:ext cx="114389" cy="729875"/>
            <a:chOff x="2896139" y="4940897"/>
            <a:chExt cx="114389" cy="729875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8F1AA328-2162-466F-B78B-C3B51CA9F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4940897"/>
              <a:ext cx="114389" cy="114389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F09B039A-C30C-4984-8B09-DDC7E7F2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094769"/>
              <a:ext cx="114389" cy="114389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8AB9556D-34DD-4C31-9DC2-50BB820F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248641"/>
              <a:ext cx="114389" cy="114389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D7CC5F89-6BEF-4303-BCAD-DA51F74A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402512"/>
              <a:ext cx="114389" cy="114389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8F08D5C1-3884-46A0-A1E3-5576EAB8A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556383"/>
              <a:ext cx="114389" cy="114389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18F6326-3340-4F5F-A452-270854EC63A4}"/>
              </a:ext>
            </a:extLst>
          </p:cNvPr>
          <p:cNvGrpSpPr/>
          <p:nvPr/>
        </p:nvGrpSpPr>
        <p:grpSpPr>
          <a:xfrm>
            <a:off x="4782742" y="2455427"/>
            <a:ext cx="114389" cy="729875"/>
            <a:chOff x="4769094" y="1351811"/>
            <a:chExt cx="114389" cy="729875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30770D4F-D222-4918-9C3A-7CDD3C61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351811"/>
              <a:ext cx="114389" cy="114389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5C724971-156D-4C7E-8C77-676DA421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505683"/>
              <a:ext cx="114389" cy="114389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6C3BBA6D-20F2-4083-A945-F24FBFD09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659555"/>
              <a:ext cx="114389" cy="114389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5A455410-EEDD-4B14-AD2D-52C3BBF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813426"/>
              <a:ext cx="114389" cy="114389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22CCB82E-3DF4-4884-AB42-89A484F7A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967297"/>
              <a:ext cx="114389" cy="11438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320639-B766-489C-86D3-90AFC86D189E}"/>
              </a:ext>
            </a:extLst>
          </p:cNvPr>
          <p:cNvGrpSpPr/>
          <p:nvPr/>
        </p:nvGrpSpPr>
        <p:grpSpPr>
          <a:xfrm>
            <a:off x="6337918" y="5253638"/>
            <a:ext cx="282368" cy="729875"/>
            <a:chOff x="6172637" y="4326052"/>
            <a:chExt cx="282368" cy="729875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4A8B82D-6CF7-4E44-BC6E-63E8CD55642E}"/>
                </a:ext>
              </a:extLst>
            </p:cNvPr>
            <p:cNvGrpSpPr/>
            <p:nvPr/>
          </p:nvGrpSpPr>
          <p:grpSpPr>
            <a:xfrm>
              <a:off x="6172637" y="4326052"/>
              <a:ext cx="114389" cy="729875"/>
              <a:chOff x="2896139" y="4940897"/>
              <a:chExt cx="114389" cy="729875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AF77377A-CED5-4C53-A402-AFB7A784A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4940897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F9A9F4EC-63C3-4955-B1D4-D21308A0D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094769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DC707E49-CCCC-404B-8052-531E84F18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248641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B83FEBC6-D0CB-40CA-A15E-C06D1D25C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402512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BA61FC00-C3F7-40A5-BE7C-B0E2F1E99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556383"/>
                <a:ext cx="114389" cy="114389"/>
              </a:xfrm>
              <a:prstGeom prst="rect">
                <a:avLst/>
              </a:prstGeom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280C389-F058-4914-A2BA-95E8CF6EC3D7}"/>
                </a:ext>
              </a:extLst>
            </p:cNvPr>
            <p:cNvGrpSpPr/>
            <p:nvPr/>
          </p:nvGrpSpPr>
          <p:grpSpPr>
            <a:xfrm>
              <a:off x="6340616" y="4326052"/>
              <a:ext cx="114389" cy="268260"/>
              <a:chOff x="4955102" y="1659555"/>
              <a:chExt cx="114389" cy="268260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B69BD142-D6A7-48F5-A56D-DC8A84D82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102" y="1659555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8F4DA3B1-EA58-4170-B42E-AEBD002D1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102" y="1813426"/>
                <a:ext cx="114389" cy="114389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B80E38-C4C0-4304-9DDF-3BF350C8CA15}"/>
              </a:ext>
            </a:extLst>
          </p:cNvPr>
          <p:cNvGrpSpPr/>
          <p:nvPr/>
        </p:nvGrpSpPr>
        <p:grpSpPr>
          <a:xfrm>
            <a:off x="840081" y="5262345"/>
            <a:ext cx="2142775" cy="1015199"/>
            <a:chOff x="293632" y="4939312"/>
            <a:chExt cx="1659896" cy="786422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6D93E13-10D3-4FA8-8BA4-438E54746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32" y="4939312"/>
              <a:ext cx="786422" cy="786422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16B51F94-EB76-4F89-B063-5EA2DFED1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106" y="4939312"/>
              <a:ext cx="786422" cy="78642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74E7E6-CB69-426A-B98D-F7EA22EA99CE}"/>
              </a:ext>
            </a:extLst>
          </p:cNvPr>
          <p:cNvGrpSpPr/>
          <p:nvPr/>
        </p:nvGrpSpPr>
        <p:grpSpPr>
          <a:xfrm>
            <a:off x="3844668" y="5262345"/>
            <a:ext cx="653072" cy="1015199"/>
            <a:chOff x="2839286" y="5253637"/>
            <a:chExt cx="653072" cy="101519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10F03A4-1A94-43D7-BDF4-FF3F074FFB6E}"/>
                </a:ext>
              </a:extLst>
            </p:cNvPr>
            <p:cNvGrpSpPr/>
            <p:nvPr/>
          </p:nvGrpSpPr>
          <p:grpSpPr>
            <a:xfrm>
              <a:off x="2839286" y="5253637"/>
              <a:ext cx="518402" cy="1015199"/>
              <a:chOff x="2361222" y="1666136"/>
              <a:chExt cx="518402" cy="1015199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E0C017C-B3D4-47E4-AEAC-BDB34A9E7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222" y="1666136"/>
                <a:ext cx="114389" cy="1015199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431981F1-6531-482B-8C86-8FA959821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893" y="1666136"/>
                <a:ext cx="114389" cy="1015199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42F08391-C11B-4216-86EE-C40F8F257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0564" y="1666136"/>
                <a:ext cx="114389" cy="1015199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6DCDA9DA-5A04-4986-B101-52EF4F6E9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5235" y="1666136"/>
                <a:ext cx="114389" cy="1015199"/>
              </a:xfrm>
              <a:prstGeom prst="rect">
                <a:avLst/>
              </a:prstGeom>
            </p:spPr>
          </p:pic>
        </p:grp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9D99494-82FB-4FAF-B7F1-A5CCA65C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969" y="5253637"/>
              <a:ext cx="114389" cy="1015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32 L 0.1207 -0.164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8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5013 -0.3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08906 -4.8148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1.11111E-6 L 0.10859 -0.1150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01901 0.5236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261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0347 0.4793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1.85185E-6 L -0.01471 0.5233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2615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01836 0.523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32 L -0.00286 0.3657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840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1.11111E-6 L 0.0013 0.5231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0" grpId="0"/>
      <p:bldP spid="71" grpId="0"/>
      <p:bldP spid="73" grpId="0"/>
      <p:bldP spid="74" grpId="0"/>
      <p:bldP spid="77" grpId="0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423592" y="764705"/>
            <a:ext cx="7344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calculations require exchange?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" name="Oval 76"/>
          <p:cNvSpPr>
            <a:spLocks noChangeAspect="1"/>
          </p:cNvSpPr>
          <p:nvPr/>
        </p:nvSpPr>
        <p:spPr bwMode="auto">
          <a:xfrm>
            <a:off x="5087889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7824193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7824193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2351585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423592" y="764705"/>
            <a:ext cx="7344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calculations require exchange only once?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7664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Oval 77"/>
          <p:cNvSpPr>
            <a:spLocks noChangeAspect="1"/>
          </p:cNvSpPr>
          <p:nvPr/>
        </p:nvSpPr>
        <p:spPr bwMode="auto">
          <a:xfrm>
            <a:off x="7824193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2351585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423592" y="764705"/>
            <a:ext cx="7344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/>
              <a:t>Which calculations require exchange twice?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Oval 77"/>
          <p:cNvSpPr>
            <a:spLocks noChangeAspect="1"/>
          </p:cNvSpPr>
          <p:nvPr/>
        </p:nvSpPr>
        <p:spPr bwMode="auto">
          <a:xfrm>
            <a:off x="5080688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5080688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243572" y="764705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calculations require exchange through a zero?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" name="Oval 79"/>
          <p:cNvSpPr>
            <a:spLocks noChangeAspect="1"/>
          </p:cNvSpPr>
          <p:nvPr/>
        </p:nvSpPr>
        <p:spPr bwMode="auto">
          <a:xfrm>
            <a:off x="7816992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80315"/>
              </p:ext>
            </p:extLst>
          </p:nvPr>
        </p:nvGraphicFramePr>
        <p:xfrm>
          <a:off x="594008" y="1535029"/>
          <a:ext cx="10712127" cy="331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identify the minuend and the subtrahend in column subtraction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column subtraction algorithm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subtract from a 2-digit number using column subtraction with exchanging from tens to ones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subtract from a 3-digit number using column subtraction with exchanging from hundreds to tens (1)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subtract from a 3-digit number using column subtraction with exchanging from hundreds to tens (2)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evaluate the efficiency of strategies for subtraction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3938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491848" y="5515227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46439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803678-2418-43E9-931D-519FB2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305849" y="163968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2823849" y="16616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5379885" y="16616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305849" y="4289089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2823849" y="4267164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5348685" y="4267164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" name="Oval 76"/>
          <p:cNvSpPr>
            <a:spLocks noChangeAspect="1"/>
          </p:cNvSpPr>
          <p:nvPr/>
        </p:nvSpPr>
        <p:spPr bwMode="auto">
          <a:xfrm>
            <a:off x="2999066" y="108554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5523902" y="108554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5523902" y="364101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481066" y="364101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642128-B074-4141-86A9-4335B1DE519A}"/>
              </a:ext>
            </a:extLst>
          </p:cNvPr>
          <p:cNvSpPr>
            <a:spLocks noChangeAspect="1"/>
          </p:cNvSpPr>
          <p:nvPr/>
        </p:nvSpPr>
        <p:spPr bwMode="auto">
          <a:xfrm>
            <a:off x="5539142" y="1091643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619291-69AD-4A04-B77E-877E3ABC4D27}"/>
              </a:ext>
            </a:extLst>
          </p:cNvPr>
          <p:cNvSpPr>
            <a:spLocks noChangeAspect="1"/>
          </p:cNvSpPr>
          <p:nvPr/>
        </p:nvSpPr>
        <p:spPr bwMode="auto">
          <a:xfrm>
            <a:off x="496306" y="3647113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6E016-566E-41C0-9CAA-EA63F13322A7}"/>
              </a:ext>
            </a:extLst>
          </p:cNvPr>
          <p:cNvSpPr>
            <a:spLocks noChangeAspect="1"/>
          </p:cNvSpPr>
          <p:nvPr/>
        </p:nvSpPr>
        <p:spPr bwMode="auto">
          <a:xfrm>
            <a:off x="2991865" y="108554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E73B3C-D7E3-4C83-9A30-C22C9380F1F1}"/>
              </a:ext>
            </a:extLst>
          </p:cNvPr>
          <p:cNvSpPr>
            <a:spLocks noChangeAspect="1"/>
          </p:cNvSpPr>
          <p:nvPr/>
        </p:nvSpPr>
        <p:spPr bwMode="auto">
          <a:xfrm>
            <a:off x="5516701" y="364101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8A4B8E-088A-4465-94B2-1D008457A3FA}"/>
              </a:ext>
            </a:extLst>
          </p:cNvPr>
          <p:cNvSpPr txBox="1">
            <a:spLocks/>
          </p:cNvSpPr>
          <p:nvPr/>
        </p:nvSpPr>
        <p:spPr>
          <a:xfrm>
            <a:off x="8191446" y="1085547"/>
            <a:ext cx="382434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calculations require exchange?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exchange only once?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exchange twice?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exchange through a zero?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answer these questions without having to solve the calculations?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7,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0631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evaluate the efficiency of strategies for subtraction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7,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9723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2:9-2:10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64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1E2D6D-B945-4043-B8E2-3813EAF86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EDD63A2-C574-4A5A-8814-1F11C17B7A36}"/>
              </a:ext>
            </a:extLst>
          </p:cNvPr>
          <p:cNvGraphicFramePr>
            <a:graphicFrameLocks noGrp="1"/>
          </p:cNvGraphicFramePr>
          <p:nvPr/>
        </p:nvGraphicFramePr>
        <p:xfrm>
          <a:off x="4928272" y="2575137"/>
          <a:ext cx="2335456" cy="1707726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190058"/>
                  </a:ext>
                </a:extLst>
              </a:tr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439604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460D9C-BDD9-42F9-A536-91730F830ABF}"/>
              </a:ext>
            </a:extLst>
          </p:cNvPr>
          <p:cNvSpPr txBox="1"/>
          <p:nvPr/>
        </p:nvSpPr>
        <p:spPr bwMode="auto">
          <a:xfrm>
            <a:off x="5729813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65A74-765D-4B0F-A2DF-477EABABE472}"/>
              </a:ext>
            </a:extLst>
          </p:cNvPr>
          <p:cNvSpPr txBox="1"/>
          <p:nvPr/>
        </p:nvSpPr>
        <p:spPr bwMode="auto">
          <a:xfrm>
            <a:off x="6274048" y="261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494BC-A6FF-49E2-B246-A6546F1A2C9E}"/>
              </a:ext>
            </a:extLst>
          </p:cNvPr>
          <p:cNvSpPr txBox="1"/>
          <p:nvPr/>
        </p:nvSpPr>
        <p:spPr bwMode="auto">
          <a:xfrm>
            <a:off x="6815299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5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9475" y="3235124"/>
          <a:ext cx="5184576" cy="235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3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column subtraction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mental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91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B6EB681-7982-4489-8067-DAB4BE2A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87948" y="1505067"/>
            <a:ext cx="1885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475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</a:t>
            </a:r>
            <a:r>
              <a:rPr lang="en-GB" sz="3200" dirty="0">
                <a:latin typeface="Myriad Pro"/>
                <a:cs typeface="Times New Roman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358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755826" y="2406465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201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198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27834" y="1594600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170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140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995959" y="2414862"/>
            <a:ext cx="1669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349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101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CC32FF-FDDF-4801-89CE-CD0B74E0F4A4}"/>
              </a:ext>
            </a:extLst>
          </p:cNvPr>
          <p:cNvSpPr txBox="1">
            <a:spLocks/>
          </p:cNvSpPr>
          <p:nvPr/>
        </p:nvSpPr>
        <p:spPr>
          <a:xfrm>
            <a:off x="6466251" y="1797455"/>
            <a:ext cx="5390389" cy="206614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these expressions carefully.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solve any of them without using column subtraction? Sort them into </a:t>
            </a:r>
            <a:r>
              <a:rPr lang="en-GB" sz="2000" dirty="0">
                <a:latin typeface="Arial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table like the one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thinking.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28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7,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9725"/>
              </p:ext>
            </p:extLst>
          </p:nvPr>
        </p:nvGraphicFramePr>
        <p:xfrm>
          <a:off x="594008" y="1097546"/>
          <a:ext cx="11140162" cy="205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30981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5651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the minuend and the subtrahend in column subtraction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Year 3, Unit 7, </a:t>
            </a:r>
            <a:r>
              <a:rPr lang="en-GB" dirty="0"/>
              <a:t>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9386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1:1-1:2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71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Liam\Documents\Design\NCETM\04 Images for B1 PPTs\Final PNG files\ncetm_mm_sp1_se20_aw001_step_2.png"/>
          <p:cNvPicPr>
            <a:picLocks noChangeAspect="1" noChangeArrowheads="1"/>
          </p:cNvPicPr>
          <p:nvPr/>
        </p:nvPicPr>
        <p:blipFill>
          <a:blip r:embed="rId3" cstate="print"/>
          <a:srcRect l="34457" t="22276" r="51941"/>
          <a:stretch>
            <a:fillRect/>
          </a:stretch>
        </p:blipFill>
        <p:spPr bwMode="auto">
          <a:xfrm>
            <a:off x="4844450" y="2924944"/>
            <a:ext cx="1080120" cy="1758784"/>
          </a:xfrm>
          <a:prstGeom prst="rect">
            <a:avLst/>
          </a:prstGeom>
          <a:noFill/>
        </p:spPr>
      </p:pic>
      <p:pic>
        <p:nvPicPr>
          <p:cNvPr id="39940" name="Picture 4" descr="C:\Users\Liam\Documents\Design\NCETM\04 Images for B1 PPTs\Final PNG files\ncetm_mm_sp1_se20_aw001_step_3.png"/>
          <p:cNvPicPr>
            <a:picLocks noChangeAspect="1" noChangeArrowheads="1"/>
          </p:cNvPicPr>
          <p:nvPr/>
        </p:nvPicPr>
        <p:blipFill>
          <a:blip r:embed="rId4" cstate="print"/>
          <a:srcRect l="52593" t="22275" r="35619"/>
          <a:stretch>
            <a:fillRect/>
          </a:stretch>
        </p:blipFill>
        <p:spPr bwMode="auto">
          <a:xfrm>
            <a:off x="6284610" y="2924944"/>
            <a:ext cx="936104" cy="1758784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1:2</a:t>
            </a:r>
          </a:p>
        </p:txBody>
      </p:sp>
      <p:pic>
        <p:nvPicPr>
          <p:cNvPr id="39938" name="Picture 2" descr="C:\Users\Liam\Documents\Design\NCETM\04 Images for B1 PPTs\Final PNG files\ncetm_mm_sp1_se20_aw001_step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30" y="2420888"/>
            <a:ext cx="108012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3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38989" y="2577480"/>
            <a:ext cx="7936377" cy="1035112"/>
            <a:chOff x="179512" y="2564904"/>
            <a:chExt cx="7936377" cy="1035112"/>
          </a:xfrm>
        </p:grpSpPr>
        <p:pic>
          <p:nvPicPr>
            <p:cNvPr id="56322" name="Picture 2" descr="C:\Users\Liam\Documents\Design\NCETM\04 Images for B1 PPTs\Final PNG files\ncetm_mm_sp1_se20_aw002.png"/>
            <p:cNvPicPr>
              <a:picLocks noChangeAspect="1" noChangeArrowheads="1"/>
            </p:cNvPicPr>
            <p:nvPr/>
          </p:nvPicPr>
          <p:blipFill>
            <a:blip r:embed="rId3" cstate="print"/>
            <a:srcRect b="48699"/>
            <a:stretch>
              <a:fillRect/>
            </a:stretch>
          </p:blipFill>
          <p:spPr bwMode="auto">
            <a:xfrm>
              <a:off x="179512" y="2564904"/>
              <a:ext cx="7936377" cy="910259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 bwMode="auto">
            <a:xfrm>
              <a:off x="251520" y="3456000"/>
              <a:ext cx="77768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1:2</a:t>
            </a:r>
          </a:p>
        </p:txBody>
      </p:sp>
      <p:pic>
        <p:nvPicPr>
          <p:cNvPr id="12" name="Picture 2" descr="C:\Users\Liam\Documents\Design\NCETM\04 Images for B1 PPTs\Final PNG files\ncetm_mm_sp1_se20_aw002.png"/>
          <p:cNvPicPr>
            <a:picLocks noChangeAspect="1" noChangeArrowheads="1"/>
          </p:cNvPicPr>
          <p:nvPr/>
        </p:nvPicPr>
        <p:blipFill>
          <a:blip r:embed="rId3" cstate="print"/>
          <a:srcRect t="47242"/>
          <a:stretch>
            <a:fillRect/>
          </a:stretch>
        </p:blipFill>
        <p:spPr bwMode="auto">
          <a:xfrm>
            <a:off x="2138989" y="3396568"/>
            <a:ext cx="7936377" cy="93610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3435132" y="361259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363124" y="3612593"/>
            <a:ext cx="792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23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179548" y="361259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143476" y="3612593"/>
            <a:ext cx="792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057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7,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42651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column subtraction algorithm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7,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2080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1:3-1:6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8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2125</TotalTime>
  <Words>1567</Words>
  <Application>Microsoft Office PowerPoint</Application>
  <PresentationFormat>Widescreen</PresentationFormat>
  <Paragraphs>526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PowerPoint Presentation</vt:lpstr>
      <vt:lpstr>Year 3, Unit 7, Learning Outcome 1</vt:lpstr>
      <vt:lpstr>PowerPoint Presentation</vt:lpstr>
      <vt:lpstr>PowerPoint Presentation</vt:lpstr>
      <vt:lpstr>PowerPoint Presentation</vt:lpstr>
      <vt:lpstr>Year 3, Unit 7, Learning Outcome 2</vt:lpstr>
      <vt:lpstr>PowerPoint Presentation</vt:lpstr>
      <vt:lpstr>PowerPoint Presentation</vt:lpstr>
      <vt:lpstr>PowerPoint Presentation</vt:lpstr>
      <vt:lpstr>PowerPoint Presentation</vt:lpstr>
      <vt:lpstr>Year 3, Unit 7, Learning Outcome 3</vt:lpstr>
      <vt:lpstr>PowerPoint Presentation</vt:lpstr>
      <vt:lpstr>PowerPoint Presentation</vt:lpstr>
      <vt:lpstr>PowerPoint Presentation</vt:lpstr>
      <vt:lpstr>PowerPoint Presentation</vt:lpstr>
      <vt:lpstr>Year 3, Unit 7, Learning Outcome 4</vt:lpstr>
      <vt:lpstr>PowerPoint Presentation</vt:lpstr>
      <vt:lpstr>PowerPoint Presentation</vt:lpstr>
      <vt:lpstr>PowerPoint Presentation</vt:lpstr>
      <vt:lpstr>PowerPoint Presentation</vt:lpstr>
      <vt:lpstr>Year 3, Unit 7,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3AS-2 Columnar addition and subtraction</vt:lpstr>
      <vt:lpstr>PowerPoint Presentation</vt:lpstr>
      <vt:lpstr>Year 3, Unit 7, Learning Outcome 6</vt:lpstr>
      <vt:lpstr>PowerPoint Presentation</vt:lpstr>
      <vt:lpstr>3AS-2 Columnar addition and subtraction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125</cp:revision>
  <dcterms:created xsi:type="dcterms:W3CDTF">2021-05-07T12:27:15Z</dcterms:created>
  <dcterms:modified xsi:type="dcterms:W3CDTF">2021-11-12T09:20:57Z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