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0"/>
  </p:notesMasterIdLst>
  <p:sldIdLst>
    <p:sldId id="263" r:id="rId6"/>
    <p:sldId id="628" r:id="rId7"/>
    <p:sldId id="588" r:id="rId8"/>
    <p:sldId id="292" r:id="rId9"/>
    <p:sldId id="300" r:id="rId10"/>
    <p:sldId id="269" r:id="rId11"/>
    <p:sldId id="643" r:id="rId12"/>
    <p:sldId id="638" r:id="rId13"/>
    <p:sldId id="279" r:id="rId14"/>
    <p:sldId id="637" r:id="rId15"/>
    <p:sldId id="281" r:id="rId16"/>
    <p:sldId id="282" r:id="rId17"/>
    <p:sldId id="642" r:id="rId18"/>
    <p:sldId id="644" r:id="rId19"/>
    <p:sldId id="580" r:id="rId20"/>
    <p:sldId id="635" r:id="rId21"/>
    <p:sldId id="579" r:id="rId22"/>
    <p:sldId id="629" r:id="rId23"/>
    <p:sldId id="630" r:id="rId24"/>
    <p:sldId id="631" r:id="rId25"/>
    <p:sldId id="632" r:id="rId26"/>
    <p:sldId id="633" r:id="rId27"/>
    <p:sldId id="636" r:id="rId28"/>
    <p:sldId id="634" r:id="rId29"/>
    <p:sldId id="286" r:id="rId30"/>
    <p:sldId id="265" r:id="rId31"/>
    <p:sldId id="287" r:id="rId32"/>
    <p:sldId id="639" r:id="rId33"/>
    <p:sldId id="640" r:id="rId34"/>
    <p:sldId id="641" r:id="rId35"/>
    <p:sldId id="622" r:id="rId36"/>
    <p:sldId id="607" r:id="rId37"/>
    <p:sldId id="612" r:id="rId38"/>
    <p:sldId id="291" r:id="rId39"/>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522F3D-72A2-8DDC-06FA-90BEB9393AAC}" name="Carol Knights" initials="CK" userId="S::carol.knights@mei.org.uk::23be5868-5566-498b-9c06-a891da1c2c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27FBC4-BBDC-40D3-988A-0A2BB121B5E7}" v="18" dt="2021-11-11T13:36:11.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573" autoAdjust="0"/>
  </p:normalViewPr>
  <p:slideViewPr>
    <p:cSldViewPr>
      <p:cViewPr varScale="1">
        <p:scale>
          <a:sx n="50" d="100"/>
          <a:sy n="50" d="100"/>
        </p:scale>
        <p:origin x="1458" y="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B071CC5F-643E-468B-883B-0123F4583FF0}"/>
    <pc:docChg chg="modSld">
      <pc:chgData name="Steve McCormack" userId="a36034f6-e157-44c0-92e0-583c4185333c" providerId="ADAL" clId="{B071CC5F-643E-468B-883B-0123F4583FF0}" dt="2021-11-12T12:36:58.311" v="59" actId="6549"/>
      <pc:docMkLst>
        <pc:docMk/>
      </pc:docMkLst>
      <pc:sldChg chg="modSp mod">
        <pc:chgData name="Steve McCormack" userId="a36034f6-e157-44c0-92e0-583c4185333c" providerId="ADAL" clId="{B071CC5F-643E-468B-883B-0123F4583FF0}" dt="2021-11-12T12:34:53.409" v="33" actId="6549"/>
        <pc:sldMkLst>
          <pc:docMk/>
          <pc:sldMk cId="387169446" sldId="281"/>
        </pc:sldMkLst>
        <pc:spChg chg="mod">
          <ac:chgData name="Steve McCormack" userId="a36034f6-e157-44c0-92e0-583c4185333c" providerId="ADAL" clId="{B071CC5F-643E-468B-883B-0123F4583FF0}" dt="2021-11-12T12:34:53.409" v="33" actId="6549"/>
          <ac:spMkLst>
            <pc:docMk/>
            <pc:sldMk cId="387169446" sldId="281"/>
            <ac:spMk id="3" creationId="{EC771724-309D-4EC6-8089-365C4C85F6A6}"/>
          </ac:spMkLst>
        </pc:spChg>
      </pc:sldChg>
      <pc:sldChg chg="modSp mod">
        <pc:chgData name="Steve McCormack" userId="a36034f6-e157-44c0-92e0-583c4185333c" providerId="ADAL" clId="{B071CC5F-643E-468B-883B-0123F4583FF0}" dt="2021-11-12T12:36:58.311" v="59" actId="6549"/>
        <pc:sldMkLst>
          <pc:docMk/>
          <pc:sldMk cId="309275939" sldId="291"/>
        </pc:sldMkLst>
        <pc:spChg chg="mod">
          <ac:chgData name="Steve McCormack" userId="a36034f6-e157-44c0-92e0-583c4185333c" providerId="ADAL" clId="{B071CC5F-643E-468B-883B-0123F4583FF0}" dt="2021-11-12T12:36:58.311" v="59" actId="6549"/>
          <ac:spMkLst>
            <pc:docMk/>
            <pc:sldMk cId="309275939" sldId="291"/>
            <ac:spMk id="2" creationId="{2FC8153A-3089-4481-8DDB-FCA2DBF5BD26}"/>
          </ac:spMkLst>
        </pc:spChg>
      </pc:sldChg>
      <pc:sldChg chg="modSp mod">
        <pc:chgData name="Steve McCormack" userId="a36034f6-e157-44c0-92e0-583c4185333c" providerId="ADAL" clId="{B071CC5F-643E-468B-883B-0123F4583FF0}" dt="2021-11-12T12:35:32.081" v="36" actId="20577"/>
        <pc:sldMkLst>
          <pc:docMk/>
          <pc:sldMk cId="1972075379" sldId="579"/>
        </pc:sldMkLst>
        <pc:spChg chg="mod">
          <ac:chgData name="Steve McCormack" userId="a36034f6-e157-44c0-92e0-583c4185333c" providerId="ADAL" clId="{B071CC5F-643E-468B-883B-0123F4583FF0}" dt="2021-11-12T12:35:32.081" v="36" actId="20577"/>
          <ac:spMkLst>
            <pc:docMk/>
            <pc:sldMk cId="1972075379" sldId="579"/>
            <ac:spMk id="7" creationId="{B8AFBD74-4A3D-473E-8BAC-6A6DB83E0156}"/>
          </ac:spMkLst>
        </pc:spChg>
      </pc:sldChg>
      <pc:sldChg chg="modSp mod">
        <pc:chgData name="Steve McCormack" userId="a36034f6-e157-44c0-92e0-583c4185333c" providerId="ADAL" clId="{B071CC5F-643E-468B-883B-0123F4583FF0}" dt="2021-11-12T12:35:19.514" v="34" actId="20577"/>
        <pc:sldMkLst>
          <pc:docMk/>
          <pc:sldMk cId="717258061" sldId="580"/>
        </pc:sldMkLst>
        <pc:spChg chg="mod">
          <ac:chgData name="Steve McCormack" userId="a36034f6-e157-44c0-92e0-583c4185333c" providerId="ADAL" clId="{B071CC5F-643E-468B-883B-0123F4583FF0}" dt="2021-11-12T12:35:19.514" v="34" actId="20577"/>
          <ac:spMkLst>
            <pc:docMk/>
            <pc:sldMk cId="717258061" sldId="580"/>
            <ac:spMk id="2" creationId="{23A84928-1FCA-4634-9C2E-8162352F2955}"/>
          </ac:spMkLst>
        </pc:spChg>
      </pc:sldChg>
      <pc:sldChg chg="modSp mod">
        <pc:chgData name="Steve McCormack" userId="a36034f6-e157-44c0-92e0-583c4185333c" providerId="ADAL" clId="{B071CC5F-643E-468B-883B-0123F4583FF0}" dt="2021-11-12T12:36:50.241" v="55" actId="6549"/>
        <pc:sldMkLst>
          <pc:docMk/>
          <pc:sldMk cId="269453838" sldId="607"/>
        </pc:sldMkLst>
        <pc:spChg chg="mod">
          <ac:chgData name="Steve McCormack" userId="a36034f6-e157-44c0-92e0-583c4185333c" providerId="ADAL" clId="{B071CC5F-643E-468B-883B-0123F4583FF0}" dt="2021-11-12T12:36:50.241" v="55" actId="6549"/>
          <ac:spMkLst>
            <pc:docMk/>
            <pc:sldMk cId="269453838" sldId="607"/>
            <ac:spMk id="2" creationId="{468AD34D-48AC-4C34-99A5-DF560A5DFC10}"/>
          </ac:spMkLst>
        </pc:spChg>
      </pc:sldChg>
      <pc:sldChg chg="modSp mod">
        <pc:chgData name="Steve McCormack" userId="a36034f6-e157-44c0-92e0-583c4185333c" providerId="ADAL" clId="{B071CC5F-643E-468B-883B-0123F4583FF0}" dt="2021-11-12T12:36:53.937" v="57" actId="6549"/>
        <pc:sldMkLst>
          <pc:docMk/>
          <pc:sldMk cId="4018005317" sldId="612"/>
        </pc:sldMkLst>
        <pc:spChg chg="mod">
          <ac:chgData name="Steve McCormack" userId="a36034f6-e157-44c0-92e0-583c4185333c" providerId="ADAL" clId="{B071CC5F-643E-468B-883B-0123F4583FF0}" dt="2021-11-12T12:36:53.937" v="57" actId="6549"/>
          <ac:spMkLst>
            <pc:docMk/>
            <pc:sldMk cId="4018005317" sldId="612"/>
            <ac:spMk id="2" creationId="{468AD34D-48AC-4C34-99A5-DF560A5DFC10}"/>
          </ac:spMkLst>
        </pc:spChg>
      </pc:sldChg>
      <pc:sldChg chg="modSp mod">
        <pc:chgData name="Steve McCormack" userId="a36034f6-e157-44c0-92e0-583c4185333c" providerId="ADAL" clId="{B071CC5F-643E-468B-883B-0123F4583FF0}" dt="2021-11-12T12:36:46.961" v="53" actId="6549"/>
        <pc:sldMkLst>
          <pc:docMk/>
          <pc:sldMk cId="15959686" sldId="622"/>
        </pc:sldMkLst>
        <pc:spChg chg="mod">
          <ac:chgData name="Steve McCormack" userId="a36034f6-e157-44c0-92e0-583c4185333c" providerId="ADAL" clId="{B071CC5F-643E-468B-883B-0123F4583FF0}" dt="2021-11-12T12:36:46.961" v="53" actId="6549"/>
          <ac:spMkLst>
            <pc:docMk/>
            <pc:sldMk cId="15959686" sldId="622"/>
            <ac:spMk id="2" creationId="{468AD34D-48AC-4C34-99A5-DF560A5DFC10}"/>
          </ac:spMkLst>
        </pc:spChg>
      </pc:sldChg>
      <pc:sldChg chg="modSp mod">
        <pc:chgData name="Steve McCormack" userId="a36034f6-e157-44c0-92e0-583c4185333c" providerId="ADAL" clId="{B071CC5F-643E-468B-883B-0123F4583FF0}" dt="2021-11-12T12:34:08.593" v="5" actId="6549"/>
        <pc:sldMkLst>
          <pc:docMk/>
          <pc:sldMk cId="16148066" sldId="628"/>
        </pc:sldMkLst>
        <pc:spChg chg="mod">
          <ac:chgData name="Steve McCormack" userId="a36034f6-e157-44c0-92e0-583c4185333c" providerId="ADAL" clId="{B071CC5F-643E-468B-883B-0123F4583FF0}" dt="2021-11-12T12:34:08.593" v="5" actId="6549"/>
          <ac:spMkLst>
            <pc:docMk/>
            <pc:sldMk cId="16148066" sldId="628"/>
            <ac:spMk id="5" creationId="{F3AEFA3D-6E0E-40FE-BDA2-AC1662A877CD}"/>
          </ac:spMkLst>
        </pc:spChg>
      </pc:sldChg>
      <pc:sldChg chg="modSp mod">
        <pc:chgData name="Steve McCormack" userId="a36034f6-e157-44c0-92e0-583c4185333c" providerId="ADAL" clId="{B071CC5F-643E-468B-883B-0123F4583FF0}" dt="2021-11-12T12:35:39.431" v="37" actId="20577"/>
        <pc:sldMkLst>
          <pc:docMk/>
          <pc:sldMk cId="317926811" sldId="629"/>
        </pc:sldMkLst>
        <pc:spChg chg="mod">
          <ac:chgData name="Steve McCormack" userId="a36034f6-e157-44c0-92e0-583c4185333c" providerId="ADAL" clId="{B071CC5F-643E-468B-883B-0123F4583FF0}" dt="2021-11-12T12:35:39.431" v="37" actId="20577"/>
          <ac:spMkLst>
            <pc:docMk/>
            <pc:sldMk cId="317926811" sldId="629"/>
            <ac:spMk id="2" creationId="{23A84928-1FCA-4634-9C2E-8162352F2955}"/>
          </ac:spMkLst>
        </pc:spChg>
      </pc:sldChg>
      <pc:sldChg chg="modSp mod">
        <pc:chgData name="Steve McCormack" userId="a36034f6-e157-44c0-92e0-583c4185333c" providerId="ADAL" clId="{B071CC5F-643E-468B-883B-0123F4583FF0}" dt="2021-11-12T12:35:45.747" v="38" actId="20577"/>
        <pc:sldMkLst>
          <pc:docMk/>
          <pc:sldMk cId="3248463620" sldId="630"/>
        </pc:sldMkLst>
        <pc:spChg chg="mod">
          <ac:chgData name="Steve McCormack" userId="a36034f6-e157-44c0-92e0-583c4185333c" providerId="ADAL" clId="{B071CC5F-643E-468B-883B-0123F4583FF0}" dt="2021-11-12T12:35:45.747" v="38" actId="20577"/>
          <ac:spMkLst>
            <pc:docMk/>
            <pc:sldMk cId="3248463620" sldId="630"/>
            <ac:spMk id="7" creationId="{B8AFBD74-4A3D-473E-8BAC-6A6DB83E0156}"/>
          </ac:spMkLst>
        </pc:spChg>
      </pc:sldChg>
      <pc:sldChg chg="modSp mod">
        <pc:chgData name="Steve McCormack" userId="a36034f6-e157-44c0-92e0-583c4185333c" providerId="ADAL" clId="{B071CC5F-643E-468B-883B-0123F4583FF0}" dt="2021-11-12T12:35:52.097" v="39" actId="20577"/>
        <pc:sldMkLst>
          <pc:docMk/>
          <pc:sldMk cId="94774934" sldId="631"/>
        </pc:sldMkLst>
        <pc:spChg chg="mod">
          <ac:chgData name="Steve McCormack" userId="a36034f6-e157-44c0-92e0-583c4185333c" providerId="ADAL" clId="{B071CC5F-643E-468B-883B-0123F4583FF0}" dt="2021-11-12T12:35:52.097" v="39" actId="20577"/>
          <ac:spMkLst>
            <pc:docMk/>
            <pc:sldMk cId="94774934" sldId="631"/>
            <ac:spMk id="2" creationId="{23A84928-1FCA-4634-9C2E-8162352F2955}"/>
          </ac:spMkLst>
        </pc:spChg>
      </pc:sldChg>
      <pc:sldChg chg="modSp mod">
        <pc:chgData name="Steve McCormack" userId="a36034f6-e157-44c0-92e0-583c4185333c" providerId="ADAL" clId="{B071CC5F-643E-468B-883B-0123F4583FF0}" dt="2021-11-12T12:35:58.855" v="40" actId="20577"/>
        <pc:sldMkLst>
          <pc:docMk/>
          <pc:sldMk cId="3304677938" sldId="632"/>
        </pc:sldMkLst>
        <pc:spChg chg="mod">
          <ac:chgData name="Steve McCormack" userId="a36034f6-e157-44c0-92e0-583c4185333c" providerId="ADAL" clId="{B071CC5F-643E-468B-883B-0123F4583FF0}" dt="2021-11-12T12:35:58.855" v="40" actId="20577"/>
          <ac:spMkLst>
            <pc:docMk/>
            <pc:sldMk cId="3304677938" sldId="632"/>
            <ac:spMk id="7" creationId="{B8AFBD74-4A3D-473E-8BAC-6A6DB83E0156}"/>
          </ac:spMkLst>
        </pc:spChg>
      </pc:sldChg>
      <pc:sldChg chg="modSp mod">
        <pc:chgData name="Steve McCormack" userId="a36034f6-e157-44c0-92e0-583c4185333c" providerId="ADAL" clId="{B071CC5F-643E-468B-883B-0123F4583FF0}" dt="2021-11-12T12:36:03.905" v="41" actId="20577"/>
        <pc:sldMkLst>
          <pc:docMk/>
          <pc:sldMk cId="1339593176" sldId="633"/>
        </pc:sldMkLst>
        <pc:spChg chg="mod">
          <ac:chgData name="Steve McCormack" userId="a36034f6-e157-44c0-92e0-583c4185333c" providerId="ADAL" clId="{B071CC5F-643E-468B-883B-0123F4583FF0}" dt="2021-11-12T12:36:03.905" v="41" actId="20577"/>
          <ac:spMkLst>
            <pc:docMk/>
            <pc:sldMk cId="1339593176" sldId="633"/>
            <ac:spMk id="2" creationId="{23A84928-1FCA-4634-9C2E-8162352F2955}"/>
          </ac:spMkLst>
        </pc:spChg>
      </pc:sldChg>
      <pc:sldChg chg="modSp mod">
        <pc:chgData name="Steve McCormack" userId="a36034f6-e157-44c0-92e0-583c4185333c" providerId="ADAL" clId="{B071CC5F-643E-468B-883B-0123F4583FF0}" dt="2021-11-12T12:36:16.166" v="43" actId="20577"/>
        <pc:sldMkLst>
          <pc:docMk/>
          <pc:sldMk cId="2739527671" sldId="634"/>
        </pc:sldMkLst>
        <pc:spChg chg="mod">
          <ac:chgData name="Steve McCormack" userId="a36034f6-e157-44c0-92e0-583c4185333c" providerId="ADAL" clId="{B071CC5F-643E-468B-883B-0123F4583FF0}" dt="2021-11-12T12:36:16.166" v="43" actId="20577"/>
          <ac:spMkLst>
            <pc:docMk/>
            <pc:sldMk cId="2739527671" sldId="634"/>
            <ac:spMk id="7" creationId="{B8AFBD74-4A3D-473E-8BAC-6A6DB83E0156}"/>
          </ac:spMkLst>
        </pc:spChg>
      </pc:sldChg>
      <pc:sldChg chg="modSp mod">
        <pc:chgData name="Steve McCormack" userId="a36034f6-e157-44c0-92e0-583c4185333c" providerId="ADAL" clId="{B071CC5F-643E-468B-883B-0123F4583FF0}" dt="2021-11-12T12:35:24.947" v="35" actId="20577"/>
        <pc:sldMkLst>
          <pc:docMk/>
          <pc:sldMk cId="1487210850" sldId="635"/>
        </pc:sldMkLst>
        <pc:spChg chg="mod">
          <ac:chgData name="Steve McCormack" userId="a36034f6-e157-44c0-92e0-583c4185333c" providerId="ADAL" clId="{B071CC5F-643E-468B-883B-0123F4583FF0}" dt="2021-11-12T12:35:24.947" v="35" actId="20577"/>
          <ac:spMkLst>
            <pc:docMk/>
            <pc:sldMk cId="1487210850" sldId="635"/>
            <ac:spMk id="2" creationId="{23A84928-1FCA-4634-9C2E-8162352F2955}"/>
          </ac:spMkLst>
        </pc:spChg>
      </pc:sldChg>
      <pc:sldChg chg="modSp mod">
        <pc:chgData name="Steve McCormack" userId="a36034f6-e157-44c0-92e0-583c4185333c" providerId="ADAL" clId="{B071CC5F-643E-468B-883B-0123F4583FF0}" dt="2021-11-12T12:36:09.555" v="42" actId="20577"/>
        <pc:sldMkLst>
          <pc:docMk/>
          <pc:sldMk cId="947923073" sldId="636"/>
        </pc:sldMkLst>
        <pc:spChg chg="mod">
          <ac:chgData name="Steve McCormack" userId="a36034f6-e157-44c0-92e0-583c4185333c" providerId="ADAL" clId="{B071CC5F-643E-468B-883B-0123F4583FF0}" dt="2021-11-12T12:36:09.555" v="42" actId="20577"/>
          <ac:spMkLst>
            <pc:docMk/>
            <pc:sldMk cId="947923073" sldId="636"/>
            <ac:spMk id="2" creationId="{23A84928-1FCA-4634-9C2E-8162352F2955}"/>
          </ac:spMkLst>
        </pc:spChg>
      </pc:sldChg>
      <pc:sldChg chg="modSp mod">
        <pc:chgData name="Steve McCormack" userId="a36034f6-e157-44c0-92e0-583c4185333c" providerId="ADAL" clId="{B071CC5F-643E-468B-883B-0123F4583FF0}" dt="2021-11-12T12:36:33.219" v="45" actId="6549"/>
        <pc:sldMkLst>
          <pc:docMk/>
          <pc:sldMk cId="2643816851" sldId="639"/>
        </pc:sldMkLst>
        <pc:spChg chg="mod">
          <ac:chgData name="Steve McCormack" userId="a36034f6-e157-44c0-92e0-583c4185333c" providerId="ADAL" clId="{B071CC5F-643E-468B-883B-0123F4583FF0}" dt="2021-11-12T12:36:33.219" v="45" actId="6549"/>
          <ac:spMkLst>
            <pc:docMk/>
            <pc:sldMk cId="2643816851" sldId="639"/>
            <ac:spMk id="2" creationId="{3D3B0D61-9420-4B06-8555-667429430C87}"/>
          </ac:spMkLst>
        </pc:spChg>
      </pc:sldChg>
      <pc:sldChg chg="modSp mod">
        <pc:chgData name="Steve McCormack" userId="a36034f6-e157-44c0-92e0-583c4185333c" providerId="ADAL" clId="{B071CC5F-643E-468B-883B-0123F4583FF0}" dt="2021-11-12T12:36:37.425" v="47" actId="6549"/>
        <pc:sldMkLst>
          <pc:docMk/>
          <pc:sldMk cId="729736117" sldId="640"/>
        </pc:sldMkLst>
        <pc:spChg chg="mod">
          <ac:chgData name="Steve McCormack" userId="a36034f6-e157-44c0-92e0-583c4185333c" providerId="ADAL" clId="{B071CC5F-643E-468B-883B-0123F4583FF0}" dt="2021-11-12T12:36:37.425" v="47" actId="6549"/>
          <ac:spMkLst>
            <pc:docMk/>
            <pc:sldMk cId="729736117" sldId="640"/>
            <ac:spMk id="2" creationId="{3D3B0D61-9420-4B06-8555-667429430C87}"/>
          </ac:spMkLst>
        </pc:spChg>
      </pc:sldChg>
      <pc:sldChg chg="modSp mod">
        <pc:chgData name="Steve McCormack" userId="a36034f6-e157-44c0-92e0-583c4185333c" providerId="ADAL" clId="{B071CC5F-643E-468B-883B-0123F4583FF0}" dt="2021-11-12T12:36:41.988" v="51" actId="6549"/>
        <pc:sldMkLst>
          <pc:docMk/>
          <pc:sldMk cId="444374812" sldId="641"/>
        </pc:sldMkLst>
        <pc:spChg chg="mod">
          <ac:chgData name="Steve McCormack" userId="a36034f6-e157-44c0-92e0-583c4185333c" providerId="ADAL" clId="{B071CC5F-643E-468B-883B-0123F4583FF0}" dt="2021-11-12T12:36:41.988" v="51" actId="6549"/>
          <ac:spMkLst>
            <pc:docMk/>
            <pc:sldMk cId="444374812" sldId="641"/>
            <ac:spMk id="9" creationId="{87DBA3AC-E65A-455F-8954-CFDE8A02F5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lvl="0" indent="0">
              <a:spcBef>
                <a:spcPts val="400"/>
              </a:spcBef>
              <a:spcAft>
                <a:spcPts val="400"/>
              </a:spcAft>
              <a:buClr>
                <a:srgbClr val="82CBDD"/>
              </a:buClr>
              <a:buFont typeface="Symbol" panose="05050102010706020507" pitchFamily="18" charset="2"/>
              <a:buNone/>
            </a:pPr>
            <a:r>
              <a:rPr lang="en-GB" sz="1800" i="0" dirty="0">
                <a:effectLst/>
                <a:latin typeface="Myriad Pro"/>
                <a:ea typeface="Calibri" panose="020F0502020204030204" pitchFamily="34" charset="0"/>
                <a:cs typeface="Arial" panose="020B0604020202020204" pitchFamily="34" charset="0"/>
              </a:rPr>
              <a:t>Can you draw a picture to show this?</a:t>
            </a:r>
          </a:p>
          <a:p>
            <a:r>
              <a:rPr lang="en-GB" sz="1800" i="0" dirty="0">
                <a:effectLst/>
                <a:latin typeface="Myriad Pro"/>
                <a:ea typeface="Calibri" panose="020F0502020204030204" pitchFamily="34" charset="0"/>
                <a:cs typeface="Times New Roman" panose="02020603050405020304" pitchFamily="18" charset="0"/>
              </a:rPr>
              <a:t>Can you see this as (e.g.) 1/3 of 1/5 and as 1/5 of 1/3?</a:t>
            </a:r>
          </a:p>
          <a:p>
            <a:endParaRPr lang="en-GB" sz="1800" i="0" dirty="0">
              <a:effectLst/>
              <a:latin typeface="Myriad Pro"/>
              <a:ea typeface="Calibri" panose="020F0502020204030204" pitchFamily="34" charset="0"/>
              <a:cs typeface="Times New Roman" panose="02020603050405020304" pitchFamily="18" charset="0"/>
            </a:endParaRPr>
          </a:p>
          <a:p>
            <a:r>
              <a:rPr lang="en-GB" sz="2000" b="0" i="0" dirty="0">
                <a:solidFill>
                  <a:srgbClr val="008080"/>
                </a:solidFill>
                <a:latin typeface="Myriad Pro"/>
              </a:rPr>
              <a:t>Is (e.g.) (1/3 × 2) × 1/5 the same as 2/3 × 1/5?</a:t>
            </a:r>
          </a:p>
          <a:p>
            <a:r>
              <a:rPr lang="en-GB" sz="2000" b="0" i="0" dirty="0">
                <a:solidFill>
                  <a:srgbClr val="008080"/>
                </a:solidFill>
                <a:latin typeface="Myriad Pro"/>
              </a:rPr>
              <a:t>What other calculations is ___ the same as?</a:t>
            </a:r>
          </a:p>
          <a:p>
            <a:endParaRPr lang="en-GB" sz="2000" b="0" i="0" dirty="0">
              <a:solidFill>
                <a:srgbClr val="008080"/>
              </a:solidFill>
              <a:latin typeface="Myriad Pro"/>
            </a:endParaRPr>
          </a:p>
          <a:p>
            <a:r>
              <a:rPr lang="en-GB" sz="2000" b="0" i="0" dirty="0">
                <a:solidFill>
                  <a:srgbClr val="008080"/>
                </a:solidFill>
                <a:latin typeface="Myriad Pro"/>
              </a:rPr>
              <a:t>How else can you write (e.g.) 2/3 × 1/5? </a:t>
            </a:r>
          </a:p>
          <a:p>
            <a:r>
              <a:rPr lang="en-GB" sz="2000" b="0" i="0" dirty="0">
                <a:solidFill>
                  <a:srgbClr val="008080"/>
                </a:solidFill>
                <a:latin typeface="Myriad Pro"/>
              </a:rPr>
              <a:t>In how many ways can you think of this calculation?</a:t>
            </a:r>
          </a:p>
          <a:p>
            <a:endParaRPr lang="en-GB" sz="2000" b="0" i="0" dirty="0">
              <a:solidFill>
                <a:srgbClr val="008080"/>
              </a:solidFill>
              <a:latin typeface="Myriad Pro"/>
            </a:endParaRPr>
          </a:p>
          <a:p>
            <a:pPr marL="0" lvl="0" indent="0">
              <a:spcBef>
                <a:spcPts val="400"/>
              </a:spcBef>
              <a:spcAft>
                <a:spcPts val="400"/>
              </a:spcAft>
              <a:buClr>
                <a:srgbClr val="82CBDD"/>
              </a:buClr>
              <a:buFont typeface="Symbol" panose="05050102010706020507" pitchFamily="18" charset="2"/>
              <a:buNone/>
            </a:pPr>
            <a:r>
              <a:rPr lang="en-GB" sz="1800" i="0" dirty="0">
                <a:effectLst/>
                <a:latin typeface="Myriad Pro"/>
                <a:ea typeface="Calibri" panose="020F0502020204030204" pitchFamily="34" charset="0"/>
                <a:cs typeface="Arial" panose="020B0604020202020204" pitchFamily="34" charset="0"/>
              </a:rPr>
              <a:t>What is the same and what is different in these two calculations: 1/3 </a:t>
            </a:r>
            <a:r>
              <a:rPr lang="en-GB" sz="1800" b="0" i="0" dirty="0">
                <a:solidFill>
                  <a:srgbClr val="008080"/>
                </a:solidFill>
                <a:latin typeface="Myriad Pro"/>
              </a:rPr>
              <a:t>×</a:t>
            </a:r>
            <a:r>
              <a:rPr lang="en-GB" sz="1800" b="0" i="0" dirty="0">
                <a:solidFill>
                  <a:srgbClr val="008080"/>
                </a:solidFill>
                <a:effectLst/>
                <a:latin typeface="Myriad Pro"/>
                <a:cs typeface="Arial" panose="020B0604020202020204" pitchFamily="34" charset="0"/>
              </a:rPr>
              <a:t> </a:t>
            </a:r>
            <a:r>
              <a:rPr lang="en-GB" sz="1800" i="0" dirty="0">
                <a:effectLst/>
                <a:latin typeface="Myriad Pro"/>
                <a:ea typeface="Calibri" panose="020F0502020204030204" pitchFamily="34" charset="0"/>
                <a:cs typeface="Arial" panose="020B0604020202020204" pitchFamily="34" charset="0"/>
              </a:rPr>
              <a:t>1/5 and 2/3 </a:t>
            </a:r>
            <a:r>
              <a:rPr lang="en-GB" sz="1800" b="0" i="0" dirty="0">
                <a:solidFill>
                  <a:srgbClr val="008080"/>
                </a:solidFill>
                <a:latin typeface="Myriad Pro"/>
              </a:rPr>
              <a:t>×</a:t>
            </a:r>
            <a:r>
              <a:rPr lang="en-GB" sz="1800" i="0" dirty="0">
                <a:effectLst/>
                <a:latin typeface="Myriad Pro"/>
                <a:ea typeface="Calibri" panose="020F0502020204030204" pitchFamily="34" charset="0"/>
                <a:cs typeface="Arial" panose="020B0604020202020204" pitchFamily="34" charset="0"/>
              </a:rPr>
              <a:t> 2/5? Why is the answer to the second calculation four times bigger than the answer to the first?</a:t>
            </a:r>
          </a:p>
          <a:p>
            <a:endParaRPr lang="en-GB" sz="2000" b="0" i="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sequence of questions is designed to help students use their understanding of commutativity to make sense of the ‘multiply the numerators </a:t>
            </a:r>
            <a:r>
              <a:rPr lang="en-GB" sz="1200" i="0" dirty="0">
                <a:effectLst/>
                <a:latin typeface="Myriad Pro"/>
                <a:ea typeface="Calibri" panose="020F0502020204030204" pitchFamily="34" charset="0"/>
                <a:cs typeface="Times New Roman" panose="02020603050405020304" pitchFamily="18" charset="0"/>
              </a:rPr>
              <a:t>and multiply the denominators</a:t>
            </a:r>
            <a:r>
              <a:rPr lang="en-GB" dirty="0"/>
              <a:t>’ rule. </a:t>
            </a:r>
            <a:r>
              <a:rPr lang="en-GB" sz="1800" dirty="0">
                <a:solidFill>
                  <a:srgbClr val="000000"/>
                </a:solidFill>
                <a:effectLst/>
                <a:latin typeface="Myriad Pro"/>
                <a:ea typeface="Calibri" panose="020F0502020204030204" pitchFamily="34" charset="0"/>
                <a:cs typeface="Arial" panose="020B0604020202020204" pitchFamily="34" charset="0"/>
              </a:rPr>
              <a:t>It will be important to encourage students to reason why this is true, by asking questions that help them recognise where the calculations are equivalent, and to rewrite the calculations in different ways. </a:t>
            </a:r>
            <a:r>
              <a:rPr lang="en-GB" dirty="0"/>
              <a:t>Your questioning will need to help students to make connections between the calculations that are equivalent and the calculations that are related (i.e. questions a-e). Questions f-</a:t>
            </a:r>
            <a:r>
              <a:rPr lang="en-GB" dirty="0" err="1"/>
              <a:t>i</a:t>
            </a:r>
            <a:r>
              <a:rPr lang="en-GB" dirty="0"/>
              <a:t> provide an opportunity to practice these ideas, with h-</a:t>
            </a:r>
            <a:r>
              <a:rPr lang="en-GB" dirty="0" err="1"/>
              <a:t>i</a:t>
            </a:r>
            <a:r>
              <a:rPr lang="en-GB" dirty="0"/>
              <a:t> including some added challenge (i.e. the possibility of cancelling before multiplying). </a:t>
            </a:r>
            <a:r>
              <a:rPr lang="en-GB" sz="1800" dirty="0">
                <a:effectLst/>
                <a:latin typeface="Myriad Pro"/>
                <a:ea typeface="Calibri" panose="020F0502020204030204" pitchFamily="34" charset="0"/>
                <a:cs typeface="Times New Roman" panose="02020603050405020304" pitchFamily="18" charset="0"/>
              </a:rPr>
              <a:t>From these exercises and the ensuing discussions, it will be useful for students to articulate (both as a whole class and to themselves) the sentence </a:t>
            </a:r>
            <a:r>
              <a:rPr lang="en-GB" sz="1800" i="1" dirty="0">
                <a:effectLst/>
                <a:latin typeface="Myriad Pro"/>
                <a:ea typeface="Calibri" panose="020F0502020204030204" pitchFamily="34" charset="0"/>
                <a:cs typeface="Times New Roman" panose="02020603050405020304" pitchFamily="18" charset="0"/>
              </a:rPr>
              <a:t>‘When multiplying two fractions, multiply the numerators and multiply the denominators.’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lvl="0" indent="0">
              <a:spcBef>
                <a:spcPts val="400"/>
              </a:spcBef>
              <a:spcAft>
                <a:spcPts val="400"/>
              </a:spcAft>
              <a:buClr>
                <a:srgbClr val="82CBDD"/>
              </a:buClr>
              <a:buFont typeface="Symbol" panose="05050102010706020507" pitchFamily="18" charset="2"/>
              <a:buNone/>
            </a:pPr>
            <a:r>
              <a:rPr lang="en-GB" sz="1800" i="0" dirty="0">
                <a:effectLst/>
                <a:latin typeface="Myriad Pro"/>
                <a:ea typeface="Calibri" panose="020F0502020204030204" pitchFamily="34" charset="0"/>
                <a:cs typeface="Arial" panose="020B0604020202020204" pitchFamily="34" charset="0"/>
              </a:rPr>
              <a:t>What is the same and what is different about each calculation? How would you modify the diagram each time?</a:t>
            </a:r>
          </a:p>
          <a:p>
            <a:pPr marL="0" lvl="0" indent="0">
              <a:spcBef>
                <a:spcPts val="400"/>
              </a:spcBef>
              <a:spcAft>
                <a:spcPts val="400"/>
              </a:spcAft>
              <a:buClr>
                <a:srgbClr val="82CBDD"/>
              </a:buClr>
              <a:buFont typeface="Symbol" panose="05050102010706020507" pitchFamily="18" charset="2"/>
              <a:buNone/>
            </a:pPr>
            <a:endParaRPr lang="en-GB" sz="1800" i="0" dirty="0">
              <a:effectLst/>
              <a:latin typeface="Myriad Pro"/>
              <a:ea typeface="Calibri" panose="020F0502020204030204" pitchFamily="34" charset="0"/>
              <a:cs typeface="Arial" panose="020B0604020202020204" pitchFamily="34" charset="0"/>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example of how you might encourage students to generalise beyond unit fractions, using </a:t>
            </a:r>
            <a:r>
              <a:rPr lang="en-GB" i="1" dirty="0"/>
              <a:t>Example 1 </a:t>
            </a:r>
            <a:r>
              <a:rPr lang="en-GB" dirty="0"/>
              <a:t>and their existing experience of the area representation for multiplication.</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046178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40-42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is each part related to the original calculation? How could you rewrite each part? Could you rewrite each part using 8/15 in your calculation?</a:t>
            </a:r>
          </a:p>
          <a:p>
            <a:pPr>
              <a:spcBef>
                <a:spcPts val="400"/>
              </a:spcBef>
              <a:spcAft>
                <a:spcPts val="400"/>
              </a:spcAft>
            </a:pPr>
            <a:r>
              <a:rPr lang="en-GB" sz="1200" dirty="0">
                <a:solidFill>
                  <a:srgbClr val="008080"/>
                </a:solidFill>
                <a:latin typeface="Myriad Pro"/>
              </a:rPr>
              <a:t>What other results could you find given that you know the original product?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indent="-280670" algn="l" defTabSz="914400" rtl="0" eaLnBrk="1" latinLnBrk="0" hangingPunct="1">
              <a:spcBef>
                <a:spcPts val="400"/>
              </a:spcBef>
              <a:spcAft>
                <a:spcPts val="400"/>
              </a:spcAft>
            </a:pPr>
            <a:r>
              <a:rPr lang="en-GB" sz="1800" kern="1200" dirty="0">
                <a:solidFill>
                  <a:schemeClr val="tx1"/>
                </a:solidFill>
                <a:effectLst/>
                <a:latin typeface="Myriad Pro"/>
                <a:ea typeface="Calibri" panose="020F0502020204030204" pitchFamily="34" charset="0"/>
                <a:cs typeface="Times New Roman" panose="02020603050405020304" pitchFamily="18" charset="0"/>
              </a:rPr>
              <a:t>In </a:t>
            </a:r>
            <a:r>
              <a:rPr lang="en-GB" sz="1800" i="1" kern="1200" dirty="0">
                <a:solidFill>
                  <a:schemeClr val="tx1"/>
                </a:solidFill>
                <a:effectLst/>
                <a:latin typeface="Myriad Pro"/>
                <a:ea typeface="Calibri" panose="020F0502020204030204" pitchFamily="34" charset="0"/>
                <a:cs typeface="Times New Roman" panose="02020603050405020304" pitchFamily="18" charset="0"/>
              </a:rPr>
              <a:t>Example 2</a:t>
            </a:r>
            <a:r>
              <a:rPr lang="en-GB" sz="1800" kern="1200" dirty="0">
                <a:solidFill>
                  <a:schemeClr val="tx1"/>
                </a:solidFill>
                <a:effectLst/>
                <a:latin typeface="Myriad Pro"/>
                <a:ea typeface="Calibri" panose="020F0502020204030204" pitchFamily="34" charset="0"/>
                <a:cs typeface="Times New Roman" panose="02020603050405020304" pitchFamily="18" charset="0"/>
              </a:rPr>
              <a:t>, students are invited to manipulate a given expression to find the answers to other calculations, further developing their understanding of the use of one fraction (such as a unit fraction) to find the product of two fractions.</a:t>
            </a:r>
          </a:p>
          <a:p>
            <a:r>
              <a:rPr lang="en-GB" sz="1800" dirty="0">
                <a:effectLst/>
                <a:latin typeface="Myriad Pro"/>
                <a:ea typeface="Calibri" panose="020F0502020204030204" pitchFamily="34" charset="0"/>
                <a:cs typeface="Times New Roman" panose="02020603050405020304" pitchFamily="18" charset="0"/>
              </a:rPr>
              <a:t>On completion of the three given calculations, and having discussed their reasoning, you could then ask students to give some other results that they can find using the original product.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313527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42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092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i="0" dirty="0">
                <a:solidFill>
                  <a:srgbClr val="008080"/>
                </a:solidFill>
                <a:latin typeface="Myriad Pro"/>
              </a:rPr>
              <a:t>What is the same about these two calculations? What is different?</a:t>
            </a:r>
          </a:p>
          <a:p>
            <a:r>
              <a:rPr lang="en-GB" sz="2000" b="0" i="0" dirty="0">
                <a:solidFill>
                  <a:srgbClr val="008080"/>
                </a:solidFill>
                <a:latin typeface="Myriad Pro"/>
              </a:rPr>
              <a:t>How many different ways might you approach each calculation to make it simpler?</a:t>
            </a:r>
          </a:p>
          <a:p>
            <a:r>
              <a:rPr lang="en-GB" sz="2000" b="0" i="0" dirty="0">
                <a:solidFill>
                  <a:srgbClr val="008080"/>
                </a:solidFill>
                <a:latin typeface="Myriad Pro"/>
              </a:rPr>
              <a:t>How could you rewrite each calculation?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Students could consider cancelling fractions in order to simplify multiplication calculations with fractions, but this may not be the most efficient approach. In </a:t>
            </a:r>
            <a:r>
              <a:rPr lang="en-GB" sz="1800" i="1" dirty="0">
                <a:effectLst/>
                <a:latin typeface="Myriad Pro"/>
                <a:ea typeface="Calibri" panose="020F0502020204030204" pitchFamily="34" charset="0"/>
                <a:cs typeface="Times New Roman" panose="02020603050405020304" pitchFamily="18" charset="0"/>
              </a:rPr>
              <a:t>Example 3</a:t>
            </a:r>
            <a:r>
              <a:rPr lang="en-GB" sz="1800" dirty="0">
                <a:effectLst/>
                <a:latin typeface="Myriad Pro"/>
                <a:ea typeface="Calibri" panose="020F0502020204030204" pitchFamily="34" charset="0"/>
                <a:cs typeface="Times New Roman" panose="02020603050405020304" pitchFamily="18" charset="0"/>
              </a:rPr>
              <a:t>, the numbers have been carefully chosen to draw attention to how the commutative law can be used to simplify when multiplying fractions. Initially, students may calculate the product without simplifying, and the numbers used in the first multiplication calculation are chosen to make this reasonably straightforward.  Students may be more likely to notice that the second calculation can be simplified before multiplying (by simplifying 27/9 to 3). On finding that the products are equal, students’ attention should be drawn to the common structure of each calculation and the way that the commutative law can be used to simplify.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3309386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42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4953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could you rewrite each product? How could you rewrite each product so that they share a factor? </a:t>
            </a:r>
          </a:p>
          <a:p>
            <a:r>
              <a:rPr lang="en-GB" sz="2000" b="0" dirty="0">
                <a:solidFill>
                  <a:srgbClr val="008080"/>
                </a:solidFill>
                <a:latin typeface="Myriad Pro"/>
              </a:rPr>
              <a:t>Once students have identified the common factor of 14/15: Which is bigger, 12/13 or 15/16? How do you know? (If students are struggling with this, you could reframe the question as ‘which is further from 1?’)</a:t>
            </a:r>
          </a:p>
          <a:p>
            <a:r>
              <a:rPr lang="en-GB" sz="2000" b="0" dirty="0">
                <a:solidFill>
                  <a:srgbClr val="008080"/>
                </a:solidFill>
                <a:latin typeface="Myriad Pro"/>
              </a:rPr>
              <a:t>How does this help you to reason about which product is greater?</a:t>
            </a:r>
          </a:p>
          <a:p>
            <a:r>
              <a:rPr lang="en-GB" sz="2000" b="0" dirty="0">
                <a:solidFill>
                  <a:srgbClr val="008080"/>
                </a:solidFill>
                <a:latin typeface="Myriad Pro"/>
              </a:rPr>
              <a:t>Will this always be possible with fractions made from consecutive numbers?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A key aspect of fluency with calculations of this type is to look for simplifications before multiplying numerators and denominators.  In </a:t>
            </a:r>
            <a:r>
              <a:rPr lang="en-GB" sz="1200" b="0" i="1" dirty="0">
                <a:solidFill>
                  <a:srgbClr val="008080"/>
                </a:solidFill>
                <a:latin typeface="Myriad Pro"/>
              </a:rPr>
              <a:t>Examples 4a and b</a:t>
            </a:r>
            <a:r>
              <a:rPr lang="en-GB" sz="1200" b="0" dirty="0">
                <a:solidFill>
                  <a:srgbClr val="008080"/>
                </a:solidFill>
                <a:latin typeface="Myriad Pro"/>
              </a:rPr>
              <a:t>, students should be encouraged to reason about the relative size of the answers by looking at the constituent parts of the product rather than calculating the product. </a:t>
            </a:r>
          </a:p>
          <a:p>
            <a:pPr>
              <a:spcBef>
                <a:spcPts val="400"/>
              </a:spcBef>
              <a:spcAft>
                <a:spcPts val="400"/>
              </a:spcAft>
            </a:pPr>
            <a:endParaRPr lang="en-GB" sz="1200" b="1"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104143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ways can you arrange your four consecutive numbers?</a:t>
            </a:r>
          </a:p>
          <a:p>
            <a:pPr>
              <a:spcBef>
                <a:spcPts val="400"/>
              </a:spcBef>
              <a:spcAft>
                <a:spcPts val="400"/>
              </a:spcAft>
            </a:pPr>
            <a:r>
              <a:rPr lang="en-GB" sz="1200" dirty="0">
                <a:solidFill>
                  <a:srgbClr val="008080"/>
                </a:solidFill>
                <a:latin typeface="Myriad Pro"/>
              </a:rPr>
              <a:t>Which arrangement gives the greatest/least product?</a:t>
            </a:r>
          </a:p>
          <a:p>
            <a:pPr>
              <a:spcBef>
                <a:spcPts val="400"/>
              </a:spcBef>
              <a:spcAft>
                <a:spcPts val="400"/>
              </a:spcAft>
            </a:pPr>
            <a:r>
              <a:rPr lang="en-GB" sz="1200" dirty="0">
                <a:solidFill>
                  <a:srgbClr val="008080"/>
                </a:solidFill>
                <a:latin typeface="Myriad Pro"/>
              </a:rPr>
              <a:t>Is this the same for all sets of four consecutive numbers?</a:t>
            </a:r>
          </a:p>
          <a:p>
            <a:pPr>
              <a:spcBef>
                <a:spcPts val="400"/>
              </a:spcBef>
              <a:spcAft>
                <a:spcPts val="400"/>
              </a:spcAft>
            </a:pPr>
            <a:r>
              <a:rPr lang="en-GB" sz="1200" dirty="0">
                <a:solidFill>
                  <a:srgbClr val="008080"/>
                </a:solidFill>
                <a:latin typeface="Myriad Pro"/>
              </a:rPr>
              <a:t>Can you generalise this?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indent="-280670" algn="l" defTabSz="914400" rtl="0" eaLnBrk="1" latinLnBrk="0" hangingPunct="1">
              <a:spcBef>
                <a:spcPts val="400"/>
              </a:spcBef>
              <a:spcAft>
                <a:spcPts val="400"/>
              </a:spcAft>
            </a:pPr>
            <a:r>
              <a:rPr lang="en-GB" sz="1200" kern="1200" dirty="0">
                <a:solidFill>
                  <a:srgbClr val="008080"/>
                </a:solidFill>
                <a:latin typeface="Myriad Pro"/>
                <a:ea typeface="+mn-ea"/>
                <a:cs typeface="+mn-cs"/>
              </a:rPr>
              <a:t>This investigation might be used as an extension of </a:t>
            </a:r>
            <a:r>
              <a:rPr lang="en-GB" sz="1200" i="1" kern="1200" dirty="0">
                <a:solidFill>
                  <a:srgbClr val="008080"/>
                </a:solidFill>
                <a:latin typeface="Myriad Pro"/>
                <a:ea typeface="+mn-ea"/>
                <a:cs typeface="+mn-cs"/>
              </a:rPr>
              <a:t>Examples 4a and b</a:t>
            </a:r>
            <a:r>
              <a:rPr lang="en-GB" sz="1200" kern="1200" dirty="0">
                <a:solidFill>
                  <a:srgbClr val="008080"/>
                </a:solidFill>
                <a:latin typeface="Myriad Pro"/>
                <a:ea typeface="+mn-ea"/>
                <a:cs typeface="+mn-cs"/>
              </a:rPr>
              <a:t>, offering students the opportunity to generalise further about the structure of multiplication. </a:t>
            </a:r>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3200208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42 and 43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60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Operating on number.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792421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about the representations and structure involved in this key idea can be found:</a:t>
            </a:r>
          </a:p>
          <a:p>
            <a:pPr marL="171450" indent="-171450">
              <a:buFont typeface="Arial" panose="020B0604020202020204" pitchFamily="34" charset="0"/>
              <a:buChar char="•"/>
            </a:pPr>
            <a:r>
              <a:rPr lang="en-GB" dirty="0"/>
              <a:t>On page 11 and 12 of the Theme Overview document.</a:t>
            </a:r>
          </a:p>
          <a:p>
            <a:pPr marL="171450" indent="-171450">
              <a:buFont typeface="Arial" panose="020B0604020202020204" pitchFamily="34" charset="0"/>
              <a:buChar char="•"/>
            </a:pPr>
            <a:r>
              <a:rPr lang="en-GB" dirty="0"/>
              <a:t>In the ‘Using mathematical representations at KS3’ documents</a:t>
            </a:r>
          </a:p>
          <a:p>
            <a:endParaRPr lang="en-GB" dirty="0"/>
          </a:p>
          <a:p>
            <a:r>
              <a:rPr lang="en-GB" dirty="0"/>
              <a:t>Links to all of these can be found on the final slide.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1682450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288926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1037692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104568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93771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arithmetic procedures can be found on page 2 of the 2.1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2.1.1 Understand and use the structures that underpin addition and subtraction strategies – page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2.1.2 Understand and use the structures that underpin multiplication and division strategies – pages 10 and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2.1.3 Know, understand and use fluently a range of calculation strategies for addition and subtraction of fractions – page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2.1.4 Know, understand and use fluently a range of calculation strategies for multiplication and division of fractions – pages 11 and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2.1.5 Use the laws and conventions of arithmetic to calculate efficiently – pages 12 and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The prior learning is covered in a number of the segments from Spines 1, 2 and 3 of the NCETM primary mastery professional development materials (linked on final slide).</a:t>
            </a:r>
          </a:p>
          <a:p>
            <a:endParaRPr lang="en-GB" dirty="0"/>
          </a:p>
          <a:p>
            <a:r>
              <a:rPr lang="en-GB" dirty="0"/>
              <a:t>Within the Operating on Number Theme Overview document, you can also find a broader description of students’ potential previous learning (page 6), alongside further information about key underpinning knowledge (page 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a) NCETM Secondary assessment materials, page 10</a:t>
            </a:r>
            <a:endParaRPr lang="en-GB" sz="1200" dirty="0">
              <a:effectLst/>
              <a:latin typeface="Myriad Pro"/>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can be found on page 40 of the 2.1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can be found on page 40 of the 2.1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1867332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12/11/2021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etm.org.uk/classroom-resources/departmental-workshops/" TargetMode="External"/><Relationship Id="rId2" Type="http://schemas.openxmlformats.org/officeDocument/2006/relationships/hyperlink" Target="https://www.ncetm.org.uk/classroom-resources/planning-to-teach-secondary-math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hyperlink" Target="https://www.ncetm.org.uk/media/xhqegzuq/ncetm_ks3_cc_2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9.xml"/><Relationship Id="rId7"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11" Type="http://schemas.openxmlformats.org/officeDocument/2006/relationships/hyperlink" Target="https://www.ncetm.org.uk/classroom-resources/departmental-workshops/" TargetMode="External"/><Relationship Id="rId5" Type="http://schemas.openxmlformats.org/officeDocument/2006/relationships/hyperlink" Target="https://www.ncetm.org.uk/media/xhqegzuq/ncetm_ks3_cc_2_1.pdf" TargetMode="External"/><Relationship Id="rId10" Type="http://schemas.openxmlformats.org/officeDocument/2006/relationships/hyperlink" Target="https://www.ncetm.org.uk/classroom-resources/planning-to-teach-secondary-maths/" TargetMode="External"/><Relationship Id="rId4" Type="http://schemas.openxmlformats.org/officeDocument/2006/relationships/hyperlink" Target="https://www.ncetm.org.uk/media/x2uj2qln/ncetm_ks3_theme_2.pdf" TargetMode="External"/><Relationship Id="rId9" Type="http://schemas.openxmlformats.org/officeDocument/2006/relationships/hyperlink" Target="https://www.ncetm.org.uk/media/qgjdx5fo/secondary_assessment_materials_november_2017.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media/xhqegzuq/ncetm_ks3_cc_2_1.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Understanding how to multiply fractions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2.1 Arithmetic procedures)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76CAE5F-3935-4BC0-9714-062878830C16}"/>
                  </a:ext>
                </a:extLst>
              </p:cNvPr>
              <p:cNvSpPr txBox="1"/>
              <p:nvPr/>
            </p:nvSpPr>
            <p:spPr>
              <a:xfrm>
                <a:off x="609600" y="1196752"/>
                <a:ext cx="11390032" cy="4437818"/>
              </a:xfrm>
              <a:prstGeom prst="rect">
                <a:avLst/>
              </a:prstGeom>
              <a:noFill/>
            </p:spPr>
            <p:txBody>
              <a:bodyPr wrap="square">
                <a:spAutoFit/>
              </a:bodyPr>
              <a:lstStyle/>
              <a:p>
                <a:pPr marL="457200" indent="-457200">
                  <a:spcBef>
                    <a:spcPts val="0"/>
                  </a:spcBef>
                  <a:buAutoNum type="alphaLcParenR"/>
                </a:pPr>
                <a:r>
                  <a:rPr lang="en-GB" sz="2400" dirty="0"/>
                  <a:t>A teacher asked her class to calculate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a:t> x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a14:m>
                <a:r>
                  <a:rPr lang="en-GB" sz="2400" dirty="0"/>
                  <a:t>. The answers from her students included…</a:t>
                </a:r>
              </a:p>
              <a:p>
                <a:pPr marL="914400" lvl="1" indent="-457200">
                  <a:spcBef>
                    <a:spcPts val="0"/>
                  </a:spcBef>
                  <a:spcAft>
                    <a:spcPts val="1200"/>
                  </a:spcAft>
                </a:pP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m:t>
                        </m:r>
                      </m:num>
                      <m:den>
                        <m:r>
                          <a:rPr lang="en-GB" sz="2400" i="1">
                            <a:latin typeface="Cambria Math" panose="02040503050406030204" pitchFamily="18" charset="0"/>
                          </a:rPr>
                          <m:t>6</m:t>
                        </m:r>
                      </m:den>
                    </m:f>
                  </m:oMath>
                </a14:m>
                <a:endParaRPr lang="en-GB" sz="2400" dirty="0"/>
              </a:p>
              <a:p>
                <a:pPr marL="914400" lvl="1" indent="-457200">
                  <a:spcBef>
                    <a:spcPts val="0"/>
                  </a:spcBef>
                  <a:spcAft>
                    <a:spcPts val="1200"/>
                  </a:spcAft>
                </a:pP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9</m:t>
                        </m:r>
                      </m:den>
                    </m:f>
                  </m:oMath>
                </a14:m>
                <a:endParaRPr lang="en-GB" sz="2400" dirty="0"/>
              </a:p>
              <a:p>
                <a:pPr marL="914400" lvl="1" indent="-457200">
                  <a:spcBef>
                    <a:spcPts val="0"/>
                  </a:spcBef>
                  <a:spcAft>
                    <a:spcPts val="1200"/>
                  </a:spcAft>
                </a:pP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6</m:t>
                        </m:r>
                      </m:den>
                    </m:f>
                  </m:oMath>
                </a14:m>
                <a:endParaRPr lang="en-GB" sz="2400" dirty="0"/>
              </a:p>
              <a:p>
                <a:pPr marL="914400" lvl="1" indent="-457200">
                  <a:spcBef>
                    <a:spcPts val="0"/>
                  </a:spcBef>
                  <a:spcAft>
                    <a:spcPts val="1200"/>
                  </a:spcAft>
                </a:pP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a14:m>
                <a:r>
                  <a:rPr lang="en-GB" sz="2400" dirty="0"/>
                  <a:t> =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9</m:t>
                        </m:r>
                      </m:den>
                    </m:f>
                  </m:oMath>
                </a14:m>
                <a:endParaRPr lang="en-GB" sz="2400" dirty="0"/>
              </a:p>
              <a:p>
                <a:pPr lvl="1">
                  <a:spcBef>
                    <a:spcPts val="0"/>
                  </a:spcBef>
                  <a:buNone/>
                </a:pPr>
                <a:r>
                  <a:rPr lang="en-GB" sz="2400" dirty="0"/>
                  <a:t>Did she get a correct answer? Explain what mistakes may have been made for any incorrect answers.</a:t>
                </a:r>
              </a:p>
            </p:txBody>
          </p:sp>
        </mc:Choice>
        <mc:Fallback xmlns="">
          <p:sp>
            <p:nvSpPr>
              <p:cNvPr id="7" name="TextBox 6">
                <a:extLst>
                  <a:ext uri="{FF2B5EF4-FFF2-40B4-BE49-F238E27FC236}">
                    <a16:creationId xmlns:a16="http://schemas.microsoft.com/office/drawing/2014/main" id="{976CAE5F-3935-4BC0-9714-062878830C16}"/>
                  </a:ext>
                </a:extLst>
              </p:cNvPr>
              <p:cNvSpPr txBox="1">
                <a:spLocks noRot="1" noChangeAspect="1" noMove="1" noResize="1" noEditPoints="1" noAdjustHandles="1" noChangeArrowheads="1" noChangeShapeType="1" noTextEdit="1"/>
              </p:cNvSpPr>
              <p:nvPr/>
            </p:nvSpPr>
            <p:spPr>
              <a:xfrm>
                <a:off x="609600" y="1196752"/>
                <a:ext cx="11390032" cy="4437818"/>
              </a:xfrm>
              <a:prstGeom prst="rect">
                <a:avLst/>
              </a:prstGeom>
              <a:blipFill>
                <a:blip r:embed="rId3"/>
                <a:stretch>
                  <a:fillRect l="-696" r="-321" b="-2335"/>
                </a:stretch>
              </a:blipFill>
            </p:spPr>
            <p:txBody>
              <a:bodyPr/>
              <a:lstStyle/>
              <a:p>
                <a:r>
                  <a:rPr lang="en-GB">
                    <a:noFill/>
                  </a:rPr>
                  <a:t> </a:t>
                </a:r>
              </a:p>
            </p:txBody>
          </p:sp>
        </mc:Fallback>
      </mc:AlternateContent>
    </p:spTree>
    <p:extLst>
      <p:ext uri="{BB962C8B-B14F-4D97-AF65-F5344CB8AC3E}">
        <p14:creationId xmlns:p14="http://schemas.microsoft.com/office/powerpoint/2010/main" val="211023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Applying the rule without understanding</a:t>
            </a:r>
          </a:p>
          <a:p>
            <a:pPr marL="457200" indent="-457200" fontAlgn="auto">
              <a:spcAft>
                <a:spcPts val="0"/>
              </a:spcAft>
              <a:buClrTx/>
              <a:buFont typeface="+mj-lt"/>
              <a:buAutoNum type="arabicPeriod"/>
            </a:pPr>
            <a:r>
              <a:rPr lang="en-GB" dirty="0"/>
              <a:t>Using inefficient methods</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One common difficulty with multiplication of fractions is that the rule for doing this is very simple (multiply the numerators and multiply the denominators) and students often apply this rule without any understanding.</a:t>
            </a:r>
          </a:p>
          <a:p>
            <a:r>
              <a:rPr lang="en-GB" dirty="0"/>
              <a:t>It will be important to use representations (for example, the area model) alongside the symbolic calculation in order to get a sense of what is happening when two fractions are multiplied together. In this way, students can make sense of the rule rather than just learning it without justification.</a:t>
            </a:r>
          </a:p>
          <a:p>
            <a:r>
              <a:rPr lang="en-GB" dirty="0"/>
              <a:t>Examples 1 and 2 use students’ understanding of commutativity and rewriting products to explore the rule for multiplying fractions more deeply.</a:t>
            </a:r>
          </a:p>
        </p:txBody>
      </p:sp>
    </p:spTree>
    <p:extLst>
      <p:ext uri="{BB962C8B-B14F-4D97-AF65-F5344CB8AC3E}">
        <p14:creationId xmlns:p14="http://schemas.microsoft.com/office/powerpoint/2010/main" val="244516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Students may also use inefficient methods due to simply following the algorithm.</a:t>
                </a:r>
              </a:p>
              <a:p>
                <a:r>
                  <a:rPr lang="en-GB" dirty="0"/>
                  <a:t>For example, they may just calculate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oMath>
                </a14:m>
                <a:r>
                  <a:rPr lang="en-GB" dirty="0"/>
                  <a:t> ×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20</m:t>
                        </m:r>
                      </m:den>
                    </m:f>
                  </m:oMath>
                </a14:m>
                <a:r>
                  <a:rPr lang="en-GB" dirty="0"/>
                  <a:t>, and then need to cancel down without recognising that, in the original calculation, the 4 and the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  (i.e. the 4s in the first numerator and the second denominator) reduce to one and the answer must be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dirty="0"/>
                  <a:t>.</a:t>
                </a:r>
              </a:p>
              <a:p>
                <a:r>
                  <a:rPr lang="en-GB" dirty="0"/>
                  <a:t>Examples 3 and 4 give students opportunities to reason without calculating, and notice where calculations have common factors.</a:t>
                </a:r>
              </a:p>
            </p:txBody>
          </p:sp>
        </mc:Choice>
        <mc:Fallback xmlns="">
          <p:sp>
            <p:nvSpPr>
              <p:cNvPr id="3" name="Content Placeholder 2">
                <a:extLst>
                  <a:ext uri="{FF2B5EF4-FFF2-40B4-BE49-F238E27FC236}">
                    <a16:creationId xmlns:a16="http://schemas.microsoft.com/office/drawing/2014/main" id="{EC771724-309D-4EC6-8089-365C4C85F6A6}"/>
                  </a:ext>
                </a:extLst>
              </p:cNvPr>
              <p:cNvSpPr>
                <a:spLocks noGrp="1" noRot="1" noChangeAspect="1" noMove="1" noResize="1" noEditPoints="1" noAdjustHandles="1" noChangeArrowheads="1" noChangeShapeType="1" noTextEdit="1"/>
              </p:cNvSpPr>
              <p:nvPr>
                <p:ph idx="1"/>
              </p:nvPr>
            </p:nvSpPr>
            <p:spPr>
              <a:blipFill>
                <a:blip r:embed="rId3"/>
                <a:stretch>
                  <a:fillRect l="-722" t="-2038" r="-833"/>
                </a:stretch>
              </a:blipFill>
            </p:spPr>
            <p:txBody>
              <a:bodyPr/>
              <a:lstStyle/>
              <a:p>
                <a:r>
                  <a:rPr lang="en-GB">
                    <a:noFill/>
                  </a:rPr>
                  <a:t> </a:t>
                </a:r>
              </a:p>
            </p:txBody>
          </p:sp>
        </mc:Fallback>
      </mc:AlternateContent>
    </p:spTree>
    <p:extLst>
      <p:ext uri="{BB962C8B-B14F-4D97-AF65-F5344CB8AC3E}">
        <p14:creationId xmlns:p14="http://schemas.microsoft.com/office/powerpoint/2010/main" val="402129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0664-9B15-4B00-BA08-FEAFF64C2817}"/>
              </a:ext>
            </a:extLst>
          </p:cNvPr>
          <p:cNvSpPr>
            <a:spLocks noGrp="1"/>
          </p:cNvSpPr>
          <p:nvPr>
            <p:ph type="title"/>
          </p:nvPr>
        </p:nvSpPr>
        <p:spPr/>
        <p:txBody>
          <a:bodyPr/>
          <a:lstStyle/>
          <a:p>
            <a:r>
              <a:rPr lang="en-GB" dirty="0"/>
              <a:t>Planning to teach</a:t>
            </a:r>
          </a:p>
        </p:txBody>
      </p:sp>
      <p:sp>
        <p:nvSpPr>
          <p:cNvPr id="3" name="Content Placeholder 2">
            <a:extLst>
              <a:ext uri="{FF2B5EF4-FFF2-40B4-BE49-F238E27FC236}">
                <a16:creationId xmlns:a16="http://schemas.microsoft.com/office/drawing/2014/main" id="{E64B3B4A-292D-418B-87EC-1436CD9DF9B2}"/>
              </a:ext>
            </a:extLst>
          </p:cNvPr>
          <p:cNvSpPr>
            <a:spLocks noGrp="1"/>
          </p:cNvSpPr>
          <p:nvPr>
            <p:ph idx="1"/>
          </p:nvPr>
        </p:nvSpPr>
        <p:spPr>
          <a:xfrm>
            <a:off x="609600" y="1556792"/>
            <a:ext cx="10972800" cy="4104456"/>
          </a:xfrm>
        </p:spPr>
        <p:txBody>
          <a:bodyPr>
            <a:normAutofit lnSpcReduction="10000"/>
          </a:bodyPr>
          <a:lstStyle/>
          <a:p>
            <a:r>
              <a:rPr lang="en-GB" dirty="0"/>
              <a:t>The following slides feature four examples, each presented two ways:</a:t>
            </a:r>
          </a:p>
          <a:p>
            <a:pPr lvl="1"/>
            <a:r>
              <a:rPr lang="en-GB" dirty="0"/>
              <a:t>An ‘into the classroom’ slide for use directly with students</a:t>
            </a:r>
          </a:p>
          <a:p>
            <a:pPr lvl="1"/>
            <a:r>
              <a:rPr lang="en-GB" dirty="0"/>
              <a:t>A ‘PD discussion prompts’ slide for use in PD sessions or departmental time</a:t>
            </a:r>
          </a:p>
          <a:p>
            <a:r>
              <a:rPr lang="en-GB" dirty="0"/>
              <a:t>The notes section of the ‘into the classroom slides’ contains suggested questions and prompts for teachers to think about when planning.</a:t>
            </a:r>
          </a:p>
          <a:p>
            <a:r>
              <a:rPr lang="en-GB" dirty="0"/>
              <a:t>Before using these examples in the classroom, you may wish to look at the video and resources available for ‘Multiplication of Fractions’ here: </a:t>
            </a:r>
            <a:r>
              <a:rPr lang="en-GB" dirty="0">
                <a:hlinkClick r:id="rId2"/>
              </a:rPr>
              <a:t>Planning to teach secondary maths | NCETM</a:t>
            </a:r>
            <a:r>
              <a:rPr lang="en-GB" dirty="0"/>
              <a:t>.</a:t>
            </a:r>
          </a:p>
          <a:p>
            <a:r>
              <a:rPr lang="en-GB" dirty="0"/>
              <a:t>If you are using these examples in a PD session, you may also wish to look at the departmental workshops on this fractions here: </a:t>
            </a:r>
            <a:r>
              <a:rPr lang="en-GB" dirty="0">
                <a:hlinkClick r:id="rId3"/>
              </a:rPr>
              <a:t>Departmental Workshops | NCETM</a:t>
            </a:r>
            <a:r>
              <a:rPr lang="en-GB" dirty="0"/>
              <a:t>.</a:t>
            </a:r>
          </a:p>
        </p:txBody>
      </p:sp>
    </p:spTree>
    <p:extLst>
      <p:ext uri="{BB962C8B-B14F-4D97-AF65-F5344CB8AC3E}">
        <p14:creationId xmlns:p14="http://schemas.microsoft.com/office/powerpoint/2010/main" val="65228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947703" cy="426170"/>
          </a:xfrm>
        </p:spPr>
        <p:txBody>
          <a:bodyPr>
            <a:normAutofit fontScale="90000"/>
          </a:bodyPr>
          <a:lstStyle/>
          <a:p>
            <a:r>
              <a:rPr lang="en-GB" sz="2000" b="1" dirty="0"/>
              <a:t>Appreciate that non-unit fractions are integer multiples of unit fractions and that, by considering the commutative and associative laws, the multiplication of non-unit fractions can be derived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36950" y="99919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3" name="TextBox 2">
            <a:extLst>
              <a:ext uri="{FF2B5EF4-FFF2-40B4-BE49-F238E27FC236}">
                <a16:creationId xmlns:a16="http://schemas.microsoft.com/office/drawing/2014/main" id="{07331F73-867C-4886-B86D-9DD66B0038B5}"/>
              </a:ext>
            </a:extLst>
          </p:cNvPr>
          <p:cNvSpPr txBox="1"/>
          <p:nvPr/>
        </p:nvSpPr>
        <p:spPr>
          <a:xfrm>
            <a:off x="88826" y="1461809"/>
            <a:ext cx="11551790" cy="1274195"/>
          </a:xfrm>
          <a:prstGeom prst="rect">
            <a:avLst/>
          </a:prstGeom>
          <a:noFill/>
        </p:spPr>
        <p:txBody>
          <a:bodyPr wrap="square" rtlCol="0">
            <a:spAutoFit/>
          </a:bodyPr>
          <a:lstStyle/>
          <a:p>
            <a:pPr>
              <a:buNone/>
            </a:pPr>
            <a:r>
              <a:rPr lang="en-GB" sz="2400" dirty="0"/>
              <a:t>Complete these calculations. </a:t>
            </a:r>
          </a:p>
          <a:p>
            <a:pPr>
              <a:buNone/>
            </a:pPr>
            <a:r>
              <a:rPr lang="en-GB" sz="2000" dirty="0"/>
              <a:t>(These questions are sequenced in </a:t>
            </a:r>
            <a:r>
              <a:rPr lang="en-GB" sz="2000" b="1" dirty="0"/>
              <a:t>rows across </a:t>
            </a:r>
            <a:r>
              <a:rPr lang="en-GB" sz="2000" dirty="0"/>
              <a:t>the page.) </a:t>
            </a:r>
          </a:p>
          <a:p>
            <a:pPr>
              <a:buNone/>
            </a:pPr>
            <a:endParaRPr lang="en-GB" sz="2400" dirty="0"/>
          </a:p>
        </p:txBody>
      </p:sp>
      <p:sp>
        <p:nvSpPr>
          <p:cNvPr id="112" name="TextBox 111">
            <a:extLst>
              <a:ext uri="{FF2B5EF4-FFF2-40B4-BE49-F238E27FC236}">
                <a16:creationId xmlns:a16="http://schemas.microsoft.com/office/drawing/2014/main" id="{12497918-C9C4-4410-B14A-A0F7D9E0FA35}"/>
              </a:ext>
            </a:extLst>
          </p:cNvPr>
          <p:cNvSpPr txBox="1"/>
          <p:nvPr/>
        </p:nvSpPr>
        <p:spPr>
          <a:xfrm>
            <a:off x="686489" y="2502459"/>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115" name="TextBox 114">
            <a:extLst>
              <a:ext uri="{FF2B5EF4-FFF2-40B4-BE49-F238E27FC236}">
                <a16:creationId xmlns:a16="http://schemas.microsoft.com/office/drawing/2014/main" id="{DF1F1EEB-546F-4EA4-9513-3ACD1BBFD41B}"/>
              </a:ext>
            </a:extLst>
          </p:cNvPr>
          <p:cNvSpPr txBox="1"/>
          <p:nvPr/>
        </p:nvSpPr>
        <p:spPr>
          <a:xfrm>
            <a:off x="686489" y="3731930"/>
            <a:ext cx="458780" cy="461665"/>
          </a:xfrm>
          <a:prstGeom prst="rect">
            <a:avLst/>
          </a:prstGeom>
          <a:noFill/>
        </p:spPr>
        <p:txBody>
          <a:bodyPr wrap="none" rtlCol="0">
            <a:spAutoFit/>
          </a:bodyPr>
          <a:lstStyle/>
          <a:p>
            <a:pPr>
              <a:buNone/>
            </a:pPr>
            <a:r>
              <a:rPr lang="en-GB" sz="2400" dirty="0">
                <a:solidFill>
                  <a:srgbClr val="00628C"/>
                </a:solidFill>
              </a:rPr>
              <a:t>d)</a:t>
            </a:r>
          </a:p>
        </p:txBody>
      </p:sp>
      <p:sp>
        <p:nvSpPr>
          <p:cNvPr id="118" name="TextBox 117">
            <a:extLst>
              <a:ext uri="{FF2B5EF4-FFF2-40B4-BE49-F238E27FC236}">
                <a16:creationId xmlns:a16="http://schemas.microsoft.com/office/drawing/2014/main" id="{78CE5095-053A-439E-A22F-47184CF02BCE}"/>
              </a:ext>
            </a:extLst>
          </p:cNvPr>
          <p:cNvSpPr txBox="1"/>
          <p:nvPr/>
        </p:nvSpPr>
        <p:spPr>
          <a:xfrm>
            <a:off x="650995" y="5093287"/>
            <a:ext cx="458780" cy="461665"/>
          </a:xfrm>
          <a:prstGeom prst="rect">
            <a:avLst/>
          </a:prstGeom>
          <a:noFill/>
        </p:spPr>
        <p:txBody>
          <a:bodyPr wrap="none" rtlCol="0">
            <a:spAutoFit/>
          </a:bodyPr>
          <a:lstStyle/>
          <a:p>
            <a:pPr>
              <a:buNone/>
            </a:pPr>
            <a:r>
              <a:rPr lang="en-GB" sz="2400" dirty="0">
                <a:solidFill>
                  <a:srgbClr val="00628C"/>
                </a:solidFill>
              </a:rPr>
              <a:t>g)</a:t>
            </a:r>
          </a:p>
        </p:txBody>
      </p:sp>
      <p:sp>
        <p:nvSpPr>
          <p:cNvPr id="113" name="TextBox 112">
            <a:extLst>
              <a:ext uri="{FF2B5EF4-FFF2-40B4-BE49-F238E27FC236}">
                <a16:creationId xmlns:a16="http://schemas.microsoft.com/office/drawing/2014/main" id="{0FD24FA7-7FA6-427B-8E4E-983B18E9B8AD}"/>
              </a:ext>
            </a:extLst>
          </p:cNvPr>
          <p:cNvSpPr txBox="1"/>
          <p:nvPr/>
        </p:nvSpPr>
        <p:spPr>
          <a:xfrm>
            <a:off x="4285461" y="2502459"/>
            <a:ext cx="458780" cy="461665"/>
          </a:xfrm>
          <a:prstGeom prst="rect">
            <a:avLst/>
          </a:prstGeom>
          <a:noFill/>
        </p:spPr>
        <p:txBody>
          <a:bodyPr wrap="none" rtlCol="0">
            <a:spAutoFit/>
          </a:bodyPr>
          <a:lstStyle/>
          <a:p>
            <a:pPr>
              <a:buNone/>
            </a:pPr>
            <a:r>
              <a:rPr lang="en-GB" sz="2400" dirty="0">
                <a:solidFill>
                  <a:srgbClr val="00628C"/>
                </a:solidFill>
              </a:rPr>
              <a:t>b)</a:t>
            </a:r>
          </a:p>
        </p:txBody>
      </p:sp>
      <p:sp>
        <p:nvSpPr>
          <p:cNvPr id="116" name="TextBox 115">
            <a:extLst>
              <a:ext uri="{FF2B5EF4-FFF2-40B4-BE49-F238E27FC236}">
                <a16:creationId xmlns:a16="http://schemas.microsoft.com/office/drawing/2014/main" id="{B5A771DB-756F-4159-82E3-C859B622CBDD}"/>
              </a:ext>
            </a:extLst>
          </p:cNvPr>
          <p:cNvSpPr txBox="1"/>
          <p:nvPr/>
        </p:nvSpPr>
        <p:spPr>
          <a:xfrm>
            <a:off x="4285461" y="3730696"/>
            <a:ext cx="458780" cy="461665"/>
          </a:xfrm>
          <a:prstGeom prst="rect">
            <a:avLst/>
          </a:prstGeom>
          <a:noFill/>
        </p:spPr>
        <p:txBody>
          <a:bodyPr wrap="none" rtlCol="0">
            <a:spAutoFit/>
          </a:bodyPr>
          <a:lstStyle/>
          <a:p>
            <a:pPr>
              <a:buNone/>
            </a:pPr>
            <a:r>
              <a:rPr lang="en-GB" sz="2400" dirty="0">
                <a:solidFill>
                  <a:srgbClr val="00628C"/>
                </a:solidFill>
              </a:rPr>
              <a:t>e)</a:t>
            </a:r>
          </a:p>
        </p:txBody>
      </p:sp>
      <p:sp>
        <p:nvSpPr>
          <p:cNvPr id="119" name="TextBox 118">
            <a:extLst>
              <a:ext uri="{FF2B5EF4-FFF2-40B4-BE49-F238E27FC236}">
                <a16:creationId xmlns:a16="http://schemas.microsoft.com/office/drawing/2014/main" id="{6E1DD75C-65E6-4CA1-9985-A2F456151704}"/>
              </a:ext>
            </a:extLst>
          </p:cNvPr>
          <p:cNvSpPr txBox="1"/>
          <p:nvPr/>
        </p:nvSpPr>
        <p:spPr>
          <a:xfrm>
            <a:off x="4285461" y="5082044"/>
            <a:ext cx="458780" cy="461665"/>
          </a:xfrm>
          <a:prstGeom prst="rect">
            <a:avLst/>
          </a:prstGeom>
          <a:noFill/>
        </p:spPr>
        <p:txBody>
          <a:bodyPr wrap="none" rtlCol="0">
            <a:spAutoFit/>
          </a:bodyPr>
          <a:lstStyle/>
          <a:p>
            <a:pPr>
              <a:buNone/>
            </a:pPr>
            <a:r>
              <a:rPr lang="en-GB" sz="2400" dirty="0">
                <a:solidFill>
                  <a:srgbClr val="00628C"/>
                </a:solidFill>
              </a:rPr>
              <a:t>h)</a:t>
            </a:r>
          </a:p>
        </p:txBody>
      </p:sp>
      <p:sp>
        <p:nvSpPr>
          <p:cNvPr id="114" name="TextBox 113">
            <a:extLst>
              <a:ext uri="{FF2B5EF4-FFF2-40B4-BE49-F238E27FC236}">
                <a16:creationId xmlns:a16="http://schemas.microsoft.com/office/drawing/2014/main" id="{AE5BE70D-9394-42AB-9CAB-E495AB4DA611}"/>
              </a:ext>
            </a:extLst>
          </p:cNvPr>
          <p:cNvSpPr txBox="1"/>
          <p:nvPr/>
        </p:nvSpPr>
        <p:spPr>
          <a:xfrm>
            <a:off x="8347248" y="2502459"/>
            <a:ext cx="441146" cy="461665"/>
          </a:xfrm>
          <a:prstGeom prst="rect">
            <a:avLst/>
          </a:prstGeom>
          <a:noFill/>
        </p:spPr>
        <p:txBody>
          <a:bodyPr wrap="none" rtlCol="0">
            <a:spAutoFit/>
          </a:bodyPr>
          <a:lstStyle/>
          <a:p>
            <a:pPr>
              <a:buNone/>
            </a:pPr>
            <a:r>
              <a:rPr lang="en-GB" sz="2400" dirty="0">
                <a:solidFill>
                  <a:srgbClr val="00628C"/>
                </a:solidFill>
              </a:rPr>
              <a:t>c)</a:t>
            </a:r>
          </a:p>
        </p:txBody>
      </p:sp>
      <p:sp>
        <p:nvSpPr>
          <p:cNvPr id="117" name="TextBox 116">
            <a:extLst>
              <a:ext uri="{FF2B5EF4-FFF2-40B4-BE49-F238E27FC236}">
                <a16:creationId xmlns:a16="http://schemas.microsoft.com/office/drawing/2014/main" id="{324327A7-512D-4792-BA40-BF17E6C7E091}"/>
              </a:ext>
            </a:extLst>
          </p:cNvPr>
          <p:cNvSpPr txBox="1"/>
          <p:nvPr/>
        </p:nvSpPr>
        <p:spPr>
          <a:xfrm>
            <a:off x="8347248" y="3724244"/>
            <a:ext cx="372218" cy="461665"/>
          </a:xfrm>
          <a:prstGeom prst="rect">
            <a:avLst/>
          </a:prstGeom>
          <a:noFill/>
        </p:spPr>
        <p:txBody>
          <a:bodyPr wrap="none" rtlCol="0">
            <a:spAutoFit/>
          </a:bodyPr>
          <a:lstStyle/>
          <a:p>
            <a:pPr>
              <a:buNone/>
            </a:pPr>
            <a:r>
              <a:rPr lang="en-GB" sz="2400" dirty="0">
                <a:solidFill>
                  <a:srgbClr val="00628C"/>
                </a:solidFill>
              </a:rPr>
              <a:t>f)</a:t>
            </a:r>
          </a:p>
        </p:txBody>
      </p:sp>
      <p:sp>
        <p:nvSpPr>
          <p:cNvPr id="120" name="TextBox 119">
            <a:extLst>
              <a:ext uri="{FF2B5EF4-FFF2-40B4-BE49-F238E27FC236}">
                <a16:creationId xmlns:a16="http://schemas.microsoft.com/office/drawing/2014/main" id="{EB641364-2B8C-471C-B9C8-DD172B92E8FF}"/>
              </a:ext>
            </a:extLst>
          </p:cNvPr>
          <p:cNvSpPr txBox="1"/>
          <p:nvPr/>
        </p:nvSpPr>
        <p:spPr>
          <a:xfrm>
            <a:off x="8347248" y="5051163"/>
            <a:ext cx="356188" cy="461665"/>
          </a:xfrm>
          <a:prstGeom prst="rect">
            <a:avLst/>
          </a:prstGeom>
          <a:noFill/>
        </p:spPr>
        <p:txBody>
          <a:bodyPr wrap="none" rtlCol="0">
            <a:spAutoFit/>
          </a:bodyPr>
          <a:lstStyle/>
          <a:p>
            <a:pPr>
              <a:buNone/>
            </a:pPr>
            <a:r>
              <a:rPr lang="en-GB" sz="2400" dirty="0" err="1">
                <a:solidFill>
                  <a:srgbClr val="00628C"/>
                </a:solidFill>
              </a:rPr>
              <a:t>i</a:t>
            </a:r>
            <a:r>
              <a:rPr lang="en-GB" sz="2400" dirty="0">
                <a:solidFill>
                  <a:srgbClr val="00628C"/>
                </a:solidFill>
              </a:rPr>
              <a:t>)</a:t>
            </a:r>
          </a:p>
        </p:txBody>
      </p:sp>
      <p:pic>
        <p:nvPicPr>
          <p:cNvPr id="133" name="Picture 132">
            <a:extLst>
              <a:ext uri="{FF2B5EF4-FFF2-40B4-BE49-F238E27FC236}">
                <a16:creationId xmlns:a16="http://schemas.microsoft.com/office/drawing/2014/main" id="{2A2DB7D7-0FE1-486B-8E2A-A2EBCD85B991}"/>
              </a:ext>
            </a:extLst>
          </p:cNvPr>
          <p:cNvPicPr>
            <a:picLocks noChangeAspect="1"/>
          </p:cNvPicPr>
          <p:nvPr/>
        </p:nvPicPr>
        <p:blipFill>
          <a:blip r:embed="rId3"/>
          <a:stretch>
            <a:fillRect/>
          </a:stretch>
        </p:blipFill>
        <p:spPr>
          <a:xfrm>
            <a:off x="1172671" y="2376252"/>
            <a:ext cx="2225740" cy="972000"/>
          </a:xfrm>
          <a:prstGeom prst="rect">
            <a:avLst/>
          </a:prstGeom>
        </p:spPr>
      </p:pic>
      <p:pic>
        <p:nvPicPr>
          <p:cNvPr id="148" name="Picture 147">
            <a:extLst>
              <a:ext uri="{FF2B5EF4-FFF2-40B4-BE49-F238E27FC236}">
                <a16:creationId xmlns:a16="http://schemas.microsoft.com/office/drawing/2014/main" id="{BDBAF274-013A-4D84-A3D9-7F89FA14A4B7}"/>
              </a:ext>
            </a:extLst>
          </p:cNvPr>
          <p:cNvPicPr>
            <a:picLocks noChangeAspect="1"/>
          </p:cNvPicPr>
          <p:nvPr/>
        </p:nvPicPr>
        <p:blipFill>
          <a:blip r:embed="rId4"/>
          <a:stretch>
            <a:fillRect/>
          </a:stretch>
        </p:blipFill>
        <p:spPr>
          <a:xfrm>
            <a:off x="1143642" y="3614412"/>
            <a:ext cx="2748174" cy="972000"/>
          </a:xfrm>
          <a:prstGeom prst="rect">
            <a:avLst/>
          </a:prstGeom>
        </p:spPr>
      </p:pic>
      <p:pic>
        <p:nvPicPr>
          <p:cNvPr id="149" name="Picture 148">
            <a:extLst>
              <a:ext uri="{FF2B5EF4-FFF2-40B4-BE49-F238E27FC236}">
                <a16:creationId xmlns:a16="http://schemas.microsoft.com/office/drawing/2014/main" id="{05D6ED28-7E8D-4DA5-9710-C4DE377E9A71}"/>
              </a:ext>
            </a:extLst>
          </p:cNvPr>
          <p:cNvPicPr>
            <a:picLocks noChangeAspect="1"/>
          </p:cNvPicPr>
          <p:nvPr/>
        </p:nvPicPr>
        <p:blipFill>
          <a:blip r:embed="rId5"/>
          <a:stretch>
            <a:fillRect/>
          </a:stretch>
        </p:blipFill>
        <p:spPr>
          <a:xfrm>
            <a:off x="1143640" y="4941168"/>
            <a:ext cx="2225740" cy="972000"/>
          </a:xfrm>
          <a:prstGeom prst="rect">
            <a:avLst/>
          </a:prstGeom>
        </p:spPr>
      </p:pic>
      <p:pic>
        <p:nvPicPr>
          <p:cNvPr id="150" name="Picture 149">
            <a:extLst>
              <a:ext uri="{FF2B5EF4-FFF2-40B4-BE49-F238E27FC236}">
                <a16:creationId xmlns:a16="http://schemas.microsoft.com/office/drawing/2014/main" id="{78BFFBB4-824B-40A6-9807-1DD122CEC862}"/>
              </a:ext>
            </a:extLst>
          </p:cNvPr>
          <p:cNvPicPr>
            <a:picLocks noChangeAspect="1"/>
          </p:cNvPicPr>
          <p:nvPr/>
        </p:nvPicPr>
        <p:blipFill>
          <a:blip r:embed="rId6"/>
          <a:stretch>
            <a:fillRect/>
          </a:stretch>
        </p:blipFill>
        <p:spPr>
          <a:xfrm>
            <a:off x="4697314" y="2340581"/>
            <a:ext cx="2944175" cy="972000"/>
          </a:xfrm>
          <a:prstGeom prst="rect">
            <a:avLst/>
          </a:prstGeom>
        </p:spPr>
      </p:pic>
      <p:pic>
        <p:nvPicPr>
          <p:cNvPr id="151" name="Picture 150">
            <a:extLst>
              <a:ext uri="{FF2B5EF4-FFF2-40B4-BE49-F238E27FC236}">
                <a16:creationId xmlns:a16="http://schemas.microsoft.com/office/drawing/2014/main" id="{B495CF64-32AA-44AF-A00D-1933B304CBFB}"/>
              </a:ext>
            </a:extLst>
          </p:cNvPr>
          <p:cNvPicPr>
            <a:picLocks noChangeAspect="1"/>
          </p:cNvPicPr>
          <p:nvPr/>
        </p:nvPicPr>
        <p:blipFill>
          <a:blip r:embed="rId7"/>
          <a:stretch>
            <a:fillRect/>
          </a:stretch>
        </p:blipFill>
        <p:spPr>
          <a:xfrm>
            <a:off x="4809375" y="3601133"/>
            <a:ext cx="2202735" cy="972000"/>
          </a:xfrm>
          <a:prstGeom prst="rect">
            <a:avLst/>
          </a:prstGeom>
        </p:spPr>
      </p:pic>
      <p:pic>
        <p:nvPicPr>
          <p:cNvPr id="152" name="Picture 151">
            <a:extLst>
              <a:ext uri="{FF2B5EF4-FFF2-40B4-BE49-F238E27FC236}">
                <a16:creationId xmlns:a16="http://schemas.microsoft.com/office/drawing/2014/main" id="{7742996D-7600-4C48-BAA2-41CC915A1FBB}"/>
              </a:ext>
            </a:extLst>
          </p:cNvPr>
          <p:cNvPicPr>
            <a:picLocks noChangeAspect="1"/>
          </p:cNvPicPr>
          <p:nvPr/>
        </p:nvPicPr>
        <p:blipFill>
          <a:blip r:embed="rId8"/>
          <a:stretch>
            <a:fillRect/>
          </a:stretch>
        </p:blipFill>
        <p:spPr>
          <a:xfrm>
            <a:off x="4810392" y="4941168"/>
            <a:ext cx="2225740" cy="972000"/>
          </a:xfrm>
          <a:prstGeom prst="rect">
            <a:avLst/>
          </a:prstGeom>
        </p:spPr>
      </p:pic>
      <p:pic>
        <p:nvPicPr>
          <p:cNvPr id="153" name="Picture 152">
            <a:extLst>
              <a:ext uri="{FF2B5EF4-FFF2-40B4-BE49-F238E27FC236}">
                <a16:creationId xmlns:a16="http://schemas.microsoft.com/office/drawing/2014/main" id="{C9B686F1-2E35-4F63-B46D-64736FC81D33}"/>
              </a:ext>
            </a:extLst>
          </p:cNvPr>
          <p:cNvPicPr>
            <a:picLocks noChangeAspect="1"/>
          </p:cNvPicPr>
          <p:nvPr/>
        </p:nvPicPr>
        <p:blipFill>
          <a:blip r:embed="rId9"/>
          <a:stretch>
            <a:fillRect/>
          </a:stretch>
        </p:blipFill>
        <p:spPr>
          <a:xfrm>
            <a:off x="8835847" y="2376251"/>
            <a:ext cx="2225739" cy="972000"/>
          </a:xfrm>
          <a:prstGeom prst="rect">
            <a:avLst/>
          </a:prstGeom>
        </p:spPr>
      </p:pic>
      <p:pic>
        <p:nvPicPr>
          <p:cNvPr id="154" name="Picture 153">
            <a:extLst>
              <a:ext uri="{FF2B5EF4-FFF2-40B4-BE49-F238E27FC236}">
                <a16:creationId xmlns:a16="http://schemas.microsoft.com/office/drawing/2014/main" id="{3B9277E1-06EA-4CC1-B3BB-A79C5E762E6A}"/>
              </a:ext>
            </a:extLst>
          </p:cNvPr>
          <p:cNvPicPr>
            <a:picLocks noChangeAspect="1"/>
          </p:cNvPicPr>
          <p:nvPr/>
        </p:nvPicPr>
        <p:blipFill>
          <a:blip r:embed="rId10"/>
          <a:stretch>
            <a:fillRect/>
          </a:stretch>
        </p:blipFill>
        <p:spPr>
          <a:xfrm>
            <a:off x="8838895" y="3648587"/>
            <a:ext cx="2202734" cy="972000"/>
          </a:xfrm>
          <a:prstGeom prst="rect">
            <a:avLst/>
          </a:prstGeom>
        </p:spPr>
      </p:pic>
      <p:pic>
        <p:nvPicPr>
          <p:cNvPr id="155" name="Picture 154">
            <a:extLst>
              <a:ext uri="{FF2B5EF4-FFF2-40B4-BE49-F238E27FC236}">
                <a16:creationId xmlns:a16="http://schemas.microsoft.com/office/drawing/2014/main" id="{1EA48DE8-1290-4E31-AC78-33B8EBC32C31}"/>
              </a:ext>
            </a:extLst>
          </p:cNvPr>
          <p:cNvPicPr>
            <a:picLocks noChangeAspect="1"/>
          </p:cNvPicPr>
          <p:nvPr/>
        </p:nvPicPr>
        <p:blipFill>
          <a:blip r:embed="rId11"/>
          <a:stretch>
            <a:fillRect/>
          </a:stretch>
        </p:blipFill>
        <p:spPr>
          <a:xfrm>
            <a:off x="8788394" y="4900409"/>
            <a:ext cx="2909009" cy="972000"/>
          </a:xfrm>
          <a:prstGeom prst="rect">
            <a:avLst/>
          </a:prstGeom>
        </p:spPr>
      </p:pic>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947703" cy="426170"/>
          </a:xfrm>
        </p:spPr>
        <p:txBody>
          <a:bodyPr>
            <a:normAutofit fontScale="90000"/>
          </a:bodyPr>
          <a:lstStyle/>
          <a:p>
            <a:r>
              <a:rPr lang="en-GB" sz="2000" b="1" dirty="0"/>
              <a:t>Appreciate that non-unit fractions are integer multiples of unit fractions and that, by considering the commutative and associative laws, the multiplication of non-unit fractions can be derived.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36950" y="99919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3" name="TextBox 2">
            <a:extLst>
              <a:ext uri="{FF2B5EF4-FFF2-40B4-BE49-F238E27FC236}">
                <a16:creationId xmlns:a16="http://schemas.microsoft.com/office/drawing/2014/main" id="{07331F73-867C-4886-B86D-9DD66B0038B5}"/>
              </a:ext>
            </a:extLst>
          </p:cNvPr>
          <p:cNvSpPr txBox="1"/>
          <p:nvPr/>
        </p:nvSpPr>
        <p:spPr>
          <a:xfrm>
            <a:off x="88826" y="1461809"/>
            <a:ext cx="11551790" cy="1274195"/>
          </a:xfrm>
          <a:prstGeom prst="rect">
            <a:avLst/>
          </a:prstGeom>
          <a:noFill/>
        </p:spPr>
        <p:txBody>
          <a:bodyPr wrap="square" rtlCol="0">
            <a:spAutoFit/>
          </a:bodyPr>
          <a:lstStyle/>
          <a:p>
            <a:pPr>
              <a:buNone/>
            </a:pPr>
            <a:r>
              <a:rPr lang="en-GB" sz="2400" dirty="0"/>
              <a:t>How can you modify the unit fraction diagram for question a to represent the calculations in questions b-f?</a:t>
            </a:r>
          </a:p>
          <a:p>
            <a:pPr>
              <a:buNone/>
            </a:pPr>
            <a:endParaRPr lang="en-GB" sz="2400" dirty="0"/>
          </a:p>
        </p:txBody>
      </p:sp>
      <p:sp>
        <p:nvSpPr>
          <p:cNvPr id="112" name="TextBox 111">
            <a:extLst>
              <a:ext uri="{FF2B5EF4-FFF2-40B4-BE49-F238E27FC236}">
                <a16:creationId xmlns:a16="http://schemas.microsoft.com/office/drawing/2014/main" id="{12497918-C9C4-4410-B14A-A0F7D9E0FA35}"/>
              </a:ext>
            </a:extLst>
          </p:cNvPr>
          <p:cNvSpPr txBox="1"/>
          <p:nvPr/>
        </p:nvSpPr>
        <p:spPr>
          <a:xfrm>
            <a:off x="5077549" y="2502459"/>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115" name="TextBox 114">
            <a:extLst>
              <a:ext uri="{FF2B5EF4-FFF2-40B4-BE49-F238E27FC236}">
                <a16:creationId xmlns:a16="http://schemas.microsoft.com/office/drawing/2014/main" id="{DF1F1EEB-546F-4EA4-9513-3ACD1BBFD41B}"/>
              </a:ext>
            </a:extLst>
          </p:cNvPr>
          <p:cNvSpPr txBox="1"/>
          <p:nvPr/>
        </p:nvSpPr>
        <p:spPr>
          <a:xfrm>
            <a:off x="8079264" y="3621651"/>
            <a:ext cx="458780" cy="461665"/>
          </a:xfrm>
          <a:prstGeom prst="rect">
            <a:avLst/>
          </a:prstGeom>
          <a:noFill/>
        </p:spPr>
        <p:txBody>
          <a:bodyPr wrap="none" rtlCol="0">
            <a:spAutoFit/>
          </a:bodyPr>
          <a:lstStyle/>
          <a:p>
            <a:pPr>
              <a:buNone/>
            </a:pPr>
            <a:r>
              <a:rPr lang="en-GB" sz="2400" dirty="0">
                <a:solidFill>
                  <a:srgbClr val="00628C"/>
                </a:solidFill>
              </a:rPr>
              <a:t>d)</a:t>
            </a:r>
          </a:p>
        </p:txBody>
      </p:sp>
      <p:sp>
        <p:nvSpPr>
          <p:cNvPr id="113" name="TextBox 112">
            <a:extLst>
              <a:ext uri="{FF2B5EF4-FFF2-40B4-BE49-F238E27FC236}">
                <a16:creationId xmlns:a16="http://schemas.microsoft.com/office/drawing/2014/main" id="{0FD24FA7-7FA6-427B-8E4E-983B18E9B8AD}"/>
              </a:ext>
            </a:extLst>
          </p:cNvPr>
          <p:cNvSpPr txBox="1"/>
          <p:nvPr/>
        </p:nvSpPr>
        <p:spPr>
          <a:xfrm>
            <a:off x="8112692" y="2502459"/>
            <a:ext cx="458780" cy="461665"/>
          </a:xfrm>
          <a:prstGeom prst="rect">
            <a:avLst/>
          </a:prstGeom>
          <a:noFill/>
        </p:spPr>
        <p:txBody>
          <a:bodyPr wrap="none" rtlCol="0">
            <a:spAutoFit/>
          </a:bodyPr>
          <a:lstStyle/>
          <a:p>
            <a:pPr>
              <a:buNone/>
            </a:pPr>
            <a:r>
              <a:rPr lang="en-GB" sz="2400" dirty="0">
                <a:solidFill>
                  <a:srgbClr val="00628C"/>
                </a:solidFill>
              </a:rPr>
              <a:t>b)</a:t>
            </a:r>
          </a:p>
        </p:txBody>
      </p:sp>
      <p:sp>
        <p:nvSpPr>
          <p:cNvPr id="116" name="TextBox 115">
            <a:extLst>
              <a:ext uri="{FF2B5EF4-FFF2-40B4-BE49-F238E27FC236}">
                <a16:creationId xmlns:a16="http://schemas.microsoft.com/office/drawing/2014/main" id="{B5A771DB-756F-4159-82E3-C859B622CBDD}"/>
              </a:ext>
            </a:extLst>
          </p:cNvPr>
          <p:cNvSpPr txBox="1"/>
          <p:nvPr/>
        </p:nvSpPr>
        <p:spPr>
          <a:xfrm>
            <a:off x="5064897" y="4817434"/>
            <a:ext cx="458780" cy="461665"/>
          </a:xfrm>
          <a:prstGeom prst="rect">
            <a:avLst/>
          </a:prstGeom>
          <a:noFill/>
        </p:spPr>
        <p:txBody>
          <a:bodyPr wrap="none" rtlCol="0">
            <a:spAutoFit/>
          </a:bodyPr>
          <a:lstStyle/>
          <a:p>
            <a:pPr>
              <a:buNone/>
            </a:pPr>
            <a:r>
              <a:rPr lang="en-GB" sz="2400" dirty="0">
                <a:solidFill>
                  <a:srgbClr val="00628C"/>
                </a:solidFill>
              </a:rPr>
              <a:t>e)</a:t>
            </a:r>
          </a:p>
        </p:txBody>
      </p:sp>
      <p:sp>
        <p:nvSpPr>
          <p:cNvPr id="114" name="TextBox 113">
            <a:extLst>
              <a:ext uri="{FF2B5EF4-FFF2-40B4-BE49-F238E27FC236}">
                <a16:creationId xmlns:a16="http://schemas.microsoft.com/office/drawing/2014/main" id="{AE5BE70D-9394-42AB-9CAB-E495AB4DA611}"/>
              </a:ext>
            </a:extLst>
          </p:cNvPr>
          <p:cNvSpPr txBox="1"/>
          <p:nvPr/>
        </p:nvSpPr>
        <p:spPr>
          <a:xfrm>
            <a:off x="5064897" y="3705458"/>
            <a:ext cx="441146" cy="461665"/>
          </a:xfrm>
          <a:prstGeom prst="rect">
            <a:avLst/>
          </a:prstGeom>
          <a:noFill/>
        </p:spPr>
        <p:txBody>
          <a:bodyPr wrap="none" rtlCol="0">
            <a:spAutoFit/>
          </a:bodyPr>
          <a:lstStyle/>
          <a:p>
            <a:pPr>
              <a:buNone/>
            </a:pPr>
            <a:r>
              <a:rPr lang="en-GB" sz="2400" dirty="0">
                <a:solidFill>
                  <a:srgbClr val="00628C"/>
                </a:solidFill>
              </a:rPr>
              <a:t>c)</a:t>
            </a:r>
          </a:p>
        </p:txBody>
      </p:sp>
      <p:sp>
        <p:nvSpPr>
          <p:cNvPr id="117" name="TextBox 116">
            <a:extLst>
              <a:ext uri="{FF2B5EF4-FFF2-40B4-BE49-F238E27FC236}">
                <a16:creationId xmlns:a16="http://schemas.microsoft.com/office/drawing/2014/main" id="{324327A7-512D-4792-BA40-BF17E6C7E091}"/>
              </a:ext>
            </a:extLst>
          </p:cNvPr>
          <p:cNvSpPr txBox="1"/>
          <p:nvPr/>
        </p:nvSpPr>
        <p:spPr>
          <a:xfrm>
            <a:off x="8112692" y="4817434"/>
            <a:ext cx="372218" cy="461665"/>
          </a:xfrm>
          <a:prstGeom prst="rect">
            <a:avLst/>
          </a:prstGeom>
          <a:noFill/>
        </p:spPr>
        <p:txBody>
          <a:bodyPr wrap="none" rtlCol="0">
            <a:spAutoFit/>
          </a:bodyPr>
          <a:lstStyle/>
          <a:p>
            <a:pPr>
              <a:buNone/>
            </a:pPr>
            <a:r>
              <a:rPr lang="en-GB" sz="2400" dirty="0">
                <a:solidFill>
                  <a:srgbClr val="00628C"/>
                </a:solidFill>
              </a:rPr>
              <a:t>f)</a:t>
            </a:r>
          </a:p>
        </p:txBody>
      </p:sp>
      <p:pic>
        <p:nvPicPr>
          <p:cNvPr id="123" name="Picture 122">
            <a:extLst>
              <a:ext uri="{FF2B5EF4-FFF2-40B4-BE49-F238E27FC236}">
                <a16:creationId xmlns:a16="http://schemas.microsoft.com/office/drawing/2014/main" id="{6EF7DBA3-8435-4151-B8DD-D5D534862F1E}"/>
              </a:ext>
            </a:extLst>
          </p:cNvPr>
          <p:cNvPicPr/>
          <p:nvPr/>
        </p:nvPicPr>
        <p:blipFill rotWithShape="1">
          <a:blip r:embed="rId3">
            <a:extLst>
              <a:ext uri="{28A0092B-C50C-407E-A947-70E740481C1C}">
                <a14:useLocalDpi xmlns:a14="http://schemas.microsoft.com/office/drawing/2010/main" val="0"/>
              </a:ext>
            </a:extLst>
          </a:blip>
          <a:srcRect l="32745" r="33426"/>
          <a:stretch/>
        </p:blipFill>
        <p:spPr bwMode="auto">
          <a:xfrm>
            <a:off x="1274203" y="2507595"/>
            <a:ext cx="2413606" cy="3225661"/>
          </a:xfrm>
          <a:prstGeom prst="rect">
            <a:avLst/>
          </a:prstGeom>
          <a:noFill/>
          <a:ln>
            <a:noFill/>
          </a:ln>
        </p:spPr>
      </p:pic>
      <p:pic>
        <p:nvPicPr>
          <p:cNvPr id="133" name="Picture 132">
            <a:extLst>
              <a:ext uri="{FF2B5EF4-FFF2-40B4-BE49-F238E27FC236}">
                <a16:creationId xmlns:a16="http://schemas.microsoft.com/office/drawing/2014/main" id="{65D99F67-4C55-4C56-B386-955BB1DF045F}"/>
              </a:ext>
            </a:extLst>
          </p:cNvPr>
          <p:cNvPicPr>
            <a:picLocks noChangeAspect="1"/>
          </p:cNvPicPr>
          <p:nvPr/>
        </p:nvPicPr>
        <p:blipFill>
          <a:blip r:embed="rId4"/>
          <a:stretch>
            <a:fillRect/>
          </a:stretch>
        </p:blipFill>
        <p:spPr>
          <a:xfrm>
            <a:off x="5528321" y="2300447"/>
            <a:ext cx="2225740" cy="972000"/>
          </a:xfrm>
          <a:prstGeom prst="rect">
            <a:avLst/>
          </a:prstGeom>
        </p:spPr>
      </p:pic>
      <p:pic>
        <p:nvPicPr>
          <p:cNvPr id="134" name="Picture 133">
            <a:extLst>
              <a:ext uri="{FF2B5EF4-FFF2-40B4-BE49-F238E27FC236}">
                <a16:creationId xmlns:a16="http://schemas.microsoft.com/office/drawing/2014/main" id="{2F9BC44D-26DE-4792-8015-9FF24AAAABCD}"/>
              </a:ext>
            </a:extLst>
          </p:cNvPr>
          <p:cNvPicPr>
            <a:picLocks noChangeAspect="1"/>
          </p:cNvPicPr>
          <p:nvPr/>
        </p:nvPicPr>
        <p:blipFill>
          <a:blip r:embed="rId5"/>
          <a:stretch>
            <a:fillRect/>
          </a:stretch>
        </p:blipFill>
        <p:spPr>
          <a:xfrm>
            <a:off x="8627724" y="3471574"/>
            <a:ext cx="2748174" cy="972000"/>
          </a:xfrm>
          <a:prstGeom prst="rect">
            <a:avLst/>
          </a:prstGeom>
        </p:spPr>
      </p:pic>
      <p:pic>
        <p:nvPicPr>
          <p:cNvPr id="135" name="Picture 134">
            <a:extLst>
              <a:ext uri="{FF2B5EF4-FFF2-40B4-BE49-F238E27FC236}">
                <a16:creationId xmlns:a16="http://schemas.microsoft.com/office/drawing/2014/main" id="{EA4B56D0-70A5-43B6-80BB-ED0FB5802BF9}"/>
              </a:ext>
            </a:extLst>
          </p:cNvPr>
          <p:cNvPicPr>
            <a:picLocks noChangeAspect="1"/>
          </p:cNvPicPr>
          <p:nvPr/>
        </p:nvPicPr>
        <p:blipFill>
          <a:blip r:embed="rId6"/>
          <a:stretch>
            <a:fillRect/>
          </a:stretch>
        </p:blipFill>
        <p:spPr>
          <a:xfrm>
            <a:off x="8480417" y="2283353"/>
            <a:ext cx="2944175" cy="972000"/>
          </a:xfrm>
          <a:prstGeom prst="rect">
            <a:avLst/>
          </a:prstGeom>
        </p:spPr>
      </p:pic>
      <p:pic>
        <p:nvPicPr>
          <p:cNvPr id="136" name="Picture 135">
            <a:extLst>
              <a:ext uri="{FF2B5EF4-FFF2-40B4-BE49-F238E27FC236}">
                <a16:creationId xmlns:a16="http://schemas.microsoft.com/office/drawing/2014/main" id="{F3F96FA0-4ECA-4D59-BAA9-21233CAAFB38}"/>
              </a:ext>
            </a:extLst>
          </p:cNvPr>
          <p:cNvPicPr>
            <a:picLocks noChangeAspect="1"/>
          </p:cNvPicPr>
          <p:nvPr/>
        </p:nvPicPr>
        <p:blipFill>
          <a:blip r:embed="rId7"/>
          <a:stretch>
            <a:fillRect/>
          </a:stretch>
        </p:blipFill>
        <p:spPr>
          <a:xfrm>
            <a:off x="5551326" y="4599090"/>
            <a:ext cx="2202735" cy="972000"/>
          </a:xfrm>
          <a:prstGeom prst="rect">
            <a:avLst/>
          </a:prstGeom>
        </p:spPr>
      </p:pic>
      <p:pic>
        <p:nvPicPr>
          <p:cNvPr id="137" name="Picture 136">
            <a:extLst>
              <a:ext uri="{FF2B5EF4-FFF2-40B4-BE49-F238E27FC236}">
                <a16:creationId xmlns:a16="http://schemas.microsoft.com/office/drawing/2014/main" id="{B3748684-E0B0-4D6B-BE36-BD9B1C522DAB}"/>
              </a:ext>
            </a:extLst>
          </p:cNvPr>
          <p:cNvPicPr>
            <a:picLocks noChangeAspect="1"/>
          </p:cNvPicPr>
          <p:nvPr/>
        </p:nvPicPr>
        <p:blipFill>
          <a:blip r:embed="rId8"/>
          <a:stretch>
            <a:fillRect/>
          </a:stretch>
        </p:blipFill>
        <p:spPr>
          <a:xfrm>
            <a:off x="5513494" y="3480440"/>
            <a:ext cx="2225739" cy="972000"/>
          </a:xfrm>
          <a:prstGeom prst="rect">
            <a:avLst/>
          </a:prstGeom>
        </p:spPr>
      </p:pic>
      <p:pic>
        <p:nvPicPr>
          <p:cNvPr id="138" name="Picture 137">
            <a:extLst>
              <a:ext uri="{FF2B5EF4-FFF2-40B4-BE49-F238E27FC236}">
                <a16:creationId xmlns:a16="http://schemas.microsoft.com/office/drawing/2014/main" id="{C8DEADEB-2540-462A-A4FA-3C785F5175AA}"/>
              </a:ext>
            </a:extLst>
          </p:cNvPr>
          <p:cNvPicPr>
            <a:picLocks noChangeAspect="1"/>
          </p:cNvPicPr>
          <p:nvPr/>
        </p:nvPicPr>
        <p:blipFill>
          <a:blip r:embed="rId9"/>
          <a:stretch>
            <a:fillRect/>
          </a:stretch>
        </p:blipFill>
        <p:spPr>
          <a:xfrm>
            <a:off x="8627724" y="4599090"/>
            <a:ext cx="2202734" cy="972000"/>
          </a:xfrm>
          <a:prstGeom prst="rect">
            <a:avLst/>
          </a:prstGeom>
        </p:spPr>
      </p:pic>
    </p:spTree>
    <p:extLst>
      <p:ext uri="{BB962C8B-B14F-4D97-AF65-F5344CB8AC3E}">
        <p14:creationId xmlns:p14="http://schemas.microsoft.com/office/powerpoint/2010/main" val="148721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170070" y="101541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35360" y="4225410"/>
            <a:ext cx="11521280" cy="193989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the sequencing of these questions use students’ knowledge of commutativity to deepen their understanding of multiplying fractions?</a:t>
            </a:r>
          </a:p>
          <a:p>
            <a:pPr marL="360000" lvl="1" fontAlgn="auto">
              <a:lnSpc>
                <a:spcPct val="100000"/>
              </a:lnSpc>
              <a:spcBef>
                <a:spcPts val="0"/>
              </a:spcBef>
              <a:spcAft>
                <a:spcPts val="1200"/>
              </a:spcAft>
              <a:buClrTx/>
            </a:pPr>
            <a:r>
              <a:rPr lang="en-GB" sz="2400" dirty="0"/>
              <a:t>Which parts of this example will you want to connect in your questioning? What will you want students to take away from the discussion?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564553"/>
            <a:ext cx="11521280" cy="268096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sz="1800"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B8AFBD74-4A3D-473E-8BAC-6A6DB83E0156}"/>
              </a:ext>
            </a:extLst>
          </p:cNvPr>
          <p:cNvSpPr>
            <a:spLocks noGrp="1"/>
          </p:cNvSpPr>
          <p:nvPr>
            <p:ph type="title"/>
          </p:nvPr>
        </p:nvSpPr>
        <p:spPr>
          <a:xfrm>
            <a:off x="116849" y="443915"/>
            <a:ext cx="10947703" cy="426170"/>
          </a:xfrm>
        </p:spPr>
        <p:txBody>
          <a:bodyPr>
            <a:normAutofit fontScale="90000"/>
          </a:bodyPr>
          <a:lstStyle/>
          <a:p>
            <a:r>
              <a:rPr lang="en-GB" sz="2000" b="1" dirty="0"/>
              <a:t>Appreciate that non-unit fractions are integer multiples of unit fractions and that, by considering the commutative and associative laws, the multiplication of non-unit fractions can be derived.</a:t>
            </a:r>
            <a:endParaRPr lang="en-GB" b="1" dirty="0"/>
          </a:p>
        </p:txBody>
      </p:sp>
      <p:grpSp>
        <p:nvGrpSpPr>
          <p:cNvPr id="133" name="Group 132">
            <a:extLst>
              <a:ext uri="{FF2B5EF4-FFF2-40B4-BE49-F238E27FC236}">
                <a16:creationId xmlns:a16="http://schemas.microsoft.com/office/drawing/2014/main" id="{B2B9E094-F5B3-4714-8EAB-D3029E265356}"/>
              </a:ext>
            </a:extLst>
          </p:cNvPr>
          <p:cNvGrpSpPr/>
          <p:nvPr/>
        </p:nvGrpSpPr>
        <p:grpSpPr>
          <a:xfrm>
            <a:off x="902513" y="1955877"/>
            <a:ext cx="2458611" cy="707886"/>
            <a:chOff x="686489" y="2348880"/>
            <a:chExt cx="2458611" cy="707886"/>
          </a:xfrm>
        </p:grpSpPr>
        <p:grpSp>
          <p:nvGrpSpPr>
            <p:cNvPr id="134" name="Group 133">
              <a:extLst>
                <a:ext uri="{FF2B5EF4-FFF2-40B4-BE49-F238E27FC236}">
                  <a16:creationId xmlns:a16="http://schemas.microsoft.com/office/drawing/2014/main" id="{7562B445-555C-4B4D-8D81-4D53B4CE652B}"/>
                </a:ext>
              </a:extLst>
            </p:cNvPr>
            <p:cNvGrpSpPr/>
            <p:nvPr/>
          </p:nvGrpSpPr>
          <p:grpSpPr>
            <a:xfrm>
              <a:off x="1272956" y="2348880"/>
              <a:ext cx="1872144" cy="707886"/>
              <a:chOff x="5375920" y="3212976"/>
              <a:chExt cx="1872144" cy="707886"/>
            </a:xfrm>
          </p:grpSpPr>
          <p:grpSp>
            <p:nvGrpSpPr>
              <p:cNvPr id="136" name="Group 135">
                <a:extLst>
                  <a:ext uri="{FF2B5EF4-FFF2-40B4-BE49-F238E27FC236}">
                    <a16:creationId xmlns:a16="http://schemas.microsoft.com/office/drawing/2014/main" id="{7F1B23E7-1FEB-42DF-9B25-64C8DA267DCA}"/>
                  </a:ext>
                </a:extLst>
              </p:cNvPr>
              <p:cNvGrpSpPr/>
              <p:nvPr/>
            </p:nvGrpSpPr>
            <p:grpSpPr>
              <a:xfrm>
                <a:off x="6023992" y="3212976"/>
                <a:ext cx="360040" cy="707886"/>
                <a:chOff x="6016830" y="3212976"/>
                <a:chExt cx="360040" cy="707886"/>
              </a:xfrm>
            </p:grpSpPr>
            <p:sp>
              <p:nvSpPr>
                <p:cNvPr id="143" name="TextBox 142">
                  <a:extLst>
                    <a:ext uri="{FF2B5EF4-FFF2-40B4-BE49-F238E27FC236}">
                      <a16:creationId xmlns:a16="http://schemas.microsoft.com/office/drawing/2014/main" id="{AEDD907A-377F-49CF-9E90-1CFDBB6D9217}"/>
                    </a:ext>
                  </a:extLst>
                </p:cNvPr>
                <p:cNvSpPr txBox="1"/>
                <p:nvPr/>
              </p:nvSpPr>
              <p:spPr>
                <a:xfrm>
                  <a:off x="6016830" y="3212976"/>
                  <a:ext cx="360040" cy="707886"/>
                </a:xfrm>
                <a:prstGeom prst="rect">
                  <a:avLst/>
                </a:prstGeom>
                <a:noFill/>
              </p:spPr>
              <p:txBody>
                <a:bodyPr wrap="square" rtlCol="0">
                  <a:spAutoFit/>
                </a:bodyPr>
                <a:lstStyle/>
                <a:p>
                  <a:pPr algn="ctr">
                    <a:buNone/>
                  </a:pPr>
                  <a:r>
                    <a:rPr lang="en-GB" sz="2000" dirty="0"/>
                    <a:t>15</a:t>
                  </a:r>
                </a:p>
              </p:txBody>
            </p:sp>
            <p:cxnSp>
              <p:nvCxnSpPr>
                <p:cNvPr id="144" name="Straight Connector 143">
                  <a:extLst>
                    <a:ext uri="{FF2B5EF4-FFF2-40B4-BE49-F238E27FC236}">
                      <a16:creationId xmlns:a16="http://schemas.microsoft.com/office/drawing/2014/main" id="{83AC2067-AFC9-4191-8421-DF8B3D6AAC11}"/>
                    </a:ext>
                  </a:extLst>
                </p:cNvPr>
                <p:cNvCxnSpPr>
                  <a:stCxn id="143" idx="1"/>
                  <a:endCxn id="143" idx="3"/>
                </p:cNvCxnSpPr>
                <p:nvPr/>
              </p:nvCxnSpPr>
              <p:spPr>
                <a:xfrm>
                  <a:off x="601683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31A647C2-EE84-4BCB-9C07-F570F631A745}"/>
                  </a:ext>
                </a:extLst>
              </p:cNvPr>
              <p:cNvGrpSpPr/>
              <p:nvPr/>
            </p:nvGrpSpPr>
            <p:grpSpPr>
              <a:xfrm>
                <a:off x="5375920" y="3212976"/>
                <a:ext cx="360040" cy="707886"/>
                <a:chOff x="6096000" y="3212976"/>
                <a:chExt cx="360040" cy="707886"/>
              </a:xfrm>
            </p:grpSpPr>
            <p:sp>
              <p:nvSpPr>
                <p:cNvPr id="141" name="TextBox 140">
                  <a:extLst>
                    <a:ext uri="{FF2B5EF4-FFF2-40B4-BE49-F238E27FC236}">
                      <a16:creationId xmlns:a16="http://schemas.microsoft.com/office/drawing/2014/main" id="{C39A6D8A-D03B-477E-90CA-ED87266F8727}"/>
                    </a:ext>
                  </a:extLst>
                </p:cNvPr>
                <p:cNvSpPr txBox="1"/>
                <p:nvPr/>
              </p:nvSpPr>
              <p:spPr>
                <a:xfrm>
                  <a:off x="6096000" y="3212976"/>
                  <a:ext cx="360040" cy="707886"/>
                </a:xfrm>
                <a:prstGeom prst="rect">
                  <a:avLst/>
                </a:prstGeom>
                <a:noFill/>
              </p:spPr>
              <p:txBody>
                <a:bodyPr wrap="square" rtlCol="0">
                  <a:spAutoFit/>
                </a:bodyPr>
                <a:lstStyle/>
                <a:p>
                  <a:pPr algn="ctr">
                    <a:buNone/>
                  </a:pPr>
                  <a:r>
                    <a:rPr lang="en-GB" sz="2000" dirty="0"/>
                    <a:t>13</a:t>
                  </a:r>
                </a:p>
              </p:txBody>
            </p:sp>
            <p:cxnSp>
              <p:nvCxnSpPr>
                <p:cNvPr id="142" name="Straight Connector 141">
                  <a:extLst>
                    <a:ext uri="{FF2B5EF4-FFF2-40B4-BE49-F238E27FC236}">
                      <a16:creationId xmlns:a16="http://schemas.microsoft.com/office/drawing/2014/main" id="{286A1594-75F6-496F-8169-9FCF902E689C}"/>
                    </a:ext>
                  </a:extLst>
                </p:cNvPr>
                <p:cNvCxnSpPr>
                  <a:stCxn id="141" idx="1"/>
                  <a:endCxn id="141" idx="3"/>
                </p:cNvCxnSpPr>
                <p:nvPr/>
              </p:nvCxnSpPr>
              <p:spPr>
                <a:xfrm>
                  <a:off x="609600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8" name="TextBox 137">
                <a:extLst>
                  <a:ext uri="{FF2B5EF4-FFF2-40B4-BE49-F238E27FC236}">
                    <a16:creationId xmlns:a16="http://schemas.microsoft.com/office/drawing/2014/main" id="{3180708A-502C-4B04-9545-1717006B3778}"/>
                  </a:ext>
                </a:extLst>
              </p:cNvPr>
              <p:cNvSpPr txBox="1"/>
              <p:nvPr/>
            </p:nvSpPr>
            <p:spPr>
              <a:xfrm>
                <a:off x="5719128" y="3366864"/>
                <a:ext cx="333746" cy="400110"/>
              </a:xfrm>
              <a:prstGeom prst="rect">
                <a:avLst/>
              </a:prstGeom>
              <a:noFill/>
            </p:spPr>
            <p:txBody>
              <a:bodyPr wrap="none" rtlCol="0" anchor="ctr">
                <a:spAutoFit/>
              </a:bodyPr>
              <a:lstStyle/>
              <a:p>
                <a:pPr algn="ctr">
                  <a:buNone/>
                </a:pPr>
                <a:r>
                  <a:rPr lang="en-GB" sz="2000" dirty="0"/>
                  <a:t>×</a:t>
                </a:r>
              </a:p>
            </p:txBody>
          </p:sp>
          <p:sp>
            <p:nvSpPr>
              <p:cNvPr id="139" name="TextBox 138">
                <a:extLst>
                  <a:ext uri="{FF2B5EF4-FFF2-40B4-BE49-F238E27FC236}">
                    <a16:creationId xmlns:a16="http://schemas.microsoft.com/office/drawing/2014/main" id="{AA2F64D3-3BDD-4AFE-BA00-63BD58273309}"/>
                  </a:ext>
                </a:extLst>
              </p:cNvPr>
              <p:cNvSpPr txBox="1"/>
              <p:nvPr/>
            </p:nvSpPr>
            <p:spPr>
              <a:xfrm>
                <a:off x="6376819" y="3366864"/>
                <a:ext cx="333746" cy="400110"/>
              </a:xfrm>
              <a:prstGeom prst="rect">
                <a:avLst/>
              </a:prstGeom>
              <a:noFill/>
            </p:spPr>
            <p:txBody>
              <a:bodyPr wrap="none" rtlCol="0" anchor="ctr">
                <a:spAutoFit/>
              </a:bodyPr>
              <a:lstStyle/>
              <a:p>
                <a:pPr algn="ctr">
                  <a:buNone/>
                </a:pPr>
                <a:r>
                  <a:rPr lang="en-GB" sz="2000" dirty="0"/>
                  <a:t>=</a:t>
                </a:r>
              </a:p>
            </p:txBody>
          </p:sp>
          <p:sp>
            <p:nvSpPr>
              <p:cNvPr id="140" name="Rectangle 139">
                <a:extLst>
                  <a:ext uri="{FF2B5EF4-FFF2-40B4-BE49-F238E27FC236}">
                    <a16:creationId xmlns:a16="http://schemas.microsoft.com/office/drawing/2014/main" id="{5BC55F03-0D02-44F5-BDAE-CED86251C1C9}"/>
                  </a:ext>
                </a:extLst>
              </p:cNvPr>
              <p:cNvSpPr/>
              <p:nvPr/>
            </p:nvSpPr>
            <p:spPr>
              <a:xfrm>
                <a:off x="6672064" y="3278301"/>
                <a:ext cx="576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135" name="TextBox 134">
              <a:extLst>
                <a:ext uri="{FF2B5EF4-FFF2-40B4-BE49-F238E27FC236}">
                  <a16:creationId xmlns:a16="http://schemas.microsoft.com/office/drawing/2014/main" id="{DAE4AD35-EC5C-47C8-A21D-4AD1B12B310F}"/>
                </a:ext>
              </a:extLst>
            </p:cNvPr>
            <p:cNvSpPr txBox="1"/>
            <p:nvPr/>
          </p:nvSpPr>
          <p:spPr>
            <a:xfrm>
              <a:off x="686489" y="2471991"/>
              <a:ext cx="412292" cy="400110"/>
            </a:xfrm>
            <a:prstGeom prst="rect">
              <a:avLst/>
            </a:prstGeom>
            <a:noFill/>
          </p:spPr>
          <p:txBody>
            <a:bodyPr wrap="none" rtlCol="0">
              <a:spAutoFit/>
            </a:bodyPr>
            <a:lstStyle/>
            <a:p>
              <a:pPr>
                <a:buNone/>
              </a:pPr>
              <a:r>
                <a:rPr lang="en-GB" sz="2000" dirty="0">
                  <a:solidFill>
                    <a:srgbClr val="00628C"/>
                  </a:solidFill>
                </a:rPr>
                <a:t>a)</a:t>
              </a:r>
            </a:p>
          </p:txBody>
        </p:sp>
      </p:grpSp>
      <p:grpSp>
        <p:nvGrpSpPr>
          <p:cNvPr id="145" name="Group 144">
            <a:extLst>
              <a:ext uri="{FF2B5EF4-FFF2-40B4-BE49-F238E27FC236}">
                <a16:creationId xmlns:a16="http://schemas.microsoft.com/office/drawing/2014/main" id="{DDBDE6E1-52B9-4C24-B34A-F31909CC87B2}"/>
              </a:ext>
            </a:extLst>
          </p:cNvPr>
          <p:cNvGrpSpPr/>
          <p:nvPr/>
        </p:nvGrpSpPr>
        <p:grpSpPr>
          <a:xfrm>
            <a:off x="902513" y="2683643"/>
            <a:ext cx="2860066" cy="707886"/>
            <a:chOff x="12347330" y="2179603"/>
            <a:chExt cx="2860066" cy="707886"/>
          </a:xfrm>
        </p:grpSpPr>
        <p:grpSp>
          <p:nvGrpSpPr>
            <p:cNvPr id="146" name="Group 145">
              <a:extLst>
                <a:ext uri="{FF2B5EF4-FFF2-40B4-BE49-F238E27FC236}">
                  <a16:creationId xmlns:a16="http://schemas.microsoft.com/office/drawing/2014/main" id="{AA404218-BF0D-4E53-961A-8483A7D8F24B}"/>
                </a:ext>
              </a:extLst>
            </p:cNvPr>
            <p:cNvGrpSpPr/>
            <p:nvPr/>
          </p:nvGrpSpPr>
          <p:grpSpPr>
            <a:xfrm>
              <a:off x="12864752" y="2179603"/>
              <a:ext cx="2342644" cy="707886"/>
              <a:chOff x="1161004" y="3589777"/>
              <a:chExt cx="2342644" cy="707886"/>
            </a:xfrm>
          </p:grpSpPr>
          <p:grpSp>
            <p:nvGrpSpPr>
              <p:cNvPr id="148" name="Group 147">
                <a:extLst>
                  <a:ext uri="{FF2B5EF4-FFF2-40B4-BE49-F238E27FC236}">
                    <a16:creationId xmlns:a16="http://schemas.microsoft.com/office/drawing/2014/main" id="{83D4FEAC-070B-442F-8853-C3795386EA15}"/>
                  </a:ext>
                </a:extLst>
              </p:cNvPr>
              <p:cNvGrpSpPr/>
              <p:nvPr/>
            </p:nvGrpSpPr>
            <p:grpSpPr>
              <a:xfrm>
                <a:off x="1161004" y="3589777"/>
                <a:ext cx="2342644" cy="707886"/>
                <a:chOff x="4916674" y="3212976"/>
                <a:chExt cx="2342644" cy="707886"/>
              </a:xfrm>
            </p:grpSpPr>
            <p:grpSp>
              <p:nvGrpSpPr>
                <p:cNvPr id="151" name="Group 150">
                  <a:extLst>
                    <a:ext uri="{FF2B5EF4-FFF2-40B4-BE49-F238E27FC236}">
                      <a16:creationId xmlns:a16="http://schemas.microsoft.com/office/drawing/2014/main" id="{7A6D539C-F7BD-42AF-A2BB-B3FFC1CCB0AD}"/>
                    </a:ext>
                  </a:extLst>
                </p:cNvPr>
                <p:cNvGrpSpPr/>
                <p:nvPr/>
              </p:nvGrpSpPr>
              <p:grpSpPr>
                <a:xfrm>
                  <a:off x="6035246" y="3212976"/>
                  <a:ext cx="360040" cy="707886"/>
                  <a:chOff x="6028084" y="3212976"/>
                  <a:chExt cx="360040" cy="707886"/>
                </a:xfrm>
              </p:grpSpPr>
              <p:sp>
                <p:nvSpPr>
                  <p:cNvPr id="158" name="TextBox 157">
                    <a:extLst>
                      <a:ext uri="{FF2B5EF4-FFF2-40B4-BE49-F238E27FC236}">
                        <a16:creationId xmlns:a16="http://schemas.microsoft.com/office/drawing/2014/main" id="{0C60AC90-3AA0-460A-BB13-8B512C5E9D8F}"/>
                      </a:ext>
                    </a:extLst>
                  </p:cNvPr>
                  <p:cNvSpPr txBox="1"/>
                  <p:nvPr/>
                </p:nvSpPr>
                <p:spPr>
                  <a:xfrm>
                    <a:off x="6028084" y="3212976"/>
                    <a:ext cx="360040" cy="707886"/>
                  </a:xfrm>
                  <a:prstGeom prst="rect">
                    <a:avLst/>
                  </a:prstGeom>
                  <a:noFill/>
                </p:spPr>
                <p:txBody>
                  <a:bodyPr wrap="square" rtlCol="0">
                    <a:spAutoFit/>
                  </a:bodyPr>
                  <a:lstStyle/>
                  <a:p>
                    <a:pPr algn="ctr">
                      <a:buNone/>
                    </a:pPr>
                    <a:r>
                      <a:rPr lang="en-GB" sz="2000" dirty="0"/>
                      <a:t>15</a:t>
                    </a:r>
                  </a:p>
                </p:txBody>
              </p:sp>
              <p:cxnSp>
                <p:nvCxnSpPr>
                  <p:cNvPr id="159" name="Straight Connector 158">
                    <a:extLst>
                      <a:ext uri="{FF2B5EF4-FFF2-40B4-BE49-F238E27FC236}">
                        <a16:creationId xmlns:a16="http://schemas.microsoft.com/office/drawing/2014/main" id="{0ECAC75B-37E7-4F42-90FC-19E2F658693F}"/>
                      </a:ext>
                    </a:extLst>
                  </p:cNvPr>
                  <p:cNvCxnSpPr>
                    <a:stCxn id="158" idx="1"/>
                    <a:endCxn id="158" idx="3"/>
                  </p:cNvCxnSpPr>
                  <p:nvPr/>
                </p:nvCxnSpPr>
                <p:spPr>
                  <a:xfrm>
                    <a:off x="6028084"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D6E59E9C-4660-47BC-81BD-082CD7113904}"/>
                    </a:ext>
                  </a:extLst>
                </p:cNvPr>
                <p:cNvGrpSpPr/>
                <p:nvPr/>
              </p:nvGrpSpPr>
              <p:grpSpPr>
                <a:xfrm>
                  <a:off x="4916674" y="3212976"/>
                  <a:ext cx="360040" cy="707886"/>
                  <a:chOff x="5636754" y="3212976"/>
                  <a:chExt cx="360040" cy="707886"/>
                </a:xfrm>
              </p:grpSpPr>
              <p:sp>
                <p:nvSpPr>
                  <p:cNvPr id="156" name="TextBox 155">
                    <a:extLst>
                      <a:ext uri="{FF2B5EF4-FFF2-40B4-BE49-F238E27FC236}">
                        <a16:creationId xmlns:a16="http://schemas.microsoft.com/office/drawing/2014/main" id="{BF6CE80A-28F9-496F-9E64-EE55116923AA}"/>
                      </a:ext>
                    </a:extLst>
                  </p:cNvPr>
                  <p:cNvSpPr txBox="1"/>
                  <p:nvPr/>
                </p:nvSpPr>
                <p:spPr>
                  <a:xfrm>
                    <a:off x="5636754" y="3212976"/>
                    <a:ext cx="360040" cy="707886"/>
                  </a:xfrm>
                  <a:prstGeom prst="rect">
                    <a:avLst/>
                  </a:prstGeom>
                  <a:noFill/>
                </p:spPr>
                <p:txBody>
                  <a:bodyPr wrap="square" rtlCol="0">
                    <a:spAutoFit/>
                  </a:bodyPr>
                  <a:lstStyle/>
                  <a:p>
                    <a:pPr algn="ctr">
                      <a:buNone/>
                    </a:pPr>
                    <a:r>
                      <a:rPr lang="en-GB" sz="2000" dirty="0"/>
                      <a:t>13</a:t>
                    </a:r>
                  </a:p>
                </p:txBody>
              </p:sp>
              <p:cxnSp>
                <p:nvCxnSpPr>
                  <p:cNvPr id="157" name="Straight Connector 156">
                    <a:extLst>
                      <a:ext uri="{FF2B5EF4-FFF2-40B4-BE49-F238E27FC236}">
                        <a16:creationId xmlns:a16="http://schemas.microsoft.com/office/drawing/2014/main" id="{187C63B3-BEBB-4E52-B3D5-A2EB761E5BA9}"/>
                      </a:ext>
                    </a:extLst>
                  </p:cNvPr>
                  <p:cNvCxnSpPr>
                    <a:stCxn id="156" idx="1"/>
                    <a:endCxn id="156" idx="3"/>
                  </p:cNvCxnSpPr>
                  <p:nvPr/>
                </p:nvCxnSpPr>
                <p:spPr>
                  <a:xfrm>
                    <a:off x="5636754"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0B21BD39-CC66-4DEA-B87B-4F9E4B7EB695}"/>
                    </a:ext>
                  </a:extLst>
                </p:cNvPr>
                <p:cNvSpPr txBox="1"/>
                <p:nvPr/>
              </p:nvSpPr>
              <p:spPr>
                <a:xfrm>
                  <a:off x="5730382" y="3366864"/>
                  <a:ext cx="333746" cy="400110"/>
                </a:xfrm>
                <a:prstGeom prst="rect">
                  <a:avLst/>
                </a:prstGeom>
                <a:noFill/>
              </p:spPr>
              <p:txBody>
                <a:bodyPr wrap="none" rtlCol="0" anchor="ctr">
                  <a:spAutoFit/>
                </a:bodyPr>
                <a:lstStyle/>
                <a:p>
                  <a:pPr algn="ctr">
                    <a:buNone/>
                  </a:pPr>
                  <a:r>
                    <a:rPr lang="en-GB" sz="2000" dirty="0"/>
                    <a:t>×</a:t>
                  </a:r>
                </a:p>
              </p:txBody>
            </p:sp>
            <p:sp>
              <p:nvSpPr>
                <p:cNvPr id="154" name="TextBox 153">
                  <a:extLst>
                    <a:ext uri="{FF2B5EF4-FFF2-40B4-BE49-F238E27FC236}">
                      <a16:creationId xmlns:a16="http://schemas.microsoft.com/office/drawing/2014/main" id="{AC63F1BA-89C7-47E2-8EA1-4964AB3C599F}"/>
                    </a:ext>
                  </a:extLst>
                </p:cNvPr>
                <p:cNvSpPr txBox="1"/>
                <p:nvPr/>
              </p:nvSpPr>
              <p:spPr>
                <a:xfrm>
                  <a:off x="6388073" y="3366864"/>
                  <a:ext cx="333746" cy="400110"/>
                </a:xfrm>
                <a:prstGeom prst="rect">
                  <a:avLst/>
                </a:prstGeom>
                <a:noFill/>
              </p:spPr>
              <p:txBody>
                <a:bodyPr wrap="none" rtlCol="0" anchor="ctr">
                  <a:spAutoFit/>
                </a:bodyPr>
                <a:lstStyle/>
                <a:p>
                  <a:pPr algn="ctr">
                    <a:buNone/>
                  </a:pPr>
                  <a:r>
                    <a:rPr lang="en-GB" sz="2000" dirty="0"/>
                    <a:t>=</a:t>
                  </a:r>
                </a:p>
              </p:txBody>
            </p:sp>
            <p:sp>
              <p:nvSpPr>
                <p:cNvPr id="155" name="Rectangle 154">
                  <a:extLst>
                    <a:ext uri="{FF2B5EF4-FFF2-40B4-BE49-F238E27FC236}">
                      <a16:creationId xmlns:a16="http://schemas.microsoft.com/office/drawing/2014/main" id="{1A42F96F-1604-4B01-B142-DB11D815E9C4}"/>
                    </a:ext>
                  </a:extLst>
                </p:cNvPr>
                <p:cNvSpPr/>
                <p:nvPr/>
              </p:nvSpPr>
              <p:spPr>
                <a:xfrm>
                  <a:off x="6683318" y="3278301"/>
                  <a:ext cx="576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149" name="TextBox 148">
                <a:extLst>
                  <a:ext uri="{FF2B5EF4-FFF2-40B4-BE49-F238E27FC236}">
                    <a16:creationId xmlns:a16="http://schemas.microsoft.com/office/drawing/2014/main" id="{50D7569C-7C28-4ED0-B199-718F939973ED}"/>
                  </a:ext>
                </a:extLst>
              </p:cNvPr>
              <p:cNvSpPr txBox="1"/>
              <p:nvPr/>
            </p:nvSpPr>
            <p:spPr>
              <a:xfrm>
                <a:off x="1711901" y="3712269"/>
                <a:ext cx="360040" cy="400110"/>
              </a:xfrm>
              <a:prstGeom prst="rect">
                <a:avLst/>
              </a:prstGeom>
              <a:noFill/>
            </p:spPr>
            <p:txBody>
              <a:bodyPr wrap="square" rtlCol="0">
                <a:spAutoFit/>
              </a:bodyPr>
              <a:lstStyle/>
              <a:p>
                <a:pPr algn="ctr">
                  <a:buNone/>
                </a:pPr>
                <a:r>
                  <a:rPr lang="en-GB" sz="2000" dirty="0"/>
                  <a:t>2</a:t>
                </a:r>
              </a:p>
            </p:txBody>
          </p:sp>
          <p:sp>
            <p:nvSpPr>
              <p:cNvPr id="150" name="TextBox 149">
                <a:extLst>
                  <a:ext uri="{FF2B5EF4-FFF2-40B4-BE49-F238E27FC236}">
                    <a16:creationId xmlns:a16="http://schemas.microsoft.com/office/drawing/2014/main" id="{F561DCD5-A36B-4F5A-9C50-D1D8092FA3C5}"/>
                  </a:ext>
                </a:extLst>
              </p:cNvPr>
              <p:cNvSpPr txBox="1"/>
              <p:nvPr/>
            </p:nvSpPr>
            <p:spPr>
              <a:xfrm>
                <a:off x="1488669" y="3743665"/>
                <a:ext cx="333746" cy="400110"/>
              </a:xfrm>
              <a:prstGeom prst="rect">
                <a:avLst/>
              </a:prstGeom>
              <a:noFill/>
            </p:spPr>
            <p:txBody>
              <a:bodyPr wrap="none" rtlCol="0" anchor="ctr">
                <a:spAutoFit/>
              </a:bodyPr>
              <a:lstStyle/>
              <a:p>
                <a:pPr algn="ctr">
                  <a:buNone/>
                </a:pPr>
                <a:r>
                  <a:rPr lang="en-GB" sz="2000" dirty="0"/>
                  <a:t>×</a:t>
                </a:r>
              </a:p>
            </p:txBody>
          </p:sp>
        </p:grpSp>
        <p:sp>
          <p:nvSpPr>
            <p:cNvPr id="147" name="TextBox 146">
              <a:extLst>
                <a:ext uri="{FF2B5EF4-FFF2-40B4-BE49-F238E27FC236}">
                  <a16:creationId xmlns:a16="http://schemas.microsoft.com/office/drawing/2014/main" id="{119A95A2-8332-4517-A4DE-9894773358D5}"/>
                </a:ext>
              </a:extLst>
            </p:cNvPr>
            <p:cNvSpPr txBox="1"/>
            <p:nvPr/>
          </p:nvSpPr>
          <p:spPr>
            <a:xfrm>
              <a:off x="12347330" y="2302714"/>
              <a:ext cx="412292" cy="400110"/>
            </a:xfrm>
            <a:prstGeom prst="rect">
              <a:avLst/>
            </a:prstGeom>
            <a:noFill/>
          </p:spPr>
          <p:txBody>
            <a:bodyPr wrap="none" rtlCol="0">
              <a:spAutoFit/>
            </a:bodyPr>
            <a:lstStyle/>
            <a:p>
              <a:pPr>
                <a:buNone/>
              </a:pPr>
              <a:r>
                <a:rPr lang="en-GB" sz="2000" dirty="0">
                  <a:solidFill>
                    <a:srgbClr val="00628C"/>
                  </a:solidFill>
                </a:rPr>
                <a:t>d)</a:t>
              </a:r>
            </a:p>
          </p:txBody>
        </p:sp>
      </p:grpSp>
      <p:grpSp>
        <p:nvGrpSpPr>
          <p:cNvPr id="160" name="Group 159">
            <a:extLst>
              <a:ext uri="{FF2B5EF4-FFF2-40B4-BE49-F238E27FC236}">
                <a16:creationId xmlns:a16="http://schemas.microsoft.com/office/drawing/2014/main" id="{5A06CD62-58FA-4E1C-9DD3-DBDBA02A2B50}"/>
              </a:ext>
            </a:extLst>
          </p:cNvPr>
          <p:cNvGrpSpPr/>
          <p:nvPr/>
        </p:nvGrpSpPr>
        <p:grpSpPr>
          <a:xfrm>
            <a:off x="867019" y="3440579"/>
            <a:ext cx="2394989" cy="707886"/>
            <a:chOff x="16410230" y="2179603"/>
            <a:chExt cx="2394989" cy="707886"/>
          </a:xfrm>
        </p:grpSpPr>
        <p:grpSp>
          <p:nvGrpSpPr>
            <p:cNvPr id="161" name="Group 160">
              <a:extLst>
                <a:ext uri="{FF2B5EF4-FFF2-40B4-BE49-F238E27FC236}">
                  <a16:creationId xmlns:a16="http://schemas.microsoft.com/office/drawing/2014/main" id="{68293F4F-4FCD-41EA-821D-61A2F1D1B0E5}"/>
                </a:ext>
              </a:extLst>
            </p:cNvPr>
            <p:cNvGrpSpPr/>
            <p:nvPr/>
          </p:nvGrpSpPr>
          <p:grpSpPr>
            <a:xfrm>
              <a:off x="16933075" y="2179603"/>
              <a:ext cx="1872144" cy="707886"/>
              <a:chOff x="5375920" y="3212976"/>
              <a:chExt cx="1872144" cy="707886"/>
            </a:xfrm>
          </p:grpSpPr>
          <p:grpSp>
            <p:nvGrpSpPr>
              <p:cNvPr id="163" name="Group 162">
                <a:extLst>
                  <a:ext uri="{FF2B5EF4-FFF2-40B4-BE49-F238E27FC236}">
                    <a16:creationId xmlns:a16="http://schemas.microsoft.com/office/drawing/2014/main" id="{1BC1111A-8464-49A4-AB8A-AE9E5BF07F96}"/>
                  </a:ext>
                </a:extLst>
              </p:cNvPr>
              <p:cNvGrpSpPr/>
              <p:nvPr/>
            </p:nvGrpSpPr>
            <p:grpSpPr>
              <a:xfrm>
                <a:off x="6023992" y="3212976"/>
                <a:ext cx="360040" cy="707886"/>
                <a:chOff x="6016830" y="3212976"/>
                <a:chExt cx="360040" cy="707886"/>
              </a:xfrm>
            </p:grpSpPr>
            <p:sp>
              <p:nvSpPr>
                <p:cNvPr id="170" name="TextBox 169">
                  <a:extLst>
                    <a:ext uri="{FF2B5EF4-FFF2-40B4-BE49-F238E27FC236}">
                      <a16:creationId xmlns:a16="http://schemas.microsoft.com/office/drawing/2014/main" id="{CF579239-6145-4667-96D8-1CD640D35921}"/>
                    </a:ext>
                  </a:extLst>
                </p:cNvPr>
                <p:cNvSpPr txBox="1"/>
                <p:nvPr/>
              </p:nvSpPr>
              <p:spPr>
                <a:xfrm>
                  <a:off x="6016830" y="3212976"/>
                  <a:ext cx="360040" cy="707886"/>
                </a:xfrm>
                <a:prstGeom prst="rect">
                  <a:avLst/>
                </a:prstGeom>
                <a:noFill/>
              </p:spPr>
              <p:txBody>
                <a:bodyPr wrap="square" rtlCol="0">
                  <a:spAutoFit/>
                </a:bodyPr>
                <a:lstStyle/>
                <a:p>
                  <a:pPr algn="ctr">
                    <a:buNone/>
                  </a:pPr>
                  <a:r>
                    <a:rPr lang="en-GB" sz="2000" dirty="0"/>
                    <a:t>35</a:t>
                  </a:r>
                </a:p>
              </p:txBody>
            </p:sp>
            <p:cxnSp>
              <p:nvCxnSpPr>
                <p:cNvPr id="171" name="Straight Connector 170">
                  <a:extLst>
                    <a:ext uri="{FF2B5EF4-FFF2-40B4-BE49-F238E27FC236}">
                      <a16:creationId xmlns:a16="http://schemas.microsoft.com/office/drawing/2014/main" id="{9FFC711F-3D91-4FEC-BD91-5A5C0B6AE777}"/>
                    </a:ext>
                  </a:extLst>
                </p:cNvPr>
                <p:cNvCxnSpPr>
                  <a:stCxn id="170" idx="1"/>
                  <a:endCxn id="170" idx="3"/>
                </p:cNvCxnSpPr>
                <p:nvPr/>
              </p:nvCxnSpPr>
              <p:spPr>
                <a:xfrm>
                  <a:off x="601683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99623863-2093-4FAC-BA00-803B466443D7}"/>
                  </a:ext>
                </a:extLst>
              </p:cNvPr>
              <p:cNvGrpSpPr/>
              <p:nvPr/>
            </p:nvGrpSpPr>
            <p:grpSpPr>
              <a:xfrm>
                <a:off x="5375920" y="3212976"/>
                <a:ext cx="360040" cy="707886"/>
                <a:chOff x="6096000" y="3212976"/>
                <a:chExt cx="360040" cy="707886"/>
              </a:xfrm>
            </p:grpSpPr>
            <p:sp>
              <p:nvSpPr>
                <p:cNvPr id="168" name="TextBox 167">
                  <a:extLst>
                    <a:ext uri="{FF2B5EF4-FFF2-40B4-BE49-F238E27FC236}">
                      <a16:creationId xmlns:a16="http://schemas.microsoft.com/office/drawing/2014/main" id="{582DB87E-A3B9-49D9-980A-4C3D49FE2251}"/>
                    </a:ext>
                  </a:extLst>
                </p:cNvPr>
                <p:cNvSpPr txBox="1"/>
                <p:nvPr/>
              </p:nvSpPr>
              <p:spPr>
                <a:xfrm>
                  <a:off x="6096000" y="3212976"/>
                  <a:ext cx="360040" cy="707886"/>
                </a:xfrm>
                <a:prstGeom prst="rect">
                  <a:avLst/>
                </a:prstGeom>
                <a:noFill/>
              </p:spPr>
              <p:txBody>
                <a:bodyPr wrap="square" rtlCol="0">
                  <a:spAutoFit/>
                </a:bodyPr>
                <a:lstStyle/>
                <a:p>
                  <a:pPr algn="ctr">
                    <a:buNone/>
                  </a:pPr>
                  <a:r>
                    <a:rPr lang="en-GB" sz="2000" dirty="0"/>
                    <a:t>34</a:t>
                  </a:r>
                </a:p>
              </p:txBody>
            </p:sp>
            <p:cxnSp>
              <p:nvCxnSpPr>
                <p:cNvPr id="169" name="Straight Connector 168">
                  <a:extLst>
                    <a:ext uri="{FF2B5EF4-FFF2-40B4-BE49-F238E27FC236}">
                      <a16:creationId xmlns:a16="http://schemas.microsoft.com/office/drawing/2014/main" id="{538DA4E0-8119-4233-8DA7-99B4D541FD33}"/>
                    </a:ext>
                  </a:extLst>
                </p:cNvPr>
                <p:cNvCxnSpPr>
                  <a:stCxn id="168" idx="1"/>
                  <a:endCxn id="168" idx="3"/>
                </p:cNvCxnSpPr>
                <p:nvPr/>
              </p:nvCxnSpPr>
              <p:spPr>
                <a:xfrm>
                  <a:off x="609600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AE2D4EB8-5355-451D-9C30-E6BD88B6F560}"/>
                  </a:ext>
                </a:extLst>
              </p:cNvPr>
              <p:cNvSpPr txBox="1"/>
              <p:nvPr/>
            </p:nvSpPr>
            <p:spPr>
              <a:xfrm>
                <a:off x="5719128" y="3366864"/>
                <a:ext cx="333746" cy="400110"/>
              </a:xfrm>
              <a:prstGeom prst="rect">
                <a:avLst/>
              </a:prstGeom>
              <a:noFill/>
            </p:spPr>
            <p:txBody>
              <a:bodyPr wrap="none" rtlCol="0" anchor="ctr">
                <a:spAutoFit/>
              </a:bodyPr>
              <a:lstStyle/>
              <a:p>
                <a:pPr algn="ctr">
                  <a:buNone/>
                </a:pPr>
                <a:r>
                  <a:rPr lang="en-GB" sz="2000" dirty="0"/>
                  <a:t>×</a:t>
                </a:r>
              </a:p>
            </p:txBody>
          </p:sp>
          <p:sp>
            <p:nvSpPr>
              <p:cNvPr id="166" name="TextBox 165">
                <a:extLst>
                  <a:ext uri="{FF2B5EF4-FFF2-40B4-BE49-F238E27FC236}">
                    <a16:creationId xmlns:a16="http://schemas.microsoft.com/office/drawing/2014/main" id="{E2D6E5E0-B9DC-4E29-8CD9-058D34CC6726}"/>
                  </a:ext>
                </a:extLst>
              </p:cNvPr>
              <p:cNvSpPr txBox="1"/>
              <p:nvPr/>
            </p:nvSpPr>
            <p:spPr>
              <a:xfrm>
                <a:off x="6376819" y="3366864"/>
                <a:ext cx="333746" cy="400110"/>
              </a:xfrm>
              <a:prstGeom prst="rect">
                <a:avLst/>
              </a:prstGeom>
              <a:noFill/>
            </p:spPr>
            <p:txBody>
              <a:bodyPr wrap="none" rtlCol="0" anchor="ctr">
                <a:spAutoFit/>
              </a:bodyPr>
              <a:lstStyle/>
              <a:p>
                <a:pPr algn="ctr">
                  <a:buNone/>
                </a:pPr>
                <a:r>
                  <a:rPr lang="en-GB" sz="2000" dirty="0"/>
                  <a:t>=</a:t>
                </a:r>
              </a:p>
            </p:txBody>
          </p:sp>
          <p:sp>
            <p:nvSpPr>
              <p:cNvPr id="167" name="Rectangle 166">
                <a:extLst>
                  <a:ext uri="{FF2B5EF4-FFF2-40B4-BE49-F238E27FC236}">
                    <a16:creationId xmlns:a16="http://schemas.microsoft.com/office/drawing/2014/main" id="{71284186-A1EC-4FEC-AFFA-F93617F79259}"/>
                  </a:ext>
                </a:extLst>
              </p:cNvPr>
              <p:cNvSpPr/>
              <p:nvPr/>
            </p:nvSpPr>
            <p:spPr>
              <a:xfrm>
                <a:off x="6672064" y="3278301"/>
                <a:ext cx="576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162" name="TextBox 161">
              <a:extLst>
                <a:ext uri="{FF2B5EF4-FFF2-40B4-BE49-F238E27FC236}">
                  <a16:creationId xmlns:a16="http://schemas.microsoft.com/office/drawing/2014/main" id="{57A024E0-6C25-4ECA-8221-8530974D01EB}"/>
                </a:ext>
              </a:extLst>
            </p:cNvPr>
            <p:cNvSpPr txBox="1"/>
            <p:nvPr/>
          </p:nvSpPr>
          <p:spPr>
            <a:xfrm>
              <a:off x="16410230" y="2302714"/>
              <a:ext cx="412292" cy="400110"/>
            </a:xfrm>
            <a:prstGeom prst="rect">
              <a:avLst/>
            </a:prstGeom>
            <a:noFill/>
          </p:spPr>
          <p:txBody>
            <a:bodyPr wrap="none" rtlCol="0">
              <a:spAutoFit/>
            </a:bodyPr>
            <a:lstStyle/>
            <a:p>
              <a:pPr>
                <a:buNone/>
              </a:pPr>
              <a:r>
                <a:rPr lang="en-GB" sz="2000" dirty="0">
                  <a:solidFill>
                    <a:srgbClr val="00628C"/>
                  </a:solidFill>
                </a:rPr>
                <a:t>g)</a:t>
              </a:r>
            </a:p>
          </p:txBody>
        </p:sp>
      </p:grpSp>
      <p:grpSp>
        <p:nvGrpSpPr>
          <p:cNvPr id="172" name="Group 171">
            <a:extLst>
              <a:ext uri="{FF2B5EF4-FFF2-40B4-BE49-F238E27FC236}">
                <a16:creationId xmlns:a16="http://schemas.microsoft.com/office/drawing/2014/main" id="{BB528A48-B81B-4763-B4CE-FA67DA3BAE11}"/>
              </a:ext>
            </a:extLst>
          </p:cNvPr>
          <p:cNvGrpSpPr/>
          <p:nvPr/>
        </p:nvGrpSpPr>
        <p:grpSpPr>
          <a:xfrm>
            <a:off x="4367808" y="1955877"/>
            <a:ext cx="3034675" cy="707886"/>
            <a:chOff x="4570339" y="2364269"/>
            <a:chExt cx="3034675" cy="707886"/>
          </a:xfrm>
        </p:grpSpPr>
        <p:grpSp>
          <p:nvGrpSpPr>
            <p:cNvPr id="173" name="Group 172">
              <a:extLst>
                <a:ext uri="{FF2B5EF4-FFF2-40B4-BE49-F238E27FC236}">
                  <a16:creationId xmlns:a16="http://schemas.microsoft.com/office/drawing/2014/main" id="{30C5AFE3-7362-44D3-8EB4-9EAB62A35BBB}"/>
                </a:ext>
              </a:extLst>
            </p:cNvPr>
            <p:cNvGrpSpPr/>
            <p:nvPr/>
          </p:nvGrpSpPr>
          <p:grpSpPr>
            <a:xfrm>
              <a:off x="5156806" y="2364269"/>
              <a:ext cx="2448208" cy="707886"/>
              <a:chOff x="1055440" y="3589777"/>
              <a:chExt cx="2448208" cy="707886"/>
            </a:xfrm>
          </p:grpSpPr>
          <p:grpSp>
            <p:nvGrpSpPr>
              <p:cNvPr id="175" name="Group 174">
                <a:extLst>
                  <a:ext uri="{FF2B5EF4-FFF2-40B4-BE49-F238E27FC236}">
                    <a16:creationId xmlns:a16="http://schemas.microsoft.com/office/drawing/2014/main" id="{6CF39B23-6BB1-4543-AC7A-DF24F72C756D}"/>
                  </a:ext>
                </a:extLst>
              </p:cNvPr>
              <p:cNvGrpSpPr/>
              <p:nvPr/>
            </p:nvGrpSpPr>
            <p:grpSpPr>
              <a:xfrm>
                <a:off x="1620250" y="3589777"/>
                <a:ext cx="1883398" cy="707886"/>
                <a:chOff x="5375920" y="3212976"/>
                <a:chExt cx="1883398" cy="707886"/>
              </a:xfrm>
            </p:grpSpPr>
            <p:grpSp>
              <p:nvGrpSpPr>
                <p:cNvPr id="178" name="Group 177">
                  <a:extLst>
                    <a:ext uri="{FF2B5EF4-FFF2-40B4-BE49-F238E27FC236}">
                      <a16:creationId xmlns:a16="http://schemas.microsoft.com/office/drawing/2014/main" id="{5CBE085A-6ABE-4179-A4F5-BA2285D783BE}"/>
                    </a:ext>
                  </a:extLst>
                </p:cNvPr>
                <p:cNvGrpSpPr/>
                <p:nvPr/>
              </p:nvGrpSpPr>
              <p:grpSpPr>
                <a:xfrm>
                  <a:off x="6035246" y="3212976"/>
                  <a:ext cx="360040" cy="707886"/>
                  <a:chOff x="6028084" y="3212976"/>
                  <a:chExt cx="360040" cy="707886"/>
                </a:xfrm>
              </p:grpSpPr>
              <p:sp>
                <p:nvSpPr>
                  <p:cNvPr id="185" name="TextBox 184">
                    <a:extLst>
                      <a:ext uri="{FF2B5EF4-FFF2-40B4-BE49-F238E27FC236}">
                        <a16:creationId xmlns:a16="http://schemas.microsoft.com/office/drawing/2014/main" id="{EB426E8A-A403-497D-9E81-B4A4477DCE38}"/>
                      </a:ext>
                    </a:extLst>
                  </p:cNvPr>
                  <p:cNvSpPr txBox="1"/>
                  <p:nvPr/>
                </p:nvSpPr>
                <p:spPr>
                  <a:xfrm>
                    <a:off x="6028084" y="3212976"/>
                    <a:ext cx="360040" cy="707886"/>
                  </a:xfrm>
                  <a:prstGeom prst="rect">
                    <a:avLst/>
                  </a:prstGeom>
                  <a:noFill/>
                </p:spPr>
                <p:txBody>
                  <a:bodyPr wrap="square" rtlCol="0">
                    <a:spAutoFit/>
                  </a:bodyPr>
                  <a:lstStyle/>
                  <a:p>
                    <a:pPr algn="ctr">
                      <a:buNone/>
                    </a:pPr>
                    <a:r>
                      <a:rPr lang="en-GB" sz="2000" dirty="0"/>
                      <a:t>15</a:t>
                    </a:r>
                  </a:p>
                </p:txBody>
              </p:sp>
              <p:cxnSp>
                <p:nvCxnSpPr>
                  <p:cNvPr id="186" name="Straight Connector 185">
                    <a:extLst>
                      <a:ext uri="{FF2B5EF4-FFF2-40B4-BE49-F238E27FC236}">
                        <a16:creationId xmlns:a16="http://schemas.microsoft.com/office/drawing/2014/main" id="{8712E71C-46B3-43FF-B59D-09214A8AF748}"/>
                      </a:ext>
                    </a:extLst>
                  </p:cNvPr>
                  <p:cNvCxnSpPr>
                    <a:stCxn id="185" idx="1"/>
                    <a:endCxn id="185" idx="3"/>
                  </p:cNvCxnSpPr>
                  <p:nvPr/>
                </p:nvCxnSpPr>
                <p:spPr>
                  <a:xfrm>
                    <a:off x="6028084"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AE2BD15B-F5FB-4F91-BF32-C4D00A945007}"/>
                    </a:ext>
                  </a:extLst>
                </p:cNvPr>
                <p:cNvGrpSpPr/>
                <p:nvPr/>
              </p:nvGrpSpPr>
              <p:grpSpPr>
                <a:xfrm>
                  <a:off x="5375920" y="3212976"/>
                  <a:ext cx="360040" cy="707886"/>
                  <a:chOff x="6096000" y="3212976"/>
                  <a:chExt cx="360040" cy="707886"/>
                </a:xfrm>
              </p:grpSpPr>
              <p:sp>
                <p:nvSpPr>
                  <p:cNvPr id="183" name="TextBox 182">
                    <a:extLst>
                      <a:ext uri="{FF2B5EF4-FFF2-40B4-BE49-F238E27FC236}">
                        <a16:creationId xmlns:a16="http://schemas.microsoft.com/office/drawing/2014/main" id="{49D5878C-B12C-4ABB-918C-949770C70499}"/>
                      </a:ext>
                    </a:extLst>
                  </p:cNvPr>
                  <p:cNvSpPr txBox="1"/>
                  <p:nvPr/>
                </p:nvSpPr>
                <p:spPr>
                  <a:xfrm>
                    <a:off x="6096000" y="3212976"/>
                    <a:ext cx="360040" cy="707886"/>
                  </a:xfrm>
                  <a:prstGeom prst="rect">
                    <a:avLst/>
                  </a:prstGeom>
                  <a:noFill/>
                </p:spPr>
                <p:txBody>
                  <a:bodyPr wrap="square" rtlCol="0">
                    <a:spAutoFit/>
                  </a:bodyPr>
                  <a:lstStyle/>
                  <a:p>
                    <a:pPr algn="ctr">
                      <a:buNone/>
                    </a:pPr>
                    <a:r>
                      <a:rPr lang="en-GB" sz="2000" dirty="0"/>
                      <a:t>13</a:t>
                    </a:r>
                  </a:p>
                </p:txBody>
              </p:sp>
              <p:cxnSp>
                <p:nvCxnSpPr>
                  <p:cNvPr id="184" name="Straight Connector 183">
                    <a:extLst>
                      <a:ext uri="{FF2B5EF4-FFF2-40B4-BE49-F238E27FC236}">
                        <a16:creationId xmlns:a16="http://schemas.microsoft.com/office/drawing/2014/main" id="{A10265DB-36B1-4E01-A0BD-15D4F2EA9978}"/>
                      </a:ext>
                    </a:extLst>
                  </p:cNvPr>
                  <p:cNvCxnSpPr>
                    <a:stCxn id="183" idx="1"/>
                    <a:endCxn id="183" idx="3"/>
                  </p:cNvCxnSpPr>
                  <p:nvPr/>
                </p:nvCxnSpPr>
                <p:spPr>
                  <a:xfrm>
                    <a:off x="609600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0" name="TextBox 179">
                  <a:extLst>
                    <a:ext uri="{FF2B5EF4-FFF2-40B4-BE49-F238E27FC236}">
                      <a16:creationId xmlns:a16="http://schemas.microsoft.com/office/drawing/2014/main" id="{A5514025-05C5-45F5-A66B-0EF9054AAE08}"/>
                    </a:ext>
                  </a:extLst>
                </p:cNvPr>
                <p:cNvSpPr txBox="1"/>
                <p:nvPr/>
              </p:nvSpPr>
              <p:spPr>
                <a:xfrm>
                  <a:off x="5730382" y="3366864"/>
                  <a:ext cx="333746" cy="400110"/>
                </a:xfrm>
                <a:prstGeom prst="rect">
                  <a:avLst/>
                </a:prstGeom>
                <a:noFill/>
              </p:spPr>
              <p:txBody>
                <a:bodyPr wrap="none" rtlCol="0" anchor="ctr">
                  <a:spAutoFit/>
                </a:bodyPr>
                <a:lstStyle/>
                <a:p>
                  <a:pPr algn="ctr">
                    <a:buNone/>
                  </a:pPr>
                  <a:r>
                    <a:rPr lang="en-GB" sz="2000" dirty="0"/>
                    <a:t>×</a:t>
                  </a:r>
                </a:p>
              </p:txBody>
            </p:sp>
            <p:sp>
              <p:nvSpPr>
                <p:cNvPr id="181" name="TextBox 180">
                  <a:extLst>
                    <a:ext uri="{FF2B5EF4-FFF2-40B4-BE49-F238E27FC236}">
                      <a16:creationId xmlns:a16="http://schemas.microsoft.com/office/drawing/2014/main" id="{1A78D547-207C-4C42-AFA5-E6352D5EC39E}"/>
                    </a:ext>
                  </a:extLst>
                </p:cNvPr>
                <p:cNvSpPr txBox="1"/>
                <p:nvPr/>
              </p:nvSpPr>
              <p:spPr>
                <a:xfrm>
                  <a:off x="6388073" y="3366864"/>
                  <a:ext cx="333746" cy="400110"/>
                </a:xfrm>
                <a:prstGeom prst="rect">
                  <a:avLst/>
                </a:prstGeom>
                <a:noFill/>
              </p:spPr>
              <p:txBody>
                <a:bodyPr wrap="none" rtlCol="0" anchor="ctr">
                  <a:spAutoFit/>
                </a:bodyPr>
                <a:lstStyle/>
                <a:p>
                  <a:pPr algn="ctr">
                    <a:buNone/>
                  </a:pPr>
                  <a:r>
                    <a:rPr lang="en-GB" sz="2000" dirty="0"/>
                    <a:t>=</a:t>
                  </a:r>
                </a:p>
              </p:txBody>
            </p:sp>
            <p:sp>
              <p:nvSpPr>
                <p:cNvPr id="182" name="Rectangle 181">
                  <a:extLst>
                    <a:ext uri="{FF2B5EF4-FFF2-40B4-BE49-F238E27FC236}">
                      <a16:creationId xmlns:a16="http://schemas.microsoft.com/office/drawing/2014/main" id="{FCA3CFA8-632E-4CE7-991C-B0511402C6F4}"/>
                    </a:ext>
                  </a:extLst>
                </p:cNvPr>
                <p:cNvSpPr/>
                <p:nvPr/>
              </p:nvSpPr>
              <p:spPr>
                <a:xfrm>
                  <a:off x="6683318" y="3278301"/>
                  <a:ext cx="576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176" name="TextBox 175">
                <a:extLst>
                  <a:ext uri="{FF2B5EF4-FFF2-40B4-BE49-F238E27FC236}">
                    <a16:creationId xmlns:a16="http://schemas.microsoft.com/office/drawing/2014/main" id="{49ADFD37-E704-4E10-982A-D92198C8B077}"/>
                  </a:ext>
                </a:extLst>
              </p:cNvPr>
              <p:cNvSpPr txBox="1"/>
              <p:nvPr/>
            </p:nvSpPr>
            <p:spPr>
              <a:xfrm>
                <a:off x="1055440" y="3712269"/>
                <a:ext cx="360040" cy="400110"/>
              </a:xfrm>
              <a:prstGeom prst="rect">
                <a:avLst/>
              </a:prstGeom>
              <a:noFill/>
            </p:spPr>
            <p:txBody>
              <a:bodyPr wrap="square" rtlCol="0">
                <a:spAutoFit/>
              </a:bodyPr>
              <a:lstStyle/>
              <a:p>
                <a:pPr algn="ctr">
                  <a:buNone/>
                </a:pPr>
                <a:r>
                  <a:rPr lang="en-GB" sz="2000" dirty="0"/>
                  <a:t>2</a:t>
                </a:r>
              </a:p>
            </p:txBody>
          </p:sp>
          <p:sp>
            <p:nvSpPr>
              <p:cNvPr id="177" name="TextBox 176">
                <a:extLst>
                  <a:ext uri="{FF2B5EF4-FFF2-40B4-BE49-F238E27FC236}">
                    <a16:creationId xmlns:a16="http://schemas.microsoft.com/office/drawing/2014/main" id="{56DEF37A-929F-446A-98AE-0BEB21DC044F}"/>
                  </a:ext>
                </a:extLst>
              </p:cNvPr>
              <p:cNvSpPr txBox="1"/>
              <p:nvPr/>
            </p:nvSpPr>
            <p:spPr>
              <a:xfrm>
                <a:off x="1326640" y="3743665"/>
                <a:ext cx="333746" cy="400110"/>
              </a:xfrm>
              <a:prstGeom prst="rect">
                <a:avLst/>
              </a:prstGeom>
              <a:noFill/>
            </p:spPr>
            <p:txBody>
              <a:bodyPr wrap="none" rtlCol="0" anchor="ctr">
                <a:spAutoFit/>
              </a:bodyPr>
              <a:lstStyle/>
              <a:p>
                <a:pPr algn="ctr">
                  <a:buNone/>
                </a:pPr>
                <a:r>
                  <a:rPr lang="en-GB" sz="2000" dirty="0"/>
                  <a:t>×</a:t>
                </a:r>
              </a:p>
            </p:txBody>
          </p:sp>
        </p:grpSp>
        <p:sp>
          <p:nvSpPr>
            <p:cNvPr id="174" name="TextBox 173">
              <a:extLst>
                <a:ext uri="{FF2B5EF4-FFF2-40B4-BE49-F238E27FC236}">
                  <a16:creationId xmlns:a16="http://schemas.microsoft.com/office/drawing/2014/main" id="{6D110481-A59C-4805-8BE1-DE61B5774992}"/>
                </a:ext>
              </a:extLst>
            </p:cNvPr>
            <p:cNvSpPr txBox="1"/>
            <p:nvPr/>
          </p:nvSpPr>
          <p:spPr>
            <a:xfrm>
              <a:off x="4570339" y="2487380"/>
              <a:ext cx="412292" cy="400110"/>
            </a:xfrm>
            <a:prstGeom prst="rect">
              <a:avLst/>
            </a:prstGeom>
            <a:noFill/>
          </p:spPr>
          <p:txBody>
            <a:bodyPr wrap="none" rtlCol="0">
              <a:spAutoFit/>
            </a:bodyPr>
            <a:lstStyle/>
            <a:p>
              <a:pPr>
                <a:buNone/>
              </a:pPr>
              <a:r>
                <a:rPr lang="en-GB" sz="2000" dirty="0">
                  <a:solidFill>
                    <a:srgbClr val="00628C"/>
                  </a:solidFill>
                </a:rPr>
                <a:t>b)</a:t>
              </a:r>
            </a:p>
          </p:txBody>
        </p:sp>
      </p:grpSp>
      <p:grpSp>
        <p:nvGrpSpPr>
          <p:cNvPr id="187" name="Group 186">
            <a:extLst>
              <a:ext uri="{FF2B5EF4-FFF2-40B4-BE49-F238E27FC236}">
                <a16:creationId xmlns:a16="http://schemas.microsoft.com/office/drawing/2014/main" id="{D397320F-CA91-421A-8EA3-6A70DE3A7435}"/>
              </a:ext>
            </a:extLst>
          </p:cNvPr>
          <p:cNvGrpSpPr/>
          <p:nvPr/>
        </p:nvGrpSpPr>
        <p:grpSpPr>
          <a:xfrm>
            <a:off x="4367808" y="2682409"/>
            <a:ext cx="2415102" cy="707886"/>
            <a:chOff x="12347330" y="3392639"/>
            <a:chExt cx="2415102" cy="707886"/>
          </a:xfrm>
        </p:grpSpPr>
        <p:grpSp>
          <p:nvGrpSpPr>
            <p:cNvPr id="188" name="Group 187">
              <a:extLst>
                <a:ext uri="{FF2B5EF4-FFF2-40B4-BE49-F238E27FC236}">
                  <a16:creationId xmlns:a16="http://schemas.microsoft.com/office/drawing/2014/main" id="{F4A5426A-DAAC-48A5-A20E-D2451B753DEC}"/>
                </a:ext>
              </a:extLst>
            </p:cNvPr>
            <p:cNvGrpSpPr/>
            <p:nvPr/>
          </p:nvGrpSpPr>
          <p:grpSpPr>
            <a:xfrm>
              <a:off x="12890288" y="3392639"/>
              <a:ext cx="1872144" cy="707886"/>
              <a:chOff x="5375920" y="3212976"/>
              <a:chExt cx="1872144" cy="707886"/>
            </a:xfrm>
          </p:grpSpPr>
          <p:grpSp>
            <p:nvGrpSpPr>
              <p:cNvPr id="190" name="Group 189">
                <a:extLst>
                  <a:ext uri="{FF2B5EF4-FFF2-40B4-BE49-F238E27FC236}">
                    <a16:creationId xmlns:a16="http://schemas.microsoft.com/office/drawing/2014/main" id="{FE71DBAB-7902-421B-A161-CDA73A56CC51}"/>
                  </a:ext>
                </a:extLst>
              </p:cNvPr>
              <p:cNvGrpSpPr/>
              <p:nvPr/>
            </p:nvGrpSpPr>
            <p:grpSpPr>
              <a:xfrm>
                <a:off x="6023992" y="3212976"/>
                <a:ext cx="360040" cy="707886"/>
                <a:chOff x="6016830" y="3212976"/>
                <a:chExt cx="360040" cy="707886"/>
              </a:xfrm>
            </p:grpSpPr>
            <p:sp>
              <p:nvSpPr>
                <p:cNvPr id="197" name="TextBox 196">
                  <a:extLst>
                    <a:ext uri="{FF2B5EF4-FFF2-40B4-BE49-F238E27FC236}">
                      <a16:creationId xmlns:a16="http://schemas.microsoft.com/office/drawing/2014/main" id="{1E05A1C2-0593-410B-A381-5F3B21575721}"/>
                    </a:ext>
                  </a:extLst>
                </p:cNvPr>
                <p:cNvSpPr txBox="1"/>
                <p:nvPr/>
              </p:nvSpPr>
              <p:spPr>
                <a:xfrm>
                  <a:off x="6016830" y="3212976"/>
                  <a:ext cx="360040" cy="707886"/>
                </a:xfrm>
                <a:prstGeom prst="rect">
                  <a:avLst/>
                </a:prstGeom>
                <a:noFill/>
              </p:spPr>
              <p:txBody>
                <a:bodyPr wrap="square" rtlCol="0">
                  <a:spAutoFit/>
                </a:bodyPr>
                <a:lstStyle/>
                <a:p>
                  <a:pPr algn="ctr">
                    <a:buNone/>
                  </a:pPr>
                  <a:r>
                    <a:rPr lang="en-GB" sz="2000" dirty="0"/>
                    <a:t>25</a:t>
                  </a:r>
                </a:p>
              </p:txBody>
            </p:sp>
            <p:cxnSp>
              <p:nvCxnSpPr>
                <p:cNvPr id="198" name="Straight Connector 197">
                  <a:extLst>
                    <a:ext uri="{FF2B5EF4-FFF2-40B4-BE49-F238E27FC236}">
                      <a16:creationId xmlns:a16="http://schemas.microsoft.com/office/drawing/2014/main" id="{820F0BF6-8200-4B81-9CD0-C23421B2E077}"/>
                    </a:ext>
                  </a:extLst>
                </p:cNvPr>
                <p:cNvCxnSpPr>
                  <a:stCxn id="197" idx="1"/>
                  <a:endCxn id="197" idx="3"/>
                </p:cNvCxnSpPr>
                <p:nvPr/>
              </p:nvCxnSpPr>
              <p:spPr>
                <a:xfrm>
                  <a:off x="601683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E980610D-167E-4FDC-8C60-57AF4014079D}"/>
                  </a:ext>
                </a:extLst>
              </p:cNvPr>
              <p:cNvGrpSpPr/>
              <p:nvPr/>
            </p:nvGrpSpPr>
            <p:grpSpPr>
              <a:xfrm>
                <a:off x="5375920" y="3212976"/>
                <a:ext cx="360040" cy="707886"/>
                <a:chOff x="6096000" y="3212976"/>
                <a:chExt cx="360040" cy="707886"/>
              </a:xfrm>
            </p:grpSpPr>
            <p:sp>
              <p:nvSpPr>
                <p:cNvPr id="195" name="TextBox 194">
                  <a:extLst>
                    <a:ext uri="{FF2B5EF4-FFF2-40B4-BE49-F238E27FC236}">
                      <a16:creationId xmlns:a16="http://schemas.microsoft.com/office/drawing/2014/main" id="{60794ADB-8B90-435D-828F-3BF3405DD379}"/>
                    </a:ext>
                  </a:extLst>
                </p:cNvPr>
                <p:cNvSpPr txBox="1"/>
                <p:nvPr/>
              </p:nvSpPr>
              <p:spPr>
                <a:xfrm>
                  <a:off x="6096000" y="3212976"/>
                  <a:ext cx="360040" cy="707886"/>
                </a:xfrm>
                <a:prstGeom prst="rect">
                  <a:avLst/>
                </a:prstGeom>
                <a:noFill/>
              </p:spPr>
              <p:txBody>
                <a:bodyPr wrap="square" rtlCol="0">
                  <a:spAutoFit/>
                </a:bodyPr>
                <a:lstStyle/>
                <a:p>
                  <a:pPr algn="ctr">
                    <a:buNone/>
                  </a:pPr>
                  <a:r>
                    <a:rPr lang="en-GB" sz="2000" dirty="0"/>
                    <a:t>13</a:t>
                  </a:r>
                </a:p>
              </p:txBody>
            </p:sp>
            <p:cxnSp>
              <p:nvCxnSpPr>
                <p:cNvPr id="196" name="Straight Connector 195">
                  <a:extLst>
                    <a:ext uri="{FF2B5EF4-FFF2-40B4-BE49-F238E27FC236}">
                      <a16:creationId xmlns:a16="http://schemas.microsoft.com/office/drawing/2014/main" id="{6C08EDB3-8CCE-45BF-9922-6FA5B655DC95}"/>
                    </a:ext>
                  </a:extLst>
                </p:cNvPr>
                <p:cNvCxnSpPr>
                  <a:stCxn id="195" idx="1"/>
                  <a:endCxn id="195" idx="3"/>
                </p:cNvCxnSpPr>
                <p:nvPr/>
              </p:nvCxnSpPr>
              <p:spPr>
                <a:xfrm>
                  <a:off x="609600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2" name="TextBox 191">
                <a:extLst>
                  <a:ext uri="{FF2B5EF4-FFF2-40B4-BE49-F238E27FC236}">
                    <a16:creationId xmlns:a16="http://schemas.microsoft.com/office/drawing/2014/main" id="{3C8204DF-98EE-4896-AF05-0EA1B8641AF5}"/>
                  </a:ext>
                </a:extLst>
              </p:cNvPr>
              <p:cNvSpPr txBox="1"/>
              <p:nvPr/>
            </p:nvSpPr>
            <p:spPr>
              <a:xfrm>
                <a:off x="5719128" y="3366864"/>
                <a:ext cx="333746" cy="400110"/>
              </a:xfrm>
              <a:prstGeom prst="rect">
                <a:avLst/>
              </a:prstGeom>
              <a:noFill/>
            </p:spPr>
            <p:txBody>
              <a:bodyPr wrap="none" rtlCol="0" anchor="ctr">
                <a:spAutoFit/>
              </a:bodyPr>
              <a:lstStyle/>
              <a:p>
                <a:pPr algn="ctr">
                  <a:buNone/>
                </a:pPr>
                <a:r>
                  <a:rPr lang="en-GB" sz="2000" dirty="0"/>
                  <a:t>×</a:t>
                </a:r>
              </a:p>
            </p:txBody>
          </p:sp>
          <p:sp>
            <p:nvSpPr>
              <p:cNvPr id="193" name="TextBox 192">
                <a:extLst>
                  <a:ext uri="{FF2B5EF4-FFF2-40B4-BE49-F238E27FC236}">
                    <a16:creationId xmlns:a16="http://schemas.microsoft.com/office/drawing/2014/main" id="{0B77258B-A2CC-4164-BF5A-FA6EA1490336}"/>
                  </a:ext>
                </a:extLst>
              </p:cNvPr>
              <p:cNvSpPr txBox="1"/>
              <p:nvPr/>
            </p:nvSpPr>
            <p:spPr>
              <a:xfrm>
                <a:off x="6376819" y="3366864"/>
                <a:ext cx="333746" cy="400110"/>
              </a:xfrm>
              <a:prstGeom prst="rect">
                <a:avLst/>
              </a:prstGeom>
              <a:noFill/>
            </p:spPr>
            <p:txBody>
              <a:bodyPr wrap="none" rtlCol="0" anchor="ctr">
                <a:spAutoFit/>
              </a:bodyPr>
              <a:lstStyle/>
              <a:p>
                <a:pPr algn="ctr">
                  <a:buNone/>
                </a:pPr>
                <a:r>
                  <a:rPr lang="en-GB" sz="2000" dirty="0"/>
                  <a:t>=</a:t>
                </a:r>
              </a:p>
            </p:txBody>
          </p:sp>
          <p:sp>
            <p:nvSpPr>
              <p:cNvPr id="194" name="Rectangle 193">
                <a:extLst>
                  <a:ext uri="{FF2B5EF4-FFF2-40B4-BE49-F238E27FC236}">
                    <a16:creationId xmlns:a16="http://schemas.microsoft.com/office/drawing/2014/main" id="{D089AD68-07A9-463F-9D99-2B28C2B1A17D}"/>
                  </a:ext>
                </a:extLst>
              </p:cNvPr>
              <p:cNvSpPr/>
              <p:nvPr/>
            </p:nvSpPr>
            <p:spPr>
              <a:xfrm>
                <a:off x="6672064" y="3278301"/>
                <a:ext cx="576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189" name="TextBox 188">
              <a:extLst>
                <a:ext uri="{FF2B5EF4-FFF2-40B4-BE49-F238E27FC236}">
                  <a16:creationId xmlns:a16="http://schemas.microsoft.com/office/drawing/2014/main" id="{2F778C0C-024A-4CCD-BA11-BFEE3539596E}"/>
                </a:ext>
              </a:extLst>
            </p:cNvPr>
            <p:cNvSpPr txBox="1"/>
            <p:nvPr/>
          </p:nvSpPr>
          <p:spPr>
            <a:xfrm>
              <a:off x="12347330" y="3515750"/>
              <a:ext cx="412292" cy="400110"/>
            </a:xfrm>
            <a:prstGeom prst="rect">
              <a:avLst/>
            </a:prstGeom>
            <a:noFill/>
          </p:spPr>
          <p:txBody>
            <a:bodyPr wrap="none" rtlCol="0">
              <a:spAutoFit/>
            </a:bodyPr>
            <a:lstStyle/>
            <a:p>
              <a:pPr>
                <a:buNone/>
              </a:pPr>
              <a:r>
                <a:rPr lang="en-GB" sz="2000" dirty="0">
                  <a:solidFill>
                    <a:srgbClr val="00628C"/>
                  </a:solidFill>
                </a:rPr>
                <a:t>e)</a:t>
              </a:r>
            </a:p>
          </p:txBody>
        </p:sp>
      </p:grpSp>
      <p:grpSp>
        <p:nvGrpSpPr>
          <p:cNvPr id="199" name="Group 198">
            <a:extLst>
              <a:ext uri="{FF2B5EF4-FFF2-40B4-BE49-F238E27FC236}">
                <a16:creationId xmlns:a16="http://schemas.microsoft.com/office/drawing/2014/main" id="{867C724A-A48C-4A9F-949C-97B567D924A0}"/>
              </a:ext>
            </a:extLst>
          </p:cNvPr>
          <p:cNvGrpSpPr/>
          <p:nvPr/>
        </p:nvGrpSpPr>
        <p:grpSpPr>
          <a:xfrm>
            <a:off x="4367808" y="3429336"/>
            <a:ext cx="2394989" cy="707886"/>
            <a:chOff x="16410230" y="3392639"/>
            <a:chExt cx="2394989" cy="707886"/>
          </a:xfrm>
        </p:grpSpPr>
        <p:grpSp>
          <p:nvGrpSpPr>
            <p:cNvPr id="200" name="Group 199">
              <a:extLst>
                <a:ext uri="{FF2B5EF4-FFF2-40B4-BE49-F238E27FC236}">
                  <a16:creationId xmlns:a16="http://schemas.microsoft.com/office/drawing/2014/main" id="{6FF47821-CF53-4105-B7C3-2F5804F16D77}"/>
                </a:ext>
              </a:extLst>
            </p:cNvPr>
            <p:cNvGrpSpPr/>
            <p:nvPr/>
          </p:nvGrpSpPr>
          <p:grpSpPr>
            <a:xfrm>
              <a:off x="16933075" y="3392639"/>
              <a:ext cx="1872144" cy="707886"/>
              <a:chOff x="5375920" y="3212976"/>
              <a:chExt cx="1872144" cy="707886"/>
            </a:xfrm>
          </p:grpSpPr>
          <p:grpSp>
            <p:nvGrpSpPr>
              <p:cNvPr id="202" name="Group 201">
                <a:extLst>
                  <a:ext uri="{FF2B5EF4-FFF2-40B4-BE49-F238E27FC236}">
                    <a16:creationId xmlns:a16="http://schemas.microsoft.com/office/drawing/2014/main" id="{CA4E0384-B0B8-407B-9C2C-9ADC5B3E8CB4}"/>
                  </a:ext>
                </a:extLst>
              </p:cNvPr>
              <p:cNvGrpSpPr/>
              <p:nvPr/>
            </p:nvGrpSpPr>
            <p:grpSpPr>
              <a:xfrm>
                <a:off x="6023992" y="3212976"/>
                <a:ext cx="360040" cy="707886"/>
                <a:chOff x="6016830" y="3212976"/>
                <a:chExt cx="360040" cy="707886"/>
              </a:xfrm>
            </p:grpSpPr>
            <p:sp>
              <p:nvSpPr>
                <p:cNvPr id="209" name="TextBox 208">
                  <a:extLst>
                    <a:ext uri="{FF2B5EF4-FFF2-40B4-BE49-F238E27FC236}">
                      <a16:creationId xmlns:a16="http://schemas.microsoft.com/office/drawing/2014/main" id="{96FF32D3-D703-4F43-B5F9-CAC185128377}"/>
                    </a:ext>
                  </a:extLst>
                </p:cNvPr>
                <p:cNvSpPr txBox="1"/>
                <p:nvPr/>
              </p:nvSpPr>
              <p:spPr>
                <a:xfrm>
                  <a:off x="6016830" y="3212976"/>
                  <a:ext cx="360040" cy="707886"/>
                </a:xfrm>
                <a:prstGeom prst="rect">
                  <a:avLst/>
                </a:prstGeom>
                <a:noFill/>
              </p:spPr>
              <p:txBody>
                <a:bodyPr wrap="square" rtlCol="0">
                  <a:spAutoFit/>
                </a:bodyPr>
                <a:lstStyle/>
                <a:p>
                  <a:pPr algn="ctr">
                    <a:buNone/>
                  </a:pPr>
                  <a:r>
                    <a:rPr lang="en-GB" sz="2000" dirty="0"/>
                    <a:t>45</a:t>
                  </a:r>
                </a:p>
              </p:txBody>
            </p:sp>
            <p:cxnSp>
              <p:nvCxnSpPr>
                <p:cNvPr id="210" name="Straight Connector 209">
                  <a:extLst>
                    <a:ext uri="{FF2B5EF4-FFF2-40B4-BE49-F238E27FC236}">
                      <a16:creationId xmlns:a16="http://schemas.microsoft.com/office/drawing/2014/main" id="{EA5F423F-6DA9-47C3-8A7F-CC307C5B8BE0}"/>
                    </a:ext>
                  </a:extLst>
                </p:cNvPr>
                <p:cNvCxnSpPr>
                  <a:stCxn id="209" idx="1"/>
                  <a:endCxn id="209" idx="3"/>
                </p:cNvCxnSpPr>
                <p:nvPr/>
              </p:nvCxnSpPr>
              <p:spPr>
                <a:xfrm>
                  <a:off x="601683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53D34AF5-9248-4318-9494-97ED8FAD45E6}"/>
                  </a:ext>
                </a:extLst>
              </p:cNvPr>
              <p:cNvGrpSpPr/>
              <p:nvPr/>
            </p:nvGrpSpPr>
            <p:grpSpPr>
              <a:xfrm>
                <a:off x="5375920" y="3212976"/>
                <a:ext cx="360040" cy="707886"/>
                <a:chOff x="6096000" y="3212976"/>
                <a:chExt cx="360040" cy="707886"/>
              </a:xfrm>
            </p:grpSpPr>
            <p:sp>
              <p:nvSpPr>
                <p:cNvPr id="207" name="TextBox 206">
                  <a:extLst>
                    <a:ext uri="{FF2B5EF4-FFF2-40B4-BE49-F238E27FC236}">
                      <a16:creationId xmlns:a16="http://schemas.microsoft.com/office/drawing/2014/main" id="{1B037DF7-BF9D-4164-990D-A4906EFFC742}"/>
                    </a:ext>
                  </a:extLst>
                </p:cNvPr>
                <p:cNvSpPr txBox="1"/>
                <p:nvPr/>
              </p:nvSpPr>
              <p:spPr>
                <a:xfrm>
                  <a:off x="6096000" y="3212976"/>
                  <a:ext cx="360040" cy="707886"/>
                </a:xfrm>
                <a:prstGeom prst="rect">
                  <a:avLst/>
                </a:prstGeom>
                <a:noFill/>
              </p:spPr>
              <p:txBody>
                <a:bodyPr wrap="square" rtlCol="0">
                  <a:spAutoFit/>
                </a:bodyPr>
                <a:lstStyle/>
                <a:p>
                  <a:pPr algn="ctr">
                    <a:buNone/>
                  </a:pPr>
                  <a:r>
                    <a:rPr lang="en-GB" sz="2000" dirty="0"/>
                    <a:t>34</a:t>
                  </a:r>
                </a:p>
              </p:txBody>
            </p:sp>
            <p:cxnSp>
              <p:nvCxnSpPr>
                <p:cNvPr id="208" name="Straight Connector 207">
                  <a:extLst>
                    <a:ext uri="{FF2B5EF4-FFF2-40B4-BE49-F238E27FC236}">
                      <a16:creationId xmlns:a16="http://schemas.microsoft.com/office/drawing/2014/main" id="{74335055-AA6E-4E6C-A68E-69B034FFCE22}"/>
                    </a:ext>
                  </a:extLst>
                </p:cNvPr>
                <p:cNvCxnSpPr>
                  <a:stCxn id="207" idx="1"/>
                  <a:endCxn id="207" idx="3"/>
                </p:cNvCxnSpPr>
                <p:nvPr/>
              </p:nvCxnSpPr>
              <p:spPr>
                <a:xfrm>
                  <a:off x="609600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4" name="TextBox 203">
                <a:extLst>
                  <a:ext uri="{FF2B5EF4-FFF2-40B4-BE49-F238E27FC236}">
                    <a16:creationId xmlns:a16="http://schemas.microsoft.com/office/drawing/2014/main" id="{66E688E4-40C1-407F-BE5D-F500E7A69ED4}"/>
                  </a:ext>
                </a:extLst>
              </p:cNvPr>
              <p:cNvSpPr txBox="1"/>
              <p:nvPr/>
            </p:nvSpPr>
            <p:spPr>
              <a:xfrm>
                <a:off x="5719128" y="3366864"/>
                <a:ext cx="333746" cy="400110"/>
              </a:xfrm>
              <a:prstGeom prst="rect">
                <a:avLst/>
              </a:prstGeom>
              <a:noFill/>
            </p:spPr>
            <p:txBody>
              <a:bodyPr wrap="none" rtlCol="0" anchor="ctr">
                <a:spAutoFit/>
              </a:bodyPr>
              <a:lstStyle/>
              <a:p>
                <a:pPr algn="ctr">
                  <a:buNone/>
                </a:pPr>
                <a:r>
                  <a:rPr lang="en-GB" sz="2000" dirty="0"/>
                  <a:t>×</a:t>
                </a:r>
              </a:p>
            </p:txBody>
          </p:sp>
          <p:sp>
            <p:nvSpPr>
              <p:cNvPr id="205" name="TextBox 204">
                <a:extLst>
                  <a:ext uri="{FF2B5EF4-FFF2-40B4-BE49-F238E27FC236}">
                    <a16:creationId xmlns:a16="http://schemas.microsoft.com/office/drawing/2014/main" id="{E05DEC35-6AFB-4DF0-9666-37F68A0771E5}"/>
                  </a:ext>
                </a:extLst>
              </p:cNvPr>
              <p:cNvSpPr txBox="1"/>
              <p:nvPr/>
            </p:nvSpPr>
            <p:spPr>
              <a:xfrm>
                <a:off x="6376819" y="3366864"/>
                <a:ext cx="333746" cy="400110"/>
              </a:xfrm>
              <a:prstGeom prst="rect">
                <a:avLst/>
              </a:prstGeom>
              <a:noFill/>
            </p:spPr>
            <p:txBody>
              <a:bodyPr wrap="none" rtlCol="0" anchor="ctr">
                <a:spAutoFit/>
              </a:bodyPr>
              <a:lstStyle/>
              <a:p>
                <a:pPr algn="ctr">
                  <a:buNone/>
                </a:pPr>
                <a:r>
                  <a:rPr lang="en-GB" sz="2000" dirty="0"/>
                  <a:t>=</a:t>
                </a:r>
              </a:p>
            </p:txBody>
          </p:sp>
          <p:sp>
            <p:nvSpPr>
              <p:cNvPr id="206" name="Rectangle 205">
                <a:extLst>
                  <a:ext uri="{FF2B5EF4-FFF2-40B4-BE49-F238E27FC236}">
                    <a16:creationId xmlns:a16="http://schemas.microsoft.com/office/drawing/2014/main" id="{FE9CE7AB-7D71-4242-8559-FC5669022F25}"/>
                  </a:ext>
                </a:extLst>
              </p:cNvPr>
              <p:cNvSpPr/>
              <p:nvPr/>
            </p:nvSpPr>
            <p:spPr>
              <a:xfrm>
                <a:off x="6672064" y="3278301"/>
                <a:ext cx="576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201" name="TextBox 200">
              <a:extLst>
                <a:ext uri="{FF2B5EF4-FFF2-40B4-BE49-F238E27FC236}">
                  <a16:creationId xmlns:a16="http://schemas.microsoft.com/office/drawing/2014/main" id="{4BEFBC57-3D24-469D-83AC-433FE651B7EF}"/>
                </a:ext>
              </a:extLst>
            </p:cNvPr>
            <p:cNvSpPr txBox="1"/>
            <p:nvPr/>
          </p:nvSpPr>
          <p:spPr>
            <a:xfrm>
              <a:off x="16410230" y="3515750"/>
              <a:ext cx="412292" cy="400110"/>
            </a:xfrm>
            <a:prstGeom prst="rect">
              <a:avLst/>
            </a:prstGeom>
            <a:noFill/>
          </p:spPr>
          <p:txBody>
            <a:bodyPr wrap="none" rtlCol="0">
              <a:spAutoFit/>
            </a:bodyPr>
            <a:lstStyle/>
            <a:p>
              <a:pPr>
                <a:buNone/>
              </a:pPr>
              <a:r>
                <a:rPr lang="en-GB" sz="2000" dirty="0">
                  <a:solidFill>
                    <a:srgbClr val="00628C"/>
                  </a:solidFill>
                </a:rPr>
                <a:t>h)</a:t>
              </a:r>
            </a:p>
          </p:txBody>
        </p:sp>
      </p:grpSp>
      <p:grpSp>
        <p:nvGrpSpPr>
          <p:cNvPr id="211" name="Group 210">
            <a:extLst>
              <a:ext uri="{FF2B5EF4-FFF2-40B4-BE49-F238E27FC236}">
                <a16:creationId xmlns:a16="http://schemas.microsoft.com/office/drawing/2014/main" id="{84C12EC4-96CC-49A5-AF66-54A50EB964E9}"/>
              </a:ext>
            </a:extLst>
          </p:cNvPr>
          <p:cNvGrpSpPr/>
          <p:nvPr/>
        </p:nvGrpSpPr>
        <p:grpSpPr>
          <a:xfrm>
            <a:off x="7987208" y="1955877"/>
            <a:ext cx="2447322" cy="707886"/>
            <a:chOff x="8894072" y="2409817"/>
            <a:chExt cx="2447322" cy="707886"/>
          </a:xfrm>
        </p:grpSpPr>
        <p:grpSp>
          <p:nvGrpSpPr>
            <p:cNvPr id="212" name="Group 211">
              <a:extLst>
                <a:ext uri="{FF2B5EF4-FFF2-40B4-BE49-F238E27FC236}">
                  <a16:creationId xmlns:a16="http://schemas.microsoft.com/office/drawing/2014/main" id="{E3F6EEBA-97AB-47F7-8623-A0E36C91D16F}"/>
                </a:ext>
              </a:extLst>
            </p:cNvPr>
            <p:cNvGrpSpPr/>
            <p:nvPr/>
          </p:nvGrpSpPr>
          <p:grpSpPr>
            <a:xfrm>
              <a:off x="9469250" y="2409817"/>
              <a:ext cx="1872144" cy="707886"/>
              <a:chOff x="5375920" y="3212976"/>
              <a:chExt cx="1872144" cy="707886"/>
            </a:xfrm>
          </p:grpSpPr>
          <p:grpSp>
            <p:nvGrpSpPr>
              <p:cNvPr id="214" name="Group 213">
                <a:extLst>
                  <a:ext uri="{FF2B5EF4-FFF2-40B4-BE49-F238E27FC236}">
                    <a16:creationId xmlns:a16="http://schemas.microsoft.com/office/drawing/2014/main" id="{205AC1D9-84C9-4A99-A8DF-315DB6FB0DE4}"/>
                  </a:ext>
                </a:extLst>
              </p:cNvPr>
              <p:cNvGrpSpPr/>
              <p:nvPr/>
            </p:nvGrpSpPr>
            <p:grpSpPr>
              <a:xfrm>
                <a:off x="6023992" y="3212976"/>
                <a:ext cx="360040" cy="707886"/>
                <a:chOff x="6016830" y="3212976"/>
                <a:chExt cx="360040" cy="707886"/>
              </a:xfrm>
            </p:grpSpPr>
            <p:sp>
              <p:nvSpPr>
                <p:cNvPr id="221" name="TextBox 220">
                  <a:extLst>
                    <a:ext uri="{FF2B5EF4-FFF2-40B4-BE49-F238E27FC236}">
                      <a16:creationId xmlns:a16="http://schemas.microsoft.com/office/drawing/2014/main" id="{7FD0F3FD-926E-4CE9-835B-FF0816F4D52E}"/>
                    </a:ext>
                  </a:extLst>
                </p:cNvPr>
                <p:cNvSpPr txBox="1"/>
                <p:nvPr/>
              </p:nvSpPr>
              <p:spPr>
                <a:xfrm>
                  <a:off x="6016830" y="3212976"/>
                  <a:ext cx="360040" cy="707886"/>
                </a:xfrm>
                <a:prstGeom prst="rect">
                  <a:avLst/>
                </a:prstGeom>
                <a:noFill/>
              </p:spPr>
              <p:txBody>
                <a:bodyPr wrap="square" rtlCol="0">
                  <a:spAutoFit/>
                </a:bodyPr>
                <a:lstStyle/>
                <a:p>
                  <a:pPr algn="ctr">
                    <a:buNone/>
                  </a:pPr>
                  <a:r>
                    <a:rPr lang="en-GB" sz="2000" dirty="0"/>
                    <a:t>15</a:t>
                  </a:r>
                </a:p>
              </p:txBody>
            </p:sp>
            <p:cxnSp>
              <p:nvCxnSpPr>
                <p:cNvPr id="222" name="Straight Connector 221">
                  <a:extLst>
                    <a:ext uri="{FF2B5EF4-FFF2-40B4-BE49-F238E27FC236}">
                      <a16:creationId xmlns:a16="http://schemas.microsoft.com/office/drawing/2014/main" id="{F0C6E70F-EDBB-4344-BF54-F7BB96BB8863}"/>
                    </a:ext>
                  </a:extLst>
                </p:cNvPr>
                <p:cNvCxnSpPr>
                  <a:stCxn id="221" idx="1"/>
                  <a:endCxn id="221" idx="3"/>
                </p:cNvCxnSpPr>
                <p:nvPr/>
              </p:nvCxnSpPr>
              <p:spPr>
                <a:xfrm>
                  <a:off x="601683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8A3E2C8B-5329-4CCD-ADB8-A341856D238E}"/>
                  </a:ext>
                </a:extLst>
              </p:cNvPr>
              <p:cNvGrpSpPr/>
              <p:nvPr/>
            </p:nvGrpSpPr>
            <p:grpSpPr>
              <a:xfrm>
                <a:off x="5375920" y="3212976"/>
                <a:ext cx="360040" cy="707886"/>
                <a:chOff x="6096000" y="3212976"/>
                <a:chExt cx="360040" cy="707886"/>
              </a:xfrm>
            </p:grpSpPr>
            <p:sp>
              <p:nvSpPr>
                <p:cNvPr id="219" name="TextBox 218">
                  <a:extLst>
                    <a:ext uri="{FF2B5EF4-FFF2-40B4-BE49-F238E27FC236}">
                      <a16:creationId xmlns:a16="http://schemas.microsoft.com/office/drawing/2014/main" id="{F2F9A0CE-5048-49D9-B880-7002EC39935E}"/>
                    </a:ext>
                  </a:extLst>
                </p:cNvPr>
                <p:cNvSpPr txBox="1"/>
                <p:nvPr/>
              </p:nvSpPr>
              <p:spPr>
                <a:xfrm>
                  <a:off x="6096000" y="3212976"/>
                  <a:ext cx="360040" cy="707886"/>
                </a:xfrm>
                <a:prstGeom prst="rect">
                  <a:avLst/>
                </a:prstGeom>
                <a:noFill/>
              </p:spPr>
              <p:txBody>
                <a:bodyPr wrap="square" rtlCol="0">
                  <a:spAutoFit/>
                </a:bodyPr>
                <a:lstStyle/>
                <a:p>
                  <a:pPr algn="ctr">
                    <a:buNone/>
                  </a:pPr>
                  <a:r>
                    <a:rPr lang="en-GB" sz="2000" dirty="0"/>
                    <a:t>23</a:t>
                  </a:r>
                </a:p>
              </p:txBody>
            </p:sp>
            <p:cxnSp>
              <p:nvCxnSpPr>
                <p:cNvPr id="220" name="Straight Connector 219">
                  <a:extLst>
                    <a:ext uri="{FF2B5EF4-FFF2-40B4-BE49-F238E27FC236}">
                      <a16:creationId xmlns:a16="http://schemas.microsoft.com/office/drawing/2014/main" id="{AF954D94-1758-4BE0-9303-56824E02A8F4}"/>
                    </a:ext>
                  </a:extLst>
                </p:cNvPr>
                <p:cNvCxnSpPr>
                  <a:stCxn id="219" idx="1"/>
                  <a:endCxn id="219" idx="3"/>
                </p:cNvCxnSpPr>
                <p:nvPr/>
              </p:nvCxnSpPr>
              <p:spPr>
                <a:xfrm>
                  <a:off x="609600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6" name="TextBox 215">
                <a:extLst>
                  <a:ext uri="{FF2B5EF4-FFF2-40B4-BE49-F238E27FC236}">
                    <a16:creationId xmlns:a16="http://schemas.microsoft.com/office/drawing/2014/main" id="{12927287-7FCC-41B7-909B-AFB066B82B9D}"/>
                  </a:ext>
                </a:extLst>
              </p:cNvPr>
              <p:cNvSpPr txBox="1"/>
              <p:nvPr/>
            </p:nvSpPr>
            <p:spPr>
              <a:xfrm>
                <a:off x="5719128" y="3366864"/>
                <a:ext cx="333746" cy="400110"/>
              </a:xfrm>
              <a:prstGeom prst="rect">
                <a:avLst/>
              </a:prstGeom>
              <a:noFill/>
            </p:spPr>
            <p:txBody>
              <a:bodyPr wrap="none" rtlCol="0" anchor="ctr">
                <a:spAutoFit/>
              </a:bodyPr>
              <a:lstStyle/>
              <a:p>
                <a:pPr algn="ctr">
                  <a:buNone/>
                </a:pPr>
                <a:r>
                  <a:rPr lang="en-GB" sz="2000" dirty="0"/>
                  <a:t>×</a:t>
                </a:r>
              </a:p>
            </p:txBody>
          </p:sp>
          <p:sp>
            <p:nvSpPr>
              <p:cNvPr id="217" name="TextBox 216">
                <a:extLst>
                  <a:ext uri="{FF2B5EF4-FFF2-40B4-BE49-F238E27FC236}">
                    <a16:creationId xmlns:a16="http://schemas.microsoft.com/office/drawing/2014/main" id="{8372D873-4386-47DC-878A-781096E051FC}"/>
                  </a:ext>
                </a:extLst>
              </p:cNvPr>
              <p:cNvSpPr txBox="1"/>
              <p:nvPr/>
            </p:nvSpPr>
            <p:spPr>
              <a:xfrm>
                <a:off x="6376819" y="3366864"/>
                <a:ext cx="333746" cy="400110"/>
              </a:xfrm>
              <a:prstGeom prst="rect">
                <a:avLst/>
              </a:prstGeom>
              <a:noFill/>
            </p:spPr>
            <p:txBody>
              <a:bodyPr wrap="none" rtlCol="0" anchor="ctr">
                <a:spAutoFit/>
              </a:bodyPr>
              <a:lstStyle/>
              <a:p>
                <a:pPr algn="ctr">
                  <a:buNone/>
                </a:pPr>
                <a:r>
                  <a:rPr lang="en-GB" sz="2000" dirty="0"/>
                  <a:t>=</a:t>
                </a:r>
              </a:p>
            </p:txBody>
          </p:sp>
          <p:sp>
            <p:nvSpPr>
              <p:cNvPr id="218" name="Rectangle 217">
                <a:extLst>
                  <a:ext uri="{FF2B5EF4-FFF2-40B4-BE49-F238E27FC236}">
                    <a16:creationId xmlns:a16="http://schemas.microsoft.com/office/drawing/2014/main" id="{D3546129-1964-4F87-BE5B-F2B0AC6C828E}"/>
                  </a:ext>
                </a:extLst>
              </p:cNvPr>
              <p:cNvSpPr/>
              <p:nvPr/>
            </p:nvSpPr>
            <p:spPr>
              <a:xfrm>
                <a:off x="6672064" y="3278301"/>
                <a:ext cx="576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213" name="TextBox 212">
              <a:extLst>
                <a:ext uri="{FF2B5EF4-FFF2-40B4-BE49-F238E27FC236}">
                  <a16:creationId xmlns:a16="http://schemas.microsoft.com/office/drawing/2014/main" id="{7BA1B3EA-3E84-454F-8FAE-9EA75F97B554}"/>
                </a:ext>
              </a:extLst>
            </p:cNvPr>
            <p:cNvSpPr txBox="1"/>
            <p:nvPr/>
          </p:nvSpPr>
          <p:spPr>
            <a:xfrm>
              <a:off x="8894072" y="2532928"/>
              <a:ext cx="397866" cy="400110"/>
            </a:xfrm>
            <a:prstGeom prst="rect">
              <a:avLst/>
            </a:prstGeom>
            <a:noFill/>
          </p:spPr>
          <p:txBody>
            <a:bodyPr wrap="none" rtlCol="0">
              <a:spAutoFit/>
            </a:bodyPr>
            <a:lstStyle/>
            <a:p>
              <a:pPr>
                <a:buNone/>
              </a:pPr>
              <a:r>
                <a:rPr lang="en-GB" sz="2000" dirty="0">
                  <a:solidFill>
                    <a:srgbClr val="00628C"/>
                  </a:solidFill>
                </a:rPr>
                <a:t>c)</a:t>
              </a:r>
            </a:p>
          </p:txBody>
        </p:sp>
      </p:grpSp>
      <p:grpSp>
        <p:nvGrpSpPr>
          <p:cNvPr id="223" name="Group 222">
            <a:extLst>
              <a:ext uri="{FF2B5EF4-FFF2-40B4-BE49-F238E27FC236}">
                <a16:creationId xmlns:a16="http://schemas.microsoft.com/office/drawing/2014/main" id="{EA20FAF7-89D0-4F48-8349-F442B4039C2F}"/>
              </a:ext>
            </a:extLst>
          </p:cNvPr>
          <p:cNvGrpSpPr/>
          <p:nvPr/>
        </p:nvGrpSpPr>
        <p:grpSpPr>
          <a:xfrm>
            <a:off x="7987208" y="2675957"/>
            <a:ext cx="2415102" cy="707886"/>
            <a:chOff x="12347330" y="4608092"/>
            <a:chExt cx="2415102" cy="707886"/>
          </a:xfrm>
        </p:grpSpPr>
        <p:grpSp>
          <p:nvGrpSpPr>
            <p:cNvPr id="224" name="Group 223">
              <a:extLst>
                <a:ext uri="{FF2B5EF4-FFF2-40B4-BE49-F238E27FC236}">
                  <a16:creationId xmlns:a16="http://schemas.microsoft.com/office/drawing/2014/main" id="{0D0C646E-9D45-4E99-87E7-65FEFF741445}"/>
                </a:ext>
              </a:extLst>
            </p:cNvPr>
            <p:cNvGrpSpPr/>
            <p:nvPr/>
          </p:nvGrpSpPr>
          <p:grpSpPr>
            <a:xfrm>
              <a:off x="12890288" y="4608092"/>
              <a:ext cx="1872144" cy="707886"/>
              <a:chOff x="5375920" y="3212976"/>
              <a:chExt cx="1872144" cy="707886"/>
            </a:xfrm>
          </p:grpSpPr>
          <p:grpSp>
            <p:nvGrpSpPr>
              <p:cNvPr id="226" name="Group 225">
                <a:extLst>
                  <a:ext uri="{FF2B5EF4-FFF2-40B4-BE49-F238E27FC236}">
                    <a16:creationId xmlns:a16="http://schemas.microsoft.com/office/drawing/2014/main" id="{F655F7A0-6F7C-446B-922A-C478301EED2C}"/>
                  </a:ext>
                </a:extLst>
              </p:cNvPr>
              <p:cNvGrpSpPr/>
              <p:nvPr/>
            </p:nvGrpSpPr>
            <p:grpSpPr>
              <a:xfrm>
                <a:off x="6023992" y="3212976"/>
                <a:ext cx="360040" cy="707886"/>
                <a:chOff x="6016830" y="3212976"/>
                <a:chExt cx="360040" cy="707886"/>
              </a:xfrm>
            </p:grpSpPr>
            <p:sp>
              <p:nvSpPr>
                <p:cNvPr id="233" name="TextBox 232">
                  <a:extLst>
                    <a:ext uri="{FF2B5EF4-FFF2-40B4-BE49-F238E27FC236}">
                      <a16:creationId xmlns:a16="http://schemas.microsoft.com/office/drawing/2014/main" id="{582E0FEE-A801-4A34-8E88-452423232ED2}"/>
                    </a:ext>
                  </a:extLst>
                </p:cNvPr>
                <p:cNvSpPr txBox="1"/>
                <p:nvPr/>
              </p:nvSpPr>
              <p:spPr>
                <a:xfrm>
                  <a:off x="6016830" y="3212976"/>
                  <a:ext cx="360040" cy="707886"/>
                </a:xfrm>
                <a:prstGeom prst="rect">
                  <a:avLst/>
                </a:prstGeom>
                <a:noFill/>
              </p:spPr>
              <p:txBody>
                <a:bodyPr wrap="square" rtlCol="0">
                  <a:spAutoFit/>
                </a:bodyPr>
                <a:lstStyle/>
                <a:p>
                  <a:pPr algn="ctr">
                    <a:buNone/>
                  </a:pPr>
                  <a:r>
                    <a:rPr lang="en-GB" sz="2000" dirty="0"/>
                    <a:t>25</a:t>
                  </a:r>
                </a:p>
              </p:txBody>
            </p:sp>
            <p:cxnSp>
              <p:nvCxnSpPr>
                <p:cNvPr id="234" name="Straight Connector 233">
                  <a:extLst>
                    <a:ext uri="{FF2B5EF4-FFF2-40B4-BE49-F238E27FC236}">
                      <a16:creationId xmlns:a16="http://schemas.microsoft.com/office/drawing/2014/main" id="{D2785646-0EB1-4FC9-82EC-BE9E4AD9DB91}"/>
                    </a:ext>
                  </a:extLst>
                </p:cNvPr>
                <p:cNvCxnSpPr>
                  <a:stCxn id="233" idx="1"/>
                  <a:endCxn id="233" idx="3"/>
                </p:cNvCxnSpPr>
                <p:nvPr/>
              </p:nvCxnSpPr>
              <p:spPr>
                <a:xfrm>
                  <a:off x="601683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7" name="Group 226">
                <a:extLst>
                  <a:ext uri="{FF2B5EF4-FFF2-40B4-BE49-F238E27FC236}">
                    <a16:creationId xmlns:a16="http://schemas.microsoft.com/office/drawing/2014/main" id="{EA5EE643-6556-48D7-81CB-460BDF72C1FA}"/>
                  </a:ext>
                </a:extLst>
              </p:cNvPr>
              <p:cNvGrpSpPr/>
              <p:nvPr/>
            </p:nvGrpSpPr>
            <p:grpSpPr>
              <a:xfrm>
                <a:off x="5375920" y="3212976"/>
                <a:ext cx="360040" cy="707886"/>
                <a:chOff x="6096000" y="3212976"/>
                <a:chExt cx="360040" cy="707886"/>
              </a:xfrm>
            </p:grpSpPr>
            <p:sp>
              <p:nvSpPr>
                <p:cNvPr id="231" name="TextBox 230">
                  <a:extLst>
                    <a:ext uri="{FF2B5EF4-FFF2-40B4-BE49-F238E27FC236}">
                      <a16:creationId xmlns:a16="http://schemas.microsoft.com/office/drawing/2014/main" id="{FFE8385D-DFD9-4DBA-A0A8-F3C8C704FD72}"/>
                    </a:ext>
                  </a:extLst>
                </p:cNvPr>
                <p:cNvSpPr txBox="1"/>
                <p:nvPr/>
              </p:nvSpPr>
              <p:spPr>
                <a:xfrm>
                  <a:off x="6096000" y="3212976"/>
                  <a:ext cx="360040" cy="707886"/>
                </a:xfrm>
                <a:prstGeom prst="rect">
                  <a:avLst/>
                </a:prstGeom>
                <a:noFill/>
              </p:spPr>
              <p:txBody>
                <a:bodyPr wrap="square" rtlCol="0">
                  <a:spAutoFit/>
                </a:bodyPr>
                <a:lstStyle/>
                <a:p>
                  <a:pPr algn="ctr">
                    <a:buNone/>
                  </a:pPr>
                  <a:r>
                    <a:rPr lang="en-GB" sz="2000" dirty="0"/>
                    <a:t>23</a:t>
                  </a:r>
                </a:p>
              </p:txBody>
            </p:sp>
            <p:cxnSp>
              <p:nvCxnSpPr>
                <p:cNvPr id="232" name="Straight Connector 231">
                  <a:extLst>
                    <a:ext uri="{FF2B5EF4-FFF2-40B4-BE49-F238E27FC236}">
                      <a16:creationId xmlns:a16="http://schemas.microsoft.com/office/drawing/2014/main" id="{A81A4109-D8F9-45EE-9AA7-C6669BA7C646}"/>
                    </a:ext>
                  </a:extLst>
                </p:cNvPr>
                <p:cNvCxnSpPr>
                  <a:stCxn id="231" idx="1"/>
                  <a:endCxn id="231" idx="3"/>
                </p:cNvCxnSpPr>
                <p:nvPr/>
              </p:nvCxnSpPr>
              <p:spPr>
                <a:xfrm>
                  <a:off x="609600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8" name="TextBox 227">
                <a:extLst>
                  <a:ext uri="{FF2B5EF4-FFF2-40B4-BE49-F238E27FC236}">
                    <a16:creationId xmlns:a16="http://schemas.microsoft.com/office/drawing/2014/main" id="{09C513F9-0625-4069-AF27-6274E3AF0512}"/>
                  </a:ext>
                </a:extLst>
              </p:cNvPr>
              <p:cNvSpPr txBox="1"/>
              <p:nvPr/>
            </p:nvSpPr>
            <p:spPr>
              <a:xfrm>
                <a:off x="5719128" y="3366864"/>
                <a:ext cx="333746" cy="400110"/>
              </a:xfrm>
              <a:prstGeom prst="rect">
                <a:avLst/>
              </a:prstGeom>
              <a:noFill/>
            </p:spPr>
            <p:txBody>
              <a:bodyPr wrap="none" rtlCol="0" anchor="ctr">
                <a:spAutoFit/>
              </a:bodyPr>
              <a:lstStyle/>
              <a:p>
                <a:pPr algn="ctr">
                  <a:buNone/>
                </a:pPr>
                <a:r>
                  <a:rPr lang="en-GB" sz="2000" dirty="0"/>
                  <a:t>×</a:t>
                </a:r>
              </a:p>
            </p:txBody>
          </p:sp>
          <p:sp>
            <p:nvSpPr>
              <p:cNvPr id="229" name="TextBox 228">
                <a:extLst>
                  <a:ext uri="{FF2B5EF4-FFF2-40B4-BE49-F238E27FC236}">
                    <a16:creationId xmlns:a16="http://schemas.microsoft.com/office/drawing/2014/main" id="{765F14B7-90A8-4048-902C-8474D3B7DD7C}"/>
                  </a:ext>
                </a:extLst>
              </p:cNvPr>
              <p:cNvSpPr txBox="1"/>
              <p:nvPr/>
            </p:nvSpPr>
            <p:spPr>
              <a:xfrm>
                <a:off x="6376819" y="3366864"/>
                <a:ext cx="333746" cy="400110"/>
              </a:xfrm>
              <a:prstGeom prst="rect">
                <a:avLst/>
              </a:prstGeom>
              <a:noFill/>
            </p:spPr>
            <p:txBody>
              <a:bodyPr wrap="none" rtlCol="0" anchor="ctr">
                <a:spAutoFit/>
              </a:bodyPr>
              <a:lstStyle/>
              <a:p>
                <a:pPr algn="ctr">
                  <a:buNone/>
                </a:pPr>
                <a:r>
                  <a:rPr lang="en-GB" sz="2000" dirty="0"/>
                  <a:t>=</a:t>
                </a:r>
              </a:p>
            </p:txBody>
          </p:sp>
          <p:sp>
            <p:nvSpPr>
              <p:cNvPr id="230" name="Rectangle 229">
                <a:extLst>
                  <a:ext uri="{FF2B5EF4-FFF2-40B4-BE49-F238E27FC236}">
                    <a16:creationId xmlns:a16="http://schemas.microsoft.com/office/drawing/2014/main" id="{4C5595DD-7AC5-49E2-A7F1-2F6C0A1EDB69}"/>
                  </a:ext>
                </a:extLst>
              </p:cNvPr>
              <p:cNvSpPr/>
              <p:nvPr/>
            </p:nvSpPr>
            <p:spPr>
              <a:xfrm>
                <a:off x="6672064" y="3278301"/>
                <a:ext cx="576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225" name="TextBox 224">
              <a:extLst>
                <a:ext uri="{FF2B5EF4-FFF2-40B4-BE49-F238E27FC236}">
                  <a16:creationId xmlns:a16="http://schemas.microsoft.com/office/drawing/2014/main" id="{C2B250C8-03E6-4244-90EE-7753BC5BB262}"/>
                </a:ext>
              </a:extLst>
            </p:cNvPr>
            <p:cNvSpPr txBox="1"/>
            <p:nvPr/>
          </p:nvSpPr>
          <p:spPr>
            <a:xfrm>
              <a:off x="12347330" y="4731203"/>
              <a:ext cx="340158" cy="400110"/>
            </a:xfrm>
            <a:prstGeom prst="rect">
              <a:avLst/>
            </a:prstGeom>
            <a:noFill/>
          </p:spPr>
          <p:txBody>
            <a:bodyPr wrap="none" rtlCol="0">
              <a:spAutoFit/>
            </a:bodyPr>
            <a:lstStyle/>
            <a:p>
              <a:pPr>
                <a:buNone/>
              </a:pPr>
              <a:r>
                <a:rPr lang="en-GB" sz="2000" dirty="0">
                  <a:solidFill>
                    <a:srgbClr val="00628C"/>
                  </a:solidFill>
                </a:rPr>
                <a:t>f)</a:t>
              </a:r>
            </a:p>
          </p:txBody>
        </p:sp>
      </p:grpSp>
      <p:grpSp>
        <p:nvGrpSpPr>
          <p:cNvPr id="235" name="Group 234">
            <a:extLst>
              <a:ext uri="{FF2B5EF4-FFF2-40B4-BE49-F238E27FC236}">
                <a16:creationId xmlns:a16="http://schemas.microsoft.com/office/drawing/2014/main" id="{99567B23-550D-4695-A76C-27B220C9F888}"/>
              </a:ext>
            </a:extLst>
          </p:cNvPr>
          <p:cNvGrpSpPr/>
          <p:nvPr/>
        </p:nvGrpSpPr>
        <p:grpSpPr>
          <a:xfrm>
            <a:off x="7987208" y="3396037"/>
            <a:ext cx="2933328" cy="712723"/>
            <a:chOff x="16410230" y="4605674"/>
            <a:chExt cx="2933328" cy="712723"/>
          </a:xfrm>
        </p:grpSpPr>
        <p:grpSp>
          <p:nvGrpSpPr>
            <p:cNvPr id="236" name="Group 235">
              <a:extLst>
                <a:ext uri="{FF2B5EF4-FFF2-40B4-BE49-F238E27FC236}">
                  <a16:creationId xmlns:a16="http://schemas.microsoft.com/office/drawing/2014/main" id="{9783582E-9C30-4A76-92DB-C1ABE81B0288}"/>
                </a:ext>
              </a:extLst>
            </p:cNvPr>
            <p:cNvGrpSpPr/>
            <p:nvPr/>
          </p:nvGrpSpPr>
          <p:grpSpPr>
            <a:xfrm>
              <a:off x="16858133" y="4605674"/>
              <a:ext cx="2485425" cy="712723"/>
              <a:chOff x="8939103" y="4588485"/>
              <a:chExt cx="2485425" cy="712723"/>
            </a:xfrm>
          </p:grpSpPr>
          <p:grpSp>
            <p:nvGrpSpPr>
              <p:cNvPr id="238" name="Group 237">
                <a:extLst>
                  <a:ext uri="{FF2B5EF4-FFF2-40B4-BE49-F238E27FC236}">
                    <a16:creationId xmlns:a16="http://schemas.microsoft.com/office/drawing/2014/main" id="{131E02E4-51B2-481D-9EFB-49BC479B3ACA}"/>
                  </a:ext>
                </a:extLst>
              </p:cNvPr>
              <p:cNvGrpSpPr/>
              <p:nvPr/>
            </p:nvGrpSpPr>
            <p:grpSpPr>
              <a:xfrm>
                <a:off x="9552384" y="4588485"/>
                <a:ext cx="1872144" cy="707886"/>
                <a:chOff x="5375920" y="3212976"/>
                <a:chExt cx="1872144" cy="707886"/>
              </a:xfrm>
            </p:grpSpPr>
            <p:grpSp>
              <p:nvGrpSpPr>
                <p:cNvPr id="242" name="Group 241">
                  <a:extLst>
                    <a:ext uri="{FF2B5EF4-FFF2-40B4-BE49-F238E27FC236}">
                      <a16:creationId xmlns:a16="http://schemas.microsoft.com/office/drawing/2014/main" id="{BD8156F3-FEB8-49D1-84A6-729C43E2CBBC}"/>
                    </a:ext>
                  </a:extLst>
                </p:cNvPr>
                <p:cNvGrpSpPr/>
                <p:nvPr/>
              </p:nvGrpSpPr>
              <p:grpSpPr>
                <a:xfrm>
                  <a:off x="6023992" y="3212976"/>
                  <a:ext cx="360040" cy="707886"/>
                  <a:chOff x="6016830" y="3212976"/>
                  <a:chExt cx="360040" cy="707886"/>
                </a:xfrm>
              </p:grpSpPr>
              <p:sp>
                <p:nvSpPr>
                  <p:cNvPr id="249" name="TextBox 248">
                    <a:extLst>
                      <a:ext uri="{FF2B5EF4-FFF2-40B4-BE49-F238E27FC236}">
                        <a16:creationId xmlns:a16="http://schemas.microsoft.com/office/drawing/2014/main" id="{7B2A6E74-15D1-402F-940C-54D2E5E174F7}"/>
                      </a:ext>
                    </a:extLst>
                  </p:cNvPr>
                  <p:cNvSpPr txBox="1"/>
                  <p:nvPr/>
                </p:nvSpPr>
                <p:spPr>
                  <a:xfrm>
                    <a:off x="6016830" y="3212976"/>
                    <a:ext cx="360040" cy="707886"/>
                  </a:xfrm>
                  <a:prstGeom prst="rect">
                    <a:avLst/>
                  </a:prstGeom>
                  <a:noFill/>
                </p:spPr>
                <p:txBody>
                  <a:bodyPr wrap="square" rtlCol="0">
                    <a:spAutoFit/>
                  </a:bodyPr>
                  <a:lstStyle/>
                  <a:p>
                    <a:pPr algn="ctr">
                      <a:buNone/>
                    </a:pPr>
                    <a:r>
                      <a:rPr lang="en-GB" sz="2000" dirty="0"/>
                      <a:t>57</a:t>
                    </a:r>
                  </a:p>
                </p:txBody>
              </p:sp>
              <p:cxnSp>
                <p:nvCxnSpPr>
                  <p:cNvPr id="250" name="Straight Connector 249">
                    <a:extLst>
                      <a:ext uri="{FF2B5EF4-FFF2-40B4-BE49-F238E27FC236}">
                        <a16:creationId xmlns:a16="http://schemas.microsoft.com/office/drawing/2014/main" id="{1D072A82-B4DB-4B60-AB25-8769DF3CE26A}"/>
                      </a:ext>
                    </a:extLst>
                  </p:cNvPr>
                  <p:cNvCxnSpPr>
                    <a:stCxn id="249" idx="1"/>
                    <a:endCxn id="249" idx="3"/>
                  </p:cNvCxnSpPr>
                  <p:nvPr/>
                </p:nvCxnSpPr>
                <p:spPr>
                  <a:xfrm>
                    <a:off x="601683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3" name="Group 242">
                  <a:extLst>
                    <a:ext uri="{FF2B5EF4-FFF2-40B4-BE49-F238E27FC236}">
                      <a16:creationId xmlns:a16="http://schemas.microsoft.com/office/drawing/2014/main" id="{5B8D763F-F1E3-4EE0-9653-C486B5CA52C7}"/>
                    </a:ext>
                  </a:extLst>
                </p:cNvPr>
                <p:cNvGrpSpPr/>
                <p:nvPr/>
              </p:nvGrpSpPr>
              <p:grpSpPr>
                <a:xfrm>
                  <a:off x="5375920" y="3212976"/>
                  <a:ext cx="360040" cy="707886"/>
                  <a:chOff x="6096000" y="3212976"/>
                  <a:chExt cx="360040" cy="707886"/>
                </a:xfrm>
              </p:grpSpPr>
              <p:sp>
                <p:nvSpPr>
                  <p:cNvPr id="247" name="TextBox 246">
                    <a:extLst>
                      <a:ext uri="{FF2B5EF4-FFF2-40B4-BE49-F238E27FC236}">
                        <a16:creationId xmlns:a16="http://schemas.microsoft.com/office/drawing/2014/main" id="{D0059B76-6F4E-4F2C-A983-C46854F67CCD}"/>
                      </a:ext>
                    </a:extLst>
                  </p:cNvPr>
                  <p:cNvSpPr txBox="1"/>
                  <p:nvPr/>
                </p:nvSpPr>
                <p:spPr>
                  <a:xfrm>
                    <a:off x="6096000" y="3212976"/>
                    <a:ext cx="360040" cy="707886"/>
                  </a:xfrm>
                  <a:prstGeom prst="rect">
                    <a:avLst/>
                  </a:prstGeom>
                  <a:noFill/>
                </p:spPr>
                <p:txBody>
                  <a:bodyPr wrap="square" rtlCol="0">
                    <a:spAutoFit/>
                  </a:bodyPr>
                  <a:lstStyle/>
                  <a:p>
                    <a:pPr algn="ctr">
                      <a:buNone/>
                    </a:pPr>
                    <a:r>
                      <a:rPr lang="en-GB" sz="2000" dirty="0"/>
                      <a:t>35</a:t>
                    </a:r>
                  </a:p>
                </p:txBody>
              </p:sp>
              <p:cxnSp>
                <p:nvCxnSpPr>
                  <p:cNvPr id="248" name="Straight Connector 247">
                    <a:extLst>
                      <a:ext uri="{FF2B5EF4-FFF2-40B4-BE49-F238E27FC236}">
                        <a16:creationId xmlns:a16="http://schemas.microsoft.com/office/drawing/2014/main" id="{A55CCA1C-A82A-4DFF-ABF5-646ABCA7009F}"/>
                      </a:ext>
                    </a:extLst>
                  </p:cNvPr>
                  <p:cNvCxnSpPr>
                    <a:stCxn id="247" idx="1"/>
                    <a:endCxn id="247" idx="3"/>
                  </p:cNvCxnSpPr>
                  <p:nvPr/>
                </p:nvCxnSpPr>
                <p:spPr>
                  <a:xfrm>
                    <a:off x="6096000" y="3566919"/>
                    <a:ext cx="3600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4" name="TextBox 243">
                  <a:extLst>
                    <a:ext uri="{FF2B5EF4-FFF2-40B4-BE49-F238E27FC236}">
                      <a16:creationId xmlns:a16="http://schemas.microsoft.com/office/drawing/2014/main" id="{AFF7ED01-34B7-4EE2-A529-FA142036F9AD}"/>
                    </a:ext>
                  </a:extLst>
                </p:cNvPr>
                <p:cNvSpPr txBox="1"/>
                <p:nvPr/>
              </p:nvSpPr>
              <p:spPr>
                <a:xfrm>
                  <a:off x="5719128" y="3366864"/>
                  <a:ext cx="333746" cy="400110"/>
                </a:xfrm>
                <a:prstGeom prst="rect">
                  <a:avLst/>
                </a:prstGeom>
                <a:noFill/>
              </p:spPr>
              <p:txBody>
                <a:bodyPr wrap="none" rtlCol="0" anchor="ctr">
                  <a:spAutoFit/>
                </a:bodyPr>
                <a:lstStyle/>
                <a:p>
                  <a:pPr algn="ctr">
                    <a:buNone/>
                  </a:pPr>
                  <a:r>
                    <a:rPr lang="en-GB" sz="2000" dirty="0"/>
                    <a:t>×</a:t>
                  </a:r>
                </a:p>
              </p:txBody>
            </p:sp>
            <p:sp>
              <p:nvSpPr>
                <p:cNvPr id="245" name="TextBox 244">
                  <a:extLst>
                    <a:ext uri="{FF2B5EF4-FFF2-40B4-BE49-F238E27FC236}">
                      <a16:creationId xmlns:a16="http://schemas.microsoft.com/office/drawing/2014/main" id="{C74FA049-1C57-4722-90ED-BC2AC08510C7}"/>
                    </a:ext>
                  </a:extLst>
                </p:cNvPr>
                <p:cNvSpPr txBox="1"/>
                <p:nvPr/>
              </p:nvSpPr>
              <p:spPr>
                <a:xfrm>
                  <a:off x="6376819" y="3366864"/>
                  <a:ext cx="333746" cy="400110"/>
                </a:xfrm>
                <a:prstGeom prst="rect">
                  <a:avLst/>
                </a:prstGeom>
                <a:noFill/>
              </p:spPr>
              <p:txBody>
                <a:bodyPr wrap="none" rtlCol="0" anchor="ctr">
                  <a:spAutoFit/>
                </a:bodyPr>
                <a:lstStyle/>
                <a:p>
                  <a:pPr algn="ctr">
                    <a:buNone/>
                  </a:pPr>
                  <a:r>
                    <a:rPr lang="en-GB" sz="2000" dirty="0"/>
                    <a:t>=</a:t>
                  </a:r>
                </a:p>
              </p:txBody>
            </p:sp>
            <p:sp>
              <p:nvSpPr>
                <p:cNvPr id="246" name="Rectangle 245">
                  <a:extLst>
                    <a:ext uri="{FF2B5EF4-FFF2-40B4-BE49-F238E27FC236}">
                      <a16:creationId xmlns:a16="http://schemas.microsoft.com/office/drawing/2014/main" id="{1D4B30A5-705E-492A-91DA-52623DE7D12C}"/>
                    </a:ext>
                  </a:extLst>
                </p:cNvPr>
                <p:cNvSpPr/>
                <p:nvPr/>
              </p:nvSpPr>
              <p:spPr>
                <a:xfrm>
                  <a:off x="6672064" y="3278301"/>
                  <a:ext cx="576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239" name="TextBox 238">
                <a:extLst>
                  <a:ext uri="{FF2B5EF4-FFF2-40B4-BE49-F238E27FC236}">
                    <a16:creationId xmlns:a16="http://schemas.microsoft.com/office/drawing/2014/main" id="{F0085148-A055-4C1D-BAB8-7E8C2F0D1EF5}"/>
                  </a:ext>
                </a:extLst>
              </p:cNvPr>
              <p:cNvSpPr txBox="1"/>
              <p:nvPr/>
            </p:nvSpPr>
            <p:spPr>
              <a:xfrm>
                <a:off x="8939103" y="4593322"/>
                <a:ext cx="360040" cy="707886"/>
              </a:xfrm>
              <a:prstGeom prst="rect">
                <a:avLst/>
              </a:prstGeom>
              <a:noFill/>
            </p:spPr>
            <p:txBody>
              <a:bodyPr wrap="square" rtlCol="0">
                <a:spAutoFit/>
              </a:bodyPr>
              <a:lstStyle/>
              <a:p>
                <a:pPr algn="ctr">
                  <a:buNone/>
                </a:pPr>
                <a:r>
                  <a:rPr lang="en-GB" sz="2000" dirty="0"/>
                  <a:t>23</a:t>
                </a:r>
              </a:p>
            </p:txBody>
          </p:sp>
          <p:cxnSp>
            <p:nvCxnSpPr>
              <p:cNvPr id="240" name="Straight Connector 239">
                <a:extLst>
                  <a:ext uri="{FF2B5EF4-FFF2-40B4-BE49-F238E27FC236}">
                    <a16:creationId xmlns:a16="http://schemas.microsoft.com/office/drawing/2014/main" id="{B75F49E2-3065-422B-AB09-ADD0BBFAB90C}"/>
                  </a:ext>
                </a:extLst>
              </p:cNvPr>
              <p:cNvCxnSpPr>
                <a:stCxn id="239" idx="1"/>
                <a:endCxn id="239" idx="3"/>
              </p:cNvCxnSpPr>
              <p:nvPr/>
            </p:nvCxnSpPr>
            <p:spPr>
              <a:xfrm>
                <a:off x="8939103" y="4947265"/>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2CFF97E3-835C-49F1-80AF-C773788C77D8}"/>
                  </a:ext>
                </a:extLst>
              </p:cNvPr>
              <p:cNvSpPr txBox="1"/>
              <p:nvPr/>
            </p:nvSpPr>
            <p:spPr>
              <a:xfrm>
                <a:off x="9282311" y="4747210"/>
                <a:ext cx="333746" cy="400110"/>
              </a:xfrm>
              <a:prstGeom prst="rect">
                <a:avLst/>
              </a:prstGeom>
              <a:noFill/>
            </p:spPr>
            <p:txBody>
              <a:bodyPr wrap="none" rtlCol="0" anchor="ctr">
                <a:spAutoFit/>
              </a:bodyPr>
              <a:lstStyle/>
              <a:p>
                <a:pPr algn="ctr">
                  <a:buNone/>
                </a:pPr>
                <a:r>
                  <a:rPr lang="en-GB" sz="2000" dirty="0"/>
                  <a:t>×</a:t>
                </a:r>
              </a:p>
            </p:txBody>
          </p:sp>
        </p:grpSp>
        <p:sp>
          <p:nvSpPr>
            <p:cNvPr id="237" name="TextBox 236">
              <a:extLst>
                <a:ext uri="{FF2B5EF4-FFF2-40B4-BE49-F238E27FC236}">
                  <a16:creationId xmlns:a16="http://schemas.microsoft.com/office/drawing/2014/main" id="{95BC25F4-FC09-4776-9910-530194CFCE92}"/>
                </a:ext>
              </a:extLst>
            </p:cNvPr>
            <p:cNvSpPr txBox="1"/>
            <p:nvPr/>
          </p:nvSpPr>
          <p:spPr>
            <a:xfrm>
              <a:off x="16410230" y="4731203"/>
              <a:ext cx="327334" cy="400110"/>
            </a:xfrm>
            <a:prstGeom prst="rect">
              <a:avLst/>
            </a:prstGeom>
            <a:noFill/>
          </p:spPr>
          <p:txBody>
            <a:bodyPr wrap="none" rtlCol="0">
              <a:spAutoFit/>
            </a:bodyPr>
            <a:lstStyle/>
            <a:p>
              <a:pPr>
                <a:buNone/>
              </a:pPr>
              <a:r>
                <a:rPr lang="en-GB" sz="2000" dirty="0" err="1">
                  <a:solidFill>
                    <a:srgbClr val="00628C"/>
                  </a:solidFill>
                </a:rPr>
                <a:t>i</a:t>
              </a:r>
              <a:r>
                <a:rPr lang="en-GB" sz="2000" dirty="0">
                  <a:solidFill>
                    <a:srgbClr val="00628C"/>
                  </a:solidFill>
                </a:rPr>
                <a:t>)</a:t>
              </a:r>
            </a:p>
          </p:txBody>
        </p:sp>
      </p:grpSp>
      <p:sp>
        <p:nvSpPr>
          <p:cNvPr id="251" name="TextBox 250">
            <a:extLst>
              <a:ext uri="{FF2B5EF4-FFF2-40B4-BE49-F238E27FC236}">
                <a16:creationId xmlns:a16="http://schemas.microsoft.com/office/drawing/2014/main" id="{7E12DB65-44EC-40DE-8D98-4EC0B4C0BDC2}"/>
              </a:ext>
            </a:extLst>
          </p:cNvPr>
          <p:cNvSpPr txBox="1"/>
          <p:nvPr/>
        </p:nvSpPr>
        <p:spPr>
          <a:xfrm>
            <a:off x="335360" y="1556792"/>
            <a:ext cx="11551790" cy="701731"/>
          </a:xfrm>
          <a:prstGeom prst="rect">
            <a:avLst/>
          </a:prstGeom>
          <a:noFill/>
        </p:spPr>
        <p:txBody>
          <a:bodyPr wrap="square" rtlCol="0">
            <a:spAutoFit/>
          </a:bodyPr>
          <a:lstStyle/>
          <a:p>
            <a:pPr>
              <a:buNone/>
            </a:pPr>
            <a:r>
              <a:rPr lang="en-GB" sz="1800" dirty="0"/>
              <a:t>Complete these calculations. </a:t>
            </a:r>
            <a:r>
              <a:rPr lang="en-GB" sz="1600" dirty="0"/>
              <a:t>(These questions are sequenced in </a:t>
            </a:r>
            <a:r>
              <a:rPr lang="en-GB" sz="1600" b="1" dirty="0"/>
              <a:t>rows across </a:t>
            </a:r>
            <a:r>
              <a:rPr lang="en-GB" sz="1600" dirty="0"/>
              <a:t>the page.) </a:t>
            </a:r>
          </a:p>
          <a:p>
            <a:pPr>
              <a:buNone/>
            </a:pPr>
            <a:endParaRPr lang="en-GB" sz="1800" dirty="0"/>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947703" cy="426170"/>
          </a:xfrm>
        </p:spPr>
        <p:txBody>
          <a:bodyPr>
            <a:normAutofit fontScale="90000"/>
          </a:bodyPr>
          <a:lstStyle/>
          <a:p>
            <a:r>
              <a:rPr lang="en-GB" sz="2000" b="1" dirty="0"/>
              <a:t>Appreciate that non-unit fractions are integer multiples of unit fractions and that, by considering the commutative and associative laws, the multiplication of non-unit fractions can be derived.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36950" y="99919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 </a:t>
            </a:r>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C228D07-1E57-42C7-AD53-50D91A570038}"/>
                  </a:ext>
                </a:extLst>
              </p:cNvPr>
              <p:cNvSpPr txBox="1"/>
              <p:nvPr/>
            </p:nvSpPr>
            <p:spPr>
              <a:xfrm>
                <a:off x="1001336" y="1460864"/>
                <a:ext cx="5094664" cy="4143442"/>
              </a:xfrm>
              <a:prstGeom prst="rect">
                <a:avLst/>
              </a:prstGeom>
              <a:noFill/>
            </p:spPr>
            <p:txBody>
              <a:bodyPr wrap="none" rtlCol="0">
                <a:spAutoFit/>
              </a:bodyPr>
              <a:lstStyle/>
              <a:p>
                <a:pPr>
                  <a:lnSpc>
                    <a:spcPct val="150000"/>
                  </a:lnSpc>
                  <a:spcBef>
                    <a:spcPts val="0"/>
                  </a:spcBef>
                  <a:spcAft>
                    <a:spcPts val="1200"/>
                  </a:spcAft>
                  <a:buNone/>
                </a:pPr>
                <a:r>
                  <a:rPr lang="en-GB" dirty="0"/>
                  <a:t>Given that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8</m:t>
                        </m:r>
                      </m:num>
                      <m:den>
                        <m:r>
                          <a:rPr lang="en-GB" b="0" i="0" smtClean="0">
                            <a:latin typeface="Cambria Math" panose="02040503050406030204" pitchFamily="18" charset="0"/>
                          </a:rPr>
                          <m:t>15</m:t>
                        </m:r>
                      </m:den>
                    </m:f>
                  </m:oMath>
                </a14:m>
                <a:r>
                  <a:rPr lang="en-GB" dirty="0"/>
                  <a:t> × 465 = 248, find:</a:t>
                </a:r>
              </a:p>
              <a:p>
                <a:pPr lvl="2">
                  <a:lnSpc>
                    <a:spcPct val="150000"/>
                  </a:lnSpc>
                  <a:spcBef>
                    <a:spcPts val="0"/>
                  </a:spcBef>
                  <a:spcAft>
                    <a:spcPts val="1200"/>
                  </a:spcAft>
                  <a:buNone/>
                </a:pPr>
                <a:r>
                  <a:rPr lang="en-GB" dirty="0">
                    <a:solidFill>
                      <a:srgbClr val="00628C"/>
                    </a:solidFill>
                  </a:rPr>
                  <a:t>a)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4</m:t>
                        </m:r>
                      </m:num>
                      <m:den>
                        <m:r>
                          <a:rPr lang="en-GB" b="0" i="0" smtClean="0">
                            <a:latin typeface="Cambria Math" panose="02040503050406030204" pitchFamily="18" charset="0"/>
                          </a:rPr>
                          <m:t>15</m:t>
                        </m:r>
                      </m:den>
                    </m:f>
                  </m:oMath>
                </a14:m>
                <a:r>
                  <a:rPr lang="en-GB" dirty="0"/>
                  <a:t> × 465 </a:t>
                </a:r>
              </a:p>
              <a:p>
                <a:pPr lvl="2">
                  <a:lnSpc>
                    <a:spcPct val="150000"/>
                  </a:lnSpc>
                  <a:spcBef>
                    <a:spcPts val="0"/>
                  </a:spcBef>
                  <a:spcAft>
                    <a:spcPts val="1200"/>
                  </a:spcAft>
                  <a:buNone/>
                </a:pPr>
                <a:r>
                  <a:rPr lang="en-GB" dirty="0">
                    <a:solidFill>
                      <a:srgbClr val="00628C"/>
                    </a:solidFill>
                  </a:rPr>
                  <a:t>b)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16</m:t>
                        </m:r>
                      </m:num>
                      <m:den>
                        <m:r>
                          <a:rPr lang="en-GB" b="0" i="0" smtClean="0">
                            <a:latin typeface="Cambria Math" panose="02040503050406030204" pitchFamily="18" charset="0"/>
                          </a:rPr>
                          <m:t>15</m:t>
                        </m:r>
                      </m:den>
                    </m:f>
                  </m:oMath>
                </a14:m>
                <a:r>
                  <a:rPr lang="en-GB" dirty="0"/>
                  <a:t> × 465</a:t>
                </a:r>
              </a:p>
              <a:p>
                <a:pPr lvl="2">
                  <a:lnSpc>
                    <a:spcPct val="150000"/>
                  </a:lnSpc>
                  <a:spcBef>
                    <a:spcPts val="0"/>
                  </a:spcBef>
                  <a:spcAft>
                    <a:spcPts val="1200"/>
                  </a:spcAft>
                  <a:buNone/>
                </a:pPr>
                <a:r>
                  <a:rPr lang="en-GB" dirty="0">
                    <a:solidFill>
                      <a:srgbClr val="00628C"/>
                    </a:solidFill>
                  </a:rPr>
                  <a:t>c)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8</m:t>
                        </m:r>
                      </m:num>
                      <m:den>
                        <m:r>
                          <a:rPr lang="en-GB" b="0" i="0" smtClean="0">
                            <a:latin typeface="Cambria Math" panose="02040503050406030204" pitchFamily="18" charset="0"/>
                          </a:rPr>
                          <m:t>3</m:t>
                        </m:r>
                      </m:den>
                    </m:f>
                  </m:oMath>
                </a14:m>
                <a:r>
                  <a:rPr lang="en-GB" dirty="0"/>
                  <a:t> × 465</a:t>
                </a:r>
              </a:p>
            </p:txBody>
          </p:sp>
        </mc:Choice>
        <mc:Fallback xmlns="">
          <p:sp>
            <p:nvSpPr>
              <p:cNvPr id="3" name="TextBox 2">
                <a:extLst>
                  <a:ext uri="{FF2B5EF4-FFF2-40B4-BE49-F238E27FC236}">
                    <a16:creationId xmlns:a16="http://schemas.microsoft.com/office/drawing/2014/main" id="{4C228D07-1E57-42C7-AD53-50D91A570038}"/>
                  </a:ext>
                </a:extLst>
              </p:cNvPr>
              <p:cNvSpPr txBox="1">
                <a:spLocks noRot="1" noChangeAspect="1" noMove="1" noResize="1" noEditPoints="1" noAdjustHandles="1" noChangeArrowheads="1" noChangeShapeType="1" noTextEdit="1"/>
              </p:cNvSpPr>
              <p:nvPr/>
            </p:nvSpPr>
            <p:spPr>
              <a:xfrm>
                <a:off x="1001336" y="1460864"/>
                <a:ext cx="5094664" cy="4143442"/>
              </a:xfrm>
              <a:prstGeom prst="rect">
                <a:avLst/>
              </a:prstGeom>
              <a:blipFill>
                <a:blip r:embed="rId3"/>
                <a:stretch>
                  <a:fillRect l="-2392" r="-1914" b="-884"/>
                </a:stretch>
              </a:blipFill>
            </p:spPr>
            <p:txBody>
              <a:bodyPr/>
              <a:lstStyle/>
              <a:p>
                <a:r>
                  <a:rPr lang="en-GB">
                    <a:noFill/>
                  </a:rPr>
                  <a:t> </a:t>
                </a:r>
              </a:p>
            </p:txBody>
          </p:sp>
        </mc:Fallback>
      </mc:AlternateContent>
    </p:spTree>
    <p:extLst>
      <p:ext uri="{BB962C8B-B14F-4D97-AF65-F5344CB8AC3E}">
        <p14:creationId xmlns:p14="http://schemas.microsoft.com/office/powerpoint/2010/main" val="31792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170070" y="101541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303912" y="1741531"/>
            <a:ext cx="6408713"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benefit of asking students to consider related calculations?</a:t>
            </a:r>
          </a:p>
          <a:p>
            <a:pPr marL="360000" lvl="1" fontAlgn="auto">
              <a:lnSpc>
                <a:spcPct val="100000"/>
              </a:lnSpc>
              <a:spcBef>
                <a:spcPts val="0"/>
              </a:spcBef>
              <a:spcAft>
                <a:spcPts val="1200"/>
              </a:spcAft>
              <a:buClrTx/>
            </a:pPr>
            <a:r>
              <a:rPr lang="en-GB" sz="2400" dirty="0"/>
              <a:t>How might you model the relationships between these calculations? Would you expect the same notation or language each time?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4283177" cy="355967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B8AFBD74-4A3D-473E-8BAC-6A6DB83E0156}"/>
              </a:ext>
            </a:extLst>
          </p:cNvPr>
          <p:cNvSpPr>
            <a:spLocks noGrp="1"/>
          </p:cNvSpPr>
          <p:nvPr>
            <p:ph type="title"/>
          </p:nvPr>
        </p:nvSpPr>
        <p:spPr>
          <a:xfrm>
            <a:off x="116849" y="443915"/>
            <a:ext cx="10947703" cy="426170"/>
          </a:xfrm>
        </p:spPr>
        <p:txBody>
          <a:bodyPr>
            <a:normAutofit fontScale="90000"/>
          </a:bodyPr>
          <a:lstStyle/>
          <a:p>
            <a:r>
              <a:rPr lang="en-GB" sz="2000" b="1" dirty="0"/>
              <a:t>Appreciate that non-unit fractions are integer multiples of unit fractions and that, by considering the commutative and associative laws, the multiplication of non-unit fractions can be derived </a:t>
            </a:r>
            <a:endParaRPr lang="en-GB" b="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046FF6-5BA0-4AD6-AC10-32348948672C}"/>
                  </a:ext>
                </a:extLst>
              </p:cNvPr>
              <p:cNvSpPr txBox="1"/>
              <p:nvPr/>
            </p:nvSpPr>
            <p:spPr>
              <a:xfrm>
                <a:off x="839416" y="1869855"/>
                <a:ext cx="3680816" cy="3118290"/>
              </a:xfrm>
              <a:prstGeom prst="rect">
                <a:avLst/>
              </a:prstGeom>
              <a:noFill/>
            </p:spPr>
            <p:txBody>
              <a:bodyPr wrap="none" rtlCol="0">
                <a:spAutoFit/>
              </a:bodyPr>
              <a:lstStyle/>
              <a:p>
                <a:pPr>
                  <a:lnSpc>
                    <a:spcPct val="150000"/>
                  </a:lnSpc>
                  <a:spcBef>
                    <a:spcPts val="0"/>
                  </a:spcBef>
                  <a:spcAft>
                    <a:spcPts val="1200"/>
                  </a:spcAft>
                  <a:buNone/>
                </a:pPr>
                <a:r>
                  <a:rPr lang="en-GB" sz="2000" dirty="0"/>
                  <a:t>Given that </a:t>
                </a:r>
                <a14:m>
                  <m:oMath xmlns:m="http://schemas.openxmlformats.org/officeDocument/2006/math">
                    <m:f>
                      <m:fPr>
                        <m:ctrlPr>
                          <a:rPr lang="en-GB" sz="2000" i="1" smtClean="0">
                            <a:latin typeface="Cambria Math" panose="02040503050406030204" pitchFamily="18" charset="0"/>
                          </a:rPr>
                        </m:ctrlPr>
                      </m:fPr>
                      <m:num>
                        <m:r>
                          <a:rPr lang="en-GB" sz="2000" b="0" i="0" smtClean="0">
                            <a:latin typeface="Cambria Math" panose="02040503050406030204" pitchFamily="18" charset="0"/>
                          </a:rPr>
                          <m:t>8</m:t>
                        </m:r>
                      </m:num>
                      <m:den>
                        <m:r>
                          <a:rPr lang="en-GB" sz="2000" b="0" i="0" smtClean="0">
                            <a:latin typeface="Cambria Math" panose="02040503050406030204" pitchFamily="18" charset="0"/>
                          </a:rPr>
                          <m:t>15</m:t>
                        </m:r>
                      </m:den>
                    </m:f>
                  </m:oMath>
                </a14:m>
                <a:r>
                  <a:rPr lang="en-GB" sz="2000" dirty="0"/>
                  <a:t> × 465 = 248, find:</a:t>
                </a:r>
              </a:p>
              <a:p>
                <a:pPr>
                  <a:lnSpc>
                    <a:spcPct val="150000"/>
                  </a:lnSpc>
                  <a:spcBef>
                    <a:spcPts val="0"/>
                  </a:spcBef>
                  <a:spcAft>
                    <a:spcPts val="1200"/>
                  </a:spcAft>
                  <a:buNone/>
                </a:pPr>
                <a:r>
                  <a:rPr lang="en-GB" sz="2000" dirty="0">
                    <a:solidFill>
                      <a:srgbClr val="00628C"/>
                    </a:solidFill>
                  </a:rPr>
                  <a:t>a)   </a:t>
                </a:r>
                <a14:m>
                  <m:oMath xmlns:m="http://schemas.openxmlformats.org/officeDocument/2006/math">
                    <m:f>
                      <m:fPr>
                        <m:ctrlPr>
                          <a:rPr lang="en-GB" sz="2000" i="1" smtClean="0">
                            <a:latin typeface="Cambria Math" panose="02040503050406030204" pitchFamily="18" charset="0"/>
                          </a:rPr>
                        </m:ctrlPr>
                      </m:fPr>
                      <m:num>
                        <m:r>
                          <a:rPr lang="en-GB" sz="2000" b="0" i="0" smtClean="0">
                            <a:latin typeface="Cambria Math" panose="02040503050406030204" pitchFamily="18" charset="0"/>
                          </a:rPr>
                          <m:t>4</m:t>
                        </m:r>
                      </m:num>
                      <m:den>
                        <m:r>
                          <a:rPr lang="en-GB" sz="2000" b="0" i="0" smtClean="0">
                            <a:latin typeface="Cambria Math" panose="02040503050406030204" pitchFamily="18" charset="0"/>
                          </a:rPr>
                          <m:t>15</m:t>
                        </m:r>
                      </m:den>
                    </m:f>
                  </m:oMath>
                </a14:m>
                <a:r>
                  <a:rPr lang="en-GB" sz="2000" dirty="0"/>
                  <a:t> × 465 </a:t>
                </a:r>
              </a:p>
              <a:p>
                <a:pPr>
                  <a:lnSpc>
                    <a:spcPct val="150000"/>
                  </a:lnSpc>
                  <a:spcBef>
                    <a:spcPts val="0"/>
                  </a:spcBef>
                  <a:spcAft>
                    <a:spcPts val="1200"/>
                  </a:spcAft>
                  <a:buNone/>
                </a:pPr>
                <a:r>
                  <a:rPr lang="en-GB" sz="2000" dirty="0">
                    <a:solidFill>
                      <a:srgbClr val="00628C"/>
                    </a:solidFill>
                  </a:rPr>
                  <a:t>b)   </a:t>
                </a:r>
                <a14:m>
                  <m:oMath xmlns:m="http://schemas.openxmlformats.org/officeDocument/2006/math">
                    <m:f>
                      <m:fPr>
                        <m:ctrlPr>
                          <a:rPr lang="en-GB" sz="2000" i="1" smtClean="0">
                            <a:latin typeface="Cambria Math" panose="02040503050406030204" pitchFamily="18" charset="0"/>
                          </a:rPr>
                        </m:ctrlPr>
                      </m:fPr>
                      <m:num>
                        <m:r>
                          <a:rPr lang="en-GB" sz="2000" b="0" i="0" smtClean="0">
                            <a:latin typeface="Cambria Math" panose="02040503050406030204" pitchFamily="18" charset="0"/>
                          </a:rPr>
                          <m:t>16</m:t>
                        </m:r>
                      </m:num>
                      <m:den>
                        <m:r>
                          <a:rPr lang="en-GB" sz="2000" b="0" i="0" smtClean="0">
                            <a:latin typeface="Cambria Math" panose="02040503050406030204" pitchFamily="18" charset="0"/>
                          </a:rPr>
                          <m:t>15</m:t>
                        </m:r>
                      </m:den>
                    </m:f>
                  </m:oMath>
                </a14:m>
                <a:r>
                  <a:rPr lang="en-GB" sz="2000" dirty="0"/>
                  <a:t> × 465</a:t>
                </a:r>
              </a:p>
              <a:p>
                <a:pPr>
                  <a:lnSpc>
                    <a:spcPct val="150000"/>
                  </a:lnSpc>
                  <a:spcBef>
                    <a:spcPts val="0"/>
                  </a:spcBef>
                  <a:spcAft>
                    <a:spcPts val="1200"/>
                  </a:spcAft>
                  <a:buNone/>
                </a:pPr>
                <a:r>
                  <a:rPr lang="en-GB" sz="2000" dirty="0">
                    <a:solidFill>
                      <a:srgbClr val="00628C"/>
                    </a:solidFill>
                  </a:rPr>
                  <a:t>c)    </a:t>
                </a:r>
                <a14:m>
                  <m:oMath xmlns:m="http://schemas.openxmlformats.org/officeDocument/2006/math">
                    <m:f>
                      <m:fPr>
                        <m:ctrlPr>
                          <a:rPr lang="en-GB" sz="2000" i="1" smtClean="0">
                            <a:latin typeface="Cambria Math" panose="02040503050406030204" pitchFamily="18" charset="0"/>
                          </a:rPr>
                        </m:ctrlPr>
                      </m:fPr>
                      <m:num>
                        <m:r>
                          <a:rPr lang="en-GB" sz="2000" b="0" i="0" smtClean="0">
                            <a:latin typeface="Cambria Math" panose="02040503050406030204" pitchFamily="18" charset="0"/>
                          </a:rPr>
                          <m:t>4</m:t>
                        </m:r>
                      </m:num>
                      <m:den>
                        <m:r>
                          <a:rPr lang="en-GB" sz="2000" b="0" i="0" smtClean="0">
                            <a:latin typeface="Cambria Math" panose="02040503050406030204" pitchFamily="18" charset="0"/>
                          </a:rPr>
                          <m:t>3</m:t>
                        </m:r>
                      </m:den>
                    </m:f>
                  </m:oMath>
                </a14:m>
                <a:r>
                  <a:rPr lang="en-GB" sz="2000" dirty="0"/>
                  <a:t> × 465</a:t>
                </a:r>
              </a:p>
            </p:txBody>
          </p:sp>
        </mc:Choice>
        <mc:Fallback xmlns="">
          <p:sp>
            <p:nvSpPr>
              <p:cNvPr id="6" name="TextBox 5">
                <a:extLst>
                  <a:ext uri="{FF2B5EF4-FFF2-40B4-BE49-F238E27FC236}">
                    <a16:creationId xmlns:a16="http://schemas.microsoft.com/office/drawing/2014/main" id="{9C046FF6-5BA0-4AD6-AC10-32348948672C}"/>
                  </a:ext>
                </a:extLst>
              </p:cNvPr>
              <p:cNvSpPr txBox="1">
                <a:spLocks noRot="1" noChangeAspect="1" noMove="1" noResize="1" noEditPoints="1" noAdjustHandles="1" noChangeArrowheads="1" noChangeShapeType="1" noTextEdit="1"/>
              </p:cNvSpPr>
              <p:nvPr/>
            </p:nvSpPr>
            <p:spPr>
              <a:xfrm>
                <a:off x="839416" y="1869855"/>
                <a:ext cx="3680816" cy="3118290"/>
              </a:xfrm>
              <a:prstGeom prst="rect">
                <a:avLst/>
              </a:prstGeom>
              <a:blipFill>
                <a:blip r:embed="rId4"/>
                <a:stretch>
                  <a:fillRect l="-1821" r="-1490" b="-391"/>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24846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052736"/>
            <a:ext cx="10972800" cy="4104456"/>
          </a:xfrm>
        </p:spPr>
        <p:txBody>
          <a:bodyPr>
            <a:noAutofit/>
          </a:bodyPr>
          <a:lstStyle/>
          <a:p>
            <a:r>
              <a:rPr lang="en-GB" dirty="0"/>
              <a:t>These slides are designed to complement the </a:t>
            </a:r>
            <a:r>
              <a:rPr lang="en-GB" dirty="0">
                <a:hlinkClick r:id="rId2"/>
              </a:rPr>
              <a:t>2.1 Arithmetic procedures</a:t>
            </a:r>
            <a:r>
              <a:rPr lang="en-GB" dirty="0"/>
              <a:t> Core Concept document and its associated Theme Overview document </a:t>
            </a:r>
            <a:r>
              <a:rPr lang="en-GB" dirty="0">
                <a:hlinkClick r:id="rId3"/>
              </a:rPr>
              <a:t>2 Operating on number</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16148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947703" cy="426170"/>
          </a:xfrm>
        </p:spPr>
        <p:txBody>
          <a:bodyPr>
            <a:normAutofit fontScale="90000"/>
          </a:bodyPr>
          <a:lstStyle/>
          <a:p>
            <a:r>
              <a:rPr lang="en-GB" sz="2000" b="1" dirty="0"/>
              <a:t>Appreciate that non-unit fractions are integer multiples of unit fractions and that, by considering the commutative and associative laws, the multiplication of non-unit fractions can be derived.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36950" y="99919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t>
            </a:r>
            <a:endParaRPr lang="en-GB" dirty="0"/>
          </a:p>
        </p:txBody>
      </p:sp>
      <p:sp>
        <p:nvSpPr>
          <p:cNvPr id="10" name="TextBox 9">
            <a:extLst>
              <a:ext uri="{FF2B5EF4-FFF2-40B4-BE49-F238E27FC236}">
                <a16:creationId xmlns:a16="http://schemas.microsoft.com/office/drawing/2014/main" id="{F671FBE2-9217-4C16-A4D6-E38592FB2975}"/>
              </a:ext>
            </a:extLst>
          </p:cNvPr>
          <p:cNvSpPr txBox="1"/>
          <p:nvPr/>
        </p:nvSpPr>
        <p:spPr>
          <a:xfrm>
            <a:off x="1775520" y="2283814"/>
            <a:ext cx="8640960" cy="2591479"/>
          </a:xfrm>
          <a:prstGeom prst="rect">
            <a:avLst/>
          </a:prstGeom>
          <a:noFill/>
        </p:spPr>
        <p:txBody>
          <a:bodyPr wrap="square">
            <a:spAutoFit/>
          </a:bodyPr>
          <a:lstStyle/>
          <a:p>
            <a:pPr algn="ctr">
              <a:buNone/>
            </a:pPr>
            <a:r>
              <a:rPr lang="en-GB" dirty="0"/>
              <a:t>Which of these gives the greater product?</a:t>
            </a:r>
          </a:p>
          <a:p>
            <a:pPr algn="ctr">
              <a:buNone/>
            </a:pPr>
            <a:endParaRPr lang="en-GB" dirty="0"/>
          </a:p>
          <a:p>
            <a:pPr algn="ctr">
              <a:buNone/>
            </a:pPr>
            <a:r>
              <a:rPr lang="en-GB" dirty="0"/>
              <a:t>or           </a:t>
            </a:r>
          </a:p>
          <a:p>
            <a:pPr algn="ctr">
              <a:buNone/>
            </a:pPr>
            <a:endParaRPr lang="en-GB" dirty="0"/>
          </a:p>
          <a:p>
            <a:pPr algn="ctr">
              <a:buNone/>
            </a:pPr>
            <a:r>
              <a:rPr lang="en-GB" dirty="0"/>
              <a:t>Explain how you calculated your answer.</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E90F47F-E144-4F7D-BCAD-600C50E09A4D}"/>
                  </a:ext>
                </a:extLst>
              </p:cNvPr>
              <p:cNvSpPr txBox="1"/>
              <p:nvPr/>
            </p:nvSpPr>
            <p:spPr>
              <a:xfrm>
                <a:off x="3866664" y="3047072"/>
                <a:ext cx="1784463" cy="1054006"/>
              </a:xfrm>
              <a:prstGeom prst="rect">
                <a:avLst/>
              </a:prstGeom>
              <a:noFill/>
            </p:spPr>
            <p:txBody>
              <a:bodyPr wrap="none" rtlCol="0" anchor="ctr">
                <a:spAutoFit/>
              </a:bodyPr>
              <a:lstStyle/>
              <a:p>
                <a:pPr>
                  <a:buNone/>
                </a:pP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20</m:t>
                        </m:r>
                      </m:num>
                      <m:den>
                        <m:r>
                          <a:rPr lang="en-GB" sz="4400" b="0" i="0" smtClean="0">
                            <a:solidFill>
                              <a:srgbClr val="00628C"/>
                            </a:solidFill>
                            <a:latin typeface="Cambria Math" panose="02040503050406030204" pitchFamily="18" charset="0"/>
                          </a:rPr>
                          <m:t>9</m:t>
                        </m:r>
                      </m:den>
                    </m:f>
                  </m:oMath>
                </a14:m>
                <a:r>
                  <a:rPr lang="en-GB" sz="4400" dirty="0">
                    <a:solidFill>
                      <a:srgbClr val="00628C"/>
                    </a:solidFill>
                  </a:rPr>
                  <a:t> × </a:t>
                </a: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27</m:t>
                        </m:r>
                      </m:num>
                      <m:den>
                        <m:r>
                          <a:rPr lang="en-GB" sz="4400" b="0" i="0" smtClean="0">
                            <a:solidFill>
                              <a:srgbClr val="00628C"/>
                            </a:solidFill>
                            <a:latin typeface="Cambria Math" panose="02040503050406030204" pitchFamily="18" charset="0"/>
                          </a:rPr>
                          <m:t>45</m:t>
                        </m:r>
                      </m:den>
                    </m:f>
                  </m:oMath>
                </a14:m>
                <a:endParaRPr lang="en-GB" sz="4400" dirty="0">
                  <a:solidFill>
                    <a:srgbClr val="00628C"/>
                  </a:solidFill>
                </a:endParaRPr>
              </a:p>
            </p:txBody>
          </p:sp>
        </mc:Choice>
        <mc:Fallback xmlns="">
          <p:sp>
            <p:nvSpPr>
              <p:cNvPr id="27" name="TextBox 26">
                <a:extLst>
                  <a:ext uri="{FF2B5EF4-FFF2-40B4-BE49-F238E27FC236}">
                    <a16:creationId xmlns:a16="http://schemas.microsoft.com/office/drawing/2014/main" id="{0E90F47F-E144-4F7D-BCAD-600C50E09A4D}"/>
                  </a:ext>
                </a:extLst>
              </p:cNvPr>
              <p:cNvSpPr txBox="1">
                <a:spLocks noRot="1" noChangeAspect="1" noMove="1" noResize="1" noEditPoints="1" noAdjustHandles="1" noChangeArrowheads="1" noChangeShapeType="1" noTextEdit="1"/>
              </p:cNvSpPr>
              <p:nvPr/>
            </p:nvSpPr>
            <p:spPr>
              <a:xfrm>
                <a:off x="3866664" y="3047072"/>
                <a:ext cx="1784463" cy="1054006"/>
              </a:xfrm>
              <a:prstGeom prst="rect">
                <a:avLst/>
              </a:prstGeom>
              <a:blipFill>
                <a:blip r:embed="rId3"/>
                <a:stretch>
                  <a:fillRect t="-578" b="-115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CB4A4C8-1424-49C8-9A9D-5168462FC52A}"/>
                  </a:ext>
                </a:extLst>
              </p:cNvPr>
              <p:cNvSpPr txBox="1"/>
              <p:nvPr/>
            </p:nvSpPr>
            <p:spPr>
              <a:xfrm>
                <a:off x="6672064" y="3057948"/>
                <a:ext cx="1784463" cy="1054006"/>
              </a:xfrm>
              <a:prstGeom prst="rect">
                <a:avLst/>
              </a:prstGeom>
              <a:noFill/>
            </p:spPr>
            <p:txBody>
              <a:bodyPr wrap="none" rtlCol="0" anchor="ctr">
                <a:spAutoFit/>
              </a:bodyPr>
              <a:lstStyle/>
              <a:p>
                <a:pPr>
                  <a:buNone/>
                </a:pP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20</m:t>
                        </m:r>
                      </m:num>
                      <m:den>
                        <m:r>
                          <a:rPr lang="en-GB" sz="4400" b="0" i="0" smtClean="0">
                            <a:solidFill>
                              <a:srgbClr val="00628C"/>
                            </a:solidFill>
                            <a:latin typeface="Cambria Math" panose="02040503050406030204" pitchFamily="18" charset="0"/>
                          </a:rPr>
                          <m:t>45</m:t>
                        </m:r>
                      </m:den>
                    </m:f>
                  </m:oMath>
                </a14:m>
                <a:r>
                  <a:rPr lang="en-GB" sz="4400" dirty="0">
                    <a:solidFill>
                      <a:srgbClr val="00628C"/>
                    </a:solidFill>
                  </a:rPr>
                  <a:t> × </a:t>
                </a: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27</m:t>
                        </m:r>
                      </m:num>
                      <m:den>
                        <m:r>
                          <a:rPr lang="en-GB" sz="4400" b="0" i="0" smtClean="0">
                            <a:solidFill>
                              <a:srgbClr val="00628C"/>
                            </a:solidFill>
                            <a:latin typeface="Cambria Math" panose="02040503050406030204" pitchFamily="18" charset="0"/>
                          </a:rPr>
                          <m:t>9</m:t>
                        </m:r>
                      </m:den>
                    </m:f>
                  </m:oMath>
                </a14:m>
                <a:endParaRPr lang="en-GB" sz="4400" dirty="0">
                  <a:solidFill>
                    <a:srgbClr val="00628C"/>
                  </a:solidFill>
                </a:endParaRPr>
              </a:p>
            </p:txBody>
          </p:sp>
        </mc:Choice>
        <mc:Fallback xmlns="">
          <p:sp>
            <p:nvSpPr>
              <p:cNvPr id="35" name="TextBox 34">
                <a:extLst>
                  <a:ext uri="{FF2B5EF4-FFF2-40B4-BE49-F238E27FC236}">
                    <a16:creationId xmlns:a16="http://schemas.microsoft.com/office/drawing/2014/main" id="{8CB4A4C8-1424-49C8-9A9D-5168462FC52A}"/>
                  </a:ext>
                </a:extLst>
              </p:cNvPr>
              <p:cNvSpPr txBox="1">
                <a:spLocks noRot="1" noChangeAspect="1" noMove="1" noResize="1" noEditPoints="1" noAdjustHandles="1" noChangeArrowheads="1" noChangeShapeType="1" noTextEdit="1"/>
              </p:cNvSpPr>
              <p:nvPr/>
            </p:nvSpPr>
            <p:spPr>
              <a:xfrm>
                <a:off x="6672064" y="3057948"/>
                <a:ext cx="1784463" cy="1054006"/>
              </a:xfrm>
              <a:prstGeom prst="rect">
                <a:avLst/>
              </a:prstGeom>
              <a:blipFill>
                <a:blip r:embed="rId4"/>
                <a:stretch>
                  <a:fillRect t="-578" b="-10983"/>
                </a:stretch>
              </a:blipFill>
            </p:spPr>
            <p:txBody>
              <a:bodyPr/>
              <a:lstStyle/>
              <a:p>
                <a:r>
                  <a:rPr lang="en-GB">
                    <a:noFill/>
                  </a:rPr>
                  <a:t> </a:t>
                </a:r>
              </a:p>
            </p:txBody>
          </p:sp>
        </mc:Fallback>
      </mc:AlternateContent>
    </p:spTree>
    <p:extLst>
      <p:ext uri="{BB962C8B-B14F-4D97-AF65-F5344CB8AC3E}">
        <p14:creationId xmlns:p14="http://schemas.microsoft.com/office/powerpoint/2010/main" val="9477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170070" y="101541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264394" y="1741531"/>
            <a:ext cx="5448231"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many different ways might your students approach this?</a:t>
            </a:r>
          </a:p>
          <a:p>
            <a:pPr marL="360000" lvl="1" fontAlgn="auto">
              <a:lnSpc>
                <a:spcPct val="100000"/>
              </a:lnSpc>
              <a:spcBef>
                <a:spcPts val="0"/>
              </a:spcBef>
              <a:spcAft>
                <a:spcPts val="1200"/>
              </a:spcAft>
              <a:buClrTx/>
            </a:pPr>
            <a:r>
              <a:rPr lang="en-GB" sz="2400" dirty="0"/>
              <a:t>How will you model the common structure of each calculation, and the way that the commutative law can be used to simplify?</a:t>
            </a:r>
          </a:p>
          <a:p>
            <a:pPr marL="360000" lvl="1" fontAlgn="auto">
              <a:lnSpc>
                <a:spcPct val="100000"/>
              </a:lnSpc>
              <a:spcBef>
                <a:spcPts val="0"/>
              </a:spcBef>
              <a:spcAft>
                <a:spcPts val="1200"/>
              </a:spcAft>
              <a:buClrTx/>
            </a:pPr>
            <a:r>
              <a:rPr lang="en-GB" sz="2400" dirty="0"/>
              <a:t>After this example, what would you want your students to experience next?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23392" y="1741532"/>
            <a:ext cx="5256584"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B8AFBD74-4A3D-473E-8BAC-6A6DB83E0156}"/>
              </a:ext>
            </a:extLst>
          </p:cNvPr>
          <p:cNvSpPr>
            <a:spLocks noGrp="1"/>
          </p:cNvSpPr>
          <p:nvPr>
            <p:ph type="title"/>
          </p:nvPr>
        </p:nvSpPr>
        <p:spPr>
          <a:xfrm>
            <a:off x="116849" y="443915"/>
            <a:ext cx="10947703" cy="426170"/>
          </a:xfrm>
        </p:spPr>
        <p:txBody>
          <a:bodyPr>
            <a:normAutofit fontScale="90000"/>
          </a:bodyPr>
          <a:lstStyle/>
          <a:p>
            <a:r>
              <a:rPr lang="en-GB" sz="2000" b="1" dirty="0"/>
              <a:t>Appreciate that non-unit fractions are integer multiples of unit fractions and that, by considering the commutative and associative laws, the multiplication of non-unit fractions can be derived </a:t>
            </a:r>
            <a:endParaRPr lang="en-GB" b="1" dirty="0"/>
          </a:p>
        </p:txBody>
      </p:sp>
      <p:sp>
        <p:nvSpPr>
          <p:cNvPr id="6" name="TextBox 5">
            <a:extLst>
              <a:ext uri="{FF2B5EF4-FFF2-40B4-BE49-F238E27FC236}">
                <a16:creationId xmlns:a16="http://schemas.microsoft.com/office/drawing/2014/main" id="{129181B9-F77E-4D22-99A8-49288E8F6A93}"/>
              </a:ext>
            </a:extLst>
          </p:cNvPr>
          <p:cNvSpPr txBox="1"/>
          <p:nvPr/>
        </p:nvSpPr>
        <p:spPr>
          <a:xfrm>
            <a:off x="789986" y="2038406"/>
            <a:ext cx="4891318" cy="2973122"/>
          </a:xfrm>
          <a:prstGeom prst="rect">
            <a:avLst/>
          </a:prstGeom>
          <a:noFill/>
        </p:spPr>
        <p:txBody>
          <a:bodyPr wrap="square">
            <a:spAutoFit/>
          </a:bodyPr>
          <a:lstStyle/>
          <a:p>
            <a:pPr algn="ctr">
              <a:buNone/>
            </a:pPr>
            <a:r>
              <a:rPr lang="en-GB" sz="2400" dirty="0"/>
              <a:t>Which of these gives the greater product?</a:t>
            </a:r>
          </a:p>
          <a:p>
            <a:pPr algn="ctr">
              <a:buNone/>
            </a:pPr>
            <a:endParaRPr lang="en-GB" sz="2400" dirty="0"/>
          </a:p>
          <a:p>
            <a:pPr algn="ctr">
              <a:buNone/>
            </a:pPr>
            <a:r>
              <a:rPr lang="en-GB" sz="2400" dirty="0"/>
              <a:t>or           </a:t>
            </a:r>
          </a:p>
          <a:p>
            <a:pPr algn="ctr">
              <a:buNone/>
            </a:pPr>
            <a:endParaRPr lang="en-GB" sz="2400" dirty="0"/>
          </a:p>
          <a:p>
            <a:pPr algn="ctr">
              <a:buNone/>
            </a:pPr>
            <a:r>
              <a:rPr lang="en-GB" sz="2400" dirty="0"/>
              <a:t>Explain how you calculated your answer.</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3EE9927-4F3E-4ABE-AA25-198D86F38435}"/>
                  </a:ext>
                </a:extLst>
              </p:cNvPr>
              <p:cNvSpPr txBox="1"/>
              <p:nvPr/>
            </p:nvSpPr>
            <p:spPr>
              <a:xfrm>
                <a:off x="1290350" y="3023182"/>
                <a:ext cx="1604927" cy="966675"/>
              </a:xfrm>
              <a:prstGeom prst="rect">
                <a:avLst/>
              </a:prstGeom>
              <a:noFill/>
            </p:spPr>
            <p:txBody>
              <a:bodyPr wrap="none" rtlCol="0" anchor="ctr">
                <a:spAutoFit/>
              </a:bodyPr>
              <a:lstStyle/>
              <a:p>
                <a:pPr>
                  <a:buNone/>
                </a:pPr>
                <a14:m>
                  <m:oMath xmlns:m="http://schemas.openxmlformats.org/officeDocument/2006/math">
                    <m:f>
                      <m:fPr>
                        <m:ctrlPr>
                          <a:rPr lang="en-GB" sz="4000" i="1" smtClean="0">
                            <a:solidFill>
                              <a:srgbClr val="00628C"/>
                            </a:solidFill>
                            <a:latin typeface="Cambria Math" panose="02040503050406030204" pitchFamily="18" charset="0"/>
                          </a:rPr>
                        </m:ctrlPr>
                      </m:fPr>
                      <m:num>
                        <m:r>
                          <a:rPr lang="en-GB" sz="4000" b="0" i="0" smtClean="0">
                            <a:solidFill>
                              <a:srgbClr val="00628C"/>
                            </a:solidFill>
                            <a:latin typeface="Cambria Math" panose="02040503050406030204" pitchFamily="18" charset="0"/>
                          </a:rPr>
                          <m:t>20</m:t>
                        </m:r>
                      </m:num>
                      <m:den>
                        <m:r>
                          <a:rPr lang="en-GB" sz="4000" b="0" i="0" smtClean="0">
                            <a:solidFill>
                              <a:srgbClr val="00628C"/>
                            </a:solidFill>
                            <a:latin typeface="Cambria Math" panose="02040503050406030204" pitchFamily="18" charset="0"/>
                          </a:rPr>
                          <m:t>9</m:t>
                        </m:r>
                      </m:den>
                    </m:f>
                  </m:oMath>
                </a14:m>
                <a:r>
                  <a:rPr lang="en-GB" sz="4000" dirty="0">
                    <a:solidFill>
                      <a:srgbClr val="00628C"/>
                    </a:solidFill>
                  </a:rPr>
                  <a:t> </a:t>
                </a:r>
                <a:r>
                  <a:rPr lang="en-GB" sz="3600" dirty="0">
                    <a:solidFill>
                      <a:srgbClr val="00628C"/>
                    </a:solidFill>
                  </a:rPr>
                  <a:t>×</a:t>
                </a:r>
                <a:r>
                  <a:rPr lang="en-GB" sz="4000" dirty="0">
                    <a:solidFill>
                      <a:srgbClr val="00628C"/>
                    </a:solidFill>
                  </a:rPr>
                  <a:t> </a:t>
                </a:r>
                <a14:m>
                  <m:oMath xmlns:m="http://schemas.openxmlformats.org/officeDocument/2006/math">
                    <m:f>
                      <m:fPr>
                        <m:ctrlPr>
                          <a:rPr lang="en-GB" sz="4000" i="1" smtClean="0">
                            <a:solidFill>
                              <a:srgbClr val="00628C"/>
                            </a:solidFill>
                            <a:latin typeface="Cambria Math" panose="02040503050406030204" pitchFamily="18" charset="0"/>
                          </a:rPr>
                        </m:ctrlPr>
                      </m:fPr>
                      <m:num>
                        <m:r>
                          <a:rPr lang="en-GB" sz="4000" b="0" i="0" smtClean="0">
                            <a:solidFill>
                              <a:srgbClr val="00628C"/>
                            </a:solidFill>
                            <a:latin typeface="Cambria Math" panose="02040503050406030204" pitchFamily="18" charset="0"/>
                          </a:rPr>
                          <m:t>27</m:t>
                        </m:r>
                      </m:num>
                      <m:den>
                        <m:r>
                          <a:rPr lang="en-GB" sz="4000" b="0" i="0" smtClean="0">
                            <a:solidFill>
                              <a:srgbClr val="00628C"/>
                            </a:solidFill>
                            <a:latin typeface="Cambria Math" panose="02040503050406030204" pitchFamily="18" charset="0"/>
                          </a:rPr>
                          <m:t>45</m:t>
                        </m:r>
                      </m:den>
                    </m:f>
                  </m:oMath>
                </a14:m>
                <a:endParaRPr lang="en-GB" sz="4000" dirty="0">
                  <a:solidFill>
                    <a:srgbClr val="00628C"/>
                  </a:solidFill>
                </a:endParaRPr>
              </a:p>
            </p:txBody>
          </p:sp>
        </mc:Choice>
        <mc:Fallback xmlns="">
          <p:sp>
            <p:nvSpPr>
              <p:cNvPr id="20" name="TextBox 19">
                <a:extLst>
                  <a:ext uri="{FF2B5EF4-FFF2-40B4-BE49-F238E27FC236}">
                    <a16:creationId xmlns:a16="http://schemas.microsoft.com/office/drawing/2014/main" id="{C3EE9927-4F3E-4ABE-AA25-198D86F38435}"/>
                  </a:ext>
                </a:extLst>
              </p:cNvPr>
              <p:cNvSpPr txBox="1">
                <a:spLocks noRot="1" noChangeAspect="1" noMove="1" noResize="1" noEditPoints="1" noAdjustHandles="1" noChangeArrowheads="1" noChangeShapeType="1" noTextEdit="1"/>
              </p:cNvSpPr>
              <p:nvPr/>
            </p:nvSpPr>
            <p:spPr>
              <a:xfrm>
                <a:off x="1290350" y="3023182"/>
                <a:ext cx="1604927" cy="966675"/>
              </a:xfrm>
              <a:prstGeom prst="rect">
                <a:avLst/>
              </a:prstGeom>
              <a:blipFill>
                <a:blip r:embed="rId4"/>
                <a:stretch>
                  <a:fillRect b="-75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F544855-72E2-44E8-B432-B5B738896754}"/>
                  </a:ext>
                </a:extLst>
              </p:cNvPr>
              <p:cNvSpPr txBox="1"/>
              <p:nvPr/>
            </p:nvSpPr>
            <p:spPr>
              <a:xfrm>
                <a:off x="3716824" y="3023183"/>
                <a:ext cx="1604927" cy="966675"/>
              </a:xfrm>
              <a:prstGeom prst="rect">
                <a:avLst/>
              </a:prstGeom>
              <a:noFill/>
            </p:spPr>
            <p:txBody>
              <a:bodyPr wrap="none" rtlCol="0" anchor="ctr">
                <a:spAutoFit/>
              </a:bodyPr>
              <a:lstStyle/>
              <a:p>
                <a:pPr>
                  <a:buNone/>
                </a:pPr>
                <a14:m>
                  <m:oMath xmlns:m="http://schemas.openxmlformats.org/officeDocument/2006/math">
                    <m:f>
                      <m:fPr>
                        <m:ctrlPr>
                          <a:rPr lang="en-GB" sz="4000" i="1" smtClean="0">
                            <a:solidFill>
                              <a:srgbClr val="00628C"/>
                            </a:solidFill>
                            <a:latin typeface="Cambria Math" panose="02040503050406030204" pitchFamily="18" charset="0"/>
                          </a:rPr>
                        </m:ctrlPr>
                      </m:fPr>
                      <m:num>
                        <m:r>
                          <a:rPr lang="en-GB" sz="4000" b="0" i="0" smtClean="0">
                            <a:solidFill>
                              <a:srgbClr val="00628C"/>
                            </a:solidFill>
                            <a:latin typeface="Cambria Math" panose="02040503050406030204" pitchFamily="18" charset="0"/>
                          </a:rPr>
                          <m:t>20</m:t>
                        </m:r>
                      </m:num>
                      <m:den>
                        <m:r>
                          <a:rPr lang="en-GB" sz="4000" b="0" i="0" smtClean="0">
                            <a:solidFill>
                              <a:srgbClr val="00628C"/>
                            </a:solidFill>
                            <a:latin typeface="Cambria Math" panose="02040503050406030204" pitchFamily="18" charset="0"/>
                          </a:rPr>
                          <m:t>45</m:t>
                        </m:r>
                      </m:den>
                    </m:f>
                  </m:oMath>
                </a14:m>
                <a:r>
                  <a:rPr lang="en-GB" sz="4000" dirty="0">
                    <a:solidFill>
                      <a:srgbClr val="00628C"/>
                    </a:solidFill>
                  </a:rPr>
                  <a:t> </a:t>
                </a:r>
                <a:r>
                  <a:rPr lang="en-GB" sz="3600" dirty="0">
                    <a:solidFill>
                      <a:srgbClr val="00628C"/>
                    </a:solidFill>
                  </a:rPr>
                  <a:t>×</a:t>
                </a:r>
                <a:r>
                  <a:rPr lang="en-GB" sz="4000" dirty="0">
                    <a:solidFill>
                      <a:srgbClr val="00628C"/>
                    </a:solidFill>
                  </a:rPr>
                  <a:t> </a:t>
                </a:r>
                <a14:m>
                  <m:oMath xmlns:m="http://schemas.openxmlformats.org/officeDocument/2006/math">
                    <m:f>
                      <m:fPr>
                        <m:ctrlPr>
                          <a:rPr lang="en-GB" sz="4000" i="1" smtClean="0">
                            <a:solidFill>
                              <a:srgbClr val="00628C"/>
                            </a:solidFill>
                            <a:latin typeface="Cambria Math" panose="02040503050406030204" pitchFamily="18" charset="0"/>
                          </a:rPr>
                        </m:ctrlPr>
                      </m:fPr>
                      <m:num>
                        <m:r>
                          <a:rPr lang="en-GB" sz="4000" b="0" i="0" smtClean="0">
                            <a:solidFill>
                              <a:srgbClr val="00628C"/>
                            </a:solidFill>
                            <a:latin typeface="Cambria Math" panose="02040503050406030204" pitchFamily="18" charset="0"/>
                          </a:rPr>
                          <m:t>27</m:t>
                        </m:r>
                      </m:num>
                      <m:den>
                        <m:r>
                          <a:rPr lang="en-GB" sz="4000" b="0" i="0" smtClean="0">
                            <a:solidFill>
                              <a:srgbClr val="00628C"/>
                            </a:solidFill>
                            <a:latin typeface="Cambria Math" panose="02040503050406030204" pitchFamily="18" charset="0"/>
                          </a:rPr>
                          <m:t>9</m:t>
                        </m:r>
                      </m:den>
                    </m:f>
                  </m:oMath>
                </a14:m>
                <a:endParaRPr lang="en-GB" sz="4000" dirty="0">
                  <a:solidFill>
                    <a:srgbClr val="00628C"/>
                  </a:solidFill>
                </a:endParaRPr>
              </a:p>
            </p:txBody>
          </p:sp>
        </mc:Choice>
        <mc:Fallback xmlns="">
          <p:sp>
            <p:nvSpPr>
              <p:cNvPr id="21" name="TextBox 20">
                <a:extLst>
                  <a:ext uri="{FF2B5EF4-FFF2-40B4-BE49-F238E27FC236}">
                    <a16:creationId xmlns:a16="http://schemas.microsoft.com/office/drawing/2014/main" id="{5F544855-72E2-44E8-B432-B5B738896754}"/>
                  </a:ext>
                </a:extLst>
              </p:cNvPr>
              <p:cNvSpPr txBox="1">
                <a:spLocks noRot="1" noChangeAspect="1" noMove="1" noResize="1" noEditPoints="1" noAdjustHandles="1" noChangeArrowheads="1" noChangeShapeType="1" noTextEdit="1"/>
              </p:cNvSpPr>
              <p:nvPr/>
            </p:nvSpPr>
            <p:spPr>
              <a:xfrm>
                <a:off x="3716824" y="3023183"/>
                <a:ext cx="1604927" cy="966675"/>
              </a:xfrm>
              <a:prstGeom prst="rect">
                <a:avLst/>
              </a:prstGeom>
              <a:blipFill>
                <a:blip r:embed="rId5"/>
                <a:stretch>
                  <a:fillRect b="-7547"/>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304677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947703" cy="426170"/>
          </a:xfrm>
        </p:spPr>
        <p:txBody>
          <a:bodyPr>
            <a:normAutofit fontScale="90000"/>
          </a:bodyPr>
          <a:lstStyle/>
          <a:p>
            <a:r>
              <a:rPr lang="en-GB" sz="2000" b="1" dirty="0"/>
              <a:t>Appreciate that non-unit fractions are integer multiples of unit fractions and that, by considering the commutative and associative laws, the multiplication of non-unit fractions can be derived.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36950" y="99919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 </a:t>
            </a:r>
            <a:endParaRPr lang="en-GB" dirty="0"/>
          </a:p>
        </p:txBody>
      </p:sp>
      <p:sp>
        <p:nvSpPr>
          <p:cNvPr id="5" name="TextBox 4">
            <a:extLst>
              <a:ext uri="{FF2B5EF4-FFF2-40B4-BE49-F238E27FC236}">
                <a16:creationId xmlns:a16="http://schemas.microsoft.com/office/drawing/2014/main" id="{49A0B154-5258-46C0-8B36-7C9A889785EF}"/>
              </a:ext>
            </a:extLst>
          </p:cNvPr>
          <p:cNvSpPr txBox="1"/>
          <p:nvPr/>
        </p:nvSpPr>
        <p:spPr>
          <a:xfrm>
            <a:off x="911424" y="1642402"/>
            <a:ext cx="5184576" cy="1302921"/>
          </a:xfrm>
          <a:prstGeom prst="rect">
            <a:avLst/>
          </a:prstGeom>
          <a:noFill/>
        </p:spPr>
        <p:txBody>
          <a:bodyPr wrap="square">
            <a:spAutoFit/>
          </a:bodyPr>
          <a:lstStyle/>
          <a:p>
            <a:pPr lvl="0">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Which gives the greater result, calculation A or calculation B?</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Explain how you know.</a:t>
            </a:r>
          </a:p>
        </p:txBody>
      </p:sp>
      <p:sp>
        <p:nvSpPr>
          <p:cNvPr id="13" name="TextBox 12">
            <a:extLst>
              <a:ext uri="{FF2B5EF4-FFF2-40B4-BE49-F238E27FC236}">
                <a16:creationId xmlns:a16="http://schemas.microsoft.com/office/drawing/2014/main" id="{FD3D6B65-1A88-4554-B1FD-329610750685}"/>
              </a:ext>
            </a:extLst>
          </p:cNvPr>
          <p:cNvSpPr txBox="1"/>
          <p:nvPr/>
        </p:nvSpPr>
        <p:spPr>
          <a:xfrm>
            <a:off x="1091538" y="3354365"/>
            <a:ext cx="720079" cy="523220"/>
          </a:xfrm>
          <a:prstGeom prst="rect">
            <a:avLst/>
          </a:prstGeom>
          <a:noFill/>
        </p:spPr>
        <p:txBody>
          <a:bodyPr wrap="square">
            <a:spAutoFit/>
          </a:bodyPr>
          <a:lstStyle/>
          <a:p>
            <a:pPr>
              <a:buNone/>
            </a:pPr>
            <a:r>
              <a:rPr lang="en-GB" dirty="0"/>
              <a:t>A:</a:t>
            </a:r>
          </a:p>
        </p:txBody>
      </p:sp>
      <p:sp>
        <p:nvSpPr>
          <p:cNvPr id="27" name="TextBox 26">
            <a:extLst>
              <a:ext uri="{FF2B5EF4-FFF2-40B4-BE49-F238E27FC236}">
                <a16:creationId xmlns:a16="http://schemas.microsoft.com/office/drawing/2014/main" id="{02E8AE01-53AC-4448-AE88-805F4ED54A3D}"/>
              </a:ext>
            </a:extLst>
          </p:cNvPr>
          <p:cNvSpPr txBox="1"/>
          <p:nvPr/>
        </p:nvSpPr>
        <p:spPr>
          <a:xfrm>
            <a:off x="1091538" y="4723972"/>
            <a:ext cx="720079" cy="523220"/>
          </a:xfrm>
          <a:prstGeom prst="rect">
            <a:avLst/>
          </a:prstGeom>
          <a:noFill/>
        </p:spPr>
        <p:txBody>
          <a:bodyPr wrap="square">
            <a:spAutoFit/>
          </a:bodyPr>
          <a:lstStyle/>
          <a:p>
            <a:pPr>
              <a:buNone/>
            </a:pPr>
            <a:r>
              <a:rPr lang="en-GB" dirty="0"/>
              <a:t>B:</a:t>
            </a:r>
          </a:p>
        </p:txBody>
      </p:sp>
      <p:sp>
        <p:nvSpPr>
          <p:cNvPr id="28" name="TextBox 27">
            <a:extLst>
              <a:ext uri="{FF2B5EF4-FFF2-40B4-BE49-F238E27FC236}">
                <a16:creationId xmlns:a16="http://schemas.microsoft.com/office/drawing/2014/main" id="{C4E38F14-DEAD-41B7-94AA-F5551D566A6F}"/>
              </a:ext>
            </a:extLst>
          </p:cNvPr>
          <p:cNvSpPr txBox="1"/>
          <p:nvPr/>
        </p:nvSpPr>
        <p:spPr>
          <a:xfrm>
            <a:off x="406124" y="1611596"/>
            <a:ext cx="685414" cy="461665"/>
          </a:xfrm>
          <a:prstGeom prst="rect">
            <a:avLst/>
          </a:prstGeom>
          <a:noFill/>
        </p:spPr>
        <p:txBody>
          <a:bodyPr wrap="square">
            <a:spAutoFit/>
          </a:bodyPr>
          <a:lstStyle/>
          <a:p>
            <a:pPr lvl="0">
              <a:spcBef>
                <a:spcPts val="400"/>
              </a:spcBef>
              <a:spcAft>
                <a:spcPts val="4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a)</a:t>
            </a:r>
          </a:p>
        </p:txBody>
      </p:sp>
      <p:sp>
        <p:nvSpPr>
          <p:cNvPr id="29" name="TextBox 28">
            <a:extLst>
              <a:ext uri="{FF2B5EF4-FFF2-40B4-BE49-F238E27FC236}">
                <a16:creationId xmlns:a16="http://schemas.microsoft.com/office/drawing/2014/main" id="{C7453520-ABAB-4641-932F-0CB87FB97149}"/>
              </a:ext>
            </a:extLst>
          </p:cNvPr>
          <p:cNvSpPr txBox="1"/>
          <p:nvPr/>
        </p:nvSpPr>
        <p:spPr>
          <a:xfrm>
            <a:off x="6816078" y="1640619"/>
            <a:ext cx="5184576" cy="1302921"/>
          </a:xfrm>
          <a:prstGeom prst="rect">
            <a:avLst/>
          </a:prstGeom>
          <a:noFill/>
        </p:spPr>
        <p:txBody>
          <a:bodyPr wrap="square">
            <a:spAutoFit/>
          </a:bodyPr>
          <a:lstStyle/>
          <a:p>
            <a:pPr lvl="0">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Which gives the greater result, calculation C or calculation D?</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Explain how you know.</a:t>
            </a:r>
          </a:p>
        </p:txBody>
      </p:sp>
      <p:sp>
        <p:nvSpPr>
          <p:cNvPr id="36" name="TextBox 35">
            <a:extLst>
              <a:ext uri="{FF2B5EF4-FFF2-40B4-BE49-F238E27FC236}">
                <a16:creationId xmlns:a16="http://schemas.microsoft.com/office/drawing/2014/main" id="{CE981726-144B-4958-9F24-9DBBDCAD6135}"/>
              </a:ext>
            </a:extLst>
          </p:cNvPr>
          <p:cNvSpPr txBox="1"/>
          <p:nvPr/>
        </p:nvSpPr>
        <p:spPr>
          <a:xfrm>
            <a:off x="6996192" y="3352582"/>
            <a:ext cx="720079" cy="523220"/>
          </a:xfrm>
          <a:prstGeom prst="rect">
            <a:avLst/>
          </a:prstGeom>
          <a:noFill/>
        </p:spPr>
        <p:txBody>
          <a:bodyPr wrap="square">
            <a:spAutoFit/>
          </a:bodyPr>
          <a:lstStyle/>
          <a:p>
            <a:pPr>
              <a:buNone/>
            </a:pPr>
            <a:r>
              <a:rPr lang="en-GB" dirty="0"/>
              <a:t>C:</a:t>
            </a:r>
          </a:p>
        </p:txBody>
      </p:sp>
      <p:sp>
        <p:nvSpPr>
          <p:cNvPr id="43" name="TextBox 42">
            <a:extLst>
              <a:ext uri="{FF2B5EF4-FFF2-40B4-BE49-F238E27FC236}">
                <a16:creationId xmlns:a16="http://schemas.microsoft.com/office/drawing/2014/main" id="{EF093385-6F23-450C-8B64-AEE8E6744D3E}"/>
              </a:ext>
            </a:extLst>
          </p:cNvPr>
          <p:cNvSpPr txBox="1"/>
          <p:nvPr/>
        </p:nvSpPr>
        <p:spPr>
          <a:xfrm>
            <a:off x="6996192" y="4722189"/>
            <a:ext cx="720079" cy="523220"/>
          </a:xfrm>
          <a:prstGeom prst="rect">
            <a:avLst/>
          </a:prstGeom>
          <a:noFill/>
        </p:spPr>
        <p:txBody>
          <a:bodyPr wrap="square">
            <a:spAutoFit/>
          </a:bodyPr>
          <a:lstStyle/>
          <a:p>
            <a:pPr>
              <a:buNone/>
            </a:pPr>
            <a:r>
              <a:rPr lang="en-GB" dirty="0"/>
              <a:t>D:</a:t>
            </a:r>
          </a:p>
        </p:txBody>
      </p:sp>
      <p:sp>
        <p:nvSpPr>
          <p:cNvPr id="44" name="TextBox 43">
            <a:extLst>
              <a:ext uri="{FF2B5EF4-FFF2-40B4-BE49-F238E27FC236}">
                <a16:creationId xmlns:a16="http://schemas.microsoft.com/office/drawing/2014/main" id="{6382EE2F-9F2A-424A-BD7A-ECC045B7B840}"/>
              </a:ext>
            </a:extLst>
          </p:cNvPr>
          <p:cNvSpPr txBox="1"/>
          <p:nvPr/>
        </p:nvSpPr>
        <p:spPr>
          <a:xfrm>
            <a:off x="6310778" y="1609813"/>
            <a:ext cx="685414" cy="461665"/>
          </a:xfrm>
          <a:prstGeom prst="rect">
            <a:avLst/>
          </a:prstGeom>
          <a:noFill/>
        </p:spPr>
        <p:txBody>
          <a:bodyPr wrap="square">
            <a:spAutoFit/>
          </a:bodyPr>
          <a:lstStyle/>
          <a:p>
            <a:pPr lvl="0">
              <a:spcBef>
                <a:spcPts val="400"/>
              </a:spcBef>
              <a:spcAft>
                <a:spcPts val="4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CCC53403-FF2F-436F-8825-21F71193FDA1}"/>
                  </a:ext>
                </a:extLst>
              </p:cNvPr>
              <p:cNvSpPr txBox="1"/>
              <p:nvPr/>
            </p:nvSpPr>
            <p:spPr>
              <a:xfrm>
                <a:off x="1632784" y="3177797"/>
                <a:ext cx="1784463" cy="1053237"/>
              </a:xfrm>
              <a:prstGeom prst="rect">
                <a:avLst/>
              </a:prstGeom>
              <a:noFill/>
            </p:spPr>
            <p:txBody>
              <a:bodyPr wrap="none" rtlCol="0" anchor="ctr">
                <a:spAutoFit/>
              </a:bodyPr>
              <a:lstStyle/>
              <a:p>
                <a:pPr>
                  <a:buNone/>
                </a:pP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12</m:t>
                        </m:r>
                      </m:num>
                      <m:den>
                        <m:r>
                          <a:rPr lang="en-GB" sz="4400" b="0" i="0" smtClean="0">
                            <a:solidFill>
                              <a:srgbClr val="00628C"/>
                            </a:solidFill>
                            <a:latin typeface="Cambria Math" panose="02040503050406030204" pitchFamily="18" charset="0"/>
                          </a:rPr>
                          <m:t>13</m:t>
                        </m:r>
                      </m:den>
                    </m:f>
                  </m:oMath>
                </a14:m>
                <a:r>
                  <a:rPr lang="en-GB" sz="4400" dirty="0">
                    <a:solidFill>
                      <a:srgbClr val="00628C"/>
                    </a:solidFill>
                  </a:rPr>
                  <a:t> × </a:t>
                </a: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14</m:t>
                        </m:r>
                      </m:num>
                      <m:den>
                        <m:r>
                          <a:rPr lang="en-GB" sz="4400" b="0" i="0" smtClean="0">
                            <a:solidFill>
                              <a:srgbClr val="00628C"/>
                            </a:solidFill>
                            <a:latin typeface="Cambria Math" panose="02040503050406030204" pitchFamily="18" charset="0"/>
                          </a:rPr>
                          <m:t>15</m:t>
                        </m:r>
                      </m:den>
                    </m:f>
                  </m:oMath>
                </a14:m>
                <a:endParaRPr lang="en-GB" sz="4400" dirty="0">
                  <a:solidFill>
                    <a:srgbClr val="00628C"/>
                  </a:solidFill>
                </a:endParaRPr>
              </a:p>
            </p:txBody>
          </p:sp>
        </mc:Choice>
        <mc:Fallback xmlns="">
          <p:sp>
            <p:nvSpPr>
              <p:cNvPr id="49" name="TextBox 48">
                <a:extLst>
                  <a:ext uri="{FF2B5EF4-FFF2-40B4-BE49-F238E27FC236}">
                    <a16:creationId xmlns:a16="http://schemas.microsoft.com/office/drawing/2014/main" id="{CCC53403-FF2F-436F-8825-21F71193FDA1}"/>
                  </a:ext>
                </a:extLst>
              </p:cNvPr>
              <p:cNvSpPr txBox="1">
                <a:spLocks noRot="1" noChangeAspect="1" noMove="1" noResize="1" noEditPoints="1" noAdjustHandles="1" noChangeArrowheads="1" noChangeShapeType="1" noTextEdit="1"/>
              </p:cNvSpPr>
              <p:nvPr/>
            </p:nvSpPr>
            <p:spPr>
              <a:xfrm>
                <a:off x="1632784" y="3177797"/>
                <a:ext cx="1784463" cy="1053237"/>
              </a:xfrm>
              <a:prstGeom prst="rect">
                <a:avLst/>
              </a:prstGeom>
              <a:blipFill>
                <a:blip r:embed="rId4"/>
                <a:stretch>
                  <a:fillRect b="-115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1A4A3C0-E2AD-448E-AF4D-19BFB11F77A0}"/>
                  </a:ext>
                </a:extLst>
              </p:cNvPr>
              <p:cNvSpPr txBox="1"/>
              <p:nvPr/>
            </p:nvSpPr>
            <p:spPr>
              <a:xfrm>
                <a:off x="7536159" y="4681355"/>
                <a:ext cx="1784463" cy="1054006"/>
              </a:xfrm>
              <a:prstGeom prst="rect">
                <a:avLst/>
              </a:prstGeom>
              <a:noFill/>
            </p:spPr>
            <p:txBody>
              <a:bodyPr wrap="none" rtlCol="0" anchor="ctr">
                <a:spAutoFit/>
              </a:bodyPr>
              <a:lstStyle/>
              <a:p>
                <a:pPr>
                  <a:buNone/>
                </a:pP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12</m:t>
                        </m:r>
                      </m:num>
                      <m:den>
                        <m:r>
                          <a:rPr lang="en-GB" sz="4400" b="0" i="0" smtClean="0">
                            <a:solidFill>
                              <a:srgbClr val="00628C"/>
                            </a:solidFill>
                            <a:latin typeface="Cambria Math" panose="02040503050406030204" pitchFamily="18" charset="0"/>
                          </a:rPr>
                          <m:t>14</m:t>
                        </m:r>
                      </m:den>
                    </m:f>
                  </m:oMath>
                </a14:m>
                <a:r>
                  <a:rPr lang="en-GB" sz="4400" dirty="0">
                    <a:solidFill>
                      <a:srgbClr val="00628C"/>
                    </a:solidFill>
                  </a:rPr>
                  <a:t> × </a:t>
                </a: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13</m:t>
                        </m:r>
                      </m:num>
                      <m:den>
                        <m:r>
                          <a:rPr lang="en-GB" sz="4400" b="0" i="0" smtClean="0">
                            <a:solidFill>
                              <a:srgbClr val="00628C"/>
                            </a:solidFill>
                            <a:latin typeface="Cambria Math" panose="02040503050406030204" pitchFamily="18" charset="0"/>
                          </a:rPr>
                          <m:t>15</m:t>
                        </m:r>
                      </m:den>
                    </m:f>
                  </m:oMath>
                </a14:m>
                <a:endParaRPr lang="en-GB" sz="4400" dirty="0">
                  <a:solidFill>
                    <a:srgbClr val="00628C"/>
                  </a:solidFill>
                </a:endParaRPr>
              </a:p>
            </p:txBody>
          </p:sp>
        </mc:Choice>
        <mc:Fallback xmlns="">
          <p:sp>
            <p:nvSpPr>
              <p:cNvPr id="50" name="TextBox 49">
                <a:extLst>
                  <a:ext uri="{FF2B5EF4-FFF2-40B4-BE49-F238E27FC236}">
                    <a16:creationId xmlns:a16="http://schemas.microsoft.com/office/drawing/2014/main" id="{C1A4A3C0-E2AD-448E-AF4D-19BFB11F77A0}"/>
                  </a:ext>
                </a:extLst>
              </p:cNvPr>
              <p:cNvSpPr txBox="1">
                <a:spLocks noRot="1" noChangeAspect="1" noMove="1" noResize="1" noEditPoints="1" noAdjustHandles="1" noChangeArrowheads="1" noChangeShapeType="1" noTextEdit="1"/>
              </p:cNvSpPr>
              <p:nvPr/>
            </p:nvSpPr>
            <p:spPr>
              <a:xfrm>
                <a:off x="7536159" y="4681355"/>
                <a:ext cx="1784463" cy="1054006"/>
              </a:xfrm>
              <a:prstGeom prst="rect">
                <a:avLst/>
              </a:prstGeom>
              <a:blipFill>
                <a:blip r:embed="rId5"/>
                <a:stretch>
                  <a:fillRect t="-578" b="-115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57A034C-02FE-4E4D-9C85-A12406B229C3}"/>
                  </a:ext>
                </a:extLst>
              </p:cNvPr>
              <p:cNvSpPr txBox="1"/>
              <p:nvPr/>
            </p:nvSpPr>
            <p:spPr>
              <a:xfrm>
                <a:off x="7536160" y="3177797"/>
                <a:ext cx="1784463" cy="1053237"/>
              </a:xfrm>
              <a:prstGeom prst="rect">
                <a:avLst/>
              </a:prstGeom>
              <a:noFill/>
            </p:spPr>
            <p:txBody>
              <a:bodyPr wrap="none" rtlCol="0" anchor="ctr">
                <a:spAutoFit/>
              </a:bodyPr>
              <a:lstStyle/>
              <a:p>
                <a:pPr>
                  <a:buNone/>
                </a:pP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12</m:t>
                        </m:r>
                      </m:num>
                      <m:den>
                        <m:r>
                          <a:rPr lang="en-GB" sz="4400" b="0" i="0" smtClean="0">
                            <a:solidFill>
                              <a:srgbClr val="00628C"/>
                            </a:solidFill>
                            <a:latin typeface="Cambria Math" panose="02040503050406030204" pitchFamily="18" charset="0"/>
                          </a:rPr>
                          <m:t>13</m:t>
                        </m:r>
                      </m:den>
                    </m:f>
                  </m:oMath>
                </a14:m>
                <a:r>
                  <a:rPr lang="en-GB" sz="4400" dirty="0">
                    <a:solidFill>
                      <a:srgbClr val="00628C"/>
                    </a:solidFill>
                  </a:rPr>
                  <a:t> × </a:t>
                </a: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14</m:t>
                        </m:r>
                      </m:num>
                      <m:den>
                        <m:r>
                          <a:rPr lang="en-GB" sz="4400" b="0" i="0" smtClean="0">
                            <a:solidFill>
                              <a:srgbClr val="00628C"/>
                            </a:solidFill>
                            <a:latin typeface="Cambria Math" panose="02040503050406030204" pitchFamily="18" charset="0"/>
                          </a:rPr>
                          <m:t>15</m:t>
                        </m:r>
                      </m:den>
                    </m:f>
                  </m:oMath>
                </a14:m>
                <a:endParaRPr lang="en-GB" sz="4400" dirty="0">
                  <a:solidFill>
                    <a:srgbClr val="00628C"/>
                  </a:solidFill>
                </a:endParaRPr>
              </a:p>
            </p:txBody>
          </p:sp>
        </mc:Choice>
        <mc:Fallback xmlns="">
          <p:sp>
            <p:nvSpPr>
              <p:cNvPr id="51" name="TextBox 50">
                <a:extLst>
                  <a:ext uri="{FF2B5EF4-FFF2-40B4-BE49-F238E27FC236}">
                    <a16:creationId xmlns:a16="http://schemas.microsoft.com/office/drawing/2014/main" id="{957A034C-02FE-4E4D-9C85-A12406B229C3}"/>
                  </a:ext>
                </a:extLst>
              </p:cNvPr>
              <p:cNvSpPr txBox="1">
                <a:spLocks noRot="1" noChangeAspect="1" noMove="1" noResize="1" noEditPoints="1" noAdjustHandles="1" noChangeArrowheads="1" noChangeShapeType="1" noTextEdit="1"/>
              </p:cNvSpPr>
              <p:nvPr/>
            </p:nvSpPr>
            <p:spPr>
              <a:xfrm>
                <a:off x="7536160" y="3177797"/>
                <a:ext cx="1784463" cy="1053237"/>
              </a:xfrm>
              <a:prstGeom prst="rect">
                <a:avLst/>
              </a:prstGeom>
              <a:blipFill>
                <a:blip r:embed="rId6"/>
                <a:stretch>
                  <a:fillRect b="-115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E7034CD-9051-4F5A-9A6D-0FC156412DFB}"/>
                  </a:ext>
                </a:extLst>
              </p:cNvPr>
              <p:cNvSpPr txBox="1"/>
              <p:nvPr/>
            </p:nvSpPr>
            <p:spPr>
              <a:xfrm>
                <a:off x="1632784" y="4670967"/>
                <a:ext cx="1784463" cy="1063753"/>
              </a:xfrm>
              <a:prstGeom prst="rect">
                <a:avLst/>
              </a:prstGeom>
              <a:noFill/>
            </p:spPr>
            <p:txBody>
              <a:bodyPr wrap="none" rtlCol="0" anchor="ctr">
                <a:spAutoFit/>
              </a:bodyPr>
              <a:lstStyle/>
              <a:p>
                <a:pPr>
                  <a:buNone/>
                </a:pP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14</m:t>
                        </m:r>
                      </m:num>
                      <m:den>
                        <m:r>
                          <a:rPr lang="en-GB" sz="4400" b="0" i="0" smtClean="0">
                            <a:solidFill>
                              <a:srgbClr val="00628C"/>
                            </a:solidFill>
                            <a:latin typeface="Cambria Math" panose="02040503050406030204" pitchFamily="18" charset="0"/>
                          </a:rPr>
                          <m:t>15</m:t>
                        </m:r>
                      </m:den>
                    </m:f>
                  </m:oMath>
                </a14:m>
                <a:r>
                  <a:rPr lang="en-GB" sz="4400" dirty="0">
                    <a:solidFill>
                      <a:srgbClr val="00628C"/>
                    </a:solidFill>
                  </a:rPr>
                  <a:t> × </a:t>
                </a:r>
                <a14:m>
                  <m:oMath xmlns:m="http://schemas.openxmlformats.org/officeDocument/2006/math">
                    <m:f>
                      <m:fPr>
                        <m:ctrlPr>
                          <a:rPr lang="en-GB" sz="4400" i="1" smtClean="0">
                            <a:solidFill>
                              <a:srgbClr val="00628C"/>
                            </a:solidFill>
                            <a:latin typeface="Cambria Math" panose="02040503050406030204" pitchFamily="18" charset="0"/>
                          </a:rPr>
                        </m:ctrlPr>
                      </m:fPr>
                      <m:num>
                        <m:r>
                          <a:rPr lang="en-GB" sz="4400" b="0" i="0" smtClean="0">
                            <a:solidFill>
                              <a:srgbClr val="00628C"/>
                            </a:solidFill>
                            <a:latin typeface="Cambria Math" panose="02040503050406030204" pitchFamily="18" charset="0"/>
                          </a:rPr>
                          <m:t>15</m:t>
                        </m:r>
                      </m:num>
                      <m:den>
                        <m:r>
                          <a:rPr lang="en-GB" sz="4400" b="0" i="0" smtClean="0">
                            <a:solidFill>
                              <a:srgbClr val="00628C"/>
                            </a:solidFill>
                            <a:latin typeface="Cambria Math" panose="02040503050406030204" pitchFamily="18" charset="0"/>
                          </a:rPr>
                          <m:t>16</m:t>
                        </m:r>
                      </m:den>
                    </m:f>
                  </m:oMath>
                </a14:m>
                <a:endParaRPr lang="en-GB" sz="4400" dirty="0">
                  <a:solidFill>
                    <a:srgbClr val="00628C"/>
                  </a:solidFill>
                </a:endParaRPr>
              </a:p>
            </p:txBody>
          </p:sp>
        </mc:Choice>
        <mc:Fallback xmlns="">
          <p:sp>
            <p:nvSpPr>
              <p:cNvPr id="52" name="TextBox 51">
                <a:extLst>
                  <a:ext uri="{FF2B5EF4-FFF2-40B4-BE49-F238E27FC236}">
                    <a16:creationId xmlns:a16="http://schemas.microsoft.com/office/drawing/2014/main" id="{4E7034CD-9051-4F5A-9A6D-0FC156412DFB}"/>
                  </a:ext>
                </a:extLst>
              </p:cNvPr>
              <p:cNvSpPr txBox="1">
                <a:spLocks noRot="1" noChangeAspect="1" noMove="1" noResize="1" noEditPoints="1" noAdjustHandles="1" noChangeArrowheads="1" noChangeShapeType="1" noTextEdit="1"/>
              </p:cNvSpPr>
              <p:nvPr/>
            </p:nvSpPr>
            <p:spPr>
              <a:xfrm>
                <a:off x="1632784" y="4670967"/>
                <a:ext cx="1784463" cy="1063753"/>
              </a:xfrm>
              <a:prstGeom prst="rect">
                <a:avLst/>
              </a:prstGeom>
              <a:blipFill>
                <a:blip r:embed="rId7"/>
                <a:stretch>
                  <a:fillRect b="-11429"/>
                </a:stretch>
              </a:blipFill>
            </p:spPr>
            <p:txBody>
              <a:bodyPr/>
              <a:lstStyle/>
              <a:p>
                <a:r>
                  <a:rPr lang="en-GB">
                    <a:noFill/>
                  </a:rPr>
                  <a:t> </a:t>
                </a:r>
              </a:p>
            </p:txBody>
          </p:sp>
        </mc:Fallback>
      </mc:AlternateContent>
    </p:spTree>
    <p:extLst>
      <p:ext uri="{BB962C8B-B14F-4D97-AF65-F5344CB8AC3E}">
        <p14:creationId xmlns:p14="http://schemas.microsoft.com/office/powerpoint/2010/main" val="1339593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947703" cy="426170"/>
          </a:xfrm>
        </p:spPr>
        <p:txBody>
          <a:bodyPr>
            <a:normAutofit fontScale="90000"/>
          </a:bodyPr>
          <a:lstStyle/>
          <a:p>
            <a:r>
              <a:rPr lang="en-GB" sz="2000" b="1" dirty="0"/>
              <a:t>Appreciate that non-unit fractions are integer multiples of unit fractions and that, by considering the commutative and associative laws, the multiplication of non-unit fractions can be derived.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36950" y="99919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(optional extension)</a:t>
            </a:r>
            <a:endParaRPr lang="en-GB" dirty="0"/>
          </a:p>
        </p:txBody>
      </p:sp>
      <p:sp>
        <p:nvSpPr>
          <p:cNvPr id="5" name="TextBox 4">
            <a:extLst>
              <a:ext uri="{FF2B5EF4-FFF2-40B4-BE49-F238E27FC236}">
                <a16:creationId xmlns:a16="http://schemas.microsoft.com/office/drawing/2014/main" id="{49A0B154-5258-46C0-8B36-7C9A889785EF}"/>
              </a:ext>
            </a:extLst>
          </p:cNvPr>
          <p:cNvSpPr txBox="1"/>
          <p:nvPr/>
        </p:nvSpPr>
        <p:spPr>
          <a:xfrm>
            <a:off x="4655840" y="2244741"/>
            <a:ext cx="6768752" cy="2616101"/>
          </a:xfrm>
          <a:prstGeom prst="rect">
            <a:avLst/>
          </a:prstGeom>
          <a:noFill/>
        </p:spPr>
        <p:txBody>
          <a:bodyPr wrap="square">
            <a:spAutoFit/>
          </a:bodyPr>
          <a:lstStyle/>
          <a:p>
            <a:pPr lvl="0"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Arrange four consecutive numbers into the four parts of this fraction multiplication.</a:t>
            </a:r>
          </a:p>
          <a:p>
            <a:pPr lvl="0" algn="ctr">
              <a:spcBef>
                <a:spcPts val="400"/>
              </a:spcBef>
              <a:spcAft>
                <a:spcPts val="400"/>
              </a:spcAft>
              <a:buNone/>
            </a:pPr>
            <a:r>
              <a:rPr lang="en-GB" sz="2400" dirty="0">
                <a:latin typeface="+mj-lt"/>
                <a:ea typeface="Calibri" panose="020F0502020204030204" pitchFamily="34" charset="0"/>
                <a:cs typeface="Times New Roman" panose="02020603050405020304" pitchFamily="18" charset="0"/>
              </a:rPr>
              <a:t>Which arrangement gives the greatest product? </a:t>
            </a:r>
          </a:p>
          <a:p>
            <a:pPr lvl="0"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Which arrangement gives the least product?</a:t>
            </a:r>
          </a:p>
          <a:p>
            <a:pPr lvl="0" algn="ctr">
              <a:spcBef>
                <a:spcPts val="400"/>
              </a:spcBef>
              <a:spcAft>
                <a:spcPts val="400"/>
              </a:spcAft>
              <a:buNone/>
            </a:pPr>
            <a:r>
              <a:rPr lang="en-GB" sz="2400" dirty="0">
                <a:latin typeface="+mj-lt"/>
                <a:ea typeface="Calibri" panose="020F0502020204030204" pitchFamily="34" charset="0"/>
                <a:cs typeface="Times New Roman" panose="02020603050405020304" pitchFamily="18" charset="0"/>
              </a:rPr>
              <a:t>Is this the same for all sets of four consecutive numbers?</a:t>
            </a:r>
            <a:endParaRPr lang="en-GB" sz="2400" dirty="0">
              <a:effectLst/>
              <a:latin typeface="+mj-lt"/>
              <a:ea typeface="Calibri" panose="020F0502020204030204" pitchFamily="34" charset="0"/>
              <a:cs typeface="Times New Roman" panose="02020603050405020304" pitchFamily="18" charset="0"/>
            </a:endParaRPr>
          </a:p>
        </p:txBody>
      </p:sp>
      <p:pic>
        <p:nvPicPr>
          <p:cNvPr id="45" name="Picture 44">
            <a:extLst>
              <a:ext uri="{FF2B5EF4-FFF2-40B4-BE49-F238E27FC236}">
                <a16:creationId xmlns:a16="http://schemas.microsoft.com/office/drawing/2014/main" id="{C9ADD8AE-56BC-45E2-B7C4-0207DBDE96D7}"/>
              </a:ext>
            </a:extLst>
          </p:cNvPr>
          <p:cNvPicPr/>
          <p:nvPr/>
        </p:nvPicPr>
        <p:blipFill>
          <a:blip r:embed="rId3"/>
          <a:stretch>
            <a:fillRect/>
          </a:stretch>
        </p:blipFill>
        <p:spPr>
          <a:xfrm>
            <a:off x="983432" y="2223993"/>
            <a:ext cx="3475186" cy="2517745"/>
          </a:xfrm>
          <a:prstGeom prst="rect">
            <a:avLst/>
          </a:prstGeom>
        </p:spPr>
      </p:pic>
    </p:spTree>
    <p:extLst>
      <p:ext uri="{BB962C8B-B14F-4D97-AF65-F5344CB8AC3E}">
        <p14:creationId xmlns:p14="http://schemas.microsoft.com/office/powerpoint/2010/main" val="94792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170070" y="101541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a:t>
            </a:r>
            <a:endParaRPr lang="en-GB" dirty="0"/>
          </a:p>
        </p:txBody>
      </p:sp>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32920" y="1196752"/>
                <a:ext cx="5689010" cy="4968551"/>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students notice that (</a:t>
                </a:r>
                <a:r>
                  <a:rPr lang="en-GB" sz="2400" dirty="0" err="1"/>
                  <a:t>i</a:t>
                </a:r>
                <a:r>
                  <a:rPr lang="en-GB" sz="2400" dirty="0"/>
                  <a:t>) and (ii) share a factor of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14</m:t>
                        </m:r>
                      </m:num>
                      <m:den>
                        <m:r>
                          <a:rPr lang="en-GB" sz="2400" b="0" i="0" smtClean="0">
                            <a:latin typeface="Cambria Math" panose="02040503050406030204" pitchFamily="18" charset="0"/>
                          </a:rPr>
                          <m:t>15</m:t>
                        </m:r>
                      </m:den>
                    </m:f>
                  </m:oMath>
                </a14:m>
                <a:r>
                  <a:rPr lang="en-GB" sz="2400" dirty="0"/>
                  <a:t> and reason about the relative size of the other factors? How can you encourage them to realise this?</a:t>
                </a:r>
              </a:p>
              <a:p>
                <a:pPr marL="360000" lvl="1" fontAlgn="auto">
                  <a:lnSpc>
                    <a:spcPct val="100000"/>
                  </a:lnSpc>
                  <a:spcBef>
                    <a:spcPts val="0"/>
                  </a:spcBef>
                  <a:spcAft>
                    <a:spcPts val="1200"/>
                  </a:spcAft>
                  <a:buClrTx/>
                </a:pPr>
                <a:r>
                  <a:rPr lang="en-GB" sz="2400" dirty="0"/>
                  <a:t>What prompts might they need to support them to identify the common factor in calculations (iii) and (iv)?</a:t>
                </a:r>
              </a:p>
              <a:p>
                <a:pPr marL="360000" lvl="1" fontAlgn="auto">
                  <a:lnSpc>
                    <a:spcPct val="100000"/>
                  </a:lnSpc>
                  <a:spcBef>
                    <a:spcPts val="0"/>
                  </a:spcBef>
                  <a:spcAft>
                    <a:spcPts val="1200"/>
                  </a:spcAft>
                  <a:buClrTx/>
                </a:pPr>
                <a:r>
                  <a:rPr lang="en-GB" sz="2400" dirty="0"/>
                  <a:t>What might be the benefit of supporting students to reason about relative size of calculations, rather than just practising calculating?</a:t>
                </a:r>
              </a:p>
            </p:txBody>
          </p:sp>
        </mc:Choice>
        <mc:Fallback xmlns="">
          <p:sp>
            <p:nvSpPr>
              <p:cNvPr id="49" name="Content Placeholder 2">
                <a:extLst>
                  <a:ext uri="{FF2B5EF4-FFF2-40B4-BE49-F238E27FC236}">
                    <a16:creationId xmlns:a16="http://schemas.microsoft.com/office/drawing/2014/main" id="{1A270631-AD7A-48A2-A26A-AC3207C67C78}"/>
                  </a:ext>
                </a:extLst>
              </p:cNvPr>
              <p:cNvSpPr txBox="1">
                <a:spLocks noRot="1" noChangeAspect="1" noMove="1" noResize="1" noEditPoints="1" noAdjustHandles="1" noChangeArrowheads="1" noChangeShapeType="1" noTextEdit="1"/>
              </p:cNvSpPr>
              <p:nvPr/>
            </p:nvSpPr>
            <p:spPr>
              <a:xfrm>
                <a:off x="6332920" y="1196752"/>
                <a:ext cx="5689010" cy="4968551"/>
              </a:xfrm>
              <a:prstGeom prst="rect">
                <a:avLst/>
              </a:prstGeom>
              <a:blipFill>
                <a:blip r:embed="rId4"/>
                <a:stretch>
                  <a:fillRect t="-491" r="-536" b="-2699"/>
                </a:stretch>
              </a:blipFill>
            </p:spPr>
            <p:txBody>
              <a:bodyPr/>
              <a:lstStyle/>
              <a:p>
                <a:r>
                  <a:rPr lang="en-GB">
                    <a:noFill/>
                  </a:rPr>
                  <a:t> </a:t>
                </a:r>
              </a:p>
            </p:txBody>
          </p:sp>
        </mc:Fallback>
      </mc:AlternateContent>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741532"/>
            <a:ext cx="5904657" cy="44237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B8AFBD74-4A3D-473E-8BAC-6A6DB83E0156}"/>
              </a:ext>
            </a:extLst>
          </p:cNvPr>
          <p:cNvSpPr>
            <a:spLocks noGrp="1"/>
          </p:cNvSpPr>
          <p:nvPr>
            <p:ph type="title"/>
          </p:nvPr>
        </p:nvSpPr>
        <p:spPr>
          <a:xfrm>
            <a:off x="116849" y="443915"/>
            <a:ext cx="10947703" cy="426170"/>
          </a:xfrm>
        </p:spPr>
        <p:txBody>
          <a:bodyPr>
            <a:normAutofit fontScale="90000"/>
          </a:bodyPr>
          <a:lstStyle/>
          <a:p>
            <a:r>
              <a:rPr lang="en-GB" sz="2000" b="1" dirty="0"/>
              <a:t>Appreciate that non-unit fractions are integer multiples of unit fractions and that, by considering the commutative and associative laws, the multiplication of non-unit fractions can be derived.</a:t>
            </a:r>
            <a:endParaRPr lang="en-GB" b="1" dirty="0"/>
          </a:p>
        </p:txBody>
      </p:sp>
      <p:sp>
        <p:nvSpPr>
          <p:cNvPr id="80" name="TextBox 79">
            <a:extLst>
              <a:ext uri="{FF2B5EF4-FFF2-40B4-BE49-F238E27FC236}">
                <a16:creationId xmlns:a16="http://schemas.microsoft.com/office/drawing/2014/main" id="{46B9EB68-1AB1-4865-AA8E-18BBEAB00A3E}"/>
              </a:ext>
            </a:extLst>
          </p:cNvPr>
          <p:cNvSpPr txBox="1"/>
          <p:nvPr/>
        </p:nvSpPr>
        <p:spPr>
          <a:xfrm>
            <a:off x="911424" y="1764792"/>
            <a:ext cx="5909883" cy="1025922"/>
          </a:xfrm>
          <a:prstGeom prst="rect">
            <a:avLst/>
          </a:prstGeom>
          <a:noFill/>
        </p:spPr>
        <p:txBody>
          <a:bodyPr wrap="square">
            <a:spAutoFit/>
          </a:bodyPr>
          <a:lstStyle/>
          <a:p>
            <a:pPr lvl="0">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Which gives the greater result, calculation A or calculation B?</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Explain how you know.</a:t>
            </a:r>
          </a:p>
        </p:txBody>
      </p:sp>
      <p:sp>
        <p:nvSpPr>
          <p:cNvPr id="81" name="TextBox 80">
            <a:extLst>
              <a:ext uri="{FF2B5EF4-FFF2-40B4-BE49-F238E27FC236}">
                <a16:creationId xmlns:a16="http://schemas.microsoft.com/office/drawing/2014/main" id="{D3CFA3DF-7A29-41D9-8740-A3C06A073220}"/>
              </a:ext>
            </a:extLst>
          </p:cNvPr>
          <p:cNvSpPr txBox="1"/>
          <p:nvPr/>
        </p:nvSpPr>
        <p:spPr>
          <a:xfrm>
            <a:off x="1193601" y="2836151"/>
            <a:ext cx="720079" cy="400110"/>
          </a:xfrm>
          <a:prstGeom prst="rect">
            <a:avLst/>
          </a:prstGeom>
          <a:noFill/>
        </p:spPr>
        <p:txBody>
          <a:bodyPr wrap="square">
            <a:spAutoFit/>
          </a:bodyPr>
          <a:lstStyle/>
          <a:p>
            <a:pPr>
              <a:buNone/>
            </a:pPr>
            <a:r>
              <a:rPr lang="en-GB" sz="2000" dirty="0"/>
              <a:t>i:</a:t>
            </a:r>
          </a:p>
        </p:txBody>
      </p:sp>
      <p:sp>
        <p:nvSpPr>
          <p:cNvPr id="82" name="TextBox 81">
            <a:extLst>
              <a:ext uri="{FF2B5EF4-FFF2-40B4-BE49-F238E27FC236}">
                <a16:creationId xmlns:a16="http://schemas.microsoft.com/office/drawing/2014/main" id="{15D30C15-B63C-4BDE-B869-BEC9945F3F59}"/>
              </a:ext>
            </a:extLst>
          </p:cNvPr>
          <p:cNvSpPr txBox="1"/>
          <p:nvPr/>
        </p:nvSpPr>
        <p:spPr>
          <a:xfrm>
            <a:off x="3545870" y="2812866"/>
            <a:ext cx="720079" cy="400110"/>
          </a:xfrm>
          <a:prstGeom prst="rect">
            <a:avLst/>
          </a:prstGeom>
          <a:noFill/>
        </p:spPr>
        <p:txBody>
          <a:bodyPr wrap="square">
            <a:spAutoFit/>
          </a:bodyPr>
          <a:lstStyle/>
          <a:p>
            <a:pPr>
              <a:buNone/>
            </a:pPr>
            <a:r>
              <a:rPr lang="en-GB" sz="2000" dirty="0"/>
              <a:t>ii:</a:t>
            </a:r>
          </a:p>
        </p:txBody>
      </p:sp>
      <p:sp>
        <p:nvSpPr>
          <p:cNvPr id="83" name="TextBox 82">
            <a:extLst>
              <a:ext uri="{FF2B5EF4-FFF2-40B4-BE49-F238E27FC236}">
                <a16:creationId xmlns:a16="http://schemas.microsoft.com/office/drawing/2014/main" id="{0E0F4067-FFCB-4C60-B34B-DD80C11AFD16}"/>
              </a:ext>
            </a:extLst>
          </p:cNvPr>
          <p:cNvSpPr txBox="1"/>
          <p:nvPr/>
        </p:nvSpPr>
        <p:spPr>
          <a:xfrm>
            <a:off x="508187" y="1733986"/>
            <a:ext cx="685414" cy="369332"/>
          </a:xfrm>
          <a:prstGeom prst="rect">
            <a:avLst/>
          </a:prstGeom>
          <a:noFill/>
        </p:spPr>
        <p:txBody>
          <a:bodyPr wrap="square">
            <a:spAutoFit/>
          </a:bodyPr>
          <a:lstStyle/>
          <a:p>
            <a:pPr lvl="0">
              <a:spcBef>
                <a:spcPts val="400"/>
              </a:spcBef>
              <a:spcAft>
                <a:spcPts val="400"/>
              </a:spcAft>
              <a:buNone/>
            </a:pPr>
            <a:r>
              <a:rPr lang="en-GB" sz="1800" dirty="0">
                <a:solidFill>
                  <a:srgbClr val="00628C"/>
                </a:solidFill>
                <a:effectLst/>
                <a:latin typeface="+mj-lt"/>
                <a:ea typeface="Calibri" panose="020F0502020204030204" pitchFamily="34" charset="0"/>
                <a:cs typeface="Times New Roman" panose="02020603050405020304" pitchFamily="18" charset="0"/>
              </a:rPr>
              <a:t>a)</a:t>
            </a:r>
          </a:p>
        </p:txBody>
      </p:sp>
      <p:sp>
        <p:nvSpPr>
          <p:cNvPr id="84" name="TextBox 83">
            <a:extLst>
              <a:ext uri="{FF2B5EF4-FFF2-40B4-BE49-F238E27FC236}">
                <a16:creationId xmlns:a16="http://schemas.microsoft.com/office/drawing/2014/main" id="{89D7D958-3AD6-4960-8C28-A901CE72BFE3}"/>
              </a:ext>
            </a:extLst>
          </p:cNvPr>
          <p:cNvSpPr txBox="1"/>
          <p:nvPr/>
        </p:nvSpPr>
        <p:spPr>
          <a:xfrm>
            <a:off x="1031247" y="3818657"/>
            <a:ext cx="5790060" cy="1025922"/>
          </a:xfrm>
          <a:prstGeom prst="rect">
            <a:avLst/>
          </a:prstGeom>
          <a:noFill/>
        </p:spPr>
        <p:txBody>
          <a:bodyPr wrap="square">
            <a:spAutoFit/>
          </a:bodyPr>
          <a:lstStyle/>
          <a:p>
            <a:pPr lvl="0">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Which gives the greater result, calculation C or calculation D?</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Explain how you know.</a:t>
            </a:r>
          </a:p>
        </p:txBody>
      </p:sp>
      <p:sp>
        <p:nvSpPr>
          <p:cNvPr id="85" name="TextBox 84">
            <a:extLst>
              <a:ext uri="{FF2B5EF4-FFF2-40B4-BE49-F238E27FC236}">
                <a16:creationId xmlns:a16="http://schemas.microsoft.com/office/drawing/2014/main" id="{802CF14A-C6D6-485D-9C16-5B8FC92CF636}"/>
              </a:ext>
            </a:extLst>
          </p:cNvPr>
          <p:cNvSpPr txBox="1"/>
          <p:nvPr/>
        </p:nvSpPr>
        <p:spPr>
          <a:xfrm>
            <a:off x="1193601" y="5109965"/>
            <a:ext cx="720079" cy="400110"/>
          </a:xfrm>
          <a:prstGeom prst="rect">
            <a:avLst/>
          </a:prstGeom>
          <a:noFill/>
        </p:spPr>
        <p:txBody>
          <a:bodyPr wrap="square">
            <a:spAutoFit/>
          </a:bodyPr>
          <a:lstStyle/>
          <a:p>
            <a:pPr>
              <a:buNone/>
            </a:pPr>
            <a:r>
              <a:rPr lang="en-GB" sz="2000" dirty="0"/>
              <a:t>iii:</a:t>
            </a:r>
          </a:p>
        </p:txBody>
      </p:sp>
      <p:sp>
        <p:nvSpPr>
          <p:cNvPr id="86" name="TextBox 85">
            <a:extLst>
              <a:ext uri="{FF2B5EF4-FFF2-40B4-BE49-F238E27FC236}">
                <a16:creationId xmlns:a16="http://schemas.microsoft.com/office/drawing/2014/main" id="{A3473F8A-C2FA-4154-B596-A720D4A1BF4F}"/>
              </a:ext>
            </a:extLst>
          </p:cNvPr>
          <p:cNvSpPr txBox="1"/>
          <p:nvPr/>
        </p:nvSpPr>
        <p:spPr>
          <a:xfrm>
            <a:off x="3575721" y="5085184"/>
            <a:ext cx="720079" cy="400110"/>
          </a:xfrm>
          <a:prstGeom prst="rect">
            <a:avLst/>
          </a:prstGeom>
          <a:noFill/>
        </p:spPr>
        <p:txBody>
          <a:bodyPr wrap="square">
            <a:spAutoFit/>
          </a:bodyPr>
          <a:lstStyle/>
          <a:p>
            <a:pPr>
              <a:buNone/>
            </a:pPr>
            <a:r>
              <a:rPr lang="en-GB" sz="2000" dirty="0"/>
              <a:t>iv:</a:t>
            </a:r>
          </a:p>
        </p:txBody>
      </p:sp>
      <p:sp>
        <p:nvSpPr>
          <p:cNvPr id="87" name="TextBox 86">
            <a:extLst>
              <a:ext uri="{FF2B5EF4-FFF2-40B4-BE49-F238E27FC236}">
                <a16:creationId xmlns:a16="http://schemas.microsoft.com/office/drawing/2014/main" id="{B5ADC75E-1CBD-459A-B1CD-DC2A9B9B66D9}"/>
              </a:ext>
            </a:extLst>
          </p:cNvPr>
          <p:cNvSpPr txBox="1"/>
          <p:nvPr/>
        </p:nvSpPr>
        <p:spPr>
          <a:xfrm>
            <a:off x="525947" y="3787851"/>
            <a:ext cx="685414" cy="369332"/>
          </a:xfrm>
          <a:prstGeom prst="rect">
            <a:avLst/>
          </a:prstGeom>
          <a:noFill/>
        </p:spPr>
        <p:txBody>
          <a:bodyPr wrap="square">
            <a:spAutoFit/>
          </a:bodyPr>
          <a:lstStyle/>
          <a:p>
            <a:pPr lvl="0">
              <a:spcBef>
                <a:spcPts val="400"/>
              </a:spcBef>
              <a:spcAft>
                <a:spcPts val="400"/>
              </a:spcAft>
              <a:buNone/>
            </a:pPr>
            <a:r>
              <a:rPr lang="en-GB" sz="1800" dirty="0">
                <a:solidFill>
                  <a:srgbClr val="00628C"/>
                </a:solidFill>
                <a:effectLst/>
                <a:latin typeface="+mj-lt"/>
                <a:ea typeface="Calibri" panose="020F0502020204030204" pitchFamily="34"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53B1E75B-72DB-4BD9-B5B8-0EB723392FFD}"/>
                  </a:ext>
                </a:extLst>
              </p:cNvPr>
              <p:cNvSpPr txBox="1"/>
              <p:nvPr/>
            </p:nvSpPr>
            <p:spPr>
              <a:xfrm>
                <a:off x="1734847" y="2746913"/>
                <a:ext cx="1463862" cy="878574"/>
              </a:xfrm>
              <a:prstGeom prst="rect">
                <a:avLst/>
              </a:prstGeom>
              <a:noFill/>
            </p:spPr>
            <p:txBody>
              <a:bodyPr wrap="none" rtlCol="0" anchor="ctr">
                <a:spAutoFit/>
              </a:bodyPr>
              <a:lstStyle/>
              <a:p>
                <a:pPr>
                  <a:buNone/>
                </a:pPr>
                <a14:m>
                  <m:oMath xmlns:m="http://schemas.openxmlformats.org/officeDocument/2006/math">
                    <m:f>
                      <m:fPr>
                        <m:ctrlPr>
                          <a:rPr lang="en-GB" sz="3600" i="1" smtClean="0">
                            <a:solidFill>
                              <a:srgbClr val="00628C"/>
                            </a:solidFill>
                            <a:latin typeface="Cambria Math" panose="02040503050406030204" pitchFamily="18" charset="0"/>
                          </a:rPr>
                        </m:ctrlPr>
                      </m:fPr>
                      <m:num>
                        <m:r>
                          <a:rPr lang="en-GB" sz="3600" b="0" i="0" smtClean="0">
                            <a:solidFill>
                              <a:srgbClr val="00628C"/>
                            </a:solidFill>
                            <a:latin typeface="Cambria Math" panose="02040503050406030204" pitchFamily="18" charset="0"/>
                          </a:rPr>
                          <m:t>12</m:t>
                        </m:r>
                      </m:num>
                      <m:den>
                        <m:r>
                          <a:rPr lang="en-GB" sz="3600" b="0" i="0" smtClean="0">
                            <a:solidFill>
                              <a:srgbClr val="00628C"/>
                            </a:solidFill>
                            <a:latin typeface="Cambria Math" panose="02040503050406030204" pitchFamily="18" charset="0"/>
                          </a:rPr>
                          <m:t>13</m:t>
                        </m:r>
                      </m:den>
                    </m:f>
                  </m:oMath>
                </a14:m>
                <a:r>
                  <a:rPr lang="en-GB" sz="3600" dirty="0">
                    <a:solidFill>
                      <a:srgbClr val="00628C"/>
                    </a:solidFill>
                  </a:rPr>
                  <a:t> </a:t>
                </a:r>
                <a:r>
                  <a:rPr lang="en-GB" sz="3200" dirty="0">
                    <a:solidFill>
                      <a:srgbClr val="00628C"/>
                    </a:solidFill>
                  </a:rPr>
                  <a:t>×</a:t>
                </a:r>
                <a:r>
                  <a:rPr lang="en-GB" sz="3600" dirty="0">
                    <a:solidFill>
                      <a:srgbClr val="00628C"/>
                    </a:solidFill>
                  </a:rPr>
                  <a:t> </a:t>
                </a:r>
                <a14:m>
                  <m:oMath xmlns:m="http://schemas.openxmlformats.org/officeDocument/2006/math">
                    <m:f>
                      <m:fPr>
                        <m:ctrlPr>
                          <a:rPr lang="en-GB" sz="3600" i="1" smtClean="0">
                            <a:solidFill>
                              <a:srgbClr val="00628C"/>
                            </a:solidFill>
                            <a:latin typeface="Cambria Math" panose="02040503050406030204" pitchFamily="18" charset="0"/>
                          </a:rPr>
                        </m:ctrlPr>
                      </m:fPr>
                      <m:num>
                        <m:r>
                          <a:rPr lang="en-GB" sz="3600" b="0" i="0" smtClean="0">
                            <a:solidFill>
                              <a:srgbClr val="00628C"/>
                            </a:solidFill>
                            <a:latin typeface="Cambria Math" panose="02040503050406030204" pitchFamily="18" charset="0"/>
                          </a:rPr>
                          <m:t>14</m:t>
                        </m:r>
                      </m:num>
                      <m:den>
                        <m:r>
                          <a:rPr lang="en-GB" sz="3600" b="0" i="0" smtClean="0">
                            <a:solidFill>
                              <a:srgbClr val="00628C"/>
                            </a:solidFill>
                            <a:latin typeface="Cambria Math" panose="02040503050406030204" pitchFamily="18" charset="0"/>
                          </a:rPr>
                          <m:t>15</m:t>
                        </m:r>
                      </m:den>
                    </m:f>
                  </m:oMath>
                </a14:m>
                <a:endParaRPr lang="en-GB" sz="3600" dirty="0">
                  <a:solidFill>
                    <a:srgbClr val="00628C"/>
                  </a:solidFill>
                </a:endParaRPr>
              </a:p>
            </p:txBody>
          </p:sp>
        </mc:Choice>
        <mc:Fallback xmlns="">
          <p:sp>
            <p:nvSpPr>
              <p:cNvPr id="88" name="TextBox 87">
                <a:extLst>
                  <a:ext uri="{FF2B5EF4-FFF2-40B4-BE49-F238E27FC236}">
                    <a16:creationId xmlns:a16="http://schemas.microsoft.com/office/drawing/2014/main" id="{53B1E75B-72DB-4BD9-B5B8-0EB723392FFD}"/>
                  </a:ext>
                </a:extLst>
              </p:cNvPr>
              <p:cNvSpPr txBox="1">
                <a:spLocks noRot="1" noChangeAspect="1" noMove="1" noResize="1" noEditPoints="1" noAdjustHandles="1" noChangeArrowheads="1" noChangeShapeType="1" noTextEdit="1"/>
              </p:cNvSpPr>
              <p:nvPr/>
            </p:nvSpPr>
            <p:spPr>
              <a:xfrm>
                <a:off x="1734847" y="2746913"/>
                <a:ext cx="1463862" cy="878574"/>
              </a:xfrm>
              <a:prstGeom prst="rect">
                <a:avLst/>
              </a:prstGeom>
              <a:blipFill>
                <a:blip r:embed="rId5"/>
                <a:stretch>
                  <a:fillRect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9B58BDF-7FF6-486D-99EF-DC926F78B87E}"/>
                  </a:ext>
                </a:extLst>
              </p:cNvPr>
              <p:cNvSpPr txBox="1"/>
              <p:nvPr/>
            </p:nvSpPr>
            <p:spPr>
              <a:xfrm>
                <a:off x="4087116" y="5013176"/>
                <a:ext cx="1463862" cy="879215"/>
              </a:xfrm>
              <a:prstGeom prst="rect">
                <a:avLst/>
              </a:prstGeom>
              <a:noFill/>
            </p:spPr>
            <p:txBody>
              <a:bodyPr wrap="none" rtlCol="0" anchor="ctr">
                <a:spAutoFit/>
              </a:bodyPr>
              <a:lstStyle/>
              <a:p>
                <a:pPr>
                  <a:buNone/>
                </a:pPr>
                <a14:m>
                  <m:oMath xmlns:m="http://schemas.openxmlformats.org/officeDocument/2006/math">
                    <m:f>
                      <m:fPr>
                        <m:ctrlPr>
                          <a:rPr lang="en-GB" sz="3600" i="1" smtClean="0">
                            <a:solidFill>
                              <a:srgbClr val="00628C"/>
                            </a:solidFill>
                            <a:latin typeface="Cambria Math" panose="02040503050406030204" pitchFamily="18" charset="0"/>
                          </a:rPr>
                        </m:ctrlPr>
                      </m:fPr>
                      <m:num>
                        <m:r>
                          <a:rPr lang="en-GB" sz="3600" b="0" i="0" smtClean="0">
                            <a:solidFill>
                              <a:srgbClr val="00628C"/>
                            </a:solidFill>
                            <a:latin typeface="Cambria Math" panose="02040503050406030204" pitchFamily="18" charset="0"/>
                          </a:rPr>
                          <m:t>12</m:t>
                        </m:r>
                      </m:num>
                      <m:den>
                        <m:r>
                          <a:rPr lang="en-GB" sz="3600" b="0" i="0" smtClean="0">
                            <a:solidFill>
                              <a:srgbClr val="00628C"/>
                            </a:solidFill>
                            <a:latin typeface="Cambria Math" panose="02040503050406030204" pitchFamily="18" charset="0"/>
                          </a:rPr>
                          <m:t>14</m:t>
                        </m:r>
                      </m:den>
                    </m:f>
                  </m:oMath>
                </a14:m>
                <a:r>
                  <a:rPr lang="en-GB" sz="3600" dirty="0">
                    <a:solidFill>
                      <a:srgbClr val="00628C"/>
                    </a:solidFill>
                  </a:rPr>
                  <a:t> </a:t>
                </a:r>
                <a:r>
                  <a:rPr lang="en-GB" dirty="0">
                    <a:solidFill>
                      <a:srgbClr val="00628C"/>
                    </a:solidFill>
                  </a:rPr>
                  <a:t>×</a:t>
                </a:r>
                <a:r>
                  <a:rPr lang="en-GB" sz="3600" dirty="0">
                    <a:solidFill>
                      <a:srgbClr val="00628C"/>
                    </a:solidFill>
                  </a:rPr>
                  <a:t> </a:t>
                </a:r>
                <a14:m>
                  <m:oMath xmlns:m="http://schemas.openxmlformats.org/officeDocument/2006/math">
                    <m:f>
                      <m:fPr>
                        <m:ctrlPr>
                          <a:rPr lang="en-GB" sz="3600" i="1" smtClean="0">
                            <a:solidFill>
                              <a:srgbClr val="00628C"/>
                            </a:solidFill>
                            <a:latin typeface="Cambria Math" panose="02040503050406030204" pitchFamily="18" charset="0"/>
                          </a:rPr>
                        </m:ctrlPr>
                      </m:fPr>
                      <m:num>
                        <m:r>
                          <a:rPr lang="en-GB" sz="3600" b="0" i="0" smtClean="0">
                            <a:solidFill>
                              <a:srgbClr val="00628C"/>
                            </a:solidFill>
                            <a:latin typeface="Cambria Math" panose="02040503050406030204" pitchFamily="18" charset="0"/>
                          </a:rPr>
                          <m:t>13</m:t>
                        </m:r>
                      </m:num>
                      <m:den>
                        <m:r>
                          <a:rPr lang="en-GB" sz="3600" b="0" i="0" smtClean="0">
                            <a:solidFill>
                              <a:srgbClr val="00628C"/>
                            </a:solidFill>
                            <a:latin typeface="Cambria Math" panose="02040503050406030204" pitchFamily="18" charset="0"/>
                          </a:rPr>
                          <m:t>15</m:t>
                        </m:r>
                      </m:den>
                    </m:f>
                  </m:oMath>
                </a14:m>
                <a:endParaRPr lang="en-GB" sz="3600" dirty="0">
                  <a:solidFill>
                    <a:srgbClr val="00628C"/>
                  </a:solidFill>
                </a:endParaRPr>
              </a:p>
            </p:txBody>
          </p:sp>
        </mc:Choice>
        <mc:Fallback xmlns="">
          <p:sp>
            <p:nvSpPr>
              <p:cNvPr id="89" name="TextBox 88">
                <a:extLst>
                  <a:ext uri="{FF2B5EF4-FFF2-40B4-BE49-F238E27FC236}">
                    <a16:creationId xmlns:a16="http://schemas.microsoft.com/office/drawing/2014/main" id="{39B58BDF-7FF6-486D-99EF-DC926F78B87E}"/>
                  </a:ext>
                </a:extLst>
              </p:cNvPr>
              <p:cNvSpPr txBox="1">
                <a:spLocks noRot="1" noChangeAspect="1" noMove="1" noResize="1" noEditPoints="1" noAdjustHandles="1" noChangeArrowheads="1" noChangeShapeType="1" noTextEdit="1"/>
              </p:cNvSpPr>
              <p:nvPr/>
            </p:nvSpPr>
            <p:spPr>
              <a:xfrm>
                <a:off x="4087116" y="5013176"/>
                <a:ext cx="1463862" cy="879215"/>
              </a:xfrm>
              <a:prstGeom prst="rect">
                <a:avLst/>
              </a:prstGeom>
              <a:blipFill>
                <a:blip r:embed="rId6"/>
                <a:stretch>
                  <a:fillRect b="-13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5A4BE3D-702E-4451-AEF0-9329F989F78D}"/>
                  </a:ext>
                </a:extLst>
              </p:cNvPr>
              <p:cNvSpPr txBox="1"/>
              <p:nvPr/>
            </p:nvSpPr>
            <p:spPr>
              <a:xfrm>
                <a:off x="1733569" y="5022510"/>
                <a:ext cx="1463862" cy="878574"/>
              </a:xfrm>
              <a:prstGeom prst="rect">
                <a:avLst/>
              </a:prstGeom>
              <a:noFill/>
            </p:spPr>
            <p:txBody>
              <a:bodyPr wrap="none" rtlCol="0" anchor="ctr">
                <a:spAutoFit/>
              </a:bodyPr>
              <a:lstStyle/>
              <a:p>
                <a:pPr>
                  <a:buNone/>
                </a:pPr>
                <a14:m>
                  <m:oMath xmlns:m="http://schemas.openxmlformats.org/officeDocument/2006/math">
                    <m:f>
                      <m:fPr>
                        <m:ctrlPr>
                          <a:rPr lang="en-GB" sz="3600" i="1" smtClean="0">
                            <a:solidFill>
                              <a:srgbClr val="00628C"/>
                            </a:solidFill>
                            <a:latin typeface="Cambria Math" panose="02040503050406030204" pitchFamily="18" charset="0"/>
                          </a:rPr>
                        </m:ctrlPr>
                      </m:fPr>
                      <m:num>
                        <m:r>
                          <a:rPr lang="en-GB" sz="3600" b="0" i="0" smtClean="0">
                            <a:solidFill>
                              <a:srgbClr val="00628C"/>
                            </a:solidFill>
                            <a:latin typeface="Cambria Math" panose="02040503050406030204" pitchFamily="18" charset="0"/>
                          </a:rPr>
                          <m:t>12</m:t>
                        </m:r>
                      </m:num>
                      <m:den>
                        <m:r>
                          <a:rPr lang="en-GB" sz="3600" b="0" i="0" smtClean="0">
                            <a:solidFill>
                              <a:srgbClr val="00628C"/>
                            </a:solidFill>
                            <a:latin typeface="Cambria Math" panose="02040503050406030204" pitchFamily="18" charset="0"/>
                          </a:rPr>
                          <m:t>13</m:t>
                        </m:r>
                      </m:den>
                    </m:f>
                  </m:oMath>
                </a14:m>
                <a:r>
                  <a:rPr lang="en-GB" sz="3600" dirty="0">
                    <a:solidFill>
                      <a:srgbClr val="00628C"/>
                    </a:solidFill>
                  </a:rPr>
                  <a:t> </a:t>
                </a:r>
                <a:r>
                  <a:rPr lang="en-GB" dirty="0">
                    <a:solidFill>
                      <a:srgbClr val="00628C"/>
                    </a:solidFill>
                  </a:rPr>
                  <a:t>×</a:t>
                </a:r>
                <a:r>
                  <a:rPr lang="en-GB" sz="3600" dirty="0">
                    <a:solidFill>
                      <a:srgbClr val="00628C"/>
                    </a:solidFill>
                  </a:rPr>
                  <a:t> </a:t>
                </a:r>
                <a14:m>
                  <m:oMath xmlns:m="http://schemas.openxmlformats.org/officeDocument/2006/math">
                    <m:f>
                      <m:fPr>
                        <m:ctrlPr>
                          <a:rPr lang="en-GB" sz="3600" i="1" smtClean="0">
                            <a:solidFill>
                              <a:srgbClr val="00628C"/>
                            </a:solidFill>
                            <a:latin typeface="Cambria Math" panose="02040503050406030204" pitchFamily="18" charset="0"/>
                          </a:rPr>
                        </m:ctrlPr>
                      </m:fPr>
                      <m:num>
                        <m:r>
                          <a:rPr lang="en-GB" sz="3600" b="0" i="0" smtClean="0">
                            <a:solidFill>
                              <a:srgbClr val="00628C"/>
                            </a:solidFill>
                            <a:latin typeface="Cambria Math" panose="02040503050406030204" pitchFamily="18" charset="0"/>
                          </a:rPr>
                          <m:t>14</m:t>
                        </m:r>
                      </m:num>
                      <m:den>
                        <m:r>
                          <a:rPr lang="en-GB" sz="3600" b="0" i="0" smtClean="0">
                            <a:solidFill>
                              <a:srgbClr val="00628C"/>
                            </a:solidFill>
                            <a:latin typeface="Cambria Math" panose="02040503050406030204" pitchFamily="18" charset="0"/>
                          </a:rPr>
                          <m:t>15</m:t>
                        </m:r>
                      </m:den>
                    </m:f>
                  </m:oMath>
                </a14:m>
                <a:endParaRPr lang="en-GB" sz="3600" dirty="0">
                  <a:solidFill>
                    <a:srgbClr val="00628C"/>
                  </a:solidFill>
                </a:endParaRPr>
              </a:p>
            </p:txBody>
          </p:sp>
        </mc:Choice>
        <mc:Fallback xmlns="">
          <p:sp>
            <p:nvSpPr>
              <p:cNvPr id="90" name="TextBox 89">
                <a:extLst>
                  <a:ext uri="{FF2B5EF4-FFF2-40B4-BE49-F238E27FC236}">
                    <a16:creationId xmlns:a16="http://schemas.microsoft.com/office/drawing/2014/main" id="{65A4BE3D-702E-4451-AEF0-9329F989F78D}"/>
                  </a:ext>
                </a:extLst>
              </p:cNvPr>
              <p:cNvSpPr txBox="1">
                <a:spLocks noRot="1" noChangeAspect="1" noMove="1" noResize="1" noEditPoints="1" noAdjustHandles="1" noChangeArrowheads="1" noChangeShapeType="1" noTextEdit="1"/>
              </p:cNvSpPr>
              <p:nvPr/>
            </p:nvSpPr>
            <p:spPr>
              <a:xfrm>
                <a:off x="1733569" y="5022510"/>
                <a:ext cx="1463862" cy="878574"/>
              </a:xfrm>
              <a:prstGeom prst="rect">
                <a:avLst/>
              </a:prstGeom>
              <a:blipFill>
                <a:blip r:embed="rId7"/>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491CC96C-6407-49F0-8CD5-804E9CA6D3F9}"/>
                  </a:ext>
                </a:extLst>
              </p:cNvPr>
              <p:cNvSpPr txBox="1"/>
              <p:nvPr/>
            </p:nvSpPr>
            <p:spPr>
              <a:xfrm>
                <a:off x="4087116" y="2728678"/>
                <a:ext cx="1463862" cy="887166"/>
              </a:xfrm>
              <a:prstGeom prst="rect">
                <a:avLst/>
              </a:prstGeom>
              <a:noFill/>
            </p:spPr>
            <p:txBody>
              <a:bodyPr wrap="none" rtlCol="0" anchor="ctr">
                <a:spAutoFit/>
              </a:bodyPr>
              <a:lstStyle/>
              <a:p>
                <a:pPr>
                  <a:buNone/>
                </a:pPr>
                <a14:m>
                  <m:oMath xmlns:m="http://schemas.openxmlformats.org/officeDocument/2006/math">
                    <m:f>
                      <m:fPr>
                        <m:ctrlPr>
                          <a:rPr lang="en-GB" sz="3600" i="1" smtClean="0">
                            <a:solidFill>
                              <a:srgbClr val="00628C"/>
                            </a:solidFill>
                            <a:latin typeface="Cambria Math" panose="02040503050406030204" pitchFamily="18" charset="0"/>
                          </a:rPr>
                        </m:ctrlPr>
                      </m:fPr>
                      <m:num>
                        <m:r>
                          <a:rPr lang="en-GB" sz="3600" b="0" i="0" smtClean="0">
                            <a:solidFill>
                              <a:srgbClr val="00628C"/>
                            </a:solidFill>
                            <a:latin typeface="Cambria Math" panose="02040503050406030204" pitchFamily="18" charset="0"/>
                          </a:rPr>
                          <m:t>14</m:t>
                        </m:r>
                      </m:num>
                      <m:den>
                        <m:r>
                          <a:rPr lang="en-GB" sz="3600" b="0" i="0" smtClean="0">
                            <a:solidFill>
                              <a:srgbClr val="00628C"/>
                            </a:solidFill>
                            <a:latin typeface="Cambria Math" panose="02040503050406030204" pitchFamily="18" charset="0"/>
                          </a:rPr>
                          <m:t>15</m:t>
                        </m:r>
                      </m:den>
                    </m:f>
                  </m:oMath>
                </a14:m>
                <a:r>
                  <a:rPr lang="en-GB" sz="3600" dirty="0">
                    <a:solidFill>
                      <a:srgbClr val="00628C"/>
                    </a:solidFill>
                  </a:rPr>
                  <a:t> </a:t>
                </a:r>
                <a:r>
                  <a:rPr lang="en-GB" dirty="0">
                    <a:solidFill>
                      <a:srgbClr val="00628C"/>
                    </a:solidFill>
                  </a:rPr>
                  <a:t>×</a:t>
                </a:r>
                <a:r>
                  <a:rPr lang="en-GB" sz="3600" dirty="0">
                    <a:solidFill>
                      <a:srgbClr val="00628C"/>
                    </a:solidFill>
                  </a:rPr>
                  <a:t> </a:t>
                </a:r>
                <a14:m>
                  <m:oMath xmlns:m="http://schemas.openxmlformats.org/officeDocument/2006/math">
                    <m:f>
                      <m:fPr>
                        <m:ctrlPr>
                          <a:rPr lang="en-GB" sz="3600" i="1" smtClean="0">
                            <a:solidFill>
                              <a:srgbClr val="00628C"/>
                            </a:solidFill>
                            <a:latin typeface="Cambria Math" panose="02040503050406030204" pitchFamily="18" charset="0"/>
                          </a:rPr>
                        </m:ctrlPr>
                      </m:fPr>
                      <m:num>
                        <m:r>
                          <a:rPr lang="en-GB" sz="3600" b="0" i="0" smtClean="0">
                            <a:solidFill>
                              <a:srgbClr val="00628C"/>
                            </a:solidFill>
                            <a:latin typeface="Cambria Math" panose="02040503050406030204" pitchFamily="18" charset="0"/>
                          </a:rPr>
                          <m:t>15</m:t>
                        </m:r>
                      </m:num>
                      <m:den>
                        <m:r>
                          <a:rPr lang="en-GB" sz="3600" b="0" i="0" smtClean="0">
                            <a:solidFill>
                              <a:srgbClr val="00628C"/>
                            </a:solidFill>
                            <a:latin typeface="Cambria Math" panose="02040503050406030204" pitchFamily="18" charset="0"/>
                          </a:rPr>
                          <m:t>16</m:t>
                        </m:r>
                      </m:den>
                    </m:f>
                  </m:oMath>
                </a14:m>
                <a:endParaRPr lang="en-GB" sz="3600" dirty="0">
                  <a:solidFill>
                    <a:srgbClr val="00628C"/>
                  </a:solidFill>
                </a:endParaRPr>
              </a:p>
            </p:txBody>
          </p:sp>
        </mc:Choice>
        <mc:Fallback xmlns="">
          <p:sp>
            <p:nvSpPr>
              <p:cNvPr id="91" name="TextBox 90">
                <a:extLst>
                  <a:ext uri="{FF2B5EF4-FFF2-40B4-BE49-F238E27FC236}">
                    <a16:creationId xmlns:a16="http://schemas.microsoft.com/office/drawing/2014/main" id="{491CC96C-6407-49F0-8CD5-804E9CA6D3F9}"/>
                  </a:ext>
                </a:extLst>
              </p:cNvPr>
              <p:cNvSpPr txBox="1">
                <a:spLocks noRot="1" noChangeAspect="1" noMove="1" noResize="1" noEditPoints="1" noAdjustHandles="1" noChangeArrowheads="1" noChangeShapeType="1" noTextEdit="1"/>
              </p:cNvSpPr>
              <p:nvPr/>
            </p:nvSpPr>
            <p:spPr>
              <a:xfrm>
                <a:off x="4087116" y="2728678"/>
                <a:ext cx="1463862" cy="887166"/>
              </a:xfrm>
              <a:prstGeom prst="rect">
                <a:avLst/>
              </a:prstGeom>
              <a:blipFill>
                <a:blip r:embed="rId8"/>
                <a:stretch>
                  <a:fillRect b="-1379"/>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739527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a:xfrm>
            <a:off x="302628" y="260648"/>
            <a:ext cx="10972800" cy="982117"/>
          </a:xfrm>
        </p:spPr>
        <p:txBody>
          <a:bodyPr>
            <a:normAutofit/>
          </a:bodyPr>
          <a:lstStyle/>
          <a:p>
            <a:r>
              <a:rPr lang="en-GB" sz="3200" dirty="0"/>
              <a:t>Key vocabulary (1)</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335360" y="1027525"/>
              <a:ext cx="11521280" cy="4802950"/>
            </p:xfrm>
            <a:graphic>
              <a:graphicData uri="http://schemas.openxmlformats.org/drawingml/2006/table">
                <a:tbl>
                  <a:tblPr firstRow="1" bandRow="1">
                    <a:tableStyleId>{E8B1032C-EA38-4F05-BA0D-38AFFFC7BED3}</a:tableStyleId>
                  </a:tblPr>
                  <a:tblGrid>
                    <a:gridCol w="1152128">
                      <a:extLst>
                        <a:ext uri="{9D8B030D-6E8A-4147-A177-3AD203B41FA5}">
                          <a16:colId xmlns:a16="http://schemas.microsoft.com/office/drawing/2014/main" val="2438572298"/>
                        </a:ext>
                      </a:extLst>
                    </a:gridCol>
                    <a:gridCol w="10369152">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746032">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associative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associative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in the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of real numbers is associative, which means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It follows that, for example, 1 + (2 + 3) = (1 + 2) + 3.</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Similarly, multiplication is associative.</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Subtraction and division are not associative because 1 − (2 − 3) = 1 − (−1) = 2, whereas (1 − 2) − 3 = (−1) − 3 = −4 and 1 ÷ (2 ÷ 3) = 1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2</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3</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whereas (1 ÷ 2) ÷ 3 = </a:t>
                          </a:r>
                          <a14:m>
                            <m:oMath xmlns:m="http://schemas.openxmlformats.org/officeDocument/2006/math">
                              <m:d>
                                <m:dPr>
                                  <m:ctrlPr>
                                    <a:rPr lang="en-GB" sz="1400" i="1" smtClean="0">
                                      <a:solidFill>
                                        <a:srgbClr val="585858"/>
                                      </a:solidFill>
                                      <a:effectLst/>
                                      <a:latin typeface="Cambria Math" panose="02040503050406030204" pitchFamily="18" charset="0"/>
                                      <a:cs typeface="Times New Roman" panose="02020603050405020304" pitchFamily="18" charset="0"/>
                                    </a:rPr>
                                  </m:ctrlPr>
                                </m:dPr>
                                <m:e>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e>
                              </m:d>
                            </m:oMath>
                          </a14:m>
                          <a:r>
                            <a:rPr lang="en-GB" sz="1400" dirty="0">
                              <a:solidFill>
                                <a:srgbClr val="585858"/>
                              </a:solidFill>
                              <a:effectLst/>
                              <a:latin typeface="+mn-lt"/>
                              <a:ea typeface="Calibri" panose="020F0502020204030204" pitchFamily="34" charset="0"/>
                              <a:cs typeface="Times New Roman" panose="02020603050405020304" pitchFamily="18" charset="0"/>
                            </a:rPr>
                            <a:t> ÷ 3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6</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719448778"/>
                      </a:ext>
                    </a:extLst>
                  </a:tr>
                  <a:tr h="471678">
                    <a:tc>
                      <a:txBody>
                        <a:bodyPr/>
                        <a:lstStyle/>
                        <a:p>
                          <a:pPr>
                            <a:spcBef>
                              <a:spcPts val="400"/>
                            </a:spcBef>
                            <a:spcAft>
                              <a:spcPts val="400"/>
                            </a:spcAft>
                          </a:pPr>
                          <a:r>
                            <a:rPr lang="en-GB" sz="1400">
                              <a:solidFill>
                                <a:srgbClr val="585858"/>
                              </a:solidFill>
                              <a:effectLst/>
                              <a:latin typeface="+mn-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3 = 3 × 2.</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78949882"/>
                      </a:ext>
                    </a:extLst>
                  </a:tr>
                  <a:tr h="471678">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distributive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One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distributive over another binary operation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on that set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For the set of real numbers, multiplication is distributive over addition and subtraction since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ac</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real numbers. It follows that 4(50 + 6) = (4 × 50) + (4 × 6) and 4 × (50 − 2) = (4 × 50) − (4 × 2).</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For division,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𝑎</m:t>
                                  </m:r>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𝑏</m:t>
                                  </m:r>
                                  <m:r>
                                    <a:rPr lang="en-GB" sz="1400" b="0" i="1" smtClean="0">
                                      <a:solidFill>
                                        <a:srgbClr val="585858"/>
                                      </a:solidFill>
                                      <a:effectLst/>
                                      <a:latin typeface="Cambria Math" panose="02040503050406030204" pitchFamily="18" charset="0"/>
                                      <a:cs typeface="Times New Roman" panose="02020603050405020304" pitchFamily="18" charset="0"/>
                                    </a:rPr>
                                    <m:t>)</m:t>
                                  </m:r>
                                </m:num>
                                <m:den>
                                  <m:r>
                                    <a:rPr lang="en-GB" sz="1400" b="0" i="1" smtClean="0">
                                      <a:solidFill>
                                        <a:srgbClr val="585858"/>
                                      </a:solidFill>
                                      <a:effectLst/>
                                      <a:latin typeface="Cambria Math" panose="02040503050406030204" pitchFamily="18" charset="0"/>
                                      <a:cs typeface="Times New Roman" panose="02020603050405020304" pitchFamily="18" charset="0"/>
                                    </a:rPr>
                                    <m:t>𝑐</m:t>
                                  </m:r>
                                </m:den>
                              </m:f>
                              <m: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(division is distributive over addition), but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𝑐</m:t>
                                  </m:r>
                                </m:num>
                                <m:den>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𝑎</m:t>
                                  </m:r>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𝑏</m:t>
                                  </m:r>
                                  <m:r>
                                    <a:rPr lang="en-GB" sz="1400" b="0" i="1" smtClean="0">
                                      <a:solidFill>
                                        <a:srgbClr val="585858"/>
                                      </a:solidFill>
                                      <a:effectLst/>
                                      <a:latin typeface="Cambria Math" panose="02040503050406030204" pitchFamily="18" charset="0"/>
                                      <a:cs typeface="Times New Roman" panose="02020603050405020304" pitchFamily="18" charset="0"/>
                                    </a:rPr>
                                    <m:t>)</m:t>
                                  </m:r>
                                </m:den>
                              </m:f>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den>
                              </m:f>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(addition is not distributive over division).</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subtraction and division are not distributive over other number operations.</a:t>
                          </a:r>
                        </a:p>
                      </a:txBody>
                      <a:tcPr marL="68580" marR="68580" marT="0" marB="0"/>
                    </a:tc>
                    <a:extLst>
                      <a:ext uri="{0D108BD9-81ED-4DB2-BD59-A6C34878D82A}">
                        <a16:rowId xmlns:a16="http://schemas.microsoft.com/office/drawing/2014/main" val="2755903003"/>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375389778"/>
                  </p:ext>
                </p:extLst>
              </p:nvPr>
            </p:nvGraphicFramePr>
            <p:xfrm>
              <a:off x="335360" y="1027525"/>
              <a:ext cx="11521280" cy="4802950"/>
            </p:xfrm>
            <a:graphic>
              <a:graphicData uri="http://schemas.openxmlformats.org/drawingml/2006/table">
                <a:tbl>
                  <a:tblPr firstRow="1" bandRow="1">
                    <a:tableStyleId>{E8B1032C-EA38-4F05-BA0D-38AFFFC7BED3}</a:tableStyleId>
                  </a:tblPr>
                  <a:tblGrid>
                    <a:gridCol w="1152128">
                      <a:extLst>
                        <a:ext uri="{9D8B030D-6E8A-4147-A177-3AD203B41FA5}">
                          <a16:colId xmlns:a16="http://schemas.microsoft.com/office/drawing/2014/main" val="2438572298"/>
                        </a:ext>
                      </a:extLst>
                    </a:gridCol>
                    <a:gridCol w="10369152">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1690878">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associative</a:t>
                          </a:r>
                        </a:p>
                      </a:txBody>
                      <a:tcPr marL="68580" marR="68580" marT="0" marB="0"/>
                    </a:tc>
                    <a:tc>
                      <a:txBody>
                        <a:bodyPr/>
                        <a:lstStyle/>
                        <a:p>
                          <a:endParaRPr lang="en-US"/>
                        </a:p>
                      </a:txBody>
                      <a:tcPr marL="68580" marR="68580" marT="0" marB="0">
                        <a:blipFill>
                          <a:blip r:embed="rId2"/>
                          <a:stretch>
                            <a:fillRect l="-11229" t="-22662" r="-235" b="-168345"/>
                          </a:stretch>
                        </a:blipFill>
                      </a:tcPr>
                    </a:tc>
                    <a:extLst>
                      <a:ext uri="{0D108BD9-81ED-4DB2-BD59-A6C34878D82A}">
                        <a16:rowId xmlns:a16="http://schemas.microsoft.com/office/drawing/2014/main" val="2719448778"/>
                      </a:ext>
                    </a:extLst>
                  </a:tr>
                  <a:tr h="1056640">
                    <a:tc>
                      <a:txBody>
                        <a:bodyPr/>
                        <a:lstStyle/>
                        <a:p>
                          <a:pPr>
                            <a:spcBef>
                              <a:spcPts val="400"/>
                            </a:spcBef>
                            <a:spcAft>
                              <a:spcPts val="400"/>
                            </a:spcAft>
                          </a:pPr>
                          <a:r>
                            <a:rPr lang="en-GB" sz="1400">
                              <a:solidFill>
                                <a:srgbClr val="585858"/>
                              </a:solidFill>
                              <a:effectLst/>
                              <a:latin typeface="+mn-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3 = 3 × 2.</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78949882"/>
                      </a:ext>
                    </a:extLst>
                  </a:tr>
                  <a:tr h="1684592">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distributive</a:t>
                          </a:r>
                        </a:p>
                      </a:txBody>
                      <a:tcPr marL="68580" marR="68580" marT="0" marB="0"/>
                    </a:tc>
                    <a:tc>
                      <a:txBody>
                        <a:bodyPr/>
                        <a:lstStyle/>
                        <a:p>
                          <a:endParaRPr lang="en-US"/>
                        </a:p>
                      </a:txBody>
                      <a:tcPr marL="68580" marR="68580" marT="0" marB="0">
                        <a:blipFill>
                          <a:blip r:embed="rId2"/>
                          <a:stretch>
                            <a:fillRect l="-11229" t="-185560" r="-235" b="-6498"/>
                          </a:stretch>
                        </a:blipFill>
                      </a:tcPr>
                    </a:tc>
                    <a:extLst>
                      <a:ext uri="{0D108BD9-81ED-4DB2-BD59-A6C34878D82A}">
                        <a16:rowId xmlns:a16="http://schemas.microsoft.com/office/drawing/2014/main" val="2755903003"/>
                      </a:ext>
                    </a:extLst>
                  </a:tr>
                </a:tbl>
              </a:graphicData>
            </a:graphic>
          </p:graphicFrame>
        </mc:Fallback>
      </mc:AlternateContent>
    </p:spTree>
    <p:extLst>
      <p:ext uri="{BB962C8B-B14F-4D97-AF65-F5344CB8AC3E}">
        <p14:creationId xmlns:p14="http://schemas.microsoft.com/office/powerpoint/2010/main" val="2643816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a:xfrm>
            <a:off x="335360" y="353327"/>
            <a:ext cx="10972800" cy="982117"/>
          </a:xfrm>
        </p:spPr>
        <p:txBody>
          <a:bodyPr>
            <a:normAutofit/>
          </a:bodyPr>
          <a:lstStyle/>
          <a:p>
            <a:r>
              <a:rPr lang="en-GB" sz="3200" dirty="0"/>
              <a:t>Key vocabulary (2)</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335360" y="1340768"/>
              <a:ext cx="11521280" cy="3528393"/>
            </p:xfrm>
            <a:graphic>
              <a:graphicData uri="http://schemas.openxmlformats.org/drawingml/2006/table">
                <a:tbl>
                  <a:tblPr firstRow="1" bandRow="1">
                    <a:tableStyleId>{E8B1032C-EA38-4F05-BA0D-38AFFFC7BED3}</a:tableStyleId>
                  </a:tblPr>
                  <a:tblGrid>
                    <a:gridCol w="1477499">
                      <a:extLst>
                        <a:ext uri="{9D8B030D-6E8A-4147-A177-3AD203B41FA5}">
                          <a16:colId xmlns:a16="http://schemas.microsoft.com/office/drawing/2014/main" val="2438572298"/>
                        </a:ext>
                      </a:extLst>
                    </a:gridCol>
                    <a:gridCol w="10043781">
                      <a:extLst>
                        <a:ext uri="{9D8B030D-6E8A-4147-A177-3AD203B41FA5}">
                          <a16:colId xmlns:a16="http://schemas.microsoft.com/office/drawing/2014/main" val="1416496605"/>
                        </a:ext>
                      </a:extLst>
                    </a:gridCol>
                  </a:tblGrid>
                  <a:tr h="389119">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494928">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multiplicative identity</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multiplicative identity (i.e. the identity for multiplication and division) is 1.</a:t>
                          </a:r>
                        </a:p>
                      </a:txBody>
                      <a:tcPr marL="68580" marR="68580" marT="0" marB="0"/>
                    </a:tc>
                    <a:extLst>
                      <a:ext uri="{0D108BD9-81ED-4DB2-BD59-A6C34878D82A}">
                        <a16:rowId xmlns:a16="http://schemas.microsoft.com/office/drawing/2014/main" val="78949882"/>
                      </a:ext>
                    </a:extLst>
                  </a:tr>
                  <a:tr h="1455400">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rational number</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A number that is an integer or that can be expressed as a fraction whose numerator and denominator are integers, and whose denominator is not zero.</a:t>
                          </a:r>
                        </a:p>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Examples: −1,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cs typeface="Times New Roman" panose="02020603050405020304" pitchFamily="18" charset="0"/>
                                    </a:rPr>
                                    <m:t>1</m:t>
                                  </m:r>
                                </m:num>
                                <m:den>
                                  <m:r>
                                    <a:rPr lang="en-GB" sz="1400" kern="1200" smtClean="0">
                                      <a:solidFill>
                                        <a:srgbClr val="585858"/>
                                      </a:solidFill>
                                      <a:effectLst/>
                                      <a:latin typeface="Cambria Math" panose="02040503050406030204" pitchFamily="18" charset="0"/>
                                      <a:cs typeface="Times New Roman" panose="02020603050405020304" pitchFamily="18" charset="0"/>
                                    </a:rPr>
                                    <m:t>3</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cs typeface="Times New Roman" panose="02020603050405020304" pitchFamily="18" charset="0"/>
                                    </a:rPr>
                                    <m:t>3</m:t>
                                  </m:r>
                                </m:num>
                                <m:den>
                                  <m:r>
                                    <a:rPr lang="en-GB" sz="1400" kern="1200" smtClean="0">
                                      <a:solidFill>
                                        <a:srgbClr val="585858"/>
                                      </a:solidFill>
                                      <a:effectLst/>
                                      <a:latin typeface="Cambria Math" panose="02040503050406030204" pitchFamily="18" charset="0"/>
                                      <a:cs typeface="Times New Roman" panose="02020603050405020304" pitchFamily="18" charset="0"/>
                                    </a:rPr>
                                    <m:t>5</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9, 235. </a:t>
                          </a:r>
                        </a:p>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Rational numbers, when expressed as decimals, are recurring decimals or finite (terminating) decimals. Numbers that are not rational are irrational. Irrational numbers include </a:t>
                          </a:r>
                          <a14:m>
                            <m:oMath xmlns:m="http://schemas.openxmlformats.org/officeDocument/2006/math">
                              <m:rad>
                                <m:radPr>
                                  <m:degHide m:val="on"/>
                                  <m:ctrlPr>
                                    <a:rPr lang="en-GB" sz="1400" i="1" kern="1200" smtClean="0">
                                      <a:solidFill>
                                        <a:srgbClr val="585858"/>
                                      </a:solidFill>
                                      <a:effectLst/>
                                      <a:latin typeface="Cambria Math" panose="02040503050406030204" pitchFamily="18" charset="0"/>
                                      <a:cs typeface="Times New Roman" panose="02020603050405020304" pitchFamily="18" charset="0"/>
                                    </a:rPr>
                                  </m:ctrlPr>
                                </m:radPr>
                                <m:deg/>
                                <m:e>
                                  <m:r>
                                    <a:rPr lang="en-GB" sz="1400" b="0" i="1" kern="1200" smtClean="0">
                                      <a:solidFill>
                                        <a:srgbClr val="585858"/>
                                      </a:solidFill>
                                      <a:effectLst/>
                                      <a:latin typeface="Cambria Math" panose="02040503050406030204" pitchFamily="18" charset="0"/>
                                      <a:cs typeface="Times New Roman" panose="02020603050405020304" pitchFamily="18" charset="0"/>
                                    </a:rPr>
                                    <m:t>5</m:t>
                                  </m:r>
                                </m:e>
                              </m:rad>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and </a:t>
                          </a:r>
                          <a14:m>
                            <m:oMath xmlns:m="http://schemas.openxmlformats.org/officeDocument/2006/math">
                              <m: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which produce infinite, non-recurring decimals.</a:t>
                          </a:r>
                        </a:p>
                      </a:txBody>
                      <a:tcPr marL="68580" marR="68580" marT="0" marB="0"/>
                    </a:tc>
                    <a:extLst>
                      <a:ext uri="{0D108BD9-81ED-4DB2-BD59-A6C34878D82A}">
                        <a16:rowId xmlns:a16="http://schemas.microsoft.com/office/drawing/2014/main" val="1093196103"/>
                      </a:ext>
                    </a:extLst>
                  </a:tr>
                  <a:tr h="1188946">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reciprocal</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The multiplicative inverse of any non-zero number. Any non-zero number multiplied by its reciprocal is equal to 1. In symbols, </a:t>
                          </a:r>
                          <a14:m>
                            <m:oMath xmlns:m="http://schemas.openxmlformats.org/officeDocument/2006/math">
                              <m:r>
                                <a:rPr lang="en-GB" sz="1400" b="0" i="1" kern="120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𝑥</m:t>
                                  </m:r>
                                </m:den>
                              </m:f>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for all </a:t>
                          </a:r>
                          <a14:m>
                            <m:oMath xmlns:m="http://schemas.openxmlformats.org/officeDocument/2006/math">
                              <m:r>
                                <a:rPr lang="en-GB" sz="1400" i="1" kern="1200"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 0.</a:t>
                          </a:r>
                        </a:p>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Multiplying by </a:t>
                          </a:r>
                          <a14:m>
                            <m:oMath xmlns:m="http://schemas.openxmlformats.org/officeDocument/2006/math">
                              <m:f>
                                <m:fPr>
                                  <m:ctrlP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is the same as dividing by x, and, since division by zero is not defined, zero has to be excluded from all other numbers that have a reciprocal.</a:t>
                          </a:r>
                        </a:p>
                      </a:txBody>
                      <a:tcPr marL="68580" marR="68580" marT="0" marB="0"/>
                    </a:tc>
                    <a:extLst>
                      <a:ext uri="{0D108BD9-81ED-4DB2-BD59-A6C34878D82A}">
                        <a16:rowId xmlns:a16="http://schemas.microsoft.com/office/drawing/2014/main" val="312640338"/>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826245099"/>
                  </p:ext>
                </p:extLst>
              </p:nvPr>
            </p:nvGraphicFramePr>
            <p:xfrm>
              <a:off x="335360" y="1340768"/>
              <a:ext cx="11521280" cy="3528393"/>
            </p:xfrm>
            <a:graphic>
              <a:graphicData uri="http://schemas.openxmlformats.org/drawingml/2006/table">
                <a:tbl>
                  <a:tblPr firstRow="1" bandRow="1">
                    <a:tableStyleId>{E8B1032C-EA38-4F05-BA0D-38AFFFC7BED3}</a:tableStyleId>
                  </a:tblPr>
                  <a:tblGrid>
                    <a:gridCol w="1477499">
                      <a:extLst>
                        <a:ext uri="{9D8B030D-6E8A-4147-A177-3AD203B41FA5}">
                          <a16:colId xmlns:a16="http://schemas.microsoft.com/office/drawing/2014/main" val="2438572298"/>
                        </a:ext>
                      </a:extLst>
                    </a:gridCol>
                    <a:gridCol w="10043781">
                      <a:extLst>
                        <a:ext uri="{9D8B030D-6E8A-4147-A177-3AD203B41FA5}">
                          <a16:colId xmlns:a16="http://schemas.microsoft.com/office/drawing/2014/main" val="1416496605"/>
                        </a:ext>
                      </a:extLst>
                    </a:gridCol>
                  </a:tblGrid>
                  <a:tr h="389119">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494928">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multiplicative identity</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multiplicative identity (i.e. the identity for multiplication and division) is 1.</a:t>
                          </a:r>
                        </a:p>
                      </a:txBody>
                      <a:tcPr marL="68580" marR="68580" marT="0" marB="0"/>
                    </a:tc>
                    <a:extLst>
                      <a:ext uri="{0D108BD9-81ED-4DB2-BD59-A6C34878D82A}">
                        <a16:rowId xmlns:a16="http://schemas.microsoft.com/office/drawing/2014/main" val="78949882"/>
                      </a:ext>
                    </a:extLst>
                  </a:tr>
                  <a:tr h="1455400">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rational number</a:t>
                          </a:r>
                        </a:p>
                      </a:txBody>
                      <a:tcPr marL="68580" marR="68580" marT="0" marB="0"/>
                    </a:tc>
                    <a:tc>
                      <a:txBody>
                        <a:bodyPr/>
                        <a:lstStyle/>
                        <a:p>
                          <a:endParaRPr lang="en-US"/>
                        </a:p>
                      </a:txBody>
                      <a:tcPr marL="68580" marR="68580" marT="0" marB="0">
                        <a:blipFill>
                          <a:blip r:embed="rId2"/>
                          <a:stretch>
                            <a:fillRect l="-14806" t="-61250" r="-243" b="-85000"/>
                          </a:stretch>
                        </a:blipFill>
                      </a:tcPr>
                    </a:tc>
                    <a:extLst>
                      <a:ext uri="{0D108BD9-81ED-4DB2-BD59-A6C34878D82A}">
                        <a16:rowId xmlns:a16="http://schemas.microsoft.com/office/drawing/2014/main" val="1093196103"/>
                      </a:ext>
                    </a:extLst>
                  </a:tr>
                  <a:tr h="1188946">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reciprocal</a:t>
                          </a:r>
                        </a:p>
                      </a:txBody>
                      <a:tcPr marL="68580" marR="68580" marT="0" marB="0"/>
                    </a:tc>
                    <a:tc>
                      <a:txBody>
                        <a:bodyPr/>
                        <a:lstStyle/>
                        <a:p>
                          <a:endParaRPr lang="en-US"/>
                        </a:p>
                      </a:txBody>
                      <a:tcPr marL="68580" marR="68580" marT="0" marB="0">
                        <a:blipFill>
                          <a:blip r:embed="rId2"/>
                          <a:stretch>
                            <a:fillRect l="-14806" t="-198462" r="-243" b="-4615"/>
                          </a:stretch>
                        </a:blipFill>
                      </a:tcPr>
                    </a:tc>
                    <a:extLst>
                      <a:ext uri="{0D108BD9-81ED-4DB2-BD59-A6C34878D82A}">
                        <a16:rowId xmlns:a16="http://schemas.microsoft.com/office/drawing/2014/main" val="312640338"/>
                      </a:ext>
                    </a:extLst>
                  </a:tr>
                </a:tbl>
              </a:graphicData>
            </a:graphic>
          </p:graphicFrame>
        </mc:Fallback>
      </mc:AlternateContent>
    </p:spTree>
    <p:extLst>
      <p:ext uri="{BB962C8B-B14F-4D97-AF65-F5344CB8AC3E}">
        <p14:creationId xmlns:p14="http://schemas.microsoft.com/office/powerpoint/2010/main" val="72973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3888432"/>
          </a:xfrm>
        </p:spPr>
        <p:txBody>
          <a:bodyPr/>
          <a:lstStyle/>
          <a:p>
            <a:r>
              <a:rPr lang="en-GB" dirty="0"/>
              <a:t>There are a number of different representations that you may wish to use to support students’ understanding of this key idea. These might include:</a:t>
            </a:r>
          </a:p>
          <a:p>
            <a:endParaRPr lang="en-GB" dirty="0"/>
          </a:p>
        </p:txBody>
      </p:sp>
      <p:sp>
        <p:nvSpPr>
          <p:cNvPr id="9" name="TextBox 8">
            <a:extLst>
              <a:ext uri="{FF2B5EF4-FFF2-40B4-BE49-F238E27FC236}">
                <a16:creationId xmlns:a16="http://schemas.microsoft.com/office/drawing/2014/main" id="{87DBA3AC-E65A-455F-8954-CFDE8A02F5F9}"/>
              </a:ext>
            </a:extLst>
          </p:cNvPr>
          <p:cNvSpPr txBox="1"/>
          <p:nvPr/>
        </p:nvSpPr>
        <p:spPr>
          <a:xfrm>
            <a:off x="581046" y="2108558"/>
            <a:ext cx="8179249" cy="3229602"/>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Arrays and area models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array is a useful image for revealing the commutative and distributive properties of multiplication. When the rectangle has continuous measures for the dimensions, it becomes a useful way of thinking about the product of any two numbers including decimals and fractions.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Bar models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Bar models can be very useful to support students in representing (literally, re-presenting) problems to reveal additive and multiplicative structures, including those involving fractions. </a:t>
            </a:r>
          </a:p>
        </p:txBody>
      </p:sp>
      <p:pic>
        <p:nvPicPr>
          <p:cNvPr id="10" name="Picture 9">
            <a:extLst>
              <a:ext uri="{FF2B5EF4-FFF2-40B4-BE49-F238E27FC236}">
                <a16:creationId xmlns:a16="http://schemas.microsoft.com/office/drawing/2014/main" id="{5AF97BB4-D714-44CB-A319-932C598671CF}"/>
              </a:ext>
            </a:extLst>
          </p:cNvPr>
          <p:cNvPicPr/>
          <p:nvPr/>
        </p:nvPicPr>
        <p:blipFill>
          <a:blip r:embed="rId3">
            <a:extLst>
              <a:ext uri="{28A0092B-C50C-407E-A947-70E740481C1C}">
                <a14:useLocalDpi xmlns:a14="http://schemas.microsoft.com/office/drawing/2010/main" val="0"/>
              </a:ext>
            </a:extLst>
          </a:blip>
          <a:stretch>
            <a:fillRect/>
          </a:stretch>
        </p:blipFill>
        <p:spPr>
          <a:xfrm>
            <a:off x="7176120" y="2329587"/>
            <a:ext cx="6414679" cy="1930574"/>
          </a:xfrm>
          <a:prstGeom prst="rect">
            <a:avLst/>
          </a:prstGeom>
        </p:spPr>
      </p:pic>
    </p:spTree>
    <p:extLst>
      <p:ext uri="{BB962C8B-B14F-4D97-AF65-F5344CB8AC3E}">
        <p14:creationId xmlns:p14="http://schemas.microsoft.com/office/powerpoint/2010/main" val="444374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96752"/>
            <a:ext cx="10972800" cy="3888432"/>
          </a:xfrm>
        </p:spPr>
        <p:txBody>
          <a:bodyPr>
            <a:noAutofit/>
          </a:bodyPr>
          <a:lstStyle/>
          <a:p>
            <a:pPr marL="0" indent="0">
              <a:buNone/>
            </a:pPr>
            <a:r>
              <a:rPr lang="en-GB" sz="2000" dirty="0"/>
              <a:t>From Upper Key Stage 2, students will bring experience of:</a:t>
            </a:r>
          </a:p>
          <a:p>
            <a:pPr marL="400050"/>
            <a:r>
              <a:rPr lang="en-GB" sz="1800" dirty="0"/>
              <a:t>multiplying multi-digit numbers up to four digits by a two-digit whole number using the formal written method of long multiplication</a:t>
            </a:r>
          </a:p>
          <a:p>
            <a:pPr marL="400050"/>
            <a:r>
              <a:rPr lang="en-GB" sz="1800" dirty="0"/>
              <a:t>dividing numbers up to four digits by a two-digit whole number using the formal written method of long division, and interpreting remainders as whole number remainders, fractions, or by rounding, as appropriate for the context</a:t>
            </a:r>
          </a:p>
          <a:p>
            <a:pPr marL="400050"/>
            <a:r>
              <a:rPr lang="en-GB" sz="1800" dirty="0"/>
              <a:t>dividing numbers up to four digits by a two-digit number using the formal written method of short division where appropriate, and interpreting remainders according to the context</a:t>
            </a:r>
          </a:p>
          <a:p>
            <a:pPr marL="400050"/>
            <a:r>
              <a:rPr lang="en-GB" sz="1800" dirty="0"/>
              <a:t>performing mental calculations, including with mixed operations and large numbers</a:t>
            </a:r>
          </a:p>
          <a:p>
            <a:pPr marL="400050"/>
            <a:r>
              <a:rPr lang="en-GB" sz="1800" dirty="0"/>
              <a:t>using their knowledge of the order of operations to carry out calculations involving the four operations</a:t>
            </a:r>
          </a:p>
          <a:p>
            <a:pPr marL="400050"/>
            <a:r>
              <a:rPr lang="en-GB" sz="1800" dirty="0"/>
              <a:t>solving addition and subtraction multi-step problems in contexts, deciding which operations and methods to use and why </a:t>
            </a:r>
          </a:p>
          <a:p>
            <a:endParaRPr lang="en-GB" dirty="0"/>
          </a:p>
        </p:txBody>
      </p:sp>
    </p:spTree>
    <p:extLst>
      <p:ext uri="{BB962C8B-B14F-4D97-AF65-F5344CB8AC3E}">
        <p14:creationId xmlns:p14="http://schemas.microsoft.com/office/powerpoint/2010/main" val="15959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From Upper Key Stage 2, students will bring experience of:</a:t>
                </a:r>
              </a:p>
              <a:p>
                <a:r>
                  <a:rPr lang="en-GB" sz="1800" dirty="0"/>
                  <a:t>solving problems involving addition, subtraction, multiplication and division</a:t>
                </a:r>
              </a:p>
              <a:p>
                <a:r>
                  <a:rPr lang="en-GB" sz="1800" dirty="0"/>
                  <a:t>using estimation to check answers to calculations and determine, in the context of a problem, an appropriate degree of accuracy</a:t>
                </a:r>
              </a:p>
              <a:p>
                <a:r>
                  <a:rPr lang="en-GB" sz="1800" dirty="0"/>
                  <a:t>adding and subtracting fractions with different denominators and mixed numbers, using the concept of equivalent fractions</a:t>
                </a:r>
              </a:p>
              <a:p>
                <a:r>
                  <a:rPr lang="en-GB" sz="1800" dirty="0"/>
                  <a:t>multiplying simple pairs of proper fractions, writing the answer in its simplest form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4</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2</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8</m:t>
                        </m:r>
                      </m:den>
                    </m:f>
                  </m:oMath>
                </a14:m>
                <a:r>
                  <a:rPr lang="en-GB" sz="1800" dirty="0"/>
                  <a:t>]</a:t>
                </a:r>
              </a:p>
              <a:p>
                <a:r>
                  <a:rPr lang="en-GB" sz="1800" dirty="0"/>
                  <a:t>dividing proper fractions by whole numbers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3</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2=</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6</m:t>
                        </m:r>
                      </m:den>
                    </m:f>
                  </m:oMath>
                </a14:m>
                <a:r>
                  <a:rPr lang="en-GB" sz="1800" dirty="0"/>
                  <a:t>]</a:t>
                </a:r>
              </a:p>
              <a:p>
                <a:r>
                  <a:rPr lang="en-GB" sz="1800" dirty="0"/>
                  <a:t>multiplying one-digit numbers with up to two decimal places by whole numbers</a:t>
                </a:r>
              </a:p>
              <a:p>
                <a:r>
                  <a:rPr lang="en-GB" sz="1800" dirty="0"/>
                  <a:t>using written division methods in cases where the answer has up to two decimal places.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96752"/>
                <a:ext cx="10972800" cy="3888432"/>
              </a:xfrm>
              <a:blipFill>
                <a:blip r:embed="rId3"/>
                <a:stretch>
                  <a:fillRect l="-556" t="-1411"/>
                </a:stretch>
              </a:blipFill>
            </p:spPr>
            <p:txBody>
              <a:bodyPr/>
              <a:lstStyle/>
              <a:p>
                <a:r>
                  <a:rPr lang="en-GB">
                    <a:noFill/>
                  </a:rPr>
                  <a:t> </a:t>
                </a:r>
              </a:p>
            </p:txBody>
          </p:sp>
        </mc:Fallback>
      </mc:AlternateContent>
    </p:spTree>
    <p:extLst>
      <p:ext uri="{BB962C8B-B14F-4D97-AF65-F5344CB8AC3E}">
        <p14:creationId xmlns:p14="http://schemas.microsoft.com/office/powerpoint/2010/main" val="269453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calculate with roots and with integer {and fractional} indices </a:t>
                </a:r>
              </a:p>
              <a:p>
                <a:r>
                  <a:rPr lang="en-GB" sz="1800" dirty="0"/>
                  <a:t>calculate exactly with fractions, {surds} and multiples of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oMath>
                </a14:m>
                <a:r>
                  <a:rPr lang="en-GB" sz="1800" dirty="0"/>
                  <a:t>; {simplify surd expressions involving squares [e.g.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 and rationalise denominators}</a:t>
                </a:r>
              </a:p>
              <a:p>
                <a:r>
                  <a:rPr lang="en-GB" sz="1800" dirty="0"/>
                  <a:t>calculate with numbers in standard form A × 10</a:t>
                </a:r>
                <a:r>
                  <a:rPr lang="en-GB" sz="1800" i="1" baseline="30000" dirty="0"/>
                  <a:t>n</a:t>
                </a:r>
                <a:r>
                  <a:rPr lang="en-GB" sz="1800" dirty="0"/>
                  <a:t>, where 1 ≤ A &lt; 10 and </a:t>
                </a:r>
                <a:r>
                  <a:rPr lang="en-GB" sz="1800" i="1" dirty="0"/>
                  <a:t>n</a:t>
                </a:r>
                <a:r>
                  <a:rPr lang="en-GB" sz="1800" dirty="0"/>
                  <a:t> is an integer</a:t>
                </a:r>
              </a:p>
              <a:p>
                <a:r>
                  <a:rPr lang="en-GB" sz="1800" dirty="0"/>
                  <a:t>solve two simultaneous equations in two variables (linear/linear {or linear/quadratic}) algebraically; find approximate solutions using a graph </a:t>
                </a:r>
              </a:p>
              <a:p>
                <a:r>
                  <a:rPr lang="en-GB" sz="1800" dirty="0"/>
                  <a:t>translate simple situations or procedures into algebraic expressions or formulae; derive an equation (or two simultaneous equations), solve the equation(s) and interpret the solution </a:t>
                </a:r>
              </a:p>
              <a:p>
                <a:r>
                  <a:rPr lang="en-GB" sz="1800" dirty="0"/>
                  <a:t>solve linear inequalities in one {or two} variable{s}, {and quadratic inequalities in one variable}; represent the solution set on a number line, {using set notation and on a graph}. </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24744"/>
                <a:ext cx="10972800" cy="3888432"/>
              </a:xfrm>
              <a:blipFill>
                <a:blip r:embed="rId3"/>
                <a:stretch>
                  <a:fillRect l="-556" t="-1570" r="-444" b="-12559"/>
                </a:stretch>
              </a:blipFill>
            </p:spPr>
            <p:txBody>
              <a:bodyPr/>
              <a:lstStyle/>
              <a:p>
                <a:r>
                  <a:rPr lang="en-GB">
                    <a:noFill/>
                  </a:rPr>
                  <a:t> </a:t>
                </a:r>
              </a:p>
            </p:txBody>
          </p:sp>
        </mc:Fallback>
      </mc:AlternateContent>
    </p:spTree>
    <p:extLst>
      <p:ext uri="{BB962C8B-B14F-4D97-AF65-F5344CB8AC3E}">
        <p14:creationId xmlns:p14="http://schemas.microsoft.com/office/powerpoint/2010/main" val="4018005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lnSpcReduction="10000"/>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2 Operating on number Theme Overview Document</a:t>
            </a:r>
            <a:endParaRPr lang="en-GB" dirty="0"/>
          </a:p>
          <a:p>
            <a:pPr lvl="2">
              <a:lnSpc>
                <a:spcPct val="100000"/>
              </a:lnSpc>
            </a:pPr>
            <a:r>
              <a:rPr lang="en-GB" dirty="0">
                <a:hlinkClick r:id="rId5"/>
              </a:rPr>
              <a:t>2.1 Arithmetic procedures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Insights from experienced teachers | NCETM</a:t>
            </a:r>
            <a:r>
              <a:rPr lang="en-GB" dirty="0"/>
              <a:t> </a:t>
            </a:r>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secondary assessment materials</a:t>
            </a:r>
            <a:endParaRPr lang="en-GB" dirty="0"/>
          </a:p>
          <a:p>
            <a:pPr>
              <a:lnSpc>
                <a:spcPct val="100000"/>
              </a:lnSpc>
            </a:pPr>
            <a:r>
              <a:rPr lang="en-GB" dirty="0"/>
              <a:t>You may also find the following resources useful:</a:t>
            </a:r>
          </a:p>
          <a:p>
            <a:pPr lvl="1">
              <a:lnSpc>
                <a:spcPct val="100000"/>
              </a:lnSpc>
            </a:pPr>
            <a:r>
              <a:rPr lang="en-GB" dirty="0">
                <a:hlinkClick r:id="rId10"/>
              </a:rPr>
              <a:t>Planning to teach secondary maths | NCETM</a:t>
            </a:r>
            <a:endParaRPr lang="en-GB" dirty="0"/>
          </a:p>
          <a:p>
            <a:pPr lvl="1">
              <a:lnSpc>
                <a:spcPct val="100000"/>
              </a:lnSpc>
            </a:pPr>
            <a:r>
              <a:rPr lang="en-GB" dirty="0">
                <a:hlinkClick r:id="rId11"/>
              </a:rPr>
              <a:t>Departmental Workshops | NCETM</a:t>
            </a: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second of these themes is </a:t>
            </a:r>
            <a:r>
              <a:rPr lang="en-GB" dirty="0">
                <a:hlinkClick r:id="rId3"/>
              </a:rPr>
              <a:t>Operating on number</a:t>
            </a:r>
            <a:r>
              <a:rPr lang="en-GB" dirty="0"/>
              <a:t>, which covers the following interconnected core concepts:</a:t>
            </a:r>
          </a:p>
          <a:p>
            <a:pPr marL="0" indent="0">
              <a:buNone/>
            </a:pPr>
            <a:r>
              <a:rPr lang="en-GB" dirty="0"/>
              <a:t>	</a:t>
            </a:r>
            <a:r>
              <a:rPr lang="en-GB" i="1" dirty="0"/>
              <a:t>2.1	Arithmetic procedures</a:t>
            </a:r>
          </a:p>
          <a:p>
            <a:pPr marL="0" indent="0">
              <a:buNone/>
            </a:pPr>
            <a:r>
              <a:rPr lang="en-GB" i="1" dirty="0"/>
              <a:t>	2.2	Solving linear equations</a:t>
            </a:r>
          </a:p>
          <a:p>
            <a:endParaRPr lang="en-GB" dirty="0"/>
          </a:p>
        </p:txBody>
      </p:sp>
    </p:spTree>
    <p:extLst>
      <p:ext uri="{BB962C8B-B14F-4D97-AF65-F5344CB8AC3E}">
        <p14:creationId xmlns:p14="http://schemas.microsoft.com/office/powerpoint/2010/main" val="416425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725144"/>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154253"/>
            <a:ext cx="10972800" cy="864096"/>
          </a:xfrm>
        </p:spPr>
        <p:txBody>
          <a:bodyPr>
            <a:normAutofit/>
          </a:bodyPr>
          <a:lstStyle/>
          <a:p>
            <a:pPr>
              <a:spcBef>
                <a:spcPts val="600"/>
              </a:spcBef>
            </a:pPr>
            <a:r>
              <a:rPr lang="en-GB" sz="1500" dirty="0"/>
              <a:t>Within this core concept, </a:t>
            </a:r>
            <a:r>
              <a:rPr lang="en-GB" sz="1500" dirty="0">
                <a:hlinkClick r:id="rId3"/>
              </a:rPr>
              <a:t>2.1 Arithmetic Procedures</a:t>
            </a:r>
            <a:r>
              <a:rPr lang="en-GB" sz="1500" dirty="0"/>
              <a:t>, there are five statements of knowledge, skills and understanding. </a:t>
            </a:r>
          </a:p>
          <a:p>
            <a:pPr>
              <a:spcBef>
                <a:spcPts val="600"/>
              </a:spcBef>
            </a:pPr>
            <a:r>
              <a:rPr lang="en-GB" sz="1500" dirty="0"/>
              <a:t>These, in turn, are broken down into twenty one key ideas. The highlighted key idea is exemplified in this slide deck.</a:t>
            </a:r>
          </a:p>
          <a:p>
            <a:pPr>
              <a:spcBef>
                <a:spcPts val="600"/>
              </a:spcBef>
            </a:pPr>
            <a:endParaRPr lang="en-GB" dirty="0"/>
          </a:p>
        </p:txBody>
      </p:sp>
      <p:pic>
        <p:nvPicPr>
          <p:cNvPr id="9" name="Picture 8">
            <a:extLst>
              <a:ext uri="{FF2B5EF4-FFF2-40B4-BE49-F238E27FC236}">
                <a16:creationId xmlns:a16="http://schemas.microsoft.com/office/drawing/2014/main" id="{957D1D29-C8DF-462E-BD78-BF62E86388A0}"/>
              </a:ext>
            </a:extLst>
          </p:cNvPr>
          <p:cNvPicPr>
            <a:picLocks noChangeAspect="1"/>
          </p:cNvPicPr>
          <p:nvPr/>
        </p:nvPicPr>
        <p:blipFill>
          <a:blip r:embed="rId4"/>
          <a:stretch>
            <a:fillRect/>
          </a:stretch>
        </p:blipFill>
        <p:spPr>
          <a:xfrm>
            <a:off x="257175" y="176467"/>
            <a:ext cx="11677650" cy="4483100"/>
          </a:xfrm>
          <a:prstGeom prst="rect">
            <a:avLst/>
          </a:prstGeom>
        </p:spPr>
      </p:pic>
      <p:sp>
        <p:nvSpPr>
          <p:cNvPr id="6" name="Rectangle: Rounded Corners 5">
            <a:extLst>
              <a:ext uri="{FF2B5EF4-FFF2-40B4-BE49-F238E27FC236}">
                <a16:creationId xmlns:a16="http://schemas.microsoft.com/office/drawing/2014/main" id="{653D5F66-9288-4589-B2D5-4F1DD186EDC8}"/>
              </a:ext>
            </a:extLst>
          </p:cNvPr>
          <p:cNvSpPr/>
          <p:nvPr/>
        </p:nvSpPr>
        <p:spPr>
          <a:xfrm>
            <a:off x="3232458" y="2342568"/>
            <a:ext cx="4223305"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03934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2.1.4.2 Understand how to multiply unit, non-unit and improper fractions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Appreciate that non-unit fractions are integer multiples of unit fractions and that, by considering the commutative and associative laws, the multiplication of non-unit fractions can be derived. </a:t>
            </a:r>
          </a:p>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608512"/>
          </a:xfrm>
        </p:spPr>
        <p:txBody>
          <a:bodyPr>
            <a:normAutofit lnSpcReduction="10000"/>
          </a:bodyPr>
          <a:lstStyle/>
          <a:p>
            <a:r>
              <a:rPr lang="en-GB" dirty="0"/>
              <a:t>The ability to calculate is a fundamental skill in mathematics and this, of course, includes the requirement that students know and use standard methods of calculation. </a:t>
            </a:r>
          </a:p>
          <a:p>
            <a:r>
              <a:rPr lang="en-GB" dirty="0"/>
              <a:t>However, students who know these methods solely as a set of memorised steps, without any understanding of why they work and the laws of arithmetic on which they are based, may quickly forget them.</a:t>
            </a:r>
          </a:p>
          <a:p>
            <a:r>
              <a:rPr lang="en-GB" dirty="0"/>
              <a:t>There is a danger that students see the mathematics curriculum as a set of separate topics, each with its own set of rules and techniques. This unconnected view of the curriculum can result in an entirely instrumental and procedural approach to mathematics, with no sense of conceptual coherence. </a:t>
            </a:r>
          </a:p>
          <a:p>
            <a:r>
              <a:rPr lang="en-GB" dirty="0"/>
              <a:t>It is, therefore, important that students see fractions or rational numbers as a part of a unified number system and that the operations on such numbers are related and connected to previously taught and learnt concepts for integers.</a:t>
            </a:r>
          </a:p>
          <a:p>
            <a:endParaRPr lang="en-GB" dirty="0"/>
          </a:p>
        </p:txBody>
      </p:sp>
    </p:spTree>
    <p:extLst>
      <p:ext uri="{BB962C8B-B14F-4D97-AF65-F5344CB8AC3E}">
        <p14:creationId xmlns:p14="http://schemas.microsoft.com/office/powerpoint/2010/main" val="269820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2" y="1411380"/>
              <a:ext cx="6371411" cy="4391252"/>
            </p:xfrm>
            <a:graphic>
              <a:graphicData uri="http://schemas.openxmlformats.org/drawingml/2006/table">
                <a:tbl>
                  <a:tblPr firstRow="1" bandRow="1">
                    <a:tableStyleId>{E8B1032C-EA38-4F05-BA0D-38AFFFC7BED3}</a:tableStyleId>
                  </a:tblPr>
                  <a:tblGrid>
                    <a:gridCol w="6371411">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Solve problems involving addition, subtraction, multiplication and division</a:t>
                          </a:r>
                        </a:p>
                      </a:txBody>
                      <a:tcPr anchor="ctr"/>
                    </a:tc>
                    <a:extLst>
                      <a:ext uri="{0D108BD9-81ED-4DB2-BD59-A6C34878D82A}">
                        <a16:rowId xmlns:a16="http://schemas.microsoft.com/office/drawing/2014/main" val="138750525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estimation to check answers to calculations and determine, in the context of a problem, an appropriate degree of accuracy</a:t>
                          </a:r>
                        </a:p>
                      </a:txBody>
                      <a:tcPr anchor="ctr"/>
                    </a:tc>
                    <a:extLst>
                      <a:ext uri="{0D108BD9-81ED-4DB2-BD59-A6C34878D82A}">
                        <a16:rowId xmlns:a16="http://schemas.microsoft.com/office/drawing/2014/main" val="3854548766"/>
                      </a:ext>
                    </a:extLst>
                  </a:tr>
                  <a:tr h="777773">
                    <a:tc>
                      <a:txBody>
                        <a:bodyPr/>
                        <a:lstStyle/>
                        <a:p>
                          <a:pPr marL="285750" lvl="0" indent="-285750">
                            <a:buFont typeface="Arial" panose="020B0604020202020204" pitchFamily="34" charset="0"/>
                            <a:buChar char="•"/>
                          </a:pPr>
                          <a:r>
                            <a:rPr lang="en-GB" sz="1800" kern="1200" dirty="0">
                              <a:solidFill>
                                <a:schemeClr val="tx1"/>
                              </a:solidFill>
                              <a:latin typeface="+mn-lt"/>
                              <a:ea typeface="+mn-ea"/>
                              <a:cs typeface="+mn-cs"/>
                            </a:rPr>
                            <a:t>Add and subtract fractions with different denominators and mixed numbers, using the concept of equivalent fractions</a:t>
                          </a:r>
                        </a:p>
                      </a:txBody>
                      <a:tcPr anchor="ct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mn-lt"/>
                              <a:ea typeface="+mn-ea"/>
                              <a:cs typeface="+mn-cs"/>
                            </a:rPr>
                            <a:t>Multiply simple pairs of proper fractions, writing the answer in its simplest form (e.g. </a:t>
                          </a:r>
                          <a14:m>
                            <m:oMath xmlns:m="http://schemas.openxmlformats.org/officeDocument/2006/math">
                              <m:f>
                                <m:fPr>
                                  <m:ctrlPr>
                                    <a:rPr lang="en-GB" sz="1800" i="1" kern="1200" smtClean="0">
                                      <a:solidFill>
                                        <a:schemeClr val="tx1"/>
                                      </a:solidFill>
                                      <a:latin typeface="Cambria Math" panose="02040503050406030204" pitchFamily="18" charset="0"/>
                                      <a:ea typeface="+mn-ea"/>
                                      <a:cs typeface="+mn-cs"/>
                                    </a:rPr>
                                  </m:ctrlPr>
                                </m:fPr>
                                <m:num>
                                  <m:r>
                                    <a:rPr lang="en-GB" sz="1800" kern="1200" smtClean="0">
                                      <a:solidFill>
                                        <a:schemeClr val="tx1"/>
                                      </a:solidFill>
                                      <a:latin typeface="Cambria Math" panose="02040503050406030204" pitchFamily="18" charset="0"/>
                                      <a:ea typeface="+mn-ea"/>
                                      <a:cs typeface="+mn-cs"/>
                                    </a:rPr>
                                    <m:t>1</m:t>
                                  </m:r>
                                </m:num>
                                <m:den>
                                  <m:r>
                                    <a:rPr lang="en-GB" sz="1800" kern="1200" smtClean="0">
                                      <a:solidFill>
                                        <a:schemeClr val="tx1"/>
                                      </a:solidFill>
                                      <a:latin typeface="Cambria Math" panose="02040503050406030204" pitchFamily="18" charset="0"/>
                                      <a:ea typeface="+mn-ea"/>
                                      <a:cs typeface="+mn-cs"/>
                                    </a:rPr>
                                    <m:t>4</m:t>
                                  </m:r>
                                </m:den>
                              </m:f>
                              <m:r>
                                <a:rPr lang="en-GB" sz="1800" kern="1200" smtClean="0">
                                  <a:solidFill>
                                    <a:schemeClr val="tx1"/>
                                  </a:solidFill>
                                  <a:latin typeface="Cambria Math" panose="02040503050406030204" pitchFamily="18" charset="0"/>
                                  <a:ea typeface="+mn-ea"/>
                                  <a:cs typeface="+mn-cs"/>
                                </a:rPr>
                                <m:t>×</m:t>
                              </m:r>
                              <m:f>
                                <m:fPr>
                                  <m:ctrlPr>
                                    <a:rPr lang="en-GB" sz="1800" i="1" kern="1200" smtClean="0">
                                      <a:solidFill>
                                        <a:schemeClr val="tx1"/>
                                      </a:solidFill>
                                      <a:latin typeface="Cambria Math" panose="02040503050406030204" pitchFamily="18" charset="0"/>
                                      <a:ea typeface="+mn-ea"/>
                                      <a:cs typeface="+mn-cs"/>
                                    </a:rPr>
                                  </m:ctrlPr>
                                </m:fPr>
                                <m:num>
                                  <m:r>
                                    <a:rPr lang="en-GB" sz="1800" kern="1200" smtClean="0">
                                      <a:solidFill>
                                        <a:schemeClr val="tx1"/>
                                      </a:solidFill>
                                      <a:latin typeface="Cambria Math" panose="02040503050406030204" pitchFamily="18" charset="0"/>
                                      <a:ea typeface="+mn-ea"/>
                                      <a:cs typeface="+mn-cs"/>
                                    </a:rPr>
                                    <m:t>1</m:t>
                                  </m:r>
                                </m:num>
                                <m:den>
                                  <m:r>
                                    <a:rPr lang="en-GB" sz="1800" kern="1200" smtClean="0">
                                      <a:solidFill>
                                        <a:schemeClr val="tx1"/>
                                      </a:solidFill>
                                      <a:latin typeface="Cambria Math" panose="02040503050406030204" pitchFamily="18" charset="0"/>
                                      <a:ea typeface="+mn-ea"/>
                                      <a:cs typeface="+mn-cs"/>
                                    </a:rPr>
                                    <m:t>2</m:t>
                                  </m:r>
                                </m:den>
                              </m:f>
                              <m:r>
                                <a:rPr lang="en-GB" sz="1800" kern="1200" smtClean="0">
                                  <a:solidFill>
                                    <a:schemeClr val="tx1"/>
                                  </a:solidFill>
                                  <a:latin typeface="Cambria Math" panose="02040503050406030204" pitchFamily="18" charset="0"/>
                                  <a:ea typeface="+mn-ea"/>
                                  <a:cs typeface="+mn-cs"/>
                                </a:rPr>
                                <m:t>=</m:t>
                              </m:r>
                              <m:f>
                                <m:fPr>
                                  <m:ctrlPr>
                                    <a:rPr lang="en-GB" sz="1800" i="1" kern="1200" smtClean="0">
                                      <a:solidFill>
                                        <a:schemeClr val="tx1"/>
                                      </a:solidFill>
                                      <a:latin typeface="Cambria Math" panose="02040503050406030204" pitchFamily="18" charset="0"/>
                                      <a:ea typeface="+mn-ea"/>
                                      <a:cs typeface="+mn-cs"/>
                                    </a:rPr>
                                  </m:ctrlPr>
                                </m:fPr>
                                <m:num>
                                  <m:r>
                                    <a:rPr lang="en-GB" sz="1800" kern="1200" smtClean="0">
                                      <a:solidFill>
                                        <a:schemeClr val="tx1"/>
                                      </a:solidFill>
                                      <a:latin typeface="Cambria Math" panose="02040503050406030204" pitchFamily="18" charset="0"/>
                                      <a:ea typeface="+mn-ea"/>
                                      <a:cs typeface="+mn-cs"/>
                                    </a:rPr>
                                    <m:t>1</m:t>
                                  </m:r>
                                </m:num>
                                <m:den>
                                  <m:r>
                                    <a:rPr lang="en-GB" sz="1800" kern="1200" smtClean="0">
                                      <a:solidFill>
                                        <a:schemeClr val="tx1"/>
                                      </a:solidFill>
                                      <a:latin typeface="Cambria Math" panose="02040503050406030204" pitchFamily="18" charset="0"/>
                                      <a:ea typeface="+mn-ea"/>
                                      <a:cs typeface="+mn-cs"/>
                                    </a:rPr>
                                    <m:t>8</m:t>
                                  </m:r>
                                </m:den>
                              </m:f>
                            </m:oMath>
                          </a14:m>
                          <a:r>
                            <a:rPr lang="en-GB" sz="1800" kern="1200" dirty="0">
                              <a:solidFill>
                                <a:schemeClr val="tx1"/>
                              </a:solidFill>
                              <a:latin typeface="+mn-lt"/>
                              <a:ea typeface="+mn-ea"/>
                              <a:cs typeface="+mn-cs"/>
                            </a:rPr>
                            <a:t> )</a:t>
                          </a:r>
                        </a:p>
                      </a:txBody>
                      <a:tcPr anchor="ctr"/>
                    </a:tc>
                    <a:extLst>
                      <a:ext uri="{0D108BD9-81ED-4DB2-BD59-A6C34878D82A}">
                        <a16:rowId xmlns:a16="http://schemas.microsoft.com/office/drawing/2014/main" val="25379172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mn-lt"/>
                              <a:ea typeface="+mn-ea"/>
                              <a:cs typeface="+mn-cs"/>
                            </a:rPr>
                            <a:t>Divide proper fractions by whole numbers (e.g. </a:t>
                          </a:r>
                          <a14:m>
                            <m:oMath xmlns:m="http://schemas.openxmlformats.org/officeDocument/2006/math">
                              <m:f>
                                <m:fPr>
                                  <m:ctrlPr>
                                    <a:rPr lang="en-GB" sz="1800" i="1" kern="1200" smtClean="0">
                                      <a:solidFill>
                                        <a:schemeClr val="tx1"/>
                                      </a:solidFill>
                                      <a:latin typeface="Cambria Math" panose="02040503050406030204" pitchFamily="18" charset="0"/>
                                      <a:ea typeface="+mn-ea"/>
                                      <a:cs typeface="+mn-cs"/>
                                    </a:rPr>
                                  </m:ctrlPr>
                                </m:fPr>
                                <m:num>
                                  <m:r>
                                    <a:rPr lang="en-GB" sz="1800" kern="1200" smtClean="0">
                                      <a:solidFill>
                                        <a:schemeClr val="tx1"/>
                                      </a:solidFill>
                                      <a:latin typeface="Cambria Math" panose="02040503050406030204" pitchFamily="18" charset="0"/>
                                      <a:ea typeface="+mn-ea"/>
                                      <a:cs typeface="+mn-cs"/>
                                    </a:rPr>
                                    <m:t>1</m:t>
                                  </m:r>
                                </m:num>
                                <m:den>
                                  <m:r>
                                    <a:rPr lang="en-GB" sz="1800" kern="1200" smtClean="0">
                                      <a:solidFill>
                                        <a:schemeClr val="tx1"/>
                                      </a:solidFill>
                                      <a:latin typeface="Cambria Math" panose="02040503050406030204" pitchFamily="18" charset="0"/>
                                      <a:ea typeface="+mn-ea"/>
                                      <a:cs typeface="+mn-cs"/>
                                    </a:rPr>
                                    <m:t>3</m:t>
                                  </m:r>
                                </m:den>
                              </m:f>
                              <m:r>
                                <a:rPr lang="en-GB" sz="1800" kern="1200" smtClean="0">
                                  <a:solidFill>
                                    <a:schemeClr val="tx1"/>
                                  </a:solidFill>
                                  <a:latin typeface="Cambria Math" panose="02040503050406030204" pitchFamily="18" charset="0"/>
                                  <a:ea typeface="+mn-ea"/>
                                  <a:cs typeface="+mn-cs"/>
                                </a:rPr>
                                <m:t>÷2=</m:t>
                              </m:r>
                              <m:f>
                                <m:fPr>
                                  <m:ctrlPr>
                                    <a:rPr lang="en-GB" sz="1800" i="1" kern="1200" smtClean="0">
                                      <a:solidFill>
                                        <a:schemeClr val="tx1"/>
                                      </a:solidFill>
                                      <a:latin typeface="Cambria Math" panose="02040503050406030204" pitchFamily="18" charset="0"/>
                                      <a:ea typeface="+mn-ea"/>
                                      <a:cs typeface="+mn-cs"/>
                                    </a:rPr>
                                  </m:ctrlPr>
                                </m:fPr>
                                <m:num>
                                  <m:r>
                                    <a:rPr lang="en-GB" sz="1800" kern="1200" smtClean="0">
                                      <a:solidFill>
                                        <a:schemeClr val="tx1"/>
                                      </a:solidFill>
                                      <a:latin typeface="Cambria Math" panose="02040503050406030204" pitchFamily="18" charset="0"/>
                                      <a:ea typeface="+mn-ea"/>
                                      <a:cs typeface="+mn-cs"/>
                                    </a:rPr>
                                    <m:t>1</m:t>
                                  </m:r>
                                </m:num>
                                <m:den>
                                  <m:r>
                                    <a:rPr lang="en-GB" sz="1800" kern="1200" smtClean="0">
                                      <a:solidFill>
                                        <a:schemeClr val="tx1"/>
                                      </a:solidFill>
                                      <a:latin typeface="Cambria Math" panose="02040503050406030204" pitchFamily="18" charset="0"/>
                                      <a:ea typeface="+mn-ea"/>
                                      <a:cs typeface="+mn-cs"/>
                                    </a:rPr>
                                    <m:t>6</m:t>
                                  </m:r>
                                </m:den>
                              </m:f>
                            </m:oMath>
                          </a14:m>
                          <a:r>
                            <a:rPr lang="en-GB" sz="1800" kern="1200" dirty="0">
                              <a:solidFill>
                                <a:schemeClr val="tx1"/>
                              </a:solidFill>
                              <a:latin typeface="+mn-lt"/>
                              <a:ea typeface="+mn-ea"/>
                              <a:cs typeface="+mn-cs"/>
                            </a:rPr>
                            <a:t>)</a:t>
                          </a:r>
                        </a:p>
                      </a:txBody>
                      <a:tcPr anchor="ctr"/>
                    </a:tc>
                    <a:extLst>
                      <a:ext uri="{0D108BD9-81ED-4DB2-BD59-A6C34878D82A}">
                        <a16:rowId xmlns:a16="http://schemas.microsoft.com/office/drawing/2014/main" val="4192537400"/>
                      </a:ext>
                    </a:extLst>
                  </a:tr>
                </a:tbl>
              </a:graphicData>
            </a:graphic>
          </p:graphicFrame>
        </mc:Choice>
        <mc:Fallback xmlns="">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4272995419"/>
                  </p:ext>
                </p:extLst>
              </p:nvPr>
            </p:nvGraphicFramePr>
            <p:xfrm>
              <a:off x="660692" y="1411380"/>
              <a:ext cx="6371411" cy="4391252"/>
            </p:xfrm>
            <a:graphic>
              <a:graphicData uri="http://schemas.openxmlformats.org/drawingml/2006/table">
                <a:tbl>
                  <a:tblPr firstRow="1" bandRow="1">
                    <a:tableStyleId>{E8B1032C-EA38-4F05-BA0D-38AFFFC7BED3}</a:tableStyleId>
                  </a:tblPr>
                  <a:tblGrid>
                    <a:gridCol w="6371411">
                      <a:extLst>
                        <a:ext uri="{9D8B030D-6E8A-4147-A177-3AD203B41FA5}">
                          <a16:colId xmlns:a16="http://schemas.microsoft.com/office/drawing/2014/main" val="590117535"/>
                        </a:ext>
                      </a:extLst>
                    </a:gridCol>
                  </a:tblGrid>
                  <a:tr h="365760">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Solve problems involving addition, subtraction, multiplication and division</a:t>
                          </a:r>
                        </a:p>
                      </a:txBody>
                      <a:tcPr anchor="ctr"/>
                    </a:tc>
                    <a:extLst>
                      <a:ext uri="{0D108BD9-81ED-4DB2-BD59-A6C34878D82A}">
                        <a16:rowId xmlns:a16="http://schemas.microsoft.com/office/drawing/2014/main" val="1387505252"/>
                      </a:ext>
                    </a:extLst>
                  </a:tr>
                  <a:tr h="9144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estimation to check answers to calculations and determine, in the context of a problem, an appropriate degree of accuracy</a:t>
                          </a:r>
                        </a:p>
                      </a:txBody>
                      <a:tcPr anchor="ctr"/>
                    </a:tc>
                    <a:extLst>
                      <a:ext uri="{0D108BD9-81ED-4DB2-BD59-A6C34878D82A}">
                        <a16:rowId xmlns:a16="http://schemas.microsoft.com/office/drawing/2014/main" val="3854548766"/>
                      </a:ext>
                    </a:extLst>
                  </a:tr>
                  <a:tr h="777773">
                    <a:tc>
                      <a:txBody>
                        <a:bodyPr/>
                        <a:lstStyle/>
                        <a:p>
                          <a:pPr marL="285750" lvl="0" indent="-285750">
                            <a:buFont typeface="Arial" panose="020B0604020202020204" pitchFamily="34" charset="0"/>
                            <a:buChar char="•"/>
                          </a:pPr>
                          <a:r>
                            <a:rPr lang="en-GB" sz="1800" kern="1200" dirty="0">
                              <a:solidFill>
                                <a:schemeClr val="tx1"/>
                              </a:solidFill>
                              <a:latin typeface="+mn-lt"/>
                              <a:ea typeface="+mn-ea"/>
                              <a:cs typeface="+mn-cs"/>
                            </a:rPr>
                            <a:t>Add and subtract fractions with different denominators and mixed numbers, using the concept of equivalent fractions</a:t>
                          </a:r>
                        </a:p>
                      </a:txBody>
                      <a:tcPr anchor="ctr"/>
                    </a:tc>
                    <a:extLst>
                      <a:ext uri="{0D108BD9-81ED-4DB2-BD59-A6C34878D82A}">
                        <a16:rowId xmlns:a16="http://schemas.microsoft.com/office/drawing/2014/main" val="502591801"/>
                      </a:ext>
                    </a:extLst>
                  </a:tr>
                  <a:tr h="777773">
                    <a:tc>
                      <a:txBody>
                        <a:bodyPr/>
                        <a:lstStyle/>
                        <a:p>
                          <a:endParaRPr lang="en-US"/>
                        </a:p>
                      </a:txBody>
                      <a:tcPr anchor="ctr">
                        <a:blipFill>
                          <a:blip r:embed="rId3"/>
                          <a:stretch>
                            <a:fillRect l="-96" t="-370866" r="-287" b="-102362"/>
                          </a:stretch>
                        </a:blipFill>
                      </a:tcPr>
                    </a:tc>
                    <a:extLst>
                      <a:ext uri="{0D108BD9-81ED-4DB2-BD59-A6C34878D82A}">
                        <a16:rowId xmlns:a16="http://schemas.microsoft.com/office/drawing/2014/main" val="2537917201"/>
                      </a:ext>
                    </a:extLst>
                  </a:tr>
                  <a:tr h="777773">
                    <a:tc>
                      <a:txBody>
                        <a:bodyPr/>
                        <a:lstStyle/>
                        <a:p>
                          <a:endParaRPr lang="en-US"/>
                        </a:p>
                      </a:txBody>
                      <a:tcPr anchor="ctr">
                        <a:blipFill>
                          <a:blip r:embed="rId3"/>
                          <a:stretch>
                            <a:fillRect l="-96" t="-467188" r="-287" b="-1563"/>
                          </a:stretch>
                        </a:blipFill>
                      </a:tcPr>
                    </a:tc>
                    <a:extLst>
                      <a:ext uri="{0D108BD9-81ED-4DB2-BD59-A6C34878D82A}">
                        <a16:rowId xmlns:a16="http://schemas.microsoft.com/office/drawing/2014/main" val="4192537400"/>
                      </a:ext>
                    </a:extLst>
                  </a:tr>
                </a:tbl>
              </a:graphicData>
            </a:graphic>
          </p:graphicFrame>
        </mc:Fallback>
      </mc:AlternateContent>
    </p:spTree>
    <p:extLst>
      <p:ext uri="{BB962C8B-B14F-4D97-AF65-F5344CB8AC3E}">
        <p14:creationId xmlns:p14="http://schemas.microsoft.com/office/powerpoint/2010/main" val="182341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65BA6EEF-504E-45A2-9240-F35540B75964}" vid="{C0A02B17-93E9-4FFF-A575-4E0875A294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205</TotalTime>
  <Words>5276</Words>
  <Application>Microsoft Office PowerPoint</Application>
  <PresentationFormat>Widescreen</PresentationFormat>
  <Paragraphs>448</Paragraphs>
  <Slides>34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Myriad Pro</vt:lpstr>
      <vt:lpstr>Symbol</vt:lpstr>
      <vt:lpstr>Custom Design</vt:lpstr>
      <vt:lpstr>Understanding how to multiply fractions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Common difficulties and misconceptions</vt:lpstr>
      <vt:lpstr>Common difficulties and misconceptions (1)</vt:lpstr>
      <vt:lpstr>Common difficulties and misconceptions (2)</vt:lpstr>
      <vt:lpstr>Planning to teach</vt:lpstr>
      <vt:lpstr>Appreciate that non-unit fractions are integer multiples of unit fractions and that, by considering the commutative and associative laws, the multiplication of non-unit fractions can be derived </vt:lpstr>
      <vt:lpstr>Appreciate that non-unit fractions are integer multiples of unit fractions and that, by considering the commutative and associative laws, the multiplication of non-unit fractions can be derived.</vt:lpstr>
      <vt:lpstr>Appreciate that non-unit fractions are integer multiples of unit fractions and that, by considering the commutative and associative laws, the multiplication of non-unit fractions can be derived.</vt:lpstr>
      <vt:lpstr>Appreciate that non-unit fractions are integer multiples of unit fractions and that, by considering the commutative and associative laws, the multiplication of non-unit fractions can be derived.</vt:lpstr>
      <vt:lpstr>Appreciate that non-unit fractions are integer multiples of unit fractions and that, by considering the commutative and associative laws, the multiplication of non-unit fractions can be derived </vt:lpstr>
      <vt:lpstr>Appreciate that non-unit fractions are integer multiples of unit fractions and that, by considering the commutative and associative laws, the multiplication of non-unit fractions can be derived.</vt:lpstr>
      <vt:lpstr>Appreciate that non-unit fractions are integer multiples of unit fractions and that, by considering the commutative and associative laws, the multiplication of non-unit fractions can be derived </vt:lpstr>
      <vt:lpstr>Appreciate that non-unit fractions are integer multiples of unit fractions and that, by considering the commutative and associative laws, the multiplication of non-unit fractions can be derived.</vt:lpstr>
      <vt:lpstr>Appreciate that non-unit fractions are integer multiples of unit fractions and that, by considering the commutative and associative laws, the multiplication of non-unit fractions can be derived.</vt:lpstr>
      <vt:lpstr>Appreciate that non-unit fractions are integer multiples of unit fractions and that, by considering the commutative and associative laws, the multiplication of non-unit fractions can be derived.</vt:lpstr>
      <vt:lpstr>Reflection questions</vt:lpstr>
      <vt:lpstr>PowerPoint Presentation</vt:lpstr>
      <vt:lpstr>Appendices</vt:lpstr>
      <vt:lpstr>Key vocabulary (1)</vt:lpstr>
      <vt:lpstr>Key vocabulary (2)</vt:lpstr>
      <vt:lpstr>Representations and structure</vt:lpstr>
      <vt:lpstr>Previous learning (1)</vt:lpstr>
      <vt:lpstr>Previous learning (2)</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how to multiply fractions</dc:title>
  <dc:creator>Rebecca Donaldson</dc:creator>
  <cp:lastModifiedBy>Steve McCormack</cp:lastModifiedBy>
  <cp:revision>3</cp:revision>
  <dcterms:created xsi:type="dcterms:W3CDTF">2021-04-26T12:31:11Z</dcterms:created>
  <dcterms:modified xsi:type="dcterms:W3CDTF">2021-11-12T12:37:02Z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