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4"/>
  </p:sldMasterIdLst>
  <p:notesMasterIdLst>
    <p:notesMasterId r:id="rId19"/>
  </p:notesMasterIdLst>
  <p:handoutMasterIdLst>
    <p:handoutMasterId r:id="rId20"/>
  </p:handoutMasterIdLst>
  <p:sldIdLst>
    <p:sldId id="256" r:id="rId5"/>
    <p:sldId id="266" r:id="rId6"/>
    <p:sldId id="267" r:id="rId7"/>
    <p:sldId id="268" r:id="rId8"/>
    <p:sldId id="269" r:id="rId9"/>
    <p:sldId id="270" r:id="rId10"/>
    <p:sldId id="271" r:id="rId11"/>
    <p:sldId id="272" r:id="rId12"/>
    <p:sldId id="273" r:id="rId13"/>
    <p:sldId id="280" r:id="rId14"/>
    <p:sldId id="275" r:id="rId15"/>
    <p:sldId id="277" r:id="rId16"/>
    <p:sldId id="278" r:id="rId17"/>
    <p:sldId id="279" r:id="rId18"/>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4052" userDrawn="1">
          <p15:clr>
            <a:srgbClr val="A4A3A4"/>
          </p15:clr>
        </p15:guide>
        <p15:guide id="4" pos="4572" userDrawn="1">
          <p15:clr>
            <a:srgbClr val="A4A3A4"/>
          </p15:clr>
        </p15:guide>
        <p15:guide id="5" pos="50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70C0"/>
    <a:srgbClr val="338DCD"/>
    <a:srgbClr val="82CBDD"/>
    <a:srgbClr val="00628C"/>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6538" autoAdjust="0"/>
  </p:normalViewPr>
  <p:slideViewPr>
    <p:cSldViewPr snapToGrid="0">
      <p:cViewPr varScale="1">
        <p:scale>
          <a:sx n="78" d="100"/>
          <a:sy n="78" d="100"/>
        </p:scale>
        <p:origin x="1464" y="66"/>
      </p:cViewPr>
      <p:guideLst>
        <p:guide orient="horz" pos="2160"/>
        <p:guide pos="2880"/>
        <p:guide pos="4052"/>
        <p:guide pos="4572"/>
        <p:guide pos="5019"/>
      </p:guideLst>
    </p:cSldViewPr>
  </p:slideViewPr>
  <p:notesTextViewPr>
    <p:cViewPr>
      <p:scale>
        <a:sx n="150" d="100"/>
        <a:sy n="150" d="100"/>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03-Sep-19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03-Sep-19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Libby has 35 p in 5 p coins and Jen has 20 p in 2 p coins. </a:t>
            </a:r>
          </a:p>
          <a:p>
            <a:r>
              <a:rPr lang="en-GB" i="1" dirty="0"/>
              <a:t>How many coins do they have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261227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Mr H has 60 p in 10 p coins. Mr J has 40 p in 10 p coins.</a:t>
            </a:r>
          </a:p>
          <a:p>
            <a:r>
              <a:rPr lang="en-GB" i="1" dirty="0"/>
              <a:t>Who has more coins, and by how many?</a:t>
            </a:r>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3206544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 rectangular piece of paper has been cut into two smaller rectangles. One of the smaller pieces of paper has an area of 50 cm</a:t>
            </a:r>
            <a:r>
              <a:rPr lang="en-GB" i="1" baseline="30000" dirty="0"/>
              <a:t>2</a:t>
            </a:r>
            <a:r>
              <a:rPr lang="en-GB" i="1" dirty="0"/>
              <a:t> and the other has an area of 15cm</a:t>
            </a:r>
            <a:r>
              <a:rPr lang="en-GB" i="1" baseline="30000" dirty="0"/>
              <a:t>2</a:t>
            </a:r>
            <a:r>
              <a:rPr lang="en-GB" i="1" dirty="0"/>
              <a:t>.</a:t>
            </a:r>
          </a:p>
          <a:p>
            <a:r>
              <a:rPr lang="en-GB" i="1" dirty="0"/>
              <a:t>If the width is 5 cm, what was the length of the piece of paper before it was cut?</a:t>
            </a:r>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135844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Dana has ten litres of red paint, which she pours into five pots. </a:t>
            </a:r>
          </a:p>
          <a:p>
            <a:r>
              <a:rPr lang="en-GB" i="1" dirty="0"/>
              <a:t>Amani has twenty litres of blue paint, which she pours into four pots. They give a pot of red paint and a pot of blue paint to Nathan. </a:t>
            </a:r>
          </a:p>
          <a:p>
            <a:r>
              <a:rPr lang="en-GB" i="1" dirty="0"/>
              <a:t>How much paint does Nathan have in total?</a:t>
            </a:r>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16292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Shop A sells 100 g of cereal shared into four small packs. </a:t>
            </a:r>
          </a:p>
          <a:p>
            <a:r>
              <a:rPr lang="en-GB" i="1" dirty="0"/>
              <a:t>Shop B sells 50 g of cereal shared into five small packs.</a:t>
            </a:r>
          </a:p>
          <a:p>
            <a:r>
              <a:rPr lang="en-GB" i="1" dirty="0"/>
              <a:t>If I buy a small pack from Shop A and a small pack from Shop B, how much cereal will I have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116658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Michael has 60 p in 10 p coins and Ting has 15 p in 5 p coins.</a:t>
            </a:r>
          </a:p>
          <a:p>
            <a:r>
              <a:rPr lang="en-GB" i="1" dirty="0"/>
              <a:t>Who has more coins, and by how many?</a:t>
            </a:r>
          </a:p>
        </p:txBody>
      </p:sp>
      <p:sp>
        <p:nvSpPr>
          <p:cNvPr id="4" name="Slide Number Placeholder 3"/>
          <p:cNvSpPr>
            <a:spLocks noGrp="1"/>
          </p:cNvSpPr>
          <p:nvPr>
            <p:ph type="sldNum" sz="quarter" idx="5"/>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172271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Raksha has 2,000 ml of water, which she pours into five glasses. </a:t>
            </a:r>
          </a:p>
          <a:p>
            <a:r>
              <a:rPr lang="en-GB" i="1" dirty="0"/>
              <a:t>Nic has 800 ml of water, which she pours into four glasses. </a:t>
            </a:r>
          </a:p>
          <a:p>
            <a:r>
              <a:rPr lang="en-GB" i="1" dirty="0"/>
              <a:t>Who has more water per glass, and by how much?</a:t>
            </a:r>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397845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Ann has sixteen sweets and Brett has twelve sweets. </a:t>
            </a:r>
          </a:p>
          <a:p>
            <a:r>
              <a:rPr lang="en-GB" i="1" dirty="0"/>
              <a:t>They share the sweets between themselves and two other friends.  </a:t>
            </a:r>
          </a:p>
          <a:p>
            <a:r>
              <a:rPr lang="en-GB" i="1" dirty="0"/>
              <a:t>How many does each person get?</a:t>
            </a:r>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202770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Ann has sixteen sweets and Brett has twelve sweets. </a:t>
            </a:r>
          </a:p>
          <a:p>
            <a:r>
              <a:rPr lang="en-GB" i="1" dirty="0"/>
              <a:t>They share the sweets between themselves and two other friends.  </a:t>
            </a:r>
          </a:p>
          <a:p>
            <a:r>
              <a:rPr lang="en-GB" i="1" dirty="0"/>
              <a:t>How many does each person get?</a:t>
            </a:r>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905322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Hanna has 20 p in 5 p coins and Adam has 40 p in 5 p coins.</a:t>
            </a:r>
          </a:p>
          <a:p>
            <a:r>
              <a:rPr lang="en-GB" i="1" dirty="0"/>
              <a:t>How many coins do they have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288729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Kish puts fifteen apples into boxes of three. </a:t>
            </a:r>
          </a:p>
          <a:p>
            <a:r>
              <a:rPr lang="en-GB" i="1" dirty="0"/>
              <a:t>Jess puts nine apples into boxes of three. </a:t>
            </a:r>
          </a:p>
          <a:p>
            <a:r>
              <a:rPr lang="en-GB" i="1" dirty="0"/>
              <a:t>Who has more boxes, and by how many?</a:t>
            </a:r>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7462489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srcRect l="50000" t="8949" b="8949"/>
          <a:stretch/>
        </p:blipFill>
        <p:spPr>
          <a:xfrm>
            <a:off x="0" y="0"/>
            <a:ext cx="1066570" cy="6885384"/>
          </a:xfrm>
          <a:prstGeom prst="rect">
            <a:avLst/>
          </a:prstGeom>
        </p:spPr>
      </p:pic>
      <p:pic>
        <p:nvPicPr>
          <p:cNvPr id="16" name="Picture 15"/>
          <p:cNvPicPr>
            <a:picLocks noChangeAspect="1"/>
          </p:cNvPicPr>
          <p:nvPr userDrawn="1"/>
        </p:nvPicPr>
        <p:blipFill>
          <a:blip r:embed="rId6"/>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2.28 Combining division with addition and subtraction</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6</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2.28 Combining operations: ÷, + and </a:t>
            </a:r>
            <a:r>
              <a:rPr lang="en-US" dirty="0">
                <a:latin typeface="Myriad Pro" panose="020B0503030403020204" pitchFamily="34" charset="0"/>
                <a:cs typeface="Times New Roman" panose="02020603050405020304" pitchFamily="18" charset="0"/>
              </a:rPr>
              <a:t>−</a:t>
            </a:r>
            <a:r>
              <a:rPr lang="en-GB" dirty="0"/>
              <a:t>	</a:t>
            </a:r>
            <a:r>
              <a:rPr lang="en-US" dirty="0">
                <a:solidFill>
                  <a:srgbClr val="00628C"/>
                </a:solidFill>
              </a:rPr>
              <a:t>Step 2:1</a:t>
            </a:r>
          </a:p>
        </p:txBody>
      </p:sp>
      <p:sp>
        <p:nvSpPr>
          <p:cNvPr id="3" name="TextBox 2">
            <a:extLst>
              <a:ext uri="{FF2B5EF4-FFF2-40B4-BE49-F238E27FC236}">
                <a16:creationId xmlns:a16="http://schemas.microsoft.com/office/drawing/2014/main" id="{267B8F71-8FFB-41BE-9700-E962ED76F5DA}"/>
              </a:ext>
            </a:extLst>
          </p:cNvPr>
          <p:cNvSpPr txBox="1"/>
          <p:nvPr/>
        </p:nvSpPr>
        <p:spPr bwMode="auto">
          <a:xfrm>
            <a:off x="141268" y="1001138"/>
            <a:ext cx="8861464"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Ann – 16 sweets; Brett – 12 sweets. The sweets are shared between </a:t>
            </a:r>
          </a:p>
          <a:p>
            <a:pPr algn="ctr">
              <a:buClr>
                <a:srgbClr val="82CBDD"/>
              </a:buClr>
              <a:buNone/>
            </a:pPr>
            <a:r>
              <a:rPr lang="en-GB" sz="2200" dirty="0">
                <a:latin typeface="Myriad Pro Semibold" charset="0"/>
                <a:ea typeface="Myriad Pro Semibold" charset="0"/>
                <a:cs typeface="Myriad Pro Semibold" charset="0"/>
              </a:rPr>
              <a:t>themselves and two other friends. How many does each person get?</a:t>
            </a:r>
          </a:p>
        </p:txBody>
      </p:sp>
      <p:sp>
        <p:nvSpPr>
          <p:cNvPr id="13" name="TextBox 12">
            <a:extLst>
              <a:ext uri="{FF2B5EF4-FFF2-40B4-BE49-F238E27FC236}">
                <a16:creationId xmlns:a16="http://schemas.microsoft.com/office/drawing/2014/main" id="{5A988A73-9799-4442-9B1E-60F6BAB8CA1E}"/>
              </a:ext>
            </a:extLst>
          </p:cNvPr>
          <p:cNvSpPr txBox="1"/>
          <p:nvPr/>
        </p:nvSpPr>
        <p:spPr bwMode="auto">
          <a:xfrm>
            <a:off x="3764888" y="1837627"/>
            <a:ext cx="1675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Method 2:</a:t>
            </a:r>
            <a:endParaRPr lang="en-GB" sz="2400" b="1" dirty="0">
              <a:solidFill>
                <a:srgbClr val="FF0000"/>
              </a:solidFill>
              <a:latin typeface="Myriad Pro Semibold" charset="0"/>
              <a:ea typeface="Myriad Pro Semibold" charset="0"/>
              <a:cs typeface="Myriad Pro Semibold" charset="0"/>
            </a:endParaRPr>
          </a:p>
        </p:txBody>
      </p:sp>
      <p:pic>
        <p:nvPicPr>
          <p:cNvPr id="5" name="Picture 4">
            <a:extLst>
              <a:ext uri="{FF2B5EF4-FFF2-40B4-BE49-F238E27FC236}">
                <a16:creationId xmlns:a16="http://schemas.microsoft.com/office/drawing/2014/main" id="{673922D6-3CE9-4DC1-8A6B-8E5CC29D6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652" y="2497052"/>
            <a:ext cx="3416696" cy="2061656"/>
          </a:xfrm>
          <a:prstGeom prst="rect">
            <a:avLst/>
          </a:prstGeom>
        </p:spPr>
      </p:pic>
      <p:pic>
        <p:nvPicPr>
          <p:cNvPr id="6" name="Picture 5" descr="A group of people in a dark room&#10;&#10;Description automatically generated">
            <a:extLst>
              <a:ext uri="{FF2B5EF4-FFF2-40B4-BE49-F238E27FC236}">
                <a16:creationId xmlns:a16="http://schemas.microsoft.com/office/drawing/2014/main" id="{83F57E71-23F6-48EE-83C0-DA41A92C0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979" y="2299292"/>
            <a:ext cx="3758366" cy="4087565"/>
          </a:xfrm>
          <a:prstGeom prst="rect">
            <a:avLst/>
          </a:prstGeom>
        </p:spPr>
      </p:pic>
      <p:sp>
        <p:nvSpPr>
          <p:cNvPr id="14" name="TextBox 13">
            <a:extLst>
              <a:ext uri="{FF2B5EF4-FFF2-40B4-BE49-F238E27FC236}">
                <a16:creationId xmlns:a16="http://schemas.microsoft.com/office/drawing/2014/main" id="{B0C84B78-E5ED-42CB-A4F8-A4206EAC3C68}"/>
              </a:ext>
            </a:extLst>
          </p:cNvPr>
          <p:cNvSpPr txBox="1"/>
          <p:nvPr/>
        </p:nvSpPr>
        <p:spPr bwMode="auto">
          <a:xfrm>
            <a:off x="5440347" y="5033067"/>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7</a:t>
            </a:r>
            <a:endParaRPr lang="en-GB" sz="2400" dirty="0">
              <a:solidFill>
                <a:srgbClr val="FF0000"/>
              </a:solidFill>
              <a:latin typeface="Myriad Pro Semibold" charset="0"/>
              <a:ea typeface="Myriad Pro Semibold" charset="0"/>
              <a:cs typeface="Myriad Pro Semibold" charset="0"/>
            </a:endParaRPr>
          </a:p>
        </p:txBody>
      </p:sp>
      <p:grpSp>
        <p:nvGrpSpPr>
          <p:cNvPr id="7" name="Group 6">
            <a:extLst>
              <a:ext uri="{FF2B5EF4-FFF2-40B4-BE49-F238E27FC236}">
                <a16:creationId xmlns:a16="http://schemas.microsoft.com/office/drawing/2014/main" id="{98313359-8FDD-4E13-8B53-ED16DA29AB99}"/>
              </a:ext>
            </a:extLst>
          </p:cNvPr>
          <p:cNvGrpSpPr/>
          <p:nvPr/>
        </p:nvGrpSpPr>
        <p:grpSpPr>
          <a:xfrm>
            <a:off x="5822726" y="3639621"/>
            <a:ext cx="2594935" cy="461665"/>
            <a:chOff x="5822726" y="3639621"/>
            <a:chExt cx="2594935" cy="461665"/>
          </a:xfrm>
        </p:grpSpPr>
        <p:sp>
          <p:nvSpPr>
            <p:cNvPr id="10" name="TextBox 9">
              <a:extLst>
                <a:ext uri="{FF2B5EF4-FFF2-40B4-BE49-F238E27FC236}">
                  <a16:creationId xmlns:a16="http://schemas.microsoft.com/office/drawing/2014/main" id="{8DBF4685-2820-4E3F-85BA-2AF99D0C2C5A}"/>
                </a:ext>
              </a:extLst>
            </p:cNvPr>
            <p:cNvSpPr txBox="1"/>
            <p:nvPr/>
          </p:nvSpPr>
          <p:spPr bwMode="auto">
            <a:xfrm>
              <a:off x="5822726" y="3639621"/>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0070C0"/>
                  </a:solidFill>
                  <a:latin typeface="Myriad Pro Semibold" charset="0"/>
                  <a:ea typeface="Myriad Pro Semibold" charset="0"/>
                  <a:cs typeface="Myriad Pro Semibold" charset="0"/>
                </a:rPr>
                <a:t>16 </a:t>
              </a:r>
              <a:r>
                <a:rPr lang="en-GB" sz="2400" dirty="0">
                  <a:latin typeface="Myriad Pro Semibold" charset="0"/>
                  <a:ea typeface="Myriad Pro Semibold" charset="0"/>
                  <a:cs typeface="Myriad Pro Semibold" charset="0"/>
                </a:rPr>
                <a:t>÷</a:t>
              </a:r>
              <a:r>
                <a:rPr lang="en-GB" sz="2400" dirty="0">
                  <a:solidFill>
                    <a:srgbClr val="0070C0"/>
                  </a:solidFill>
                  <a:latin typeface="Myriad Pro Semibold" charset="0"/>
                  <a:ea typeface="Myriad Pro Semibold" charset="0"/>
                  <a:cs typeface="Myriad Pro Semibold" charset="0"/>
                </a:rPr>
                <a:t> </a:t>
              </a:r>
              <a:r>
                <a:rPr lang="en-GB" sz="2400" dirty="0">
                  <a:solidFill>
                    <a:srgbClr val="FF0000"/>
                  </a:solidFill>
                  <a:latin typeface="Myriad Pro Semibold" charset="0"/>
                  <a:ea typeface="Myriad Pro Semibold" charset="0"/>
                  <a:cs typeface="Myriad Pro Semibold" charset="0"/>
                </a:rPr>
                <a:t>4</a:t>
              </a:r>
            </a:p>
          </p:txBody>
        </p:sp>
        <p:sp>
          <p:nvSpPr>
            <p:cNvPr id="15" name="TextBox 14">
              <a:extLst>
                <a:ext uri="{FF2B5EF4-FFF2-40B4-BE49-F238E27FC236}">
                  <a16:creationId xmlns:a16="http://schemas.microsoft.com/office/drawing/2014/main" id="{EBF858AF-F669-4169-A11B-30F2593CAD96}"/>
                </a:ext>
              </a:extLst>
            </p:cNvPr>
            <p:cNvSpPr txBox="1"/>
            <p:nvPr/>
          </p:nvSpPr>
          <p:spPr bwMode="auto">
            <a:xfrm>
              <a:off x="7057993" y="3639621"/>
              <a:ext cx="135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12</a:t>
              </a:r>
              <a:r>
                <a:rPr lang="en-GB" sz="2400" dirty="0">
                  <a:solidFill>
                    <a:srgbClr val="FF0000"/>
                  </a:solidFill>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a:t>
              </a:r>
              <a:r>
                <a:rPr lang="en-GB" sz="2400" dirty="0">
                  <a:solidFill>
                    <a:srgbClr val="FF0000"/>
                  </a:solidFill>
                  <a:latin typeface="Myriad Pro Semibold" charset="0"/>
                  <a:ea typeface="Myriad Pro Semibold" charset="0"/>
                  <a:cs typeface="Myriad Pro Semibold" charset="0"/>
                </a:rPr>
                <a:t> 4</a:t>
              </a:r>
            </a:p>
          </p:txBody>
        </p:sp>
      </p:grpSp>
      <p:grpSp>
        <p:nvGrpSpPr>
          <p:cNvPr id="4" name="Group 3">
            <a:extLst>
              <a:ext uri="{FF2B5EF4-FFF2-40B4-BE49-F238E27FC236}">
                <a16:creationId xmlns:a16="http://schemas.microsoft.com/office/drawing/2014/main" id="{8EA7E167-E37B-403E-AA3C-CE6DDE0B2752}"/>
              </a:ext>
            </a:extLst>
          </p:cNvPr>
          <p:cNvGrpSpPr/>
          <p:nvPr/>
        </p:nvGrpSpPr>
        <p:grpSpPr>
          <a:xfrm>
            <a:off x="5440347" y="4568585"/>
            <a:ext cx="2703155" cy="461665"/>
            <a:chOff x="5440347" y="4568585"/>
            <a:chExt cx="2703155" cy="461665"/>
          </a:xfrm>
        </p:grpSpPr>
        <p:sp>
          <p:nvSpPr>
            <p:cNvPr id="12" name="TextBox 11">
              <a:extLst>
                <a:ext uri="{FF2B5EF4-FFF2-40B4-BE49-F238E27FC236}">
                  <a16:creationId xmlns:a16="http://schemas.microsoft.com/office/drawing/2014/main" id="{382B34B0-02BD-4FFA-8314-5A5A65A57344}"/>
                </a:ext>
              </a:extLst>
            </p:cNvPr>
            <p:cNvSpPr txBox="1"/>
            <p:nvPr/>
          </p:nvSpPr>
          <p:spPr bwMode="auto">
            <a:xfrm>
              <a:off x="5440347" y="456858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28</a:t>
              </a:r>
              <a:endParaRPr lang="en-GB" sz="2400" dirty="0">
                <a:solidFill>
                  <a:srgbClr val="FF0000"/>
                </a:solidFill>
                <a:latin typeface="Myriad Pro Semibold" charset="0"/>
                <a:ea typeface="Myriad Pro Semibold" charset="0"/>
                <a:cs typeface="Myriad Pro Semibold" charset="0"/>
              </a:endParaRPr>
            </a:p>
          </p:txBody>
        </p:sp>
        <p:sp>
          <p:nvSpPr>
            <p:cNvPr id="19" name="TextBox 18">
              <a:extLst>
                <a:ext uri="{FF2B5EF4-FFF2-40B4-BE49-F238E27FC236}">
                  <a16:creationId xmlns:a16="http://schemas.microsoft.com/office/drawing/2014/main" id="{F70FDA03-98F3-43E6-875D-9EB5DED62C45}"/>
                </a:ext>
              </a:extLst>
            </p:cNvPr>
            <p:cNvSpPr txBox="1"/>
            <p:nvPr/>
          </p:nvSpPr>
          <p:spPr bwMode="auto">
            <a:xfrm>
              <a:off x="7065136" y="45685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sp>
          <p:nvSpPr>
            <p:cNvPr id="20" name="TextBox 19">
              <a:extLst>
                <a:ext uri="{FF2B5EF4-FFF2-40B4-BE49-F238E27FC236}">
                  <a16:creationId xmlns:a16="http://schemas.microsoft.com/office/drawing/2014/main" id="{3DF2E274-2984-43FC-8495-C543F267AE7F}"/>
                </a:ext>
              </a:extLst>
            </p:cNvPr>
            <p:cNvSpPr txBox="1"/>
            <p:nvPr/>
          </p:nvSpPr>
          <p:spPr bwMode="auto">
            <a:xfrm>
              <a:off x="7792124" y="456858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FF0000"/>
                  </a:solidFill>
                  <a:latin typeface="Myriad Pro Semibold" charset="0"/>
                  <a:ea typeface="Myriad Pro Semibold" charset="0"/>
                  <a:cs typeface="Myriad Pro Semibold" charset="0"/>
                </a:rPr>
                <a:t>4</a:t>
              </a:r>
            </a:p>
          </p:txBody>
        </p:sp>
      </p:grpSp>
      <p:grpSp>
        <p:nvGrpSpPr>
          <p:cNvPr id="8" name="Group 7">
            <a:extLst>
              <a:ext uri="{FF2B5EF4-FFF2-40B4-BE49-F238E27FC236}">
                <a16:creationId xmlns:a16="http://schemas.microsoft.com/office/drawing/2014/main" id="{FAB26FF2-4C2E-4CBC-BA8D-2B9541BE4C41}"/>
              </a:ext>
            </a:extLst>
          </p:cNvPr>
          <p:cNvGrpSpPr/>
          <p:nvPr/>
        </p:nvGrpSpPr>
        <p:grpSpPr>
          <a:xfrm>
            <a:off x="5440347" y="4098999"/>
            <a:ext cx="2703155" cy="461665"/>
            <a:chOff x="5440347" y="4098999"/>
            <a:chExt cx="2703155" cy="461665"/>
          </a:xfrm>
        </p:grpSpPr>
        <p:sp>
          <p:nvSpPr>
            <p:cNvPr id="11" name="TextBox 10">
              <a:extLst>
                <a:ext uri="{FF2B5EF4-FFF2-40B4-BE49-F238E27FC236}">
                  <a16:creationId xmlns:a16="http://schemas.microsoft.com/office/drawing/2014/main" id="{E685C47D-5F5E-42C5-B089-51234C0ECBC1}"/>
                </a:ext>
              </a:extLst>
            </p:cNvPr>
            <p:cNvSpPr txBox="1"/>
            <p:nvPr/>
          </p:nvSpPr>
          <p:spPr bwMode="auto">
            <a:xfrm>
              <a:off x="5440347" y="4098999"/>
              <a:ext cx="1712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16 + 12</a:t>
              </a: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59858D1B-DC90-4255-9FC1-5B517274B1DE}"/>
                </a:ext>
              </a:extLst>
            </p:cNvPr>
            <p:cNvSpPr txBox="1"/>
            <p:nvPr/>
          </p:nvSpPr>
          <p:spPr bwMode="auto">
            <a:xfrm>
              <a:off x="7065136" y="409899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sp>
          <p:nvSpPr>
            <p:cNvPr id="22" name="TextBox 21">
              <a:extLst>
                <a:ext uri="{FF2B5EF4-FFF2-40B4-BE49-F238E27FC236}">
                  <a16:creationId xmlns:a16="http://schemas.microsoft.com/office/drawing/2014/main" id="{D9D26A93-5D21-489F-AAA1-08B60E60D1F1}"/>
                </a:ext>
              </a:extLst>
            </p:cNvPr>
            <p:cNvSpPr txBox="1"/>
            <p:nvPr/>
          </p:nvSpPr>
          <p:spPr bwMode="auto">
            <a:xfrm>
              <a:off x="7792124" y="409899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FF0000"/>
                  </a:solidFill>
                  <a:latin typeface="Myriad Pro Semibold" charset="0"/>
                  <a:ea typeface="Myriad Pro Semibold" charset="0"/>
                  <a:cs typeface="Myriad Pro Semibold" charset="0"/>
                </a:rPr>
                <a:t>4</a:t>
              </a:r>
            </a:p>
          </p:txBody>
        </p:sp>
      </p:grpSp>
    </p:spTree>
    <p:extLst>
      <p:ext uri="{BB962C8B-B14F-4D97-AF65-F5344CB8AC3E}">
        <p14:creationId xmlns:p14="http://schemas.microsoft.com/office/powerpoint/2010/main" val="129558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BC4A9EC6-73E4-4DB0-8D3F-27F7FF7B48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7140" y="2103476"/>
            <a:ext cx="3914860" cy="1683846"/>
          </a:xfrm>
          <a:prstGeom prst="rect">
            <a:avLst/>
          </a:prstGeom>
        </p:spPr>
      </p:pic>
      <p:pic>
        <p:nvPicPr>
          <p:cNvPr id="19" name="Picture 18" descr="A close up of a logo&#10;&#10;Description automatically generated">
            <a:extLst>
              <a:ext uri="{FF2B5EF4-FFF2-40B4-BE49-F238E27FC236}">
                <a16:creationId xmlns:a16="http://schemas.microsoft.com/office/drawing/2014/main" id="{BB62E488-2001-46CC-879D-D670C3278C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250"/>
          <a:stretch/>
        </p:blipFill>
        <p:spPr>
          <a:xfrm>
            <a:off x="5101756" y="1979524"/>
            <a:ext cx="3184994" cy="1983382"/>
          </a:xfrm>
          <a:prstGeom prst="rect">
            <a:avLst/>
          </a:prstGeom>
        </p:spPr>
      </p:pic>
      <p:sp>
        <p:nvSpPr>
          <p:cNvPr id="2" name="Text Placeholder 1"/>
          <p:cNvSpPr>
            <a:spLocks noGrp="1"/>
          </p:cNvSpPr>
          <p:nvPr>
            <p:ph type="body" sz="quarter" idx="11"/>
          </p:nvPr>
        </p:nvSpPr>
        <p:spPr/>
        <p:txBody>
          <a:bodyPr/>
          <a:lstStyle/>
          <a:p>
            <a:r>
              <a:rPr lang="en-US" dirty="0"/>
              <a:t>2.28 Combining operations: ÷, + and </a:t>
            </a:r>
            <a:r>
              <a:rPr lang="en-US" dirty="0">
                <a:latin typeface="Myriad Pro" panose="020B0503030403020204" pitchFamily="34" charset="0"/>
                <a:cs typeface="Times New Roman" panose="02020603050405020304" pitchFamily="18" charset="0"/>
              </a:rPr>
              <a:t>−</a:t>
            </a:r>
            <a:r>
              <a:rPr lang="en-GB" dirty="0"/>
              <a:t>	</a:t>
            </a:r>
            <a:r>
              <a:rPr lang="en-US" dirty="0">
                <a:solidFill>
                  <a:srgbClr val="00628C"/>
                </a:solidFill>
              </a:rPr>
              <a:t>Step 2:1</a:t>
            </a:r>
          </a:p>
        </p:txBody>
      </p:sp>
      <p:sp>
        <p:nvSpPr>
          <p:cNvPr id="8" name="TextBox 7">
            <a:extLst>
              <a:ext uri="{FF2B5EF4-FFF2-40B4-BE49-F238E27FC236}">
                <a16:creationId xmlns:a16="http://schemas.microsoft.com/office/drawing/2014/main" id="{573F9F40-A6E8-4858-ADDB-A6C1F8DBAD80}"/>
              </a:ext>
            </a:extLst>
          </p:cNvPr>
          <p:cNvSpPr txBox="1"/>
          <p:nvPr/>
        </p:nvSpPr>
        <p:spPr bwMode="auto">
          <a:xfrm>
            <a:off x="1003263" y="829891"/>
            <a:ext cx="7137531"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Hanna –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in 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coins; Adam – 40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in 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coins.</a:t>
            </a:r>
          </a:p>
          <a:p>
            <a:pPr algn="ctr">
              <a:buClr>
                <a:srgbClr val="82CBDD"/>
              </a:buClr>
              <a:buNone/>
            </a:pPr>
            <a:r>
              <a:rPr lang="en-GB" sz="2400" dirty="0">
                <a:latin typeface="Myriad Pro Semibold" charset="0"/>
                <a:ea typeface="Myriad Pro Semibold" charset="0"/>
                <a:cs typeface="Myriad Pro Semibold" charset="0"/>
              </a:rPr>
              <a:t>How many coins altogether?</a:t>
            </a:r>
          </a:p>
        </p:txBody>
      </p:sp>
      <p:sp>
        <p:nvSpPr>
          <p:cNvPr id="9" name="TextBox 8">
            <a:extLst>
              <a:ext uri="{FF2B5EF4-FFF2-40B4-BE49-F238E27FC236}">
                <a16:creationId xmlns:a16="http://schemas.microsoft.com/office/drawing/2014/main" id="{888A2A65-C914-4857-B002-157FC6F417A6}"/>
              </a:ext>
            </a:extLst>
          </p:cNvPr>
          <p:cNvSpPr txBox="1"/>
          <p:nvPr/>
        </p:nvSpPr>
        <p:spPr bwMode="auto">
          <a:xfrm>
            <a:off x="1200357" y="563915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12</a:t>
            </a:r>
            <a:endParaRPr lang="en-GB" sz="2400" dirty="0">
              <a:solidFill>
                <a:srgbClr val="FF0000"/>
              </a:solidFill>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597566F5-39C1-4087-BCEE-F815DD0719FA}"/>
              </a:ext>
            </a:extLst>
          </p:cNvPr>
          <p:cNvSpPr txBox="1"/>
          <p:nvPr/>
        </p:nvSpPr>
        <p:spPr bwMode="auto">
          <a:xfrm>
            <a:off x="1200357" y="4669177"/>
            <a:ext cx="2324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70C0"/>
                </a:solidFill>
                <a:latin typeface="Myriad Pro Semibold" charset="0"/>
                <a:ea typeface="Myriad Pro Semibold" charset="0"/>
                <a:cs typeface="Myriad Pro Semibold" charset="0"/>
              </a:rPr>
              <a:t>20 ÷ 5 </a:t>
            </a:r>
            <a:r>
              <a:rPr lang="en-GB" sz="2400" dirty="0">
                <a:latin typeface="Myriad Pro Semibold" charset="0"/>
                <a:ea typeface="Myriad Pro Semibold" charset="0"/>
                <a:cs typeface="Myriad Pro Semibold" charset="0"/>
              </a:rPr>
              <a:t>+ </a:t>
            </a:r>
            <a:r>
              <a:rPr lang="en-GB" sz="2400" dirty="0">
                <a:solidFill>
                  <a:srgbClr val="FF0000"/>
                </a:solidFill>
                <a:latin typeface="Myriad Pro Semibold" charset="0"/>
                <a:ea typeface="Myriad Pro Semibold" charset="0"/>
                <a:cs typeface="Myriad Pro Semibold" charset="0"/>
              </a:rPr>
              <a:t>40 ÷ 5</a:t>
            </a:r>
          </a:p>
        </p:txBody>
      </p:sp>
      <p:sp>
        <p:nvSpPr>
          <p:cNvPr id="11" name="TextBox 10">
            <a:extLst>
              <a:ext uri="{FF2B5EF4-FFF2-40B4-BE49-F238E27FC236}">
                <a16:creationId xmlns:a16="http://schemas.microsoft.com/office/drawing/2014/main" id="{3BD61959-1DAB-4BB6-8732-FE282A5F08BB}"/>
              </a:ext>
            </a:extLst>
          </p:cNvPr>
          <p:cNvSpPr txBox="1"/>
          <p:nvPr/>
        </p:nvSpPr>
        <p:spPr bwMode="auto">
          <a:xfrm>
            <a:off x="1200357" y="5154167"/>
            <a:ext cx="119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4 </a:t>
            </a:r>
            <a:r>
              <a:rPr lang="en-GB" sz="2400" dirty="0">
                <a:latin typeface="Myriad Pro Semibold" charset="0"/>
                <a:ea typeface="Myriad Pro Semibold" charset="0"/>
                <a:cs typeface="Myriad Pro Semibold" charset="0"/>
              </a:rPr>
              <a:t>+</a:t>
            </a:r>
            <a:r>
              <a:rPr lang="en-GB" sz="2400" dirty="0">
                <a:solidFill>
                  <a:srgbClr val="0070C0"/>
                </a:solidFill>
                <a:latin typeface="Myriad Pro Semibold" charset="0"/>
                <a:ea typeface="Myriad Pro Semibold" charset="0"/>
                <a:cs typeface="Myriad Pro Semibold" charset="0"/>
              </a:rPr>
              <a:t> </a:t>
            </a:r>
            <a:r>
              <a:rPr lang="en-GB" sz="2400" dirty="0">
                <a:solidFill>
                  <a:srgbClr val="FF0000"/>
                </a:solidFill>
                <a:latin typeface="Myriad Pro Semibold" charset="0"/>
                <a:ea typeface="Myriad Pro Semibold" charset="0"/>
                <a:cs typeface="Myriad Pro Semibold" charset="0"/>
              </a:rPr>
              <a:t>8</a:t>
            </a:r>
          </a:p>
        </p:txBody>
      </p:sp>
      <p:sp>
        <p:nvSpPr>
          <p:cNvPr id="12" name="TextBox 11">
            <a:extLst>
              <a:ext uri="{FF2B5EF4-FFF2-40B4-BE49-F238E27FC236}">
                <a16:creationId xmlns:a16="http://schemas.microsoft.com/office/drawing/2014/main" id="{CD4BACEC-833C-4F62-AC18-AEFC652DC913}"/>
              </a:ext>
            </a:extLst>
          </p:cNvPr>
          <p:cNvSpPr txBox="1"/>
          <p:nvPr/>
        </p:nvSpPr>
        <p:spPr bwMode="auto">
          <a:xfrm>
            <a:off x="1200357" y="4184187"/>
            <a:ext cx="1675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Method 1:</a:t>
            </a:r>
            <a:endParaRPr lang="en-GB" sz="2400" b="1"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8BDFB393-4949-42ED-BB0F-3D365135C8F4}"/>
              </a:ext>
            </a:extLst>
          </p:cNvPr>
          <p:cNvSpPr txBox="1"/>
          <p:nvPr/>
        </p:nvSpPr>
        <p:spPr bwMode="auto">
          <a:xfrm>
            <a:off x="5286712" y="4669177"/>
            <a:ext cx="2324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70C0"/>
                </a:solidFill>
                <a:latin typeface="Myriad Pro Semibold" charset="0"/>
                <a:ea typeface="Myriad Pro Semibold" charset="0"/>
                <a:cs typeface="Myriad Pro Semibold" charset="0"/>
              </a:rPr>
              <a:t>20 </a:t>
            </a:r>
            <a:r>
              <a:rPr lang="en-GB" sz="2400" dirty="0">
                <a:latin typeface="Myriad Pro Semibold" charset="0"/>
                <a:ea typeface="Myriad Pro Semibold" charset="0"/>
                <a:cs typeface="Myriad Pro Semibold" charset="0"/>
              </a:rPr>
              <a:t>÷</a:t>
            </a:r>
            <a:r>
              <a:rPr lang="en-GB" sz="2400" dirty="0">
                <a:solidFill>
                  <a:srgbClr val="0070C0"/>
                </a:solidFill>
                <a:latin typeface="Myriad Pro Semibold" charset="0"/>
                <a:ea typeface="Myriad Pro Semibold" charset="0"/>
                <a:cs typeface="Myriad Pro Semibold" charset="0"/>
              </a:rPr>
              <a:t> </a:t>
            </a:r>
            <a:r>
              <a:rPr lang="en-GB" sz="2400" dirty="0">
                <a:solidFill>
                  <a:srgbClr val="FF0000"/>
                </a:solidFill>
                <a:latin typeface="Myriad Pro Semibold" charset="0"/>
                <a:ea typeface="Myriad Pro Semibold" charset="0"/>
                <a:cs typeface="Myriad Pro Semibold" charset="0"/>
              </a:rPr>
              <a:t>5</a:t>
            </a:r>
            <a:r>
              <a:rPr lang="en-GB" sz="2400" dirty="0">
                <a:solidFill>
                  <a:srgbClr val="0070C0"/>
                </a:solidFill>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40</a:t>
            </a:r>
            <a:r>
              <a:rPr lang="en-GB" sz="2400" dirty="0">
                <a:solidFill>
                  <a:srgbClr val="FF0000"/>
                </a:solidFill>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a:t>
            </a:r>
            <a:r>
              <a:rPr lang="en-GB" sz="2400" dirty="0">
                <a:solidFill>
                  <a:srgbClr val="FF0000"/>
                </a:solidFill>
                <a:latin typeface="Myriad Pro Semibold" charset="0"/>
                <a:ea typeface="Myriad Pro Semibold" charset="0"/>
                <a:cs typeface="Myriad Pro Semibold" charset="0"/>
              </a:rPr>
              <a:t> 5</a:t>
            </a:r>
          </a:p>
        </p:txBody>
      </p:sp>
      <p:sp>
        <p:nvSpPr>
          <p:cNvPr id="14" name="TextBox 13">
            <a:extLst>
              <a:ext uri="{FF2B5EF4-FFF2-40B4-BE49-F238E27FC236}">
                <a16:creationId xmlns:a16="http://schemas.microsoft.com/office/drawing/2014/main" id="{8564FA72-38EF-48AC-92B0-7BDA45646D40}"/>
              </a:ext>
            </a:extLst>
          </p:cNvPr>
          <p:cNvSpPr txBox="1"/>
          <p:nvPr/>
        </p:nvSpPr>
        <p:spPr bwMode="auto">
          <a:xfrm>
            <a:off x="5286712" y="5154167"/>
            <a:ext cx="2258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20 + 40</a:t>
            </a:r>
            <a:r>
              <a:rPr lang="en-GB" sz="2400" dirty="0">
                <a:latin typeface="Myriad Pro Semibold" charset="0"/>
                <a:ea typeface="Myriad Pro Semibold" charset="0"/>
                <a:cs typeface="Myriad Pro Semibold" charset="0"/>
              </a:rPr>
              <a:t>) ÷ </a:t>
            </a:r>
            <a:r>
              <a:rPr lang="en-GB" sz="2400" dirty="0">
                <a:solidFill>
                  <a:srgbClr val="FF0000"/>
                </a:solidFill>
                <a:latin typeface="Myriad Pro Semibold" charset="0"/>
                <a:ea typeface="Myriad Pro Semibold" charset="0"/>
                <a:cs typeface="Myriad Pro Semibold" charset="0"/>
              </a:rPr>
              <a:t>5</a:t>
            </a:r>
          </a:p>
        </p:txBody>
      </p:sp>
      <p:sp>
        <p:nvSpPr>
          <p:cNvPr id="15" name="TextBox 14">
            <a:extLst>
              <a:ext uri="{FF2B5EF4-FFF2-40B4-BE49-F238E27FC236}">
                <a16:creationId xmlns:a16="http://schemas.microsoft.com/office/drawing/2014/main" id="{549A56AA-E7D6-430D-AC8C-08B99E586BB2}"/>
              </a:ext>
            </a:extLst>
          </p:cNvPr>
          <p:cNvSpPr txBox="1"/>
          <p:nvPr/>
        </p:nvSpPr>
        <p:spPr bwMode="auto">
          <a:xfrm>
            <a:off x="5286712" y="4184187"/>
            <a:ext cx="1675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Method 2:</a:t>
            </a:r>
            <a:endParaRPr lang="en-GB" sz="2400" b="1" dirty="0">
              <a:solidFill>
                <a:srgbClr val="FF0000"/>
              </a:solidFill>
              <a:latin typeface="Myriad Pro Semibold" charset="0"/>
              <a:ea typeface="Myriad Pro Semibold" charset="0"/>
              <a:cs typeface="Myriad Pro Semibold" charset="0"/>
            </a:endParaRPr>
          </a:p>
        </p:txBody>
      </p:sp>
      <p:sp>
        <p:nvSpPr>
          <p:cNvPr id="16" name="TextBox 15">
            <a:extLst>
              <a:ext uri="{FF2B5EF4-FFF2-40B4-BE49-F238E27FC236}">
                <a16:creationId xmlns:a16="http://schemas.microsoft.com/office/drawing/2014/main" id="{F87B27AB-C99D-4AF5-9168-6FA4AAC7F278}"/>
              </a:ext>
            </a:extLst>
          </p:cNvPr>
          <p:cNvSpPr txBox="1"/>
          <p:nvPr/>
        </p:nvSpPr>
        <p:spPr bwMode="auto">
          <a:xfrm>
            <a:off x="5286712" y="612414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12</a:t>
            </a:r>
            <a:endParaRPr lang="en-GB" sz="2400" dirty="0">
              <a:solidFill>
                <a:srgbClr val="FF0000"/>
              </a:solidFill>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6642FD03-2213-44A7-8253-B409352C0A87}"/>
              </a:ext>
            </a:extLst>
          </p:cNvPr>
          <p:cNvSpPr txBox="1"/>
          <p:nvPr/>
        </p:nvSpPr>
        <p:spPr bwMode="auto">
          <a:xfrm>
            <a:off x="5286712" y="5639157"/>
            <a:ext cx="1359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60</a:t>
            </a:r>
            <a:r>
              <a:rPr lang="en-GB" sz="2400" dirty="0">
                <a:latin typeface="Myriad Pro Semibold" charset="0"/>
                <a:ea typeface="Myriad Pro Semibold" charset="0"/>
                <a:cs typeface="Myriad Pro Semibold" charset="0"/>
              </a:rPr>
              <a:t> ÷ </a:t>
            </a:r>
            <a:r>
              <a:rPr lang="en-GB" sz="2400" dirty="0">
                <a:solidFill>
                  <a:srgbClr val="FF0000"/>
                </a:solidFill>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165076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CA4A5995-5D6D-4850-9040-23D2D92EB9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70799" y="2419349"/>
            <a:ext cx="661445" cy="1924051"/>
          </a:xfrm>
          <a:prstGeom prst="rect">
            <a:avLst/>
          </a:prstGeom>
        </p:spPr>
      </p:pic>
      <p:sp>
        <p:nvSpPr>
          <p:cNvPr id="2" name="Text Placeholder 1"/>
          <p:cNvSpPr>
            <a:spLocks noGrp="1"/>
          </p:cNvSpPr>
          <p:nvPr>
            <p:ph type="body" sz="quarter" idx="11"/>
          </p:nvPr>
        </p:nvSpPr>
        <p:spPr/>
        <p:txBody>
          <a:bodyPr/>
          <a:lstStyle/>
          <a:p>
            <a:r>
              <a:rPr lang="en-US" dirty="0"/>
              <a:t>2.28 Combining operations: ÷, + and </a:t>
            </a:r>
            <a:r>
              <a:rPr lang="en-US" dirty="0">
                <a:latin typeface="Myriad Pro" panose="020B0503030403020204" pitchFamily="34" charset="0"/>
                <a:cs typeface="Times New Roman" panose="02020603050405020304" pitchFamily="18" charset="0"/>
              </a:rPr>
              <a:t>−</a:t>
            </a:r>
            <a:r>
              <a:rPr lang="en-GB" dirty="0"/>
              <a:t>	</a:t>
            </a:r>
            <a:r>
              <a:rPr lang="en-US" dirty="0">
                <a:solidFill>
                  <a:srgbClr val="00628C"/>
                </a:solidFill>
              </a:rPr>
              <a:t>Step 2:3</a:t>
            </a:r>
          </a:p>
        </p:txBody>
      </p:sp>
      <p:sp>
        <p:nvSpPr>
          <p:cNvPr id="9" name="TextBox 8">
            <a:extLst>
              <a:ext uri="{FF2B5EF4-FFF2-40B4-BE49-F238E27FC236}">
                <a16:creationId xmlns:a16="http://schemas.microsoft.com/office/drawing/2014/main" id="{DA546DB5-FAE3-4341-8BB5-07EAEC9EA26C}"/>
              </a:ext>
            </a:extLst>
          </p:cNvPr>
          <p:cNvSpPr txBox="1"/>
          <p:nvPr/>
        </p:nvSpPr>
        <p:spPr bwMode="auto">
          <a:xfrm>
            <a:off x="312695" y="829891"/>
            <a:ext cx="851867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Kish – 15 apples in boxes of 3; Jess – 9 apples in boxes of 3.</a:t>
            </a:r>
          </a:p>
          <a:p>
            <a:pPr algn="ctr">
              <a:buClr>
                <a:srgbClr val="82CBDD"/>
              </a:buClr>
              <a:buNone/>
            </a:pPr>
            <a:r>
              <a:rPr lang="en-GB" sz="2400" dirty="0">
                <a:latin typeface="Myriad Pro Semibold" charset="0"/>
                <a:ea typeface="Myriad Pro Semibold" charset="0"/>
                <a:cs typeface="Myriad Pro Semibold" charset="0"/>
              </a:rPr>
              <a:t>Who has more boxes, and by how many?</a:t>
            </a:r>
          </a:p>
        </p:txBody>
      </p:sp>
      <p:sp>
        <p:nvSpPr>
          <p:cNvPr id="10" name="TextBox 9">
            <a:extLst>
              <a:ext uri="{FF2B5EF4-FFF2-40B4-BE49-F238E27FC236}">
                <a16:creationId xmlns:a16="http://schemas.microsoft.com/office/drawing/2014/main" id="{1A13B281-F283-4327-A20F-BD95A0A88887}"/>
              </a:ext>
            </a:extLst>
          </p:cNvPr>
          <p:cNvSpPr txBox="1"/>
          <p:nvPr/>
        </p:nvSpPr>
        <p:spPr bwMode="auto">
          <a:xfrm>
            <a:off x="3493019" y="4892414"/>
            <a:ext cx="215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70C0"/>
                </a:solidFill>
                <a:latin typeface="Myriad Pro Semibold" charset="0"/>
                <a:ea typeface="Myriad Pro Semibold" charset="0"/>
                <a:cs typeface="Myriad Pro Semibold" charset="0"/>
              </a:rPr>
              <a:t>15 </a:t>
            </a:r>
            <a:r>
              <a:rPr lang="en-GB" sz="2400" dirty="0">
                <a:latin typeface="Myriad Pro Semibold" charset="0"/>
                <a:ea typeface="Myriad Pro Semibold" charset="0"/>
                <a:cs typeface="Myriad Pro Semibold" charset="0"/>
              </a:rPr>
              <a:t>÷</a:t>
            </a:r>
            <a:r>
              <a:rPr lang="en-GB" sz="2400" dirty="0">
                <a:solidFill>
                  <a:srgbClr val="0070C0"/>
                </a:solidFill>
                <a:latin typeface="Myriad Pro Semibold" charset="0"/>
                <a:ea typeface="Myriad Pro Semibold" charset="0"/>
                <a:cs typeface="Myriad Pro Semibold" charset="0"/>
              </a:rPr>
              <a:t> </a:t>
            </a:r>
            <a:r>
              <a:rPr lang="en-GB" sz="2400" dirty="0">
                <a:solidFill>
                  <a:srgbClr val="FF0000"/>
                </a:solidFill>
                <a:latin typeface="Myriad Pro Semibold" charset="0"/>
                <a:ea typeface="Myriad Pro Semibold" charset="0"/>
                <a:cs typeface="Myriad Pro Semibold" charset="0"/>
              </a:rPr>
              <a:t>3</a:t>
            </a:r>
            <a:r>
              <a:rPr lang="en-GB" sz="2400" dirty="0">
                <a:solidFill>
                  <a:srgbClr val="0070C0"/>
                </a:solidFill>
                <a:latin typeface="Myriad Pro Semibold" charset="0"/>
                <a:ea typeface="Myriad Pro Semibold" charset="0"/>
                <a:cs typeface="Myriad Pro Semibold" charset="0"/>
              </a:rPr>
              <a:t> </a:t>
            </a:r>
            <a:r>
              <a:rPr lang="en-GB" sz="2400" dirty="0">
                <a:latin typeface="Myriad Pro Semibold"/>
                <a:ea typeface="Myriad Pro Semibold" charset="0"/>
                <a:cs typeface="Times New Roman" panose="02020603050405020304" pitchFamily="18" charset="0"/>
              </a:rPr>
              <a:t>−</a:t>
            </a: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9</a:t>
            </a:r>
            <a:r>
              <a:rPr lang="en-GB" sz="2400" dirty="0">
                <a:solidFill>
                  <a:srgbClr val="FF0000"/>
                </a:solidFill>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a:t>
            </a:r>
            <a:r>
              <a:rPr lang="en-GB" sz="2400" dirty="0">
                <a:solidFill>
                  <a:srgbClr val="FF0000"/>
                </a:solidFill>
                <a:latin typeface="Myriad Pro Semibold" charset="0"/>
                <a:ea typeface="Myriad Pro Semibold" charset="0"/>
                <a:cs typeface="Myriad Pro Semibold" charset="0"/>
              </a:rPr>
              <a:t> 3</a:t>
            </a:r>
          </a:p>
        </p:txBody>
      </p:sp>
      <p:sp>
        <p:nvSpPr>
          <p:cNvPr id="11" name="TextBox 10">
            <a:extLst>
              <a:ext uri="{FF2B5EF4-FFF2-40B4-BE49-F238E27FC236}">
                <a16:creationId xmlns:a16="http://schemas.microsoft.com/office/drawing/2014/main" id="{57AB33D4-C38F-4418-B2E1-27799F74F241}"/>
              </a:ext>
            </a:extLst>
          </p:cNvPr>
          <p:cNvSpPr txBox="1"/>
          <p:nvPr/>
        </p:nvSpPr>
        <p:spPr bwMode="auto">
          <a:xfrm>
            <a:off x="3493019" y="5276054"/>
            <a:ext cx="2092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15 </a:t>
            </a:r>
            <a:r>
              <a:rPr lang="en-GB" sz="2400" dirty="0">
                <a:solidFill>
                  <a:srgbClr val="0070C0"/>
                </a:solidFill>
                <a:latin typeface="Myriad Pro Semibold"/>
                <a:ea typeface="Myriad Pro Semibold" charset="0"/>
                <a:cs typeface="Times New Roman" panose="02020603050405020304" pitchFamily="18" charset="0"/>
              </a:rPr>
              <a:t>−</a:t>
            </a:r>
            <a:r>
              <a:rPr lang="en-GB" sz="2400" dirty="0">
                <a:solidFill>
                  <a:srgbClr val="0070C0"/>
                </a:solidFill>
                <a:latin typeface="Myriad Pro Semibold" charset="0"/>
                <a:ea typeface="Myriad Pro Semibold" charset="0"/>
                <a:cs typeface="Myriad Pro Semibold" charset="0"/>
              </a:rPr>
              <a:t> 9</a:t>
            </a:r>
            <a:r>
              <a:rPr lang="en-GB" sz="2400" dirty="0">
                <a:latin typeface="Myriad Pro Semibold" charset="0"/>
                <a:ea typeface="Myriad Pro Semibold" charset="0"/>
                <a:cs typeface="Myriad Pro Semibold" charset="0"/>
              </a:rPr>
              <a:t>) ÷ </a:t>
            </a:r>
            <a:r>
              <a:rPr lang="en-GB" sz="2400" dirty="0">
                <a:solidFill>
                  <a:srgbClr val="FF0000"/>
                </a:solidFill>
                <a:latin typeface="Myriad Pro Semibold" charset="0"/>
                <a:ea typeface="Myriad Pro Semibold" charset="0"/>
                <a:cs typeface="Myriad Pro Semibold" charset="0"/>
              </a:rPr>
              <a:t>3</a:t>
            </a:r>
          </a:p>
        </p:txBody>
      </p:sp>
      <p:sp>
        <p:nvSpPr>
          <p:cNvPr id="12" name="TextBox 11">
            <a:extLst>
              <a:ext uri="{FF2B5EF4-FFF2-40B4-BE49-F238E27FC236}">
                <a16:creationId xmlns:a16="http://schemas.microsoft.com/office/drawing/2014/main" id="{7C412FDB-AE64-4556-AFA3-A06C8F226D47}"/>
              </a:ext>
            </a:extLst>
          </p:cNvPr>
          <p:cNvSpPr txBox="1"/>
          <p:nvPr/>
        </p:nvSpPr>
        <p:spPr bwMode="auto">
          <a:xfrm>
            <a:off x="3493019" y="6043335"/>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a:t>
            </a:r>
            <a:endParaRPr lang="en-GB" sz="2400"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F010743-8F40-4631-B819-9EB7C5C96A13}"/>
              </a:ext>
            </a:extLst>
          </p:cNvPr>
          <p:cNvSpPr txBox="1"/>
          <p:nvPr/>
        </p:nvSpPr>
        <p:spPr bwMode="auto">
          <a:xfrm>
            <a:off x="3493019" y="5659694"/>
            <a:ext cx="119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6</a:t>
            </a:r>
            <a:r>
              <a:rPr lang="en-GB" sz="2400" dirty="0">
                <a:latin typeface="Myriad Pro Semibold" charset="0"/>
                <a:ea typeface="Myriad Pro Semibold" charset="0"/>
                <a:cs typeface="Myriad Pro Semibold" charset="0"/>
              </a:rPr>
              <a:t> ÷ </a:t>
            </a:r>
            <a:r>
              <a:rPr lang="en-GB" sz="2400" dirty="0">
                <a:solidFill>
                  <a:srgbClr val="FF0000"/>
                </a:solidFill>
                <a:latin typeface="Myriad Pro Semibold" charset="0"/>
                <a:ea typeface="Myriad Pro Semibold" charset="0"/>
                <a:cs typeface="Myriad Pro Semibold" charset="0"/>
              </a:rPr>
              <a:t>3</a:t>
            </a:r>
          </a:p>
        </p:txBody>
      </p:sp>
      <p:pic>
        <p:nvPicPr>
          <p:cNvPr id="6" name="Picture 5">
            <a:extLst>
              <a:ext uri="{FF2B5EF4-FFF2-40B4-BE49-F238E27FC236}">
                <a16:creationId xmlns:a16="http://schemas.microsoft.com/office/drawing/2014/main" id="{5356ED45-E682-48E0-A724-0F0359935A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1995" y="2002128"/>
            <a:ext cx="898858" cy="1434015"/>
          </a:xfrm>
          <a:prstGeom prst="rect">
            <a:avLst/>
          </a:prstGeom>
        </p:spPr>
      </p:pic>
      <p:pic>
        <p:nvPicPr>
          <p:cNvPr id="8" name="Picture 7">
            <a:extLst>
              <a:ext uri="{FF2B5EF4-FFF2-40B4-BE49-F238E27FC236}">
                <a16:creationId xmlns:a16="http://schemas.microsoft.com/office/drawing/2014/main" id="{D14D7C12-DB63-4323-9640-D6875EA50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1995" y="3584144"/>
            <a:ext cx="898858" cy="904053"/>
          </a:xfrm>
          <a:prstGeom prst="rect">
            <a:avLst/>
          </a:prstGeom>
        </p:spPr>
      </p:pic>
      <p:pic>
        <p:nvPicPr>
          <p:cNvPr id="15" name="Picture 14" descr="A picture containing object, black&#10;&#10;Description automatically generated">
            <a:extLst>
              <a:ext uri="{FF2B5EF4-FFF2-40B4-BE49-F238E27FC236}">
                <a16:creationId xmlns:a16="http://schemas.microsoft.com/office/drawing/2014/main" id="{2DCB28EC-ABE3-4381-8349-366E9A0696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1746" y="2065480"/>
            <a:ext cx="779356" cy="509179"/>
          </a:xfrm>
          <a:prstGeom prst="rect">
            <a:avLst/>
          </a:prstGeom>
        </p:spPr>
      </p:pic>
      <p:pic>
        <p:nvPicPr>
          <p:cNvPr id="19" name="Picture 18">
            <a:extLst>
              <a:ext uri="{FF2B5EF4-FFF2-40B4-BE49-F238E27FC236}">
                <a16:creationId xmlns:a16="http://schemas.microsoft.com/office/drawing/2014/main" id="{4AA3C7D6-5D2E-48D9-AAD2-99CA8F664F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5092" y="2357000"/>
            <a:ext cx="1132664" cy="1709388"/>
          </a:xfrm>
          <a:prstGeom prst="rect">
            <a:avLst/>
          </a:prstGeom>
        </p:spPr>
      </p:pic>
      <p:pic>
        <p:nvPicPr>
          <p:cNvPr id="21" name="Picture 20">
            <a:extLst>
              <a:ext uri="{FF2B5EF4-FFF2-40B4-BE49-F238E27FC236}">
                <a16:creationId xmlns:a16="http://schemas.microsoft.com/office/drawing/2014/main" id="{2A6596F0-4D4C-454C-9DC9-182C5D0652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2049" y="2182790"/>
            <a:ext cx="4260478" cy="2608244"/>
          </a:xfrm>
          <a:prstGeom prst="rect">
            <a:avLst/>
          </a:prstGeom>
        </p:spPr>
      </p:pic>
      <p:pic>
        <p:nvPicPr>
          <p:cNvPr id="22" name="Picture 21" descr="A close up of a black background&#10;&#10;Description automatically generated">
            <a:extLst>
              <a:ext uri="{FF2B5EF4-FFF2-40B4-BE49-F238E27FC236}">
                <a16:creationId xmlns:a16="http://schemas.microsoft.com/office/drawing/2014/main" id="{4421F39B-5F76-4E0A-8AE9-CDCFB6E8D5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1746" y="2596301"/>
            <a:ext cx="779356" cy="779356"/>
          </a:xfrm>
          <a:prstGeom prst="rect">
            <a:avLst/>
          </a:prstGeom>
        </p:spPr>
      </p:pic>
      <p:pic>
        <p:nvPicPr>
          <p:cNvPr id="17" name="Picture 16" descr="A close up of a black background&#10;&#10;Description automatically generated">
            <a:extLst>
              <a:ext uri="{FF2B5EF4-FFF2-40B4-BE49-F238E27FC236}">
                <a16:creationId xmlns:a16="http://schemas.microsoft.com/office/drawing/2014/main" id="{7C850D51-6D41-44F6-9F11-87A9B22711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1746" y="3646492"/>
            <a:ext cx="779356" cy="779356"/>
          </a:xfrm>
          <a:prstGeom prst="rect">
            <a:avLst/>
          </a:prstGeom>
        </p:spPr>
      </p:pic>
    </p:spTree>
    <p:extLst>
      <p:ext uri="{BB962C8B-B14F-4D97-AF65-F5344CB8AC3E}">
        <p14:creationId xmlns:p14="http://schemas.microsoft.com/office/powerpoint/2010/main" val="320718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par>
                          <p:cTn id="14" fill="hold">
                            <p:stCondLst>
                              <p:cond delay="500"/>
                            </p:stCondLst>
                            <p:childTnLst>
                              <p:par>
                                <p:cTn id="15" presetID="64" presetClass="path" presetSubtype="0" accel="50000" fill="hold" nodeType="afterEffect">
                                  <p:stCondLst>
                                    <p:cond delay="0"/>
                                  </p:stCondLst>
                                  <p:childTnLst>
                                    <p:animMotion origin="layout" path="M -2.77778E-6 4.07407E-6 L 0.00018 -0.15348 " pathEditMode="relative" rAng="0" ptsTypes="AA">
                                      <p:cBhvr>
                                        <p:cTn id="16" dur="1500" fill="hold"/>
                                        <p:tgtEl>
                                          <p:spTgt spid="17"/>
                                        </p:tgtEl>
                                        <p:attrNameLst>
                                          <p:attrName>ppt_x</p:attrName>
                                          <p:attrName>ppt_y</p:attrName>
                                        </p:attrNameLst>
                                      </p:cBhvr>
                                      <p:rCtr x="0" y="-7685"/>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17"/>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nodeType="afterEffect">
                                  <p:stCondLst>
                                    <p:cond delay="500"/>
                                  </p:stCondLst>
                                  <p:childTnLst>
                                    <p:animEffect transition="out" filter="fade">
                                      <p:cBhvr>
                                        <p:cTn id="22" dur="500"/>
                                        <p:tgtEl>
                                          <p:spTgt spid="22"/>
                                        </p:tgtEl>
                                      </p:cBhvr>
                                    </p:animEffect>
                                    <p:set>
                                      <p:cBhvr>
                                        <p:cTn id="23" dur="1" fill="hold">
                                          <p:stCondLst>
                                            <p:cond delay="499"/>
                                          </p:stCondLst>
                                        </p:cTn>
                                        <p:tgtEl>
                                          <p:spTgt spid="22"/>
                                        </p:tgtEl>
                                        <p:attrNameLst>
                                          <p:attrName>style.visibility</p:attrName>
                                        </p:attrNameLst>
                                      </p:cBhvr>
                                      <p:to>
                                        <p:strVal val="hidden"/>
                                      </p:to>
                                    </p:se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2.28 Combining operations: ÷, + and </a:t>
            </a:r>
            <a:r>
              <a:rPr lang="en-US" dirty="0">
                <a:latin typeface="Myriad Pro" panose="020B0503030403020204" pitchFamily="34" charset="0"/>
                <a:cs typeface="Times New Roman" panose="02020603050405020304" pitchFamily="18" charset="0"/>
              </a:rPr>
              <a:t>−</a:t>
            </a:r>
            <a:r>
              <a:rPr lang="en-GB" dirty="0"/>
              <a:t>	</a:t>
            </a:r>
            <a:r>
              <a:rPr lang="en-US" dirty="0">
                <a:solidFill>
                  <a:srgbClr val="00628C"/>
                </a:solidFill>
              </a:rPr>
              <a:t>Step 2:3</a:t>
            </a:r>
          </a:p>
        </p:txBody>
      </p:sp>
      <p:sp>
        <p:nvSpPr>
          <p:cNvPr id="3" name="TextBox 2">
            <a:extLst>
              <a:ext uri="{FF2B5EF4-FFF2-40B4-BE49-F238E27FC236}">
                <a16:creationId xmlns:a16="http://schemas.microsoft.com/office/drawing/2014/main" id="{633CC24B-606B-4F1E-9573-BE4AB2B1A722}"/>
              </a:ext>
            </a:extLst>
          </p:cNvPr>
          <p:cNvSpPr txBox="1"/>
          <p:nvPr/>
        </p:nvSpPr>
        <p:spPr bwMode="auto">
          <a:xfrm>
            <a:off x="1009195" y="829891"/>
            <a:ext cx="712567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Mr H – 60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in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coins; Mr J – 40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in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coins.</a:t>
            </a:r>
          </a:p>
          <a:p>
            <a:pPr algn="ctr">
              <a:buClr>
                <a:srgbClr val="82CBDD"/>
              </a:buClr>
              <a:buNone/>
            </a:pPr>
            <a:r>
              <a:rPr lang="en-GB" sz="2400" dirty="0">
                <a:latin typeface="Myriad Pro Semibold" charset="0"/>
                <a:ea typeface="Myriad Pro Semibold" charset="0"/>
                <a:cs typeface="Myriad Pro Semibold" charset="0"/>
              </a:rPr>
              <a:t>Who has more coins, and by how many?</a:t>
            </a:r>
          </a:p>
        </p:txBody>
      </p:sp>
      <p:sp>
        <p:nvSpPr>
          <p:cNvPr id="4" name="TextBox 3">
            <a:extLst>
              <a:ext uri="{FF2B5EF4-FFF2-40B4-BE49-F238E27FC236}">
                <a16:creationId xmlns:a16="http://schemas.microsoft.com/office/drawing/2014/main" id="{9984C604-B0DB-487E-A621-A3F547590CC4}"/>
              </a:ext>
            </a:extLst>
          </p:cNvPr>
          <p:cNvSpPr txBox="1"/>
          <p:nvPr/>
        </p:nvSpPr>
        <p:spPr bwMode="auto">
          <a:xfrm>
            <a:off x="3242950" y="4892414"/>
            <a:ext cx="2658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70C0"/>
                </a:solidFill>
                <a:latin typeface="Myriad Pro Semibold" charset="0"/>
                <a:ea typeface="Myriad Pro Semibold" charset="0"/>
                <a:cs typeface="Myriad Pro Semibold" charset="0"/>
              </a:rPr>
              <a:t>60 </a:t>
            </a:r>
            <a:r>
              <a:rPr lang="en-GB" sz="2400" dirty="0">
                <a:latin typeface="Myriad Pro Semibold" charset="0"/>
                <a:ea typeface="Myriad Pro Semibold" charset="0"/>
                <a:cs typeface="Myriad Pro Semibold" charset="0"/>
              </a:rPr>
              <a:t>÷</a:t>
            </a:r>
            <a:r>
              <a:rPr lang="en-GB" sz="2400" dirty="0">
                <a:solidFill>
                  <a:srgbClr val="0070C0"/>
                </a:solidFill>
                <a:latin typeface="Myriad Pro Semibold" charset="0"/>
                <a:ea typeface="Myriad Pro Semibold" charset="0"/>
                <a:cs typeface="Myriad Pro Semibold" charset="0"/>
              </a:rPr>
              <a:t> </a:t>
            </a:r>
            <a:r>
              <a:rPr lang="en-GB" sz="2400" dirty="0">
                <a:solidFill>
                  <a:srgbClr val="FF0000"/>
                </a:solidFill>
                <a:latin typeface="Myriad Pro Semibold" charset="0"/>
                <a:ea typeface="Myriad Pro Semibold" charset="0"/>
                <a:cs typeface="Myriad Pro Semibold" charset="0"/>
              </a:rPr>
              <a:t>10</a:t>
            </a:r>
            <a:r>
              <a:rPr lang="en-GB" sz="2400" dirty="0">
                <a:solidFill>
                  <a:srgbClr val="0070C0"/>
                </a:solidFill>
                <a:latin typeface="Myriad Pro Semibold" charset="0"/>
                <a:ea typeface="Myriad Pro Semibold" charset="0"/>
                <a:cs typeface="Myriad Pro Semibold" charset="0"/>
              </a:rPr>
              <a:t> </a:t>
            </a:r>
            <a:r>
              <a:rPr lang="en-GB" sz="2400" dirty="0">
                <a:latin typeface="Myriad Pro Semibold"/>
                <a:ea typeface="Myriad Pro Semibold" charset="0"/>
                <a:cs typeface="Times New Roman" panose="02020603050405020304" pitchFamily="18" charset="0"/>
              </a:rPr>
              <a:t>−</a:t>
            </a: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40</a:t>
            </a:r>
            <a:r>
              <a:rPr lang="en-GB" sz="2400" dirty="0">
                <a:solidFill>
                  <a:srgbClr val="FF0000"/>
                </a:solidFill>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a:t>
            </a:r>
            <a:r>
              <a:rPr lang="en-GB" sz="2400" dirty="0">
                <a:solidFill>
                  <a:srgbClr val="FF0000"/>
                </a:solidFill>
                <a:latin typeface="Myriad Pro Semibold" charset="0"/>
                <a:ea typeface="Myriad Pro Semibold" charset="0"/>
                <a:cs typeface="Myriad Pro Semibold" charset="0"/>
              </a:rPr>
              <a:t> 10</a:t>
            </a:r>
          </a:p>
        </p:txBody>
      </p:sp>
      <p:sp>
        <p:nvSpPr>
          <p:cNvPr id="5" name="TextBox 4">
            <a:extLst>
              <a:ext uri="{FF2B5EF4-FFF2-40B4-BE49-F238E27FC236}">
                <a16:creationId xmlns:a16="http://schemas.microsoft.com/office/drawing/2014/main" id="{0F277F14-2A90-4312-AE69-0464CD15BE50}"/>
              </a:ext>
            </a:extLst>
          </p:cNvPr>
          <p:cNvSpPr txBox="1"/>
          <p:nvPr/>
        </p:nvSpPr>
        <p:spPr bwMode="auto">
          <a:xfrm>
            <a:off x="3242950" y="5276054"/>
            <a:ext cx="2425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60 </a:t>
            </a:r>
            <a:r>
              <a:rPr lang="en-GB" sz="2400" dirty="0">
                <a:solidFill>
                  <a:srgbClr val="0070C0"/>
                </a:solidFill>
                <a:latin typeface="Myriad Pro Semibold"/>
                <a:ea typeface="Myriad Pro Semibold" charset="0"/>
                <a:cs typeface="Times New Roman" panose="02020603050405020304" pitchFamily="18" charset="0"/>
              </a:rPr>
              <a:t>−</a:t>
            </a:r>
            <a:r>
              <a:rPr lang="en-GB" sz="2400" dirty="0">
                <a:solidFill>
                  <a:srgbClr val="0070C0"/>
                </a:solidFill>
                <a:latin typeface="Myriad Pro Semibold" charset="0"/>
                <a:ea typeface="Myriad Pro Semibold" charset="0"/>
                <a:cs typeface="Myriad Pro Semibold" charset="0"/>
              </a:rPr>
              <a:t> 40</a:t>
            </a:r>
            <a:r>
              <a:rPr lang="en-GB" sz="2400" dirty="0">
                <a:latin typeface="Myriad Pro Semibold" charset="0"/>
                <a:ea typeface="Myriad Pro Semibold" charset="0"/>
                <a:cs typeface="Myriad Pro Semibold" charset="0"/>
              </a:rPr>
              <a:t>) ÷ </a:t>
            </a:r>
            <a:r>
              <a:rPr lang="en-GB" sz="2400" dirty="0">
                <a:solidFill>
                  <a:srgbClr val="FF0000"/>
                </a:solidFill>
                <a:latin typeface="Myriad Pro Semibold" charset="0"/>
                <a:ea typeface="Myriad Pro Semibold" charset="0"/>
                <a:cs typeface="Myriad Pro Semibold" charset="0"/>
              </a:rPr>
              <a:t>10</a:t>
            </a:r>
          </a:p>
        </p:txBody>
      </p:sp>
      <p:sp>
        <p:nvSpPr>
          <p:cNvPr id="6" name="TextBox 5">
            <a:extLst>
              <a:ext uri="{FF2B5EF4-FFF2-40B4-BE49-F238E27FC236}">
                <a16:creationId xmlns:a16="http://schemas.microsoft.com/office/drawing/2014/main" id="{24A54E85-0D1B-414F-9B47-0C5FEE2BBADF}"/>
              </a:ext>
            </a:extLst>
          </p:cNvPr>
          <p:cNvSpPr txBox="1"/>
          <p:nvPr/>
        </p:nvSpPr>
        <p:spPr bwMode="auto">
          <a:xfrm>
            <a:off x="3242950" y="6043335"/>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a:t>
            </a:r>
            <a:endParaRPr lang="en-GB" sz="2400" dirty="0">
              <a:solidFill>
                <a:srgbClr val="FF0000"/>
              </a:solidFill>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000BC6D3-9AE3-41CC-BC98-4DE7A214357A}"/>
              </a:ext>
            </a:extLst>
          </p:cNvPr>
          <p:cNvSpPr txBox="1"/>
          <p:nvPr/>
        </p:nvSpPr>
        <p:spPr bwMode="auto">
          <a:xfrm>
            <a:off x="3242950" y="5659694"/>
            <a:ext cx="1526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20</a:t>
            </a:r>
            <a:r>
              <a:rPr lang="en-GB" sz="2400" dirty="0">
                <a:latin typeface="Myriad Pro Semibold" charset="0"/>
                <a:ea typeface="Myriad Pro Semibold" charset="0"/>
                <a:cs typeface="Myriad Pro Semibold" charset="0"/>
              </a:rPr>
              <a:t> ÷ </a:t>
            </a:r>
            <a:r>
              <a:rPr lang="en-GB" sz="2400" dirty="0">
                <a:solidFill>
                  <a:srgbClr val="FF0000"/>
                </a:solidFill>
                <a:latin typeface="Myriad Pro Semibold" charset="0"/>
                <a:ea typeface="Myriad Pro Semibold" charset="0"/>
                <a:cs typeface="Myriad Pro Semibold" charset="0"/>
              </a:rPr>
              <a:t>10</a:t>
            </a:r>
          </a:p>
        </p:txBody>
      </p:sp>
      <p:pic>
        <p:nvPicPr>
          <p:cNvPr id="9" name="Picture 8" descr="A screenshot of a cell phone&#10;&#10;Description automatically generated">
            <a:extLst>
              <a:ext uri="{FF2B5EF4-FFF2-40B4-BE49-F238E27FC236}">
                <a16:creationId xmlns:a16="http://schemas.microsoft.com/office/drawing/2014/main" id="{15EDF298-5419-444B-BC1F-944C3E1854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5339" y="1794275"/>
            <a:ext cx="5553323" cy="3174137"/>
          </a:xfrm>
          <a:prstGeom prst="rect">
            <a:avLst/>
          </a:prstGeom>
        </p:spPr>
      </p:pic>
    </p:spTree>
    <p:extLst>
      <p:ext uri="{BB962C8B-B14F-4D97-AF65-F5344CB8AC3E}">
        <p14:creationId xmlns:p14="http://schemas.microsoft.com/office/powerpoint/2010/main" val="358044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2.28 Combining operations: ÷, + and </a:t>
            </a:r>
            <a:r>
              <a:rPr lang="en-US" dirty="0">
                <a:latin typeface="Myriad Pro" panose="020B0503030403020204" pitchFamily="34" charset="0"/>
                <a:cs typeface="Times New Roman" panose="02020603050405020304" pitchFamily="18" charset="0"/>
              </a:rPr>
              <a:t>−</a:t>
            </a:r>
            <a:r>
              <a:rPr lang="en-GB" dirty="0"/>
              <a:t>	</a:t>
            </a:r>
            <a:r>
              <a:rPr lang="en-US" dirty="0">
                <a:solidFill>
                  <a:srgbClr val="00628C"/>
                </a:solidFill>
              </a:rPr>
              <a:t>Step 2:4</a:t>
            </a:r>
          </a:p>
        </p:txBody>
      </p:sp>
      <p:pic>
        <p:nvPicPr>
          <p:cNvPr id="4" name="Picture 3" descr="A close up of a logo&#10;&#10;Description automatically generated">
            <a:extLst>
              <a:ext uri="{FF2B5EF4-FFF2-40B4-BE49-F238E27FC236}">
                <a16:creationId xmlns:a16="http://schemas.microsoft.com/office/drawing/2014/main" id="{813CF102-7187-4F63-B60D-F6319F1BD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66" y="2396877"/>
            <a:ext cx="7995069" cy="2499675"/>
          </a:xfrm>
          <a:prstGeom prst="rect">
            <a:avLst/>
          </a:prstGeom>
        </p:spPr>
      </p:pic>
    </p:spTree>
    <p:extLst>
      <p:ext uri="{BB962C8B-B14F-4D97-AF65-F5344CB8AC3E}">
        <p14:creationId xmlns:p14="http://schemas.microsoft.com/office/powerpoint/2010/main" val="926083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2.28 Combining division with addition and subtraction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2.28 Combining operations: ÷, + and </a:t>
            </a:r>
            <a:r>
              <a:rPr lang="en-US" dirty="0">
                <a:latin typeface="Myriad Pro" panose="020B0503030403020204" pitchFamily="34" charset="0"/>
                <a:cs typeface="Times New Roman" panose="02020603050405020304" pitchFamily="18" charset="0"/>
              </a:rPr>
              <a:t>−</a:t>
            </a:r>
            <a:r>
              <a:rPr lang="en-GB" dirty="0"/>
              <a:t>	</a:t>
            </a:r>
            <a:r>
              <a:rPr lang="en-US" dirty="0">
                <a:solidFill>
                  <a:srgbClr val="00628C"/>
                </a:solidFill>
              </a:rPr>
              <a:t>Step 1:1</a:t>
            </a:r>
          </a:p>
        </p:txBody>
      </p:sp>
      <p:sp>
        <p:nvSpPr>
          <p:cNvPr id="3" name="TextBox 2">
            <a:extLst>
              <a:ext uri="{FF2B5EF4-FFF2-40B4-BE49-F238E27FC236}">
                <a16:creationId xmlns:a16="http://schemas.microsoft.com/office/drawing/2014/main" id="{852A02F0-CE51-44DF-ACA3-7F759260A75C}"/>
              </a:ext>
            </a:extLst>
          </p:cNvPr>
          <p:cNvSpPr txBox="1"/>
          <p:nvPr/>
        </p:nvSpPr>
        <p:spPr bwMode="auto">
          <a:xfrm>
            <a:off x="1863585" y="829891"/>
            <a:ext cx="5416868"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in 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coins and 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in 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coins.</a:t>
            </a:r>
          </a:p>
          <a:p>
            <a:pPr algn="ctr">
              <a:buClr>
                <a:srgbClr val="82CBDD"/>
              </a:buClr>
              <a:buNone/>
            </a:pPr>
            <a:r>
              <a:rPr lang="en-GB" sz="2400" dirty="0">
                <a:latin typeface="Myriad Pro Semibold" charset="0"/>
                <a:ea typeface="Myriad Pro Semibold" charset="0"/>
                <a:cs typeface="Myriad Pro Semibold" charset="0"/>
              </a:rPr>
              <a:t>How many coins altogether?</a:t>
            </a:r>
          </a:p>
        </p:txBody>
      </p:sp>
      <p:sp>
        <p:nvSpPr>
          <p:cNvPr id="4" name="TextBox 3">
            <a:extLst>
              <a:ext uri="{FF2B5EF4-FFF2-40B4-BE49-F238E27FC236}">
                <a16:creationId xmlns:a16="http://schemas.microsoft.com/office/drawing/2014/main" id="{993C84B8-5D58-4018-928D-FFABD9AE18EA}"/>
              </a:ext>
            </a:extLst>
          </p:cNvPr>
          <p:cNvSpPr txBox="1"/>
          <p:nvPr/>
        </p:nvSpPr>
        <p:spPr bwMode="auto">
          <a:xfrm>
            <a:off x="3062658" y="4763782"/>
            <a:ext cx="3215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70C0"/>
                </a:solidFill>
                <a:latin typeface="Myriad Pro Semibold" charset="0"/>
                <a:ea typeface="Myriad Pro Semibold" charset="0"/>
                <a:cs typeface="Myriad Pro Semibold" charset="0"/>
              </a:rPr>
              <a:t>35</a:t>
            </a:r>
            <a:r>
              <a:rPr lang="en-GB" sz="1200" dirty="0">
                <a:solidFill>
                  <a:srgbClr val="0070C0"/>
                </a:solidFill>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p ÷ 5</a:t>
            </a:r>
            <a:r>
              <a:rPr lang="en-GB" sz="1200" dirty="0">
                <a:solidFill>
                  <a:srgbClr val="0070C0"/>
                </a:solidFill>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p </a:t>
            </a:r>
            <a:r>
              <a:rPr lang="en-GB" sz="2400" dirty="0">
                <a:latin typeface="Myriad Pro Semibold" charset="0"/>
                <a:ea typeface="Myriad Pro Semibold" charset="0"/>
                <a:cs typeface="Myriad Pro Semibold" charset="0"/>
              </a:rPr>
              <a:t>+ </a:t>
            </a:r>
            <a:r>
              <a:rPr lang="en-GB" sz="2400" dirty="0">
                <a:solidFill>
                  <a:srgbClr val="FF0000"/>
                </a:solidFill>
                <a:latin typeface="Myriad Pro Semibold" charset="0"/>
                <a:ea typeface="Myriad Pro Semibold" charset="0"/>
                <a:cs typeface="Myriad Pro Semibold" charset="0"/>
              </a:rPr>
              <a:t>20</a:t>
            </a:r>
            <a:r>
              <a:rPr lang="en-GB" sz="1200" dirty="0">
                <a:solidFill>
                  <a:srgbClr val="FF0000"/>
                </a:solidFill>
                <a:latin typeface="Myriad Pro Semibold" charset="0"/>
                <a:ea typeface="Myriad Pro Semibold" charset="0"/>
                <a:cs typeface="Myriad Pro Semibold" charset="0"/>
              </a:rPr>
              <a:t> </a:t>
            </a:r>
            <a:r>
              <a:rPr lang="en-GB" sz="2400" dirty="0">
                <a:solidFill>
                  <a:srgbClr val="FF0000"/>
                </a:solidFill>
                <a:latin typeface="Myriad Pro Semibold" charset="0"/>
                <a:ea typeface="Myriad Pro Semibold" charset="0"/>
                <a:cs typeface="Myriad Pro Semibold" charset="0"/>
              </a:rPr>
              <a:t>p ÷ 2</a:t>
            </a:r>
            <a:r>
              <a:rPr lang="en-GB" sz="1200" dirty="0">
                <a:solidFill>
                  <a:srgbClr val="FF0000"/>
                </a:solidFill>
                <a:latin typeface="Myriad Pro Semibold" charset="0"/>
                <a:ea typeface="Myriad Pro Semibold" charset="0"/>
                <a:cs typeface="Myriad Pro Semibold" charset="0"/>
              </a:rPr>
              <a:t> </a:t>
            </a:r>
            <a:r>
              <a:rPr lang="en-GB" sz="2400" dirty="0">
                <a:solidFill>
                  <a:srgbClr val="FF0000"/>
                </a:solidFill>
                <a:latin typeface="Myriad Pro Semibold" charset="0"/>
                <a:ea typeface="Myriad Pro Semibold" charset="0"/>
                <a:cs typeface="Myriad Pro Semibold" charset="0"/>
              </a:rPr>
              <a:t>p</a:t>
            </a:r>
          </a:p>
        </p:txBody>
      </p:sp>
      <p:sp>
        <p:nvSpPr>
          <p:cNvPr id="5" name="TextBox 4">
            <a:extLst>
              <a:ext uri="{FF2B5EF4-FFF2-40B4-BE49-F238E27FC236}">
                <a16:creationId xmlns:a16="http://schemas.microsoft.com/office/drawing/2014/main" id="{EA0805AF-7639-4786-BC49-45631318043A}"/>
              </a:ext>
            </a:extLst>
          </p:cNvPr>
          <p:cNvSpPr txBox="1"/>
          <p:nvPr/>
        </p:nvSpPr>
        <p:spPr bwMode="auto">
          <a:xfrm>
            <a:off x="3062658" y="5361413"/>
            <a:ext cx="135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7</a:t>
            </a:r>
            <a:r>
              <a:rPr lang="en-GB" sz="2400" dirty="0">
                <a:latin typeface="Myriad Pro Semibold" charset="0"/>
                <a:ea typeface="Myriad Pro Semibold" charset="0"/>
                <a:cs typeface="Myriad Pro Semibold" charset="0"/>
              </a:rPr>
              <a:t> + </a:t>
            </a:r>
            <a:r>
              <a:rPr lang="en-GB" sz="2400" dirty="0">
                <a:solidFill>
                  <a:srgbClr val="FF0000"/>
                </a:solidFill>
                <a:latin typeface="Myriad Pro Semibold" charset="0"/>
                <a:ea typeface="Myriad Pro Semibold" charset="0"/>
                <a:cs typeface="Myriad Pro Semibold" charset="0"/>
              </a:rPr>
              <a:t>10</a:t>
            </a:r>
          </a:p>
        </p:txBody>
      </p:sp>
      <p:sp>
        <p:nvSpPr>
          <p:cNvPr id="6" name="TextBox 5">
            <a:extLst>
              <a:ext uri="{FF2B5EF4-FFF2-40B4-BE49-F238E27FC236}">
                <a16:creationId xmlns:a16="http://schemas.microsoft.com/office/drawing/2014/main" id="{C447C3DA-DEB6-41DE-AE76-AA2A04F4817B}"/>
              </a:ext>
            </a:extLst>
          </p:cNvPr>
          <p:cNvSpPr txBox="1"/>
          <p:nvPr/>
        </p:nvSpPr>
        <p:spPr bwMode="auto">
          <a:xfrm>
            <a:off x="3062658" y="595904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17</a:t>
            </a:r>
            <a:endParaRPr lang="en-GB" sz="2400" dirty="0">
              <a:solidFill>
                <a:srgbClr val="FF0000"/>
              </a:solidFill>
              <a:latin typeface="Myriad Pro Semibold" charset="0"/>
              <a:ea typeface="Myriad Pro Semibold" charset="0"/>
              <a:cs typeface="Myriad Pro Semibold" charset="0"/>
            </a:endParaRPr>
          </a:p>
        </p:txBody>
      </p:sp>
      <p:pic>
        <p:nvPicPr>
          <p:cNvPr id="8" name="Picture 7" descr="A picture containing object&#10;&#10;Description automatically generated">
            <a:extLst>
              <a:ext uri="{FF2B5EF4-FFF2-40B4-BE49-F238E27FC236}">
                <a16:creationId xmlns:a16="http://schemas.microsoft.com/office/drawing/2014/main" id="{9A005DF8-6044-4791-9EFA-1A25B5A0C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597" y="2079297"/>
            <a:ext cx="4100035" cy="2404157"/>
          </a:xfrm>
          <a:prstGeom prst="rect">
            <a:avLst/>
          </a:prstGeom>
        </p:spPr>
      </p:pic>
      <p:pic>
        <p:nvPicPr>
          <p:cNvPr id="10" name="Picture 9">
            <a:extLst>
              <a:ext uri="{FF2B5EF4-FFF2-40B4-BE49-F238E27FC236}">
                <a16:creationId xmlns:a16="http://schemas.microsoft.com/office/drawing/2014/main" id="{6EABE4D2-5667-4335-A058-41193C435D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14" y="2549102"/>
            <a:ext cx="4085071" cy="1655974"/>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2.28 Combining operations: ÷, + and </a:t>
            </a:r>
            <a:r>
              <a:rPr lang="en-US" dirty="0">
                <a:latin typeface="Myriad Pro" panose="020B0503030403020204" pitchFamily="34" charset="0"/>
                <a:cs typeface="Times New Roman" panose="02020603050405020304" pitchFamily="18" charset="0"/>
              </a:rPr>
              <a:t>−</a:t>
            </a:r>
            <a:r>
              <a:rPr lang="en-GB" dirty="0"/>
              <a:t>	</a:t>
            </a:r>
            <a:r>
              <a:rPr lang="en-US" dirty="0">
                <a:solidFill>
                  <a:srgbClr val="00628C"/>
                </a:solidFill>
              </a:rPr>
              <a:t>Step 1:1</a:t>
            </a:r>
          </a:p>
        </p:txBody>
      </p:sp>
      <p:sp>
        <p:nvSpPr>
          <p:cNvPr id="3" name="TextBox 2">
            <a:extLst>
              <a:ext uri="{FF2B5EF4-FFF2-40B4-BE49-F238E27FC236}">
                <a16:creationId xmlns:a16="http://schemas.microsoft.com/office/drawing/2014/main" id="{CE9DFA5C-105E-4893-B8D9-6347B627142D}"/>
              </a:ext>
            </a:extLst>
          </p:cNvPr>
          <p:cNvSpPr txBox="1"/>
          <p:nvPr/>
        </p:nvSpPr>
        <p:spPr bwMode="auto">
          <a:xfrm>
            <a:off x="1524984" y="829891"/>
            <a:ext cx="6094104" cy="179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litres of red paint, poured into 5 pots; </a:t>
            </a:r>
          </a:p>
          <a:p>
            <a:pPr algn="ctr">
              <a:buClr>
                <a:srgbClr val="82CBDD"/>
              </a:buClr>
              <a:buNone/>
            </a:pPr>
            <a:r>
              <a:rPr lang="en-GB" sz="2400" dirty="0">
                <a:latin typeface="Myriad Pro Semibold" charset="0"/>
                <a:ea typeface="Myriad Pro Semibold" charset="0"/>
                <a:cs typeface="Myriad Pro Semibold" charset="0"/>
              </a:rPr>
              <a:t>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litres of blue paint, poured into 4 pots.</a:t>
            </a:r>
          </a:p>
          <a:p>
            <a:pPr algn="ctr">
              <a:buClr>
                <a:srgbClr val="82CBDD"/>
              </a:buClr>
              <a:buNone/>
            </a:pPr>
            <a:r>
              <a:rPr lang="en-GB" sz="2400" dirty="0">
                <a:latin typeface="Myriad Pro Semibold" charset="0"/>
                <a:ea typeface="Myriad Pro Semibold" charset="0"/>
                <a:cs typeface="Myriad Pro Semibold" charset="0"/>
              </a:rPr>
              <a:t>1 pot of red paint and 1 pot of blue paint – </a:t>
            </a:r>
          </a:p>
          <a:p>
            <a:pPr algn="ctr">
              <a:buClr>
                <a:srgbClr val="82CBDD"/>
              </a:buClr>
              <a:buNone/>
            </a:pPr>
            <a:r>
              <a:rPr lang="en-GB" sz="2400" dirty="0">
                <a:latin typeface="Myriad Pro Semibold" charset="0"/>
                <a:ea typeface="Myriad Pro Semibold" charset="0"/>
                <a:cs typeface="Myriad Pro Semibold" charset="0"/>
              </a:rPr>
              <a:t>how much paint in total?</a:t>
            </a:r>
          </a:p>
        </p:txBody>
      </p:sp>
      <p:sp>
        <p:nvSpPr>
          <p:cNvPr id="4" name="TextBox 3">
            <a:extLst>
              <a:ext uri="{FF2B5EF4-FFF2-40B4-BE49-F238E27FC236}">
                <a16:creationId xmlns:a16="http://schemas.microsoft.com/office/drawing/2014/main" id="{34654844-9E66-4860-BD85-233C3854731E}"/>
              </a:ext>
            </a:extLst>
          </p:cNvPr>
          <p:cNvSpPr txBox="1"/>
          <p:nvPr/>
        </p:nvSpPr>
        <p:spPr bwMode="auto">
          <a:xfrm>
            <a:off x="5669977" y="3664446"/>
            <a:ext cx="2324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charset="0"/>
                <a:ea typeface="Myriad Pro Semibold" charset="0"/>
                <a:cs typeface="Myriad Pro Semibold" charset="0"/>
              </a:rPr>
              <a:t>10 ÷ 5 </a:t>
            </a: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20 ÷ 4</a:t>
            </a:r>
          </a:p>
        </p:txBody>
      </p:sp>
      <p:sp>
        <p:nvSpPr>
          <p:cNvPr id="5" name="TextBox 4">
            <a:extLst>
              <a:ext uri="{FF2B5EF4-FFF2-40B4-BE49-F238E27FC236}">
                <a16:creationId xmlns:a16="http://schemas.microsoft.com/office/drawing/2014/main" id="{A019AB39-D563-41EC-904C-6213DE75A94D}"/>
              </a:ext>
            </a:extLst>
          </p:cNvPr>
          <p:cNvSpPr txBox="1"/>
          <p:nvPr/>
        </p:nvSpPr>
        <p:spPr bwMode="auto">
          <a:xfrm>
            <a:off x="5669977" y="4262077"/>
            <a:ext cx="119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a:t>
            </a:r>
            <a:r>
              <a:rPr lang="en-GB" sz="2400" dirty="0">
                <a:solidFill>
                  <a:srgbClr val="FF0000"/>
                </a:solidFill>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 </a:t>
            </a:r>
            <a:r>
              <a:rPr lang="en-GB" sz="2400" dirty="0">
                <a:solidFill>
                  <a:srgbClr val="0070C0"/>
                </a:solidFill>
                <a:latin typeface="Myriad Pro Semibold" charset="0"/>
                <a:ea typeface="Myriad Pro Semibold" charset="0"/>
                <a:cs typeface="Myriad Pro Semibold" charset="0"/>
              </a:rPr>
              <a:t>5</a:t>
            </a:r>
          </a:p>
        </p:txBody>
      </p:sp>
      <p:sp>
        <p:nvSpPr>
          <p:cNvPr id="6" name="TextBox 5">
            <a:extLst>
              <a:ext uri="{FF2B5EF4-FFF2-40B4-BE49-F238E27FC236}">
                <a16:creationId xmlns:a16="http://schemas.microsoft.com/office/drawing/2014/main" id="{B46D3FA3-A90B-4115-BE5F-3D7E1C696239}"/>
              </a:ext>
            </a:extLst>
          </p:cNvPr>
          <p:cNvSpPr txBox="1"/>
          <p:nvPr/>
        </p:nvSpPr>
        <p:spPr bwMode="auto">
          <a:xfrm>
            <a:off x="5669977" y="4859708"/>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7</a:t>
            </a:r>
            <a:endParaRPr lang="en-GB" sz="2400" dirty="0">
              <a:solidFill>
                <a:srgbClr val="FF0000"/>
              </a:solidFill>
              <a:latin typeface="Myriad Pro Semibold" charset="0"/>
              <a:ea typeface="Myriad Pro Semibold" charset="0"/>
              <a:cs typeface="Myriad Pro Semibold" charset="0"/>
            </a:endParaRPr>
          </a:p>
        </p:txBody>
      </p:sp>
      <p:pic>
        <p:nvPicPr>
          <p:cNvPr id="8" name="Picture 7" descr="A picture containing cup, table, coffee, indoor&#10;&#10;Description automatically generated">
            <a:extLst>
              <a:ext uri="{FF2B5EF4-FFF2-40B4-BE49-F238E27FC236}">
                <a16:creationId xmlns:a16="http://schemas.microsoft.com/office/drawing/2014/main" id="{D8B6B98C-E7AC-4595-B485-304A97D7B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952" y="2848708"/>
            <a:ext cx="4100035" cy="3222168"/>
          </a:xfrm>
          <a:prstGeom prst="rect">
            <a:avLst/>
          </a:prstGeom>
        </p:spPr>
      </p:pic>
    </p:spTree>
    <p:extLst>
      <p:ext uri="{BB962C8B-B14F-4D97-AF65-F5344CB8AC3E}">
        <p14:creationId xmlns:p14="http://schemas.microsoft.com/office/powerpoint/2010/main" val="340900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2.28 Combining operations: ÷, + and </a:t>
            </a:r>
            <a:r>
              <a:rPr lang="en-US" dirty="0">
                <a:latin typeface="Myriad Pro" panose="020B0503030403020204" pitchFamily="34" charset="0"/>
                <a:cs typeface="Times New Roman" panose="02020603050405020304" pitchFamily="18" charset="0"/>
              </a:rPr>
              <a:t>−</a:t>
            </a:r>
            <a:r>
              <a:rPr lang="en-GB" dirty="0"/>
              <a:t>	</a:t>
            </a:r>
            <a:r>
              <a:rPr lang="en-US" dirty="0">
                <a:solidFill>
                  <a:srgbClr val="00628C"/>
                </a:solidFill>
              </a:rPr>
              <a:t>Step 1:1</a:t>
            </a:r>
          </a:p>
        </p:txBody>
      </p:sp>
      <p:sp>
        <p:nvSpPr>
          <p:cNvPr id="3" name="TextBox 2">
            <a:extLst>
              <a:ext uri="{FF2B5EF4-FFF2-40B4-BE49-F238E27FC236}">
                <a16:creationId xmlns:a16="http://schemas.microsoft.com/office/drawing/2014/main" id="{0277253F-8C4D-4C89-A490-53A40D0C684B}"/>
              </a:ext>
            </a:extLst>
          </p:cNvPr>
          <p:cNvSpPr txBox="1"/>
          <p:nvPr/>
        </p:nvSpPr>
        <p:spPr bwMode="auto">
          <a:xfrm>
            <a:off x="1116762" y="829891"/>
            <a:ext cx="6910546" cy="179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Shop A sells 100 g of cereal shared into 4 packs. </a:t>
            </a:r>
          </a:p>
          <a:p>
            <a:pPr algn="ctr">
              <a:buClr>
                <a:srgbClr val="82CBDD"/>
              </a:buClr>
              <a:buNone/>
            </a:pPr>
            <a:r>
              <a:rPr lang="en-GB" sz="2400" dirty="0">
                <a:latin typeface="Myriad Pro Semibold" charset="0"/>
                <a:ea typeface="Myriad Pro Semibold" charset="0"/>
                <a:cs typeface="Myriad Pro Semibold" charset="0"/>
              </a:rPr>
              <a:t>Shop B sells 50 g of cereal shared into 5 packs.</a:t>
            </a:r>
          </a:p>
          <a:p>
            <a:pPr algn="ctr">
              <a:buClr>
                <a:srgbClr val="82CBDD"/>
              </a:buClr>
              <a:buNone/>
            </a:pPr>
            <a:r>
              <a:rPr lang="en-GB" sz="2400" dirty="0">
                <a:latin typeface="Myriad Pro Semibold" charset="0"/>
                <a:ea typeface="Myriad Pro Semibold" charset="0"/>
                <a:cs typeface="Myriad Pro Semibold" charset="0"/>
              </a:rPr>
              <a:t> A pack from Shop A and a pack from Shop B –</a:t>
            </a:r>
          </a:p>
          <a:p>
            <a:pPr algn="ctr">
              <a:buClr>
                <a:srgbClr val="82CBDD"/>
              </a:buClr>
              <a:buNone/>
            </a:pPr>
            <a:r>
              <a:rPr lang="en-GB" sz="2400" dirty="0">
                <a:latin typeface="Myriad Pro Semibold" charset="0"/>
                <a:ea typeface="Myriad Pro Semibold" charset="0"/>
                <a:cs typeface="Myriad Pro Semibold" charset="0"/>
              </a:rPr>
              <a:t>how much cereal altogether?</a:t>
            </a:r>
          </a:p>
        </p:txBody>
      </p:sp>
      <p:pic>
        <p:nvPicPr>
          <p:cNvPr id="5" name="Picture 4" descr="A screenshot of a cell phone&#10;&#10;Description automatically generated">
            <a:extLst>
              <a:ext uri="{FF2B5EF4-FFF2-40B4-BE49-F238E27FC236}">
                <a16:creationId xmlns:a16="http://schemas.microsoft.com/office/drawing/2014/main" id="{BD501413-642D-41F9-ACD8-0B46E0EF5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243" y="2888854"/>
            <a:ext cx="5137514" cy="3472809"/>
          </a:xfrm>
          <a:prstGeom prst="rect">
            <a:avLst/>
          </a:prstGeom>
        </p:spPr>
      </p:pic>
    </p:spTree>
    <p:extLst>
      <p:ext uri="{BB962C8B-B14F-4D97-AF65-F5344CB8AC3E}">
        <p14:creationId xmlns:p14="http://schemas.microsoft.com/office/powerpoint/2010/main" val="221527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2.28 Combining operations: ÷, + and </a:t>
            </a:r>
            <a:r>
              <a:rPr lang="en-US" dirty="0">
                <a:latin typeface="Myriad Pro" panose="020B0503030403020204" pitchFamily="34" charset="0"/>
                <a:cs typeface="Times New Roman" panose="02020603050405020304" pitchFamily="18" charset="0"/>
              </a:rPr>
              <a:t>−</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41B11D2A-3E92-4705-A394-1E99E85ED2D7}"/>
              </a:ext>
            </a:extLst>
          </p:cNvPr>
          <p:cNvSpPr txBox="1"/>
          <p:nvPr/>
        </p:nvSpPr>
        <p:spPr bwMode="auto">
          <a:xfrm>
            <a:off x="1772358" y="829891"/>
            <a:ext cx="5599353"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Leila puts 6 bananas into bags of 2. </a:t>
            </a:r>
          </a:p>
          <a:p>
            <a:pPr algn="ctr">
              <a:buClr>
                <a:srgbClr val="82CBDD"/>
              </a:buClr>
              <a:buNone/>
            </a:pPr>
            <a:r>
              <a:rPr lang="en-GB" sz="2400" dirty="0">
                <a:latin typeface="Myriad Pro Semibold" charset="0"/>
                <a:ea typeface="Myriad Pro Semibold" charset="0"/>
                <a:cs typeface="Myriad Pro Semibold" charset="0"/>
              </a:rPr>
              <a:t>James puts 12 bananas into bags of 6. </a:t>
            </a:r>
          </a:p>
          <a:p>
            <a:pPr algn="ctr">
              <a:buClr>
                <a:srgbClr val="82CBDD"/>
              </a:buClr>
              <a:buNone/>
            </a:pPr>
            <a:r>
              <a:rPr lang="en-GB" sz="2400" dirty="0">
                <a:latin typeface="Myriad Pro Semibold" charset="0"/>
                <a:ea typeface="Myriad Pro Semibold" charset="0"/>
                <a:cs typeface="Myriad Pro Semibold" charset="0"/>
              </a:rPr>
              <a:t>Who has more bags, and by how many?</a:t>
            </a:r>
          </a:p>
        </p:txBody>
      </p:sp>
      <p:sp>
        <p:nvSpPr>
          <p:cNvPr id="4" name="TextBox 3">
            <a:extLst>
              <a:ext uri="{FF2B5EF4-FFF2-40B4-BE49-F238E27FC236}">
                <a16:creationId xmlns:a16="http://schemas.microsoft.com/office/drawing/2014/main" id="{6DB6906B-B8BB-47DD-9288-EE155E69A8F2}"/>
              </a:ext>
            </a:extLst>
          </p:cNvPr>
          <p:cNvSpPr txBox="1"/>
          <p:nvPr/>
        </p:nvSpPr>
        <p:spPr bwMode="auto">
          <a:xfrm>
            <a:off x="3493019" y="4763782"/>
            <a:ext cx="2157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70C0"/>
                </a:solidFill>
                <a:latin typeface="Myriad Pro Semibold" charset="0"/>
                <a:ea typeface="Myriad Pro Semibold" charset="0"/>
                <a:cs typeface="Myriad Pro Semibold" charset="0"/>
              </a:rPr>
              <a:t>6 ÷ 2 </a:t>
            </a:r>
            <a:r>
              <a:rPr lang="en-GB" sz="2400" dirty="0">
                <a:latin typeface="Myriad Pro Semibold"/>
                <a:ea typeface="Myriad Pro Semibold" charset="0"/>
                <a:cs typeface="Times New Roman" panose="02020603050405020304" pitchFamily="18" charset="0"/>
              </a:rPr>
              <a:t>−</a:t>
            </a:r>
            <a:r>
              <a:rPr lang="en-GB" sz="2400" dirty="0">
                <a:latin typeface="Myriad Pro Semibold" charset="0"/>
                <a:ea typeface="Myriad Pro Semibold" charset="0"/>
                <a:cs typeface="Myriad Pro Semibold" charset="0"/>
              </a:rPr>
              <a:t> </a:t>
            </a:r>
            <a:r>
              <a:rPr lang="en-GB" sz="2400" dirty="0">
                <a:solidFill>
                  <a:srgbClr val="FF0000"/>
                </a:solidFill>
                <a:latin typeface="Myriad Pro Semibold" charset="0"/>
                <a:ea typeface="Myriad Pro Semibold" charset="0"/>
                <a:cs typeface="Myriad Pro Semibold" charset="0"/>
              </a:rPr>
              <a:t>12 ÷ 6</a:t>
            </a:r>
          </a:p>
        </p:txBody>
      </p:sp>
      <p:sp>
        <p:nvSpPr>
          <p:cNvPr id="5" name="TextBox 4">
            <a:extLst>
              <a:ext uri="{FF2B5EF4-FFF2-40B4-BE49-F238E27FC236}">
                <a16:creationId xmlns:a16="http://schemas.microsoft.com/office/drawing/2014/main" id="{7DF7871E-AB4E-429A-9483-62DA154921A2}"/>
              </a:ext>
            </a:extLst>
          </p:cNvPr>
          <p:cNvSpPr txBox="1"/>
          <p:nvPr/>
        </p:nvSpPr>
        <p:spPr bwMode="auto">
          <a:xfrm>
            <a:off x="3493019" y="5361413"/>
            <a:ext cx="119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3</a:t>
            </a:r>
            <a:r>
              <a:rPr lang="en-GB" sz="2400" dirty="0">
                <a:latin typeface="Myriad Pro Semibold" charset="0"/>
                <a:ea typeface="Myriad Pro Semibold" charset="0"/>
                <a:cs typeface="Myriad Pro Semibold" charset="0"/>
              </a:rPr>
              <a:t> </a:t>
            </a:r>
            <a:r>
              <a:rPr lang="en-GB" sz="2400" dirty="0">
                <a:latin typeface="Myriad Pro Semibold"/>
                <a:ea typeface="Myriad Pro Semibold" charset="0"/>
                <a:cs typeface="Times New Roman" panose="02020603050405020304" pitchFamily="18" charset="0"/>
              </a:rPr>
              <a:t>−</a:t>
            </a:r>
            <a:r>
              <a:rPr lang="en-GB" sz="2400" dirty="0">
                <a:latin typeface="Myriad Pro Semibold" charset="0"/>
                <a:ea typeface="Myriad Pro Semibold" charset="0"/>
                <a:cs typeface="Myriad Pro Semibold" charset="0"/>
              </a:rPr>
              <a:t> </a:t>
            </a:r>
            <a:r>
              <a:rPr lang="en-GB" sz="2400" dirty="0">
                <a:solidFill>
                  <a:srgbClr val="FF0000"/>
                </a:solidFill>
                <a:latin typeface="Myriad Pro Semibold" charset="0"/>
                <a:ea typeface="Myriad Pro Semibold" charset="0"/>
                <a:cs typeface="Myriad Pro Semibold" charset="0"/>
              </a:rPr>
              <a:t>2</a:t>
            </a:r>
          </a:p>
        </p:txBody>
      </p:sp>
      <p:sp>
        <p:nvSpPr>
          <p:cNvPr id="6" name="TextBox 5">
            <a:extLst>
              <a:ext uri="{FF2B5EF4-FFF2-40B4-BE49-F238E27FC236}">
                <a16:creationId xmlns:a16="http://schemas.microsoft.com/office/drawing/2014/main" id="{75C95CB7-E855-4889-8661-72FB0EE6F6E8}"/>
              </a:ext>
            </a:extLst>
          </p:cNvPr>
          <p:cNvSpPr txBox="1"/>
          <p:nvPr/>
        </p:nvSpPr>
        <p:spPr bwMode="auto">
          <a:xfrm>
            <a:off x="3493019" y="5959044"/>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a:t>
            </a:r>
            <a:endParaRPr lang="en-GB" sz="2400" dirty="0">
              <a:solidFill>
                <a:srgbClr val="FF0000"/>
              </a:solidFill>
              <a:latin typeface="Myriad Pro Semibold" charset="0"/>
              <a:ea typeface="Myriad Pro Semibold" charset="0"/>
              <a:cs typeface="Myriad Pro Semibold" charset="0"/>
            </a:endParaRPr>
          </a:p>
        </p:txBody>
      </p:sp>
      <p:pic>
        <p:nvPicPr>
          <p:cNvPr id="13" name="Picture 12" descr="A picture containing plant&#10;&#10;Description automatically generated">
            <a:extLst>
              <a:ext uri="{FF2B5EF4-FFF2-40B4-BE49-F238E27FC236}">
                <a16:creationId xmlns:a16="http://schemas.microsoft.com/office/drawing/2014/main" id="{81EF913D-4CC4-4EAD-B326-FE3334F5E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688" y="2408685"/>
            <a:ext cx="1207066" cy="568618"/>
          </a:xfrm>
          <a:prstGeom prst="rect">
            <a:avLst/>
          </a:prstGeom>
        </p:spPr>
      </p:pic>
      <p:pic>
        <p:nvPicPr>
          <p:cNvPr id="15" name="Picture 14" descr="A picture containing clipart&#10;&#10;Description automatically generated">
            <a:extLst>
              <a:ext uri="{FF2B5EF4-FFF2-40B4-BE49-F238E27FC236}">
                <a16:creationId xmlns:a16="http://schemas.microsoft.com/office/drawing/2014/main" id="{9A5B1BE6-912C-4903-B9D2-CC538CDD8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597" y="2373644"/>
            <a:ext cx="2868029" cy="673363"/>
          </a:xfrm>
          <a:prstGeom prst="rect">
            <a:avLst/>
          </a:prstGeom>
        </p:spPr>
      </p:pic>
      <p:pic>
        <p:nvPicPr>
          <p:cNvPr id="17" name="Picture 16" descr="A close up of a plant&#10;&#10;Description automatically generated">
            <a:extLst>
              <a:ext uri="{FF2B5EF4-FFF2-40B4-BE49-F238E27FC236}">
                <a16:creationId xmlns:a16="http://schemas.microsoft.com/office/drawing/2014/main" id="{12E0BE5F-F798-4705-82CF-CA2F97C3F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0688" y="3392295"/>
            <a:ext cx="1207066" cy="1192103"/>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id="{0C355200-CDAC-4CE5-BC68-9110F22042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634" y="3289162"/>
            <a:ext cx="2878004" cy="788084"/>
          </a:xfrm>
          <a:prstGeom prst="rect">
            <a:avLst/>
          </a:prstGeom>
        </p:spPr>
      </p:pic>
    </p:spTree>
    <p:extLst>
      <p:ext uri="{BB962C8B-B14F-4D97-AF65-F5344CB8AC3E}">
        <p14:creationId xmlns:p14="http://schemas.microsoft.com/office/powerpoint/2010/main" val="152061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2.28 Combining operations: ÷, + and </a:t>
            </a:r>
            <a:r>
              <a:rPr lang="en-US" dirty="0">
                <a:latin typeface="Myriad Pro" panose="020B0503030403020204" pitchFamily="34" charset="0"/>
                <a:cs typeface="Times New Roman" panose="02020603050405020304" pitchFamily="18" charset="0"/>
              </a:rPr>
              <a:t>−</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DC2F28BB-15DD-4867-A1D4-9344E5ACD7FF}"/>
              </a:ext>
            </a:extLst>
          </p:cNvPr>
          <p:cNvSpPr txBox="1"/>
          <p:nvPr/>
        </p:nvSpPr>
        <p:spPr bwMode="auto">
          <a:xfrm>
            <a:off x="1698482" y="829891"/>
            <a:ext cx="5747087"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in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coins and 15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in 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coins.</a:t>
            </a:r>
          </a:p>
          <a:p>
            <a:pPr algn="ctr">
              <a:buClr>
                <a:srgbClr val="82CBDD"/>
              </a:buClr>
              <a:buNone/>
            </a:pPr>
            <a:r>
              <a:rPr lang="en-GB" sz="2400" dirty="0">
                <a:latin typeface="Myriad Pro Semibold" charset="0"/>
                <a:ea typeface="Myriad Pro Semibold" charset="0"/>
                <a:cs typeface="Myriad Pro Semibold" charset="0"/>
              </a:rPr>
              <a:t>Who has more coins, and by how many?</a:t>
            </a:r>
          </a:p>
        </p:txBody>
      </p:sp>
      <p:pic>
        <p:nvPicPr>
          <p:cNvPr id="5" name="Picture 4">
            <a:extLst>
              <a:ext uri="{FF2B5EF4-FFF2-40B4-BE49-F238E27FC236}">
                <a16:creationId xmlns:a16="http://schemas.microsoft.com/office/drawing/2014/main" id="{F335A1E7-D60A-4172-B236-07D7F2A2F6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9056" y="2456340"/>
            <a:ext cx="7965888" cy="3248603"/>
          </a:xfrm>
          <a:prstGeom prst="rect">
            <a:avLst/>
          </a:prstGeom>
        </p:spPr>
      </p:pic>
    </p:spTree>
    <p:extLst>
      <p:ext uri="{BB962C8B-B14F-4D97-AF65-F5344CB8AC3E}">
        <p14:creationId xmlns:p14="http://schemas.microsoft.com/office/powerpoint/2010/main" val="390144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389CB8-D2FA-4A28-BAD4-ADBAFC0EE5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5"/>
          <a:stretch/>
        </p:blipFill>
        <p:spPr>
          <a:xfrm>
            <a:off x="4760418" y="2920486"/>
            <a:ext cx="4110011" cy="2732185"/>
          </a:xfrm>
          <a:prstGeom prst="rect">
            <a:avLst/>
          </a:prstGeom>
        </p:spPr>
      </p:pic>
      <p:pic>
        <p:nvPicPr>
          <p:cNvPr id="7" name="Picture 6">
            <a:extLst>
              <a:ext uri="{FF2B5EF4-FFF2-40B4-BE49-F238E27FC236}">
                <a16:creationId xmlns:a16="http://schemas.microsoft.com/office/drawing/2014/main" id="{EDA37055-3B47-4A8F-9BCD-1395F87D67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7421" y="3199317"/>
            <a:ext cx="4110011" cy="2213866"/>
          </a:xfrm>
          <a:prstGeom prst="rect">
            <a:avLst/>
          </a:prstGeom>
        </p:spPr>
      </p:pic>
      <p:sp>
        <p:nvSpPr>
          <p:cNvPr id="2" name="Text Placeholder 1"/>
          <p:cNvSpPr>
            <a:spLocks noGrp="1"/>
          </p:cNvSpPr>
          <p:nvPr>
            <p:ph type="body" sz="quarter" idx="11"/>
          </p:nvPr>
        </p:nvSpPr>
        <p:spPr/>
        <p:txBody>
          <a:bodyPr/>
          <a:lstStyle/>
          <a:p>
            <a:r>
              <a:rPr lang="en-US" dirty="0"/>
              <a:t>2.28 Combining operations: ÷, + and </a:t>
            </a:r>
            <a:r>
              <a:rPr lang="en-US" dirty="0">
                <a:latin typeface="Myriad Pro" panose="020B0503030403020204" pitchFamily="34" charset="0"/>
                <a:cs typeface="Times New Roman" panose="02020603050405020304" pitchFamily="18" charset="0"/>
              </a:rPr>
              <a:t>−</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2A34594C-765B-40A1-933B-B8A84375D48F}"/>
              </a:ext>
            </a:extLst>
          </p:cNvPr>
          <p:cNvSpPr txBox="1"/>
          <p:nvPr/>
        </p:nvSpPr>
        <p:spPr bwMode="auto">
          <a:xfrm>
            <a:off x="1014003" y="829891"/>
            <a:ext cx="7116051"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Raksha – 2,000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ml of water, poured into 5 glasses.</a:t>
            </a:r>
          </a:p>
          <a:p>
            <a:pPr algn="ctr">
              <a:buClr>
                <a:srgbClr val="82CBDD"/>
              </a:buClr>
              <a:buNone/>
            </a:pPr>
            <a:r>
              <a:rPr lang="en-GB" sz="2400" dirty="0">
                <a:latin typeface="Myriad Pro Semibold" charset="0"/>
                <a:ea typeface="Myriad Pro Semibold" charset="0"/>
                <a:cs typeface="Myriad Pro Semibold" charset="0"/>
              </a:rPr>
              <a:t>Nic – 800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ml of water, poured into 4 glasses.</a:t>
            </a:r>
          </a:p>
          <a:p>
            <a:pPr algn="ctr">
              <a:buClr>
                <a:srgbClr val="82CBDD"/>
              </a:buClr>
              <a:buNone/>
            </a:pPr>
            <a:r>
              <a:rPr lang="en-GB" sz="2400" dirty="0">
                <a:latin typeface="Myriad Pro Semibold" charset="0"/>
                <a:ea typeface="Myriad Pro Semibold" charset="0"/>
                <a:cs typeface="Myriad Pro Semibold" charset="0"/>
              </a:rPr>
              <a:t>Who has more water per glass, and by how much?</a:t>
            </a:r>
          </a:p>
        </p:txBody>
      </p:sp>
    </p:spTree>
    <p:extLst>
      <p:ext uri="{BB962C8B-B14F-4D97-AF65-F5344CB8AC3E}">
        <p14:creationId xmlns:p14="http://schemas.microsoft.com/office/powerpoint/2010/main" val="166933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2.28 Combining operations: ÷, + and </a:t>
            </a:r>
            <a:r>
              <a:rPr lang="en-US" dirty="0">
                <a:latin typeface="Myriad Pro" panose="020B0503030403020204" pitchFamily="34" charset="0"/>
                <a:cs typeface="Times New Roman" panose="02020603050405020304" pitchFamily="18" charset="0"/>
              </a:rPr>
              <a:t>−</a:t>
            </a:r>
            <a:r>
              <a:rPr lang="en-GB" dirty="0"/>
              <a:t>	</a:t>
            </a:r>
            <a:r>
              <a:rPr lang="en-US" dirty="0">
                <a:solidFill>
                  <a:srgbClr val="00628C"/>
                </a:solidFill>
              </a:rPr>
              <a:t>Step 2:1</a:t>
            </a:r>
          </a:p>
        </p:txBody>
      </p:sp>
      <p:sp>
        <p:nvSpPr>
          <p:cNvPr id="3" name="TextBox 2">
            <a:extLst>
              <a:ext uri="{FF2B5EF4-FFF2-40B4-BE49-F238E27FC236}">
                <a16:creationId xmlns:a16="http://schemas.microsoft.com/office/drawing/2014/main" id="{267B8F71-8FFB-41BE-9700-E962ED76F5DA}"/>
              </a:ext>
            </a:extLst>
          </p:cNvPr>
          <p:cNvSpPr txBox="1"/>
          <p:nvPr/>
        </p:nvSpPr>
        <p:spPr bwMode="auto">
          <a:xfrm>
            <a:off x="137934" y="1001138"/>
            <a:ext cx="8868133"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Ann – 16 sweets; Brett – 12 sweets. The sweets are shared between </a:t>
            </a:r>
          </a:p>
          <a:p>
            <a:pPr algn="ctr">
              <a:buClr>
                <a:srgbClr val="82CBDD"/>
              </a:buClr>
              <a:buNone/>
            </a:pPr>
            <a:r>
              <a:rPr lang="en-GB" sz="2200" dirty="0">
                <a:latin typeface="Myriad Pro Semibold" charset="0"/>
                <a:ea typeface="Myriad Pro Semibold" charset="0"/>
                <a:cs typeface="Myriad Pro Semibold" charset="0"/>
              </a:rPr>
              <a:t>themselves and two other friends. How many does each person get?</a:t>
            </a:r>
          </a:p>
        </p:txBody>
      </p:sp>
      <p:sp>
        <p:nvSpPr>
          <p:cNvPr id="10" name="TextBox 9">
            <a:extLst>
              <a:ext uri="{FF2B5EF4-FFF2-40B4-BE49-F238E27FC236}">
                <a16:creationId xmlns:a16="http://schemas.microsoft.com/office/drawing/2014/main" id="{8DBF4685-2820-4E3F-85BA-2AF99D0C2C5A}"/>
              </a:ext>
            </a:extLst>
          </p:cNvPr>
          <p:cNvSpPr txBox="1"/>
          <p:nvPr/>
        </p:nvSpPr>
        <p:spPr bwMode="auto">
          <a:xfrm>
            <a:off x="3409663" y="5087421"/>
            <a:ext cx="2324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70C0"/>
                </a:solidFill>
                <a:latin typeface="Myriad Pro Semibold" charset="0"/>
                <a:ea typeface="Myriad Pro Semibold" charset="0"/>
                <a:cs typeface="Myriad Pro Semibold" charset="0"/>
              </a:rPr>
              <a:t>16 ÷ 4 </a:t>
            </a:r>
            <a:r>
              <a:rPr lang="en-GB" sz="2400" dirty="0">
                <a:latin typeface="Myriad Pro Semibold" charset="0"/>
                <a:ea typeface="Myriad Pro Semibold" charset="0"/>
                <a:cs typeface="Myriad Pro Semibold" charset="0"/>
              </a:rPr>
              <a:t>+ </a:t>
            </a:r>
            <a:r>
              <a:rPr lang="en-GB" sz="2400" dirty="0">
                <a:solidFill>
                  <a:srgbClr val="FF0000"/>
                </a:solidFill>
                <a:latin typeface="Myriad Pro Semibold" charset="0"/>
                <a:ea typeface="Myriad Pro Semibold" charset="0"/>
                <a:cs typeface="Myriad Pro Semibold" charset="0"/>
              </a:rPr>
              <a:t>12 ÷ 4</a:t>
            </a:r>
          </a:p>
        </p:txBody>
      </p:sp>
      <p:sp>
        <p:nvSpPr>
          <p:cNvPr id="11" name="TextBox 10">
            <a:extLst>
              <a:ext uri="{FF2B5EF4-FFF2-40B4-BE49-F238E27FC236}">
                <a16:creationId xmlns:a16="http://schemas.microsoft.com/office/drawing/2014/main" id="{E685C47D-5F5E-42C5-B089-51234C0ECBC1}"/>
              </a:ext>
            </a:extLst>
          </p:cNvPr>
          <p:cNvSpPr txBox="1"/>
          <p:nvPr/>
        </p:nvSpPr>
        <p:spPr bwMode="auto">
          <a:xfrm>
            <a:off x="3435311" y="5553311"/>
            <a:ext cx="1141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a:t>
            </a:r>
            <a:r>
              <a:rPr lang="en-GB" sz="2400" dirty="0">
                <a:solidFill>
                  <a:srgbClr val="0070C0"/>
                </a:solidFill>
                <a:latin typeface="Myriad Pro Semibold" charset="0"/>
                <a:ea typeface="Myriad Pro Semibold" charset="0"/>
                <a:cs typeface="Myriad Pro Semibold" charset="0"/>
              </a:rPr>
              <a:t>4</a:t>
            </a:r>
            <a:r>
              <a:rPr lang="en-GB" sz="2400" dirty="0">
                <a:latin typeface="Myriad Pro Semibold" charset="0"/>
                <a:ea typeface="Myriad Pro Semibold" charset="0"/>
                <a:cs typeface="Myriad Pro Semibold" charset="0"/>
              </a:rPr>
              <a:t> + </a:t>
            </a:r>
            <a:r>
              <a:rPr lang="en-GB" sz="2400" dirty="0">
                <a:solidFill>
                  <a:srgbClr val="FF0000"/>
                </a:solidFill>
                <a:latin typeface="Myriad Pro Semibold" charset="0"/>
                <a:ea typeface="Myriad Pro Semibold" charset="0"/>
                <a:cs typeface="Myriad Pro Semibold" charset="0"/>
              </a:rPr>
              <a:t>3</a:t>
            </a:r>
          </a:p>
        </p:txBody>
      </p:sp>
      <p:sp>
        <p:nvSpPr>
          <p:cNvPr id="12" name="TextBox 11">
            <a:extLst>
              <a:ext uri="{FF2B5EF4-FFF2-40B4-BE49-F238E27FC236}">
                <a16:creationId xmlns:a16="http://schemas.microsoft.com/office/drawing/2014/main" id="{382B34B0-02BD-4FFA-8314-5A5A65A57344}"/>
              </a:ext>
            </a:extLst>
          </p:cNvPr>
          <p:cNvSpPr txBox="1"/>
          <p:nvPr/>
        </p:nvSpPr>
        <p:spPr bwMode="auto">
          <a:xfrm>
            <a:off x="3409663" y="6019202"/>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7</a:t>
            </a:r>
            <a:endParaRPr lang="en-GB" sz="2400"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5A988A73-9799-4442-9B1E-60F6BAB8CA1E}"/>
              </a:ext>
            </a:extLst>
          </p:cNvPr>
          <p:cNvSpPr txBox="1"/>
          <p:nvPr/>
        </p:nvSpPr>
        <p:spPr bwMode="auto">
          <a:xfrm>
            <a:off x="3764888" y="1837627"/>
            <a:ext cx="1675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Method 1:</a:t>
            </a:r>
            <a:endParaRPr lang="en-GB" sz="2400" b="1" dirty="0">
              <a:solidFill>
                <a:srgbClr val="FF0000"/>
              </a:solidFill>
              <a:latin typeface="Myriad Pro Semibold" charset="0"/>
              <a:ea typeface="Myriad Pro Semibold" charset="0"/>
              <a:cs typeface="Myriad Pro Semibold" charset="0"/>
            </a:endParaRPr>
          </a:p>
        </p:txBody>
      </p:sp>
      <p:pic>
        <p:nvPicPr>
          <p:cNvPr id="5" name="Picture 4">
            <a:extLst>
              <a:ext uri="{FF2B5EF4-FFF2-40B4-BE49-F238E27FC236}">
                <a16:creationId xmlns:a16="http://schemas.microsoft.com/office/drawing/2014/main" id="{673922D6-3CE9-4DC1-8A6B-8E5CC29D6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652" y="2497052"/>
            <a:ext cx="3416696" cy="2061656"/>
          </a:xfrm>
          <a:prstGeom prst="rect">
            <a:avLst/>
          </a:prstGeom>
        </p:spPr>
      </p:pic>
      <p:pic>
        <p:nvPicPr>
          <p:cNvPr id="7" name="Picture 6" descr="A picture containing object&#10;&#10;Description automatically generated">
            <a:extLst>
              <a:ext uri="{FF2B5EF4-FFF2-40B4-BE49-F238E27FC236}">
                <a16:creationId xmlns:a16="http://schemas.microsoft.com/office/drawing/2014/main" id="{BEA4D6C6-C02E-4351-A4AE-B25EC2B00C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59900" y="2233382"/>
            <a:ext cx="2153756" cy="2493938"/>
          </a:xfrm>
          <a:prstGeom prst="rect">
            <a:avLst/>
          </a:prstGeom>
        </p:spPr>
      </p:pic>
      <p:pic>
        <p:nvPicPr>
          <p:cNvPr id="9" name="Picture 8" descr="A picture containing object&#10;&#10;Description automatically generated">
            <a:extLst>
              <a:ext uri="{FF2B5EF4-FFF2-40B4-BE49-F238E27FC236}">
                <a16:creationId xmlns:a16="http://schemas.microsoft.com/office/drawing/2014/main" id="{BAB9CACD-33FF-4352-AE40-7CC6A24C1D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56766" y="2233382"/>
            <a:ext cx="2324674" cy="2136474"/>
          </a:xfrm>
          <a:prstGeom prst="rect">
            <a:avLst/>
          </a:prstGeom>
        </p:spPr>
      </p:pic>
      <p:sp>
        <p:nvSpPr>
          <p:cNvPr id="14" name="TextBox 13">
            <a:extLst>
              <a:ext uri="{FF2B5EF4-FFF2-40B4-BE49-F238E27FC236}">
                <a16:creationId xmlns:a16="http://schemas.microsoft.com/office/drawing/2014/main" id="{2D77F90C-5CE8-4309-9E74-C249FE6599AE}"/>
              </a:ext>
            </a:extLst>
          </p:cNvPr>
          <p:cNvSpPr txBox="1"/>
          <p:nvPr/>
        </p:nvSpPr>
        <p:spPr bwMode="auto">
          <a:xfrm>
            <a:off x="1515520" y="4747407"/>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 ÷ 4</a:t>
            </a:r>
          </a:p>
        </p:txBody>
      </p:sp>
      <p:sp>
        <p:nvSpPr>
          <p:cNvPr id="15" name="TextBox 14">
            <a:extLst>
              <a:ext uri="{FF2B5EF4-FFF2-40B4-BE49-F238E27FC236}">
                <a16:creationId xmlns:a16="http://schemas.microsoft.com/office/drawing/2014/main" id="{8565D914-31B9-4A37-B965-2E4C1622D31D}"/>
              </a:ext>
            </a:extLst>
          </p:cNvPr>
          <p:cNvSpPr txBox="1"/>
          <p:nvPr/>
        </p:nvSpPr>
        <p:spPr bwMode="auto">
          <a:xfrm>
            <a:off x="6323021" y="4747407"/>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4</a:t>
            </a:r>
          </a:p>
        </p:txBody>
      </p:sp>
    </p:spTree>
    <p:extLst>
      <p:ext uri="{BB962C8B-B14F-4D97-AF65-F5344CB8AC3E}">
        <p14:creationId xmlns:p14="http://schemas.microsoft.com/office/powerpoint/2010/main" val="222281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FA0D8704-5250-4D61-B0C5-B3664A5F0233}" vid="{7D2B2404-A8D5-4794-ABF7-DABD9F1951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8" ma:contentTypeDescription="Create a new document." ma:contentTypeScope="" ma:versionID="4c0ffbf977b116f889ea8d5ef7926049">
  <xsd:schema xmlns:xsd="http://www.w3.org/2001/XMLSchema" xmlns:xs="http://www.w3.org/2001/XMLSchema" xmlns:p="http://schemas.microsoft.com/office/2006/metadata/properties" xmlns:ns3="3c072653-a566-48ef-af88-69e39a133ebb" targetNamespace="http://schemas.microsoft.com/office/2006/metadata/properties" ma:root="true" ma:fieldsID="a7f63537dd51e17a894edb4015c33252" ns3:_="">
    <xsd:import namespace="3c072653-a566-48ef-af88-69e39a133e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570D15-08F5-4F64-98ED-046B6C391D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400C86-382F-471D-808F-D99345A1ED1D}">
  <ds:schemaRefs>
    <ds:schemaRef ds:uri="http://schemas.microsoft.com/sharepoint/v3/contenttype/forms"/>
  </ds:schemaRefs>
</ds:datastoreItem>
</file>

<file path=customXml/itemProps3.xml><?xml version="1.0" encoding="utf-8"?>
<ds:datastoreItem xmlns:ds="http://schemas.openxmlformats.org/officeDocument/2006/customXml" ds:itemID="{6EE494F6-9AA3-4E16-B2AD-8AC3AD9A33B3}">
  <ds:schemaRefs>
    <ds:schemaRef ds:uri="http://purl.org/dc/elements/1.1/"/>
    <ds:schemaRef ds:uri="http://purl.org/dc/terms/"/>
    <ds:schemaRef ds:uri="3c072653-a566-48ef-af88-69e39a133ebb"/>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Mastery PD PowerPoint V4.5</Template>
  <TotalTime>0</TotalTime>
  <Words>1038</Words>
  <Application>Microsoft Office PowerPoint</Application>
  <PresentationFormat>On-screen Show (4:3)</PresentationFormat>
  <Paragraphs>126</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Myriad Pro</vt:lpstr>
      <vt:lpstr>Myriad Pro Semibold</vt:lpstr>
      <vt:lpstr>nctem1</vt:lpstr>
      <vt:lpstr>2.28 Combining division with addition and subtraction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2019-09-02T09:47:18Z</dcterms:created>
  <dcterms:modified xsi:type="dcterms:W3CDTF">2019-09-03T13:18:58Z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