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3"/>
  </p:notesMasterIdLst>
  <p:handoutMasterIdLst>
    <p:handoutMasterId r:id="rId14"/>
  </p:handoutMasterIdLst>
  <p:sldIdLst>
    <p:sldId id="276" r:id="rId5"/>
    <p:sldId id="266" r:id="rId6"/>
    <p:sldId id="261" r:id="rId7"/>
    <p:sldId id="270" r:id="rId8"/>
    <p:sldId id="271" r:id="rId9"/>
    <p:sldId id="267" r:id="rId10"/>
    <p:sldId id="274" r:id="rId11"/>
    <p:sldId id="27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 Griffin" initials="PG" lastIdx="7" clrIdx="0">
    <p:extLst>
      <p:ext uri="{19B8F6BF-5375-455C-9EA6-DF929625EA0E}">
        <p15:presenceInfo xmlns:p15="http://schemas.microsoft.com/office/powerpoint/2012/main" userId="S::pete.griffin@ncetm.org.uk::c7ebdc85-10aa-4607-9641-92114c84e3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1A4F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E900A-6BA5-43A2-97DF-B925E321CCF4}" v="1" dt="2020-09-24T12:00:27.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82" autoAdjust="0"/>
    <p:restoredTop sz="79404" autoAdjust="0"/>
  </p:normalViewPr>
  <p:slideViewPr>
    <p:cSldViewPr snapToGrid="0">
      <p:cViewPr varScale="1">
        <p:scale>
          <a:sx n="57" d="100"/>
          <a:sy n="57" d="100"/>
        </p:scale>
        <p:origin x="1518" y="78"/>
      </p:cViewPr>
      <p:guideLst/>
    </p:cSldViewPr>
  </p:slid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F88679-B7AA-41FE-8076-2A9694E104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8258D27-D781-46C8-8970-EAF3EA76D1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76FA5D-7768-4C53-87E2-1FD872326D68}" type="datetimeFigureOut">
              <a:rPr lang="en-GB" smtClean="0"/>
              <a:t>24/09/2020</a:t>
            </a:fld>
            <a:endParaRPr lang="en-GB"/>
          </a:p>
        </p:txBody>
      </p:sp>
      <p:sp>
        <p:nvSpPr>
          <p:cNvPr id="4" name="Footer Placeholder 3">
            <a:extLst>
              <a:ext uri="{FF2B5EF4-FFF2-40B4-BE49-F238E27FC236}">
                <a16:creationId xmlns:a16="http://schemas.microsoft.com/office/drawing/2014/main" id="{C85503C6-E566-4D0F-9660-3DE016044A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9BF35ED-F662-44F8-B61B-DFDAF3B97F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C8CD83-539B-4CE6-B3E8-0DC7136945DC}" type="slidenum">
              <a:rPr lang="en-GB" smtClean="0"/>
              <a:t>‹#›</a:t>
            </a:fld>
            <a:endParaRPr lang="en-GB"/>
          </a:p>
        </p:txBody>
      </p:sp>
    </p:spTree>
    <p:extLst>
      <p:ext uri="{BB962C8B-B14F-4D97-AF65-F5344CB8AC3E}">
        <p14:creationId xmlns:p14="http://schemas.microsoft.com/office/powerpoint/2010/main" val="375833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88C00-0762-464A-A151-16E5C21A6473}"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61660-A340-4D51-93F2-D70164DB64CE}" type="slidenum">
              <a:rPr lang="en-GB" smtClean="0"/>
              <a:t>‹#›</a:t>
            </a:fld>
            <a:endParaRPr lang="en-GB"/>
          </a:p>
        </p:txBody>
      </p:sp>
    </p:spTree>
    <p:extLst>
      <p:ext uri="{BB962C8B-B14F-4D97-AF65-F5344CB8AC3E}">
        <p14:creationId xmlns:p14="http://schemas.microsoft.com/office/powerpoint/2010/main" val="42144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etm.org.uk/media/wbylane0/ncetm_ks3_cc_2_2.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searchgate.net/publication/281367139_Children's_understanding_of_numerical_variabl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etm.org.uk/media/wbylane0/ncetm_ks3_cc_2_2.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etm.org.uk/media/wbylane0/ncetm_ks3_cc_2_2.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Overview</a:t>
            </a:r>
          </a:p>
          <a:p>
            <a:r>
              <a:rPr lang="en-US" dirty="0"/>
              <a:t>This is a suggested presentation/workshop to support a short professional development session focusing on an element of mathematics that students find challenging.</a:t>
            </a:r>
          </a:p>
          <a:p>
            <a:r>
              <a:rPr lang="en-US" dirty="0"/>
              <a:t>This presentation accompanies Video 2 (https://vimeo.com/419806955) from the NCETM’s Mathematical Prompts for Deeper Thinking page, and focuses on students working on two tasks</a:t>
            </a:r>
          </a:p>
          <a:p>
            <a:pPr marL="228600" indent="-228600">
              <a:buAutoNum type="alphaLcParenR"/>
            </a:pPr>
            <a:r>
              <a:rPr lang="en-US" dirty="0"/>
              <a:t>Given that 3e = 7, then 6e =___</a:t>
            </a:r>
          </a:p>
          <a:p>
            <a:pPr marL="228600" indent="-228600">
              <a:buAutoNum type="alphaLcParenR"/>
            </a:pPr>
            <a:r>
              <a:rPr lang="en-US" dirty="0"/>
              <a:t>Given that 5(3w – 7) = 30, then 3w – 7 = ___ </a:t>
            </a:r>
          </a:p>
          <a:p>
            <a:pPr marL="228600" indent="-228600">
              <a:buAutoNum type="alphaLcParenR"/>
            </a:pPr>
            <a:endParaRPr lang="en-US" dirty="0"/>
          </a:p>
          <a:p>
            <a:pPr marL="0" indent="0">
              <a:buFontTx/>
              <a:buNone/>
            </a:pPr>
            <a:r>
              <a:rPr lang="en-US" dirty="0"/>
              <a:t>This workshop might be a part of an input at a department meeting, at a professional development meeting across a Maths Hub, or for a group of interested teachers to work on together.</a:t>
            </a:r>
          </a:p>
          <a:p>
            <a:pPr marL="0" indent="0">
              <a:buFontTx/>
              <a:buNone/>
            </a:pPr>
            <a:endParaRPr lang="en-US" dirty="0"/>
          </a:p>
          <a:p>
            <a:pPr marL="0" indent="0">
              <a:buFontTx/>
              <a:buNone/>
            </a:pPr>
            <a:r>
              <a:rPr lang="en-US" b="1" u="sng" dirty="0"/>
              <a:t>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minimum</a:t>
            </a:r>
            <a:r>
              <a:rPr lang="en-US" dirty="0"/>
              <a:t> suggested time for this workshop is 30 minutes, including the video (which is 7 minutes and 13 seconds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Adaptation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You might choose to adapt these slides to fit the context in which you are leading the professional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key components to this workshop which we suggest should be included: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have an opportunity to work on the task and predict what students will do (Slide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watch the video and have a time for focused reflection on their predictions and other observations (Slides 3 and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consider next steps in addressing issues raised in the workshop. To support this we suggest tasks from the NCETM’s Secondary Mastery PD Materials. (Slides 7 and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optional slides (5 and 6) that offer quotes from articles (a 1991 article from Anna </a:t>
            </a:r>
            <a:r>
              <a:rPr lang="en-US" dirty="0" err="1"/>
              <a:t>Sfard</a:t>
            </a:r>
            <a:r>
              <a:rPr lang="en-US" dirty="0"/>
              <a:t>, and a second article from 1992 by Eddie Gray and David Tall). These quotes are chosen to focus and </a:t>
            </a:r>
            <a:r>
              <a:rPr lang="en-US" dirty="0" err="1"/>
              <a:t>catalyse</a:t>
            </a:r>
            <a:r>
              <a:rPr lang="en-US" dirty="0"/>
              <a:t> discussion and conversation around some of the points that are likely to have been raised by the videos.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Unless otherwise stated, all of the tasks offered in this video are taken from Core Concept 2.2: Solving linear equations from the Secondary PD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https://www.ncetm.org.uk/media/wbylane0/ncetm_ks3_cc_2_2.pdf</a:t>
            </a: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1</a:t>
            </a:fld>
            <a:endParaRPr lang="en-GB"/>
          </a:p>
        </p:txBody>
      </p:sp>
    </p:spTree>
    <p:extLst>
      <p:ext uri="{BB962C8B-B14F-4D97-AF65-F5344CB8AC3E}">
        <p14:creationId xmlns:p14="http://schemas.microsoft.com/office/powerpoint/2010/main" val="28733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a:t>
            </a:r>
          </a:p>
          <a:p>
            <a:r>
              <a:rPr lang="en-US" dirty="0"/>
              <a:t>Make sure that sufficient time is given for participants to explore the task themselves.</a:t>
            </a:r>
          </a:p>
          <a:p>
            <a:endParaRPr lang="en-US" dirty="0"/>
          </a:p>
          <a:p>
            <a:r>
              <a:rPr lang="en-US" dirty="0"/>
              <a:t>It is important that time is given to discussing and predicting possible misconceptions so that participants are able to watch the video with this as a focus.</a:t>
            </a:r>
          </a:p>
        </p:txBody>
      </p:sp>
      <p:sp>
        <p:nvSpPr>
          <p:cNvPr id="4" name="Slide Number Placeholder 3"/>
          <p:cNvSpPr>
            <a:spLocks noGrp="1"/>
          </p:cNvSpPr>
          <p:nvPr>
            <p:ph type="sldNum" sz="quarter" idx="5"/>
          </p:nvPr>
        </p:nvSpPr>
        <p:spPr/>
        <p:txBody>
          <a:bodyPr/>
          <a:lstStyle/>
          <a:p>
            <a:fld id="{E0861660-A340-4D51-93F2-D70164DB64CE}" type="slidenum">
              <a:rPr lang="en-GB" smtClean="0"/>
              <a:t>2</a:t>
            </a:fld>
            <a:endParaRPr lang="en-GB"/>
          </a:p>
        </p:txBody>
      </p:sp>
    </p:spTree>
    <p:extLst>
      <p:ext uri="{BB962C8B-B14F-4D97-AF65-F5344CB8AC3E}">
        <p14:creationId xmlns:p14="http://schemas.microsoft.com/office/powerpoint/2010/main" val="426350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slide text </a:t>
            </a:r>
            <a:r>
              <a:rPr lang="en-GB" i="0" dirty="0"/>
              <a:t>Watch the video </a:t>
            </a:r>
            <a:r>
              <a:rPr lang="en-GB" i="1" dirty="0"/>
              <a:t>is hyperlinked to the video</a:t>
            </a:r>
          </a:p>
        </p:txBody>
      </p:sp>
      <p:sp>
        <p:nvSpPr>
          <p:cNvPr id="4" name="Slide Number Placeholder 3"/>
          <p:cNvSpPr>
            <a:spLocks noGrp="1"/>
          </p:cNvSpPr>
          <p:nvPr>
            <p:ph type="sldNum" sz="quarter" idx="5"/>
          </p:nvPr>
        </p:nvSpPr>
        <p:spPr/>
        <p:txBody>
          <a:bodyPr/>
          <a:lstStyle/>
          <a:p>
            <a:fld id="{E0861660-A340-4D51-93F2-D70164DB64CE}" type="slidenum">
              <a:rPr lang="en-GB" smtClean="0"/>
              <a:t>3</a:t>
            </a:fld>
            <a:endParaRPr lang="en-GB"/>
          </a:p>
        </p:txBody>
      </p:sp>
    </p:spTree>
    <p:extLst>
      <p:ext uri="{BB962C8B-B14F-4D97-AF65-F5344CB8AC3E}">
        <p14:creationId xmlns:p14="http://schemas.microsoft.com/office/powerpoint/2010/main" val="382524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a:t>
            </a:r>
          </a:p>
          <a:p>
            <a:r>
              <a:rPr lang="en-US" b="1" dirty="0"/>
              <a:t>This slide is animated </a:t>
            </a:r>
            <a:r>
              <a:rPr lang="en-US" b="0" dirty="0"/>
              <a:t>– the third and fourth paragraphs will be revealed on a click.</a:t>
            </a:r>
          </a:p>
          <a:p>
            <a:endParaRPr lang="en-US" b="0" i="1" dirty="0"/>
          </a:p>
          <a:p>
            <a:r>
              <a:rPr lang="en-US" dirty="0"/>
              <a:t>The key focus here is the way that the same notation can suggest either a process (</a:t>
            </a:r>
            <a:r>
              <a:rPr lang="en-US" i="0" dirty="0"/>
              <a:t>3e can represent the process ‘multiply</a:t>
            </a:r>
            <a:r>
              <a:rPr lang="en-US" dirty="0"/>
              <a:t> a number, </a:t>
            </a:r>
            <a:r>
              <a:rPr lang="en-US" i="1" dirty="0"/>
              <a:t>e</a:t>
            </a:r>
            <a:r>
              <a:rPr lang="en-US" i="0" dirty="0"/>
              <a:t>, by 3’) and an object (3</a:t>
            </a:r>
            <a:r>
              <a:rPr lang="en-US" i="1" dirty="0"/>
              <a:t>e</a:t>
            </a:r>
            <a:r>
              <a:rPr lang="en-US" i="0" dirty="0"/>
              <a:t> can represent the result of the process of multiplying </a:t>
            </a:r>
            <a:r>
              <a:rPr lang="en-US" i="1" dirty="0"/>
              <a:t>e</a:t>
            </a:r>
            <a:r>
              <a:rPr lang="en-US" i="0" dirty="0"/>
              <a:t> by 3) and the challenges that this duality might pose to students.</a:t>
            </a:r>
          </a:p>
          <a:p>
            <a:r>
              <a:rPr lang="en-US" i="0" dirty="0"/>
              <a:t>[The example in task (a) occurs around 1:12, and the example in task (b) around 6:04.]</a:t>
            </a:r>
            <a:endParaRPr lang="en-US" dirty="0"/>
          </a:p>
          <a:p>
            <a:r>
              <a:rPr lang="en-US" dirty="0"/>
              <a:t>You might like to share an example where students in your class have shown confusion around this.</a:t>
            </a:r>
          </a:p>
          <a:p>
            <a:r>
              <a:rPr lang="en-US" dirty="0"/>
              <a:t>You might also like to ask participants to think of topics or units in their scheme of work where this is an important distinction (fractions are a common example, ¾ can be considered both as a process of dividing 3 by 4, and as the result of dividing 3 by 4)</a:t>
            </a:r>
          </a:p>
          <a:p>
            <a:endParaRPr lang="en-US" dirty="0"/>
          </a:p>
          <a:p>
            <a:r>
              <a:rPr lang="en-US" b="1" dirty="0"/>
              <a:t>You might like to have tried the tasks in the video yourself with some students so that you can share your experience with the participants.</a:t>
            </a:r>
          </a:p>
          <a:p>
            <a:endParaRPr lang="en-US" dirty="0"/>
          </a:p>
          <a:p>
            <a:r>
              <a:rPr lang="en-US" dirty="0"/>
              <a:t>The focus offered here is on the challenges posed by the process/object nature of mathematical notation, but you may like to </a:t>
            </a:r>
            <a:r>
              <a:rPr lang="en-US" dirty="0" err="1"/>
              <a:t>categorise</a:t>
            </a:r>
            <a:r>
              <a:rPr lang="en-US" dirty="0"/>
              <a:t> the mistakes made in a different way, perhaps focusing on the 3</a:t>
            </a:r>
            <a:r>
              <a:rPr lang="en-US" i="1" dirty="0"/>
              <a:t>w</a:t>
            </a:r>
            <a:r>
              <a:rPr lang="en-US" i="0" dirty="0"/>
              <a:t> – 7 = -4</a:t>
            </a:r>
            <a:r>
              <a:rPr lang="en-US" i="1" dirty="0"/>
              <a:t>w</a:t>
            </a:r>
            <a:r>
              <a:rPr lang="en-US" i="0" dirty="0"/>
              <a:t> error.</a:t>
            </a:r>
          </a:p>
          <a:p>
            <a:endParaRPr lang="en-US" dirty="0"/>
          </a:p>
          <a:p>
            <a:r>
              <a:rPr lang="en-US" dirty="0"/>
              <a:t>When considering the second expression, H incorrectly evaluates 3</a:t>
            </a:r>
            <a:r>
              <a:rPr lang="en-US" i="1" dirty="0"/>
              <a:t>w</a:t>
            </a:r>
            <a:r>
              <a:rPr lang="en-US" i="0" dirty="0"/>
              <a:t> – 7 as -4</a:t>
            </a:r>
            <a:r>
              <a:rPr lang="en-US" i="1" dirty="0"/>
              <a:t>w. </a:t>
            </a:r>
            <a:r>
              <a:rPr lang="en-US" i="0" dirty="0"/>
              <a:t>By seeing expressions like 3w – 7 as processes, students sometimes want to operate on them in some way to reduce them to an 'answer’ (-4</a:t>
            </a:r>
            <a:r>
              <a:rPr lang="en-US" i="1" dirty="0"/>
              <a:t>w</a:t>
            </a:r>
            <a:r>
              <a:rPr lang="en-US" i="0" dirty="0"/>
              <a:t> in this case).</a:t>
            </a:r>
          </a:p>
          <a:p>
            <a:r>
              <a:rPr lang="en-US" i="0" dirty="0" err="1"/>
              <a:t>Küchemann</a:t>
            </a:r>
            <a:r>
              <a:rPr lang="en-US" i="0" dirty="0"/>
              <a:t> (1978) gathered student responses to a range of situations involving algebraic notation and </a:t>
            </a:r>
            <a:r>
              <a:rPr lang="en-US" i="0" dirty="0" err="1"/>
              <a:t>categorised</a:t>
            </a:r>
            <a:r>
              <a:rPr lang="en-US" i="0" dirty="0"/>
              <a:t> the ways in which the letter symbol might be understood. The type of error shown by H in this video was one of those identified, and the phrase ‘lack of closure’ was used (from Collis, 1975) to describe this. </a:t>
            </a:r>
          </a:p>
          <a:p>
            <a:r>
              <a:rPr lang="en-US" i="0" dirty="0"/>
              <a:t>You might like to discuss with participants whether they recognise ‘lack of closure’ as a challenge in their classrooms and consider strategies to support students in accepting a lack of closure. You might also like to consider whether this is another example of the process/object duality (i.e. H cannot accept 3</a:t>
            </a:r>
            <a:r>
              <a:rPr lang="en-US" i="1" dirty="0"/>
              <a:t>w</a:t>
            </a:r>
            <a:r>
              <a:rPr lang="en-US" i="0" dirty="0"/>
              <a:t> – 7 as an object in itself, so attempts to evaluate it in order to bring ‘closure’).</a:t>
            </a:r>
          </a:p>
          <a:p>
            <a:endParaRPr lang="en-US" i="0" dirty="0"/>
          </a:p>
          <a:p>
            <a:r>
              <a:rPr lang="en-US" i="0" dirty="0"/>
              <a:t>(The full article by </a:t>
            </a:r>
            <a:r>
              <a:rPr lang="en-US" i="0" dirty="0" err="1"/>
              <a:t>Küchemann</a:t>
            </a:r>
            <a:r>
              <a:rPr lang="en-US" i="0" dirty="0"/>
              <a:t> is available at </a:t>
            </a:r>
            <a:r>
              <a:rPr lang="en-GB" dirty="0">
                <a:hlinkClick r:id="rId3"/>
              </a:rPr>
              <a:t>https://www.researchgate.net/publication/281367139_Children's_understanding_of_numerical_variables</a:t>
            </a:r>
            <a:r>
              <a:rPr lang="en-US" i="0" dirty="0"/>
              <a:t>)</a:t>
            </a:r>
          </a:p>
        </p:txBody>
      </p:sp>
      <p:sp>
        <p:nvSpPr>
          <p:cNvPr id="4" name="Slide Number Placeholder 3"/>
          <p:cNvSpPr>
            <a:spLocks noGrp="1"/>
          </p:cNvSpPr>
          <p:nvPr>
            <p:ph type="sldNum" sz="quarter" idx="5"/>
          </p:nvPr>
        </p:nvSpPr>
        <p:spPr/>
        <p:txBody>
          <a:bodyPr/>
          <a:lstStyle/>
          <a:p>
            <a:fld id="{E0861660-A340-4D51-93F2-D70164DB64CE}" type="slidenum">
              <a:rPr lang="en-GB" smtClean="0"/>
              <a:t>4</a:t>
            </a:fld>
            <a:endParaRPr lang="en-GB"/>
          </a:p>
        </p:txBody>
      </p:sp>
    </p:spTree>
    <p:extLst>
      <p:ext uri="{BB962C8B-B14F-4D97-AF65-F5344CB8AC3E}">
        <p14:creationId xmlns:p14="http://schemas.microsoft.com/office/powerpoint/2010/main" val="61276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a:t>
            </a:r>
          </a:p>
          <a:p>
            <a:r>
              <a:rPr lang="en-US" dirty="0"/>
              <a:t>This is an optional slide showing a quote to be used as a discussion prompt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quote is taken from</a:t>
            </a:r>
          </a:p>
          <a:p>
            <a:r>
              <a:rPr lang="en-GB" sz="1200" b="0" i="1" u="none" strike="noStrike" kern="1200" dirty="0">
                <a:solidFill>
                  <a:schemeClr val="tx1"/>
                </a:solidFill>
                <a:effectLst/>
                <a:latin typeface="+mn-lt"/>
                <a:ea typeface="+mn-ea"/>
                <a:cs typeface="+mn-cs"/>
              </a:rPr>
              <a:t>On the Dual Nature of Mathematical Conceptions: Reflections on Processes and Objects as Different Sides of the Same Coin</a:t>
            </a:r>
          </a:p>
          <a:p>
            <a:r>
              <a:rPr lang="en-GB" sz="1200" b="0" i="0" u="none" strike="noStrike" kern="1200" dirty="0">
                <a:solidFill>
                  <a:schemeClr val="tx1"/>
                </a:solidFill>
                <a:effectLst/>
                <a:latin typeface="+mn-lt"/>
                <a:ea typeface="+mn-ea"/>
                <a:cs typeface="+mn-cs"/>
              </a:rPr>
              <a:t>Anna </a:t>
            </a:r>
            <a:r>
              <a:rPr lang="en-GB" sz="1200" b="0" i="0" u="none" strike="noStrike" kern="1200" dirty="0" err="1">
                <a:solidFill>
                  <a:schemeClr val="tx1"/>
                </a:solidFill>
                <a:effectLst/>
                <a:latin typeface="+mn-lt"/>
                <a:ea typeface="+mn-ea"/>
                <a:cs typeface="+mn-cs"/>
              </a:rPr>
              <a:t>Sfard</a:t>
            </a:r>
            <a:r>
              <a:rPr lang="en-GB" sz="1200" b="0" i="0" u="none" strike="noStrike"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0861660-A340-4D51-93F2-D70164DB64CE}" type="slidenum">
              <a:rPr lang="en-GB" smtClean="0"/>
              <a:t>5</a:t>
            </a:fld>
            <a:endParaRPr lang="en-GB"/>
          </a:p>
        </p:txBody>
      </p:sp>
    </p:spTree>
    <p:extLst>
      <p:ext uri="{BB962C8B-B14F-4D97-AF65-F5344CB8AC3E}">
        <p14:creationId xmlns:p14="http://schemas.microsoft.com/office/powerpoint/2010/main" val="1112754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a:t>
            </a:r>
          </a:p>
          <a:p>
            <a:r>
              <a:rPr lang="en-US" dirty="0"/>
              <a:t>This is an optional slide showing an extract to be used as a discussion prompt </a:t>
            </a:r>
          </a:p>
          <a:p>
            <a:endParaRPr lang="en-US" dirty="0"/>
          </a:p>
          <a:p>
            <a:r>
              <a:rPr lang="en-US" b="1" dirty="0"/>
              <a:t>This slide is animated </a:t>
            </a:r>
            <a:r>
              <a:rPr lang="en-US" dirty="0"/>
              <a:t>so that, on a click, the sentence in which the term ‘</a:t>
            </a:r>
            <a:r>
              <a:rPr lang="en-US" dirty="0" err="1"/>
              <a:t>procept</a:t>
            </a:r>
            <a:r>
              <a:rPr lang="en-US" dirty="0"/>
              <a:t>’ is introduced is </a:t>
            </a:r>
            <a:r>
              <a:rPr lang="en-US" dirty="0" err="1"/>
              <a:t>emphasised</a:t>
            </a:r>
            <a:r>
              <a:rPr lang="en-US" dirty="0"/>
              <a: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extract is taken from </a:t>
            </a:r>
            <a:r>
              <a:rPr lang="en-GB" sz="1200" b="0" i="1" kern="1200" dirty="0">
                <a:solidFill>
                  <a:schemeClr val="tx1"/>
                </a:solidFill>
                <a:effectLst/>
                <a:latin typeface="+mn-lt"/>
                <a:ea typeface="+mn-ea"/>
                <a:cs typeface="+mn-cs"/>
              </a:rPr>
              <a:t>Success and Failure in Mathematics: The Flexible Meaning of Symbols as Process and Concept </a:t>
            </a:r>
            <a:r>
              <a:rPr lang="en-GB" sz="1200" b="0" i="0" u="none" strike="noStrike" kern="1200" dirty="0">
                <a:solidFill>
                  <a:schemeClr val="tx1"/>
                </a:solidFill>
                <a:effectLst/>
                <a:latin typeface="+mn-lt"/>
                <a:ea typeface="+mn-ea"/>
                <a:cs typeface="+mn-cs"/>
              </a:rPr>
              <a:t>by Eddie Gray and David Tall.</a:t>
            </a:r>
          </a:p>
        </p:txBody>
      </p:sp>
      <p:sp>
        <p:nvSpPr>
          <p:cNvPr id="4" name="Slide Number Placeholder 3"/>
          <p:cNvSpPr>
            <a:spLocks noGrp="1"/>
          </p:cNvSpPr>
          <p:nvPr>
            <p:ph type="sldNum" sz="quarter" idx="5"/>
          </p:nvPr>
        </p:nvSpPr>
        <p:spPr/>
        <p:txBody>
          <a:bodyPr/>
          <a:lstStyle/>
          <a:p>
            <a:fld id="{E0861660-A340-4D51-93F2-D70164DB64CE}" type="slidenum">
              <a:rPr lang="en-GB" smtClean="0"/>
              <a:t>6</a:t>
            </a:fld>
            <a:endParaRPr lang="en-GB"/>
          </a:p>
        </p:txBody>
      </p:sp>
    </p:spTree>
    <p:extLst>
      <p:ext uri="{BB962C8B-B14F-4D97-AF65-F5344CB8AC3E}">
        <p14:creationId xmlns:p14="http://schemas.microsoft.com/office/powerpoint/2010/main" val="332530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Evidence such as the </a:t>
            </a:r>
            <a:r>
              <a:rPr lang="en-US" dirty="0"/>
              <a:t>EEF KS2 to KS3 Guidance document suggests that the use of a representation ‘can help pupils engage with mathematical ideas’.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task is taken from Page 18 of the NCETM Secondary Mastery PD Materials section 2.2 – Solving Linear Equations: </a:t>
            </a:r>
            <a:r>
              <a:rPr lang="en-GB" dirty="0">
                <a:hlinkClick r:id="rId3"/>
              </a:rPr>
              <a:t>https://www.ncetm.org.uk/media/wbylane0/ncetm_ks3_cc_2_2.pdf</a:t>
            </a: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7</a:t>
            </a:fld>
            <a:endParaRPr lang="en-GB"/>
          </a:p>
        </p:txBody>
      </p:sp>
    </p:spTree>
    <p:extLst>
      <p:ext uri="{BB962C8B-B14F-4D97-AF65-F5344CB8AC3E}">
        <p14:creationId xmlns:p14="http://schemas.microsoft.com/office/powerpoint/2010/main" val="230114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task is taken from Page 19 of the NCETM Secondary Mastery PD Materials section 2.2 – Solving Linear Equations: </a:t>
            </a:r>
            <a:r>
              <a:rPr lang="en-GB" dirty="0">
                <a:hlinkClick r:id="rId3"/>
              </a:rPr>
              <a:t>https://www.ncetm.org.uk/media/wbylane0/ncetm_ks3_cc_2_2.pdf</a:t>
            </a: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8</a:t>
            </a:fld>
            <a:endParaRPr lang="en-GB"/>
          </a:p>
        </p:txBody>
      </p:sp>
    </p:spTree>
    <p:extLst>
      <p:ext uri="{BB962C8B-B14F-4D97-AF65-F5344CB8AC3E}">
        <p14:creationId xmlns:p14="http://schemas.microsoft.com/office/powerpoint/2010/main" val="3727497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3333403" y="6397351"/>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6208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6A41B-1721-49CC-AE28-B2499B40D3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2" name="Title 1"/>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page header here</a:t>
            </a:r>
          </a:p>
        </p:txBody>
      </p:sp>
      <p:sp>
        <p:nvSpPr>
          <p:cNvPr id="3" name="Content Placeholder 2"/>
          <p:cNvSpPr>
            <a:spLocks noGrp="1"/>
          </p:cNvSpPr>
          <p:nvPr>
            <p:ph idx="1" hasCustomPrompt="1"/>
          </p:nvPr>
        </p:nvSpPr>
        <p:spPr>
          <a:xfrm>
            <a:off x="407323" y="1105593"/>
            <a:ext cx="8429106" cy="507137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Insert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9320876-2D9A-4262-91EE-C9075D92087C}"/>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252551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032819F4-6B69-4A92-9757-49367FA68D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Rectangle 3">
            <a:extLst>
              <a:ext uri="{FF2B5EF4-FFF2-40B4-BE49-F238E27FC236}">
                <a16:creationId xmlns:a16="http://schemas.microsoft.com/office/drawing/2014/main" id="{5938457C-B46E-45C0-8DC3-E6041D098928}"/>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
        <p:nvSpPr>
          <p:cNvPr id="7" name="Picture Placeholder 6">
            <a:extLst>
              <a:ext uri="{FF2B5EF4-FFF2-40B4-BE49-F238E27FC236}">
                <a16:creationId xmlns:a16="http://schemas.microsoft.com/office/drawing/2014/main" id="{BB8EFC88-CD42-46E3-A5E8-2D280DD8A062}"/>
              </a:ext>
            </a:extLst>
          </p:cNvPr>
          <p:cNvSpPr>
            <a:spLocks noGrp="1"/>
          </p:cNvSpPr>
          <p:nvPr>
            <p:ph type="pic" sz="quarter" idx="10" hasCustomPrompt="1"/>
          </p:nvPr>
        </p:nvSpPr>
        <p:spPr>
          <a:xfrm>
            <a:off x="398983" y="1097279"/>
            <a:ext cx="8437446" cy="5116689"/>
          </a:xfrm>
          <a:prstGeom prst="rect">
            <a:avLst/>
          </a:prstGeom>
        </p:spPr>
        <p:txBody>
          <a:bodyPr/>
          <a:lstStyle>
            <a:lvl1pPr>
              <a:defRPr/>
            </a:lvl1pPr>
          </a:lstStyle>
          <a:p>
            <a:r>
              <a:rPr lang="en-US" dirty="0"/>
              <a:t>Insert picture here</a:t>
            </a:r>
            <a:endParaRPr lang="en-GB" dirty="0"/>
          </a:p>
        </p:txBody>
      </p:sp>
      <p:sp>
        <p:nvSpPr>
          <p:cNvPr id="9" name="Title 1">
            <a:extLst>
              <a:ext uri="{FF2B5EF4-FFF2-40B4-BE49-F238E27FC236}">
                <a16:creationId xmlns:a16="http://schemas.microsoft.com/office/drawing/2014/main" id="{1CCC099E-56A4-4B13-A58E-3F80D1458470}"/>
              </a:ext>
            </a:extLst>
          </p:cNvPr>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image title here (if applicable)</a:t>
            </a:r>
          </a:p>
        </p:txBody>
      </p:sp>
    </p:spTree>
    <p:extLst>
      <p:ext uri="{BB962C8B-B14F-4D97-AF65-F5344CB8AC3E}">
        <p14:creationId xmlns:p14="http://schemas.microsoft.com/office/powerpoint/2010/main" val="387845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2" y="268"/>
            <a:ext cx="9141855" cy="6857462"/>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2951017" y="6413975"/>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
        <p:nvSpPr>
          <p:cNvPr id="2" name="Title 1">
            <a:extLst>
              <a:ext uri="{FF2B5EF4-FFF2-40B4-BE49-F238E27FC236}">
                <a16:creationId xmlns:a16="http://schemas.microsoft.com/office/drawing/2014/main" id="{DECAA8B9-6A56-4A36-A5FC-43EB6D1075E3}"/>
              </a:ext>
            </a:extLst>
          </p:cNvPr>
          <p:cNvSpPr>
            <a:spLocks noGrp="1"/>
          </p:cNvSpPr>
          <p:nvPr>
            <p:ph type="title" hasCustomPrompt="1"/>
          </p:nvPr>
        </p:nvSpPr>
        <p:spPr>
          <a:xfrm>
            <a:off x="628649" y="3756720"/>
            <a:ext cx="7886700" cy="374708"/>
          </a:xfrm>
          <a:prstGeom prst="rect">
            <a:avLst/>
          </a:prstGeom>
        </p:spPr>
        <p:txBody>
          <a:bodyPr/>
          <a:lstStyle>
            <a:lvl1pPr algn="ctr">
              <a:defRPr sz="2400" b="0">
                <a:latin typeface="Myriad Pro" panose="020B0503030403020204" pitchFamily="34" charset="0"/>
              </a:defRPr>
            </a:lvl1pPr>
          </a:lstStyle>
          <a:p>
            <a:r>
              <a:rPr lang="en-US" dirty="0"/>
              <a:t>[Insert title of video here]</a:t>
            </a:r>
            <a:endParaRPr lang="en-GB" dirty="0"/>
          </a:p>
        </p:txBody>
      </p:sp>
    </p:spTree>
    <p:extLst>
      <p:ext uri="{BB962C8B-B14F-4D97-AF65-F5344CB8AC3E}">
        <p14:creationId xmlns:p14="http://schemas.microsoft.com/office/powerpoint/2010/main" val="226159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ncetm.org.uk/secondarymasterypd" TargetMode="External"/><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DA1B53-3A5D-4549-92D4-5F86F98B2E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8045"/>
            <a:ext cx="9143999" cy="6857464"/>
          </a:xfrm>
          <a:prstGeom prst="rect">
            <a:avLst/>
          </a:prstGeom>
        </p:spPr>
      </p:pic>
      <p:sp>
        <p:nvSpPr>
          <p:cNvPr id="5" name="Rectangle 4">
            <a:extLst>
              <a:ext uri="{FF2B5EF4-FFF2-40B4-BE49-F238E27FC236}">
                <a16:creationId xmlns:a16="http://schemas.microsoft.com/office/drawing/2014/main" id="{8B2CDE64-BAEA-40FA-83DA-CBF0F9B687A6}"/>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8">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3483576883"/>
      </p:ext>
    </p:extLst>
  </p:cSld>
  <p:clrMap bg1="lt1" tx1="dk1" bg2="lt2" tx2="dk2" accent1="accent1" accent2="accent2" accent3="accent3" accent4="accent4" accent5="accent5" accent6="accent6" hlink="hlink" folHlink="folHlink"/>
  <p:sldLayoutIdLst>
    <p:sldLayoutId id="2147483687" r:id="rId1"/>
    <p:sldLayoutId id="2147483683" r:id="rId2"/>
    <p:sldLayoutId id="2147483685" r:id="rId3"/>
    <p:sldLayoutId id="2147483688" r:id="rId4"/>
  </p:sldLayoutIdLst>
  <p:txStyles>
    <p:titleStyle>
      <a:lvl1pPr algn="l" defTabSz="914400" rtl="0" eaLnBrk="1" latinLnBrk="0" hangingPunct="1">
        <a:lnSpc>
          <a:spcPct val="90000"/>
        </a:lnSpc>
        <a:spcBef>
          <a:spcPct val="0"/>
        </a:spcBef>
        <a:buNone/>
        <a:defRPr sz="4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wbylane0/ncetm_ks3_cc_2_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19806955"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ate.net/profile/Anna_Sfard/publication/226068580_On_the_dual_nature_of_mathematical_conceptions_Reflections_on_processes_and_objects_as_different_sides_of_the_same_coin/links/54113f950cf2df04e75d73a8/On-the-dual-nature-of-mathematical-conceptions-Reflections-on-processes-and-objects-as-different-sides-of-the-same-coin.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davidtall.com/eddiegray/93b-procepts-for-mt.pdf"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cetm.org.uk/media/wbylane0/ncetm_ks3_cc_2_2.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cetm.org.uk/media/wbylane0/ncetm_ks3_cc_2_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9A48-CC28-43A7-9C3C-04F074FB5E42}"/>
              </a:ext>
            </a:extLst>
          </p:cNvPr>
          <p:cNvSpPr>
            <a:spLocks noGrp="1"/>
          </p:cNvSpPr>
          <p:nvPr>
            <p:ph type="title"/>
          </p:nvPr>
        </p:nvSpPr>
        <p:spPr/>
        <p:txBody>
          <a:bodyPr/>
          <a:lstStyle/>
          <a:p>
            <a:r>
              <a:rPr lang="en-GB" dirty="0"/>
              <a:t>3e = 7: </a:t>
            </a:r>
            <a:r>
              <a:rPr lang="en-GB"/>
              <a:t>Understanding an </a:t>
            </a:r>
            <a:r>
              <a:rPr lang="en-GB" dirty="0"/>
              <a:t>Expression as an Object</a:t>
            </a:r>
          </a:p>
        </p:txBody>
      </p:sp>
    </p:spTree>
    <p:extLst>
      <p:ext uri="{BB962C8B-B14F-4D97-AF65-F5344CB8AC3E}">
        <p14:creationId xmlns:p14="http://schemas.microsoft.com/office/powerpoint/2010/main" val="109922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30DF39-5548-4D17-89E4-D1094B61ACB4}"/>
              </a:ext>
            </a:extLst>
          </p:cNvPr>
          <p:cNvSpPr>
            <a:spLocks noGrp="1"/>
          </p:cNvSpPr>
          <p:nvPr>
            <p:ph idx="1"/>
          </p:nvPr>
        </p:nvSpPr>
        <p:spPr>
          <a:xfrm>
            <a:off x="407323" y="1424763"/>
            <a:ext cx="8429106" cy="4752200"/>
          </a:xfrm>
        </p:spPr>
        <p:txBody>
          <a:bodyPr/>
          <a:lstStyle/>
          <a:p>
            <a:pPr marL="0" indent="0">
              <a:buNone/>
            </a:pPr>
            <a:r>
              <a:rPr lang="en-GB" dirty="0"/>
              <a:t>Work on these two tasks for yourself</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Think about some KS3 students you have taught. What do you think they would do with the task?</a:t>
            </a:r>
          </a:p>
          <a:p>
            <a:r>
              <a:rPr lang="en-GB" dirty="0"/>
              <a:t>What answers do you predict they would offer?</a:t>
            </a:r>
          </a:p>
          <a:p>
            <a:r>
              <a:rPr lang="en-GB" dirty="0"/>
              <a:t>What reasoning do you think they would give to support their answers?</a:t>
            </a:r>
          </a:p>
          <a:p>
            <a:pPr marL="0" indent="0" algn="r">
              <a:buNone/>
            </a:pPr>
            <a:r>
              <a:rPr lang="en-US" sz="1000" dirty="0">
                <a:hlinkClick r:id="rId3">
                  <a:extLst>
                    <a:ext uri="{A12FA001-AC4F-418D-AE19-62706E023703}">
                      <ahyp:hlinkClr xmlns:ahyp="http://schemas.microsoft.com/office/drawing/2018/hyperlinkcolor" val="tx"/>
                    </a:ext>
                  </a:extLst>
                </a:hlinkClick>
              </a:rPr>
              <a:t>This task is from page 19 of Core Concept 2.2 </a:t>
            </a:r>
            <a:r>
              <a:rPr lang="en-US" sz="1000" i="1" dirty="0">
                <a:hlinkClick r:id="rId3">
                  <a:extLst>
                    <a:ext uri="{A12FA001-AC4F-418D-AE19-62706E023703}">
                      <ahyp:hlinkClr xmlns:ahyp="http://schemas.microsoft.com/office/drawing/2018/hyperlinkcolor" val="tx"/>
                    </a:ext>
                  </a:extLst>
                </a:hlinkClick>
              </a:rPr>
              <a:t>solving linear equations</a:t>
            </a:r>
            <a:endParaRPr lang="en-US" sz="1000" i="1" dirty="0"/>
          </a:p>
          <a:p>
            <a:pPr marL="0" indent="0">
              <a:buNone/>
            </a:pPr>
            <a:endParaRPr lang="en-GB" dirty="0"/>
          </a:p>
          <a:p>
            <a:pPr marL="0" indent="0">
              <a:buNone/>
            </a:pPr>
            <a:endParaRPr lang="en-GB" dirty="0"/>
          </a:p>
        </p:txBody>
      </p:sp>
      <p:pic>
        <p:nvPicPr>
          <p:cNvPr id="2" name="Picture 1">
            <a:extLst>
              <a:ext uri="{FF2B5EF4-FFF2-40B4-BE49-F238E27FC236}">
                <a16:creationId xmlns:a16="http://schemas.microsoft.com/office/drawing/2014/main" id="{7EDC7FBA-CEED-D449-806D-F7944F96B452}"/>
              </a:ext>
            </a:extLst>
          </p:cNvPr>
          <p:cNvPicPr>
            <a:picLocks noChangeAspect="1"/>
          </p:cNvPicPr>
          <p:nvPr/>
        </p:nvPicPr>
        <p:blipFill>
          <a:blip r:embed="rId4"/>
          <a:stretch>
            <a:fillRect/>
          </a:stretch>
        </p:blipFill>
        <p:spPr>
          <a:xfrm>
            <a:off x="1257300" y="2070100"/>
            <a:ext cx="6629400" cy="1358900"/>
          </a:xfrm>
          <a:prstGeom prst="rect">
            <a:avLst/>
          </a:prstGeom>
          <a:ln w="57150">
            <a:solidFill>
              <a:schemeClr val="bg1"/>
            </a:solidFill>
          </a:ln>
        </p:spPr>
      </p:pic>
    </p:spTree>
    <p:extLst>
      <p:ext uri="{BB962C8B-B14F-4D97-AF65-F5344CB8AC3E}">
        <p14:creationId xmlns:p14="http://schemas.microsoft.com/office/powerpoint/2010/main" val="38605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6E9AEC-17A0-EB4F-BB2F-0FDD4AB2C131}"/>
              </a:ext>
            </a:extLst>
          </p:cNvPr>
          <p:cNvSpPr txBox="1">
            <a:spLocks/>
          </p:cNvSpPr>
          <p:nvPr/>
        </p:nvSpPr>
        <p:spPr>
          <a:xfrm>
            <a:off x="0" y="12806"/>
            <a:ext cx="9144000" cy="778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hlinkClick r:id="rId3">
                  <a:extLst>
                    <a:ext uri="{A12FA001-AC4F-418D-AE19-62706E023703}">
                      <ahyp:hlinkClr xmlns:ahyp="http://schemas.microsoft.com/office/drawing/2018/hyperlinkcolor" val="tx"/>
                    </a:ext>
                  </a:extLst>
                </a:hlinkClick>
              </a:rPr>
              <a:t>Watch the video</a:t>
            </a:r>
            <a:r>
              <a:rPr lang="en-GB" dirty="0"/>
              <a:t> in which four Year 8 students work on the tasks with their teacher</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5" name="Picture 4">
            <a:extLst>
              <a:ext uri="{FF2B5EF4-FFF2-40B4-BE49-F238E27FC236}">
                <a16:creationId xmlns:a16="http://schemas.microsoft.com/office/drawing/2014/main" id="{7A0B12D2-F45B-3343-87DC-5956D1FE5FF8}"/>
              </a:ext>
            </a:extLst>
          </p:cNvPr>
          <p:cNvPicPr>
            <a:picLocks noChangeAspect="1"/>
          </p:cNvPicPr>
          <p:nvPr/>
        </p:nvPicPr>
        <p:blipFill rotWithShape="1">
          <a:blip r:embed="rId4"/>
          <a:srcRect t="4055" b="4209"/>
          <a:stretch/>
        </p:blipFill>
        <p:spPr>
          <a:xfrm>
            <a:off x="0" y="805543"/>
            <a:ext cx="9144000" cy="4517571"/>
          </a:xfrm>
          <a:prstGeom prst="rect">
            <a:avLst/>
          </a:prstGeom>
        </p:spPr>
      </p:pic>
      <p:sp>
        <p:nvSpPr>
          <p:cNvPr id="6" name="Content Placeholder 3">
            <a:extLst>
              <a:ext uri="{FF2B5EF4-FFF2-40B4-BE49-F238E27FC236}">
                <a16:creationId xmlns:a16="http://schemas.microsoft.com/office/drawing/2014/main" id="{3C146D6A-9CFB-5C48-9650-F67BC39FAF9A}"/>
              </a:ext>
            </a:extLst>
          </p:cNvPr>
          <p:cNvSpPr txBox="1">
            <a:spLocks/>
          </p:cNvSpPr>
          <p:nvPr/>
        </p:nvSpPr>
        <p:spPr>
          <a:xfrm>
            <a:off x="0" y="5337741"/>
            <a:ext cx="9144000" cy="778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While watching, keep in mind the predictions that you made</a:t>
            </a:r>
          </a:p>
          <a:p>
            <a:pPr>
              <a:lnSpc>
                <a:spcPct val="100000"/>
              </a:lnSpc>
              <a:spcBef>
                <a:spcPts val="0"/>
              </a:spcBef>
            </a:pPr>
            <a:r>
              <a:rPr lang="en-GB" sz="1600" dirty="0"/>
              <a:t>Do these students show the same thinking that you expected? </a:t>
            </a:r>
          </a:p>
          <a:p>
            <a:pPr>
              <a:lnSpc>
                <a:spcPct val="100000"/>
              </a:lnSpc>
              <a:spcBef>
                <a:spcPts val="0"/>
              </a:spcBef>
            </a:pPr>
            <a:r>
              <a:rPr lang="en-GB" sz="1600" dirty="0"/>
              <a:t>What strikes you about the responses and reasoning from these students?</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73287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96DE7-6A85-5C49-9496-08F7EFFAB318}"/>
              </a:ext>
            </a:extLst>
          </p:cNvPr>
          <p:cNvSpPr>
            <a:spLocks noGrp="1"/>
          </p:cNvSpPr>
          <p:nvPr>
            <p:ph idx="1"/>
          </p:nvPr>
        </p:nvSpPr>
        <p:spPr>
          <a:xfrm>
            <a:off x="357447" y="419793"/>
            <a:ext cx="8429106" cy="2323407"/>
          </a:xfrm>
        </p:spPr>
        <p:txBody>
          <a:bodyPr/>
          <a:lstStyle/>
          <a:p>
            <a:pPr marL="0" indent="0">
              <a:buNone/>
            </a:pPr>
            <a:r>
              <a:rPr lang="en-US" dirty="0"/>
              <a:t>The students in the video make a few different mistakes when working on the tasks.</a:t>
            </a:r>
          </a:p>
          <a:p>
            <a:pPr marL="0" indent="0">
              <a:buNone/>
            </a:pPr>
            <a:r>
              <a:rPr lang="en-US" dirty="0"/>
              <a:t>To what extent do you think that these errors are because they misunderstand the algebraic notation? Are there other possible causes?</a:t>
            </a:r>
          </a:p>
          <a:p>
            <a:pPr marL="0" indent="0">
              <a:buNone/>
            </a:pPr>
            <a:endParaRPr lang="en-US" dirty="0"/>
          </a:p>
          <a:p>
            <a:pPr marL="0" indent="0">
              <a:buNone/>
            </a:pPr>
            <a:endParaRPr lang="en-US" dirty="0"/>
          </a:p>
        </p:txBody>
      </p:sp>
      <p:sp>
        <p:nvSpPr>
          <p:cNvPr id="4" name="Content Placeholder 2">
            <a:extLst>
              <a:ext uri="{FF2B5EF4-FFF2-40B4-BE49-F238E27FC236}">
                <a16:creationId xmlns:a16="http://schemas.microsoft.com/office/drawing/2014/main" id="{58B3B04F-CECD-6A45-9307-A983FBB22E81}"/>
              </a:ext>
            </a:extLst>
          </p:cNvPr>
          <p:cNvSpPr txBox="1">
            <a:spLocks/>
          </p:cNvSpPr>
          <p:nvPr/>
        </p:nvSpPr>
        <p:spPr>
          <a:xfrm>
            <a:off x="357447" y="2357450"/>
            <a:ext cx="8429106" cy="23234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student at the front left of the group, H, seems to be preoccupied with evaluating the expressions. He suggests that the solution to task (a) might be 2.5, and attempts to evaluate the brackets first in task (b)</a:t>
            </a:r>
          </a:p>
          <a:p>
            <a:pPr marL="0" indent="0">
              <a:buFont typeface="Arial" panose="020B0604020202020204" pitchFamily="34" charset="0"/>
              <a:buNone/>
            </a:pPr>
            <a:r>
              <a:rPr lang="en-US" dirty="0"/>
              <a:t>Rather than looking at 3</a:t>
            </a:r>
            <a:r>
              <a:rPr lang="en-US" i="1" dirty="0"/>
              <a:t>e</a:t>
            </a:r>
            <a:r>
              <a:rPr lang="en-US" dirty="0"/>
              <a:t> or 3</a:t>
            </a:r>
            <a:r>
              <a:rPr lang="en-US" i="1" dirty="0"/>
              <a:t>w </a:t>
            </a:r>
            <a:r>
              <a:rPr lang="en-US" dirty="0"/>
              <a:t>– 7 as </a:t>
            </a:r>
            <a:r>
              <a:rPr lang="en-US" b="1" dirty="0"/>
              <a:t>processes</a:t>
            </a:r>
            <a:r>
              <a:rPr lang="en-US" dirty="0"/>
              <a:t> to be evaluated, Jasmine, the student nearest the teacher, identifies that these expressions can be treated as a </a:t>
            </a:r>
            <a:r>
              <a:rPr lang="en-US" b="1" dirty="0"/>
              <a:t>single object </a:t>
            </a:r>
            <a:r>
              <a:rPr lang="en-US" dirty="0"/>
              <a:t>and the expression as a whole can be manipulated accordingly.</a:t>
            </a:r>
          </a:p>
          <a:p>
            <a:pPr>
              <a:spcBef>
                <a:spcPts val="0"/>
              </a:spcBef>
            </a:pPr>
            <a:r>
              <a:rPr lang="en-US" dirty="0"/>
              <a:t>Do you </a:t>
            </a:r>
            <a:r>
              <a:rPr lang="en-US" dirty="0" err="1"/>
              <a:t>recognise</a:t>
            </a:r>
            <a:r>
              <a:rPr lang="en-US" dirty="0"/>
              <a:t> this description of the video?</a:t>
            </a:r>
          </a:p>
          <a:p>
            <a:pPr>
              <a:spcBef>
                <a:spcPts val="0"/>
              </a:spcBef>
            </a:pPr>
            <a:r>
              <a:rPr lang="en-US" dirty="0"/>
              <a:t>Do you agree with the description?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283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42BFC-AB30-BD45-84A8-4DFFF2E3011F}"/>
              </a:ext>
            </a:extLst>
          </p:cNvPr>
          <p:cNvSpPr>
            <a:spLocks noGrp="1"/>
          </p:cNvSpPr>
          <p:nvPr>
            <p:ph idx="1"/>
          </p:nvPr>
        </p:nvSpPr>
        <p:spPr>
          <a:xfrm>
            <a:off x="357447" y="1758735"/>
            <a:ext cx="8429106" cy="2943893"/>
          </a:xfrm>
        </p:spPr>
        <p:txBody>
          <a:bodyPr/>
          <a:lstStyle/>
          <a:p>
            <a:pPr marL="0" indent="0">
              <a:buNone/>
            </a:pPr>
            <a:r>
              <a:rPr lang="en-GB" dirty="0"/>
              <a:t>Seeing a mathematical entity as an object means being capable of referring to it as if it was a real thing – a static structure, existing somewhere in space and time. It also means being able to recognize the idea "at a glance" and to manipulate it as a whole, without going into details… In contrast, interpreting a notion as a process implies regarding it as a potential rather than actual entity, which comes into existence upon request in a sequence of actions.</a:t>
            </a:r>
          </a:p>
          <a:p>
            <a:pPr marL="0" indent="0">
              <a:buNone/>
            </a:pPr>
            <a:r>
              <a:rPr lang="en-GB" dirty="0" err="1"/>
              <a:t>Sfard</a:t>
            </a:r>
            <a:r>
              <a:rPr lang="en-GB" dirty="0"/>
              <a:t> (1991)</a:t>
            </a:r>
          </a:p>
          <a:p>
            <a:pPr marL="0" indent="0">
              <a:buNone/>
            </a:pPr>
            <a:r>
              <a:rPr lang="en-GB" sz="1000" dirty="0">
                <a:hlinkClick r:id="rId3"/>
              </a:rPr>
              <a:t>Link to article</a:t>
            </a:r>
            <a:endParaRPr lang="en-GB" sz="1000" dirty="0"/>
          </a:p>
          <a:p>
            <a:pPr marL="0" indent="0">
              <a:buNone/>
            </a:pPr>
            <a:endParaRPr lang="en-US" dirty="0"/>
          </a:p>
        </p:txBody>
      </p:sp>
    </p:spTree>
    <p:extLst>
      <p:ext uri="{BB962C8B-B14F-4D97-AF65-F5344CB8AC3E}">
        <p14:creationId xmlns:p14="http://schemas.microsoft.com/office/powerpoint/2010/main" val="124156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B384CB-DCD3-2044-B9FC-2FAC7444CE19}"/>
              </a:ext>
            </a:extLst>
          </p:cNvPr>
          <p:cNvSpPr txBox="1"/>
          <p:nvPr/>
        </p:nvSpPr>
        <p:spPr>
          <a:xfrm>
            <a:off x="28136" y="905454"/>
            <a:ext cx="1914144" cy="369332"/>
          </a:xfrm>
          <a:prstGeom prst="rect">
            <a:avLst/>
          </a:prstGeom>
          <a:noFill/>
        </p:spPr>
        <p:txBody>
          <a:bodyPr wrap="square" rtlCol="0">
            <a:spAutoFit/>
          </a:bodyPr>
          <a:lstStyle/>
          <a:p>
            <a:r>
              <a:rPr lang="en-US" i="1" dirty="0">
                <a:solidFill>
                  <a:schemeClr val="bg1"/>
                </a:solidFill>
              </a:rPr>
              <a:t>Here we will…</a:t>
            </a:r>
          </a:p>
        </p:txBody>
      </p:sp>
      <p:grpSp>
        <p:nvGrpSpPr>
          <p:cNvPr id="16" name="Group 15">
            <a:extLst>
              <a:ext uri="{FF2B5EF4-FFF2-40B4-BE49-F238E27FC236}">
                <a16:creationId xmlns:a16="http://schemas.microsoft.com/office/drawing/2014/main" id="{886F7F14-CC3D-0946-A081-69397A5ACE6F}"/>
              </a:ext>
            </a:extLst>
          </p:cNvPr>
          <p:cNvGrpSpPr/>
          <p:nvPr/>
        </p:nvGrpSpPr>
        <p:grpSpPr>
          <a:xfrm>
            <a:off x="82965" y="1216213"/>
            <a:ext cx="4354881" cy="3010738"/>
            <a:chOff x="82965" y="977062"/>
            <a:chExt cx="3764248" cy="2400456"/>
          </a:xfrm>
        </p:grpSpPr>
        <p:pic>
          <p:nvPicPr>
            <p:cNvPr id="5" name="Picture 4">
              <a:extLst>
                <a:ext uri="{FF2B5EF4-FFF2-40B4-BE49-F238E27FC236}">
                  <a16:creationId xmlns:a16="http://schemas.microsoft.com/office/drawing/2014/main" id="{A4E8429A-F54A-AE4D-A5BA-D6334D2416E6}"/>
                </a:ext>
              </a:extLst>
            </p:cNvPr>
            <p:cNvPicPr>
              <a:picLocks noChangeAspect="1"/>
            </p:cNvPicPr>
            <p:nvPr/>
          </p:nvPicPr>
          <p:blipFill rotWithShape="1">
            <a:blip r:embed="rId3"/>
            <a:srcRect t="7363" b="52668"/>
            <a:stretch/>
          </p:blipFill>
          <p:spPr>
            <a:xfrm>
              <a:off x="82966" y="977062"/>
              <a:ext cx="3764247" cy="1034143"/>
            </a:xfrm>
            <a:prstGeom prst="rect">
              <a:avLst/>
            </a:prstGeom>
          </p:spPr>
        </p:pic>
        <p:pic>
          <p:nvPicPr>
            <p:cNvPr id="7" name="Picture 6">
              <a:extLst>
                <a:ext uri="{FF2B5EF4-FFF2-40B4-BE49-F238E27FC236}">
                  <a16:creationId xmlns:a16="http://schemas.microsoft.com/office/drawing/2014/main" id="{32AD3C10-C8D5-AE4A-B9A8-C7A1B55E4058}"/>
                </a:ext>
              </a:extLst>
            </p:cNvPr>
            <p:cNvPicPr>
              <a:picLocks noChangeAspect="1"/>
            </p:cNvPicPr>
            <p:nvPr/>
          </p:nvPicPr>
          <p:blipFill rotWithShape="1">
            <a:blip r:embed="rId3"/>
            <a:srcRect t="45018"/>
            <a:stretch/>
          </p:blipFill>
          <p:spPr>
            <a:xfrm>
              <a:off x="82965" y="1954933"/>
              <a:ext cx="3764247" cy="1422585"/>
            </a:xfrm>
            <a:prstGeom prst="rect">
              <a:avLst/>
            </a:prstGeom>
          </p:spPr>
        </p:pic>
      </p:grpSp>
      <p:pic>
        <p:nvPicPr>
          <p:cNvPr id="6" name="Picture 5">
            <a:extLst>
              <a:ext uri="{FF2B5EF4-FFF2-40B4-BE49-F238E27FC236}">
                <a16:creationId xmlns:a16="http://schemas.microsoft.com/office/drawing/2014/main" id="{5712E92C-F98F-A14C-8DAE-58904BD52AF7}"/>
              </a:ext>
            </a:extLst>
          </p:cNvPr>
          <p:cNvPicPr>
            <a:picLocks noChangeAspect="1"/>
          </p:cNvPicPr>
          <p:nvPr/>
        </p:nvPicPr>
        <p:blipFill>
          <a:blip r:embed="rId4"/>
          <a:stretch>
            <a:fillRect/>
          </a:stretch>
        </p:blipFill>
        <p:spPr>
          <a:xfrm>
            <a:off x="4572000" y="977062"/>
            <a:ext cx="4489034" cy="5378752"/>
          </a:xfrm>
          <a:prstGeom prst="rect">
            <a:avLst/>
          </a:prstGeom>
        </p:spPr>
      </p:pic>
      <p:cxnSp>
        <p:nvCxnSpPr>
          <p:cNvPr id="11" name="Straight Connector 10">
            <a:extLst>
              <a:ext uri="{FF2B5EF4-FFF2-40B4-BE49-F238E27FC236}">
                <a16:creationId xmlns:a16="http://schemas.microsoft.com/office/drawing/2014/main" id="{198CDEEA-4621-E64E-8086-E5C950165EA5}"/>
              </a:ext>
            </a:extLst>
          </p:cNvPr>
          <p:cNvCxnSpPr>
            <a:cxnSpLocks/>
          </p:cNvCxnSpPr>
          <p:nvPr/>
        </p:nvCxnSpPr>
        <p:spPr>
          <a:xfrm>
            <a:off x="4622800" y="3829771"/>
            <a:ext cx="355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9E843A-DB15-DB41-8A6F-889D0F6246F2}"/>
              </a:ext>
            </a:extLst>
          </p:cNvPr>
          <p:cNvCxnSpPr>
            <a:cxnSpLocks/>
          </p:cNvCxnSpPr>
          <p:nvPr/>
        </p:nvCxnSpPr>
        <p:spPr>
          <a:xfrm>
            <a:off x="4889500" y="3606614"/>
            <a:ext cx="38862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E386294-FAD2-B54E-9329-6B9ADF969C2B}"/>
              </a:ext>
            </a:extLst>
          </p:cNvPr>
          <p:cNvSpPr/>
          <p:nvPr/>
        </p:nvSpPr>
        <p:spPr>
          <a:xfrm>
            <a:off x="4520812" y="977061"/>
            <a:ext cx="2928256" cy="229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13FA473-BCCC-1849-BBA6-E2B9B52E3F7C}"/>
              </a:ext>
            </a:extLst>
          </p:cNvPr>
          <p:cNvSpPr txBox="1"/>
          <p:nvPr/>
        </p:nvSpPr>
        <p:spPr>
          <a:xfrm>
            <a:off x="0" y="4226951"/>
            <a:ext cx="3694345" cy="523220"/>
          </a:xfrm>
          <a:prstGeom prst="rect">
            <a:avLst/>
          </a:prstGeom>
          <a:noFill/>
        </p:spPr>
        <p:txBody>
          <a:bodyPr wrap="none" rtlCol="0">
            <a:spAutoFit/>
          </a:bodyPr>
          <a:lstStyle/>
          <a:p>
            <a:r>
              <a:rPr lang="en-US" dirty="0">
                <a:solidFill>
                  <a:schemeClr val="bg1"/>
                </a:solidFill>
              </a:rPr>
              <a:t>Extracts from Gray and Tall (1992)</a:t>
            </a:r>
          </a:p>
          <a:p>
            <a:r>
              <a:rPr lang="en-US" sz="1000" dirty="0">
                <a:solidFill>
                  <a:schemeClr val="bg1"/>
                </a:solidFill>
                <a:hlinkClick r:id="rId5"/>
              </a:rPr>
              <a:t>Link to article</a:t>
            </a:r>
            <a:endParaRPr lang="en-US" sz="1000" dirty="0">
              <a:solidFill>
                <a:schemeClr val="bg1"/>
              </a:solidFill>
            </a:endParaRPr>
          </a:p>
        </p:txBody>
      </p:sp>
    </p:spTree>
    <p:extLst>
      <p:ext uri="{BB962C8B-B14F-4D97-AF65-F5344CB8AC3E}">
        <p14:creationId xmlns:p14="http://schemas.microsoft.com/office/powerpoint/2010/main" val="18494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AC269-8550-1E4E-B535-C7B2B81BA625}"/>
              </a:ext>
            </a:extLst>
          </p:cNvPr>
          <p:cNvPicPr>
            <a:picLocks noChangeAspect="1"/>
          </p:cNvPicPr>
          <p:nvPr/>
        </p:nvPicPr>
        <p:blipFill>
          <a:blip r:embed="rId3"/>
          <a:stretch>
            <a:fillRect/>
          </a:stretch>
        </p:blipFill>
        <p:spPr>
          <a:xfrm>
            <a:off x="1163864" y="805155"/>
            <a:ext cx="6564993" cy="4550987"/>
          </a:xfrm>
          <a:prstGeom prst="rect">
            <a:avLst/>
          </a:prstGeom>
        </p:spPr>
      </p:pic>
      <p:sp>
        <p:nvSpPr>
          <p:cNvPr id="4" name="Content Placeholder 2">
            <a:extLst>
              <a:ext uri="{FF2B5EF4-FFF2-40B4-BE49-F238E27FC236}">
                <a16:creationId xmlns:a16="http://schemas.microsoft.com/office/drawing/2014/main" id="{567D9071-E75B-1B4C-B2F9-BF7B4E430AEC}"/>
              </a:ext>
            </a:extLst>
          </p:cNvPr>
          <p:cNvSpPr txBox="1">
            <a:spLocks/>
          </p:cNvSpPr>
          <p:nvPr/>
        </p:nvSpPr>
        <p:spPr>
          <a:xfrm>
            <a:off x="357447" y="174172"/>
            <a:ext cx="9067800" cy="8164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The NCETM’s Secondary Mastery PD Materials offer this task as a representation to support students in seeing an expression as an object.</a:t>
            </a:r>
          </a:p>
          <a:p>
            <a:pPr marL="0" indent="0">
              <a:buFont typeface="Arial" panose="020B0604020202020204" pitchFamily="34" charset="0"/>
              <a:buNone/>
            </a:pPr>
            <a:endParaRPr lang="en-GB" dirty="0"/>
          </a:p>
          <a:p>
            <a:pPr marL="0" indent="0">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181572BF-D27C-1E4D-B303-84871120C481}"/>
              </a:ext>
            </a:extLst>
          </p:cNvPr>
          <p:cNvSpPr txBox="1">
            <a:spLocks/>
          </p:cNvSpPr>
          <p:nvPr/>
        </p:nvSpPr>
        <p:spPr>
          <a:xfrm>
            <a:off x="357447" y="5356142"/>
            <a:ext cx="8786553" cy="8164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600" dirty="0"/>
              <a:t>Imagine using this task in your classroom. </a:t>
            </a:r>
          </a:p>
          <a:p>
            <a:pPr>
              <a:spcBef>
                <a:spcPts val="0"/>
              </a:spcBef>
            </a:pPr>
            <a:r>
              <a:rPr lang="en-GB" sz="1600" dirty="0"/>
              <a:t>How successful do you think this task might be at supporting students to see a process as an object? What actions might the teacher take to maximise this?</a:t>
            </a:r>
          </a:p>
          <a:p>
            <a:pPr marL="0" indent="0" algn="r">
              <a:spcBef>
                <a:spcPts val="0"/>
              </a:spcBef>
              <a:buNone/>
            </a:pPr>
            <a:endParaRPr lang="en-US" sz="1000" dirty="0">
              <a:solidFill>
                <a:srgbClr val="0066FF"/>
              </a:solidFill>
              <a:hlinkClick r:id="rId4">
                <a:extLst>
                  <a:ext uri="{A12FA001-AC4F-418D-AE19-62706E023703}">
                    <ahyp:hlinkClr xmlns:ahyp="http://schemas.microsoft.com/office/drawing/2018/hyperlinkcolor" val="tx"/>
                  </a:ext>
                </a:extLst>
              </a:hlinkClick>
            </a:endParaRPr>
          </a:p>
          <a:p>
            <a:pPr marL="0" indent="0" algn="r">
              <a:spcBef>
                <a:spcPts val="0"/>
              </a:spcBef>
              <a:buNone/>
            </a:pPr>
            <a:r>
              <a:rPr lang="en-US" sz="1000" dirty="0">
                <a:hlinkClick r:id="rId4">
                  <a:extLst>
                    <a:ext uri="{A12FA001-AC4F-418D-AE19-62706E023703}">
                      <ahyp:hlinkClr xmlns:ahyp="http://schemas.microsoft.com/office/drawing/2018/hyperlinkcolor" val="tx"/>
                    </a:ext>
                  </a:extLst>
                </a:hlinkClick>
              </a:rPr>
              <a:t>This task is from page 18 of Core Concept 2.2 </a:t>
            </a:r>
            <a:r>
              <a:rPr lang="en-US" sz="1000" i="1" dirty="0">
                <a:hlinkClick r:id="rId4">
                  <a:extLst>
                    <a:ext uri="{A12FA001-AC4F-418D-AE19-62706E023703}">
                      <ahyp:hlinkClr xmlns:ahyp="http://schemas.microsoft.com/office/drawing/2018/hyperlinkcolor" val="tx"/>
                    </a:ext>
                  </a:extLst>
                </a:hlinkClick>
              </a:rPr>
              <a:t>solving linear equations</a:t>
            </a:r>
            <a:endParaRPr lang="en-US" sz="1000" i="1" dirty="0"/>
          </a:p>
          <a:p>
            <a:pPr marL="0" indent="0">
              <a:spcBef>
                <a:spcPts val="0"/>
              </a:spcBef>
              <a:buNone/>
            </a:pPr>
            <a:endParaRPr lang="en-GB" sz="1600" dirty="0"/>
          </a:p>
          <a:p>
            <a:pPr marL="0" indent="0">
              <a:buFont typeface="Arial" panose="020B0604020202020204" pitchFamily="34" charset="0"/>
              <a:buNone/>
            </a:pPr>
            <a:endParaRPr lang="en-GB"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2342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2CCF548-0003-5C4F-83A5-142FD89DF91A}"/>
              </a:ext>
            </a:extLst>
          </p:cNvPr>
          <p:cNvSpPr txBox="1">
            <a:spLocks/>
          </p:cNvSpPr>
          <p:nvPr/>
        </p:nvSpPr>
        <p:spPr>
          <a:xfrm>
            <a:off x="357447" y="174172"/>
            <a:ext cx="9067800" cy="8164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The task from the video is also from the NCETM’s Secondary Mastery PD Materials.</a:t>
            </a:r>
          </a:p>
          <a:p>
            <a:pPr marL="0" indent="0">
              <a:buFont typeface="Arial" panose="020B0604020202020204" pitchFamily="34" charset="0"/>
              <a:buNone/>
            </a:pPr>
            <a:r>
              <a:rPr lang="en-GB" sz="2000" dirty="0"/>
              <a:t>The full task as it appears in the materials is:</a:t>
            </a:r>
            <a:endParaRPr lang="en-GB" dirty="0"/>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0B7476F7-2ABD-3B45-A316-552469D3B881}"/>
              </a:ext>
            </a:extLst>
          </p:cNvPr>
          <p:cNvPicPr>
            <a:picLocks noChangeAspect="1"/>
          </p:cNvPicPr>
          <p:nvPr/>
        </p:nvPicPr>
        <p:blipFill>
          <a:blip r:embed="rId3"/>
          <a:stretch>
            <a:fillRect/>
          </a:stretch>
        </p:blipFill>
        <p:spPr>
          <a:xfrm>
            <a:off x="831850" y="1271815"/>
            <a:ext cx="7480300" cy="3683000"/>
          </a:xfrm>
          <a:prstGeom prst="rect">
            <a:avLst/>
          </a:prstGeom>
        </p:spPr>
      </p:pic>
      <p:sp>
        <p:nvSpPr>
          <p:cNvPr id="7" name="Content Placeholder 2">
            <a:extLst>
              <a:ext uri="{FF2B5EF4-FFF2-40B4-BE49-F238E27FC236}">
                <a16:creationId xmlns:a16="http://schemas.microsoft.com/office/drawing/2014/main" id="{BF8B1106-FFCB-EC4A-9186-5252011FFB43}"/>
              </a:ext>
            </a:extLst>
          </p:cNvPr>
          <p:cNvSpPr txBox="1">
            <a:spLocks/>
          </p:cNvSpPr>
          <p:nvPr/>
        </p:nvSpPr>
        <p:spPr>
          <a:xfrm>
            <a:off x="76200" y="5177970"/>
            <a:ext cx="9067800" cy="8164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600" dirty="0"/>
              <a:t>Imagine using this task in your classroom. </a:t>
            </a:r>
          </a:p>
          <a:p>
            <a:pPr>
              <a:spcBef>
                <a:spcPts val="0"/>
              </a:spcBef>
            </a:pPr>
            <a:r>
              <a:rPr lang="en-GB" sz="1600" dirty="0"/>
              <a:t>How successful do you think this task might be at supporting students to handle expressions flexibly and fluently? What actions might the teacher take to maximise this?</a:t>
            </a:r>
          </a:p>
          <a:p>
            <a:pPr marL="0" indent="0" algn="r">
              <a:spcBef>
                <a:spcPts val="0"/>
              </a:spcBef>
              <a:buNone/>
            </a:pPr>
            <a:endParaRPr lang="en-US" sz="1000" dirty="0">
              <a:solidFill>
                <a:srgbClr val="0066FF"/>
              </a:solidFill>
              <a:hlinkClick r:id="rId4">
                <a:extLst>
                  <a:ext uri="{A12FA001-AC4F-418D-AE19-62706E023703}">
                    <ahyp:hlinkClr xmlns:ahyp="http://schemas.microsoft.com/office/drawing/2018/hyperlinkcolor" val="tx"/>
                  </a:ext>
                </a:extLst>
              </a:hlinkClick>
            </a:endParaRPr>
          </a:p>
          <a:p>
            <a:pPr marL="0" indent="0" algn="r">
              <a:spcBef>
                <a:spcPts val="0"/>
              </a:spcBef>
              <a:buNone/>
            </a:pPr>
            <a:r>
              <a:rPr lang="en-US" sz="1000" dirty="0">
                <a:hlinkClick r:id="rId4">
                  <a:extLst>
                    <a:ext uri="{A12FA001-AC4F-418D-AE19-62706E023703}">
                      <ahyp:hlinkClr xmlns:ahyp="http://schemas.microsoft.com/office/drawing/2018/hyperlinkcolor" val="tx"/>
                    </a:ext>
                  </a:extLst>
                </a:hlinkClick>
              </a:rPr>
              <a:t>This task is from page 19 of Core Concept 2.2 </a:t>
            </a:r>
            <a:r>
              <a:rPr lang="en-US" sz="1000" i="1" dirty="0">
                <a:hlinkClick r:id="rId4">
                  <a:extLst>
                    <a:ext uri="{A12FA001-AC4F-418D-AE19-62706E023703}">
                      <ahyp:hlinkClr xmlns:ahyp="http://schemas.microsoft.com/office/drawing/2018/hyperlinkcolor" val="tx"/>
                    </a:ext>
                  </a:extLst>
                </a:hlinkClick>
              </a:rPr>
              <a:t>solving linear equations</a:t>
            </a:r>
            <a:endParaRPr lang="en-US" sz="1000" i="1" dirty="0"/>
          </a:p>
          <a:p>
            <a:pPr marL="0" indent="0">
              <a:spcBef>
                <a:spcPts val="0"/>
              </a:spcBef>
              <a:buNone/>
            </a:pPr>
            <a:endParaRPr lang="en-GB" sz="1600" dirty="0"/>
          </a:p>
          <a:p>
            <a:pPr marL="0" indent="0">
              <a:buFont typeface="Arial" panose="020B0604020202020204" pitchFamily="34" charset="0"/>
              <a:buNone/>
            </a:pPr>
            <a:endParaRPr lang="en-GB"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13775536"/>
      </p:ext>
    </p:extLst>
  </p:cSld>
  <p:clrMapOvr>
    <a:masterClrMapping/>
  </p:clrMapOvr>
</p:sld>
</file>

<file path=ppt/theme/theme1.xml><?xml version="1.0" encoding="utf-8"?>
<a:theme xmlns:a="http://schemas.openxmlformats.org/drawingml/2006/main" name="NCETM NCP (B) PowerPoint Template Theme">
  <a:themeElements>
    <a:clrScheme name="NCETM NCP Projects 2019-20">
      <a:dk1>
        <a:sysClr val="windowText" lastClr="000000"/>
      </a:dk1>
      <a:lt1>
        <a:sysClr val="window" lastClr="FFFFFF"/>
      </a:lt1>
      <a:dk2>
        <a:srgbClr val="373545"/>
      </a:dk2>
      <a:lt2>
        <a:srgbClr val="CEDBE6"/>
      </a:lt2>
      <a:accent1>
        <a:srgbClr val="4598B6"/>
      </a:accent1>
      <a:accent2>
        <a:srgbClr val="82CBDD"/>
      </a:accent2>
      <a:accent3>
        <a:srgbClr val="C8E2E8"/>
      </a:accent3>
      <a:accent4>
        <a:srgbClr val="C8C5AC"/>
      </a:accent4>
      <a:accent5>
        <a:srgbClr val="FDBB2F"/>
      </a:accent5>
      <a:accent6>
        <a:srgbClr val="F05843"/>
      </a:accent6>
      <a:hlink>
        <a:srgbClr val="0066FF"/>
      </a:hlink>
      <a:folHlink>
        <a:srgbClr val="0066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10" ma:contentTypeDescription="Create a new document." ma:contentTypeScope="" ma:versionID="dcd2f8124ac00b7ee8cd7b3fa3207dbd">
  <xsd:schema xmlns:xsd="http://www.w3.org/2001/XMLSchema" xmlns:xs="http://www.w3.org/2001/XMLSchema" xmlns:p="http://schemas.microsoft.com/office/2006/metadata/properties" xmlns:ns3="3c072653-a566-48ef-af88-69e39a133ebb" targetNamespace="http://schemas.microsoft.com/office/2006/metadata/properties" ma:root="true" ma:fieldsID="48a5e6be466b02c1faf35ceacde50d4c"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35CC78-D854-413C-B358-AABE51F821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488754-6368-4A02-8C1F-DE419BC8F0EC}">
  <ds:schemaRefs>
    <ds:schemaRef ds:uri="http://schemas.microsoft.com/sharepoint/v3/contenttype/forms"/>
  </ds:schemaRefs>
</ds:datastoreItem>
</file>

<file path=customXml/itemProps3.xml><?xml version="1.0" encoding="utf-8"?>
<ds:datastoreItem xmlns:ds="http://schemas.openxmlformats.org/officeDocument/2006/customXml" ds:itemID="{18295E3F-7FC7-4A6A-ABAC-C4EA569994C3}">
  <ds:schemaRef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microsoft.com/office/2006/metadata/properties"/>
    <ds:schemaRef ds:uri="http://schemas.openxmlformats.org/package/2006/metadata/core-properties"/>
    <ds:schemaRef ds:uri="3c072653-a566-48ef-af88-69e39a133eb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1305</TotalTime>
  <Words>1679</Words>
  <Application>Microsoft Office PowerPoint</Application>
  <PresentationFormat>On-screen Show (4:3)</PresentationFormat>
  <Paragraphs>112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Myriad Pro</vt:lpstr>
      <vt:lpstr>NCETM NCP (B) PowerPoint Template Theme</vt:lpstr>
      <vt:lpstr>3e = 7: Understanding an Expression as an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58</cp:revision>
  <dcterms:created xsi:type="dcterms:W3CDTF">2019-09-05T16:09:24Z</dcterms:created>
  <dcterms:modified xsi:type="dcterms:W3CDTF">2020-09-24T12:01:17Z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