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  <p:sldMasterId id="2147483664" r:id="rId5"/>
  </p:sldMasterIdLst>
  <p:notesMasterIdLst>
    <p:notesMasterId r:id="rId26"/>
  </p:notesMasterIdLst>
  <p:sldIdLst>
    <p:sldId id="297" r:id="rId6"/>
    <p:sldId id="269" r:id="rId7"/>
    <p:sldId id="282" r:id="rId8"/>
    <p:sldId id="283" r:id="rId9"/>
    <p:sldId id="264" r:id="rId10"/>
    <p:sldId id="279" r:id="rId11"/>
    <p:sldId id="293" r:id="rId12"/>
    <p:sldId id="285" r:id="rId13"/>
    <p:sldId id="286" r:id="rId14"/>
    <p:sldId id="288" r:id="rId15"/>
    <p:sldId id="287" r:id="rId16"/>
    <p:sldId id="280" r:id="rId17"/>
    <p:sldId id="291" r:id="rId18"/>
    <p:sldId id="294" r:id="rId19"/>
    <p:sldId id="289" r:id="rId20"/>
    <p:sldId id="281" r:id="rId21"/>
    <p:sldId id="292" r:id="rId22"/>
    <p:sldId id="295" r:id="rId23"/>
    <p:sldId id="290" r:id="rId24"/>
    <p:sldId id="298" r:id="rId25"/>
  </p:sldIdLst>
  <p:sldSz cx="9144000" cy="6858000" type="screen4x3"/>
  <p:notesSz cx="6875463" cy="100028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EBC3F1-B2DF-4215-8894-E3028A104D7A}" v="1" dt="2020-08-27T11:22:54.4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0167" autoAdjust="0"/>
  </p:normalViewPr>
  <p:slideViewPr>
    <p:cSldViewPr snapToGrid="0">
      <p:cViewPr varScale="1">
        <p:scale>
          <a:sx n="65" d="100"/>
          <a:sy n="65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9367" cy="501879"/>
          </a:xfrm>
          <a:prstGeom prst="rect">
            <a:avLst/>
          </a:prstGeom>
        </p:spPr>
        <p:txBody>
          <a:bodyPr vert="horz" lIns="96442" tIns="48221" rIns="96442" bIns="48221" rtlCol="0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4505" y="0"/>
            <a:ext cx="2979367" cy="501879"/>
          </a:xfrm>
          <a:prstGeom prst="rect">
            <a:avLst/>
          </a:prstGeom>
        </p:spPr>
        <p:txBody>
          <a:bodyPr vert="horz" lIns="96442" tIns="48221" rIns="96442" bIns="48221" rtlCol="0"/>
          <a:lstStyle>
            <a:lvl1pPr algn="r">
              <a:defRPr sz="13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0950"/>
            <a:ext cx="4497387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442" tIns="48221" rIns="96442" bIns="48221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7547" y="4813866"/>
            <a:ext cx="5500370" cy="3938617"/>
          </a:xfrm>
          <a:prstGeom prst="rect">
            <a:avLst/>
          </a:prstGeom>
        </p:spPr>
        <p:txBody>
          <a:bodyPr vert="horz" lIns="96442" tIns="48221" rIns="96442" bIns="4822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00961"/>
            <a:ext cx="2979367" cy="501878"/>
          </a:xfrm>
          <a:prstGeom prst="rect">
            <a:avLst/>
          </a:prstGeom>
        </p:spPr>
        <p:txBody>
          <a:bodyPr vert="horz" lIns="96442" tIns="48221" rIns="96442" bIns="48221" rtlCol="0" anchor="b"/>
          <a:lstStyle>
            <a:lvl1pPr algn="l">
              <a:defRPr sz="13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4505" y="9500961"/>
            <a:ext cx="2979367" cy="501878"/>
          </a:xfrm>
          <a:prstGeom prst="rect">
            <a:avLst/>
          </a:prstGeom>
        </p:spPr>
        <p:txBody>
          <a:bodyPr vert="horz" lIns="96442" tIns="48221" rIns="96442" bIns="48221" rtlCol="0" anchor="b"/>
          <a:lstStyle>
            <a:lvl1pPr algn="r">
              <a:defRPr sz="13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5623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300" dirty="0"/>
              <a:t>=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87494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33695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1987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679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096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60786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1349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340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9064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1578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6" name="Shape 3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6" name="Shape 3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39324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26" name="Shape 3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04505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7" name="Shape 2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2403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1944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8718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3180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etm.org.uk/masterypd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C9B7B-869C-40A4-8114-696A3E0014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612E7-ED90-46E6-A960-40810AED4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59438-3C48-45D7-9B94-F2CFAC4A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2E869-3027-485A-9412-972BD5E43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E33EE4-C6B8-46F0-AE04-3205F2CB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266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9A472-A2B8-472E-A481-4DC11CD67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723D6B-177A-47FD-A0F8-F4A8672B9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8F784-2E95-435B-B5E4-CC78C0B2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95D0E-7568-4EB4-88DE-1DAA5CBFF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ED6CF1-8FD3-457D-96CD-5D4021D0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6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89ABD8-382B-4470-9B4B-F472D86309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3F0AF9-DDA5-4276-8F20-FD7DDD74AA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0AAFA6-5AF3-4B92-8F84-B2E4A7BC5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D617A-00ED-4A10-A86C-7CA5FB507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02729-4627-437F-A61F-CFF1F63B5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8364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2618343"/>
            <a:ext cx="7740352" cy="1621314"/>
          </a:xfrm>
          <a:prstGeom prst="rect">
            <a:avLst/>
          </a:prstGeom>
        </p:spPr>
      </p:pic>
      <p:sp>
        <p:nvSpPr>
          <p:cNvPr id="44036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83768" y="2803101"/>
            <a:ext cx="6279232" cy="758825"/>
          </a:xfrm>
        </p:spPr>
        <p:txBody>
          <a:bodyPr anchor="ctr" anchorCtr="0"/>
          <a:lstStyle>
            <a:lvl1pPr algn="r">
              <a:defRPr sz="28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Segment title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483768" y="3746683"/>
            <a:ext cx="6279232" cy="355600"/>
          </a:xfrm>
        </p:spPr>
        <p:txBody>
          <a:bodyPr anchor="ctr" anchorCtr="0"/>
          <a:lstStyle>
            <a:lvl1pPr marL="0" indent="0" algn="r">
              <a:defRPr sz="180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GB" noProof="0" dirty="0"/>
              <a:t>Representations | Year X</a:t>
            </a:r>
          </a:p>
        </p:txBody>
      </p:sp>
      <p:sp>
        <p:nvSpPr>
          <p:cNvPr id="11" name="Rectangle 4"/>
          <p:cNvSpPr txBox="1">
            <a:spLocks noChangeArrowheads="1"/>
          </p:cNvSpPr>
          <p:nvPr userDrawn="1"/>
        </p:nvSpPr>
        <p:spPr bwMode="auto">
          <a:xfrm>
            <a:off x="1492297" y="4877634"/>
            <a:ext cx="7239000" cy="4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0" baseline="0">
                <a:solidFill>
                  <a:schemeClr val="tx1"/>
                </a:solidFill>
                <a:latin typeface="Myriad Pro" charset="0"/>
                <a:ea typeface="Myriad Pro" charset="0"/>
                <a:cs typeface="Myriad Pro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0628C"/>
                </a:solidFill>
                <a:latin typeface="Arial" charset="0"/>
              </a:defRPr>
            </a:lvl9pPr>
          </a:lstStyle>
          <a:p>
            <a:pPr algn="l">
              <a:buClrTx/>
              <a:buFontTx/>
              <a:buNone/>
            </a:pPr>
            <a:r>
              <a:rPr lang="en-GB" b="1" kern="0" dirty="0">
                <a:solidFill>
                  <a:srgbClr val="00628C"/>
                </a:solidFill>
              </a:rPr>
              <a:t>Mastery Professional Development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520876"/>
            <a:ext cx="2969940" cy="11443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8908"/>
            <a:ext cx="3068836" cy="1486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066570" cy="6885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54" y="2618343"/>
            <a:ext cx="312794" cy="162131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935440"/>
            <a:ext cx="899160" cy="978408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492297" y="5246952"/>
            <a:ext cx="5583460" cy="510635"/>
          </a:xfrm>
        </p:spPr>
        <p:txBody>
          <a:bodyPr/>
          <a:lstStyle>
            <a:lvl1pPr>
              <a:defRPr sz="2400" i="1">
                <a:solidFill>
                  <a:srgbClr val="00628C"/>
                </a:solidFill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Spine</a:t>
            </a:r>
          </a:p>
        </p:txBody>
      </p:sp>
      <p:sp>
        <p:nvSpPr>
          <p:cNvPr id="14" name="Rectangle 13"/>
          <p:cNvSpPr/>
          <p:nvPr userDrawn="1"/>
        </p:nvSpPr>
        <p:spPr>
          <a:xfrm>
            <a:off x="4191000" y="6073157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8"/>
              </a:rPr>
              <a:t>www.ncetm.org.uk/masterypd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2019</a:t>
            </a:r>
            <a:b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</a:b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2019 pilot</a:t>
            </a:r>
            <a:endParaRPr lang="en-US" sz="1500" dirty="0">
              <a:solidFill>
                <a:srgbClr val="00628C"/>
              </a:solidFill>
              <a:effectLst/>
              <a:latin typeface="Myriad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7762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70278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/>
          </p:cNvSpPr>
          <p:nvPr>
            <p:ph type="body" sz="quarter" idx="1"/>
          </p:nvPr>
        </p:nvSpPr>
        <p:spPr>
          <a:xfrm>
            <a:off x="1" y="0"/>
            <a:ext cx="9144001" cy="630001"/>
          </a:xfrm>
          <a:prstGeom prst="rect">
            <a:avLst/>
          </a:prstGeom>
          <a:solidFill>
            <a:srgbClr val="82CBDD"/>
          </a:solidFill>
        </p:spPr>
        <p:txBody>
          <a:bodyPr anchor="ctr"/>
          <a:lstStyle>
            <a:lvl1pPr algn="r">
              <a:spcBef>
                <a:spcPts val="600"/>
              </a:spcBef>
              <a:defRPr sz="2800">
                <a:latin typeface="Myriad Pro"/>
                <a:ea typeface="Myriad Pro"/>
                <a:cs typeface="Myriad Pro"/>
                <a:sym typeface="Myriad Pro"/>
              </a:defRPr>
            </a:lvl1pPr>
            <a:lvl2pPr marL="790575" indent="-333375" algn="r">
              <a:spcBef>
                <a:spcPts val="600"/>
              </a:spcBef>
              <a:defRPr sz="2800">
                <a:latin typeface="Myriad Pro"/>
                <a:ea typeface="Myriad Pro"/>
                <a:cs typeface="Myriad Pro"/>
                <a:sym typeface="Myriad Pro"/>
              </a:defRPr>
            </a:lvl2pPr>
            <a:lvl3pPr marL="1234438" indent="-320038" algn="r">
              <a:spcBef>
                <a:spcPts val="600"/>
              </a:spcBef>
              <a:defRPr sz="2800">
                <a:latin typeface="Myriad Pro"/>
                <a:ea typeface="Myriad Pro"/>
                <a:cs typeface="Myriad Pro"/>
                <a:sym typeface="Myriad Pro"/>
              </a:defRPr>
            </a:lvl3pPr>
            <a:lvl4pPr marL="1708484" indent="-336883" algn="r">
              <a:spcBef>
                <a:spcPts val="600"/>
              </a:spcBef>
              <a:defRPr sz="2800">
                <a:latin typeface="Myriad Pro"/>
                <a:ea typeface="Myriad Pro"/>
                <a:cs typeface="Myriad Pro"/>
                <a:sym typeface="Myriad Pro"/>
              </a:defRPr>
            </a:lvl4pPr>
            <a:lvl5pPr marL="2165684" indent="-336884" algn="r">
              <a:spcBef>
                <a:spcPts val="600"/>
              </a:spcBef>
              <a:defRPr sz="2800">
                <a:latin typeface="Myriad Pro"/>
                <a:ea typeface="Myriad Pro"/>
                <a:cs typeface="Myriad Pro"/>
                <a:sym typeface="Myriad Pro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2" name="Shape 122"/>
          <p:cNvSpPr>
            <a:spLocks noGrp="1"/>
          </p:cNvSpPr>
          <p:nvPr>
            <p:ph type="sldNum" sz="quarter" idx="2"/>
          </p:nvPr>
        </p:nvSpPr>
        <p:spPr>
          <a:xfrm>
            <a:off x="6279548" y="6092100"/>
            <a:ext cx="273653" cy="2642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025598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8739430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2419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3921611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59015-8DA1-40A2-A90C-130F8A5C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2DEF7-9C11-458F-9736-788A34A60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FA307-D125-4D1A-9384-DFB6696F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D6E95-1427-4470-A263-0B79F9BA0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8A505-4530-4EA2-8445-C1BAB7A2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1370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2D4C8-B06E-4811-8228-2AF3161A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7EBA5B-2AE6-44DC-A9D2-C60CA8667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7B8F2-E6C6-41CF-B7CA-A082BF7E0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797D4-1B60-43DD-93EE-7A57493C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1BCD5D-F5CE-4A9D-9C13-CA48F2936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0572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EC325-6A0C-4A37-94E0-487CE370D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0B050-CE5C-44C9-955C-A8E2070A83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56558-E2E0-4D95-91E7-634582F7E3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F91CDE-BF66-42CB-A69B-581436B40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3ADCA5-E1CF-4371-B809-36655AC9C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B80C-C658-4407-B846-CCEED8AA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461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8D2C-9D3A-4BAD-8612-5F9EDA11D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27535-14A0-4996-A685-A80C9F3F9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E7AD-EAC5-49BE-A75D-EE641930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E81F4-D3AF-4DB9-9064-875629C10D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6AD350-D719-4881-9FA1-45CEB477F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8C8973-E3F1-4857-8CA6-8A95FFAC4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8DE002-323A-4B7E-BCD5-0332AA723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E99863-AC10-41DA-AE7F-192332FC0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1843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80A9-5DFE-45D5-8FAA-B7498636F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22BBC9-3286-44B9-AB6B-4B0DC8733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57860C-E126-47D6-8E5E-BFA126E43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5F689-E745-42FE-B8F8-4F60BDC93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918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3F2DFC-8AC9-491A-B182-C0C24B3F8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DC1E7D-339A-416E-9C57-7C8EDE440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C5059-128E-4A74-BCF4-788A7C0E9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6376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9BE1B-5F9C-4ACF-AB34-2CECB3C0F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26D7D-AE2B-4BFB-8757-C7BFE6799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DC9A12-125F-460B-9AB1-CDE51568B0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D27ED-C43C-419C-BDF3-74AEF70C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0D05B8-EEA2-429A-9A8A-2EFB54499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1B8855-CE81-46A3-ADE5-AAF6EFD43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076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DB3E2-5575-4457-9333-CEB286779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BC147A-8A5F-4BE0-9A42-A47FE469B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87D19-79B4-412E-A903-86B8974E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E63680-3C79-49DB-8B06-B773AC50C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AD00A8-32E6-43BF-8BF0-53DAFF88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D97C8-961F-4070-88C0-0F210B3D2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74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904020-F667-4813-A3B0-1E0D6DB09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2F75B-AB48-412C-A17D-C9D87A9BA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3EB188-2311-4943-9D78-36EB8CAB1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F59A6-4C1B-4FD6-878F-82AC377F9B3A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FDF1F-E66C-40E5-80AD-A6A185622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FEF28-D3D0-4CAA-9B24-905EE38B7D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4F70F-9C44-4160-96D5-E913D38E0A5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77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1740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upper-key-stage-2-number-addition-and-subtraction-video-lessons/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UKS2 Number, Addition and Subtraction</a:t>
            </a:r>
            <a:br>
              <a:rPr lang="en-GB" dirty="0"/>
            </a:br>
            <a:r>
              <a:rPr lang="en-GB" dirty="0"/>
              <a:t>Lesson 5</a:t>
            </a:r>
          </a:p>
        </p:txBody>
      </p:sp>
    </p:spTree>
    <p:extLst>
      <p:ext uri="{BB962C8B-B14F-4D97-AF65-F5344CB8AC3E}">
        <p14:creationId xmlns:p14="http://schemas.microsoft.com/office/powerpoint/2010/main" val="17854195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pic>
        <p:nvPicPr>
          <p:cNvPr id="4" name="Picture 3" descr="A close up of a light  Description generated with high confidence">
            <a:extLst>
              <a:ext uri="{FF2B5EF4-FFF2-40B4-BE49-F238E27FC236}">
                <a16:creationId xmlns:a16="http://schemas.microsoft.com/office/drawing/2014/main" id="{AF89B0FB-13F6-4F1E-8FB4-1F3C4C5AB2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4193" y="2347869"/>
            <a:ext cx="7975614" cy="23805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ABC334A-27B4-4093-B662-38CCAE0798D4}"/>
              </a:ext>
            </a:extLst>
          </p:cNvPr>
          <p:cNvSpPr/>
          <p:nvPr/>
        </p:nvSpPr>
        <p:spPr>
          <a:xfrm>
            <a:off x="2297249" y="1824649"/>
            <a:ext cx="48220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5,300 + 4,700 = 4,960 + 5,040</a:t>
            </a:r>
          </a:p>
        </p:txBody>
      </p:sp>
    </p:spTree>
    <p:extLst>
      <p:ext uri="{BB962C8B-B14F-4D97-AF65-F5344CB8AC3E}">
        <p14:creationId xmlns:p14="http://schemas.microsoft.com/office/powerpoint/2010/main" val="15118762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0BAC53-7E7C-4216-A348-5F65B5896E9D}"/>
              </a:ext>
            </a:extLst>
          </p:cNvPr>
          <p:cNvGrpSpPr/>
          <p:nvPr/>
        </p:nvGrpSpPr>
        <p:grpSpPr>
          <a:xfrm>
            <a:off x="793199" y="3429000"/>
            <a:ext cx="7975614" cy="2811447"/>
            <a:chOff x="584193" y="2008422"/>
            <a:chExt cx="7975614" cy="2811447"/>
          </a:xfrm>
        </p:grpSpPr>
        <p:pic>
          <p:nvPicPr>
            <p:cNvPr id="4" name="Picture 3" descr="A close up of a light  Description generated with high confidence">
              <a:extLst>
                <a:ext uri="{FF2B5EF4-FFF2-40B4-BE49-F238E27FC236}">
                  <a16:creationId xmlns:a16="http://schemas.microsoft.com/office/drawing/2014/main" id="{AF89B0FB-13F6-4F1E-8FB4-1F3C4C5AB2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4193" y="2439309"/>
              <a:ext cx="7975614" cy="238056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2D3D630-A4D5-4D50-A599-748263048250}"/>
                </a:ext>
              </a:extLst>
            </p:cNvPr>
            <p:cNvSpPr txBox="1"/>
            <p:nvPr/>
          </p:nvSpPr>
          <p:spPr bwMode="auto">
            <a:xfrm>
              <a:off x="4290213" y="2008422"/>
              <a:ext cx="3770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A119C796-B94E-437F-82B4-AFD3A335DAB8}"/>
              </a:ext>
            </a:extLst>
          </p:cNvPr>
          <p:cNvSpPr/>
          <p:nvPr/>
        </p:nvSpPr>
        <p:spPr>
          <a:xfrm>
            <a:off x="409819" y="844561"/>
            <a:ext cx="60574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Myriad Pro Semibold"/>
              </a:rPr>
              <a:t>There is the same number of children in Year 5 as there is in Year 6. </a:t>
            </a:r>
          </a:p>
          <a:p>
            <a:r>
              <a:rPr lang="en-GB" sz="2400" dirty="0">
                <a:latin typeface="Myriad Pro Semibold"/>
              </a:rPr>
              <a:t>In Year 5, there are 28 boys and 32 girls. </a:t>
            </a:r>
          </a:p>
          <a:p>
            <a:r>
              <a:rPr lang="en-GB" sz="2400" dirty="0">
                <a:latin typeface="Myriad Pro Semibold"/>
              </a:rPr>
              <a:t>In Year 6, there are 29 boys. </a:t>
            </a:r>
          </a:p>
          <a:p>
            <a:r>
              <a:rPr lang="en-GB" sz="2400" dirty="0">
                <a:latin typeface="Myriad Pro Semibold"/>
              </a:rPr>
              <a:t>How many girls are there in Year 6?</a:t>
            </a:r>
          </a:p>
        </p:txBody>
      </p:sp>
    </p:spTree>
    <p:extLst>
      <p:ext uri="{BB962C8B-B14F-4D97-AF65-F5344CB8AC3E}">
        <p14:creationId xmlns:p14="http://schemas.microsoft.com/office/powerpoint/2010/main" val="29628948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5100" dirty="0"/>
              <a:t> </a:t>
            </a:r>
            <a:endParaRPr lang="en-US" sz="5100" dirty="0">
              <a:solidFill>
                <a:srgbClr val="3875A1"/>
              </a:solidFill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21ABCC-9314-4E1C-8A4D-121ECF561176}"/>
              </a:ext>
            </a:extLst>
          </p:cNvPr>
          <p:cNvSpPr txBox="1"/>
          <p:nvPr/>
        </p:nvSpPr>
        <p:spPr bwMode="auto">
          <a:xfrm>
            <a:off x="2325755" y="1243011"/>
            <a:ext cx="1231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28 + 32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BE43B7-A9CE-4812-B6F1-63C0AC93415C}"/>
              </a:ext>
            </a:extLst>
          </p:cNvPr>
          <p:cNvSpPr txBox="1"/>
          <p:nvPr/>
        </p:nvSpPr>
        <p:spPr bwMode="auto">
          <a:xfrm>
            <a:off x="5331226" y="1243011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29 +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B7D259A-3CC3-4F0C-9F12-69C00DCCA98E}"/>
              </a:ext>
            </a:extLst>
          </p:cNvPr>
          <p:cNvSpPr/>
          <p:nvPr/>
        </p:nvSpPr>
        <p:spPr bwMode="auto">
          <a:xfrm>
            <a:off x="6125099" y="1206277"/>
            <a:ext cx="535133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258C9DB-FF1A-4758-BB63-B1FD93C2BAFF}"/>
              </a:ext>
            </a:extLst>
          </p:cNvPr>
          <p:cNvSpPr txBox="1"/>
          <p:nvPr/>
        </p:nvSpPr>
        <p:spPr bwMode="auto">
          <a:xfrm>
            <a:off x="4318726" y="124301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88427F1-4AD9-4BB4-8A19-D7C72A64BE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4" y="1821628"/>
            <a:ext cx="6150053" cy="1758227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C5B44B2-9246-42DB-8BEA-F2704E3EB8B7}"/>
              </a:ext>
            </a:extLst>
          </p:cNvPr>
          <p:cNvGrpSpPr/>
          <p:nvPr/>
        </p:nvGrpSpPr>
        <p:grpSpPr>
          <a:xfrm>
            <a:off x="623376" y="4558826"/>
            <a:ext cx="4090010" cy="1550505"/>
            <a:chOff x="623376" y="4558826"/>
            <a:chExt cx="4090010" cy="155050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5F7A2D9-ED89-4F9D-9585-207A7EB96D11}"/>
                </a:ext>
              </a:extLst>
            </p:cNvPr>
            <p:cNvSpPr/>
            <p:nvPr/>
          </p:nvSpPr>
          <p:spPr>
            <a:xfrm>
              <a:off x="623376" y="4558826"/>
              <a:ext cx="4090010" cy="1550505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9F444A4-8EDD-450F-B75A-E7EAA31FF2EC}"/>
                </a:ext>
              </a:extLst>
            </p:cNvPr>
            <p:cNvCxnSpPr>
              <a:stCxn id="3" idx="1"/>
              <a:endCxn id="3" idx="3"/>
            </p:cNvCxnSpPr>
            <p:nvPr/>
          </p:nvCxnSpPr>
          <p:spPr>
            <a:xfrm>
              <a:off x="623376" y="5334079"/>
              <a:ext cx="409001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ACE5219C-B1B9-4789-A407-7B1F8A539D90}"/>
              </a:ext>
            </a:extLst>
          </p:cNvPr>
          <p:cNvSpPr txBox="1"/>
          <p:nvPr/>
        </p:nvSpPr>
        <p:spPr>
          <a:xfrm>
            <a:off x="1546537" y="4692981"/>
            <a:ext cx="2217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28 + 32 = 60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81CFD03-D918-4C18-8B3D-F7C451BF7DDC}"/>
              </a:ext>
            </a:extLst>
          </p:cNvPr>
          <p:cNvCxnSpPr>
            <a:cxnSpLocks/>
          </p:cNvCxnSpPr>
          <p:nvPr/>
        </p:nvCxnSpPr>
        <p:spPr>
          <a:xfrm>
            <a:off x="2325755" y="5342865"/>
            <a:ext cx="0" cy="76646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BC2823EE-7ECD-4AB0-82F7-359F618E2A47}"/>
              </a:ext>
            </a:extLst>
          </p:cNvPr>
          <p:cNvSpPr txBox="1"/>
          <p:nvPr/>
        </p:nvSpPr>
        <p:spPr>
          <a:xfrm>
            <a:off x="1196250" y="543371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29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92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5100" dirty="0"/>
              <a:t> </a:t>
            </a:r>
            <a:endParaRPr lang="en-US" sz="5100" dirty="0">
              <a:solidFill>
                <a:srgbClr val="3875A1"/>
              </a:solidFill>
            </a:endParaRPr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14209F-D314-4E69-965D-C34CA2FA0744}"/>
              </a:ext>
            </a:extLst>
          </p:cNvPr>
          <p:cNvSpPr txBox="1"/>
          <p:nvPr/>
        </p:nvSpPr>
        <p:spPr bwMode="auto">
          <a:xfrm>
            <a:off x="6516408" y="4794825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31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F3CEA0-6D3F-4236-A0B9-22A020697970}"/>
              </a:ext>
            </a:extLst>
          </p:cNvPr>
          <p:cNvSpPr txBox="1"/>
          <p:nvPr/>
        </p:nvSpPr>
        <p:spPr bwMode="auto">
          <a:xfrm>
            <a:off x="3448976" y="3872316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C7D1A9-0533-4432-B58D-256E4B5C355B}"/>
              </a:ext>
            </a:extLst>
          </p:cNvPr>
          <p:cNvSpPr txBox="1"/>
          <p:nvPr/>
        </p:nvSpPr>
        <p:spPr bwMode="auto">
          <a:xfrm>
            <a:off x="4974310" y="5841412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81DF93B-0092-4AF7-9698-2CFAEEC762E6}"/>
              </a:ext>
            </a:extLst>
          </p:cNvPr>
          <p:cNvGrpSpPr/>
          <p:nvPr/>
        </p:nvGrpSpPr>
        <p:grpSpPr>
          <a:xfrm>
            <a:off x="1970094" y="4758091"/>
            <a:ext cx="5068919" cy="535133"/>
            <a:chOff x="1970094" y="4758091"/>
            <a:chExt cx="5068919" cy="53513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F9138DD-27D8-4C8A-B6E9-D2F5B34121D2}"/>
                </a:ext>
              </a:extLst>
            </p:cNvPr>
            <p:cNvSpPr txBox="1"/>
            <p:nvPr/>
          </p:nvSpPr>
          <p:spPr bwMode="auto">
            <a:xfrm>
              <a:off x="1970094" y="479482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28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EC77673-96BF-4FAF-8045-F7ACAA9C1D7F}"/>
                </a:ext>
              </a:extLst>
            </p:cNvPr>
            <p:cNvSpPr txBox="1"/>
            <p:nvPr/>
          </p:nvSpPr>
          <p:spPr bwMode="auto">
            <a:xfrm>
              <a:off x="2775422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8973B30-2B46-4F12-9129-23EB4BE82C78}"/>
                </a:ext>
              </a:extLst>
            </p:cNvPr>
            <p:cNvSpPr txBox="1"/>
            <p:nvPr/>
          </p:nvSpPr>
          <p:spPr bwMode="auto">
            <a:xfrm>
              <a:off x="3457319" y="479482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32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3E14222-2921-4EA9-84B8-0D50C12BFB75}"/>
                </a:ext>
              </a:extLst>
            </p:cNvPr>
            <p:cNvSpPr txBox="1"/>
            <p:nvPr/>
          </p:nvSpPr>
          <p:spPr bwMode="auto">
            <a:xfrm>
              <a:off x="4262647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A39AE77-23D7-466E-9804-34C87D34D05C}"/>
                </a:ext>
              </a:extLst>
            </p:cNvPr>
            <p:cNvSpPr txBox="1"/>
            <p:nvPr/>
          </p:nvSpPr>
          <p:spPr bwMode="auto">
            <a:xfrm>
              <a:off x="4954162" y="4794825"/>
              <a:ext cx="4988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Arial" panose="020B0604020202020204" pitchFamily="34" charset="0"/>
                </a:rPr>
                <a:t>29</a:t>
              </a:r>
              <a:endPara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4CAFB64-D68D-4985-9681-14EBB49302DB}"/>
                </a:ext>
              </a:extLst>
            </p:cNvPr>
            <p:cNvSpPr txBox="1"/>
            <p:nvPr/>
          </p:nvSpPr>
          <p:spPr bwMode="auto">
            <a:xfrm>
              <a:off x="5749873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2A943BC-7EB7-4385-B0A6-14951816E55D}"/>
                </a:ext>
              </a:extLst>
            </p:cNvPr>
            <p:cNvSpPr/>
            <p:nvPr/>
          </p:nvSpPr>
          <p:spPr bwMode="auto">
            <a:xfrm>
              <a:off x="6503880" y="4758091"/>
              <a:ext cx="535133" cy="535133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147BD3D-8516-4EEC-BD88-9C42A6993B8F}"/>
              </a:ext>
            </a:extLst>
          </p:cNvPr>
          <p:cNvSpPr txBox="1"/>
          <p:nvPr/>
        </p:nvSpPr>
        <p:spPr bwMode="auto">
          <a:xfrm>
            <a:off x="6133619" y="124301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31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21ABCC-9314-4E1C-8A4D-121ECF561176}"/>
              </a:ext>
            </a:extLst>
          </p:cNvPr>
          <p:cNvSpPr txBox="1"/>
          <p:nvPr/>
        </p:nvSpPr>
        <p:spPr bwMode="auto">
          <a:xfrm>
            <a:off x="2325755" y="1243011"/>
            <a:ext cx="1231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28 + 32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BE43B7-A9CE-4812-B6F1-63C0AC93415C}"/>
              </a:ext>
            </a:extLst>
          </p:cNvPr>
          <p:cNvSpPr txBox="1"/>
          <p:nvPr/>
        </p:nvSpPr>
        <p:spPr bwMode="auto">
          <a:xfrm>
            <a:off x="5331226" y="1243011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29 +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B7D259A-3CC3-4F0C-9F12-69C00DCCA98E}"/>
              </a:ext>
            </a:extLst>
          </p:cNvPr>
          <p:cNvSpPr/>
          <p:nvPr/>
        </p:nvSpPr>
        <p:spPr bwMode="auto">
          <a:xfrm>
            <a:off x="6125099" y="1206277"/>
            <a:ext cx="535133" cy="535133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258C9DB-FF1A-4758-BB63-B1FD93C2BAFF}"/>
              </a:ext>
            </a:extLst>
          </p:cNvPr>
          <p:cNvSpPr txBox="1"/>
          <p:nvPr/>
        </p:nvSpPr>
        <p:spPr bwMode="auto">
          <a:xfrm>
            <a:off x="4318726" y="124301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88427F1-4AD9-4BB4-8A19-D7C72A64BE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4" y="1821628"/>
            <a:ext cx="6150053" cy="175822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38476EE-E6DA-4487-B2AD-83EDF6B863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558" y="4308972"/>
            <a:ext cx="3000208" cy="516245"/>
          </a:xfrm>
          <a:prstGeom prst="rect">
            <a:avLst/>
          </a:prstGeom>
        </p:spPr>
      </p:pic>
      <p:pic>
        <p:nvPicPr>
          <p:cNvPr id="27" name="Picture 26" descr="A close up of a logo  Description generated with high confidence">
            <a:extLst>
              <a:ext uri="{FF2B5EF4-FFF2-40B4-BE49-F238E27FC236}">
                <a16:creationId xmlns:a16="http://schemas.microsoft.com/office/drawing/2014/main" id="{AF059880-8D77-4E39-A837-309685C821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001" y="5353673"/>
            <a:ext cx="3089990" cy="5162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29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5100" dirty="0"/>
              <a:t> </a:t>
            </a:r>
            <a:endParaRPr lang="en-US" sz="5100" dirty="0">
              <a:solidFill>
                <a:srgbClr val="3875A1"/>
              </a:solidFill>
            </a:endParaRPr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14209F-D314-4E69-965D-C34CA2FA0744}"/>
              </a:ext>
            </a:extLst>
          </p:cNvPr>
          <p:cNvSpPr txBox="1"/>
          <p:nvPr/>
        </p:nvSpPr>
        <p:spPr bwMode="auto">
          <a:xfrm>
            <a:off x="5402756" y="1783975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31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F3CEA0-6D3F-4236-A0B9-22A020697970}"/>
              </a:ext>
            </a:extLst>
          </p:cNvPr>
          <p:cNvSpPr txBox="1"/>
          <p:nvPr/>
        </p:nvSpPr>
        <p:spPr bwMode="auto">
          <a:xfrm>
            <a:off x="2168333" y="630000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C7D1A9-0533-4432-B58D-256E4B5C355B}"/>
              </a:ext>
            </a:extLst>
          </p:cNvPr>
          <p:cNvSpPr txBox="1"/>
          <p:nvPr/>
        </p:nvSpPr>
        <p:spPr bwMode="auto">
          <a:xfrm>
            <a:off x="3645940" y="2773469"/>
            <a:ext cx="561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81DF93B-0092-4AF7-9698-2CFAEEC762E6}"/>
              </a:ext>
            </a:extLst>
          </p:cNvPr>
          <p:cNvGrpSpPr/>
          <p:nvPr/>
        </p:nvGrpSpPr>
        <p:grpSpPr>
          <a:xfrm>
            <a:off x="1111480" y="4958858"/>
            <a:ext cx="5068919" cy="535133"/>
            <a:chOff x="1970094" y="4758091"/>
            <a:chExt cx="5068919" cy="53513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F9138DD-27D8-4C8A-B6E9-D2F5B34121D2}"/>
                </a:ext>
              </a:extLst>
            </p:cNvPr>
            <p:cNvSpPr txBox="1"/>
            <p:nvPr/>
          </p:nvSpPr>
          <p:spPr bwMode="auto">
            <a:xfrm>
              <a:off x="1970094" y="479482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28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EC77673-96BF-4FAF-8045-F7ACAA9C1D7F}"/>
                </a:ext>
              </a:extLst>
            </p:cNvPr>
            <p:cNvSpPr txBox="1"/>
            <p:nvPr/>
          </p:nvSpPr>
          <p:spPr bwMode="auto">
            <a:xfrm>
              <a:off x="2775422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8973B30-2B46-4F12-9129-23EB4BE82C78}"/>
                </a:ext>
              </a:extLst>
            </p:cNvPr>
            <p:cNvSpPr txBox="1"/>
            <p:nvPr/>
          </p:nvSpPr>
          <p:spPr bwMode="auto">
            <a:xfrm>
              <a:off x="3457319" y="479482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32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3E14222-2921-4EA9-84B8-0D50C12BFB75}"/>
                </a:ext>
              </a:extLst>
            </p:cNvPr>
            <p:cNvSpPr txBox="1"/>
            <p:nvPr/>
          </p:nvSpPr>
          <p:spPr bwMode="auto">
            <a:xfrm>
              <a:off x="4262647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A39AE77-23D7-466E-9804-34C87D34D05C}"/>
                </a:ext>
              </a:extLst>
            </p:cNvPr>
            <p:cNvSpPr txBox="1"/>
            <p:nvPr/>
          </p:nvSpPr>
          <p:spPr bwMode="auto">
            <a:xfrm>
              <a:off x="4954162" y="4794825"/>
              <a:ext cx="4988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Arial" panose="020B0604020202020204" pitchFamily="34" charset="0"/>
                </a:rPr>
                <a:t>29</a:t>
              </a:r>
              <a:endPara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4CAFB64-D68D-4985-9681-14EBB49302DB}"/>
                </a:ext>
              </a:extLst>
            </p:cNvPr>
            <p:cNvSpPr txBox="1"/>
            <p:nvPr/>
          </p:nvSpPr>
          <p:spPr bwMode="auto">
            <a:xfrm>
              <a:off x="5749873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2A943BC-7EB7-4385-B0A6-14951816E55D}"/>
                </a:ext>
              </a:extLst>
            </p:cNvPr>
            <p:cNvSpPr/>
            <p:nvPr/>
          </p:nvSpPr>
          <p:spPr bwMode="auto">
            <a:xfrm>
              <a:off x="6503880" y="4758091"/>
              <a:ext cx="535133" cy="535133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838476EE-E6DA-4487-B2AD-83EDF6B863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140" y="988082"/>
            <a:ext cx="3000208" cy="516245"/>
          </a:xfrm>
          <a:prstGeom prst="rect">
            <a:avLst/>
          </a:prstGeom>
        </p:spPr>
      </p:pic>
      <p:pic>
        <p:nvPicPr>
          <p:cNvPr id="27" name="Picture 26" descr="A close up of a logo  Description generated with high confidence">
            <a:extLst>
              <a:ext uri="{FF2B5EF4-FFF2-40B4-BE49-F238E27FC236}">
                <a16:creationId xmlns:a16="http://schemas.microsoft.com/office/drawing/2014/main" id="{AF059880-8D77-4E39-A837-309685C821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140" y="2257224"/>
            <a:ext cx="3089990" cy="516245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EE724C17-3B84-443B-8EE9-E01FA4300710}"/>
              </a:ext>
            </a:extLst>
          </p:cNvPr>
          <p:cNvGrpSpPr/>
          <p:nvPr/>
        </p:nvGrpSpPr>
        <p:grpSpPr>
          <a:xfrm>
            <a:off x="876789" y="1747242"/>
            <a:ext cx="5068919" cy="535133"/>
            <a:chOff x="1970094" y="4758091"/>
            <a:chExt cx="5068919" cy="53513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55C51AF-F921-456B-806C-AD540B1B4293}"/>
                </a:ext>
              </a:extLst>
            </p:cNvPr>
            <p:cNvSpPr txBox="1"/>
            <p:nvPr/>
          </p:nvSpPr>
          <p:spPr bwMode="auto">
            <a:xfrm>
              <a:off x="1970094" y="479482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28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5A148172-6B5D-4AF3-B075-AC64EF10020F}"/>
                </a:ext>
              </a:extLst>
            </p:cNvPr>
            <p:cNvSpPr txBox="1"/>
            <p:nvPr/>
          </p:nvSpPr>
          <p:spPr bwMode="auto">
            <a:xfrm>
              <a:off x="2775422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D2E1224-C1E3-42B1-8270-89E6AE21D9E2}"/>
                </a:ext>
              </a:extLst>
            </p:cNvPr>
            <p:cNvSpPr txBox="1"/>
            <p:nvPr/>
          </p:nvSpPr>
          <p:spPr bwMode="auto">
            <a:xfrm>
              <a:off x="3457319" y="479482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32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9580CAD-C9F3-49DC-8440-BBC1FB344BB6}"/>
                </a:ext>
              </a:extLst>
            </p:cNvPr>
            <p:cNvSpPr txBox="1"/>
            <p:nvPr/>
          </p:nvSpPr>
          <p:spPr bwMode="auto">
            <a:xfrm>
              <a:off x="4262647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3D79B2B-56F2-4322-97CE-4569E69842D0}"/>
                </a:ext>
              </a:extLst>
            </p:cNvPr>
            <p:cNvSpPr txBox="1"/>
            <p:nvPr/>
          </p:nvSpPr>
          <p:spPr bwMode="auto">
            <a:xfrm>
              <a:off x="4954162" y="4794825"/>
              <a:ext cx="4988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Arial" panose="020B0604020202020204" pitchFamily="34" charset="0"/>
                </a:rPr>
                <a:t>29</a:t>
              </a:r>
              <a:endPara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F1F88A5-74AE-41D6-95F7-D2A4D905E32D}"/>
                </a:ext>
              </a:extLst>
            </p:cNvPr>
            <p:cNvSpPr txBox="1"/>
            <p:nvPr/>
          </p:nvSpPr>
          <p:spPr bwMode="auto">
            <a:xfrm>
              <a:off x="5749873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C83EDBA-A5E6-4D45-83F0-D12C98A539F8}"/>
                </a:ext>
              </a:extLst>
            </p:cNvPr>
            <p:cNvSpPr/>
            <p:nvPr/>
          </p:nvSpPr>
          <p:spPr bwMode="auto">
            <a:xfrm>
              <a:off x="6503880" y="4758091"/>
              <a:ext cx="535133" cy="535133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3CE0E249-6487-4BBB-A1B8-4D67A3B1EF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187" y="4700735"/>
            <a:ext cx="1500107" cy="25812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783E5B1C-DB5E-45FC-964B-A062C90C2020}"/>
              </a:ext>
            </a:extLst>
          </p:cNvPr>
          <p:cNvSpPr txBox="1"/>
          <p:nvPr/>
        </p:nvSpPr>
        <p:spPr bwMode="auto">
          <a:xfrm>
            <a:off x="3216948" y="4273079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36" name="Picture 35" descr="A close up of a logo  Description generated with high confidence">
            <a:extLst>
              <a:ext uri="{FF2B5EF4-FFF2-40B4-BE49-F238E27FC236}">
                <a16:creationId xmlns:a16="http://schemas.microsoft.com/office/drawing/2014/main" id="{D2AD7091-5865-487F-8100-CB66DB46B9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880" y="5612209"/>
            <a:ext cx="4463698" cy="745751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574BC6C8-6D0C-4717-921D-17EF469C0E30}"/>
              </a:ext>
            </a:extLst>
          </p:cNvPr>
          <p:cNvSpPr txBox="1"/>
          <p:nvPr/>
        </p:nvSpPr>
        <p:spPr bwMode="auto">
          <a:xfrm>
            <a:off x="3169342" y="6334135"/>
            <a:ext cx="61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+ 3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7E2E345-D45A-47F6-93FC-0449D5CB458E}"/>
              </a:ext>
            </a:extLst>
          </p:cNvPr>
          <p:cNvSpPr txBox="1"/>
          <p:nvPr/>
        </p:nvSpPr>
        <p:spPr bwMode="auto">
          <a:xfrm>
            <a:off x="5690670" y="4995592"/>
            <a:ext cx="5100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31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256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35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0BAC53-7E7C-4216-A348-5F65B5896E9D}"/>
              </a:ext>
            </a:extLst>
          </p:cNvPr>
          <p:cNvGrpSpPr/>
          <p:nvPr/>
        </p:nvGrpSpPr>
        <p:grpSpPr>
          <a:xfrm>
            <a:off x="409819" y="4630213"/>
            <a:ext cx="5908047" cy="1825201"/>
            <a:chOff x="584193" y="2008422"/>
            <a:chExt cx="7975614" cy="2811447"/>
          </a:xfrm>
        </p:grpSpPr>
        <p:pic>
          <p:nvPicPr>
            <p:cNvPr id="4" name="Picture 3" descr="A close up of a light  Description generated with high confidence">
              <a:extLst>
                <a:ext uri="{FF2B5EF4-FFF2-40B4-BE49-F238E27FC236}">
                  <a16:creationId xmlns:a16="http://schemas.microsoft.com/office/drawing/2014/main" id="{AF89B0FB-13F6-4F1E-8FB4-1F3C4C5AB2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4193" y="2439309"/>
              <a:ext cx="7975614" cy="238056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2D3D630-A4D5-4D50-A599-748263048250}"/>
                </a:ext>
              </a:extLst>
            </p:cNvPr>
            <p:cNvSpPr txBox="1"/>
            <p:nvPr/>
          </p:nvSpPr>
          <p:spPr bwMode="auto">
            <a:xfrm>
              <a:off x="4290213" y="2008422"/>
              <a:ext cx="3770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A119C796-B94E-437F-82B4-AFD3A335DAB8}"/>
              </a:ext>
            </a:extLst>
          </p:cNvPr>
          <p:cNvSpPr/>
          <p:nvPr/>
        </p:nvSpPr>
        <p:spPr>
          <a:xfrm>
            <a:off x="409819" y="844561"/>
            <a:ext cx="8178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Sally plans to buy 30 bottles of cola and 25 bottles of juice for a party.</a:t>
            </a:r>
          </a:p>
          <a:p>
            <a:endParaRPr lang="en-GB" sz="2400" dirty="0"/>
          </a:p>
          <a:p>
            <a:r>
              <a:rPr lang="en-GB" sz="2400" dirty="0"/>
              <a:t>When she gets to the shop, they only have 15 bottles of juice, but she wants to buy the same number of bottles of drink in total.</a:t>
            </a:r>
          </a:p>
          <a:p>
            <a:endParaRPr lang="en-GB" sz="2400" dirty="0"/>
          </a:p>
          <a:p>
            <a:r>
              <a:rPr lang="en-GB" sz="2400" dirty="0"/>
              <a:t>If she buys all 15 bottles of juice, how many bottles of cola will she need to buy?</a:t>
            </a:r>
          </a:p>
          <a:p>
            <a:endParaRPr lang="en-GB" sz="2400" dirty="0">
              <a:latin typeface="Myriad Pro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972086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5100" dirty="0"/>
              <a:t> </a:t>
            </a:r>
            <a:endParaRPr lang="en-US" sz="5100" dirty="0">
              <a:solidFill>
                <a:srgbClr val="3875A1"/>
              </a:solidFill>
            </a:endParaRPr>
          </a:p>
          <a:p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CC468F3-24F8-4781-BE86-E306845573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4" y="1821628"/>
            <a:ext cx="6150053" cy="1758227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D1D076C4-F425-4A4E-9417-76FDC12774ED}"/>
              </a:ext>
            </a:extLst>
          </p:cNvPr>
          <p:cNvGrpSpPr/>
          <p:nvPr/>
        </p:nvGrpSpPr>
        <p:grpSpPr>
          <a:xfrm>
            <a:off x="2325755" y="1206277"/>
            <a:ext cx="4349199" cy="535133"/>
            <a:chOff x="2325755" y="1206277"/>
            <a:chExt cx="4349199" cy="53513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0A680D4-22FA-472B-8D5D-BFE5009C8B36}"/>
                </a:ext>
              </a:extLst>
            </p:cNvPr>
            <p:cNvSpPr txBox="1"/>
            <p:nvPr/>
          </p:nvSpPr>
          <p:spPr bwMode="auto">
            <a:xfrm>
              <a:off x="2325755" y="1243011"/>
              <a:ext cx="12314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30 + 25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DB56B8-1F84-4C8D-908C-C9E2E483FA92}"/>
                </a:ext>
              </a:extLst>
            </p:cNvPr>
            <p:cNvSpPr/>
            <p:nvPr/>
          </p:nvSpPr>
          <p:spPr bwMode="auto">
            <a:xfrm>
              <a:off x="5355800" y="1206277"/>
              <a:ext cx="535133" cy="535133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5C193AD-B078-45F9-9B04-FE848A4F950B}"/>
                </a:ext>
              </a:extLst>
            </p:cNvPr>
            <p:cNvSpPr txBox="1"/>
            <p:nvPr/>
          </p:nvSpPr>
          <p:spPr bwMode="auto">
            <a:xfrm>
              <a:off x="4318726" y="1243011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CEFFCC4-5E31-489E-B39F-0F897506F8EB}"/>
                </a:ext>
              </a:extLst>
            </p:cNvPr>
            <p:cNvSpPr txBox="1"/>
            <p:nvPr/>
          </p:nvSpPr>
          <p:spPr bwMode="auto">
            <a:xfrm>
              <a:off x="5861911" y="1248023"/>
              <a:ext cx="8130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+ 15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F8BBE5C-F359-4728-AA28-D1330F8B6DE4}"/>
              </a:ext>
            </a:extLst>
          </p:cNvPr>
          <p:cNvGrpSpPr/>
          <p:nvPr/>
        </p:nvGrpSpPr>
        <p:grpSpPr>
          <a:xfrm>
            <a:off x="623376" y="4558826"/>
            <a:ext cx="4090010" cy="1550505"/>
            <a:chOff x="623376" y="4558826"/>
            <a:chExt cx="4090010" cy="155050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5D9E65F-6E6D-47FA-984A-E31F000A9CEA}"/>
                </a:ext>
              </a:extLst>
            </p:cNvPr>
            <p:cNvSpPr/>
            <p:nvPr/>
          </p:nvSpPr>
          <p:spPr>
            <a:xfrm>
              <a:off x="623376" y="4558826"/>
              <a:ext cx="4090010" cy="1550505"/>
            </a:xfrm>
            <a:prstGeom prst="rect">
              <a:avLst/>
            </a:prstGeom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C1E0CD4-40EE-4A60-804A-86BDDACCEF29}"/>
                </a:ext>
              </a:extLst>
            </p:cNvPr>
            <p:cNvCxnSpPr>
              <a:stCxn id="17" idx="1"/>
              <a:endCxn id="17" idx="3"/>
            </p:cNvCxnSpPr>
            <p:nvPr/>
          </p:nvCxnSpPr>
          <p:spPr>
            <a:xfrm>
              <a:off x="623376" y="5334079"/>
              <a:ext cx="4090010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A321438-50A0-4319-BC30-2EC400A540F5}"/>
              </a:ext>
            </a:extLst>
          </p:cNvPr>
          <p:cNvCxnSpPr>
            <a:cxnSpLocks/>
          </p:cNvCxnSpPr>
          <p:nvPr/>
        </p:nvCxnSpPr>
        <p:spPr>
          <a:xfrm>
            <a:off x="2941468" y="5334078"/>
            <a:ext cx="0" cy="76646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E9AE0F2-CBD9-4E1F-8E88-C82E16C0FEF8}"/>
              </a:ext>
            </a:extLst>
          </p:cNvPr>
          <p:cNvSpPr txBox="1"/>
          <p:nvPr/>
        </p:nvSpPr>
        <p:spPr>
          <a:xfrm>
            <a:off x="1546537" y="4692981"/>
            <a:ext cx="22172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30 + 25 = 55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06B489E-6AF0-4EF8-B192-14B1C475D9AE}"/>
              </a:ext>
            </a:extLst>
          </p:cNvPr>
          <p:cNvSpPr txBox="1"/>
          <p:nvPr/>
        </p:nvSpPr>
        <p:spPr>
          <a:xfrm>
            <a:off x="3557182" y="546823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/>
              <a:t>15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578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5100" dirty="0"/>
              <a:t> </a:t>
            </a:r>
            <a:endParaRPr lang="en-US" sz="5100" dirty="0">
              <a:solidFill>
                <a:srgbClr val="3875A1"/>
              </a:solidFill>
            </a:endParaRP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B441EA-CCED-4EA1-8724-8B442910AB3D}"/>
              </a:ext>
            </a:extLst>
          </p:cNvPr>
          <p:cNvSpPr txBox="1"/>
          <p:nvPr/>
        </p:nvSpPr>
        <p:spPr bwMode="auto">
          <a:xfrm>
            <a:off x="4954162" y="4794825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40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0A8C44-C93E-4D7B-8914-F451AF3ADB5D}"/>
              </a:ext>
            </a:extLst>
          </p:cNvPr>
          <p:cNvSpPr txBox="1"/>
          <p:nvPr/>
        </p:nvSpPr>
        <p:spPr bwMode="auto">
          <a:xfrm>
            <a:off x="3355201" y="3768492"/>
            <a:ext cx="7489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+ 10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03FF43-DC9A-469E-9ECF-C608E9173224}"/>
              </a:ext>
            </a:extLst>
          </p:cNvPr>
          <p:cNvSpPr txBox="1"/>
          <p:nvPr/>
        </p:nvSpPr>
        <p:spPr bwMode="auto">
          <a:xfrm>
            <a:off x="4880534" y="5716939"/>
            <a:ext cx="7489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− 10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F5FBB91-56A1-432B-8CEA-A74F26508AE6}"/>
              </a:ext>
            </a:extLst>
          </p:cNvPr>
          <p:cNvGrpSpPr/>
          <p:nvPr/>
        </p:nvGrpSpPr>
        <p:grpSpPr>
          <a:xfrm>
            <a:off x="1970094" y="4758091"/>
            <a:ext cx="5090855" cy="535133"/>
            <a:chOff x="1970094" y="4758091"/>
            <a:chExt cx="5090855" cy="53513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6EC586F-B7E1-42AA-90EB-D3F9634776BE}"/>
                </a:ext>
              </a:extLst>
            </p:cNvPr>
            <p:cNvSpPr txBox="1"/>
            <p:nvPr/>
          </p:nvSpPr>
          <p:spPr bwMode="auto">
            <a:xfrm>
              <a:off x="1970094" y="479482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30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BA4E188-92A5-428B-942A-B5D4F590BF2D}"/>
                </a:ext>
              </a:extLst>
            </p:cNvPr>
            <p:cNvSpPr txBox="1"/>
            <p:nvPr/>
          </p:nvSpPr>
          <p:spPr bwMode="auto">
            <a:xfrm>
              <a:off x="2775422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C7C575D-6C5B-413D-8F73-D8D8F7867526}"/>
                </a:ext>
              </a:extLst>
            </p:cNvPr>
            <p:cNvSpPr txBox="1"/>
            <p:nvPr/>
          </p:nvSpPr>
          <p:spPr bwMode="auto">
            <a:xfrm>
              <a:off x="3457319" y="479482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25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0F7371E-9F5F-4BC9-86E3-C6C55957FBAA}"/>
                </a:ext>
              </a:extLst>
            </p:cNvPr>
            <p:cNvSpPr txBox="1"/>
            <p:nvPr/>
          </p:nvSpPr>
          <p:spPr bwMode="auto">
            <a:xfrm>
              <a:off x="4262647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87EF722-4511-4FB9-930E-021933CF224B}"/>
                </a:ext>
              </a:extLst>
            </p:cNvPr>
            <p:cNvSpPr txBox="1"/>
            <p:nvPr/>
          </p:nvSpPr>
          <p:spPr bwMode="auto">
            <a:xfrm>
              <a:off x="6542858" y="479482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15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729690B-4EC9-4163-B5D3-15FD8952E180}"/>
                </a:ext>
              </a:extLst>
            </p:cNvPr>
            <p:cNvSpPr txBox="1"/>
            <p:nvPr/>
          </p:nvSpPr>
          <p:spPr bwMode="auto">
            <a:xfrm>
              <a:off x="5749873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B0A530C-20BE-4AFE-8FF7-F80FE1B8C1F9}"/>
                </a:ext>
              </a:extLst>
            </p:cNvPr>
            <p:cNvSpPr/>
            <p:nvPr/>
          </p:nvSpPr>
          <p:spPr bwMode="auto">
            <a:xfrm>
              <a:off x="4970140" y="4758091"/>
              <a:ext cx="535133" cy="535133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13C156D-2280-4BD0-B177-CE71C2FCD7DA}"/>
              </a:ext>
            </a:extLst>
          </p:cNvPr>
          <p:cNvSpPr txBox="1"/>
          <p:nvPr/>
        </p:nvSpPr>
        <p:spPr bwMode="auto">
          <a:xfrm>
            <a:off x="5333631" y="1243011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40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CC468F3-24F8-4781-BE86-E306845573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974" y="1821628"/>
            <a:ext cx="6150053" cy="17582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529C11D-E558-4BB4-8DA1-125B6F9EF6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558" y="4205148"/>
            <a:ext cx="3000208" cy="516245"/>
          </a:xfrm>
          <a:prstGeom prst="rect">
            <a:avLst/>
          </a:prstGeom>
        </p:spPr>
      </p:pic>
      <p:pic>
        <p:nvPicPr>
          <p:cNvPr id="22" name="Picture 21" descr="A close up of a logo  Description generated with high confidence">
            <a:extLst>
              <a:ext uri="{FF2B5EF4-FFF2-40B4-BE49-F238E27FC236}">
                <a16:creationId xmlns:a16="http://schemas.microsoft.com/office/drawing/2014/main" id="{FC2ADBA5-8068-4964-AAD3-5EB2112435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001" y="5229200"/>
            <a:ext cx="3089990" cy="516245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D1D076C4-F425-4A4E-9417-76FDC12774ED}"/>
              </a:ext>
            </a:extLst>
          </p:cNvPr>
          <p:cNvGrpSpPr/>
          <p:nvPr/>
        </p:nvGrpSpPr>
        <p:grpSpPr>
          <a:xfrm>
            <a:off x="2325755" y="1206277"/>
            <a:ext cx="4349199" cy="535133"/>
            <a:chOff x="2325755" y="1206277"/>
            <a:chExt cx="4349199" cy="53513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0A680D4-22FA-472B-8D5D-BFE5009C8B36}"/>
                </a:ext>
              </a:extLst>
            </p:cNvPr>
            <p:cNvSpPr txBox="1"/>
            <p:nvPr/>
          </p:nvSpPr>
          <p:spPr bwMode="auto">
            <a:xfrm>
              <a:off x="2325755" y="1243011"/>
              <a:ext cx="12314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30 + 25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DB56B8-1F84-4C8D-908C-C9E2E483FA92}"/>
                </a:ext>
              </a:extLst>
            </p:cNvPr>
            <p:cNvSpPr/>
            <p:nvPr/>
          </p:nvSpPr>
          <p:spPr bwMode="auto">
            <a:xfrm>
              <a:off x="5355800" y="1206277"/>
              <a:ext cx="535133" cy="535133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5C193AD-B078-45F9-9B04-FE848A4F950B}"/>
                </a:ext>
              </a:extLst>
            </p:cNvPr>
            <p:cNvSpPr txBox="1"/>
            <p:nvPr/>
          </p:nvSpPr>
          <p:spPr bwMode="auto">
            <a:xfrm>
              <a:off x="4318726" y="1243011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CEFFCC4-5E31-489E-B39F-0F897506F8EB}"/>
                </a:ext>
              </a:extLst>
            </p:cNvPr>
            <p:cNvSpPr txBox="1"/>
            <p:nvPr/>
          </p:nvSpPr>
          <p:spPr bwMode="auto">
            <a:xfrm>
              <a:off x="5861911" y="1248023"/>
              <a:ext cx="8130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+ 15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7435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5100" dirty="0"/>
              <a:t> </a:t>
            </a:r>
            <a:endParaRPr lang="en-US" sz="5100" dirty="0">
              <a:solidFill>
                <a:srgbClr val="3875A1"/>
              </a:solidFill>
            </a:endParaRPr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B441EA-CCED-4EA1-8724-8B442910AB3D}"/>
              </a:ext>
            </a:extLst>
          </p:cNvPr>
          <p:cNvSpPr txBox="1"/>
          <p:nvPr/>
        </p:nvSpPr>
        <p:spPr bwMode="auto">
          <a:xfrm>
            <a:off x="3424270" y="2020655"/>
            <a:ext cx="559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40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0A8C44-C93E-4D7B-8914-F451AF3ADB5D}"/>
              </a:ext>
            </a:extLst>
          </p:cNvPr>
          <p:cNvSpPr txBox="1"/>
          <p:nvPr/>
        </p:nvSpPr>
        <p:spPr bwMode="auto">
          <a:xfrm>
            <a:off x="2826980" y="692788"/>
            <a:ext cx="638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-15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03FF43-DC9A-469E-9ECF-C608E9173224}"/>
              </a:ext>
            </a:extLst>
          </p:cNvPr>
          <p:cNvSpPr txBox="1"/>
          <p:nvPr/>
        </p:nvSpPr>
        <p:spPr bwMode="auto">
          <a:xfrm>
            <a:off x="2737383" y="3069754"/>
            <a:ext cx="6575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959595"/>
                </a:solidFill>
                <a:latin typeface="Comic Sans MS" panose="030F0702030302020204" pitchFamily="66" charset="0"/>
                <a:ea typeface="Myriad Pro Semibold" charset="0"/>
                <a:cs typeface="Arial" panose="020B0604020202020204" pitchFamily="34" charset="0"/>
              </a:rPr>
              <a:t>+15</a:t>
            </a:r>
            <a:endParaRPr lang="en-GB" sz="2400" dirty="0">
              <a:solidFill>
                <a:srgbClr val="959595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F5FBB91-56A1-432B-8CEA-A74F26508AE6}"/>
              </a:ext>
            </a:extLst>
          </p:cNvPr>
          <p:cNvGrpSpPr/>
          <p:nvPr/>
        </p:nvGrpSpPr>
        <p:grpSpPr>
          <a:xfrm>
            <a:off x="605809" y="1947187"/>
            <a:ext cx="4921589" cy="535133"/>
            <a:chOff x="2139360" y="4758091"/>
            <a:chExt cx="4921589" cy="53513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6EC586F-B7E1-42AA-90EB-D3F9634776BE}"/>
                </a:ext>
              </a:extLst>
            </p:cNvPr>
            <p:cNvSpPr txBox="1"/>
            <p:nvPr/>
          </p:nvSpPr>
          <p:spPr bwMode="auto">
            <a:xfrm>
              <a:off x="2139360" y="4758091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30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BA4E188-92A5-428B-942A-B5D4F590BF2D}"/>
                </a:ext>
              </a:extLst>
            </p:cNvPr>
            <p:cNvSpPr txBox="1"/>
            <p:nvPr/>
          </p:nvSpPr>
          <p:spPr bwMode="auto">
            <a:xfrm>
              <a:off x="2775422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C7C575D-6C5B-413D-8F73-D8D8F7867526}"/>
                </a:ext>
              </a:extLst>
            </p:cNvPr>
            <p:cNvSpPr txBox="1"/>
            <p:nvPr/>
          </p:nvSpPr>
          <p:spPr bwMode="auto">
            <a:xfrm>
              <a:off x="3457319" y="479482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25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0F7371E-9F5F-4BC9-86E3-C6C55957FBAA}"/>
                </a:ext>
              </a:extLst>
            </p:cNvPr>
            <p:cNvSpPr txBox="1"/>
            <p:nvPr/>
          </p:nvSpPr>
          <p:spPr bwMode="auto">
            <a:xfrm>
              <a:off x="4262647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87EF722-4511-4FB9-930E-021933CF224B}"/>
                </a:ext>
              </a:extLst>
            </p:cNvPr>
            <p:cNvSpPr txBox="1"/>
            <p:nvPr/>
          </p:nvSpPr>
          <p:spPr bwMode="auto">
            <a:xfrm>
              <a:off x="6542858" y="4794825"/>
              <a:ext cx="5180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15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729690B-4EC9-4163-B5D3-15FD8952E180}"/>
                </a:ext>
              </a:extLst>
            </p:cNvPr>
            <p:cNvSpPr txBox="1"/>
            <p:nvPr/>
          </p:nvSpPr>
          <p:spPr bwMode="auto">
            <a:xfrm>
              <a:off x="5749873" y="479482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</a:t>
              </a:r>
              <a:endParaRPr lang="en-GB" sz="2400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B0A530C-20BE-4AFE-8FF7-F80FE1B8C1F9}"/>
                </a:ext>
              </a:extLst>
            </p:cNvPr>
            <p:cNvSpPr/>
            <p:nvPr/>
          </p:nvSpPr>
          <p:spPr bwMode="auto">
            <a:xfrm>
              <a:off x="4970140" y="4758091"/>
              <a:ext cx="535133" cy="535133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8529C11D-E558-4BB4-8DA1-125B6F9EF6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96" y="1172820"/>
            <a:ext cx="4500309" cy="774367"/>
          </a:xfrm>
          <a:prstGeom prst="rect">
            <a:avLst/>
          </a:prstGeom>
        </p:spPr>
      </p:pic>
      <p:pic>
        <p:nvPicPr>
          <p:cNvPr id="22" name="Picture 21" descr="A close up of a logo  Description generated with high confidence">
            <a:extLst>
              <a:ext uri="{FF2B5EF4-FFF2-40B4-BE49-F238E27FC236}">
                <a16:creationId xmlns:a16="http://schemas.microsoft.com/office/drawing/2014/main" id="{FC2ADBA5-8068-4964-AAD3-5EB2112435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160" y="2721554"/>
            <a:ext cx="1813999" cy="3030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777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730D49D-53C6-4484-9C2E-EFE0518C55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4" name="Picture 3" descr="A close up of a light  Description generated with high confidence">
            <a:extLst>
              <a:ext uri="{FF2B5EF4-FFF2-40B4-BE49-F238E27FC236}">
                <a16:creationId xmlns:a16="http://schemas.microsoft.com/office/drawing/2014/main" id="{1AA5696F-913B-4752-B495-31F44CAC84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1382" y="1085106"/>
            <a:ext cx="3912799" cy="102353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027835A-76CA-4B5C-A394-E0F323D19E81}"/>
              </a:ext>
            </a:extLst>
          </p:cNvPr>
          <p:cNvSpPr/>
          <p:nvPr/>
        </p:nvSpPr>
        <p:spPr>
          <a:xfrm>
            <a:off x="233219" y="765877"/>
            <a:ext cx="53269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endParaRPr lang="en-GB" sz="2400" dirty="0">
              <a:latin typeface="Myriad Pro Semibold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800CF4-FEA1-410C-9DD3-A192FBDF609F}"/>
              </a:ext>
            </a:extLst>
          </p:cNvPr>
          <p:cNvSpPr/>
          <p:nvPr/>
        </p:nvSpPr>
        <p:spPr>
          <a:xfrm>
            <a:off x="5340097" y="652021"/>
            <a:ext cx="34991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dad   cat              daughter   dog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039E608-3E87-4F22-B193-9582452C7F2C}"/>
              </a:ext>
            </a:extLst>
          </p:cNvPr>
          <p:cNvSpPr/>
          <p:nvPr/>
        </p:nvSpPr>
        <p:spPr>
          <a:xfrm>
            <a:off x="129801" y="2149019"/>
            <a:ext cx="81788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lphaLcParenR"/>
            </a:pPr>
            <a:r>
              <a:rPr lang="en-GB" sz="2000" dirty="0"/>
              <a:t>How is it possible that this scale is balanced? Can you find one possibility that you think nobody else will think of?</a:t>
            </a:r>
          </a:p>
          <a:p>
            <a:pPr marL="457200" indent="-457200">
              <a:buAutoNum type="alphaLcParenR"/>
            </a:pPr>
            <a:endParaRPr lang="en-GB" sz="2000" dirty="0"/>
          </a:p>
          <a:p>
            <a:pPr marL="457200" indent="-457200">
              <a:buFontTx/>
              <a:buAutoNum type="alphaLcParenR"/>
            </a:pPr>
            <a:r>
              <a:rPr lang="en-GB" sz="2000" dirty="0"/>
              <a:t>If the mass of the pets is the same, what does that tell you about the mass of the dad and the daughter?</a:t>
            </a:r>
          </a:p>
          <a:p>
            <a:pPr marL="457200" indent="-457200">
              <a:buAutoNum type="alphaLcParenR"/>
            </a:pPr>
            <a:endParaRPr lang="en-GB" sz="2000" dirty="0"/>
          </a:p>
          <a:p>
            <a:pPr marL="457200" indent="-457200">
              <a:buAutoNum type="alphaLcParenR"/>
            </a:pPr>
            <a:r>
              <a:rPr lang="en-GB" sz="2000" dirty="0"/>
              <a:t>If the dad weighs 2 kg more than the daughter, what does that tell us about the mass of the cat and the dog?</a:t>
            </a:r>
          </a:p>
          <a:p>
            <a:pPr marL="457200" indent="-457200">
              <a:buAutoNum type="alphaLcParenR"/>
            </a:pPr>
            <a:endParaRPr lang="en-GB" sz="2000" dirty="0"/>
          </a:p>
          <a:p>
            <a:pPr marL="457200" indent="-457200">
              <a:buAutoNum type="alphaLcParenR"/>
            </a:pPr>
            <a:r>
              <a:rPr lang="en-GB" sz="2000" dirty="0"/>
              <a:t>With this in mind, if I tell you that the mass of the </a:t>
            </a:r>
          </a:p>
          <a:p>
            <a:r>
              <a:rPr lang="en-GB" sz="2000" dirty="0"/>
              <a:t>        dad is 90 kg, what has the mass of the daughter got</a:t>
            </a:r>
          </a:p>
          <a:p>
            <a:r>
              <a:rPr lang="en-GB" sz="2000" dirty="0"/>
              <a:t>        to be and what might be the mass of the pets?</a:t>
            </a:r>
          </a:p>
          <a:p>
            <a:endParaRPr lang="en-GB" sz="2000" dirty="0"/>
          </a:p>
          <a:p>
            <a:r>
              <a:rPr lang="en-GB" sz="2000" b="1" dirty="0"/>
              <a:t>   Challenge</a:t>
            </a:r>
            <a:r>
              <a:rPr lang="en-GB" sz="2000" dirty="0"/>
              <a:t>: Can you write another problem based on the above?</a:t>
            </a:r>
          </a:p>
          <a:p>
            <a:pPr marL="457200" indent="-457200">
              <a:buAutoNum type="alphaLcParenR"/>
            </a:pPr>
            <a:endParaRPr lang="en-GB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12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89" name="Shape 289"/>
          <p:cNvSpPr/>
          <p:nvPr/>
        </p:nvSpPr>
        <p:spPr>
          <a:xfrm>
            <a:off x="517315" y="4151045"/>
            <a:ext cx="258688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4.2 + 5.8 = 3.96 + </a:t>
            </a:r>
          </a:p>
        </p:txBody>
      </p:sp>
      <p:grpSp>
        <p:nvGrpSpPr>
          <p:cNvPr id="306" name="Group 306"/>
          <p:cNvGrpSpPr/>
          <p:nvPr/>
        </p:nvGrpSpPr>
        <p:grpSpPr>
          <a:xfrm>
            <a:off x="133883" y="1091412"/>
            <a:ext cx="3800278" cy="2450263"/>
            <a:chOff x="0" y="-1"/>
            <a:chExt cx="3800277" cy="2450261"/>
          </a:xfrm>
        </p:grpSpPr>
        <p:sp>
          <p:nvSpPr>
            <p:cNvPr id="290" name="Shape 290"/>
            <p:cNvSpPr/>
            <p:nvPr/>
          </p:nvSpPr>
          <p:spPr>
            <a:xfrm>
              <a:off x="2308715" y="888528"/>
              <a:ext cx="96004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+ 0.24</a:t>
              </a:r>
            </a:p>
          </p:txBody>
        </p:sp>
        <p:grpSp>
          <p:nvGrpSpPr>
            <p:cNvPr id="295" name="Group 295"/>
            <p:cNvGrpSpPr/>
            <p:nvPr/>
          </p:nvGrpSpPr>
          <p:grpSpPr>
            <a:xfrm>
              <a:off x="378047" y="1990524"/>
              <a:ext cx="3336073" cy="459737"/>
              <a:chOff x="0" y="0"/>
              <a:chExt cx="3336072" cy="459735"/>
            </a:xfrm>
          </p:grpSpPr>
          <p:sp>
            <p:nvSpPr>
              <p:cNvPr id="291" name="Shape 291"/>
              <p:cNvSpPr/>
              <p:nvPr/>
            </p:nvSpPr>
            <p:spPr>
              <a:xfrm>
                <a:off x="899065" y="-1"/>
                <a:ext cx="282135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r>
                  <a:t>+</a:t>
                </a:r>
              </a:p>
            </p:txBody>
          </p:sp>
          <p:sp>
            <p:nvSpPr>
              <p:cNvPr id="292" name="Shape 292"/>
              <p:cNvSpPr/>
              <p:nvPr/>
            </p:nvSpPr>
            <p:spPr>
              <a:xfrm>
                <a:off x="2892905" y="-1"/>
                <a:ext cx="443168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r>
                  <a:t>10</a:t>
                </a:r>
              </a:p>
            </p:txBody>
          </p:sp>
          <p:sp>
            <p:nvSpPr>
              <p:cNvPr id="293" name="Shape 293"/>
              <p:cNvSpPr/>
              <p:nvPr/>
            </p:nvSpPr>
            <p:spPr>
              <a:xfrm>
                <a:off x="0" y="-1"/>
                <a:ext cx="697365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r>
                  <a:t>3.96</a:t>
                </a:r>
              </a:p>
            </p:txBody>
          </p:sp>
          <p:sp>
            <p:nvSpPr>
              <p:cNvPr id="294" name="Shape 294"/>
              <p:cNvSpPr/>
              <p:nvPr/>
            </p:nvSpPr>
            <p:spPr>
              <a:xfrm>
                <a:off x="2281969" y="-1"/>
                <a:ext cx="282135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r>
                  <a:t>=</a:t>
                </a:r>
              </a:p>
            </p:txBody>
          </p:sp>
        </p:grpSp>
        <p:grpSp>
          <p:nvGrpSpPr>
            <p:cNvPr id="301" name="Group 301"/>
            <p:cNvGrpSpPr/>
            <p:nvPr/>
          </p:nvGrpSpPr>
          <p:grpSpPr>
            <a:xfrm>
              <a:off x="539344" y="-2"/>
              <a:ext cx="3260934" cy="459737"/>
              <a:chOff x="0" y="0"/>
              <a:chExt cx="3260933" cy="459735"/>
            </a:xfrm>
          </p:grpSpPr>
          <p:sp>
            <p:nvSpPr>
              <p:cNvPr id="296" name="Shape 296"/>
              <p:cNvSpPr/>
              <p:nvPr/>
            </p:nvSpPr>
            <p:spPr>
              <a:xfrm>
                <a:off x="-1" y="0"/>
                <a:ext cx="527851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r>
                  <a:t>4.2</a:t>
                </a:r>
              </a:p>
            </p:txBody>
          </p:sp>
          <p:sp>
            <p:nvSpPr>
              <p:cNvPr id="297" name="Shape 297"/>
              <p:cNvSpPr/>
              <p:nvPr/>
            </p:nvSpPr>
            <p:spPr>
              <a:xfrm>
                <a:off x="1387712" y="0"/>
                <a:ext cx="527851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r>
                  <a:t>5.8</a:t>
                </a:r>
              </a:p>
            </p:txBody>
          </p:sp>
          <p:sp>
            <p:nvSpPr>
              <p:cNvPr id="298" name="Shape 298"/>
              <p:cNvSpPr/>
              <p:nvPr/>
            </p:nvSpPr>
            <p:spPr>
              <a:xfrm>
                <a:off x="2817766" y="0"/>
                <a:ext cx="443168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r>
                  <a:t>10</a:t>
                </a:r>
              </a:p>
            </p:txBody>
          </p:sp>
          <p:sp>
            <p:nvSpPr>
              <p:cNvPr id="299" name="Shape 299"/>
              <p:cNvSpPr/>
              <p:nvPr/>
            </p:nvSpPr>
            <p:spPr>
              <a:xfrm>
                <a:off x="2199616" y="0"/>
                <a:ext cx="282135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r>
                  <a:t>=</a:t>
                </a:r>
              </a:p>
            </p:txBody>
          </p:sp>
          <p:sp>
            <p:nvSpPr>
              <p:cNvPr id="300" name="Shape 300"/>
              <p:cNvSpPr/>
              <p:nvPr/>
            </p:nvSpPr>
            <p:spPr>
              <a:xfrm>
                <a:off x="816712" y="0"/>
                <a:ext cx="282135" cy="4597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45718" tIns="45718" rIns="45718" bIns="45718" numCol="1" anchor="t">
                <a:spAutoFit/>
              </a:bodyPr>
              <a:lstStyle>
                <a:lvl1pPr algn="ctr">
                  <a:spcBef>
                    <a:spcPts val="500"/>
                  </a:spcBef>
                  <a:buSzTx/>
                  <a:buNone/>
                  <a:defRPr sz="2400">
                    <a:latin typeface="Myriad Pro Semibold"/>
                    <a:ea typeface="Myriad Pro Semibold"/>
                    <a:cs typeface="Myriad Pro Semibold"/>
                    <a:sym typeface="Myriad Pro Semibold"/>
                  </a:defRPr>
                </a:lvl1pPr>
              </a:lstStyle>
              <a:p>
                <a:r>
                  <a:t>+</a:t>
                </a:r>
              </a:p>
            </p:txBody>
          </p:sp>
        </p:grpSp>
        <p:pic>
          <p:nvPicPr>
            <p:cNvPr id="302" name="image8.png" descr="A close up of a logo  Description generated with high confidenc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2548" y="529697"/>
              <a:ext cx="194530" cy="139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03" name="image8.png" descr="A close up of a logo  Description generated with high confidenc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0082" y="529697"/>
              <a:ext cx="194530" cy="139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4" name="Shape 304"/>
            <p:cNvSpPr/>
            <p:nvPr/>
          </p:nvSpPr>
          <p:spPr>
            <a:xfrm>
              <a:off x="0" y="901228"/>
              <a:ext cx="539007" cy="434343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05" name="Shape 305"/>
            <p:cNvSpPr/>
            <p:nvPr/>
          </p:nvSpPr>
          <p:spPr>
            <a:xfrm>
              <a:off x="1900308" y="2003225"/>
              <a:ext cx="539009" cy="434343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07" name="Shape 307"/>
          <p:cNvSpPr/>
          <p:nvPr/>
        </p:nvSpPr>
        <p:spPr>
          <a:xfrm>
            <a:off x="4781432" y="2012573"/>
            <a:ext cx="96004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+ 0.57</a:t>
            </a:r>
          </a:p>
        </p:txBody>
      </p:sp>
      <p:grpSp>
        <p:nvGrpSpPr>
          <p:cNvPr id="313" name="Group 313"/>
          <p:cNvGrpSpPr/>
          <p:nvPr/>
        </p:nvGrpSpPr>
        <p:grpSpPr>
          <a:xfrm>
            <a:off x="5603444" y="1091415"/>
            <a:ext cx="3260932" cy="459737"/>
            <a:chOff x="-1" y="0"/>
            <a:chExt cx="3260931" cy="459735"/>
          </a:xfrm>
        </p:grpSpPr>
        <p:sp>
          <p:nvSpPr>
            <p:cNvPr id="308" name="Shape 308"/>
            <p:cNvSpPr/>
            <p:nvPr/>
          </p:nvSpPr>
          <p:spPr>
            <a:xfrm>
              <a:off x="-2" y="-1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6.5</a:t>
              </a:r>
            </a:p>
          </p:txBody>
        </p:sp>
        <p:sp>
          <p:nvSpPr>
            <p:cNvPr id="309" name="Shape 309"/>
            <p:cNvSpPr/>
            <p:nvPr/>
          </p:nvSpPr>
          <p:spPr>
            <a:xfrm>
              <a:off x="1387711" y="-1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3.5</a:t>
              </a:r>
            </a:p>
          </p:txBody>
        </p:sp>
        <p:sp>
          <p:nvSpPr>
            <p:cNvPr id="310" name="Shape 310"/>
            <p:cNvSpPr/>
            <p:nvPr/>
          </p:nvSpPr>
          <p:spPr>
            <a:xfrm>
              <a:off x="2817764" y="-1"/>
              <a:ext cx="443167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10</a:t>
              </a:r>
            </a:p>
          </p:txBody>
        </p:sp>
        <p:sp>
          <p:nvSpPr>
            <p:cNvPr id="311" name="Shape 311"/>
            <p:cNvSpPr/>
            <p:nvPr/>
          </p:nvSpPr>
          <p:spPr>
            <a:xfrm>
              <a:off x="2199614" y="-1"/>
              <a:ext cx="28213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=</a:t>
              </a:r>
            </a:p>
          </p:txBody>
        </p:sp>
        <p:sp>
          <p:nvSpPr>
            <p:cNvPr id="312" name="Shape 312"/>
            <p:cNvSpPr/>
            <p:nvPr/>
          </p:nvSpPr>
          <p:spPr>
            <a:xfrm>
              <a:off x="816712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+</a:t>
              </a:r>
            </a:p>
          </p:txBody>
        </p:sp>
      </p:grpSp>
      <p:pic>
        <p:nvPicPr>
          <p:cNvPr id="314" name="image8.png" descr="A close up of a logo  Description generated with high confiden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6648" y="1621111"/>
            <a:ext cx="194530" cy="139087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image8.png" descr="A close up of a logo  Description generated with high confidenc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80" y="1621111"/>
            <a:ext cx="194530" cy="1390873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Shape 316"/>
          <p:cNvSpPr/>
          <p:nvPr/>
        </p:nvSpPr>
        <p:spPr>
          <a:xfrm>
            <a:off x="7432988" y="2025273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17" name="Shape 317"/>
          <p:cNvSpPr/>
          <p:nvPr/>
        </p:nvSpPr>
        <p:spPr>
          <a:xfrm>
            <a:off x="5551942" y="3094639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18" name="Shape 318"/>
          <p:cNvSpPr/>
          <p:nvPr/>
        </p:nvSpPr>
        <p:spPr>
          <a:xfrm>
            <a:off x="5076855" y="4151045"/>
            <a:ext cx="3433720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6.5 + 3.5 =           + 2.93 </a:t>
            </a:r>
          </a:p>
        </p:txBody>
      </p:sp>
      <p:sp>
        <p:nvSpPr>
          <p:cNvPr id="319" name="Shape 319"/>
          <p:cNvSpPr/>
          <p:nvPr/>
        </p:nvSpPr>
        <p:spPr>
          <a:xfrm>
            <a:off x="6807355" y="4163745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20" name="Shape 320"/>
          <p:cNvSpPr/>
          <p:nvPr/>
        </p:nvSpPr>
        <p:spPr>
          <a:xfrm>
            <a:off x="6341140" y="3081939"/>
            <a:ext cx="2408592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+     2.93    =   10</a:t>
            </a:r>
          </a:p>
        </p:txBody>
      </p:sp>
      <p:sp>
        <p:nvSpPr>
          <p:cNvPr id="321" name="Shape 321"/>
          <p:cNvSpPr/>
          <p:nvPr/>
        </p:nvSpPr>
        <p:spPr>
          <a:xfrm flipV="1">
            <a:off x="4571997" y="1136170"/>
            <a:ext cx="4" cy="4106689"/>
          </a:xfrm>
          <a:prstGeom prst="line">
            <a:avLst/>
          </a:prstGeom>
          <a:ln w="25400">
            <a:solidFill>
              <a:schemeClr val="accent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22" name="Shape 322"/>
          <p:cNvSpPr/>
          <p:nvPr/>
        </p:nvSpPr>
        <p:spPr>
          <a:xfrm>
            <a:off x="264522" y="5282064"/>
            <a:ext cx="7271130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Challenge:</a:t>
            </a:r>
          </a:p>
          <a:p>
            <a: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Using these same original addends and this structure,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can you redistribute a different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part of one addend to the other addend and form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some other balanced equations?</a:t>
            </a:r>
          </a:p>
        </p:txBody>
      </p:sp>
      <p:sp>
        <p:nvSpPr>
          <p:cNvPr id="324" name="Shape 324"/>
          <p:cNvSpPr/>
          <p:nvPr/>
        </p:nvSpPr>
        <p:spPr>
          <a:xfrm>
            <a:off x="3158892" y="4163483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" name="Shape 323">
            <a:extLst>
              <a:ext uri="{FF2B5EF4-FFF2-40B4-BE49-F238E27FC236}">
                <a16:creationId xmlns:a16="http://schemas.microsoft.com/office/drawing/2014/main" id="{C9CDD0CB-DE6E-4B35-A07E-CFB1EF160534}"/>
              </a:ext>
            </a:extLst>
          </p:cNvPr>
          <p:cNvSpPr/>
          <p:nvPr/>
        </p:nvSpPr>
        <p:spPr>
          <a:xfrm>
            <a:off x="161858" y="652226"/>
            <a:ext cx="8820279" cy="4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15DA60-DDC8-4AFB-968C-75734F16A3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GB" sz="1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https://www.ncetm.org.uk/classroom-resources/vl-upper-key-stage-2-number-addition-and-subtraction-video-lessons/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65963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289" name="Shape 289"/>
          <p:cNvSpPr/>
          <p:nvPr/>
        </p:nvSpPr>
        <p:spPr>
          <a:xfrm>
            <a:off x="517315" y="4151045"/>
            <a:ext cx="258688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4.2 + 5.8 = 3.96 + </a:t>
            </a:r>
          </a:p>
        </p:txBody>
      </p:sp>
      <p:sp>
        <p:nvSpPr>
          <p:cNvPr id="290" name="Shape 290"/>
          <p:cNvSpPr/>
          <p:nvPr/>
        </p:nvSpPr>
        <p:spPr>
          <a:xfrm>
            <a:off x="2444031" y="1983091"/>
            <a:ext cx="954745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numCol="1" anchor="t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lang="en-GB" dirty="0"/>
              <a:t>+ </a:t>
            </a:r>
            <a:r>
              <a:rPr dirty="0"/>
              <a:t>0.24</a:t>
            </a:r>
          </a:p>
        </p:txBody>
      </p:sp>
      <p:grpSp>
        <p:nvGrpSpPr>
          <p:cNvPr id="295" name="Group 295"/>
          <p:cNvGrpSpPr/>
          <p:nvPr/>
        </p:nvGrpSpPr>
        <p:grpSpPr>
          <a:xfrm>
            <a:off x="511930" y="3081939"/>
            <a:ext cx="3336074" cy="459737"/>
            <a:chOff x="0" y="0"/>
            <a:chExt cx="3336072" cy="459735"/>
          </a:xfrm>
        </p:grpSpPr>
        <p:sp>
          <p:nvSpPr>
            <p:cNvPr id="291" name="Shape 291"/>
            <p:cNvSpPr/>
            <p:nvPr/>
          </p:nvSpPr>
          <p:spPr>
            <a:xfrm>
              <a:off x="899065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+</a:t>
              </a:r>
            </a:p>
          </p:txBody>
        </p:sp>
        <p:sp>
          <p:nvSpPr>
            <p:cNvPr id="292" name="Shape 292"/>
            <p:cNvSpPr/>
            <p:nvPr/>
          </p:nvSpPr>
          <p:spPr>
            <a:xfrm>
              <a:off x="2892905" y="-1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10</a:t>
              </a:r>
            </a:p>
          </p:txBody>
        </p:sp>
        <p:sp>
          <p:nvSpPr>
            <p:cNvPr id="293" name="Shape 293"/>
            <p:cNvSpPr/>
            <p:nvPr/>
          </p:nvSpPr>
          <p:spPr>
            <a:xfrm>
              <a:off x="0" y="-1"/>
              <a:ext cx="69736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3.96</a:t>
              </a:r>
            </a:p>
          </p:txBody>
        </p:sp>
        <p:sp>
          <p:nvSpPr>
            <p:cNvPr id="294" name="Shape 294"/>
            <p:cNvSpPr/>
            <p:nvPr/>
          </p:nvSpPr>
          <p:spPr>
            <a:xfrm>
              <a:off x="2281969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=</a:t>
              </a:r>
            </a:p>
          </p:txBody>
        </p:sp>
      </p:grpSp>
      <p:grpSp>
        <p:nvGrpSpPr>
          <p:cNvPr id="301" name="Group 301"/>
          <p:cNvGrpSpPr/>
          <p:nvPr/>
        </p:nvGrpSpPr>
        <p:grpSpPr>
          <a:xfrm>
            <a:off x="673227" y="1091411"/>
            <a:ext cx="3260935" cy="459737"/>
            <a:chOff x="0" y="0"/>
            <a:chExt cx="3260933" cy="459735"/>
          </a:xfrm>
        </p:grpSpPr>
        <p:sp>
          <p:nvSpPr>
            <p:cNvPr id="296" name="Shape 296"/>
            <p:cNvSpPr/>
            <p:nvPr/>
          </p:nvSpPr>
          <p:spPr>
            <a:xfrm>
              <a:off x="-1" y="0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4.2</a:t>
              </a:r>
            </a:p>
          </p:txBody>
        </p:sp>
        <p:sp>
          <p:nvSpPr>
            <p:cNvPr id="297" name="Shape 297"/>
            <p:cNvSpPr/>
            <p:nvPr/>
          </p:nvSpPr>
          <p:spPr>
            <a:xfrm>
              <a:off x="1387712" y="0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5.8</a:t>
              </a:r>
            </a:p>
          </p:txBody>
        </p:sp>
        <p:sp>
          <p:nvSpPr>
            <p:cNvPr id="298" name="Shape 298"/>
            <p:cNvSpPr/>
            <p:nvPr/>
          </p:nvSpPr>
          <p:spPr>
            <a:xfrm>
              <a:off x="2817766" y="0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10</a:t>
              </a:r>
            </a:p>
          </p:txBody>
        </p:sp>
        <p:sp>
          <p:nvSpPr>
            <p:cNvPr id="299" name="Shape 299"/>
            <p:cNvSpPr/>
            <p:nvPr/>
          </p:nvSpPr>
          <p:spPr>
            <a:xfrm>
              <a:off x="2199616" y="0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=</a:t>
              </a:r>
            </a:p>
          </p:txBody>
        </p:sp>
        <p:sp>
          <p:nvSpPr>
            <p:cNvPr id="300" name="Shape 300"/>
            <p:cNvSpPr/>
            <p:nvPr/>
          </p:nvSpPr>
          <p:spPr>
            <a:xfrm>
              <a:off x="816712" y="0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+</a:t>
              </a:r>
            </a:p>
          </p:txBody>
        </p:sp>
      </p:grpSp>
      <p:pic>
        <p:nvPicPr>
          <p:cNvPr id="302" name="image8.png" descr="A close up of a logo  Description generated with high confidenc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6431" y="1621110"/>
            <a:ext cx="194530" cy="139087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303" name="image8.png" descr="A close up of a logo  Description generated with high confidenc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50" y="1591159"/>
            <a:ext cx="194530" cy="139087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307" name="Shape 307"/>
          <p:cNvSpPr/>
          <p:nvPr/>
        </p:nvSpPr>
        <p:spPr>
          <a:xfrm>
            <a:off x="4781432" y="2012573"/>
            <a:ext cx="96004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+ 0.57</a:t>
            </a:r>
          </a:p>
        </p:txBody>
      </p:sp>
      <p:grpSp>
        <p:nvGrpSpPr>
          <p:cNvPr id="313" name="Group 313"/>
          <p:cNvGrpSpPr/>
          <p:nvPr/>
        </p:nvGrpSpPr>
        <p:grpSpPr>
          <a:xfrm>
            <a:off x="5603444" y="1091415"/>
            <a:ext cx="3260932" cy="459737"/>
            <a:chOff x="-1" y="0"/>
            <a:chExt cx="3260931" cy="459735"/>
          </a:xfrm>
        </p:grpSpPr>
        <p:sp>
          <p:nvSpPr>
            <p:cNvPr id="308" name="Shape 308"/>
            <p:cNvSpPr/>
            <p:nvPr/>
          </p:nvSpPr>
          <p:spPr>
            <a:xfrm>
              <a:off x="-2" y="-1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6.5</a:t>
              </a:r>
            </a:p>
          </p:txBody>
        </p:sp>
        <p:sp>
          <p:nvSpPr>
            <p:cNvPr id="309" name="Shape 309"/>
            <p:cNvSpPr/>
            <p:nvPr/>
          </p:nvSpPr>
          <p:spPr>
            <a:xfrm>
              <a:off x="1387711" y="-1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3.5</a:t>
              </a:r>
            </a:p>
          </p:txBody>
        </p:sp>
        <p:sp>
          <p:nvSpPr>
            <p:cNvPr id="310" name="Shape 310"/>
            <p:cNvSpPr/>
            <p:nvPr/>
          </p:nvSpPr>
          <p:spPr>
            <a:xfrm>
              <a:off x="2817764" y="-1"/>
              <a:ext cx="443167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10</a:t>
              </a:r>
            </a:p>
          </p:txBody>
        </p:sp>
        <p:sp>
          <p:nvSpPr>
            <p:cNvPr id="311" name="Shape 311"/>
            <p:cNvSpPr/>
            <p:nvPr/>
          </p:nvSpPr>
          <p:spPr>
            <a:xfrm>
              <a:off x="2199614" y="-1"/>
              <a:ext cx="28213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=</a:t>
              </a:r>
            </a:p>
          </p:txBody>
        </p:sp>
        <p:sp>
          <p:nvSpPr>
            <p:cNvPr id="312" name="Shape 312"/>
            <p:cNvSpPr/>
            <p:nvPr/>
          </p:nvSpPr>
          <p:spPr>
            <a:xfrm>
              <a:off x="816712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+</a:t>
              </a:r>
            </a:p>
          </p:txBody>
        </p:sp>
      </p:grpSp>
      <p:pic>
        <p:nvPicPr>
          <p:cNvPr id="314" name="image8.png" descr="A close up of a logo  Description generated with high confidenc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6648" y="1621111"/>
            <a:ext cx="194530" cy="139087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image8.png" descr="A close up of a logo  Description generated with high confidenc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80" y="1621111"/>
            <a:ext cx="194530" cy="1390873"/>
          </a:xfrm>
          <a:prstGeom prst="rect">
            <a:avLst/>
          </a:prstGeom>
          <a:ln w="12700">
            <a:miter lim="400000"/>
          </a:ln>
        </p:spPr>
      </p:pic>
      <p:sp>
        <p:nvSpPr>
          <p:cNvPr id="317" name="Shape 317"/>
          <p:cNvSpPr/>
          <p:nvPr/>
        </p:nvSpPr>
        <p:spPr>
          <a:xfrm>
            <a:off x="5551942" y="3094639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18" name="Shape 318"/>
          <p:cNvSpPr/>
          <p:nvPr/>
        </p:nvSpPr>
        <p:spPr>
          <a:xfrm>
            <a:off x="5076855" y="4151045"/>
            <a:ext cx="3433720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6.5 + 3.5 =           + 2.93 </a:t>
            </a:r>
          </a:p>
        </p:txBody>
      </p:sp>
      <p:sp>
        <p:nvSpPr>
          <p:cNvPr id="319" name="Shape 319"/>
          <p:cNvSpPr/>
          <p:nvPr/>
        </p:nvSpPr>
        <p:spPr>
          <a:xfrm>
            <a:off x="6807355" y="4163745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20" name="Shape 320"/>
          <p:cNvSpPr/>
          <p:nvPr/>
        </p:nvSpPr>
        <p:spPr>
          <a:xfrm>
            <a:off x="6341140" y="3081939"/>
            <a:ext cx="2408592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+     2.93    =   10</a:t>
            </a:r>
          </a:p>
        </p:txBody>
      </p:sp>
      <p:sp>
        <p:nvSpPr>
          <p:cNvPr id="321" name="Shape 321"/>
          <p:cNvSpPr/>
          <p:nvPr/>
        </p:nvSpPr>
        <p:spPr>
          <a:xfrm flipV="1">
            <a:off x="4585249" y="1089499"/>
            <a:ext cx="4" cy="4106689"/>
          </a:xfrm>
          <a:prstGeom prst="line">
            <a:avLst/>
          </a:prstGeom>
          <a:ln w="25400">
            <a:solidFill>
              <a:schemeClr val="accent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0" name="Shape 290">
            <a:extLst>
              <a:ext uri="{FF2B5EF4-FFF2-40B4-BE49-F238E27FC236}">
                <a16:creationId xmlns:a16="http://schemas.microsoft.com/office/drawing/2014/main" id="{48CC9E9C-E70B-4488-B05F-B771BB23025E}"/>
              </a:ext>
            </a:extLst>
          </p:cNvPr>
          <p:cNvSpPr/>
          <p:nvPr/>
        </p:nvSpPr>
        <p:spPr>
          <a:xfrm>
            <a:off x="55924" y="1980628"/>
            <a:ext cx="868182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numCol="1" anchor="t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lang="en-GB" dirty="0">
                <a:highlight>
                  <a:srgbClr val="FFFF00"/>
                </a:highlight>
              </a:rPr>
              <a:t>-</a:t>
            </a:r>
            <a:r>
              <a:rPr dirty="0">
                <a:highlight>
                  <a:srgbClr val="FFFF00"/>
                </a:highlight>
              </a:rPr>
              <a:t> 0.24</a:t>
            </a:r>
          </a:p>
        </p:txBody>
      </p:sp>
      <p:sp>
        <p:nvSpPr>
          <p:cNvPr id="42" name="Shape 290">
            <a:extLst>
              <a:ext uri="{FF2B5EF4-FFF2-40B4-BE49-F238E27FC236}">
                <a16:creationId xmlns:a16="http://schemas.microsoft.com/office/drawing/2014/main" id="{6A30D5AF-C944-4EBD-9A8D-6DD25C8F0FB5}"/>
              </a:ext>
            </a:extLst>
          </p:cNvPr>
          <p:cNvSpPr/>
          <p:nvPr/>
        </p:nvSpPr>
        <p:spPr>
          <a:xfrm>
            <a:off x="3046956" y="4178863"/>
            <a:ext cx="659792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numCol="1" anchor="t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lang="en-GB" dirty="0">
                <a:highlight>
                  <a:srgbClr val="FFFF00"/>
                </a:highlight>
              </a:rPr>
              <a:t>6.04</a:t>
            </a:r>
            <a:endParaRPr dirty="0">
              <a:highlight>
                <a:srgbClr val="FFFF00"/>
              </a:highlight>
            </a:endParaRPr>
          </a:p>
        </p:txBody>
      </p:sp>
      <p:sp>
        <p:nvSpPr>
          <p:cNvPr id="43" name="Shape 290">
            <a:extLst>
              <a:ext uri="{FF2B5EF4-FFF2-40B4-BE49-F238E27FC236}">
                <a16:creationId xmlns:a16="http://schemas.microsoft.com/office/drawing/2014/main" id="{2E936C25-C97A-4999-9853-A74C0F532283}"/>
              </a:ext>
            </a:extLst>
          </p:cNvPr>
          <p:cNvSpPr/>
          <p:nvPr/>
        </p:nvSpPr>
        <p:spPr>
          <a:xfrm>
            <a:off x="2031379" y="3079230"/>
            <a:ext cx="659792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numCol="1" anchor="t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lang="en-GB" dirty="0">
                <a:highlight>
                  <a:srgbClr val="FFFF00"/>
                </a:highlight>
              </a:rPr>
              <a:t>6.04</a:t>
            </a:r>
            <a:endParaRPr dirty="0">
              <a:highlight>
                <a:srgbClr val="FFFF00"/>
              </a:highlight>
            </a:endParaRPr>
          </a:p>
        </p:txBody>
      </p:sp>
      <p:sp>
        <p:nvSpPr>
          <p:cNvPr id="44" name="Shape 317">
            <a:extLst>
              <a:ext uri="{FF2B5EF4-FFF2-40B4-BE49-F238E27FC236}">
                <a16:creationId xmlns:a16="http://schemas.microsoft.com/office/drawing/2014/main" id="{FDDF4FA1-446D-4123-A9A9-F5A97F0707F3}"/>
              </a:ext>
            </a:extLst>
          </p:cNvPr>
          <p:cNvSpPr/>
          <p:nvPr/>
        </p:nvSpPr>
        <p:spPr>
          <a:xfrm>
            <a:off x="7519007" y="2037969"/>
            <a:ext cx="539009" cy="434341"/>
          </a:xfrm>
          <a:prstGeom prst="rect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" name="Shape 323">
            <a:extLst>
              <a:ext uri="{FF2B5EF4-FFF2-40B4-BE49-F238E27FC236}">
                <a16:creationId xmlns:a16="http://schemas.microsoft.com/office/drawing/2014/main" id="{9E877DFB-AE10-4211-AC2E-D052CA016AAA}"/>
              </a:ext>
            </a:extLst>
          </p:cNvPr>
          <p:cNvSpPr/>
          <p:nvPr/>
        </p:nvSpPr>
        <p:spPr>
          <a:xfrm>
            <a:off x="175109" y="638807"/>
            <a:ext cx="8820279" cy="4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3" name="Shape 322">
            <a:extLst>
              <a:ext uri="{FF2B5EF4-FFF2-40B4-BE49-F238E27FC236}">
                <a16:creationId xmlns:a16="http://schemas.microsoft.com/office/drawing/2014/main" id="{DB037452-6213-4B62-93ED-9A7349322655}"/>
              </a:ext>
            </a:extLst>
          </p:cNvPr>
          <p:cNvSpPr/>
          <p:nvPr/>
        </p:nvSpPr>
        <p:spPr>
          <a:xfrm>
            <a:off x="264522" y="5282064"/>
            <a:ext cx="7271130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Challenge:</a:t>
            </a:r>
          </a:p>
          <a:p>
            <a: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Using these same original addends and this structure,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can you redistribute a different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part of one addend to the other addend and form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some other balanced equations?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234968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289" name="Shape 289"/>
          <p:cNvSpPr/>
          <p:nvPr/>
        </p:nvSpPr>
        <p:spPr>
          <a:xfrm>
            <a:off x="517315" y="4151045"/>
            <a:ext cx="258688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4.2 + 5.8 = 3.96 + </a:t>
            </a:r>
          </a:p>
        </p:txBody>
      </p:sp>
      <p:sp>
        <p:nvSpPr>
          <p:cNvPr id="290" name="Shape 290"/>
          <p:cNvSpPr/>
          <p:nvPr/>
        </p:nvSpPr>
        <p:spPr>
          <a:xfrm>
            <a:off x="2444031" y="1983091"/>
            <a:ext cx="954745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numCol="1" anchor="t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lang="en-GB" dirty="0"/>
              <a:t>+ </a:t>
            </a:r>
            <a:r>
              <a:rPr dirty="0"/>
              <a:t>0.24</a:t>
            </a:r>
          </a:p>
        </p:txBody>
      </p:sp>
      <p:grpSp>
        <p:nvGrpSpPr>
          <p:cNvPr id="295" name="Group 295"/>
          <p:cNvGrpSpPr/>
          <p:nvPr/>
        </p:nvGrpSpPr>
        <p:grpSpPr>
          <a:xfrm>
            <a:off x="511930" y="3081939"/>
            <a:ext cx="3336074" cy="459737"/>
            <a:chOff x="0" y="0"/>
            <a:chExt cx="3336072" cy="459735"/>
          </a:xfrm>
        </p:grpSpPr>
        <p:sp>
          <p:nvSpPr>
            <p:cNvPr id="291" name="Shape 291"/>
            <p:cNvSpPr/>
            <p:nvPr/>
          </p:nvSpPr>
          <p:spPr>
            <a:xfrm>
              <a:off x="899065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+</a:t>
              </a:r>
            </a:p>
          </p:txBody>
        </p:sp>
        <p:sp>
          <p:nvSpPr>
            <p:cNvPr id="292" name="Shape 292"/>
            <p:cNvSpPr/>
            <p:nvPr/>
          </p:nvSpPr>
          <p:spPr>
            <a:xfrm>
              <a:off x="2892905" y="-1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10</a:t>
              </a:r>
            </a:p>
          </p:txBody>
        </p:sp>
        <p:sp>
          <p:nvSpPr>
            <p:cNvPr id="293" name="Shape 293"/>
            <p:cNvSpPr/>
            <p:nvPr/>
          </p:nvSpPr>
          <p:spPr>
            <a:xfrm>
              <a:off x="0" y="-1"/>
              <a:ext cx="69736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3.96</a:t>
              </a:r>
            </a:p>
          </p:txBody>
        </p:sp>
        <p:sp>
          <p:nvSpPr>
            <p:cNvPr id="294" name="Shape 294"/>
            <p:cNvSpPr/>
            <p:nvPr/>
          </p:nvSpPr>
          <p:spPr>
            <a:xfrm>
              <a:off x="2281969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=</a:t>
              </a:r>
            </a:p>
          </p:txBody>
        </p:sp>
      </p:grpSp>
      <p:grpSp>
        <p:nvGrpSpPr>
          <p:cNvPr id="301" name="Group 301"/>
          <p:cNvGrpSpPr/>
          <p:nvPr/>
        </p:nvGrpSpPr>
        <p:grpSpPr>
          <a:xfrm>
            <a:off x="673227" y="1091411"/>
            <a:ext cx="3260935" cy="459737"/>
            <a:chOff x="0" y="0"/>
            <a:chExt cx="3260933" cy="459735"/>
          </a:xfrm>
        </p:grpSpPr>
        <p:sp>
          <p:nvSpPr>
            <p:cNvPr id="296" name="Shape 296"/>
            <p:cNvSpPr/>
            <p:nvPr/>
          </p:nvSpPr>
          <p:spPr>
            <a:xfrm>
              <a:off x="-1" y="0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4.2</a:t>
              </a:r>
            </a:p>
          </p:txBody>
        </p:sp>
        <p:sp>
          <p:nvSpPr>
            <p:cNvPr id="297" name="Shape 297"/>
            <p:cNvSpPr/>
            <p:nvPr/>
          </p:nvSpPr>
          <p:spPr>
            <a:xfrm>
              <a:off x="1387712" y="0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5.8</a:t>
              </a:r>
            </a:p>
          </p:txBody>
        </p:sp>
        <p:sp>
          <p:nvSpPr>
            <p:cNvPr id="298" name="Shape 298"/>
            <p:cNvSpPr/>
            <p:nvPr/>
          </p:nvSpPr>
          <p:spPr>
            <a:xfrm>
              <a:off x="2817766" y="0"/>
              <a:ext cx="443168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10</a:t>
              </a:r>
            </a:p>
          </p:txBody>
        </p:sp>
        <p:sp>
          <p:nvSpPr>
            <p:cNvPr id="299" name="Shape 299"/>
            <p:cNvSpPr/>
            <p:nvPr/>
          </p:nvSpPr>
          <p:spPr>
            <a:xfrm>
              <a:off x="2199616" y="0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=</a:t>
              </a:r>
            </a:p>
          </p:txBody>
        </p:sp>
        <p:sp>
          <p:nvSpPr>
            <p:cNvPr id="300" name="Shape 300"/>
            <p:cNvSpPr/>
            <p:nvPr/>
          </p:nvSpPr>
          <p:spPr>
            <a:xfrm>
              <a:off x="816712" y="0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+</a:t>
              </a:r>
            </a:p>
          </p:txBody>
        </p:sp>
      </p:grpSp>
      <p:pic>
        <p:nvPicPr>
          <p:cNvPr id="302" name="image8.png" descr="A close up of a logo  Description generated with high confidenc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6431" y="1621110"/>
            <a:ext cx="194530" cy="139087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303" name="image8.png" descr="A close up of a logo  Description generated with high confidenc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350" y="1591159"/>
            <a:ext cx="194530" cy="139087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307" name="Shape 307"/>
          <p:cNvSpPr/>
          <p:nvPr/>
        </p:nvSpPr>
        <p:spPr>
          <a:xfrm>
            <a:off x="4781432" y="2012573"/>
            <a:ext cx="96004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+ 0.57</a:t>
            </a:r>
          </a:p>
        </p:txBody>
      </p:sp>
      <p:grpSp>
        <p:nvGrpSpPr>
          <p:cNvPr id="313" name="Group 313"/>
          <p:cNvGrpSpPr/>
          <p:nvPr/>
        </p:nvGrpSpPr>
        <p:grpSpPr>
          <a:xfrm>
            <a:off x="5603444" y="1091415"/>
            <a:ext cx="3260932" cy="459737"/>
            <a:chOff x="-1" y="0"/>
            <a:chExt cx="3260931" cy="459735"/>
          </a:xfrm>
        </p:grpSpPr>
        <p:sp>
          <p:nvSpPr>
            <p:cNvPr id="308" name="Shape 308"/>
            <p:cNvSpPr/>
            <p:nvPr/>
          </p:nvSpPr>
          <p:spPr>
            <a:xfrm>
              <a:off x="-2" y="-1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6.5</a:t>
              </a:r>
            </a:p>
          </p:txBody>
        </p:sp>
        <p:sp>
          <p:nvSpPr>
            <p:cNvPr id="309" name="Shape 309"/>
            <p:cNvSpPr/>
            <p:nvPr/>
          </p:nvSpPr>
          <p:spPr>
            <a:xfrm>
              <a:off x="1387711" y="-1"/>
              <a:ext cx="52785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3.5</a:t>
              </a:r>
            </a:p>
          </p:txBody>
        </p:sp>
        <p:sp>
          <p:nvSpPr>
            <p:cNvPr id="310" name="Shape 310"/>
            <p:cNvSpPr/>
            <p:nvPr/>
          </p:nvSpPr>
          <p:spPr>
            <a:xfrm>
              <a:off x="2817764" y="-1"/>
              <a:ext cx="443167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10</a:t>
              </a:r>
            </a:p>
          </p:txBody>
        </p:sp>
        <p:sp>
          <p:nvSpPr>
            <p:cNvPr id="311" name="Shape 311"/>
            <p:cNvSpPr/>
            <p:nvPr/>
          </p:nvSpPr>
          <p:spPr>
            <a:xfrm>
              <a:off x="2199614" y="-1"/>
              <a:ext cx="28213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=</a:t>
              </a:r>
            </a:p>
          </p:txBody>
        </p:sp>
        <p:sp>
          <p:nvSpPr>
            <p:cNvPr id="312" name="Shape 312"/>
            <p:cNvSpPr/>
            <p:nvPr/>
          </p:nvSpPr>
          <p:spPr>
            <a:xfrm>
              <a:off x="816712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+</a:t>
              </a:r>
            </a:p>
          </p:txBody>
        </p:sp>
      </p:grpSp>
      <p:pic>
        <p:nvPicPr>
          <p:cNvPr id="314" name="image8.png" descr="A close up of a logo  Description generated with high confidenc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6648" y="1621111"/>
            <a:ext cx="194530" cy="1390873"/>
          </a:xfrm>
          <a:prstGeom prst="rect">
            <a:avLst/>
          </a:prstGeom>
          <a:ln w="12700">
            <a:miter lim="400000"/>
          </a:ln>
        </p:spPr>
      </p:pic>
      <p:pic>
        <p:nvPicPr>
          <p:cNvPr id="315" name="image8.png" descr="A close up of a logo  Description generated with high confidenc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80" y="1621111"/>
            <a:ext cx="194530" cy="1390873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Shape 318"/>
          <p:cNvSpPr/>
          <p:nvPr/>
        </p:nvSpPr>
        <p:spPr>
          <a:xfrm>
            <a:off x="5076855" y="4151045"/>
            <a:ext cx="3433720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6.5 + 3.5 =           + 2.93 </a:t>
            </a:r>
          </a:p>
        </p:txBody>
      </p:sp>
      <p:sp>
        <p:nvSpPr>
          <p:cNvPr id="320" name="Shape 320"/>
          <p:cNvSpPr/>
          <p:nvPr/>
        </p:nvSpPr>
        <p:spPr>
          <a:xfrm>
            <a:off x="6341140" y="3081939"/>
            <a:ext cx="2408592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t>+     2.93    =   10</a:t>
            </a:r>
          </a:p>
        </p:txBody>
      </p:sp>
      <p:sp>
        <p:nvSpPr>
          <p:cNvPr id="321" name="Shape 321"/>
          <p:cNvSpPr/>
          <p:nvPr/>
        </p:nvSpPr>
        <p:spPr>
          <a:xfrm flipV="1">
            <a:off x="4571998" y="1169531"/>
            <a:ext cx="4" cy="4106689"/>
          </a:xfrm>
          <a:prstGeom prst="line">
            <a:avLst/>
          </a:prstGeom>
          <a:ln w="25400">
            <a:solidFill>
              <a:schemeClr val="accent1"/>
            </a:solidFill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23" name="Shape 323"/>
          <p:cNvSpPr/>
          <p:nvPr/>
        </p:nvSpPr>
        <p:spPr>
          <a:xfrm>
            <a:off x="129164" y="667861"/>
            <a:ext cx="8820279" cy="4616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algn="ctr"/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40" name="Shape 290">
            <a:extLst>
              <a:ext uri="{FF2B5EF4-FFF2-40B4-BE49-F238E27FC236}">
                <a16:creationId xmlns:a16="http://schemas.microsoft.com/office/drawing/2014/main" id="{48CC9E9C-E70B-4488-B05F-B771BB23025E}"/>
              </a:ext>
            </a:extLst>
          </p:cNvPr>
          <p:cNvSpPr/>
          <p:nvPr/>
        </p:nvSpPr>
        <p:spPr>
          <a:xfrm>
            <a:off x="55924" y="1980628"/>
            <a:ext cx="868182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numCol="1" anchor="t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lang="en-GB" dirty="0"/>
              <a:t>-</a:t>
            </a:r>
            <a:r>
              <a:rPr dirty="0"/>
              <a:t> 0.24</a:t>
            </a:r>
          </a:p>
        </p:txBody>
      </p:sp>
      <p:sp>
        <p:nvSpPr>
          <p:cNvPr id="41" name="Shape 290">
            <a:extLst>
              <a:ext uri="{FF2B5EF4-FFF2-40B4-BE49-F238E27FC236}">
                <a16:creationId xmlns:a16="http://schemas.microsoft.com/office/drawing/2014/main" id="{0206DF76-742F-4139-A206-EE005A55E650}"/>
              </a:ext>
            </a:extLst>
          </p:cNvPr>
          <p:cNvSpPr/>
          <p:nvPr/>
        </p:nvSpPr>
        <p:spPr>
          <a:xfrm>
            <a:off x="7411448" y="2055766"/>
            <a:ext cx="783224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numCol="1" anchor="t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lang="en-GB" dirty="0">
                <a:highlight>
                  <a:srgbClr val="FFFF00"/>
                </a:highlight>
              </a:rPr>
              <a:t>-0.57</a:t>
            </a:r>
            <a:endParaRPr dirty="0">
              <a:highlight>
                <a:srgbClr val="FFFF00"/>
              </a:highlight>
            </a:endParaRPr>
          </a:p>
        </p:txBody>
      </p:sp>
      <p:sp>
        <p:nvSpPr>
          <p:cNvPr id="42" name="Shape 290">
            <a:extLst>
              <a:ext uri="{FF2B5EF4-FFF2-40B4-BE49-F238E27FC236}">
                <a16:creationId xmlns:a16="http://schemas.microsoft.com/office/drawing/2014/main" id="{6A30D5AF-C944-4EBD-9A8D-6DD25C8F0FB5}"/>
              </a:ext>
            </a:extLst>
          </p:cNvPr>
          <p:cNvSpPr/>
          <p:nvPr/>
        </p:nvSpPr>
        <p:spPr>
          <a:xfrm>
            <a:off x="3046956" y="4178863"/>
            <a:ext cx="659792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numCol="1" anchor="t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lang="en-GB" dirty="0"/>
              <a:t>6.04</a:t>
            </a:r>
            <a:endParaRPr dirty="0"/>
          </a:p>
        </p:txBody>
      </p:sp>
      <p:sp>
        <p:nvSpPr>
          <p:cNvPr id="43" name="Shape 290">
            <a:extLst>
              <a:ext uri="{FF2B5EF4-FFF2-40B4-BE49-F238E27FC236}">
                <a16:creationId xmlns:a16="http://schemas.microsoft.com/office/drawing/2014/main" id="{2E936C25-C97A-4999-9853-A74C0F532283}"/>
              </a:ext>
            </a:extLst>
          </p:cNvPr>
          <p:cNvSpPr/>
          <p:nvPr/>
        </p:nvSpPr>
        <p:spPr>
          <a:xfrm>
            <a:off x="2031379" y="3113634"/>
            <a:ext cx="659792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numCol="1" anchor="t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lang="en-GB" dirty="0"/>
              <a:t>6.04</a:t>
            </a:r>
            <a:endParaRPr dirty="0"/>
          </a:p>
        </p:txBody>
      </p:sp>
      <p:sp>
        <p:nvSpPr>
          <p:cNvPr id="38" name="Shape 290">
            <a:extLst>
              <a:ext uri="{FF2B5EF4-FFF2-40B4-BE49-F238E27FC236}">
                <a16:creationId xmlns:a16="http://schemas.microsoft.com/office/drawing/2014/main" id="{780E4737-5B27-4584-89C8-F7C6C36AAFDA}"/>
              </a:ext>
            </a:extLst>
          </p:cNvPr>
          <p:cNvSpPr/>
          <p:nvPr/>
        </p:nvSpPr>
        <p:spPr>
          <a:xfrm>
            <a:off x="5491548" y="3138727"/>
            <a:ext cx="659792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numCol="1" anchor="t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lang="en-GB" dirty="0">
                <a:highlight>
                  <a:srgbClr val="FFFF00"/>
                </a:highlight>
              </a:rPr>
              <a:t>7.07</a:t>
            </a:r>
            <a:endParaRPr dirty="0">
              <a:highlight>
                <a:srgbClr val="FFFF00"/>
              </a:highlight>
            </a:endParaRPr>
          </a:p>
        </p:txBody>
      </p:sp>
      <p:sp>
        <p:nvSpPr>
          <p:cNvPr id="39" name="Shape 290">
            <a:extLst>
              <a:ext uri="{FF2B5EF4-FFF2-40B4-BE49-F238E27FC236}">
                <a16:creationId xmlns:a16="http://schemas.microsoft.com/office/drawing/2014/main" id="{5D7FFA9E-DB0B-4A33-B9B5-7974333CB923}"/>
              </a:ext>
            </a:extLst>
          </p:cNvPr>
          <p:cNvSpPr/>
          <p:nvPr/>
        </p:nvSpPr>
        <p:spPr>
          <a:xfrm>
            <a:off x="6702292" y="4166401"/>
            <a:ext cx="659792" cy="461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8" tIns="45718" rIns="45718" bIns="45718" numCol="1" anchor="t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lang="en-GB" dirty="0">
                <a:highlight>
                  <a:srgbClr val="FFFF00"/>
                </a:highlight>
              </a:rPr>
              <a:t>7.07</a:t>
            </a:r>
            <a:endParaRPr dirty="0">
              <a:highlight>
                <a:srgbClr val="FFFF00"/>
              </a:highlight>
            </a:endParaRPr>
          </a:p>
        </p:txBody>
      </p:sp>
      <p:sp>
        <p:nvSpPr>
          <p:cNvPr id="2" name="Shape 322">
            <a:extLst>
              <a:ext uri="{FF2B5EF4-FFF2-40B4-BE49-F238E27FC236}">
                <a16:creationId xmlns:a16="http://schemas.microsoft.com/office/drawing/2014/main" id="{0034558C-2423-4537-9D75-23384C3863D5}"/>
              </a:ext>
            </a:extLst>
          </p:cNvPr>
          <p:cNvSpPr/>
          <p:nvPr/>
        </p:nvSpPr>
        <p:spPr>
          <a:xfrm>
            <a:off x="264522" y="5282064"/>
            <a:ext cx="7271130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Challenge:</a:t>
            </a:r>
          </a:p>
          <a:p>
            <a: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Using these same original addends and this structure,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SzTx/>
              <a:buNone/>
              <a:defRPr sz="2000">
                <a:latin typeface="Calibri"/>
                <a:ea typeface="Calibri"/>
                <a:cs typeface="Calibri"/>
                <a:sym typeface="Calibri"/>
              </a:defRPr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can you redistribute a different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part of one addend to the other addend and form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some other balanced equations?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96161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>
            <a:spLocks noGrp="1"/>
          </p:cNvSpPr>
          <p:nvPr>
            <p:ph type="body" sz="quarter" idx="1"/>
          </p:nvPr>
        </p:nvSpPr>
        <p:spPr>
          <a:xfrm>
            <a:off x="1" y="-2"/>
            <a:ext cx="9144001" cy="630004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  <a:endParaRPr dirty="0"/>
          </a:p>
        </p:txBody>
      </p:sp>
      <p:pic>
        <p:nvPicPr>
          <p:cNvPr id="201" name="image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7623" y="3067418"/>
            <a:ext cx="627348" cy="418235"/>
          </a:xfrm>
          <a:prstGeom prst="rect">
            <a:avLst/>
          </a:prstGeom>
          <a:ln w="12700">
            <a:miter lim="400000"/>
          </a:ln>
        </p:spPr>
      </p:pic>
      <p:pic>
        <p:nvPicPr>
          <p:cNvPr id="202" name="image1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020" y="2484446"/>
            <a:ext cx="3086500" cy="2314876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Shape 203"/>
          <p:cNvSpPr/>
          <p:nvPr/>
        </p:nvSpPr>
        <p:spPr>
          <a:xfrm>
            <a:off x="1157543" y="3180219"/>
            <a:ext cx="1078738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t>4,960</a:t>
            </a:r>
            <a:r>
              <a:rPr sz="1200"/>
              <a:t> </a:t>
            </a:r>
            <a:r>
              <a:t>g</a:t>
            </a:r>
          </a:p>
        </p:txBody>
      </p:sp>
      <p:sp>
        <p:nvSpPr>
          <p:cNvPr id="204" name="Shape 204"/>
          <p:cNvSpPr/>
          <p:nvPr/>
        </p:nvSpPr>
        <p:spPr>
          <a:xfrm>
            <a:off x="2875265" y="3180219"/>
            <a:ext cx="107873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t>5,040</a:t>
            </a:r>
            <a:r>
              <a:rPr sz="1200"/>
              <a:t> </a:t>
            </a:r>
            <a:r>
              <a:t>g</a:t>
            </a:r>
          </a:p>
        </p:txBody>
      </p:sp>
      <p:sp>
        <p:nvSpPr>
          <p:cNvPr id="205" name="Shape 205"/>
          <p:cNvSpPr/>
          <p:nvPr/>
        </p:nvSpPr>
        <p:spPr>
          <a:xfrm>
            <a:off x="2134996" y="981592"/>
            <a:ext cx="824540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t>340</a:t>
            </a:r>
            <a:r>
              <a:rPr sz="1200"/>
              <a:t> </a:t>
            </a:r>
            <a:r>
              <a:t>g</a:t>
            </a:r>
          </a:p>
        </p:txBody>
      </p:sp>
      <p:sp>
        <p:nvSpPr>
          <p:cNvPr id="206" name="Shape 206"/>
          <p:cNvSpPr/>
          <p:nvPr/>
        </p:nvSpPr>
        <p:spPr>
          <a:xfrm>
            <a:off x="4277627" y="1935874"/>
            <a:ext cx="87536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dirty="0"/>
              <a:t>− 340</a:t>
            </a:r>
          </a:p>
        </p:txBody>
      </p:sp>
      <p:sp>
        <p:nvSpPr>
          <p:cNvPr id="207" name="Shape 207"/>
          <p:cNvSpPr/>
          <p:nvPr/>
        </p:nvSpPr>
        <p:spPr>
          <a:xfrm>
            <a:off x="6588224" y="1916280"/>
            <a:ext cx="87536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lvl1pPr>
          </a:lstStyle>
          <a:p>
            <a:r>
              <a:rPr dirty="0"/>
              <a:t>+ 340</a:t>
            </a:r>
          </a:p>
        </p:txBody>
      </p:sp>
      <p:grpSp>
        <p:nvGrpSpPr>
          <p:cNvPr id="213" name="Group 213"/>
          <p:cNvGrpSpPr/>
          <p:nvPr/>
        </p:nvGrpSpPr>
        <p:grpSpPr>
          <a:xfrm>
            <a:off x="4715978" y="3128077"/>
            <a:ext cx="3717447" cy="459737"/>
            <a:chOff x="0" y="0"/>
            <a:chExt cx="3717445" cy="459735"/>
          </a:xfrm>
        </p:grpSpPr>
        <p:sp>
          <p:nvSpPr>
            <p:cNvPr id="208" name="Shape 208"/>
            <p:cNvSpPr/>
            <p:nvPr/>
          </p:nvSpPr>
          <p:spPr>
            <a:xfrm>
              <a:off x="983824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+</a:t>
              </a:r>
            </a:p>
          </p:txBody>
        </p:sp>
        <p:sp>
          <p:nvSpPr>
            <p:cNvPr id="209" name="Shape 209"/>
            <p:cNvSpPr/>
            <p:nvPr/>
          </p:nvSpPr>
          <p:spPr>
            <a:xfrm>
              <a:off x="2681049" y="-1"/>
              <a:ext cx="103639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10,000</a:t>
              </a:r>
            </a:p>
          </p:txBody>
        </p:sp>
        <p:sp>
          <p:nvSpPr>
            <p:cNvPr id="210" name="Shape 210"/>
            <p:cNvSpPr/>
            <p:nvPr/>
          </p:nvSpPr>
          <p:spPr>
            <a:xfrm>
              <a:off x="1382904" y="-1"/>
              <a:ext cx="86688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rPr dirty="0"/>
                <a:t>5,040</a:t>
              </a:r>
            </a:p>
          </p:txBody>
        </p:sp>
        <p:sp>
          <p:nvSpPr>
            <p:cNvPr id="211" name="Shape 211"/>
            <p:cNvSpPr/>
            <p:nvPr/>
          </p:nvSpPr>
          <p:spPr>
            <a:xfrm>
              <a:off x="-1" y="-1"/>
              <a:ext cx="86688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4,960</a:t>
              </a:r>
            </a:p>
          </p:txBody>
        </p:sp>
        <p:sp>
          <p:nvSpPr>
            <p:cNvPr id="212" name="Shape 212"/>
            <p:cNvSpPr/>
            <p:nvPr/>
          </p:nvSpPr>
          <p:spPr>
            <a:xfrm>
              <a:off x="2366728" y="-1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=</a:t>
              </a:r>
            </a:p>
          </p:txBody>
        </p:sp>
      </p:grpSp>
      <p:grpSp>
        <p:nvGrpSpPr>
          <p:cNvPr id="219" name="Group 219"/>
          <p:cNvGrpSpPr/>
          <p:nvPr/>
        </p:nvGrpSpPr>
        <p:grpSpPr>
          <a:xfrm>
            <a:off x="4724692" y="1020289"/>
            <a:ext cx="3727064" cy="459736"/>
            <a:chOff x="0" y="-1"/>
            <a:chExt cx="3727063" cy="459735"/>
          </a:xfrm>
        </p:grpSpPr>
        <p:sp>
          <p:nvSpPr>
            <p:cNvPr id="214" name="Shape 214"/>
            <p:cNvSpPr/>
            <p:nvPr/>
          </p:nvSpPr>
          <p:spPr>
            <a:xfrm>
              <a:off x="-1" y="-2"/>
              <a:ext cx="86688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rPr dirty="0"/>
                <a:t>5,300</a:t>
              </a:r>
            </a:p>
          </p:txBody>
        </p:sp>
        <p:sp>
          <p:nvSpPr>
            <p:cNvPr id="215" name="Shape 215"/>
            <p:cNvSpPr/>
            <p:nvPr/>
          </p:nvSpPr>
          <p:spPr>
            <a:xfrm>
              <a:off x="1387712" y="-2"/>
              <a:ext cx="866881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4,700</a:t>
              </a:r>
            </a:p>
          </p:txBody>
        </p:sp>
        <p:sp>
          <p:nvSpPr>
            <p:cNvPr id="216" name="Shape 216"/>
            <p:cNvSpPr/>
            <p:nvPr/>
          </p:nvSpPr>
          <p:spPr>
            <a:xfrm>
              <a:off x="2690667" y="-2"/>
              <a:ext cx="103639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10,000</a:t>
              </a:r>
            </a:p>
          </p:txBody>
        </p:sp>
        <p:sp>
          <p:nvSpPr>
            <p:cNvPr id="217" name="Shape 217"/>
            <p:cNvSpPr/>
            <p:nvPr/>
          </p:nvSpPr>
          <p:spPr>
            <a:xfrm>
              <a:off x="2369132" y="-2"/>
              <a:ext cx="282135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=</a:t>
              </a:r>
            </a:p>
          </p:txBody>
        </p:sp>
        <p:sp>
          <p:nvSpPr>
            <p:cNvPr id="218" name="Shape 218"/>
            <p:cNvSpPr/>
            <p:nvPr/>
          </p:nvSpPr>
          <p:spPr>
            <a:xfrm>
              <a:off x="986228" y="-2"/>
              <a:ext cx="282136" cy="4597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>
              <a:lvl1pPr algn="ctr">
                <a:spcBef>
                  <a:spcPts val="500"/>
                </a:spcBef>
                <a:buSzTx/>
                <a:buNone/>
                <a:defRPr sz="2400">
                  <a:latin typeface="Myriad Pro Semibold"/>
                  <a:ea typeface="Myriad Pro Semibold"/>
                  <a:cs typeface="Myriad Pro Semibold"/>
                  <a:sym typeface="Myriad Pro Semibold"/>
                </a:defRPr>
              </a:lvl1pPr>
            </a:lstStyle>
            <a:p>
              <a:r>
                <a:t>+</a:t>
              </a:r>
            </a:p>
          </p:txBody>
        </p:sp>
      </p:grpSp>
      <p:pic>
        <p:nvPicPr>
          <p:cNvPr id="220" name="image8.png" descr="A close up of a logo  Description generated with high confidenc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3694" y="1611168"/>
            <a:ext cx="194530" cy="1390874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image8.png" descr="A close up of a logo  Description generated with high confidenc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4842" y="1627788"/>
            <a:ext cx="194530" cy="1390874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Shape 222"/>
          <p:cNvSpPr/>
          <p:nvPr/>
        </p:nvSpPr>
        <p:spPr>
          <a:xfrm>
            <a:off x="1157543" y="3182634"/>
            <a:ext cx="1078738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5,300</a:t>
            </a:r>
            <a:r>
              <a:rPr sz="1200" dirty="0"/>
              <a:t> </a:t>
            </a:r>
            <a:r>
              <a:rPr dirty="0"/>
              <a:t>g</a:t>
            </a:r>
          </a:p>
        </p:txBody>
      </p:sp>
      <p:sp>
        <p:nvSpPr>
          <p:cNvPr id="223" name="Shape 223"/>
          <p:cNvSpPr/>
          <p:nvPr/>
        </p:nvSpPr>
        <p:spPr>
          <a:xfrm>
            <a:off x="2875265" y="3180219"/>
            <a:ext cx="1078737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t>4,700</a:t>
            </a:r>
            <a:r>
              <a:rPr sz="1200"/>
              <a:t> </a:t>
            </a:r>
            <a:r>
              <a:t>g</a:t>
            </a:r>
          </a:p>
        </p:txBody>
      </p:sp>
      <p:sp>
        <p:nvSpPr>
          <p:cNvPr id="224" name="Shape 224"/>
          <p:cNvSpPr/>
          <p:nvPr/>
        </p:nvSpPr>
        <p:spPr>
          <a:xfrm>
            <a:off x="1923139" y="4127946"/>
            <a:ext cx="1248254" cy="459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t>10,000</a:t>
            </a:r>
            <a:r>
              <a:rPr sz="1200"/>
              <a:t> </a:t>
            </a:r>
            <a:r>
              <a:t>g</a:t>
            </a:r>
          </a:p>
        </p:txBody>
      </p:sp>
      <p:sp>
        <p:nvSpPr>
          <p:cNvPr id="225" name="Shape 225"/>
          <p:cNvSpPr/>
          <p:nvPr/>
        </p:nvSpPr>
        <p:spPr>
          <a:xfrm>
            <a:off x="164350" y="5160982"/>
            <a:ext cx="5742850" cy="1328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I have subtracted </a:t>
            </a:r>
            <a:r>
              <a:rPr b="1" dirty="0"/>
              <a:t>340</a:t>
            </a:r>
            <a:r>
              <a:rPr dirty="0"/>
              <a:t> from one addend,</a:t>
            </a:r>
            <a:endParaRPr lang="en-GB" dirty="0"/>
          </a:p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so I need to add </a:t>
            </a:r>
            <a:r>
              <a:rPr b="1" dirty="0"/>
              <a:t>340</a:t>
            </a:r>
            <a:r>
              <a:rPr dirty="0"/>
              <a:t> to the other addend</a:t>
            </a:r>
            <a:endParaRPr lang="en-GB" dirty="0"/>
          </a:p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to keep the sum the same.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1D84CA8-0075-4D4E-8CA1-E03655E2E723}"/>
              </a:ext>
            </a:extLst>
          </p:cNvPr>
          <p:cNvSpPr/>
          <p:nvPr/>
        </p:nvSpPr>
        <p:spPr>
          <a:xfrm>
            <a:off x="4288855" y="3839031"/>
            <a:ext cx="49228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highlight>
                  <a:srgbClr val="FFFF00"/>
                </a:highlight>
              </a:rPr>
              <a:t>5,300 + 4,700 = 4,960 + 5,040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xit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5" dur="500" fill="hold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-1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0.009374 -0.032756 0.009981 -0.064587 0.010588 -0.096358 C 0.011196 -0.128130 0.011803 -0.159842 0.021178 -0.192362 C 0.032978 -0.236342 0.075868 -0.262272 0.104688 -0.262502 C 0.132978 -0.262972 0.179858 -0.239122 0.191488 -0.194912 C 0.201038 -0.162622 0.203426 -0.150817 0.204728 -0.138808 C 0.206031 -0.126800 0.206248 -0.114587 0.211458 -0.081482" pathEditMode="relative">
                                      <p:cBhvr>
                                        <p:cTn id="19" dur="22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9" presetClass="entr" fill="hold" grpId="0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xit" fill="hold" grpId="0" nodeType="afterEffect">
                                  <p:stCondLst>
                                    <p:cond delay="2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26" dur="250" fill="hold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9" presetClass="exit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30" dur="500" fill="hold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" grpId="0" animBg="1" advAuto="0"/>
      <p:bldP spid="203" grpId="0" animBg="1" advAuto="0"/>
      <p:bldP spid="204" grpId="0" animBg="1" advAuto="0"/>
      <p:bldP spid="205" grpId="0" animBg="1" advAuto="0"/>
      <p:bldP spid="205" grpId="1" animBg="1" advAuto="0"/>
      <p:bldP spid="206" grpId="0" animBg="1" advAuto="0"/>
      <p:bldP spid="207" grpId="0" animBg="1" advAuto="0"/>
      <p:bldP spid="213" grpId="0" animBg="1" advAuto="0"/>
      <p:bldP spid="219" grpId="0" animBg="1" advAuto="0"/>
      <p:bldP spid="220" grpId="0" animBg="1" advAuto="0"/>
      <p:bldP spid="221" grpId="0" animBg="1" advAuto="0"/>
      <p:bldP spid="222" grpId="0" animBg="1" advAuto="0"/>
      <p:bldP spid="223" grpId="0" animBg="1" advAuto="0"/>
      <p:bldP spid="225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0BAC53-7E7C-4216-A348-5F65B5896E9D}"/>
              </a:ext>
            </a:extLst>
          </p:cNvPr>
          <p:cNvGrpSpPr/>
          <p:nvPr/>
        </p:nvGrpSpPr>
        <p:grpSpPr>
          <a:xfrm>
            <a:off x="584193" y="1120147"/>
            <a:ext cx="7975614" cy="2811447"/>
            <a:chOff x="584193" y="2008422"/>
            <a:chExt cx="7975614" cy="2811447"/>
          </a:xfrm>
        </p:grpSpPr>
        <p:pic>
          <p:nvPicPr>
            <p:cNvPr id="4" name="Picture 3" descr="A close up of a light  Description generated with high confidence">
              <a:extLst>
                <a:ext uri="{FF2B5EF4-FFF2-40B4-BE49-F238E27FC236}">
                  <a16:creationId xmlns:a16="http://schemas.microsoft.com/office/drawing/2014/main" id="{AF89B0FB-13F6-4F1E-8FB4-1F3C4C5AB2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4193" y="2439309"/>
              <a:ext cx="7975614" cy="238056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6D97814-18A5-4363-9527-6D7D89B0A85B}"/>
                </a:ext>
              </a:extLst>
            </p:cNvPr>
            <p:cNvSpPr txBox="1"/>
            <p:nvPr/>
          </p:nvSpPr>
          <p:spPr bwMode="auto">
            <a:xfrm>
              <a:off x="1511213" y="2008422"/>
              <a:ext cx="187102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5,300 + 4,700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2D3D630-A4D5-4D50-A599-748263048250}"/>
                </a:ext>
              </a:extLst>
            </p:cNvPr>
            <p:cNvSpPr txBox="1"/>
            <p:nvPr/>
          </p:nvSpPr>
          <p:spPr bwMode="auto">
            <a:xfrm>
              <a:off x="4290213" y="2008422"/>
              <a:ext cx="3770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EED68EB-EE96-4AA1-AD69-785B12402956}"/>
                </a:ext>
              </a:extLst>
            </p:cNvPr>
            <p:cNvSpPr txBox="1"/>
            <p:nvPr/>
          </p:nvSpPr>
          <p:spPr bwMode="auto">
            <a:xfrm>
              <a:off x="6110019" y="2008422"/>
              <a:ext cx="100700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10,000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54910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0BAC53-7E7C-4216-A348-5F65B5896E9D}"/>
              </a:ext>
            </a:extLst>
          </p:cNvPr>
          <p:cNvGrpSpPr/>
          <p:nvPr/>
        </p:nvGrpSpPr>
        <p:grpSpPr>
          <a:xfrm>
            <a:off x="584193" y="1120147"/>
            <a:ext cx="7975614" cy="2811447"/>
            <a:chOff x="584193" y="2008422"/>
            <a:chExt cx="7975614" cy="2811447"/>
          </a:xfrm>
        </p:grpSpPr>
        <p:pic>
          <p:nvPicPr>
            <p:cNvPr id="4" name="Picture 3" descr="A close up of a light  Description generated with high confidence">
              <a:extLst>
                <a:ext uri="{FF2B5EF4-FFF2-40B4-BE49-F238E27FC236}">
                  <a16:creationId xmlns:a16="http://schemas.microsoft.com/office/drawing/2014/main" id="{AF89B0FB-13F6-4F1E-8FB4-1F3C4C5AB2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4193" y="2439309"/>
              <a:ext cx="7975614" cy="238056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6D97814-18A5-4363-9527-6D7D89B0A85B}"/>
                </a:ext>
              </a:extLst>
            </p:cNvPr>
            <p:cNvSpPr txBox="1"/>
            <p:nvPr/>
          </p:nvSpPr>
          <p:spPr bwMode="auto">
            <a:xfrm>
              <a:off x="672043" y="2008422"/>
              <a:ext cx="354937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5,300 </a:t>
              </a:r>
              <a:r>
                <a:rPr lang="en-GB" sz="2200" b="1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−</a:t>
              </a: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 </a:t>
              </a:r>
              <a:r>
                <a:rPr lang="en-GB" sz="2200" b="1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340</a:t>
              </a: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 + 4,700 </a:t>
              </a:r>
              <a:r>
                <a:rPr lang="en-GB" sz="2200" b="1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+ 340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2D3D630-A4D5-4D50-A599-748263048250}"/>
                </a:ext>
              </a:extLst>
            </p:cNvPr>
            <p:cNvSpPr txBox="1"/>
            <p:nvPr/>
          </p:nvSpPr>
          <p:spPr bwMode="auto">
            <a:xfrm>
              <a:off x="4290213" y="2008422"/>
              <a:ext cx="3770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EED68EB-EE96-4AA1-AD69-785B12402956}"/>
                </a:ext>
              </a:extLst>
            </p:cNvPr>
            <p:cNvSpPr txBox="1"/>
            <p:nvPr/>
          </p:nvSpPr>
          <p:spPr bwMode="auto">
            <a:xfrm>
              <a:off x="6110019" y="2008422"/>
              <a:ext cx="100700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10,000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8" name="Shape 225">
            <a:extLst>
              <a:ext uri="{FF2B5EF4-FFF2-40B4-BE49-F238E27FC236}">
                <a16:creationId xmlns:a16="http://schemas.microsoft.com/office/drawing/2014/main" id="{F816F058-D57A-41C6-882F-29D0279D48B8}"/>
              </a:ext>
            </a:extLst>
          </p:cNvPr>
          <p:cNvSpPr/>
          <p:nvPr/>
        </p:nvSpPr>
        <p:spPr>
          <a:xfrm>
            <a:off x="584193" y="4852628"/>
            <a:ext cx="5742850" cy="1328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I have subtracted </a:t>
            </a:r>
            <a:r>
              <a:rPr b="1" dirty="0"/>
              <a:t>340</a:t>
            </a:r>
            <a:r>
              <a:rPr dirty="0"/>
              <a:t> from one addend,</a:t>
            </a:r>
            <a:endParaRPr lang="en-GB" dirty="0"/>
          </a:p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so I need to add </a:t>
            </a:r>
            <a:r>
              <a:rPr b="1" dirty="0"/>
              <a:t>340</a:t>
            </a:r>
            <a:r>
              <a:rPr dirty="0"/>
              <a:t> to the other addend</a:t>
            </a:r>
            <a:endParaRPr lang="en-GB" dirty="0"/>
          </a:p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to keep the sum the same.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13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80BAC53-7E7C-4216-A348-5F65B5896E9D}"/>
              </a:ext>
            </a:extLst>
          </p:cNvPr>
          <p:cNvGrpSpPr/>
          <p:nvPr/>
        </p:nvGrpSpPr>
        <p:grpSpPr>
          <a:xfrm>
            <a:off x="584193" y="1120147"/>
            <a:ext cx="7975614" cy="2811447"/>
            <a:chOff x="584193" y="2008422"/>
            <a:chExt cx="7975614" cy="2811447"/>
          </a:xfrm>
        </p:grpSpPr>
        <p:pic>
          <p:nvPicPr>
            <p:cNvPr id="4" name="Picture 3" descr="A close up of a light  Description generated with high confidence">
              <a:extLst>
                <a:ext uri="{FF2B5EF4-FFF2-40B4-BE49-F238E27FC236}">
                  <a16:creationId xmlns:a16="http://schemas.microsoft.com/office/drawing/2014/main" id="{AF89B0FB-13F6-4F1E-8FB4-1F3C4C5AB2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4193" y="2439309"/>
              <a:ext cx="7975614" cy="238056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6D97814-18A5-4363-9527-6D7D89B0A85B}"/>
                </a:ext>
              </a:extLst>
            </p:cNvPr>
            <p:cNvSpPr txBox="1"/>
            <p:nvPr/>
          </p:nvSpPr>
          <p:spPr bwMode="auto">
            <a:xfrm>
              <a:off x="632770" y="2008422"/>
              <a:ext cx="362791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5,300 </a:t>
              </a:r>
              <a:r>
                <a:rPr lang="en-GB" sz="2200" b="1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−</a:t>
              </a: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 </a:t>
              </a:r>
              <a:r>
                <a:rPr lang="en-GB" sz="2200" b="1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270</a:t>
              </a: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 + 4,700 </a:t>
              </a:r>
              <a:r>
                <a:rPr lang="en-GB" sz="2200" b="1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+ 270 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2D3D630-A4D5-4D50-A599-748263048250}"/>
                </a:ext>
              </a:extLst>
            </p:cNvPr>
            <p:cNvSpPr txBox="1"/>
            <p:nvPr/>
          </p:nvSpPr>
          <p:spPr bwMode="auto">
            <a:xfrm>
              <a:off x="4290213" y="2008422"/>
              <a:ext cx="3770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EED68EB-EE96-4AA1-AD69-785B12402956}"/>
                </a:ext>
              </a:extLst>
            </p:cNvPr>
            <p:cNvSpPr txBox="1"/>
            <p:nvPr/>
          </p:nvSpPr>
          <p:spPr bwMode="auto">
            <a:xfrm>
              <a:off x="6110019" y="2008422"/>
              <a:ext cx="100700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10,000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8" name="Shape 225">
            <a:extLst>
              <a:ext uri="{FF2B5EF4-FFF2-40B4-BE49-F238E27FC236}">
                <a16:creationId xmlns:a16="http://schemas.microsoft.com/office/drawing/2014/main" id="{F816F058-D57A-41C6-882F-29D0279D48B8}"/>
              </a:ext>
            </a:extLst>
          </p:cNvPr>
          <p:cNvSpPr/>
          <p:nvPr/>
        </p:nvSpPr>
        <p:spPr>
          <a:xfrm>
            <a:off x="130897" y="4528261"/>
            <a:ext cx="5742850" cy="1328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I have subtracted </a:t>
            </a:r>
            <a:r>
              <a:rPr lang="en-GB" b="1" dirty="0"/>
              <a:t>270</a:t>
            </a:r>
            <a:r>
              <a:rPr dirty="0"/>
              <a:t> from one addend,</a:t>
            </a:r>
            <a:endParaRPr lang="en-GB" dirty="0"/>
          </a:p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so I need to add </a:t>
            </a:r>
            <a:r>
              <a:rPr lang="en-GB" b="1" dirty="0"/>
              <a:t>270</a:t>
            </a:r>
            <a:r>
              <a:rPr dirty="0"/>
              <a:t> to the other addend</a:t>
            </a:r>
            <a:endParaRPr lang="en-GB" dirty="0"/>
          </a:p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to keep the sum the same.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3E1A63F-849E-4F41-84D7-6A3A7E092639}"/>
              </a:ext>
            </a:extLst>
          </p:cNvPr>
          <p:cNvSpPr/>
          <p:nvPr/>
        </p:nvSpPr>
        <p:spPr>
          <a:xfrm>
            <a:off x="3589650" y="1120147"/>
            <a:ext cx="671036" cy="43088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4FE8A70-2BC3-415B-8F7D-28574A486D6D}"/>
              </a:ext>
            </a:extLst>
          </p:cNvPr>
          <p:cNvSpPr/>
          <p:nvPr/>
        </p:nvSpPr>
        <p:spPr>
          <a:xfrm>
            <a:off x="2708407" y="4382872"/>
            <a:ext cx="566098" cy="51133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CF15AF5-B1B2-4C6A-AF86-42C020E03A15}"/>
              </a:ext>
            </a:extLst>
          </p:cNvPr>
          <p:cNvSpPr/>
          <p:nvPr/>
        </p:nvSpPr>
        <p:spPr>
          <a:xfrm>
            <a:off x="2425358" y="4979539"/>
            <a:ext cx="566099" cy="426008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362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80BAC53-7E7C-4216-A348-5F65B5896E9D}"/>
              </a:ext>
            </a:extLst>
          </p:cNvPr>
          <p:cNvGrpSpPr/>
          <p:nvPr/>
        </p:nvGrpSpPr>
        <p:grpSpPr>
          <a:xfrm>
            <a:off x="514951" y="1120147"/>
            <a:ext cx="8044856" cy="2811447"/>
            <a:chOff x="514951" y="2008422"/>
            <a:chExt cx="8044856" cy="2811447"/>
          </a:xfrm>
        </p:grpSpPr>
        <p:pic>
          <p:nvPicPr>
            <p:cNvPr id="4" name="Picture 3" descr="A close up of a light  Description generated with high confidence">
              <a:extLst>
                <a:ext uri="{FF2B5EF4-FFF2-40B4-BE49-F238E27FC236}">
                  <a16:creationId xmlns:a16="http://schemas.microsoft.com/office/drawing/2014/main" id="{AF89B0FB-13F6-4F1E-8FB4-1F3C4C5AB2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4193" y="2439309"/>
              <a:ext cx="7975614" cy="238056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6D97814-18A5-4363-9527-6D7D89B0A85B}"/>
                </a:ext>
              </a:extLst>
            </p:cNvPr>
            <p:cNvSpPr txBox="1"/>
            <p:nvPr/>
          </p:nvSpPr>
          <p:spPr bwMode="auto">
            <a:xfrm>
              <a:off x="514951" y="2008422"/>
              <a:ext cx="3863558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5,300 </a:t>
              </a:r>
              <a:r>
                <a:rPr lang="en-GB" sz="2200" b="1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− 690  </a:t>
              </a: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  + 4,700 </a:t>
              </a:r>
              <a:r>
                <a:rPr lang="en-GB" sz="2200" b="1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+ 690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2D3D630-A4D5-4D50-A599-748263048250}"/>
                </a:ext>
              </a:extLst>
            </p:cNvPr>
            <p:cNvSpPr txBox="1"/>
            <p:nvPr/>
          </p:nvSpPr>
          <p:spPr bwMode="auto">
            <a:xfrm>
              <a:off x="4290213" y="2008422"/>
              <a:ext cx="37702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=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EED68EB-EE96-4AA1-AD69-785B12402956}"/>
                </a:ext>
              </a:extLst>
            </p:cNvPr>
            <p:cNvSpPr txBox="1"/>
            <p:nvPr/>
          </p:nvSpPr>
          <p:spPr bwMode="auto">
            <a:xfrm>
              <a:off x="6110019" y="2008422"/>
              <a:ext cx="1007007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200" dirty="0">
                  <a:latin typeface="Myriad Pro Semibold"/>
                  <a:ea typeface="Myriad Pro Semibold" charset="0"/>
                  <a:cs typeface="Arial" panose="020B0604020202020204" pitchFamily="34" charset="0"/>
                </a:rPr>
                <a:t>10,000</a:t>
              </a:r>
              <a:endParaRPr lang="en-GB" sz="2200" b="1" dirty="0">
                <a:latin typeface="Myriad Pro Semibold"/>
                <a:ea typeface="Myriad Pro Semibold" charset="0"/>
                <a:cs typeface="Myriad Pro Semibold" charset="0"/>
              </a:endParaRPr>
            </a:p>
          </p:txBody>
        </p:sp>
      </p:grpSp>
      <p:sp>
        <p:nvSpPr>
          <p:cNvPr id="8" name="Shape 225">
            <a:extLst>
              <a:ext uri="{FF2B5EF4-FFF2-40B4-BE49-F238E27FC236}">
                <a16:creationId xmlns:a16="http://schemas.microsoft.com/office/drawing/2014/main" id="{F816F058-D57A-41C6-882F-29D0279D48B8}"/>
              </a:ext>
            </a:extLst>
          </p:cNvPr>
          <p:cNvSpPr/>
          <p:nvPr/>
        </p:nvSpPr>
        <p:spPr>
          <a:xfrm>
            <a:off x="272768" y="4188345"/>
            <a:ext cx="6687019" cy="1328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I have </a:t>
            </a:r>
            <a:r>
              <a:rPr lang="en-GB" dirty="0"/>
              <a:t>added</a:t>
            </a:r>
            <a:r>
              <a:rPr dirty="0"/>
              <a:t> </a:t>
            </a:r>
            <a:r>
              <a:rPr lang="en-GB" b="1" dirty="0"/>
              <a:t>690</a:t>
            </a:r>
            <a:r>
              <a:rPr dirty="0"/>
              <a:t> </a:t>
            </a:r>
            <a:r>
              <a:rPr lang="en-GB" dirty="0"/>
              <a:t>to</a:t>
            </a:r>
            <a:r>
              <a:rPr dirty="0"/>
              <a:t> one addend,</a:t>
            </a:r>
            <a:endParaRPr lang="en-GB" dirty="0"/>
          </a:p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so I need to </a:t>
            </a:r>
            <a:r>
              <a:rPr lang="en-GB" dirty="0"/>
              <a:t>subtract</a:t>
            </a:r>
            <a:r>
              <a:rPr dirty="0"/>
              <a:t> </a:t>
            </a:r>
            <a:r>
              <a:rPr lang="en-GB" b="1" dirty="0"/>
              <a:t>690</a:t>
            </a:r>
            <a:r>
              <a:rPr dirty="0"/>
              <a:t> </a:t>
            </a:r>
            <a:r>
              <a:rPr lang="en-GB" dirty="0"/>
              <a:t>from</a:t>
            </a:r>
            <a:r>
              <a:rPr dirty="0"/>
              <a:t> the other addend</a:t>
            </a:r>
            <a:endParaRPr lang="en-GB" dirty="0"/>
          </a:p>
          <a:p>
            <a:pPr algn="ctr">
              <a:spcBef>
                <a:spcPts val="500"/>
              </a:spcBef>
              <a:buSzTx/>
              <a:buNone/>
              <a:defRPr sz="2400">
                <a:latin typeface="Myriad Pro Semibold"/>
                <a:ea typeface="Myriad Pro Semibold"/>
                <a:cs typeface="Myriad Pro Semibold"/>
                <a:sym typeface="Myriad Pro Semibold"/>
              </a:defRPr>
            </a:pPr>
            <a:r>
              <a:rPr dirty="0"/>
              <a:t>to keep the sum the same.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3E1A63F-849E-4F41-84D7-6A3A7E092639}"/>
              </a:ext>
            </a:extLst>
          </p:cNvPr>
          <p:cNvSpPr/>
          <p:nvPr/>
        </p:nvSpPr>
        <p:spPr>
          <a:xfrm>
            <a:off x="1697528" y="1126294"/>
            <a:ext cx="749202" cy="42474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B6060A2-C191-4E4B-8481-C10EC9981DD5}"/>
              </a:ext>
            </a:extLst>
          </p:cNvPr>
          <p:cNvSpPr/>
          <p:nvPr/>
        </p:nvSpPr>
        <p:spPr>
          <a:xfrm>
            <a:off x="3195402" y="4188345"/>
            <a:ext cx="579763" cy="35435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9AD58B2-E349-42AA-834D-4DC02978FBE2}"/>
              </a:ext>
            </a:extLst>
          </p:cNvPr>
          <p:cNvSpPr/>
          <p:nvPr/>
        </p:nvSpPr>
        <p:spPr>
          <a:xfrm>
            <a:off x="3195402" y="4675452"/>
            <a:ext cx="579763" cy="35435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777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|36.7|3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4|5.1|1.5|2.7|6.7|15.4|7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3|3.7|0.9|6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7.5|13|4.3|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5.6|10.6|1.7|4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4.2|16|38.2|9.3|2.8|3.8|4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4|26.3|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1.2|1.7|4.1|1.2|14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3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4|13.3|4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1|11.3|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8|4.9|10.8|0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7.5|11.2|7|1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D60872-41BE-42EA-A849-79B4EDFA62C9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785</Words>
  <Application>Microsoft Office PowerPoint</Application>
  <PresentationFormat>On-screen Show (4:3)</PresentationFormat>
  <Paragraphs>250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Calibri Light</vt:lpstr>
      <vt:lpstr>Comic Sans MS</vt:lpstr>
      <vt:lpstr>Myriad Pro</vt:lpstr>
      <vt:lpstr>Myriad Pro Semibold</vt:lpstr>
      <vt:lpstr>Open Sans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2020-08-27T11:22:59Z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