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3" r:id="rId5"/>
  </p:sldMasterIdLst>
  <p:notesMasterIdLst>
    <p:notesMasterId r:id="rId17"/>
  </p:notesMasterIdLst>
  <p:sldIdLst>
    <p:sldId id="256" r:id="rId6"/>
    <p:sldId id="277" r:id="rId7"/>
    <p:sldId id="271" r:id="rId8"/>
    <p:sldId id="280" r:id="rId9"/>
    <p:sldId id="270" r:id="rId10"/>
    <p:sldId id="272" r:id="rId11"/>
    <p:sldId id="275" r:id="rId12"/>
    <p:sldId id="278" r:id="rId13"/>
    <p:sldId id="279" r:id="rId14"/>
    <p:sldId id="276" r:id="rId15"/>
    <p:sldId id="28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3B0138-47BC-4E11-92C7-033C6EAE868E}" v="1" dt="2020-08-27T11:24:20.9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03" autoAdjust="0"/>
    <p:restoredTop sz="94249" autoAdjust="0"/>
  </p:normalViewPr>
  <p:slideViewPr>
    <p:cSldViewPr snapToGrid="0">
      <p:cViewPr varScale="1">
        <p:scale>
          <a:sx n="72" d="100"/>
          <a:sy n="72" d="100"/>
        </p:scale>
        <p:origin x="1350"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2</a:t>
            </a:fld>
            <a:endParaRPr lang="en-GB" dirty="0"/>
          </a:p>
        </p:txBody>
      </p:sp>
    </p:spTree>
    <p:extLst>
      <p:ext uri="{BB962C8B-B14F-4D97-AF65-F5344CB8AC3E}">
        <p14:creationId xmlns:p14="http://schemas.microsoft.com/office/powerpoint/2010/main" val="982687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2349462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4</a:t>
            </a:fld>
            <a:endParaRPr lang="en-GB" dirty="0"/>
          </a:p>
        </p:txBody>
      </p:sp>
    </p:spTree>
    <p:extLst>
      <p:ext uri="{BB962C8B-B14F-4D97-AF65-F5344CB8AC3E}">
        <p14:creationId xmlns:p14="http://schemas.microsoft.com/office/powerpoint/2010/main" val="3875632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5</a:t>
            </a:fld>
            <a:endParaRPr lang="en-GB" dirty="0"/>
          </a:p>
        </p:txBody>
      </p:sp>
    </p:spTree>
    <p:extLst>
      <p:ext uri="{BB962C8B-B14F-4D97-AF65-F5344CB8AC3E}">
        <p14:creationId xmlns:p14="http://schemas.microsoft.com/office/powerpoint/2010/main" val="69912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6</a:t>
            </a:fld>
            <a:endParaRPr lang="en-GB" dirty="0"/>
          </a:p>
        </p:txBody>
      </p:sp>
    </p:spTree>
    <p:extLst>
      <p:ext uri="{BB962C8B-B14F-4D97-AF65-F5344CB8AC3E}">
        <p14:creationId xmlns:p14="http://schemas.microsoft.com/office/powerpoint/2010/main" val="3082247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7</a:t>
            </a:fld>
            <a:endParaRPr lang="en-GB" dirty="0"/>
          </a:p>
        </p:txBody>
      </p:sp>
    </p:spTree>
    <p:extLst>
      <p:ext uri="{BB962C8B-B14F-4D97-AF65-F5344CB8AC3E}">
        <p14:creationId xmlns:p14="http://schemas.microsoft.com/office/powerpoint/2010/main" val="577989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8</a:t>
            </a:fld>
            <a:endParaRPr lang="en-GB" dirty="0"/>
          </a:p>
        </p:txBody>
      </p:sp>
    </p:spTree>
    <p:extLst>
      <p:ext uri="{BB962C8B-B14F-4D97-AF65-F5344CB8AC3E}">
        <p14:creationId xmlns:p14="http://schemas.microsoft.com/office/powerpoint/2010/main" val="2777914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9</a:t>
            </a:fld>
            <a:endParaRPr lang="en-GB" dirty="0"/>
          </a:p>
        </p:txBody>
      </p:sp>
    </p:spTree>
    <p:extLst>
      <p:ext uri="{BB962C8B-B14F-4D97-AF65-F5344CB8AC3E}">
        <p14:creationId xmlns:p14="http://schemas.microsoft.com/office/powerpoint/2010/main" val="3523716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A7C8E8A-85C7-47BD-AFEA-C0DF946DDB8F}" type="slidenum">
              <a:rPr lang="en-GB" smtClean="0"/>
              <a:t>10</a:t>
            </a:fld>
            <a:endParaRPr lang="en-GB" dirty="0"/>
          </a:p>
        </p:txBody>
      </p:sp>
    </p:spTree>
    <p:extLst>
      <p:ext uri="{BB962C8B-B14F-4D97-AF65-F5344CB8AC3E}">
        <p14:creationId xmlns:p14="http://schemas.microsoft.com/office/powerpoint/2010/main" val="1913178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1691193474"/>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10051082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104819794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21935052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t>UKS2 Number, Addition and Subtraction</a:t>
            </a:r>
            <a:br>
              <a:rPr lang="en-GB" dirty="0"/>
            </a:br>
            <a:r>
              <a:rPr lang="en-GB" dirty="0"/>
              <a:t>Lesson 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D39D0E4F-14A7-4789-A3D5-E5776DE59120}"/>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pic>
        <p:nvPicPr>
          <p:cNvPr id="4" name="Picture 3" descr="A close up of a logo  Description generated with very high confidence">
            <a:extLst>
              <a:ext uri="{FF2B5EF4-FFF2-40B4-BE49-F238E27FC236}">
                <a16:creationId xmlns:a16="http://schemas.microsoft.com/office/drawing/2014/main" id="{EB1A2522-9390-4A2C-B428-34E1DD2AE8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4037" y="1260059"/>
            <a:ext cx="5008674" cy="3322827"/>
          </a:xfrm>
          <a:prstGeom prst="rect">
            <a:avLst/>
          </a:prstGeom>
        </p:spPr>
      </p:pic>
      <p:sp>
        <p:nvSpPr>
          <p:cNvPr id="5" name="Rectangle 4">
            <a:extLst>
              <a:ext uri="{FF2B5EF4-FFF2-40B4-BE49-F238E27FC236}">
                <a16:creationId xmlns:a16="http://schemas.microsoft.com/office/drawing/2014/main" id="{F728544C-5536-47DB-9B19-74F3CDEDC867}"/>
              </a:ext>
            </a:extLst>
          </p:cNvPr>
          <p:cNvSpPr/>
          <p:nvPr/>
        </p:nvSpPr>
        <p:spPr>
          <a:xfrm>
            <a:off x="0" y="630000"/>
            <a:ext cx="9144001" cy="830997"/>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 2</a:t>
            </a:r>
          </a:p>
          <a:p>
            <a:endParaRPr lang="en-GB" sz="2400" dirty="0">
              <a:latin typeface="Myriad Pro Semibold"/>
            </a:endParaRPr>
          </a:p>
        </p:txBody>
      </p:sp>
      <p:sp>
        <p:nvSpPr>
          <p:cNvPr id="2" name="TextBox 1">
            <a:extLst>
              <a:ext uri="{FF2B5EF4-FFF2-40B4-BE49-F238E27FC236}">
                <a16:creationId xmlns:a16="http://schemas.microsoft.com/office/drawing/2014/main" id="{CA0AB05F-79F5-4018-BB27-7799029CDA56}"/>
              </a:ext>
            </a:extLst>
          </p:cNvPr>
          <p:cNvSpPr txBox="1"/>
          <p:nvPr/>
        </p:nvSpPr>
        <p:spPr>
          <a:xfrm>
            <a:off x="431371" y="4891916"/>
            <a:ext cx="6899328" cy="1631216"/>
          </a:xfrm>
          <a:prstGeom prst="rect">
            <a:avLst/>
          </a:prstGeom>
          <a:noFill/>
        </p:spPr>
        <p:txBody>
          <a:bodyPr wrap="square" rtlCol="0">
            <a:spAutoFit/>
          </a:bodyPr>
          <a:lstStyle/>
          <a:p>
            <a:r>
              <a:rPr lang="en-GB" sz="2000" dirty="0">
                <a:latin typeface="Arial" panose="020B0604020202020204" pitchFamily="34" charset="0"/>
                <a:cs typeface="Arial" panose="020B0604020202020204" pitchFamily="34" charset="0"/>
              </a:rPr>
              <a:t>How would you write the information here as an equation? As a bar model? </a:t>
            </a:r>
          </a:p>
          <a:p>
            <a:r>
              <a:rPr lang="en-GB" sz="2000" dirty="0">
                <a:latin typeface="Arial" panose="020B0604020202020204" pitchFamily="34" charset="0"/>
                <a:cs typeface="Arial" panose="020B0604020202020204" pitchFamily="34" charset="0"/>
              </a:rPr>
              <a:t>Can you say what is going on using the stem sentence: </a:t>
            </a:r>
          </a:p>
          <a:p>
            <a:r>
              <a:rPr lang="en-GB" sz="2000" i="1" dirty="0">
                <a:latin typeface="Arial" panose="020B0604020202020204" pitchFamily="34" charset="0"/>
                <a:cs typeface="Arial" panose="020B0604020202020204" pitchFamily="34" charset="0"/>
              </a:rPr>
              <a:t>If I have added … to one addend, so I need to subtract … from the other addend to keep the sum the same.</a:t>
            </a:r>
          </a:p>
        </p:txBody>
      </p:sp>
    </p:spTree>
    <p:extLst>
      <p:ext uri="{BB962C8B-B14F-4D97-AF65-F5344CB8AC3E}">
        <p14:creationId xmlns:p14="http://schemas.microsoft.com/office/powerpoint/2010/main" val="3902323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6B8A54-70BE-4B8F-91DD-6ADD77B4F82A}"/>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2449862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D39D0E4F-14A7-4789-A3D5-E5776DE59120}"/>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6" name="Group 5">
            <a:extLst>
              <a:ext uri="{FF2B5EF4-FFF2-40B4-BE49-F238E27FC236}">
                <a16:creationId xmlns:a16="http://schemas.microsoft.com/office/drawing/2014/main" id="{1D19460F-7884-4331-91C6-BEAA83050423}"/>
              </a:ext>
            </a:extLst>
          </p:cNvPr>
          <p:cNvGrpSpPr/>
          <p:nvPr/>
        </p:nvGrpSpPr>
        <p:grpSpPr>
          <a:xfrm>
            <a:off x="5394960" y="2657707"/>
            <a:ext cx="4036230" cy="1317587"/>
            <a:chOff x="1815933" y="2406297"/>
            <a:chExt cx="5139999" cy="1923878"/>
          </a:xfrm>
        </p:grpSpPr>
        <p:pic>
          <p:nvPicPr>
            <p:cNvPr id="4" name="Picture 3" descr="A close up of a light  Description generated with high confidence">
              <a:extLst>
                <a:ext uri="{FF2B5EF4-FFF2-40B4-BE49-F238E27FC236}">
                  <a16:creationId xmlns:a16="http://schemas.microsoft.com/office/drawing/2014/main" id="{704EA9AF-F5E5-4E96-9ADD-97BDF277A3C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815933" y="3031310"/>
              <a:ext cx="4965329" cy="1298865"/>
            </a:xfrm>
            <a:prstGeom prst="rect">
              <a:avLst/>
            </a:prstGeom>
          </p:spPr>
        </p:pic>
        <p:sp>
          <p:nvSpPr>
            <p:cNvPr id="5" name="Rectangle 4">
              <a:extLst>
                <a:ext uri="{FF2B5EF4-FFF2-40B4-BE49-F238E27FC236}">
                  <a16:creationId xmlns:a16="http://schemas.microsoft.com/office/drawing/2014/main" id="{90A4CD3C-C752-4200-BE2C-99CBB8F4E562}"/>
                </a:ext>
              </a:extLst>
            </p:cNvPr>
            <p:cNvSpPr/>
            <p:nvPr/>
          </p:nvSpPr>
          <p:spPr>
            <a:xfrm>
              <a:off x="2674721" y="2406297"/>
              <a:ext cx="4281211" cy="584222"/>
            </a:xfrm>
            <a:prstGeom prst="rect">
              <a:avLst/>
            </a:prstGeom>
          </p:spPr>
          <p:txBody>
            <a:bodyPr wrap="square">
              <a:spAutoFit/>
            </a:bodyPr>
            <a:lstStyle/>
            <a:p>
              <a:r>
                <a:rPr lang="en-GB" sz="2000" dirty="0"/>
                <a:t>dad  cat          daughter  dog</a:t>
              </a:r>
            </a:p>
          </p:txBody>
        </p:sp>
      </p:grpSp>
      <p:sp>
        <p:nvSpPr>
          <p:cNvPr id="2" name="TextBox 1">
            <a:extLst>
              <a:ext uri="{FF2B5EF4-FFF2-40B4-BE49-F238E27FC236}">
                <a16:creationId xmlns:a16="http://schemas.microsoft.com/office/drawing/2014/main" id="{E0081EA9-7B6E-4A42-969A-3E3A9B701C53}"/>
              </a:ext>
            </a:extLst>
          </p:cNvPr>
          <p:cNvSpPr txBox="1"/>
          <p:nvPr/>
        </p:nvSpPr>
        <p:spPr>
          <a:xfrm>
            <a:off x="132203" y="813889"/>
            <a:ext cx="8571122" cy="1477328"/>
          </a:xfrm>
          <a:prstGeom prst="rect">
            <a:avLst/>
          </a:prstGeom>
          <a:noFill/>
        </p:spPr>
        <p:txBody>
          <a:bodyPr wrap="square" rtlCol="0">
            <a:spAutoFit/>
          </a:bodyPr>
          <a:lstStyle/>
          <a:p>
            <a:r>
              <a:rPr lang="en-GB" dirty="0">
                <a:latin typeface="Trebuchet MS" panose="020B0603020202020204" pitchFamily="34" charset="0"/>
              </a:rPr>
              <a:t>A dad (holding his cat) stands on some balancing scales. His daughter, holding a dog, stands on the other side of the balancing scales.</a:t>
            </a:r>
          </a:p>
          <a:p>
            <a:endParaRPr lang="en-GB" dirty="0">
              <a:latin typeface="Trebuchet MS" panose="020B0603020202020204" pitchFamily="34" charset="0"/>
            </a:endParaRPr>
          </a:p>
          <a:p>
            <a:r>
              <a:rPr lang="en-GB" dirty="0">
                <a:latin typeface="Trebuchet MS" panose="020B0603020202020204" pitchFamily="34" charset="0"/>
              </a:rPr>
              <a:t>You were asked some questions regarding how the mass of the dad and cat could be the same as the mass of the daughter and the dog.</a:t>
            </a:r>
          </a:p>
        </p:txBody>
      </p:sp>
      <p:sp>
        <p:nvSpPr>
          <p:cNvPr id="7" name="Rectangle 6">
            <a:extLst>
              <a:ext uri="{FF2B5EF4-FFF2-40B4-BE49-F238E27FC236}">
                <a16:creationId xmlns:a16="http://schemas.microsoft.com/office/drawing/2014/main" id="{57CF2084-8165-4380-9AE9-AB6569203737}"/>
              </a:ext>
            </a:extLst>
          </p:cNvPr>
          <p:cNvSpPr/>
          <p:nvPr/>
        </p:nvSpPr>
        <p:spPr>
          <a:xfrm>
            <a:off x="0" y="2314077"/>
            <a:ext cx="5394960" cy="4862870"/>
          </a:xfrm>
          <a:prstGeom prst="rect">
            <a:avLst/>
          </a:prstGeom>
        </p:spPr>
        <p:txBody>
          <a:bodyPr wrap="square">
            <a:spAutoFit/>
          </a:bodyPr>
          <a:lstStyle/>
          <a:p>
            <a:pPr marL="457200" indent="-457200">
              <a:buAutoNum type="alphaLcParenR"/>
            </a:pPr>
            <a:r>
              <a:rPr lang="en-GB" dirty="0"/>
              <a:t>How is it possible that this scale is balanced? Can you find one possibility that you think nobody else will think of?</a:t>
            </a:r>
          </a:p>
          <a:p>
            <a:pPr marL="457200" indent="-457200">
              <a:buAutoNum type="alphaLcParenR"/>
            </a:pPr>
            <a:endParaRPr lang="en-GB" dirty="0"/>
          </a:p>
          <a:p>
            <a:pPr marL="457200" indent="-457200">
              <a:buFontTx/>
              <a:buAutoNum type="alphaLcParenR"/>
            </a:pPr>
            <a:r>
              <a:rPr lang="en-GB" dirty="0"/>
              <a:t>If the mass of the pets is the same, what does that tell you about the mass of the dad and the daughter?</a:t>
            </a:r>
          </a:p>
          <a:p>
            <a:pPr marL="457200" indent="-457200">
              <a:buAutoNum type="alphaLcParenR"/>
            </a:pPr>
            <a:endParaRPr lang="en-GB" dirty="0"/>
          </a:p>
          <a:p>
            <a:pPr marL="457200" indent="-457200">
              <a:buAutoNum type="alphaLcParenR"/>
            </a:pPr>
            <a:r>
              <a:rPr lang="en-GB" dirty="0"/>
              <a:t>If the dad weighs 2 kg more than the daughter, what does that tell us about the mass of the cat and the dog?</a:t>
            </a:r>
          </a:p>
          <a:p>
            <a:pPr marL="457200" indent="-457200">
              <a:buAutoNum type="alphaLcParenR"/>
            </a:pPr>
            <a:endParaRPr lang="en-GB" dirty="0"/>
          </a:p>
          <a:p>
            <a:pPr marL="457200" indent="-457200">
              <a:buAutoNum type="alphaLcParenR"/>
            </a:pPr>
            <a:r>
              <a:rPr lang="en-GB" dirty="0"/>
              <a:t>With this in mind, if I tell you that the mass of the </a:t>
            </a:r>
          </a:p>
          <a:p>
            <a:r>
              <a:rPr lang="en-GB" dirty="0"/>
              <a:t>        dad is 90 kg, what has the mass of the daughter            </a:t>
            </a:r>
            <a:r>
              <a:rPr lang="en-GB" dirty="0">
                <a:solidFill>
                  <a:schemeClr val="bg1"/>
                </a:solidFill>
              </a:rPr>
              <a:t>……..</a:t>
            </a:r>
            <a:r>
              <a:rPr lang="en-GB" dirty="0"/>
              <a:t>got to be and what might be the mass of the pets?</a:t>
            </a:r>
          </a:p>
          <a:p>
            <a:endParaRPr lang="en-GB" sz="2000" dirty="0"/>
          </a:p>
          <a:p>
            <a:r>
              <a:rPr lang="en-GB" sz="2000" b="1" dirty="0"/>
              <a:t>   </a:t>
            </a:r>
            <a:endParaRPr lang="en-GB" sz="2000" dirty="0"/>
          </a:p>
        </p:txBody>
      </p:sp>
      <p:sp>
        <p:nvSpPr>
          <p:cNvPr id="9" name="TextBox 8">
            <a:extLst>
              <a:ext uri="{FF2B5EF4-FFF2-40B4-BE49-F238E27FC236}">
                <a16:creationId xmlns:a16="http://schemas.microsoft.com/office/drawing/2014/main" id="{24392850-0949-4CEE-96B3-40F46F9A4A64}"/>
              </a:ext>
            </a:extLst>
          </p:cNvPr>
          <p:cNvSpPr txBox="1"/>
          <p:nvPr/>
        </p:nvSpPr>
        <p:spPr>
          <a:xfrm>
            <a:off x="6656246" y="4400498"/>
            <a:ext cx="2623805" cy="369332"/>
          </a:xfrm>
          <a:prstGeom prst="rect">
            <a:avLst/>
          </a:prstGeom>
          <a:noFill/>
        </p:spPr>
        <p:txBody>
          <a:bodyPr wrap="square" rtlCol="0">
            <a:spAutoFit/>
          </a:bodyPr>
          <a:lstStyle/>
          <a:p>
            <a:r>
              <a:rPr lang="en-GB" dirty="0">
                <a:solidFill>
                  <a:srgbClr val="FF0000"/>
                </a:solidFill>
              </a:rPr>
              <a:t>75kg + 5kg = 55kg + 25kg </a:t>
            </a:r>
          </a:p>
        </p:txBody>
      </p:sp>
      <p:sp>
        <p:nvSpPr>
          <p:cNvPr id="11" name="TextBox 10">
            <a:extLst>
              <a:ext uri="{FF2B5EF4-FFF2-40B4-BE49-F238E27FC236}">
                <a16:creationId xmlns:a16="http://schemas.microsoft.com/office/drawing/2014/main" id="{69BE9D76-7B8F-49F9-9552-04372F82D98C}"/>
              </a:ext>
            </a:extLst>
          </p:cNvPr>
          <p:cNvSpPr txBox="1"/>
          <p:nvPr/>
        </p:nvSpPr>
        <p:spPr>
          <a:xfrm>
            <a:off x="6656246" y="5027587"/>
            <a:ext cx="2623805" cy="369332"/>
          </a:xfrm>
          <a:prstGeom prst="rect">
            <a:avLst/>
          </a:prstGeom>
          <a:noFill/>
        </p:spPr>
        <p:txBody>
          <a:bodyPr wrap="square" rtlCol="0">
            <a:spAutoFit/>
          </a:bodyPr>
          <a:lstStyle/>
          <a:p>
            <a:r>
              <a:rPr lang="en-GB" dirty="0">
                <a:solidFill>
                  <a:srgbClr val="FF0000"/>
                </a:solidFill>
              </a:rPr>
              <a:t>65kg + 6kg = 65kg + 6kg </a:t>
            </a:r>
          </a:p>
        </p:txBody>
      </p:sp>
      <p:sp>
        <p:nvSpPr>
          <p:cNvPr id="12" name="TextBox 11">
            <a:extLst>
              <a:ext uri="{FF2B5EF4-FFF2-40B4-BE49-F238E27FC236}">
                <a16:creationId xmlns:a16="http://schemas.microsoft.com/office/drawing/2014/main" id="{FE66E6B5-B980-44CB-9BB1-F5AED5459462}"/>
              </a:ext>
            </a:extLst>
          </p:cNvPr>
          <p:cNvSpPr txBox="1"/>
          <p:nvPr/>
        </p:nvSpPr>
        <p:spPr>
          <a:xfrm>
            <a:off x="6670224" y="5626710"/>
            <a:ext cx="2623805" cy="369332"/>
          </a:xfrm>
          <a:prstGeom prst="rect">
            <a:avLst/>
          </a:prstGeom>
          <a:noFill/>
        </p:spPr>
        <p:txBody>
          <a:bodyPr wrap="square" rtlCol="0">
            <a:spAutoFit/>
          </a:bodyPr>
          <a:lstStyle/>
          <a:p>
            <a:r>
              <a:rPr lang="en-GB" dirty="0">
                <a:solidFill>
                  <a:srgbClr val="FF0000"/>
                </a:solidFill>
              </a:rPr>
              <a:t>90kg + 4kg = 88kg + 6kg </a:t>
            </a:r>
          </a:p>
        </p:txBody>
      </p:sp>
      <p:sp>
        <p:nvSpPr>
          <p:cNvPr id="13" name="TextBox 12">
            <a:extLst>
              <a:ext uri="{FF2B5EF4-FFF2-40B4-BE49-F238E27FC236}">
                <a16:creationId xmlns:a16="http://schemas.microsoft.com/office/drawing/2014/main" id="{03401D81-0455-417E-859B-46687887D2A5}"/>
              </a:ext>
            </a:extLst>
          </p:cNvPr>
          <p:cNvSpPr txBox="1"/>
          <p:nvPr/>
        </p:nvSpPr>
        <p:spPr>
          <a:xfrm>
            <a:off x="5120640" y="4468513"/>
            <a:ext cx="1737360" cy="923330"/>
          </a:xfrm>
          <a:prstGeom prst="rect">
            <a:avLst/>
          </a:prstGeom>
          <a:noFill/>
        </p:spPr>
        <p:txBody>
          <a:bodyPr wrap="square" rtlCol="0">
            <a:spAutoFit/>
          </a:bodyPr>
          <a:lstStyle/>
          <a:p>
            <a:r>
              <a:rPr lang="en-GB" dirty="0">
                <a:solidFill>
                  <a:srgbClr val="FF0000"/>
                </a:solidFill>
              </a:rPr>
              <a:t>The dog must weigh 2kg </a:t>
            </a:r>
            <a:r>
              <a:rPr lang="en-GB" b="1" dirty="0">
                <a:solidFill>
                  <a:srgbClr val="FF0000"/>
                </a:solidFill>
              </a:rPr>
              <a:t>more</a:t>
            </a:r>
            <a:r>
              <a:rPr lang="en-GB" dirty="0">
                <a:solidFill>
                  <a:srgbClr val="FF0000"/>
                </a:solidFill>
              </a:rPr>
              <a:t> than the cat!</a:t>
            </a:r>
          </a:p>
        </p:txBody>
      </p:sp>
    </p:spTree>
    <p:custDataLst>
      <p:tags r:id="rId1"/>
    </p:custDataLst>
    <p:extLst>
      <p:ext uri="{BB962C8B-B14F-4D97-AF65-F5344CB8AC3E}">
        <p14:creationId xmlns:p14="http://schemas.microsoft.com/office/powerpoint/2010/main" val="1585635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10000"/>
                            </p:stCondLst>
                            <p:childTnLst>
                              <p:par>
                                <p:cTn id="8" presetID="1" presetClass="entr" presetSubtype="0" fill="hold" nodeType="afterEffect">
                                  <p:stCondLst>
                                    <p:cond delay="12000"/>
                                  </p:stCondLst>
                                  <p:childTnLst>
                                    <p:set>
                                      <p:cBhvr>
                                        <p:cTn id="9" dur="1" fill="hold">
                                          <p:stCondLst>
                                            <p:cond delay="0"/>
                                          </p:stCondLst>
                                        </p:cTn>
                                        <p:tgtEl>
                                          <p:spTgt spid="7">
                                            <p:txEl>
                                              <p:pRg st="0" end="0"/>
                                            </p:txEl>
                                          </p:spTgt>
                                        </p:tgtEl>
                                        <p:attrNameLst>
                                          <p:attrName>style.visibility</p:attrName>
                                        </p:attrNameLst>
                                      </p:cBhvr>
                                      <p:to>
                                        <p:strVal val="visible"/>
                                      </p:to>
                                    </p:set>
                                  </p:childTnLst>
                                </p:cTn>
                              </p:par>
                            </p:childTnLst>
                          </p:cTn>
                        </p:par>
                        <p:par>
                          <p:cTn id="10" fill="hold">
                            <p:stCondLst>
                              <p:cond delay="22000"/>
                            </p:stCondLst>
                            <p:childTnLst>
                              <p:par>
                                <p:cTn id="11" presetID="42" presetClass="path" presetSubtype="0" accel="50000" decel="50000" fill="hold" grpId="0" nodeType="afterEffect">
                                  <p:stCondLst>
                                    <p:cond delay="0"/>
                                  </p:stCondLst>
                                  <p:childTnLst>
                                    <p:animMotion origin="layout" path="M 4.16667E-6 4.44444E-6 L -0.80868 0.25069 " pathEditMode="relative" rAng="0" ptsTypes="AA">
                                      <p:cBhvr>
                                        <p:cTn id="12" dur="2899" fill="hold"/>
                                        <p:tgtEl>
                                          <p:spTgt spid="9"/>
                                        </p:tgtEl>
                                        <p:attrNameLst>
                                          <p:attrName>ppt_x</p:attrName>
                                          <p:attrName>ppt_y</p:attrName>
                                        </p:attrNameLst>
                                      </p:cBhvr>
                                      <p:rCtr x="-40434" y="12523"/>
                                    </p:animMotion>
                                  </p:childTnLst>
                                </p:cTn>
                              </p:par>
                            </p:childTnLst>
                          </p:cTn>
                        </p:par>
                        <p:par>
                          <p:cTn id="13" fill="hold">
                            <p:stCondLst>
                              <p:cond delay="24899"/>
                            </p:stCondLst>
                            <p:childTnLst>
                              <p:par>
                                <p:cTn id="14" presetID="1" presetClass="exit" presetSubtype="0" fill="hold" nodeType="afterEffect">
                                  <p:stCondLst>
                                    <p:cond delay="15000"/>
                                  </p:stCondLst>
                                  <p:childTnLst>
                                    <p:set>
                                      <p:cBhvr>
                                        <p:cTn id="15" dur="1" fill="hold">
                                          <p:stCondLst>
                                            <p:cond delay="0"/>
                                          </p:stCondLst>
                                        </p:cTn>
                                        <p:tgtEl>
                                          <p:spTgt spid="7">
                                            <p:txEl>
                                              <p:pRg st="0" end="0"/>
                                            </p:txEl>
                                          </p:spTgt>
                                        </p:tgtEl>
                                        <p:attrNameLst>
                                          <p:attrName>style.visibility</p:attrName>
                                        </p:attrNameLst>
                                      </p:cBhvr>
                                      <p:to>
                                        <p:strVal val="hidden"/>
                                      </p:to>
                                    </p:set>
                                  </p:childTnLst>
                                </p:cTn>
                              </p:par>
                            </p:childTnLst>
                          </p:cTn>
                        </p:par>
                        <p:par>
                          <p:cTn id="16" fill="hold">
                            <p:stCondLst>
                              <p:cond delay="39899"/>
                            </p:stCondLst>
                            <p:childTnLst>
                              <p:par>
                                <p:cTn id="17" presetID="1" presetClass="exit" presetSubtype="0" fill="hold" grpId="1" nodeType="afterEffect">
                                  <p:stCondLst>
                                    <p:cond delay="0"/>
                                  </p:stCondLst>
                                  <p:childTnLst>
                                    <p:set>
                                      <p:cBhvr>
                                        <p:cTn id="18" dur="1" fill="hold">
                                          <p:stCondLst>
                                            <p:cond delay="0"/>
                                          </p:stCondLst>
                                        </p:cTn>
                                        <p:tgtEl>
                                          <p:spTgt spid="9"/>
                                        </p:tgtEl>
                                        <p:attrNameLst>
                                          <p:attrName>style.visibility</p:attrName>
                                        </p:attrNameLst>
                                      </p:cBhvr>
                                      <p:to>
                                        <p:strVal val="hidden"/>
                                      </p:to>
                                    </p:set>
                                  </p:childTnLst>
                                </p:cTn>
                              </p:par>
                              <p:par>
                                <p:cTn id="19" presetID="1" presetClass="entr" presetSubtype="0" fill="hold" nodeType="withEffect">
                                  <p:stCondLst>
                                    <p:cond delay="600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childTnLst>
                          </p:cTn>
                        </p:par>
                        <p:par>
                          <p:cTn id="21" fill="hold">
                            <p:stCondLst>
                              <p:cond delay="45899"/>
                            </p:stCondLst>
                            <p:childTnLst>
                              <p:par>
                                <p:cTn id="22" presetID="42" presetClass="path" presetSubtype="0" accel="50000" decel="50000" fill="hold" grpId="0" nodeType="afterEffect">
                                  <p:stCondLst>
                                    <p:cond delay="5000"/>
                                  </p:stCondLst>
                                  <p:childTnLst>
                                    <p:animMotion origin="layout" path="M 3.61111E-6 -1.85185E-6 L -0.84115 0.25 " pathEditMode="relative" rAng="0" ptsTypes="AA">
                                      <p:cBhvr>
                                        <p:cTn id="23" dur="2000" fill="hold"/>
                                        <p:tgtEl>
                                          <p:spTgt spid="11"/>
                                        </p:tgtEl>
                                        <p:attrNameLst>
                                          <p:attrName>ppt_x</p:attrName>
                                          <p:attrName>ppt_y</p:attrName>
                                        </p:attrNameLst>
                                      </p:cBhvr>
                                      <p:rCtr x="-42066" y="12500"/>
                                    </p:animMotion>
                                  </p:childTnLst>
                                </p:cTn>
                              </p:par>
                            </p:childTnLst>
                          </p:cTn>
                        </p:par>
                        <p:par>
                          <p:cTn id="24" fill="hold">
                            <p:stCondLst>
                              <p:cond delay="52899"/>
                            </p:stCondLst>
                            <p:childTnLst>
                              <p:par>
                                <p:cTn id="25" presetID="1" presetClass="exit" presetSubtype="0" fill="hold" nodeType="afterEffect">
                                  <p:stCondLst>
                                    <p:cond delay="58000"/>
                                  </p:stCondLst>
                                  <p:childTnLst>
                                    <p:set>
                                      <p:cBhvr>
                                        <p:cTn id="26" dur="1" fill="hold">
                                          <p:stCondLst>
                                            <p:cond delay="0"/>
                                          </p:stCondLst>
                                        </p:cTn>
                                        <p:tgtEl>
                                          <p:spTgt spid="7">
                                            <p:txEl>
                                              <p:pRg st="2" end="2"/>
                                            </p:txEl>
                                          </p:spTgt>
                                        </p:tgtEl>
                                        <p:attrNameLst>
                                          <p:attrName>style.visibility</p:attrName>
                                        </p:attrNameLst>
                                      </p:cBhvr>
                                      <p:to>
                                        <p:strVal val="hidden"/>
                                      </p:to>
                                    </p:set>
                                  </p:childTnLst>
                                </p:cTn>
                              </p:par>
                              <p:par>
                                <p:cTn id="27" presetID="1" presetClass="exit" presetSubtype="0" fill="hold" grpId="1" nodeType="withEffect">
                                  <p:stCondLst>
                                    <p:cond delay="58000"/>
                                  </p:stCondLst>
                                  <p:childTnLst>
                                    <p:set>
                                      <p:cBhvr>
                                        <p:cTn id="28" dur="1" fill="hold">
                                          <p:stCondLst>
                                            <p:cond delay="0"/>
                                          </p:stCondLst>
                                        </p:cTn>
                                        <p:tgtEl>
                                          <p:spTgt spid="11"/>
                                        </p:tgtEl>
                                        <p:attrNameLst>
                                          <p:attrName>style.visibility</p:attrName>
                                        </p:attrNameLst>
                                      </p:cBhvr>
                                      <p:to>
                                        <p:strVal val="hidden"/>
                                      </p:to>
                                    </p:set>
                                  </p:childTnLst>
                                </p:cTn>
                              </p:par>
                            </p:childTnLst>
                          </p:cTn>
                        </p:par>
                        <p:par>
                          <p:cTn id="29" fill="hold">
                            <p:stCondLst>
                              <p:cond delay="110899"/>
                            </p:stCondLst>
                            <p:childTnLst>
                              <p:par>
                                <p:cTn id="30" presetID="1" presetClass="entr" presetSubtype="0" fill="hold" nodeType="afterEffect">
                                  <p:stCondLst>
                                    <p:cond delay="1000"/>
                                  </p:stCondLst>
                                  <p:childTnLst>
                                    <p:set>
                                      <p:cBhvr>
                                        <p:cTn id="31" dur="1" fill="hold">
                                          <p:stCondLst>
                                            <p:cond delay="0"/>
                                          </p:stCondLst>
                                        </p:cTn>
                                        <p:tgtEl>
                                          <p:spTgt spid="7">
                                            <p:txEl>
                                              <p:pRg st="4" end="4"/>
                                            </p:txEl>
                                          </p:spTgt>
                                        </p:tgtEl>
                                        <p:attrNameLst>
                                          <p:attrName>style.visibility</p:attrName>
                                        </p:attrNameLst>
                                      </p:cBhvr>
                                      <p:to>
                                        <p:strVal val="visible"/>
                                      </p:to>
                                    </p:set>
                                  </p:childTnLst>
                                </p:cTn>
                              </p:par>
                              <p:par>
                                <p:cTn id="32" presetID="1" presetClass="entr" presetSubtype="0" fill="hold" nodeType="withEffect">
                                  <p:stCondLst>
                                    <p:cond delay="1000"/>
                                  </p:stCondLst>
                                  <p:childTnLst>
                                    <p:set>
                                      <p:cBhvr>
                                        <p:cTn id="33" dur="1" fill="hold">
                                          <p:stCondLst>
                                            <p:cond delay="0"/>
                                          </p:stCondLst>
                                        </p:cTn>
                                        <p:tgtEl>
                                          <p:spTgt spid="7">
                                            <p:txEl>
                                              <p:pRg st="6" end="6"/>
                                            </p:txEl>
                                          </p:spTgt>
                                        </p:tgtEl>
                                        <p:attrNameLst>
                                          <p:attrName>style.visibility</p:attrName>
                                        </p:attrNameLst>
                                      </p:cBhvr>
                                      <p:to>
                                        <p:strVal val="visible"/>
                                      </p:to>
                                    </p:set>
                                  </p:childTnLst>
                                </p:cTn>
                              </p:par>
                              <p:par>
                                <p:cTn id="34" presetID="1" presetClass="entr" presetSubtype="0" fill="hold" nodeType="withEffect">
                                  <p:stCondLst>
                                    <p:cond delay="1000"/>
                                  </p:stCondLst>
                                  <p:childTnLst>
                                    <p:set>
                                      <p:cBhvr>
                                        <p:cTn id="35" dur="1" fill="hold">
                                          <p:stCondLst>
                                            <p:cond delay="0"/>
                                          </p:stCondLst>
                                        </p:cTn>
                                        <p:tgtEl>
                                          <p:spTgt spid="7">
                                            <p:txEl>
                                              <p:pRg st="7" end="7"/>
                                            </p:txEl>
                                          </p:spTgt>
                                        </p:tgtEl>
                                        <p:attrNameLst>
                                          <p:attrName>style.visibility</p:attrName>
                                        </p:attrNameLst>
                                      </p:cBhvr>
                                      <p:to>
                                        <p:strVal val="visible"/>
                                      </p:to>
                                    </p:set>
                                  </p:childTnLst>
                                </p:cTn>
                              </p:par>
                            </p:childTnLst>
                          </p:cTn>
                        </p:par>
                        <p:par>
                          <p:cTn id="36" fill="hold">
                            <p:stCondLst>
                              <p:cond delay="111899"/>
                            </p:stCondLst>
                            <p:childTnLst>
                              <p:par>
                                <p:cTn id="37" presetID="1" presetClass="entr" presetSubtype="0" fill="hold" grpId="0" nodeType="afterEffect">
                                  <p:stCondLst>
                                    <p:cond delay="10000"/>
                                  </p:stCondLst>
                                  <p:childTnLst>
                                    <p:set>
                                      <p:cBhvr>
                                        <p:cTn id="38" dur="1" fill="hold">
                                          <p:stCondLst>
                                            <p:cond delay="0"/>
                                          </p:stCondLst>
                                        </p:cTn>
                                        <p:tgtEl>
                                          <p:spTgt spid="13"/>
                                        </p:tgtEl>
                                        <p:attrNameLst>
                                          <p:attrName>style.visibility</p:attrName>
                                        </p:attrNameLst>
                                      </p:cBhvr>
                                      <p:to>
                                        <p:strVal val="visible"/>
                                      </p:to>
                                    </p:set>
                                  </p:childTnLst>
                                </p:cTn>
                              </p:par>
                            </p:childTnLst>
                          </p:cTn>
                        </p:par>
                        <p:par>
                          <p:cTn id="39" fill="hold">
                            <p:stCondLst>
                              <p:cond delay="121899"/>
                            </p:stCondLst>
                            <p:childTnLst>
                              <p:par>
                                <p:cTn id="40" presetID="42" presetClass="path" presetSubtype="0" accel="50000" decel="50000" fill="hold" grpId="0" nodeType="afterEffect">
                                  <p:stCondLst>
                                    <p:cond delay="12000"/>
                                  </p:stCondLst>
                                  <p:childTnLst>
                                    <p:animMotion origin="layout" path="M 0.07118 0.02708 L -0.7724 0.28009 " pathEditMode="relative" rAng="0" ptsTypes="AA">
                                      <p:cBhvr>
                                        <p:cTn id="41" dur="2000" fill="hold"/>
                                        <p:tgtEl>
                                          <p:spTgt spid="12"/>
                                        </p:tgtEl>
                                        <p:attrNameLst>
                                          <p:attrName>ppt_x</p:attrName>
                                          <p:attrName>ppt_y</p:attrName>
                                        </p:attrNameLst>
                                      </p:cBhvr>
                                      <p:rCtr x="-42188" y="126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12627F84-06E4-4B44-B03C-668A7B2A8DB1}"/>
              </a:ext>
            </a:extLst>
          </p:cNvPr>
          <p:cNvSpPr>
            <a:spLocks noGrp="1"/>
          </p:cNvSpPr>
          <p:nvPr>
            <p:ph type="body" sz="quarter" idx="11"/>
          </p:nvPr>
        </p:nvSpPr>
        <p:spPr>
          <a:xfrm>
            <a:off x="0"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4" name="Group 3">
            <a:extLst>
              <a:ext uri="{FF2B5EF4-FFF2-40B4-BE49-F238E27FC236}">
                <a16:creationId xmlns:a16="http://schemas.microsoft.com/office/drawing/2014/main" id="{08EC2296-F5B5-4FE1-8FAC-77BAAE02EE68}"/>
              </a:ext>
            </a:extLst>
          </p:cNvPr>
          <p:cNvGrpSpPr/>
          <p:nvPr/>
        </p:nvGrpSpPr>
        <p:grpSpPr>
          <a:xfrm>
            <a:off x="1616878" y="1588338"/>
            <a:ext cx="5012916" cy="2119886"/>
            <a:chOff x="669427" y="993428"/>
            <a:chExt cx="3902572" cy="1644799"/>
          </a:xfrm>
        </p:grpSpPr>
        <p:sp>
          <p:nvSpPr>
            <p:cNvPr id="5" name="Rectangle 4">
              <a:extLst>
                <a:ext uri="{FF2B5EF4-FFF2-40B4-BE49-F238E27FC236}">
                  <a16:creationId xmlns:a16="http://schemas.microsoft.com/office/drawing/2014/main" id="{CF32BF1D-3DDD-4882-A365-F1CA3ED42D18}"/>
                </a:ext>
              </a:extLst>
            </p:cNvPr>
            <p:cNvSpPr/>
            <p:nvPr/>
          </p:nvSpPr>
          <p:spPr bwMode="auto">
            <a:xfrm>
              <a:off x="1649183" y="1009856"/>
              <a:ext cx="734788" cy="459716"/>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nvGrpSpPr>
            <p:cNvPr id="6" name="Group 5">
              <a:extLst>
                <a:ext uri="{FF2B5EF4-FFF2-40B4-BE49-F238E27FC236}">
                  <a16:creationId xmlns:a16="http://schemas.microsoft.com/office/drawing/2014/main" id="{4C021042-3246-490C-A0DA-6D958997A07D}"/>
                </a:ext>
              </a:extLst>
            </p:cNvPr>
            <p:cNvGrpSpPr/>
            <p:nvPr/>
          </p:nvGrpSpPr>
          <p:grpSpPr>
            <a:xfrm>
              <a:off x="669427" y="993428"/>
              <a:ext cx="3902572" cy="1644799"/>
              <a:chOff x="669427" y="993428"/>
              <a:chExt cx="3902572" cy="1651772"/>
            </a:xfrm>
          </p:grpSpPr>
          <p:pic>
            <p:nvPicPr>
              <p:cNvPr id="7" name="Picture 6">
                <a:extLst>
                  <a:ext uri="{FF2B5EF4-FFF2-40B4-BE49-F238E27FC236}">
                    <a16:creationId xmlns:a16="http://schemas.microsoft.com/office/drawing/2014/main" id="{89E2FC42-A843-4653-910F-1C6C2E953D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306" y="1555768"/>
                <a:ext cx="3810693" cy="1089432"/>
              </a:xfrm>
              <a:prstGeom prst="rect">
                <a:avLst/>
              </a:prstGeom>
            </p:spPr>
          </p:pic>
          <p:sp>
            <p:nvSpPr>
              <p:cNvPr id="8" name="TextBox 7">
                <a:extLst>
                  <a:ext uri="{FF2B5EF4-FFF2-40B4-BE49-F238E27FC236}">
                    <a16:creationId xmlns:a16="http://schemas.microsoft.com/office/drawing/2014/main" id="{3C876485-3323-4D4B-B568-E80DFC7CA5C8}"/>
                  </a:ext>
                </a:extLst>
              </p:cNvPr>
              <p:cNvSpPr txBox="1"/>
              <p:nvPr/>
            </p:nvSpPr>
            <p:spPr bwMode="auto">
              <a:xfrm>
                <a:off x="669427" y="1009857"/>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340 +</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8FFC499E-6F7B-4CB8-8C90-78F6B68BAFDC}"/>
                  </a:ext>
                </a:extLst>
              </p:cNvPr>
              <p:cNvSpPr txBox="1"/>
              <p:nvPr/>
            </p:nvSpPr>
            <p:spPr bwMode="auto">
              <a:xfrm>
                <a:off x="3007147" y="1000918"/>
                <a:ext cx="1564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350 + 720</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068FDD46-2765-450E-8823-059375D2086A}"/>
                  </a:ext>
                </a:extLst>
              </p:cNvPr>
              <p:cNvSpPr txBox="1"/>
              <p:nvPr/>
            </p:nvSpPr>
            <p:spPr bwMode="auto">
              <a:xfrm>
                <a:off x="2435620" y="99342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30B39AA9-0CDE-42C3-818D-CABD021DBED9}"/>
                  </a:ext>
                </a:extLst>
              </p:cNvPr>
              <p:cNvSpPr txBox="1"/>
              <p:nvPr/>
            </p:nvSpPr>
            <p:spPr bwMode="auto">
              <a:xfrm>
                <a:off x="1886503" y="1009856"/>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endParaRPr lang="en-GB" sz="2400" dirty="0">
                  <a:latin typeface="Myriad Pro Semibold"/>
                  <a:ea typeface="Myriad Pro Semibold" charset="0"/>
                  <a:cs typeface="Myriad Pro Semibold" charset="0"/>
                </a:endParaRPr>
              </a:p>
            </p:txBody>
          </p:sp>
        </p:grpSp>
      </p:grpSp>
      <p:sp>
        <p:nvSpPr>
          <p:cNvPr id="12" name="Rectangle 11">
            <a:extLst>
              <a:ext uri="{FF2B5EF4-FFF2-40B4-BE49-F238E27FC236}">
                <a16:creationId xmlns:a16="http://schemas.microsoft.com/office/drawing/2014/main" id="{71B4DA32-B890-4C4D-9D98-BED57FFE3253}"/>
              </a:ext>
            </a:extLst>
          </p:cNvPr>
          <p:cNvSpPr/>
          <p:nvPr/>
        </p:nvSpPr>
        <p:spPr>
          <a:xfrm>
            <a:off x="2957694" y="1653755"/>
            <a:ext cx="747320" cy="461665"/>
          </a:xfrm>
          <a:prstGeom prst="rect">
            <a:avLst/>
          </a:prstGeom>
        </p:spPr>
        <p:txBody>
          <a:bodyPr wrap="none">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730</a:t>
            </a:r>
            <a:endParaRPr lang="en-GB" sz="2400" dirty="0">
              <a:latin typeface="Myriad Pro Semibold"/>
              <a:ea typeface="Myriad Pro Semibold" charset="0"/>
              <a:cs typeface="Myriad Pro Semibold" charset="0"/>
            </a:endParaRPr>
          </a:p>
        </p:txBody>
      </p:sp>
      <p:grpSp>
        <p:nvGrpSpPr>
          <p:cNvPr id="22" name="Group 21">
            <a:extLst>
              <a:ext uri="{FF2B5EF4-FFF2-40B4-BE49-F238E27FC236}">
                <a16:creationId xmlns:a16="http://schemas.microsoft.com/office/drawing/2014/main" id="{810C218C-CAEF-4A37-BB81-90B2A4EB232A}"/>
              </a:ext>
            </a:extLst>
          </p:cNvPr>
          <p:cNvGrpSpPr/>
          <p:nvPr/>
        </p:nvGrpSpPr>
        <p:grpSpPr>
          <a:xfrm>
            <a:off x="2073165" y="650662"/>
            <a:ext cx="3104763" cy="916501"/>
            <a:chOff x="2299616" y="3768492"/>
            <a:chExt cx="4638726" cy="958716"/>
          </a:xfrm>
        </p:grpSpPr>
        <p:sp>
          <p:nvSpPr>
            <p:cNvPr id="24" name="TextBox 23">
              <a:extLst>
                <a:ext uri="{FF2B5EF4-FFF2-40B4-BE49-F238E27FC236}">
                  <a16:creationId xmlns:a16="http://schemas.microsoft.com/office/drawing/2014/main" id="{CF47B3C5-3925-4781-BA76-2D0EF441C7CB}"/>
                </a:ext>
              </a:extLst>
            </p:cNvPr>
            <p:cNvSpPr txBox="1"/>
            <p:nvPr/>
          </p:nvSpPr>
          <p:spPr bwMode="auto">
            <a:xfrm>
              <a:off x="4073878" y="3768492"/>
              <a:ext cx="1090202" cy="482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5" name="Picture 24">
              <a:extLst>
                <a:ext uri="{FF2B5EF4-FFF2-40B4-BE49-F238E27FC236}">
                  <a16:creationId xmlns:a16="http://schemas.microsoft.com/office/drawing/2014/main" id="{EBAD6D62-ADF4-483F-9B47-54276D0D65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9616" y="4210963"/>
              <a:ext cx="4638726" cy="516245"/>
            </a:xfrm>
            <a:prstGeom prst="rect">
              <a:avLst/>
            </a:prstGeom>
          </p:spPr>
        </p:pic>
      </p:grpSp>
      <p:grpSp>
        <p:nvGrpSpPr>
          <p:cNvPr id="29" name="Group 28">
            <a:extLst>
              <a:ext uri="{FF2B5EF4-FFF2-40B4-BE49-F238E27FC236}">
                <a16:creationId xmlns:a16="http://schemas.microsoft.com/office/drawing/2014/main" id="{585D87CD-3811-45FD-9735-F922B0BCD578}"/>
              </a:ext>
            </a:extLst>
          </p:cNvPr>
          <p:cNvGrpSpPr/>
          <p:nvPr/>
        </p:nvGrpSpPr>
        <p:grpSpPr>
          <a:xfrm>
            <a:off x="3180232" y="2535111"/>
            <a:ext cx="2933606" cy="986506"/>
            <a:chOff x="3939449" y="5219888"/>
            <a:chExt cx="1518808" cy="934272"/>
          </a:xfrm>
        </p:grpSpPr>
        <p:sp>
          <p:nvSpPr>
            <p:cNvPr id="30" name="TextBox 29">
              <a:extLst>
                <a:ext uri="{FF2B5EF4-FFF2-40B4-BE49-F238E27FC236}">
                  <a16:creationId xmlns:a16="http://schemas.microsoft.com/office/drawing/2014/main" id="{119D3E3D-8541-4E0F-8CE6-11AE6D67EA81}"/>
                </a:ext>
              </a:extLst>
            </p:cNvPr>
            <p:cNvSpPr txBox="1"/>
            <p:nvPr/>
          </p:nvSpPr>
          <p:spPr bwMode="auto">
            <a:xfrm>
              <a:off x="4481331" y="5716939"/>
              <a:ext cx="435044" cy="437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1" name="Picture 30">
              <a:extLst>
                <a:ext uri="{FF2B5EF4-FFF2-40B4-BE49-F238E27FC236}">
                  <a16:creationId xmlns:a16="http://schemas.microsoft.com/office/drawing/2014/main" id="{0BBB371B-FA2D-4BDC-A4C2-4F5D665CAE6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39449" y="5219888"/>
              <a:ext cx="1518808" cy="516245"/>
            </a:xfrm>
            <a:prstGeom prst="rect">
              <a:avLst/>
            </a:prstGeom>
          </p:spPr>
        </p:pic>
      </p:grpSp>
    </p:spTree>
    <p:custDataLst>
      <p:tags r:id="rId1"/>
    </p:custDataLst>
    <p:extLst>
      <p:ext uri="{BB962C8B-B14F-4D97-AF65-F5344CB8AC3E}">
        <p14:creationId xmlns:p14="http://schemas.microsoft.com/office/powerpoint/2010/main" val="91504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12627F84-06E4-4B44-B03C-668A7B2A8DB1}"/>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4" name="Group 3">
            <a:extLst>
              <a:ext uri="{FF2B5EF4-FFF2-40B4-BE49-F238E27FC236}">
                <a16:creationId xmlns:a16="http://schemas.microsoft.com/office/drawing/2014/main" id="{08EC2296-F5B5-4FE1-8FAC-77BAAE02EE68}"/>
              </a:ext>
            </a:extLst>
          </p:cNvPr>
          <p:cNvGrpSpPr/>
          <p:nvPr/>
        </p:nvGrpSpPr>
        <p:grpSpPr>
          <a:xfrm>
            <a:off x="0" y="681052"/>
            <a:ext cx="5012916" cy="2119886"/>
            <a:chOff x="669427" y="993428"/>
            <a:chExt cx="3902572" cy="1644799"/>
          </a:xfrm>
        </p:grpSpPr>
        <p:sp>
          <p:nvSpPr>
            <p:cNvPr id="5" name="Rectangle 4">
              <a:extLst>
                <a:ext uri="{FF2B5EF4-FFF2-40B4-BE49-F238E27FC236}">
                  <a16:creationId xmlns:a16="http://schemas.microsoft.com/office/drawing/2014/main" id="{CF32BF1D-3DDD-4882-A365-F1CA3ED42D18}"/>
                </a:ext>
              </a:extLst>
            </p:cNvPr>
            <p:cNvSpPr/>
            <p:nvPr/>
          </p:nvSpPr>
          <p:spPr bwMode="auto">
            <a:xfrm>
              <a:off x="1649183" y="1009856"/>
              <a:ext cx="734788" cy="459716"/>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nvGrpSpPr>
            <p:cNvPr id="6" name="Group 5">
              <a:extLst>
                <a:ext uri="{FF2B5EF4-FFF2-40B4-BE49-F238E27FC236}">
                  <a16:creationId xmlns:a16="http://schemas.microsoft.com/office/drawing/2014/main" id="{4C021042-3246-490C-A0DA-6D958997A07D}"/>
                </a:ext>
              </a:extLst>
            </p:cNvPr>
            <p:cNvGrpSpPr/>
            <p:nvPr/>
          </p:nvGrpSpPr>
          <p:grpSpPr>
            <a:xfrm>
              <a:off x="669427" y="993428"/>
              <a:ext cx="3902572" cy="1644799"/>
              <a:chOff x="669427" y="993428"/>
              <a:chExt cx="3902572" cy="1651772"/>
            </a:xfrm>
          </p:grpSpPr>
          <p:pic>
            <p:nvPicPr>
              <p:cNvPr id="7" name="Picture 6">
                <a:extLst>
                  <a:ext uri="{FF2B5EF4-FFF2-40B4-BE49-F238E27FC236}">
                    <a16:creationId xmlns:a16="http://schemas.microsoft.com/office/drawing/2014/main" id="{89E2FC42-A843-4653-910F-1C6C2E953D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306" y="1555768"/>
                <a:ext cx="3810693" cy="1089432"/>
              </a:xfrm>
              <a:prstGeom prst="rect">
                <a:avLst/>
              </a:prstGeom>
            </p:spPr>
          </p:pic>
          <p:sp>
            <p:nvSpPr>
              <p:cNvPr id="8" name="TextBox 7">
                <a:extLst>
                  <a:ext uri="{FF2B5EF4-FFF2-40B4-BE49-F238E27FC236}">
                    <a16:creationId xmlns:a16="http://schemas.microsoft.com/office/drawing/2014/main" id="{3C876485-3323-4D4B-B568-E80DFC7CA5C8}"/>
                  </a:ext>
                </a:extLst>
              </p:cNvPr>
              <p:cNvSpPr txBox="1"/>
              <p:nvPr/>
            </p:nvSpPr>
            <p:spPr bwMode="auto">
              <a:xfrm>
                <a:off x="669427" y="1009857"/>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340 +</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8FFC499E-6F7B-4CB8-8C90-78F6B68BAFDC}"/>
                  </a:ext>
                </a:extLst>
              </p:cNvPr>
              <p:cNvSpPr txBox="1"/>
              <p:nvPr/>
            </p:nvSpPr>
            <p:spPr bwMode="auto">
              <a:xfrm>
                <a:off x="3007147" y="1000918"/>
                <a:ext cx="1564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350 + 720</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068FDD46-2765-450E-8823-059375D2086A}"/>
                  </a:ext>
                </a:extLst>
              </p:cNvPr>
              <p:cNvSpPr txBox="1"/>
              <p:nvPr/>
            </p:nvSpPr>
            <p:spPr bwMode="auto">
              <a:xfrm>
                <a:off x="2435620" y="993428"/>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1" name="TextBox 10">
                <a:extLst>
                  <a:ext uri="{FF2B5EF4-FFF2-40B4-BE49-F238E27FC236}">
                    <a16:creationId xmlns:a16="http://schemas.microsoft.com/office/drawing/2014/main" id="{30B39AA9-0CDE-42C3-818D-CABD021DBED9}"/>
                  </a:ext>
                </a:extLst>
              </p:cNvPr>
              <p:cNvSpPr txBox="1"/>
              <p:nvPr/>
            </p:nvSpPr>
            <p:spPr bwMode="auto">
              <a:xfrm>
                <a:off x="1886503" y="1009856"/>
                <a:ext cx="184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endParaRPr lang="en-GB" sz="2400" dirty="0">
                  <a:latin typeface="Myriad Pro Semibold"/>
                  <a:ea typeface="Myriad Pro Semibold" charset="0"/>
                  <a:cs typeface="Myriad Pro Semibold" charset="0"/>
                </a:endParaRPr>
              </a:p>
            </p:txBody>
          </p:sp>
        </p:grpSp>
      </p:grpSp>
      <p:sp>
        <p:nvSpPr>
          <p:cNvPr id="12" name="Rectangle 11">
            <a:extLst>
              <a:ext uri="{FF2B5EF4-FFF2-40B4-BE49-F238E27FC236}">
                <a16:creationId xmlns:a16="http://schemas.microsoft.com/office/drawing/2014/main" id="{71B4DA32-B890-4C4D-9D98-BED57FFE3253}"/>
              </a:ext>
            </a:extLst>
          </p:cNvPr>
          <p:cNvSpPr/>
          <p:nvPr/>
        </p:nvSpPr>
        <p:spPr>
          <a:xfrm>
            <a:off x="1350237" y="770700"/>
            <a:ext cx="747320" cy="461665"/>
          </a:xfrm>
          <a:prstGeom prst="rect">
            <a:avLst/>
          </a:prstGeom>
        </p:spPr>
        <p:txBody>
          <a:bodyPr wrap="none">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730</a:t>
            </a:r>
            <a:endParaRPr lang="en-GB" sz="2400" dirty="0">
              <a:latin typeface="Myriad Pro Semibold"/>
              <a:ea typeface="Myriad Pro Semibold" charset="0"/>
              <a:cs typeface="Myriad Pro Semibold" charset="0"/>
            </a:endParaRPr>
          </a:p>
        </p:txBody>
      </p:sp>
      <p:grpSp>
        <p:nvGrpSpPr>
          <p:cNvPr id="21" name="Group 20">
            <a:extLst>
              <a:ext uri="{FF2B5EF4-FFF2-40B4-BE49-F238E27FC236}">
                <a16:creationId xmlns:a16="http://schemas.microsoft.com/office/drawing/2014/main" id="{C8D742AA-94EA-4434-8958-7D0BAE52A590}"/>
              </a:ext>
            </a:extLst>
          </p:cNvPr>
          <p:cNvGrpSpPr/>
          <p:nvPr/>
        </p:nvGrpSpPr>
        <p:grpSpPr>
          <a:xfrm>
            <a:off x="688607" y="3824328"/>
            <a:ext cx="4894896" cy="2195470"/>
            <a:chOff x="688607" y="3805257"/>
            <a:chExt cx="3883392" cy="1669704"/>
          </a:xfrm>
        </p:grpSpPr>
        <p:grpSp>
          <p:nvGrpSpPr>
            <p:cNvPr id="13" name="Group 12">
              <a:extLst>
                <a:ext uri="{FF2B5EF4-FFF2-40B4-BE49-F238E27FC236}">
                  <a16:creationId xmlns:a16="http://schemas.microsoft.com/office/drawing/2014/main" id="{E863E87D-95D8-44F2-A964-2BBE59D1AE90}"/>
                </a:ext>
              </a:extLst>
            </p:cNvPr>
            <p:cNvGrpSpPr/>
            <p:nvPr/>
          </p:nvGrpSpPr>
          <p:grpSpPr>
            <a:xfrm>
              <a:off x="688607" y="3842110"/>
              <a:ext cx="3883392" cy="1632851"/>
              <a:chOff x="688607" y="3842110"/>
              <a:chExt cx="3883392" cy="1632851"/>
            </a:xfrm>
          </p:grpSpPr>
          <p:pic>
            <p:nvPicPr>
              <p:cNvPr id="14" name="Picture 13">
                <a:extLst>
                  <a:ext uri="{FF2B5EF4-FFF2-40B4-BE49-F238E27FC236}">
                    <a16:creationId xmlns:a16="http://schemas.microsoft.com/office/drawing/2014/main" id="{A5A52771-FC1A-4730-8406-B9F355FD8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603" y="4385529"/>
                <a:ext cx="3810693" cy="1089432"/>
              </a:xfrm>
              <a:prstGeom prst="rect">
                <a:avLst/>
              </a:prstGeom>
            </p:spPr>
          </p:pic>
          <p:sp>
            <p:nvSpPr>
              <p:cNvPr id="15" name="TextBox 14">
                <a:extLst>
                  <a:ext uri="{FF2B5EF4-FFF2-40B4-BE49-F238E27FC236}">
                    <a16:creationId xmlns:a16="http://schemas.microsoft.com/office/drawing/2014/main" id="{FE994563-31B9-4CC5-B760-3A67075F0181}"/>
                  </a:ext>
                </a:extLst>
              </p:cNvPr>
              <p:cNvSpPr txBox="1"/>
              <p:nvPr/>
            </p:nvSpPr>
            <p:spPr bwMode="auto">
              <a:xfrm>
                <a:off x="688607" y="3910788"/>
                <a:ext cx="9797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340 +</a:t>
                </a:r>
                <a:endParaRPr lang="en-GB" sz="2400" dirty="0">
                  <a:latin typeface="Myriad Pro Semibold"/>
                  <a:ea typeface="Myriad Pro Semibold" charset="0"/>
                  <a:cs typeface="Myriad Pro Semibold" charset="0"/>
                </a:endParaRPr>
              </a:p>
            </p:txBody>
          </p:sp>
          <p:sp>
            <p:nvSpPr>
              <p:cNvPr id="16" name="TextBox 15">
                <a:extLst>
                  <a:ext uri="{FF2B5EF4-FFF2-40B4-BE49-F238E27FC236}">
                    <a16:creationId xmlns:a16="http://schemas.microsoft.com/office/drawing/2014/main" id="{4C71FB25-D276-4AE6-8E64-CCB529C20AC4}"/>
                  </a:ext>
                </a:extLst>
              </p:cNvPr>
              <p:cNvSpPr txBox="1"/>
              <p:nvPr/>
            </p:nvSpPr>
            <p:spPr bwMode="auto">
              <a:xfrm>
                <a:off x="2435620" y="3878963"/>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7" name="TextBox 16">
                <a:extLst>
                  <a:ext uri="{FF2B5EF4-FFF2-40B4-BE49-F238E27FC236}">
                    <a16:creationId xmlns:a16="http://schemas.microsoft.com/office/drawing/2014/main" id="{687CEA1F-C3E9-4CD4-A74E-96655D2D8100}"/>
                  </a:ext>
                </a:extLst>
              </p:cNvPr>
              <p:cNvSpPr txBox="1"/>
              <p:nvPr/>
            </p:nvSpPr>
            <p:spPr bwMode="auto">
              <a:xfrm>
                <a:off x="3007147" y="3842110"/>
                <a:ext cx="1564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720 + 350</a:t>
                </a:r>
                <a:endParaRPr lang="en-GB" sz="2400" dirty="0">
                  <a:latin typeface="Myriad Pro Semibold"/>
                  <a:ea typeface="Myriad Pro Semibold" charset="0"/>
                  <a:cs typeface="Myriad Pro Semibold" charset="0"/>
                </a:endParaRPr>
              </a:p>
            </p:txBody>
          </p:sp>
          <p:sp>
            <p:nvSpPr>
              <p:cNvPr id="18" name="Rectangle 17">
                <a:extLst>
                  <a:ext uri="{FF2B5EF4-FFF2-40B4-BE49-F238E27FC236}">
                    <a16:creationId xmlns:a16="http://schemas.microsoft.com/office/drawing/2014/main" id="{2D6D133A-BB95-441F-B49F-94232F90179B}"/>
                  </a:ext>
                </a:extLst>
              </p:cNvPr>
              <p:cNvSpPr/>
              <p:nvPr/>
            </p:nvSpPr>
            <p:spPr>
              <a:xfrm>
                <a:off x="1622148" y="3842110"/>
                <a:ext cx="849296" cy="461665"/>
              </a:xfrm>
              <a:prstGeom prst="rect">
                <a:avLst/>
              </a:prstGeom>
            </p:spPr>
            <p:txBody>
              <a:bodyPr wrap="square">
                <a:spAutoFit/>
              </a:bodyPr>
              <a:lstStyle/>
              <a:p>
                <a:pPr algn="ctr">
                  <a:buClr>
                    <a:srgbClr val="82CBDD"/>
                  </a:buClr>
                  <a:buNone/>
                </a:pPr>
                <a:endParaRPr lang="en-GB" sz="2400" dirty="0">
                  <a:latin typeface="Myriad Pro Semibold"/>
                  <a:ea typeface="Myriad Pro Semibold" charset="0"/>
                  <a:cs typeface="Myriad Pro Semibold" charset="0"/>
                </a:endParaRPr>
              </a:p>
            </p:txBody>
          </p:sp>
        </p:grpSp>
        <p:sp>
          <p:nvSpPr>
            <p:cNvPr id="20" name="Rectangle 19">
              <a:extLst>
                <a:ext uri="{FF2B5EF4-FFF2-40B4-BE49-F238E27FC236}">
                  <a16:creationId xmlns:a16="http://schemas.microsoft.com/office/drawing/2014/main" id="{2C96C6BB-65BA-4F70-8F52-1360EEAD7406}"/>
                </a:ext>
              </a:extLst>
            </p:cNvPr>
            <p:cNvSpPr/>
            <p:nvPr/>
          </p:nvSpPr>
          <p:spPr bwMode="auto">
            <a:xfrm>
              <a:off x="1668363" y="3805257"/>
              <a:ext cx="752282" cy="47456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23" name="Rectangle 22">
            <a:extLst>
              <a:ext uri="{FF2B5EF4-FFF2-40B4-BE49-F238E27FC236}">
                <a16:creationId xmlns:a16="http://schemas.microsoft.com/office/drawing/2014/main" id="{8FBD954A-1DEF-48E0-913F-5448E4AE31D6}"/>
              </a:ext>
            </a:extLst>
          </p:cNvPr>
          <p:cNvSpPr/>
          <p:nvPr/>
        </p:nvSpPr>
        <p:spPr>
          <a:xfrm>
            <a:off x="2024013" y="3905493"/>
            <a:ext cx="747320" cy="461665"/>
          </a:xfrm>
          <a:prstGeom prst="rect">
            <a:avLst/>
          </a:prstGeom>
        </p:spPr>
        <p:txBody>
          <a:bodyPr wrap="none">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730</a:t>
            </a:r>
            <a:endParaRPr lang="en-GB" sz="2400" dirty="0">
              <a:latin typeface="Myriad Pro Semibold"/>
              <a:ea typeface="Myriad Pro Semibold" charset="0"/>
              <a:cs typeface="Myriad Pro Semibold" charset="0"/>
            </a:endParaRPr>
          </a:p>
        </p:txBody>
      </p:sp>
      <p:grpSp>
        <p:nvGrpSpPr>
          <p:cNvPr id="22" name="Group 21">
            <a:extLst>
              <a:ext uri="{FF2B5EF4-FFF2-40B4-BE49-F238E27FC236}">
                <a16:creationId xmlns:a16="http://schemas.microsoft.com/office/drawing/2014/main" id="{CAE641C7-3E4F-4B18-B741-431E1E85E223}"/>
              </a:ext>
            </a:extLst>
          </p:cNvPr>
          <p:cNvGrpSpPr/>
          <p:nvPr/>
        </p:nvGrpSpPr>
        <p:grpSpPr>
          <a:xfrm>
            <a:off x="2381973" y="4786482"/>
            <a:ext cx="1518808" cy="958716"/>
            <a:chOff x="3939449" y="5219888"/>
            <a:chExt cx="1518808" cy="958716"/>
          </a:xfrm>
        </p:grpSpPr>
        <p:sp>
          <p:nvSpPr>
            <p:cNvPr id="24" name="TextBox 23">
              <a:extLst>
                <a:ext uri="{FF2B5EF4-FFF2-40B4-BE49-F238E27FC236}">
                  <a16:creationId xmlns:a16="http://schemas.microsoft.com/office/drawing/2014/main" id="{EF40FCE9-E256-4190-A200-BD7853A1D342}"/>
                </a:ext>
              </a:extLst>
            </p:cNvPr>
            <p:cNvSpPr txBox="1"/>
            <p:nvPr/>
          </p:nvSpPr>
          <p:spPr bwMode="auto">
            <a:xfrm>
              <a:off x="4370078" y="5716939"/>
              <a:ext cx="6575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5" name="Picture 24">
              <a:extLst>
                <a:ext uri="{FF2B5EF4-FFF2-40B4-BE49-F238E27FC236}">
                  <a16:creationId xmlns:a16="http://schemas.microsoft.com/office/drawing/2014/main" id="{5C1B9EB8-39C0-4AD1-A232-D9D737CCCD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9449" y="5219888"/>
              <a:ext cx="1518808" cy="516245"/>
            </a:xfrm>
            <a:prstGeom prst="rect">
              <a:avLst/>
            </a:prstGeom>
          </p:spPr>
        </p:pic>
      </p:grpSp>
      <p:grpSp>
        <p:nvGrpSpPr>
          <p:cNvPr id="26" name="Group 25">
            <a:extLst>
              <a:ext uri="{FF2B5EF4-FFF2-40B4-BE49-F238E27FC236}">
                <a16:creationId xmlns:a16="http://schemas.microsoft.com/office/drawing/2014/main" id="{D8038468-D1E4-47D2-9405-888A2585AFC8}"/>
              </a:ext>
            </a:extLst>
          </p:cNvPr>
          <p:cNvGrpSpPr/>
          <p:nvPr/>
        </p:nvGrpSpPr>
        <p:grpSpPr>
          <a:xfrm>
            <a:off x="1085294" y="2815324"/>
            <a:ext cx="3705022" cy="986311"/>
            <a:chOff x="2299616" y="3768492"/>
            <a:chExt cx="4638726" cy="958716"/>
          </a:xfrm>
        </p:grpSpPr>
        <p:sp>
          <p:nvSpPr>
            <p:cNvPr id="27" name="TextBox 26">
              <a:extLst>
                <a:ext uri="{FF2B5EF4-FFF2-40B4-BE49-F238E27FC236}">
                  <a16:creationId xmlns:a16="http://schemas.microsoft.com/office/drawing/2014/main" id="{1F992B41-E4B6-4D8E-BA73-2133D0B79892}"/>
                </a:ext>
              </a:extLst>
            </p:cNvPr>
            <p:cNvSpPr txBox="1"/>
            <p:nvPr/>
          </p:nvSpPr>
          <p:spPr bwMode="auto">
            <a:xfrm>
              <a:off x="4162191" y="3768492"/>
              <a:ext cx="913577" cy="448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8" name="Picture 27">
              <a:extLst>
                <a:ext uri="{FF2B5EF4-FFF2-40B4-BE49-F238E27FC236}">
                  <a16:creationId xmlns:a16="http://schemas.microsoft.com/office/drawing/2014/main" id="{FE8376AF-BD58-4F1B-A3A0-65B9388C26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9616" y="4210963"/>
              <a:ext cx="4638726" cy="516245"/>
            </a:xfrm>
            <a:prstGeom prst="rect">
              <a:avLst/>
            </a:prstGeom>
          </p:spPr>
        </p:pic>
      </p:grpSp>
    </p:spTree>
    <p:custDataLst>
      <p:tags r:id="rId1"/>
    </p:custDataLst>
    <p:extLst>
      <p:ext uri="{BB962C8B-B14F-4D97-AF65-F5344CB8AC3E}">
        <p14:creationId xmlns:p14="http://schemas.microsoft.com/office/powerpoint/2010/main" val="181643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6BB6F933-682B-4003-B201-FBBD103BB37B}"/>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5" name="Group 4">
            <a:extLst>
              <a:ext uri="{FF2B5EF4-FFF2-40B4-BE49-F238E27FC236}">
                <a16:creationId xmlns:a16="http://schemas.microsoft.com/office/drawing/2014/main" id="{04BC9082-0838-4F93-AFA9-891E2E3C4ED1}"/>
              </a:ext>
            </a:extLst>
          </p:cNvPr>
          <p:cNvGrpSpPr/>
          <p:nvPr/>
        </p:nvGrpSpPr>
        <p:grpSpPr>
          <a:xfrm>
            <a:off x="1496974" y="1243011"/>
            <a:ext cx="6150053" cy="2336844"/>
            <a:chOff x="1496974" y="1243011"/>
            <a:chExt cx="6150053" cy="2336844"/>
          </a:xfrm>
        </p:grpSpPr>
        <p:pic>
          <p:nvPicPr>
            <p:cNvPr id="7" name="Picture 6">
              <a:extLst>
                <a:ext uri="{FF2B5EF4-FFF2-40B4-BE49-F238E27FC236}">
                  <a16:creationId xmlns:a16="http://schemas.microsoft.com/office/drawing/2014/main" id="{A867E08E-7D2F-4BAF-979C-E1BEDDA10A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6974" y="1821628"/>
              <a:ext cx="6150053" cy="1758227"/>
            </a:xfrm>
            <a:prstGeom prst="rect">
              <a:avLst/>
            </a:prstGeom>
          </p:spPr>
        </p:pic>
        <p:sp>
          <p:nvSpPr>
            <p:cNvPr id="8" name="TextBox 7">
              <a:extLst>
                <a:ext uri="{FF2B5EF4-FFF2-40B4-BE49-F238E27FC236}">
                  <a16:creationId xmlns:a16="http://schemas.microsoft.com/office/drawing/2014/main" id="{E2CC2E3E-EF77-416C-A323-ADABC1A83484}"/>
                </a:ext>
              </a:extLst>
            </p:cNvPr>
            <p:cNvSpPr txBox="1"/>
            <p:nvPr/>
          </p:nvSpPr>
          <p:spPr bwMode="auto">
            <a:xfrm>
              <a:off x="5073524" y="1243011"/>
              <a:ext cx="20329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16.45 + 30.25</a:t>
              </a:r>
              <a:endParaRPr lang="en-GB" sz="2400" dirty="0">
                <a:latin typeface="Myriad Pro Semibold"/>
                <a:ea typeface="Myriad Pro Semibold" charset="0"/>
                <a:cs typeface="Myriad Pro Semibold" charset="0"/>
              </a:endParaRPr>
            </a:p>
          </p:txBody>
        </p:sp>
        <p:sp>
          <p:nvSpPr>
            <p:cNvPr id="9" name="TextBox 8">
              <a:extLst>
                <a:ext uri="{FF2B5EF4-FFF2-40B4-BE49-F238E27FC236}">
                  <a16:creationId xmlns:a16="http://schemas.microsoft.com/office/drawing/2014/main" id="{FCFA6DDA-6846-4183-BAD2-6D7FCDF4881C}"/>
                </a:ext>
              </a:extLst>
            </p:cNvPr>
            <p:cNvSpPr txBox="1"/>
            <p:nvPr/>
          </p:nvSpPr>
          <p:spPr bwMode="auto">
            <a:xfrm>
              <a:off x="4318726" y="12430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10" name="TextBox 9">
              <a:extLst>
                <a:ext uri="{FF2B5EF4-FFF2-40B4-BE49-F238E27FC236}">
                  <a16:creationId xmlns:a16="http://schemas.microsoft.com/office/drawing/2014/main" id="{4A08147E-4C6E-4041-9590-21C158E60844}"/>
                </a:ext>
              </a:extLst>
            </p:cNvPr>
            <p:cNvSpPr txBox="1"/>
            <p:nvPr/>
          </p:nvSpPr>
          <p:spPr bwMode="auto">
            <a:xfrm>
              <a:off x="2796915" y="1248023"/>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+ 0.45</a:t>
              </a:r>
              <a:endParaRPr lang="en-GB" sz="2400" dirty="0">
                <a:latin typeface="Myriad Pro Semibold"/>
                <a:ea typeface="Myriad Pro Semibold" charset="0"/>
                <a:cs typeface="Myriad Pro Semibold" charset="0"/>
              </a:endParaRPr>
            </a:p>
          </p:txBody>
        </p:sp>
      </p:grpSp>
      <p:sp>
        <p:nvSpPr>
          <p:cNvPr id="11" name="Rectangle 10">
            <a:extLst>
              <a:ext uri="{FF2B5EF4-FFF2-40B4-BE49-F238E27FC236}">
                <a16:creationId xmlns:a16="http://schemas.microsoft.com/office/drawing/2014/main" id="{EEF4B558-2241-4C40-99DF-9E6D6988647F}"/>
              </a:ext>
            </a:extLst>
          </p:cNvPr>
          <p:cNvSpPr/>
          <p:nvPr/>
        </p:nvSpPr>
        <p:spPr bwMode="auto">
          <a:xfrm>
            <a:off x="1898749" y="1206277"/>
            <a:ext cx="936000"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2" name="TextBox 11">
            <a:extLst>
              <a:ext uri="{FF2B5EF4-FFF2-40B4-BE49-F238E27FC236}">
                <a16:creationId xmlns:a16="http://schemas.microsoft.com/office/drawing/2014/main" id="{5041FA00-6792-4534-AFA8-4B6436D4A366}"/>
              </a:ext>
            </a:extLst>
          </p:cNvPr>
          <p:cNvSpPr txBox="1"/>
          <p:nvPr/>
        </p:nvSpPr>
        <p:spPr bwMode="auto">
          <a:xfrm>
            <a:off x="1864761" y="1243011"/>
            <a:ext cx="10118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46.25</a:t>
            </a:r>
            <a:endParaRPr lang="en-GB" sz="2400" dirty="0">
              <a:latin typeface="Myriad Pro Semibold"/>
              <a:ea typeface="Myriad Pro Semibold" charset="0"/>
              <a:cs typeface="Myriad Pro Semibold" charset="0"/>
            </a:endParaRPr>
          </a:p>
        </p:txBody>
      </p:sp>
      <p:grpSp>
        <p:nvGrpSpPr>
          <p:cNvPr id="24" name="Group 23">
            <a:extLst>
              <a:ext uri="{FF2B5EF4-FFF2-40B4-BE49-F238E27FC236}">
                <a16:creationId xmlns:a16="http://schemas.microsoft.com/office/drawing/2014/main" id="{A16810FC-ACDC-456B-95E2-4742A6400FEC}"/>
              </a:ext>
            </a:extLst>
          </p:cNvPr>
          <p:cNvGrpSpPr/>
          <p:nvPr/>
        </p:nvGrpSpPr>
        <p:grpSpPr>
          <a:xfrm>
            <a:off x="288279" y="5074844"/>
            <a:ext cx="5556215" cy="535133"/>
            <a:chOff x="1844936" y="4758091"/>
            <a:chExt cx="5556215" cy="535133"/>
          </a:xfrm>
        </p:grpSpPr>
        <p:sp>
          <p:nvSpPr>
            <p:cNvPr id="25" name="TextBox 24">
              <a:extLst>
                <a:ext uri="{FF2B5EF4-FFF2-40B4-BE49-F238E27FC236}">
                  <a16:creationId xmlns:a16="http://schemas.microsoft.com/office/drawing/2014/main" id="{2D1DCAED-8CCF-4840-BBA7-D9D6DF6E0917}"/>
                </a:ext>
              </a:extLst>
            </p:cNvPr>
            <p:cNvSpPr txBox="1"/>
            <p:nvPr/>
          </p:nvSpPr>
          <p:spPr bwMode="auto">
            <a:xfrm>
              <a:off x="4937247" y="4794825"/>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16.45</a:t>
              </a:r>
              <a:endParaRPr lang="en-GB" sz="2400" dirty="0">
                <a:latin typeface="Myriad Pro Semibold"/>
                <a:ea typeface="Myriad Pro Semibold" charset="0"/>
                <a:cs typeface="Myriad Pro Semibold" charset="0"/>
              </a:endParaRPr>
            </a:p>
          </p:txBody>
        </p:sp>
        <p:sp>
          <p:nvSpPr>
            <p:cNvPr id="26" name="TextBox 25">
              <a:extLst>
                <a:ext uri="{FF2B5EF4-FFF2-40B4-BE49-F238E27FC236}">
                  <a16:creationId xmlns:a16="http://schemas.microsoft.com/office/drawing/2014/main" id="{0CFD35C8-D4E7-47B0-96D6-8878AC459D52}"/>
                </a:ext>
              </a:extLst>
            </p:cNvPr>
            <p:cNvSpPr txBox="1"/>
            <p:nvPr/>
          </p:nvSpPr>
          <p:spPr bwMode="auto">
            <a:xfrm>
              <a:off x="3038838"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27" name="TextBox 26">
              <a:extLst>
                <a:ext uri="{FF2B5EF4-FFF2-40B4-BE49-F238E27FC236}">
                  <a16:creationId xmlns:a16="http://schemas.microsoft.com/office/drawing/2014/main" id="{65054CFA-F4E0-44ED-8B30-F3DFC45C3198}"/>
                </a:ext>
              </a:extLst>
            </p:cNvPr>
            <p:cNvSpPr txBox="1"/>
            <p:nvPr/>
          </p:nvSpPr>
          <p:spPr bwMode="auto">
            <a:xfrm>
              <a:off x="3554088" y="4794825"/>
              <a:ext cx="752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0.45</a:t>
              </a:r>
              <a:endParaRPr lang="en-GB" sz="2400" dirty="0">
                <a:latin typeface="Myriad Pro Semibold"/>
                <a:ea typeface="Myriad Pro Semibold" charset="0"/>
                <a:cs typeface="Myriad Pro Semibold" charset="0"/>
              </a:endParaRPr>
            </a:p>
          </p:txBody>
        </p:sp>
        <p:sp>
          <p:nvSpPr>
            <p:cNvPr id="28" name="TextBox 27">
              <a:extLst>
                <a:ext uri="{FF2B5EF4-FFF2-40B4-BE49-F238E27FC236}">
                  <a16:creationId xmlns:a16="http://schemas.microsoft.com/office/drawing/2014/main" id="{E2EDCE78-4601-40E4-BC34-6D8B23B1C3C6}"/>
                </a:ext>
              </a:extLst>
            </p:cNvPr>
            <p:cNvSpPr txBox="1"/>
            <p:nvPr/>
          </p:nvSpPr>
          <p:spPr bwMode="auto">
            <a:xfrm>
              <a:off x="4440432" y="4794825"/>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Arial" panose="020B0604020202020204" pitchFamily="34" charset="0"/>
                </a:rPr>
                <a:t>=</a:t>
              </a:r>
              <a:endParaRPr lang="en-GB" sz="2400" dirty="0">
                <a:latin typeface="Myriad Pro" panose="020B0503030403020204" pitchFamily="34" charset="0"/>
                <a:ea typeface="Myriad Pro Semibold" charset="0"/>
                <a:cs typeface="Myriad Pro Semibold" charset="0"/>
              </a:endParaRPr>
            </a:p>
          </p:txBody>
        </p:sp>
        <p:sp>
          <p:nvSpPr>
            <p:cNvPr id="29" name="TextBox 28">
              <a:extLst>
                <a:ext uri="{FF2B5EF4-FFF2-40B4-BE49-F238E27FC236}">
                  <a16:creationId xmlns:a16="http://schemas.microsoft.com/office/drawing/2014/main" id="{1C30F2F9-73D3-460F-9493-EBEAF8864121}"/>
                </a:ext>
              </a:extLst>
            </p:cNvPr>
            <p:cNvSpPr txBox="1"/>
            <p:nvPr/>
          </p:nvSpPr>
          <p:spPr bwMode="auto">
            <a:xfrm>
              <a:off x="6482310" y="4794825"/>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30.25</a:t>
              </a:r>
              <a:endParaRPr lang="en-GB" sz="2400" dirty="0">
                <a:latin typeface="Myriad Pro Semibold"/>
                <a:ea typeface="Myriad Pro Semibold" charset="0"/>
                <a:cs typeface="Myriad Pro Semibold" charset="0"/>
              </a:endParaRPr>
            </a:p>
          </p:txBody>
        </p:sp>
        <p:sp>
          <p:nvSpPr>
            <p:cNvPr id="30" name="TextBox 29">
              <a:extLst>
                <a:ext uri="{FF2B5EF4-FFF2-40B4-BE49-F238E27FC236}">
                  <a16:creationId xmlns:a16="http://schemas.microsoft.com/office/drawing/2014/main" id="{F81076E3-9216-4CAF-B6E7-0A9D388E1DC1}"/>
                </a:ext>
              </a:extLst>
            </p:cNvPr>
            <p:cNvSpPr txBox="1"/>
            <p:nvPr/>
          </p:nvSpPr>
          <p:spPr bwMode="auto">
            <a:xfrm>
              <a:off x="5971868" y="4794825"/>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sp>
          <p:nvSpPr>
            <p:cNvPr id="31" name="Rectangle 30">
              <a:extLst>
                <a:ext uri="{FF2B5EF4-FFF2-40B4-BE49-F238E27FC236}">
                  <a16:creationId xmlns:a16="http://schemas.microsoft.com/office/drawing/2014/main" id="{2632FABD-D068-4EB4-BE8B-B330997E5041}"/>
                </a:ext>
              </a:extLst>
            </p:cNvPr>
            <p:cNvSpPr/>
            <p:nvPr/>
          </p:nvSpPr>
          <p:spPr bwMode="auto">
            <a:xfrm>
              <a:off x="1844936" y="4758091"/>
              <a:ext cx="936000"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32" name="TextBox 31">
            <a:extLst>
              <a:ext uri="{FF2B5EF4-FFF2-40B4-BE49-F238E27FC236}">
                <a16:creationId xmlns:a16="http://schemas.microsoft.com/office/drawing/2014/main" id="{193A65B5-3922-4933-8A88-CB5025EEAF2F}"/>
              </a:ext>
            </a:extLst>
          </p:cNvPr>
          <p:cNvSpPr txBox="1"/>
          <p:nvPr/>
        </p:nvSpPr>
        <p:spPr bwMode="auto">
          <a:xfrm>
            <a:off x="288279" y="5141140"/>
            <a:ext cx="10118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46.25</a:t>
            </a:r>
            <a:endParaRPr lang="en-GB" sz="2400" dirty="0">
              <a:latin typeface="Myriad Pro Semibold"/>
              <a:ea typeface="Myriad Pro Semibold" charset="0"/>
              <a:cs typeface="Myriad Pro Semibold" charset="0"/>
            </a:endParaRPr>
          </a:p>
        </p:txBody>
      </p:sp>
      <p:grpSp>
        <p:nvGrpSpPr>
          <p:cNvPr id="33" name="Group 32">
            <a:extLst>
              <a:ext uri="{FF2B5EF4-FFF2-40B4-BE49-F238E27FC236}">
                <a16:creationId xmlns:a16="http://schemas.microsoft.com/office/drawing/2014/main" id="{45CFB543-DDEC-4A52-912E-45BD9F98F25B}"/>
              </a:ext>
            </a:extLst>
          </p:cNvPr>
          <p:cNvGrpSpPr/>
          <p:nvPr/>
        </p:nvGrpSpPr>
        <p:grpSpPr>
          <a:xfrm>
            <a:off x="2267555" y="5609977"/>
            <a:ext cx="1518808" cy="958716"/>
            <a:chOff x="3939449" y="5219888"/>
            <a:chExt cx="1518808" cy="958716"/>
          </a:xfrm>
        </p:grpSpPr>
        <p:sp>
          <p:nvSpPr>
            <p:cNvPr id="34" name="TextBox 33">
              <a:extLst>
                <a:ext uri="{FF2B5EF4-FFF2-40B4-BE49-F238E27FC236}">
                  <a16:creationId xmlns:a16="http://schemas.microsoft.com/office/drawing/2014/main" id="{ED362D20-7DC0-4EC8-B19A-6A9A81C59320}"/>
                </a:ext>
              </a:extLst>
            </p:cNvPr>
            <p:cNvSpPr txBox="1"/>
            <p:nvPr/>
          </p:nvSpPr>
          <p:spPr bwMode="auto">
            <a:xfrm>
              <a:off x="4278706" y="5716939"/>
              <a:ext cx="8402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16</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35" name="Picture 34">
              <a:extLst>
                <a:ext uri="{FF2B5EF4-FFF2-40B4-BE49-F238E27FC236}">
                  <a16:creationId xmlns:a16="http://schemas.microsoft.com/office/drawing/2014/main" id="{02EC4B8D-5CC7-47FF-A3EE-7565AEE83F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9449" y="5219888"/>
              <a:ext cx="1518808" cy="516245"/>
            </a:xfrm>
            <a:prstGeom prst="rect">
              <a:avLst/>
            </a:prstGeom>
          </p:spPr>
        </p:pic>
      </p:grpSp>
      <p:grpSp>
        <p:nvGrpSpPr>
          <p:cNvPr id="39" name="Group 38">
            <a:extLst>
              <a:ext uri="{FF2B5EF4-FFF2-40B4-BE49-F238E27FC236}">
                <a16:creationId xmlns:a16="http://schemas.microsoft.com/office/drawing/2014/main" id="{3B04B122-F0EE-4523-9AC6-491B89518246}"/>
              </a:ext>
            </a:extLst>
          </p:cNvPr>
          <p:cNvGrpSpPr/>
          <p:nvPr/>
        </p:nvGrpSpPr>
        <p:grpSpPr>
          <a:xfrm>
            <a:off x="564412" y="4047789"/>
            <a:ext cx="4638726" cy="958716"/>
            <a:chOff x="2299616" y="3768492"/>
            <a:chExt cx="4638726" cy="958716"/>
          </a:xfrm>
        </p:grpSpPr>
        <p:sp>
          <p:nvSpPr>
            <p:cNvPr id="40" name="TextBox 39">
              <a:extLst>
                <a:ext uri="{FF2B5EF4-FFF2-40B4-BE49-F238E27FC236}">
                  <a16:creationId xmlns:a16="http://schemas.microsoft.com/office/drawing/2014/main" id="{3911DD2E-6C4E-4136-9EC3-55F4D54B83AF}"/>
                </a:ext>
              </a:extLst>
            </p:cNvPr>
            <p:cNvSpPr txBox="1"/>
            <p:nvPr/>
          </p:nvSpPr>
          <p:spPr bwMode="auto">
            <a:xfrm>
              <a:off x="4244518" y="3768492"/>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+ 16</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41" name="Picture 40">
              <a:extLst>
                <a:ext uri="{FF2B5EF4-FFF2-40B4-BE49-F238E27FC236}">
                  <a16:creationId xmlns:a16="http://schemas.microsoft.com/office/drawing/2014/main" id="{74E062FD-840F-47C4-B3A6-A762A81387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9616" y="4210963"/>
              <a:ext cx="4638726" cy="516245"/>
            </a:xfrm>
            <a:prstGeom prst="rect">
              <a:avLst/>
            </a:prstGeom>
          </p:spPr>
        </p:pic>
      </p:grpSp>
    </p:spTree>
    <p:custDataLst>
      <p:tags r:id="rId1"/>
    </p:custDataLst>
    <p:extLst>
      <p:ext uri="{BB962C8B-B14F-4D97-AF65-F5344CB8AC3E}">
        <p14:creationId xmlns:p14="http://schemas.microsoft.com/office/powerpoint/2010/main" val="1001287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down)">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FAEF5DD0-5FAF-46B6-8446-45458A9AEC89}"/>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9" name="Group 8">
            <a:extLst>
              <a:ext uri="{FF2B5EF4-FFF2-40B4-BE49-F238E27FC236}">
                <a16:creationId xmlns:a16="http://schemas.microsoft.com/office/drawing/2014/main" id="{95FB4B59-8389-4872-A875-4459DFEC525F}"/>
              </a:ext>
            </a:extLst>
          </p:cNvPr>
          <p:cNvGrpSpPr/>
          <p:nvPr/>
        </p:nvGrpSpPr>
        <p:grpSpPr>
          <a:xfrm>
            <a:off x="753739" y="1194727"/>
            <a:ext cx="2917177" cy="537865"/>
            <a:chOff x="838201" y="1658161"/>
            <a:chExt cx="3301354" cy="537865"/>
          </a:xfrm>
        </p:grpSpPr>
        <p:sp>
          <p:nvSpPr>
            <p:cNvPr id="4" name="TextBox 3">
              <a:extLst>
                <a:ext uri="{FF2B5EF4-FFF2-40B4-BE49-F238E27FC236}">
                  <a16:creationId xmlns:a16="http://schemas.microsoft.com/office/drawing/2014/main" id="{EF4C6EE1-82D4-4373-8525-B6F0BCF7EFF8}"/>
                </a:ext>
              </a:extLst>
            </p:cNvPr>
            <p:cNvSpPr txBox="1"/>
            <p:nvPr/>
          </p:nvSpPr>
          <p:spPr>
            <a:xfrm>
              <a:off x="838201" y="1666850"/>
              <a:ext cx="2971800" cy="523220"/>
            </a:xfrm>
            <a:prstGeom prst="rect">
              <a:avLst/>
            </a:prstGeom>
            <a:noFill/>
          </p:spPr>
          <p:txBody>
            <a:bodyPr wrap="square" rtlCol="0">
              <a:spAutoFit/>
            </a:bodyPr>
            <a:lstStyle/>
            <a:p>
              <a:r>
                <a:rPr lang="en-GB" sz="2800" dirty="0">
                  <a:latin typeface="Myriad Pro" panose="020B0503030403020204"/>
                </a:rPr>
                <a:t>57 + 24 = 58 +</a:t>
              </a:r>
            </a:p>
          </p:txBody>
        </p:sp>
        <p:sp>
          <p:nvSpPr>
            <p:cNvPr id="5" name="Rectangle 4">
              <a:extLst>
                <a:ext uri="{FF2B5EF4-FFF2-40B4-BE49-F238E27FC236}">
                  <a16:creationId xmlns:a16="http://schemas.microsoft.com/office/drawing/2014/main" id="{ACECA91B-9479-4711-B6D7-C0F99AD6DF44}"/>
                </a:ext>
              </a:extLst>
            </p:cNvPr>
            <p:cNvSpPr/>
            <p:nvPr/>
          </p:nvSpPr>
          <p:spPr bwMode="auto">
            <a:xfrm>
              <a:off x="3457514" y="1658161"/>
              <a:ext cx="682041" cy="537865"/>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10" name="TextBox 9">
            <a:extLst>
              <a:ext uri="{FF2B5EF4-FFF2-40B4-BE49-F238E27FC236}">
                <a16:creationId xmlns:a16="http://schemas.microsoft.com/office/drawing/2014/main" id="{15A27726-331C-4C2B-B1EA-2A66355AEF8A}"/>
              </a:ext>
            </a:extLst>
          </p:cNvPr>
          <p:cNvSpPr txBox="1"/>
          <p:nvPr/>
        </p:nvSpPr>
        <p:spPr>
          <a:xfrm>
            <a:off x="3093973" y="1203416"/>
            <a:ext cx="576943" cy="523220"/>
          </a:xfrm>
          <a:prstGeom prst="rect">
            <a:avLst/>
          </a:prstGeom>
          <a:noFill/>
        </p:spPr>
        <p:txBody>
          <a:bodyPr wrap="square" rtlCol="0">
            <a:spAutoFit/>
          </a:bodyPr>
          <a:lstStyle/>
          <a:p>
            <a:r>
              <a:rPr lang="en-GB" sz="2800" dirty="0">
                <a:latin typeface="Myriad Pro" panose="020B0503030403020204"/>
              </a:rPr>
              <a:t>23</a:t>
            </a:r>
          </a:p>
        </p:txBody>
      </p:sp>
      <p:grpSp>
        <p:nvGrpSpPr>
          <p:cNvPr id="17" name="Group 16">
            <a:extLst>
              <a:ext uri="{FF2B5EF4-FFF2-40B4-BE49-F238E27FC236}">
                <a16:creationId xmlns:a16="http://schemas.microsoft.com/office/drawing/2014/main" id="{7F805732-5722-4942-B7C7-70FD3A30AB91}"/>
              </a:ext>
            </a:extLst>
          </p:cNvPr>
          <p:cNvGrpSpPr/>
          <p:nvPr/>
        </p:nvGrpSpPr>
        <p:grpSpPr>
          <a:xfrm>
            <a:off x="753739" y="2341696"/>
            <a:ext cx="3440079" cy="535133"/>
            <a:chOff x="783578" y="2712527"/>
            <a:chExt cx="3440079" cy="535133"/>
          </a:xfrm>
        </p:grpSpPr>
        <p:sp>
          <p:nvSpPr>
            <p:cNvPr id="6" name="TextBox 5">
              <a:extLst>
                <a:ext uri="{FF2B5EF4-FFF2-40B4-BE49-F238E27FC236}">
                  <a16:creationId xmlns:a16="http://schemas.microsoft.com/office/drawing/2014/main" id="{83B2DC73-1696-49A7-9C05-1EC11941051A}"/>
                </a:ext>
              </a:extLst>
            </p:cNvPr>
            <p:cNvSpPr txBox="1"/>
            <p:nvPr/>
          </p:nvSpPr>
          <p:spPr>
            <a:xfrm>
              <a:off x="783578" y="2712527"/>
              <a:ext cx="2971800" cy="523220"/>
            </a:xfrm>
            <a:prstGeom prst="rect">
              <a:avLst/>
            </a:prstGeom>
            <a:noFill/>
          </p:spPr>
          <p:txBody>
            <a:bodyPr wrap="square" rtlCol="0">
              <a:spAutoFit/>
            </a:bodyPr>
            <a:lstStyle/>
            <a:p>
              <a:r>
                <a:rPr lang="en-GB" sz="2800" dirty="0">
                  <a:latin typeface="Myriad Pro" panose="020B0503030403020204"/>
                </a:rPr>
                <a:t>57 + 24 =              +</a:t>
              </a:r>
            </a:p>
          </p:txBody>
        </p:sp>
        <p:sp>
          <p:nvSpPr>
            <p:cNvPr id="11" name="TextBox 10">
              <a:extLst>
                <a:ext uri="{FF2B5EF4-FFF2-40B4-BE49-F238E27FC236}">
                  <a16:creationId xmlns:a16="http://schemas.microsoft.com/office/drawing/2014/main" id="{BF16594A-1023-416B-86CF-0894D91AFBC0}"/>
                </a:ext>
              </a:extLst>
            </p:cNvPr>
            <p:cNvSpPr txBox="1"/>
            <p:nvPr/>
          </p:nvSpPr>
          <p:spPr>
            <a:xfrm>
              <a:off x="3437067" y="2712527"/>
              <a:ext cx="786590" cy="523220"/>
            </a:xfrm>
            <a:prstGeom prst="rect">
              <a:avLst/>
            </a:prstGeom>
            <a:noFill/>
          </p:spPr>
          <p:txBody>
            <a:bodyPr wrap="square" rtlCol="0">
              <a:spAutoFit/>
            </a:bodyPr>
            <a:lstStyle/>
            <a:p>
              <a:r>
                <a:rPr lang="en-GB" sz="2800" dirty="0">
                  <a:latin typeface="Myriad Pro" panose="020B0503030403020204"/>
                </a:rPr>
                <a:t> 22</a:t>
              </a:r>
            </a:p>
          </p:txBody>
        </p:sp>
        <p:sp>
          <p:nvSpPr>
            <p:cNvPr id="14" name="Rectangle 13">
              <a:extLst>
                <a:ext uri="{FF2B5EF4-FFF2-40B4-BE49-F238E27FC236}">
                  <a16:creationId xmlns:a16="http://schemas.microsoft.com/office/drawing/2014/main" id="{44E072C2-8DBE-46B4-9695-AFB1893C99C1}"/>
                </a:ext>
              </a:extLst>
            </p:cNvPr>
            <p:cNvSpPr/>
            <p:nvPr/>
          </p:nvSpPr>
          <p:spPr bwMode="auto">
            <a:xfrm>
              <a:off x="2501067" y="2712527"/>
              <a:ext cx="57694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grpSp>
        <p:nvGrpSpPr>
          <p:cNvPr id="22" name="Group 21">
            <a:extLst>
              <a:ext uri="{FF2B5EF4-FFF2-40B4-BE49-F238E27FC236}">
                <a16:creationId xmlns:a16="http://schemas.microsoft.com/office/drawing/2014/main" id="{E0B78A5E-0878-44AA-A0B1-0B862C6A2943}"/>
              </a:ext>
            </a:extLst>
          </p:cNvPr>
          <p:cNvGrpSpPr/>
          <p:nvPr/>
        </p:nvGrpSpPr>
        <p:grpSpPr>
          <a:xfrm>
            <a:off x="838201" y="5191150"/>
            <a:ext cx="3385456" cy="594919"/>
            <a:chOff x="838201" y="5191150"/>
            <a:chExt cx="3385456" cy="594919"/>
          </a:xfrm>
        </p:grpSpPr>
        <p:sp>
          <p:nvSpPr>
            <p:cNvPr id="8" name="TextBox 7">
              <a:extLst>
                <a:ext uri="{FF2B5EF4-FFF2-40B4-BE49-F238E27FC236}">
                  <a16:creationId xmlns:a16="http://schemas.microsoft.com/office/drawing/2014/main" id="{AB1AAB22-3618-44F0-BD77-CC433A972751}"/>
                </a:ext>
              </a:extLst>
            </p:cNvPr>
            <p:cNvSpPr txBox="1"/>
            <p:nvPr/>
          </p:nvSpPr>
          <p:spPr>
            <a:xfrm>
              <a:off x="838201" y="5262849"/>
              <a:ext cx="3385456" cy="523220"/>
            </a:xfrm>
            <a:prstGeom prst="rect">
              <a:avLst/>
            </a:prstGeom>
            <a:noFill/>
          </p:spPr>
          <p:txBody>
            <a:bodyPr wrap="square" rtlCol="0">
              <a:spAutoFit/>
            </a:bodyPr>
            <a:lstStyle/>
            <a:p>
              <a:r>
                <a:rPr lang="en-GB" sz="2800" dirty="0">
                  <a:latin typeface="Myriad Pro" panose="020B0503030403020204"/>
                </a:rPr>
                <a:t>57 +           = 37 + 44</a:t>
              </a:r>
            </a:p>
          </p:txBody>
        </p:sp>
        <p:sp>
          <p:nvSpPr>
            <p:cNvPr id="15" name="Rectangle 14">
              <a:extLst>
                <a:ext uri="{FF2B5EF4-FFF2-40B4-BE49-F238E27FC236}">
                  <a16:creationId xmlns:a16="http://schemas.microsoft.com/office/drawing/2014/main" id="{1FFA7F09-683E-47F2-B8F8-210D14C0A949}"/>
                </a:ext>
              </a:extLst>
            </p:cNvPr>
            <p:cNvSpPr/>
            <p:nvPr/>
          </p:nvSpPr>
          <p:spPr bwMode="auto">
            <a:xfrm>
              <a:off x="1711682" y="5191150"/>
              <a:ext cx="57694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grpSp>
        <p:nvGrpSpPr>
          <p:cNvPr id="19" name="Group 18">
            <a:extLst>
              <a:ext uri="{FF2B5EF4-FFF2-40B4-BE49-F238E27FC236}">
                <a16:creationId xmlns:a16="http://schemas.microsoft.com/office/drawing/2014/main" id="{385C3168-76BF-4BBA-A0E7-49B1793682E9}"/>
              </a:ext>
            </a:extLst>
          </p:cNvPr>
          <p:cNvGrpSpPr/>
          <p:nvPr/>
        </p:nvGrpSpPr>
        <p:grpSpPr>
          <a:xfrm>
            <a:off x="909813" y="3731543"/>
            <a:ext cx="3509329" cy="604893"/>
            <a:chOff x="753739" y="3820860"/>
            <a:chExt cx="3509329" cy="604893"/>
          </a:xfrm>
        </p:grpSpPr>
        <p:sp>
          <p:nvSpPr>
            <p:cNvPr id="7" name="TextBox 6">
              <a:extLst>
                <a:ext uri="{FF2B5EF4-FFF2-40B4-BE49-F238E27FC236}">
                  <a16:creationId xmlns:a16="http://schemas.microsoft.com/office/drawing/2014/main" id="{0FFE0776-9865-4482-B390-17D5836EF99A}"/>
                </a:ext>
              </a:extLst>
            </p:cNvPr>
            <p:cNvSpPr txBox="1"/>
            <p:nvPr/>
          </p:nvSpPr>
          <p:spPr>
            <a:xfrm>
              <a:off x="1291268" y="3902533"/>
              <a:ext cx="2971800" cy="523220"/>
            </a:xfrm>
            <a:prstGeom prst="rect">
              <a:avLst/>
            </a:prstGeom>
            <a:noFill/>
          </p:spPr>
          <p:txBody>
            <a:bodyPr wrap="square" rtlCol="0">
              <a:spAutoFit/>
            </a:bodyPr>
            <a:lstStyle/>
            <a:p>
              <a:r>
                <a:rPr lang="en-GB" sz="2800" dirty="0">
                  <a:latin typeface="Myriad Pro" panose="020B0503030403020204"/>
                </a:rPr>
                <a:t> + 24 = 47 +  34</a:t>
              </a:r>
            </a:p>
          </p:txBody>
        </p:sp>
        <p:sp>
          <p:nvSpPr>
            <p:cNvPr id="16" name="Rectangle 15">
              <a:extLst>
                <a:ext uri="{FF2B5EF4-FFF2-40B4-BE49-F238E27FC236}">
                  <a16:creationId xmlns:a16="http://schemas.microsoft.com/office/drawing/2014/main" id="{92632618-5022-4D66-A8C6-4DC58B13E9C5}"/>
                </a:ext>
              </a:extLst>
            </p:cNvPr>
            <p:cNvSpPr/>
            <p:nvPr/>
          </p:nvSpPr>
          <p:spPr bwMode="auto">
            <a:xfrm>
              <a:off x="753739" y="3820860"/>
              <a:ext cx="576943" cy="535133"/>
            </a:xfrm>
            <a:prstGeom prst="rect">
              <a:avLst/>
            </a:prstGeom>
            <a:noFill/>
            <a:ln w="28575"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grpSp>
      <p:sp>
        <p:nvSpPr>
          <p:cNvPr id="18" name="Rectangle 17">
            <a:extLst>
              <a:ext uri="{FF2B5EF4-FFF2-40B4-BE49-F238E27FC236}">
                <a16:creationId xmlns:a16="http://schemas.microsoft.com/office/drawing/2014/main" id="{915BCFF0-F226-4AC2-BE79-C470E8D54CA4}"/>
              </a:ext>
            </a:extLst>
          </p:cNvPr>
          <p:cNvSpPr/>
          <p:nvPr/>
        </p:nvSpPr>
        <p:spPr>
          <a:xfrm>
            <a:off x="2471228" y="2363583"/>
            <a:ext cx="572593" cy="523220"/>
          </a:xfrm>
          <a:prstGeom prst="rect">
            <a:avLst/>
          </a:prstGeom>
        </p:spPr>
        <p:txBody>
          <a:bodyPr wrap="none">
            <a:spAutoFit/>
          </a:bodyPr>
          <a:lstStyle/>
          <a:p>
            <a:r>
              <a:rPr lang="en-GB" sz="2800" dirty="0">
                <a:latin typeface="Myriad Pro" panose="020B0503030403020204"/>
              </a:rPr>
              <a:t>59</a:t>
            </a:r>
          </a:p>
        </p:txBody>
      </p:sp>
      <p:sp>
        <p:nvSpPr>
          <p:cNvPr id="20" name="Rectangle 19">
            <a:extLst>
              <a:ext uri="{FF2B5EF4-FFF2-40B4-BE49-F238E27FC236}">
                <a16:creationId xmlns:a16="http://schemas.microsoft.com/office/drawing/2014/main" id="{B89911B1-B0BD-49D7-852F-7C8B654520A3}"/>
              </a:ext>
            </a:extLst>
          </p:cNvPr>
          <p:cNvSpPr/>
          <p:nvPr/>
        </p:nvSpPr>
        <p:spPr>
          <a:xfrm>
            <a:off x="940793" y="3753430"/>
            <a:ext cx="572593" cy="523220"/>
          </a:xfrm>
          <a:prstGeom prst="rect">
            <a:avLst/>
          </a:prstGeom>
        </p:spPr>
        <p:txBody>
          <a:bodyPr wrap="none">
            <a:spAutoFit/>
          </a:bodyPr>
          <a:lstStyle/>
          <a:p>
            <a:r>
              <a:rPr lang="en-GB" sz="2800" dirty="0">
                <a:latin typeface="Myriad Pro" panose="020B0503030403020204"/>
              </a:rPr>
              <a:t>57</a:t>
            </a:r>
          </a:p>
        </p:txBody>
      </p:sp>
      <p:sp>
        <p:nvSpPr>
          <p:cNvPr id="23" name="Rectangle 22">
            <a:extLst>
              <a:ext uri="{FF2B5EF4-FFF2-40B4-BE49-F238E27FC236}">
                <a16:creationId xmlns:a16="http://schemas.microsoft.com/office/drawing/2014/main" id="{53EC44B8-5463-4E52-A402-0F8962E59E33}"/>
              </a:ext>
            </a:extLst>
          </p:cNvPr>
          <p:cNvSpPr/>
          <p:nvPr/>
        </p:nvSpPr>
        <p:spPr>
          <a:xfrm>
            <a:off x="1716032" y="5203063"/>
            <a:ext cx="572593" cy="523220"/>
          </a:xfrm>
          <a:prstGeom prst="rect">
            <a:avLst/>
          </a:prstGeom>
        </p:spPr>
        <p:txBody>
          <a:bodyPr wrap="none">
            <a:spAutoFit/>
          </a:bodyPr>
          <a:lstStyle/>
          <a:p>
            <a:r>
              <a:rPr lang="en-GB" sz="2800" dirty="0">
                <a:latin typeface="Myriad Pro" panose="020B0503030403020204"/>
              </a:rPr>
              <a:t>24</a:t>
            </a:r>
          </a:p>
        </p:txBody>
      </p:sp>
    </p:spTree>
    <p:custDataLst>
      <p:tags r:id="rId1"/>
    </p:custDataLst>
    <p:extLst>
      <p:ext uri="{BB962C8B-B14F-4D97-AF65-F5344CB8AC3E}">
        <p14:creationId xmlns:p14="http://schemas.microsoft.com/office/powerpoint/2010/main" val="145797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wipe(down)">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down)">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3">
                                            <p:txEl>
                                              <p:pRg st="0" end="0"/>
                                            </p:txEl>
                                          </p:spTgt>
                                        </p:tgtEl>
                                        <p:attrNameLst>
                                          <p:attrName>style.visibility</p:attrName>
                                        </p:attrNameLst>
                                      </p:cBhvr>
                                      <p:to>
                                        <p:strVal val="visible"/>
                                      </p:to>
                                    </p:set>
                                    <p:animEffect transition="in" filter="wipe(down)">
                                      <p:cBhvr>
                                        <p:cTn id="4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9CFFA675-28D4-4887-82B4-2E87D913FF8C}"/>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sp>
        <p:nvSpPr>
          <p:cNvPr id="4" name="TextBox 3">
            <a:extLst>
              <a:ext uri="{FF2B5EF4-FFF2-40B4-BE49-F238E27FC236}">
                <a16:creationId xmlns:a16="http://schemas.microsoft.com/office/drawing/2014/main" id="{3D0A47B1-1CD5-4664-A418-B304035B7425}"/>
              </a:ext>
            </a:extLst>
          </p:cNvPr>
          <p:cNvSpPr txBox="1"/>
          <p:nvPr/>
        </p:nvSpPr>
        <p:spPr>
          <a:xfrm>
            <a:off x="424543" y="1069461"/>
            <a:ext cx="8109857" cy="2308324"/>
          </a:xfrm>
          <a:prstGeom prst="rect">
            <a:avLst/>
          </a:prstGeom>
          <a:noFill/>
        </p:spPr>
        <p:txBody>
          <a:bodyPr wrap="square" rtlCol="0">
            <a:spAutoFit/>
          </a:bodyPr>
          <a:lstStyle/>
          <a:p>
            <a:r>
              <a:rPr lang="en-GB" sz="2400" dirty="0">
                <a:latin typeface="Myriad Pro" panose="020B0503030403020204"/>
              </a:rPr>
              <a:t>Sam and Eva spent the same total amount of time doing activities at youth club. Sam spent 75 minutes painting and 35 minutes playing tennis. Eva spent 65 minutes doing pottery and the rest of the time playing football.</a:t>
            </a:r>
          </a:p>
          <a:p>
            <a:endParaRPr lang="en-GB" sz="2400" dirty="0">
              <a:latin typeface="Myriad Pro" panose="020B0503030403020204"/>
            </a:endParaRPr>
          </a:p>
          <a:p>
            <a:r>
              <a:rPr lang="en-GB" sz="2400" dirty="0">
                <a:latin typeface="Myriad Pro" panose="020B0503030403020204"/>
              </a:rPr>
              <a:t>How long did Eva spend playing football?</a:t>
            </a:r>
          </a:p>
        </p:txBody>
      </p:sp>
      <p:grpSp>
        <p:nvGrpSpPr>
          <p:cNvPr id="5" name="Group 4">
            <a:extLst>
              <a:ext uri="{FF2B5EF4-FFF2-40B4-BE49-F238E27FC236}">
                <a16:creationId xmlns:a16="http://schemas.microsoft.com/office/drawing/2014/main" id="{30CE233B-980F-4060-9850-106430B20801}"/>
              </a:ext>
            </a:extLst>
          </p:cNvPr>
          <p:cNvGrpSpPr/>
          <p:nvPr/>
        </p:nvGrpSpPr>
        <p:grpSpPr>
          <a:xfrm>
            <a:off x="274101" y="3946921"/>
            <a:ext cx="6150053" cy="2336844"/>
            <a:chOff x="1496974" y="1243011"/>
            <a:chExt cx="6150053" cy="2336844"/>
          </a:xfrm>
        </p:grpSpPr>
        <p:pic>
          <p:nvPicPr>
            <p:cNvPr id="6" name="Picture 5">
              <a:extLst>
                <a:ext uri="{FF2B5EF4-FFF2-40B4-BE49-F238E27FC236}">
                  <a16:creationId xmlns:a16="http://schemas.microsoft.com/office/drawing/2014/main" id="{4328490D-9079-4526-AABF-28C6F99B30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6974" y="1821628"/>
              <a:ext cx="6150053" cy="1758227"/>
            </a:xfrm>
            <a:prstGeom prst="rect">
              <a:avLst/>
            </a:prstGeom>
          </p:spPr>
        </p:pic>
        <p:sp>
          <p:nvSpPr>
            <p:cNvPr id="8" name="TextBox 7">
              <a:extLst>
                <a:ext uri="{FF2B5EF4-FFF2-40B4-BE49-F238E27FC236}">
                  <a16:creationId xmlns:a16="http://schemas.microsoft.com/office/drawing/2014/main" id="{8B1BC6FB-5DEE-469C-AA03-CFC0FB47BC44}"/>
                </a:ext>
              </a:extLst>
            </p:cNvPr>
            <p:cNvSpPr txBox="1"/>
            <p:nvPr/>
          </p:nvSpPr>
          <p:spPr bwMode="auto">
            <a:xfrm>
              <a:off x="4318726" y="1243011"/>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Arial" panose="020B0604020202020204" pitchFamily="34" charset="0"/>
                </a:rPr>
                <a:t>=</a:t>
              </a:r>
              <a:endParaRPr lang="en-GB" sz="2400" dirty="0">
                <a:latin typeface="Myriad Pro Semibold"/>
                <a:ea typeface="Myriad Pro Semibold" charset="0"/>
                <a:cs typeface="Myriad Pro Semibold" charset="0"/>
              </a:endParaRPr>
            </a:p>
          </p:txBody>
        </p:sp>
      </p:grpSp>
      <p:sp>
        <p:nvSpPr>
          <p:cNvPr id="2" name="TextBox 1">
            <a:extLst>
              <a:ext uri="{FF2B5EF4-FFF2-40B4-BE49-F238E27FC236}">
                <a16:creationId xmlns:a16="http://schemas.microsoft.com/office/drawing/2014/main" id="{1CF6B6AC-F1C9-49D3-8316-F256F940C79B}"/>
              </a:ext>
            </a:extLst>
          </p:cNvPr>
          <p:cNvSpPr txBox="1"/>
          <p:nvPr/>
        </p:nvSpPr>
        <p:spPr>
          <a:xfrm>
            <a:off x="3811836" y="3915367"/>
            <a:ext cx="2170323" cy="707886"/>
          </a:xfrm>
          <a:prstGeom prst="rect">
            <a:avLst/>
          </a:prstGeom>
          <a:noFill/>
        </p:spPr>
        <p:txBody>
          <a:bodyPr wrap="square" rtlCol="0">
            <a:spAutoFit/>
          </a:bodyPr>
          <a:lstStyle/>
          <a:p>
            <a:r>
              <a:rPr lang="en-GB" sz="4000" dirty="0"/>
              <a:t>65 +</a:t>
            </a:r>
          </a:p>
        </p:txBody>
      </p:sp>
      <p:sp>
        <p:nvSpPr>
          <p:cNvPr id="10" name="TextBox 9">
            <a:extLst>
              <a:ext uri="{FF2B5EF4-FFF2-40B4-BE49-F238E27FC236}">
                <a16:creationId xmlns:a16="http://schemas.microsoft.com/office/drawing/2014/main" id="{3C5F12F5-920E-44BD-A585-AC26C3CE1743}"/>
              </a:ext>
            </a:extLst>
          </p:cNvPr>
          <p:cNvSpPr txBox="1"/>
          <p:nvPr/>
        </p:nvSpPr>
        <p:spPr>
          <a:xfrm>
            <a:off x="1199518" y="3903951"/>
            <a:ext cx="2170323" cy="707886"/>
          </a:xfrm>
          <a:prstGeom prst="rect">
            <a:avLst/>
          </a:prstGeom>
          <a:noFill/>
        </p:spPr>
        <p:txBody>
          <a:bodyPr wrap="square" rtlCol="0">
            <a:spAutoFit/>
          </a:bodyPr>
          <a:lstStyle/>
          <a:p>
            <a:r>
              <a:rPr lang="en-GB" sz="4000" dirty="0"/>
              <a:t>75 + 35</a:t>
            </a:r>
          </a:p>
        </p:txBody>
      </p:sp>
      <p:sp>
        <p:nvSpPr>
          <p:cNvPr id="11" name="Rectangle 10">
            <a:extLst>
              <a:ext uri="{FF2B5EF4-FFF2-40B4-BE49-F238E27FC236}">
                <a16:creationId xmlns:a16="http://schemas.microsoft.com/office/drawing/2014/main" id="{69E2BD99-63A9-42E8-BAB9-31E814F0FD3C}"/>
              </a:ext>
            </a:extLst>
          </p:cNvPr>
          <p:cNvSpPr/>
          <p:nvPr/>
        </p:nvSpPr>
        <p:spPr>
          <a:xfrm>
            <a:off x="4863946" y="3817246"/>
            <a:ext cx="638979" cy="662300"/>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3168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D39D0E4F-14A7-4789-A3D5-E5776DE59120}"/>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pSp>
        <p:nvGrpSpPr>
          <p:cNvPr id="7" name="Group 6">
            <a:extLst>
              <a:ext uri="{FF2B5EF4-FFF2-40B4-BE49-F238E27FC236}">
                <a16:creationId xmlns:a16="http://schemas.microsoft.com/office/drawing/2014/main" id="{068EF2A3-9A40-43D7-8394-9EFE55B952F4}"/>
              </a:ext>
            </a:extLst>
          </p:cNvPr>
          <p:cNvGrpSpPr/>
          <p:nvPr/>
        </p:nvGrpSpPr>
        <p:grpSpPr>
          <a:xfrm>
            <a:off x="664029" y="1872343"/>
            <a:ext cx="4648200" cy="489857"/>
            <a:chOff x="664029" y="1872343"/>
            <a:chExt cx="4648200" cy="489857"/>
          </a:xfrm>
        </p:grpSpPr>
        <p:sp>
          <p:nvSpPr>
            <p:cNvPr id="8" name="Rectangle 7">
              <a:extLst>
                <a:ext uri="{FF2B5EF4-FFF2-40B4-BE49-F238E27FC236}">
                  <a16:creationId xmlns:a16="http://schemas.microsoft.com/office/drawing/2014/main" id="{C3E7F70C-3C9B-4050-97C7-A7944505EA42}"/>
                </a:ext>
              </a:extLst>
            </p:cNvPr>
            <p:cNvSpPr/>
            <p:nvPr/>
          </p:nvSpPr>
          <p:spPr>
            <a:xfrm>
              <a:off x="664029" y="1872343"/>
              <a:ext cx="4648200" cy="48985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Connector 8">
              <a:extLst>
                <a:ext uri="{FF2B5EF4-FFF2-40B4-BE49-F238E27FC236}">
                  <a16:creationId xmlns:a16="http://schemas.microsoft.com/office/drawing/2014/main" id="{37C91FE4-EB4E-4111-B61D-F37124C063F0}"/>
                </a:ext>
              </a:extLst>
            </p:cNvPr>
            <p:cNvCxnSpPr/>
            <p:nvPr/>
          </p:nvCxnSpPr>
          <p:spPr>
            <a:xfrm>
              <a:off x="3788229" y="1872343"/>
              <a:ext cx="0" cy="489857"/>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AB39957A-B7C0-4503-8F71-FF3F2CDEFDC6}"/>
              </a:ext>
            </a:extLst>
          </p:cNvPr>
          <p:cNvGrpSpPr/>
          <p:nvPr/>
        </p:nvGrpSpPr>
        <p:grpSpPr>
          <a:xfrm>
            <a:off x="664029" y="1872343"/>
            <a:ext cx="5399292" cy="461665"/>
            <a:chOff x="713028" y="1883229"/>
            <a:chExt cx="5399292" cy="461665"/>
          </a:xfrm>
        </p:grpSpPr>
        <p:sp>
          <p:nvSpPr>
            <p:cNvPr id="5" name="TextBox 4">
              <a:extLst>
                <a:ext uri="{FF2B5EF4-FFF2-40B4-BE49-F238E27FC236}">
                  <a16:creationId xmlns:a16="http://schemas.microsoft.com/office/drawing/2014/main" id="{11442581-99FB-43A3-94D3-0FB5EFD0749D}"/>
                </a:ext>
              </a:extLst>
            </p:cNvPr>
            <p:cNvSpPr txBox="1"/>
            <p:nvPr/>
          </p:nvSpPr>
          <p:spPr>
            <a:xfrm>
              <a:off x="713028" y="1883229"/>
              <a:ext cx="3124191" cy="461665"/>
            </a:xfrm>
            <a:prstGeom prst="rect">
              <a:avLst/>
            </a:prstGeom>
            <a:noFill/>
          </p:spPr>
          <p:txBody>
            <a:bodyPr wrap="square" rtlCol="0">
              <a:spAutoFit/>
            </a:bodyPr>
            <a:lstStyle/>
            <a:p>
              <a:r>
                <a:rPr lang="en-GB" dirty="0"/>
                <a:t>                </a:t>
              </a:r>
              <a:r>
                <a:rPr lang="en-GB" sz="2400" dirty="0"/>
                <a:t>75 minutes</a:t>
              </a:r>
            </a:p>
          </p:txBody>
        </p:sp>
        <p:sp>
          <p:nvSpPr>
            <p:cNvPr id="6" name="TextBox 5">
              <a:extLst>
                <a:ext uri="{FF2B5EF4-FFF2-40B4-BE49-F238E27FC236}">
                  <a16:creationId xmlns:a16="http://schemas.microsoft.com/office/drawing/2014/main" id="{4EE2B2A9-1124-4410-A980-5714A79F015F}"/>
                </a:ext>
              </a:extLst>
            </p:cNvPr>
            <p:cNvSpPr txBox="1"/>
            <p:nvPr/>
          </p:nvSpPr>
          <p:spPr>
            <a:xfrm>
              <a:off x="2988129" y="1883229"/>
              <a:ext cx="3124191" cy="461665"/>
            </a:xfrm>
            <a:prstGeom prst="rect">
              <a:avLst/>
            </a:prstGeom>
            <a:noFill/>
          </p:spPr>
          <p:txBody>
            <a:bodyPr wrap="square" rtlCol="0">
              <a:spAutoFit/>
            </a:bodyPr>
            <a:lstStyle/>
            <a:p>
              <a:r>
                <a:rPr lang="en-GB" dirty="0"/>
                <a:t>                </a:t>
              </a:r>
              <a:r>
                <a:rPr lang="en-GB" sz="2400" dirty="0"/>
                <a:t>35 minutes</a:t>
              </a:r>
            </a:p>
          </p:txBody>
        </p:sp>
      </p:grpSp>
      <p:sp>
        <p:nvSpPr>
          <p:cNvPr id="10" name="Rectangle 9">
            <a:extLst>
              <a:ext uri="{FF2B5EF4-FFF2-40B4-BE49-F238E27FC236}">
                <a16:creationId xmlns:a16="http://schemas.microsoft.com/office/drawing/2014/main" id="{2CB226F6-85C9-4A98-B9BF-7CE1D2E51558}"/>
              </a:ext>
            </a:extLst>
          </p:cNvPr>
          <p:cNvSpPr/>
          <p:nvPr/>
        </p:nvSpPr>
        <p:spPr>
          <a:xfrm>
            <a:off x="5486400" y="816429"/>
            <a:ext cx="3483428" cy="2862322"/>
          </a:xfrm>
          <a:prstGeom prst="rect">
            <a:avLst/>
          </a:prstGeom>
        </p:spPr>
        <p:txBody>
          <a:bodyPr wrap="square">
            <a:spAutoFit/>
          </a:bodyPr>
          <a:lstStyle/>
          <a:p>
            <a:r>
              <a:rPr lang="en-GB" dirty="0">
                <a:latin typeface="Myriad Pro" panose="020B0503030403020204"/>
              </a:rPr>
              <a:t>Sam and Eva spent the same total amount of time doing activities at youth club. Sam spent 75 minutes painting and 35 minutes playing tennis. Eva spent 65 minutes doing pottery and the rest of the time playing football.</a:t>
            </a:r>
          </a:p>
          <a:p>
            <a:r>
              <a:rPr lang="en-GB" dirty="0">
                <a:latin typeface="Myriad Pro" panose="020B0503030403020204"/>
              </a:rPr>
              <a:t>How long did Eva spend playing football?</a:t>
            </a:r>
          </a:p>
        </p:txBody>
      </p:sp>
      <p:sp>
        <p:nvSpPr>
          <p:cNvPr id="11" name="TextBox 10">
            <a:extLst>
              <a:ext uri="{FF2B5EF4-FFF2-40B4-BE49-F238E27FC236}">
                <a16:creationId xmlns:a16="http://schemas.microsoft.com/office/drawing/2014/main" id="{C7A7B1C9-3B22-4737-9CA1-33E05C9F0EC2}"/>
              </a:ext>
            </a:extLst>
          </p:cNvPr>
          <p:cNvSpPr txBox="1"/>
          <p:nvPr/>
        </p:nvSpPr>
        <p:spPr>
          <a:xfrm>
            <a:off x="0" y="1872343"/>
            <a:ext cx="664029" cy="400110"/>
          </a:xfrm>
          <a:prstGeom prst="rect">
            <a:avLst/>
          </a:prstGeom>
          <a:noFill/>
        </p:spPr>
        <p:txBody>
          <a:bodyPr wrap="square" rtlCol="0">
            <a:spAutoFit/>
          </a:bodyPr>
          <a:lstStyle/>
          <a:p>
            <a:r>
              <a:rPr lang="en-GB" sz="2000" dirty="0"/>
              <a:t>Sam</a:t>
            </a:r>
          </a:p>
        </p:txBody>
      </p:sp>
      <p:grpSp>
        <p:nvGrpSpPr>
          <p:cNvPr id="13" name="Group 12">
            <a:extLst>
              <a:ext uri="{FF2B5EF4-FFF2-40B4-BE49-F238E27FC236}">
                <a16:creationId xmlns:a16="http://schemas.microsoft.com/office/drawing/2014/main" id="{53885B25-F086-4ABA-A16C-9E8168CFB033}"/>
              </a:ext>
            </a:extLst>
          </p:cNvPr>
          <p:cNvGrpSpPr/>
          <p:nvPr/>
        </p:nvGrpSpPr>
        <p:grpSpPr>
          <a:xfrm>
            <a:off x="664029" y="2939143"/>
            <a:ext cx="4648200" cy="489857"/>
            <a:chOff x="664029" y="2939143"/>
            <a:chExt cx="4648200" cy="489857"/>
          </a:xfrm>
        </p:grpSpPr>
        <p:sp>
          <p:nvSpPr>
            <p:cNvPr id="14" name="Rectangle 13">
              <a:extLst>
                <a:ext uri="{FF2B5EF4-FFF2-40B4-BE49-F238E27FC236}">
                  <a16:creationId xmlns:a16="http://schemas.microsoft.com/office/drawing/2014/main" id="{964A8296-E675-40FE-8672-3BEE9006FFF6}"/>
                </a:ext>
              </a:extLst>
            </p:cNvPr>
            <p:cNvSpPr/>
            <p:nvPr/>
          </p:nvSpPr>
          <p:spPr>
            <a:xfrm>
              <a:off x="664029" y="2939143"/>
              <a:ext cx="4648200" cy="489857"/>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ECD59776-D2CF-49A1-8772-2575CABB4BF0}"/>
                </a:ext>
              </a:extLst>
            </p:cNvPr>
            <p:cNvCxnSpPr/>
            <p:nvPr/>
          </p:nvCxnSpPr>
          <p:spPr>
            <a:xfrm>
              <a:off x="3418114" y="2939143"/>
              <a:ext cx="0" cy="489857"/>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C36D1B42-D959-4036-826D-98A2DA98408D}"/>
              </a:ext>
            </a:extLst>
          </p:cNvPr>
          <p:cNvSpPr txBox="1"/>
          <p:nvPr/>
        </p:nvSpPr>
        <p:spPr>
          <a:xfrm>
            <a:off x="0" y="2999405"/>
            <a:ext cx="587829" cy="400110"/>
          </a:xfrm>
          <a:prstGeom prst="rect">
            <a:avLst/>
          </a:prstGeom>
          <a:noFill/>
        </p:spPr>
        <p:txBody>
          <a:bodyPr wrap="square" rtlCol="0">
            <a:spAutoFit/>
          </a:bodyPr>
          <a:lstStyle/>
          <a:p>
            <a:r>
              <a:rPr lang="en-GB" sz="2000" dirty="0"/>
              <a:t>Eva</a:t>
            </a:r>
          </a:p>
        </p:txBody>
      </p:sp>
      <p:sp>
        <p:nvSpPr>
          <p:cNvPr id="17" name="TextBox 16">
            <a:extLst>
              <a:ext uri="{FF2B5EF4-FFF2-40B4-BE49-F238E27FC236}">
                <a16:creationId xmlns:a16="http://schemas.microsoft.com/office/drawing/2014/main" id="{4EAFEA9F-3F14-4691-AF0D-95C30D19D993}"/>
              </a:ext>
            </a:extLst>
          </p:cNvPr>
          <p:cNvSpPr txBox="1"/>
          <p:nvPr/>
        </p:nvSpPr>
        <p:spPr>
          <a:xfrm>
            <a:off x="489858" y="2937850"/>
            <a:ext cx="3124191" cy="461665"/>
          </a:xfrm>
          <a:prstGeom prst="rect">
            <a:avLst/>
          </a:prstGeom>
          <a:noFill/>
        </p:spPr>
        <p:txBody>
          <a:bodyPr wrap="square" rtlCol="0">
            <a:spAutoFit/>
          </a:bodyPr>
          <a:lstStyle/>
          <a:p>
            <a:r>
              <a:rPr lang="en-GB" dirty="0"/>
              <a:t>                </a:t>
            </a:r>
            <a:r>
              <a:rPr lang="en-GB" sz="2400" dirty="0"/>
              <a:t>65 minutes</a:t>
            </a:r>
          </a:p>
        </p:txBody>
      </p:sp>
      <p:sp>
        <p:nvSpPr>
          <p:cNvPr id="18" name="TextBox 17">
            <a:extLst>
              <a:ext uri="{FF2B5EF4-FFF2-40B4-BE49-F238E27FC236}">
                <a16:creationId xmlns:a16="http://schemas.microsoft.com/office/drawing/2014/main" id="{C99D7969-89C4-43EC-B0AC-0C5CF1C6CD76}"/>
              </a:ext>
            </a:extLst>
          </p:cNvPr>
          <p:cNvSpPr txBox="1"/>
          <p:nvPr/>
        </p:nvSpPr>
        <p:spPr>
          <a:xfrm>
            <a:off x="2813961" y="2952592"/>
            <a:ext cx="3124191" cy="461665"/>
          </a:xfrm>
          <a:prstGeom prst="rect">
            <a:avLst/>
          </a:prstGeom>
          <a:noFill/>
        </p:spPr>
        <p:txBody>
          <a:bodyPr wrap="square" rtlCol="0">
            <a:spAutoFit/>
          </a:bodyPr>
          <a:lstStyle/>
          <a:p>
            <a:r>
              <a:rPr lang="en-GB" dirty="0"/>
              <a:t>                </a:t>
            </a:r>
            <a:r>
              <a:rPr lang="en-GB" sz="2400" dirty="0"/>
              <a:t>? minutes</a:t>
            </a:r>
          </a:p>
        </p:txBody>
      </p:sp>
      <p:grpSp>
        <p:nvGrpSpPr>
          <p:cNvPr id="20" name="Group 19">
            <a:extLst>
              <a:ext uri="{FF2B5EF4-FFF2-40B4-BE49-F238E27FC236}">
                <a16:creationId xmlns:a16="http://schemas.microsoft.com/office/drawing/2014/main" id="{68A569FE-22F5-4701-B03D-28147926BC35}"/>
              </a:ext>
            </a:extLst>
          </p:cNvPr>
          <p:cNvGrpSpPr/>
          <p:nvPr/>
        </p:nvGrpSpPr>
        <p:grpSpPr>
          <a:xfrm>
            <a:off x="713028" y="4354286"/>
            <a:ext cx="3205827" cy="523220"/>
            <a:chOff x="713028" y="4354286"/>
            <a:chExt cx="3205827" cy="523220"/>
          </a:xfrm>
        </p:grpSpPr>
        <p:sp>
          <p:nvSpPr>
            <p:cNvPr id="21" name="TextBox 20">
              <a:extLst>
                <a:ext uri="{FF2B5EF4-FFF2-40B4-BE49-F238E27FC236}">
                  <a16:creationId xmlns:a16="http://schemas.microsoft.com/office/drawing/2014/main" id="{C51862E0-67CC-4859-BC0F-136AF6068235}"/>
                </a:ext>
              </a:extLst>
            </p:cNvPr>
            <p:cNvSpPr txBox="1"/>
            <p:nvPr/>
          </p:nvSpPr>
          <p:spPr>
            <a:xfrm>
              <a:off x="713028" y="4354286"/>
              <a:ext cx="2618001" cy="523220"/>
            </a:xfrm>
            <a:prstGeom prst="rect">
              <a:avLst/>
            </a:prstGeom>
            <a:noFill/>
          </p:spPr>
          <p:txBody>
            <a:bodyPr wrap="square" rtlCol="0">
              <a:spAutoFit/>
            </a:bodyPr>
            <a:lstStyle/>
            <a:p>
              <a:r>
                <a:rPr lang="en-GB" sz="2800" dirty="0">
                  <a:latin typeface="Myriad Pro" panose="020B0503030403020204"/>
                </a:rPr>
                <a:t>75 + 35 = 65 + </a:t>
              </a:r>
            </a:p>
          </p:txBody>
        </p:sp>
        <p:sp>
          <p:nvSpPr>
            <p:cNvPr id="22" name="Rectangle 21">
              <a:extLst>
                <a:ext uri="{FF2B5EF4-FFF2-40B4-BE49-F238E27FC236}">
                  <a16:creationId xmlns:a16="http://schemas.microsoft.com/office/drawing/2014/main" id="{BA4A44CA-7E3C-4535-B0F4-898633D4539F}"/>
                </a:ext>
              </a:extLst>
            </p:cNvPr>
            <p:cNvSpPr/>
            <p:nvPr/>
          </p:nvSpPr>
          <p:spPr>
            <a:xfrm>
              <a:off x="3331029" y="4370967"/>
              <a:ext cx="587826" cy="48985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Box 22">
            <a:extLst>
              <a:ext uri="{FF2B5EF4-FFF2-40B4-BE49-F238E27FC236}">
                <a16:creationId xmlns:a16="http://schemas.microsoft.com/office/drawing/2014/main" id="{C2F6C6C1-C0D7-4F20-A9FF-5B667CBDCAEE}"/>
              </a:ext>
            </a:extLst>
          </p:cNvPr>
          <p:cNvSpPr txBox="1"/>
          <p:nvPr/>
        </p:nvSpPr>
        <p:spPr>
          <a:xfrm>
            <a:off x="3331029" y="4383264"/>
            <a:ext cx="718457" cy="523220"/>
          </a:xfrm>
          <a:prstGeom prst="rect">
            <a:avLst/>
          </a:prstGeom>
          <a:noFill/>
        </p:spPr>
        <p:txBody>
          <a:bodyPr wrap="square" rtlCol="0">
            <a:spAutoFit/>
          </a:bodyPr>
          <a:lstStyle/>
          <a:p>
            <a:r>
              <a:rPr lang="en-GB" sz="2800" dirty="0">
                <a:latin typeface="Myriad Pro" panose="020B0503030403020204"/>
              </a:rPr>
              <a:t>45</a:t>
            </a:r>
          </a:p>
        </p:txBody>
      </p:sp>
      <p:grpSp>
        <p:nvGrpSpPr>
          <p:cNvPr id="39" name="Group 38">
            <a:extLst>
              <a:ext uri="{FF2B5EF4-FFF2-40B4-BE49-F238E27FC236}">
                <a16:creationId xmlns:a16="http://schemas.microsoft.com/office/drawing/2014/main" id="{11147135-2A2B-4A04-A21E-B7739BD4FA41}"/>
              </a:ext>
            </a:extLst>
          </p:cNvPr>
          <p:cNvGrpSpPr/>
          <p:nvPr/>
        </p:nvGrpSpPr>
        <p:grpSpPr>
          <a:xfrm>
            <a:off x="1885352" y="4918781"/>
            <a:ext cx="1917146" cy="885642"/>
            <a:chOff x="1885352" y="4918781"/>
            <a:chExt cx="1917146" cy="885642"/>
          </a:xfrm>
        </p:grpSpPr>
        <p:pic>
          <p:nvPicPr>
            <p:cNvPr id="35" name="Picture 34" descr="A close up of a logo  Description generated with high confidence">
              <a:extLst>
                <a:ext uri="{FF2B5EF4-FFF2-40B4-BE49-F238E27FC236}">
                  <a16:creationId xmlns:a16="http://schemas.microsoft.com/office/drawing/2014/main" id="{3B3CCF6D-B5D3-4374-BB17-7C13D6D821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5352" y="4918781"/>
              <a:ext cx="1917146" cy="382702"/>
            </a:xfrm>
            <a:prstGeom prst="rect">
              <a:avLst/>
            </a:prstGeom>
          </p:spPr>
        </p:pic>
        <p:sp>
          <p:nvSpPr>
            <p:cNvPr id="36" name="TextBox 35">
              <a:extLst>
                <a:ext uri="{FF2B5EF4-FFF2-40B4-BE49-F238E27FC236}">
                  <a16:creationId xmlns:a16="http://schemas.microsoft.com/office/drawing/2014/main" id="{4D145606-EF51-49A0-A66D-605D5C7E256D}"/>
                </a:ext>
              </a:extLst>
            </p:cNvPr>
            <p:cNvSpPr txBox="1"/>
            <p:nvPr/>
          </p:nvSpPr>
          <p:spPr bwMode="auto">
            <a:xfrm>
              <a:off x="2469463" y="5342758"/>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grpSp>
      <p:grpSp>
        <p:nvGrpSpPr>
          <p:cNvPr id="38" name="Group 37">
            <a:extLst>
              <a:ext uri="{FF2B5EF4-FFF2-40B4-BE49-F238E27FC236}">
                <a16:creationId xmlns:a16="http://schemas.microsoft.com/office/drawing/2014/main" id="{1F040CAD-33D2-4D31-A9E5-AF64B5956ACE}"/>
              </a:ext>
            </a:extLst>
          </p:cNvPr>
          <p:cNvGrpSpPr/>
          <p:nvPr/>
        </p:nvGrpSpPr>
        <p:grpSpPr>
          <a:xfrm>
            <a:off x="956744" y="3631325"/>
            <a:ext cx="1857217" cy="699212"/>
            <a:chOff x="956744" y="3631325"/>
            <a:chExt cx="1857217" cy="699212"/>
          </a:xfrm>
        </p:grpSpPr>
        <p:pic>
          <p:nvPicPr>
            <p:cNvPr id="34" name="Picture 33">
              <a:extLst>
                <a:ext uri="{FF2B5EF4-FFF2-40B4-BE49-F238E27FC236}">
                  <a16:creationId xmlns:a16="http://schemas.microsoft.com/office/drawing/2014/main" id="{31887E1C-6C72-4CE3-B08B-648770858F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6744" y="4072415"/>
              <a:ext cx="1857217" cy="258122"/>
            </a:xfrm>
            <a:prstGeom prst="rect">
              <a:avLst/>
            </a:prstGeom>
          </p:spPr>
        </p:pic>
        <p:sp>
          <p:nvSpPr>
            <p:cNvPr id="37" name="TextBox 36">
              <a:extLst>
                <a:ext uri="{FF2B5EF4-FFF2-40B4-BE49-F238E27FC236}">
                  <a16:creationId xmlns:a16="http://schemas.microsoft.com/office/drawing/2014/main" id="{DE0EF753-9728-4DA8-BF99-02B7535E7451}"/>
                </a:ext>
              </a:extLst>
            </p:cNvPr>
            <p:cNvSpPr txBox="1"/>
            <p:nvPr/>
          </p:nvSpPr>
          <p:spPr bwMode="auto">
            <a:xfrm>
              <a:off x="1510890" y="3631325"/>
              <a:ext cx="7489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grpSp>
    </p:spTree>
    <p:custDataLst>
      <p:tags r:id="rId1"/>
    </p:custDataLst>
    <p:extLst>
      <p:ext uri="{BB962C8B-B14F-4D97-AF65-F5344CB8AC3E}">
        <p14:creationId xmlns:p14="http://schemas.microsoft.com/office/powerpoint/2010/main" val="261195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dow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down)">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3">
                                            <p:txEl>
                                              <p:pRg st="0" end="0"/>
                                            </p:txEl>
                                          </p:spTgt>
                                        </p:tgtEl>
                                        <p:attrNameLst>
                                          <p:attrName>style.visibility</p:attrName>
                                        </p:attrNameLst>
                                      </p:cBhvr>
                                      <p:to>
                                        <p:strVal val="visible"/>
                                      </p:to>
                                    </p:set>
                                    <p:animEffect transition="in" filter="wipe(down)">
                                      <p:cBhvr>
                                        <p:cTn id="57"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D39D0E4F-14A7-4789-A3D5-E5776DE59120}"/>
              </a:ext>
            </a:extLst>
          </p:cNvPr>
          <p:cNvSpPr>
            <a:spLocks noGrp="1"/>
          </p:cNvSpPr>
          <p:nvPr>
            <p:ph type="body" sz="quarter" idx="11"/>
          </p:nvPr>
        </p:nvSpPr>
        <p:spPr>
          <a:xfrm>
            <a:off x="1" y="0"/>
            <a:ext cx="9144000" cy="630000"/>
          </a:xfrm>
        </p:spPr>
        <p:txBody>
          <a:bodyPr>
            <a:normAutofit/>
          </a:bodyPr>
          <a:lstStyle/>
          <a:p>
            <a:pPr marL="0" indent="0">
              <a:buNone/>
            </a:pPr>
            <a:r>
              <a:rPr lang="en-GB" sz="2000" dirty="0"/>
              <a:t> </a:t>
            </a:r>
            <a:endParaRPr lang="en-US" sz="2000" dirty="0">
              <a:solidFill>
                <a:srgbClr val="3875A1"/>
              </a:solidFill>
            </a:endParaRPr>
          </a:p>
        </p:txBody>
      </p:sp>
      <p:graphicFrame>
        <p:nvGraphicFramePr>
          <p:cNvPr id="4" name="Table 3">
            <a:extLst>
              <a:ext uri="{FF2B5EF4-FFF2-40B4-BE49-F238E27FC236}">
                <a16:creationId xmlns:a16="http://schemas.microsoft.com/office/drawing/2014/main" id="{10F5A635-D0BA-429F-B27D-44334A30D6DC}"/>
              </a:ext>
            </a:extLst>
          </p:cNvPr>
          <p:cNvGraphicFramePr>
            <a:graphicFrameLocks noGrp="1"/>
          </p:cNvGraphicFramePr>
          <p:nvPr>
            <p:extLst>
              <p:ext uri="{D42A27DB-BD31-4B8C-83A1-F6EECF244321}">
                <p14:modId xmlns:p14="http://schemas.microsoft.com/office/powerpoint/2010/main" val="100057088"/>
              </p:ext>
            </p:extLst>
          </p:nvPr>
        </p:nvGraphicFramePr>
        <p:xfrm>
          <a:off x="849848" y="1496039"/>
          <a:ext cx="6948822" cy="3014400"/>
        </p:xfrm>
        <a:graphic>
          <a:graphicData uri="http://schemas.openxmlformats.org/drawingml/2006/table">
            <a:tbl>
              <a:tblPr firstRow="1" firstCol="1" bandRow="1">
                <a:tableStyleId>{5C22544A-7EE6-4342-B048-85BDC9FD1C3A}</a:tableStyleId>
              </a:tblPr>
              <a:tblGrid>
                <a:gridCol w="5646003">
                  <a:extLst>
                    <a:ext uri="{9D8B030D-6E8A-4147-A177-3AD203B41FA5}">
                      <a16:colId xmlns:a16="http://schemas.microsoft.com/office/drawing/2014/main" val="260485223"/>
                    </a:ext>
                  </a:extLst>
                </a:gridCol>
                <a:gridCol w="1302819">
                  <a:extLst>
                    <a:ext uri="{9D8B030D-6E8A-4147-A177-3AD203B41FA5}">
                      <a16:colId xmlns:a16="http://schemas.microsoft.com/office/drawing/2014/main" val="259182522"/>
                    </a:ext>
                  </a:extLst>
                </a:gridCol>
              </a:tblGrid>
              <a:tr h="576000">
                <a:tc>
                  <a:txBody>
                    <a:bodyPr/>
                    <a:lstStyle/>
                    <a:p>
                      <a:pPr>
                        <a:spcBef>
                          <a:spcPts val="400"/>
                        </a:spcBef>
                        <a:spcAft>
                          <a:spcPts val="400"/>
                        </a:spcAft>
                      </a:pPr>
                      <a:r>
                        <a:rPr lang="en-GB" sz="2400" b="0" dirty="0">
                          <a:solidFill>
                            <a:schemeClr val="tx1"/>
                          </a:solidFill>
                          <a:effectLst/>
                          <a:latin typeface="Myriad Pro" panose="020B0503030403020204" pitchFamily="34" charset="0"/>
                        </a:rPr>
                        <a:t> </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tx1"/>
                          </a:solidFill>
                          <a:effectLst/>
                          <a:latin typeface="Myriad Pro" panose="020B0503030403020204" pitchFamily="34" charset="0"/>
                          <a:sym typeface="Wingdings" panose="05000000000000000000" pitchFamily="2" charset="2"/>
                        </a:rPr>
                        <a:t></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Semibold"/>
                        </a:rPr>
                        <a:t>or</a:t>
                      </a:r>
                      <a:r>
                        <a:rPr lang="en-GB" sz="2400" b="0" dirty="0">
                          <a:solidFill>
                            <a:schemeClr val="tx1"/>
                          </a:solidFill>
                          <a:effectLst/>
                          <a:latin typeface="Myriad Pro" panose="020B0503030403020204" pitchFamily="34" charset="0"/>
                        </a:rPr>
                        <a:t> </a:t>
                      </a:r>
                      <a:r>
                        <a:rPr lang="en-GB" sz="2400" b="0" dirty="0">
                          <a:solidFill>
                            <a:schemeClr val="tx1"/>
                          </a:solidFill>
                          <a:effectLst/>
                          <a:latin typeface="Myriad Pro" panose="020B0503030403020204" pitchFamily="34" charset="0"/>
                          <a:sym typeface="Wingdings" panose="05000000000000000000" pitchFamily="2" charset="2"/>
                        </a:rPr>
                        <a:t></a:t>
                      </a:r>
                      <a:endParaRPr lang="en-GB" sz="2400" b="0" dirty="0">
                        <a:solidFill>
                          <a:schemeClr val="tx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8E2E8"/>
                    </a:solidFill>
                  </a:tcPr>
                </a:tc>
                <a:extLst>
                  <a:ext uri="{0D108BD9-81ED-4DB2-BD59-A6C34878D82A}">
                    <a16:rowId xmlns:a16="http://schemas.microsoft.com/office/drawing/2014/main" val="3568923989"/>
                  </a:ext>
                </a:extLst>
              </a:tr>
              <a:tr h="576000">
                <a:tc>
                  <a:txBody>
                    <a:bodyPr/>
                    <a:lstStyle/>
                    <a:p>
                      <a:pPr>
                        <a:spcBef>
                          <a:spcPts val="400"/>
                        </a:spcBef>
                        <a:spcAft>
                          <a:spcPts val="400"/>
                        </a:spcAft>
                      </a:pPr>
                      <a:r>
                        <a:rPr lang="en-GB" sz="2400" b="0" dirty="0">
                          <a:solidFill>
                            <a:schemeClr val="tx1"/>
                          </a:solidFill>
                          <a:effectLst/>
                          <a:latin typeface="Myriad Pro Semibold"/>
                        </a:rPr>
                        <a:t>101 + 99 = 100 + 100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684782"/>
                  </a:ext>
                </a:extLst>
              </a:tr>
              <a:tr h="576000">
                <a:tc>
                  <a:txBody>
                    <a:bodyPr/>
                    <a:lstStyle/>
                    <a:p>
                      <a:pPr>
                        <a:spcBef>
                          <a:spcPts val="400"/>
                        </a:spcBef>
                        <a:spcAft>
                          <a:spcPts val="400"/>
                        </a:spcAft>
                      </a:pPr>
                      <a:r>
                        <a:rPr lang="en-GB" sz="2400" b="0" dirty="0">
                          <a:solidFill>
                            <a:schemeClr val="tx1"/>
                          </a:solidFill>
                          <a:effectLst/>
                          <a:latin typeface="Myriad Pro Semibold"/>
                        </a:rPr>
                        <a:t>27 + 56 = 28 + 57</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charset="0"/>
                        <a:buNone/>
                        <a:tabLst/>
                        <a:defRPr/>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7085320"/>
                  </a:ext>
                </a:extLst>
              </a:tr>
              <a:tr h="576000">
                <a:tc>
                  <a:txBody>
                    <a:bodyPr/>
                    <a:lstStyle/>
                    <a:p>
                      <a:pPr>
                        <a:spcBef>
                          <a:spcPts val="400"/>
                        </a:spcBef>
                        <a:spcAft>
                          <a:spcPts val="400"/>
                        </a:spcAft>
                      </a:pPr>
                      <a:r>
                        <a:rPr lang="en-GB" sz="2400" b="0" dirty="0">
                          <a:solidFill>
                            <a:schemeClr val="tx1"/>
                          </a:solidFill>
                          <a:effectLst/>
                          <a:latin typeface="Myriad Pro Semibold"/>
                        </a:rPr>
                        <a:t>248,000 + 564,000 = 148,000 + 464,000</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7204694"/>
                  </a:ext>
                </a:extLst>
              </a:tr>
              <a:tr h="576000">
                <a:tc>
                  <a:txBody>
                    <a:bodyPr/>
                    <a:lstStyle/>
                    <a:p>
                      <a:pPr>
                        <a:spcBef>
                          <a:spcPts val="400"/>
                        </a:spcBef>
                        <a:spcAft>
                          <a:spcPts val="400"/>
                        </a:spcAft>
                      </a:pPr>
                      <a:r>
                        <a:rPr lang="en-GB" sz="2400" b="0" dirty="0">
                          <a:solidFill>
                            <a:schemeClr val="tx1"/>
                          </a:solidFill>
                          <a:effectLst/>
                          <a:latin typeface="Myriad Pro Semibold"/>
                        </a:rPr>
                        <a:t>0.27 + 0.56 = 0.23 + 0.6</a:t>
                      </a:r>
                      <a:endParaRPr lang="en-GB" sz="2400" b="0" dirty="0">
                        <a:solidFill>
                          <a:schemeClr val="tx1"/>
                        </a:solidFill>
                        <a:effectLst/>
                        <a:latin typeface="Myriad Pro Semibold"/>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spcBef>
                          <a:spcPts val="400"/>
                        </a:spcBef>
                        <a:spcAft>
                          <a:spcPts val="400"/>
                        </a:spcAft>
                      </a:pPr>
                      <a:r>
                        <a:rPr lang="en-GB" sz="2400" b="0" dirty="0">
                          <a:solidFill>
                            <a:schemeClr val="bg1"/>
                          </a:solidFill>
                          <a:effectLst/>
                          <a:latin typeface="Myriad Pro" panose="020B0503030403020204" pitchFamily="34" charset="0"/>
                        </a:rPr>
                        <a:t> </a:t>
                      </a:r>
                      <a:r>
                        <a:rPr kumimoji="0" lang="en-GB" sz="4000" b="0" i="0" u="none" strike="noStrike" kern="1200" cap="none" spc="0" normalizeH="0" baseline="0" noProof="0" dirty="0">
                          <a:ln>
                            <a:noFill/>
                          </a:ln>
                          <a:solidFill>
                            <a:schemeClr val="bg1"/>
                          </a:solidFill>
                          <a:effectLst/>
                          <a:uLnTx/>
                          <a:uFillTx/>
                          <a:latin typeface="Comic Sans MS" panose="030F0702030302020204" pitchFamily="66" charset="0"/>
                          <a:ea typeface="Myriad Pro Semibold" charset="0"/>
                          <a:cs typeface="Myriad Pro Semibold" charset="0"/>
                          <a:sym typeface="Wingdings" panose="05000000000000000000" pitchFamily="2" charset="2"/>
                        </a:rPr>
                        <a:t></a:t>
                      </a:r>
                      <a:endParaRPr lang="en-GB" sz="2400" b="0" dirty="0">
                        <a:solidFill>
                          <a:schemeClr val="bg1"/>
                        </a:solidFill>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4590618"/>
                  </a:ext>
                </a:extLst>
              </a:tr>
            </a:tbl>
          </a:graphicData>
        </a:graphic>
      </p:graphicFrame>
      <p:sp>
        <p:nvSpPr>
          <p:cNvPr id="5" name="Rectangle 4">
            <a:extLst>
              <a:ext uri="{FF2B5EF4-FFF2-40B4-BE49-F238E27FC236}">
                <a16:creationId xmlns:a16="http://schemas.microsoft.com/office/drawing/2014/main" id="{5FDD8021-DE23-42EE-A43F-50E73C0E2A4C}"/>
              </a:ext>
            </a:extLst>
          </p:cNvPr>
          <p:cNvSpPr/>
          <p:nvPr/>
        </p:nvSpPr>
        <p:spPr>
          <a:xfrm>
            <a:off x="0" y="824942"/>
            <a:ext cx="9144000" cy="830997"/>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 1</a:t>
            </a:r>
          </a:p>
          <a:p>
            <a:endParaRPr lang="en-GB" sz="2400" dirty="0">
              <a:latin typeface="Myriad Pro Semibold"/>
            </a:endParaRPr>
          </a:p>
        </p:txBody>
      </p:sp>
      <p:sp>
        <p:nvSpPr>
          <p:cNvPr id="2" name="TextBox 1">
            <a:extLst>
              <a:ext uri="{FF2B5EF4-FFF2-40B4-BE49-F238E27FC236}">
                <a16:creationId xmlns:a16="http://schemas.microsoft.com/office/drawing/2014/main" id="{55396271-369E-46FA-9E61-03467F5F83A9}"/>
              </a:ext>
            </a:extLst>
          </p:cNvPr>
          <p:cNvSpPr txBox="1"/>
          <p:nvPr/>
        </p:nvSpPr>
        <p:spPr>
          <a:xfrm>
            <a:off x="849848" y="4902566"/>
            <a:ext cx="5349474" cy="1569660"/>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decide which of these statements is true or false?</a:t>
            </a:r>
          </a:p>
          <a:p>
            <a:r>
              <a:rPr lang="en-GB" sz="2400" dirty="0">
                <a:latin typeface="Arial" panose="020B0604020202020204" pitchFamily="34" charset="0"/>
                <a:cs typeface="Arial" panose="020B0604020202020204" pitchFamily="34" charset="0"/>
              </a:rPr>
              <a:t> </a:t>
            </a:r>
          </a:p>
          <a:p>
            <a:r>
              <a:rPr lang="en-GB" sz="2400" dirty="0">
                <a:latin typeface="Arial" panose="020B0604020202020204" pitchFamily="34" charset="0"/>
                <a:cs typeface="Arial" panose="020B0604020202020204" pitchFamily="34" charset="0"/>
              </a:rPr>
              <a:t>How will you represent the numbers?</a:t>
            </a:r>
          </a:p>
        </p:txBody>
      </p:sp>
    </p:spTree>
    <p:extLst>
      <p:ext uri="{BB962C8B-B14F-4D97-AF65-F5344CB8AC3E}">
        <p14:creationId xmlns:p14="http://schemas.microsoft.com/office/powerpoint/2010/main" val="41364144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63.4"/>
</p:tagLst>
</file>

<file path=ppt/tags/tag2.xml><?xml version="1.0" encoding="utf-8"?>
<p:tagLst xmlns:a="http://schemas.openxmlformats.org/drawingml/2006/main" xmlns:r="http://schemas.openxmlformats.org/officeDocument/2006/relationships" xmlns:p="http://schemas.openxmlformats.org/presentationml/2006/main">
  <p:tag name="TIMING" val="|6.7|33.9|7.1|1"/>
</p:tagLst>
</file>

<file path=ppt/tags/tag3.xml><?xml version="1.0" encoding="utf-8"?>
<p:tagLst xmlns:a="http://schemas.openxmlformats.org/drawingml/2006/main" xmlns:r="http://schemas.openxmlformats.org/officeDocument/2006/relationships" xmlns:p="http://schemas.openxmlformats.org/presentationml/2006/main">
  <p:tag name="TIMING" val="|2.2|1.2|11.4|48.3|5.6|2.5"/>
</p:tagLst>
</file>

<file path=ppt/tags/tag4.xml><?xml version="1.0" encoding="utf-8"?>
<p:tagLst xmlns:a="http://schemas.openxmlformats.org/drawingml/2006/main" xmlns:r="http://schemas.openxmlformats.org/officeDocument/2006/relationships" xmlns:p="http://schemas.openxmlformats.org/presentationml/2006/main">
  <p:tag name="TIMING" val="|56.5|16.4|4.7|1.7|5.4"/>
</p:tagLst>
</file>

<file path=ppt/tags/tag5.xml><?xml version="1.0" encoding="utf-8"?>
<p:tagLst xmlns:a="http://schemas.openxmlformats.org/drawingml/2006/main" xmlns:r="http://schemas.openxmlformats.org/officeDocument/2006/relationships" xmlns:p="http://schemas.openxmlformats.org/presentationml/2006/main">
  <p:tag name="TIMING" val="|1.3|37.4|5.5|33.3|4.8|40.3|4.2|41.4"/>
</p:tagLst>
</file>

<file path=ppt/tags/tag6.xml><?xml version="1.0" encoding="utf-8"?>
<p:tagLst xmlns:a="http://schemas.openxmlformats.org/drawingml/2006/main" xmlns:r="http://schemas.openxmlformats.org/officeDocument/2006/relationships" xmlns:p="http://schemas.openxmlformats.org/presentationml/2006/main">
  <p:tag name="TIMING" val="|60.7|1.5|16.9"/>
</p:tagLst>
</file>

<file path=ppt/tags/tag7.xml><?xml version="1.0" encoding="utf-8"?>
<p:tagLst xmlns:a="http://schemas.openxmlformats.org/drawingml/2006/main" xmlns:r="http://schemas.openxmlformats.org/officeDocument/2006/relationships" xmlns:p="http://schemas.openxmlformats.org/presentationml/2006/main">
  <p:tag name="TIMING" val="|1.9|1.9|2.2|10.6|0.8|10.6|35.5|1.3|18.3|4.5|2.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B89114D-EBB4-409E-85EF-A6FDE1F8C154}"/>
</file>

<file path=docProps/app.xml><?xml version="1.0" encoding="utf-8"?>
<Properties xmlns="http://schemas.openxmlformats.org/officeDocument/2006/extended-properties" xmlns:vt="http://schemas.openxmlformats.org/officeDocument/2006/docPropsVTypes">
  <TotalTime>0</TotalTime>
  <Words>579</Words>
  <Application>Microsoft Office PowerPoint</Application>
  <PresentationFormat>On-screen Show (4:3)</PresentationFormat>
  <Paragraphs>112</Paragraphs>
  <Slides>11</Slides>
  <Notes>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11</vt:i4>
      </vt:variant>
    </vt:vector>
  </HeadingPairs>
  <TitlesOfParts>
    <vt:vector size="21" baseType="lpstr">
      <vt:lpstr>Arial</vt:lpstr>
      <vt:lpstr>Calibri</vt:lpstr>
      <vt:lpstr>Calibri Light</vt:lpstr>
      <vt:lpstr>Comic Sans MS</vt:lpstr>
      <vt:lpstr>Myriad Pro</vt:lpstr>
      <vt:lpstr>Myriad Pro Semibold</vt:lpstr>
      <vt:lpstr>Open Sans</vt:lpstr>
      <vt:lpstr>Trebuchet MS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2020-08-27T11:24:22Z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