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slideLayouts/slideLayout7.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8" r:id="rId4"/>
    <p:sldMasterId id="2147483648" r:id="rId5"/>
    <p:sldMasterId id="2147483666" r:id="rId6"/>
  </p:sldMasterIdLst>
  <p:notesMasterIdLst>
    <p:notesMasterId r:id="rId31"/>
  </p:notesMasterIdLst>
  <p:sldIdLst>
    <p:sldId id="256" r:id="rId7"/>
    <p:sldId id="291" r:id="rId8"/>
    <p:sldId id="289" r:id="rId9"/>
    <p:sldId id="284" r:id="rId10"/>
    <p:sldId id="285" r:id="rId11"/>
    <p:sldId id="281" r:id="rId12"/>
    <p:sldId id="287" r:id="rId13"/>
    <p:sldId id="288" r:id="rId14"/>
    <p:sldId id="290" r:id="rId15"/>
    <p:sldId id="283" r:id="rId16"/>
    <p:sldId id="282" r:id="rId17"/>
    <p:sldId id="269" r:id="rId18"/>
    <p:sldId id="270" r:id="rId19"/>
    <p:sldId id="271" r:id="rId20"/>
    <p:sldId id="272" r:id="rId21"/>
    <p:sldId id="274" r:id="rId22"/>
    <p:sldId id="275" r:id="rId23"/>
    <p:sldId id="276" r:id="rId24"/>
    <p:sldId id="278" r:id="rId25"/>
    <p:sldId id="279" r:id="rId26"/>
    <p:sldId id="280" r:id="rId27"/>
    <p:sldId id="268" r:id="rId28"/>
    <p:sldId id="292" r:id="rId29"/>
    <p:sldId id="293"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383A1C-489D-4695-B689-953812C6D755}" v="1" dt="2020-08-27T11:30:09.4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249" autoAdjust="0"/>
  </p:normalViewPr>
  <p:slideViewPr>
    <p:cSldViewPr snapToGrid="0">
      <p:cViewPr varScale="1">
        <p:scale>
          <a:sx n="68" d="100"/>
          <a:sy n="68" d="100"/>
        </p:scale>
        <p:origin x="1470"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a:t>
            </a:fld>
            <a:endParaRPr lang="en-GB" dirty="0"/>
          </a:p>
        </p:txBody>
      </p:sp>
    </p:spTree>
    <p:extLst>
      <p:ext uri="{BB962C8B-B14F-4D97-AF65-F5344CB8AC3E}">
        <p14:creationId xmlns:p14="http://schemas.microsoft.com/office/powerpoint/2010/main" val="3826224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12</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14</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15</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17</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18</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19</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a:t>
            </a:fld>
            <a:endParaRPr lang="en-US" dirty="0"/>
          </a:p>
        </p:txBody>
      </p:sp>
    </p:spTree>
    <p:extLst>
      <p:ext uri="{BB962C8B-B14F-4D97-AF65-F5344CB8AC3E}">
        <p14:creationId xmlns:p14="http://schemas.microsoft.com/office/powerpoint/2010/main" val="17882075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20</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21</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22</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23</a:t>
            </a:fld>
            <a:endParaRPr lang="en-US" dirty="0"/>
          </a:p>
        </p:txBody>
      </p:sp>
    </p:spTree>
    <p:extLst>
      <p:ext uri="{BB962C8B-B14F-4D97-AF65-F5344CB8AC3E}">
        <p14:creationId xmlns:p14="http://schemas.microsoft.com/office/powerpoint/2010/main" val="546182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10"/>
          </p:nvPr>
        </p:nvSpPr>
        <p:spPr/>
        <p:txBody>
          <a:bodyPr/>
          <a:lstStyle/>
          <a:p>
            <a:fld id="{38B2033A-FB0F-7949-A9F0-CBC790DC54B4}" type="slidenum">
              <a:rPr lang="en-US" smtClean="0"/>
              <a:t>3</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9</a:t>
            </a:fld>
            <a:endParaRPr lang="en-US" dirty="0"/>
          </a:p>
        </p:txBody>
      </p:sp>
    </p:spTree>
    <p:extLst>
      <p:ext uri="{BB962C8B-B14F-4D97-AF65-F5344CB8AC3E}">
        <p14:creationId xmlns:p14="http://schemas.microsoft.com/office/powerpoint/2010/main" val="124249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01786436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94672617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a:buNone/>
            </a:pPr>
            <a:r>
              <a:rPr lang="en-GB" sz="2300" b="1" noProof="0" dirty="0">
                <a:solidFill>
                  <a:schemeClr val="bg1"/>
                </a:solidFill>
              </a:rPr>
              <a:t>Primary maths lessons </a:t>
            </a:r>
          </a:p>
          <a:p>
            <a:pPr>
              <a:buNone/>
            </a:pPr>
            <a:r>
              <a:rPr lang="en-GB" sz="2300" b="1" noProof="0" dirty="0">
                <a:solidFill>
                  <a:schemeClr val="bg1"/>
                </a:solidFill>
              </a:rPr>
              <a:t>during school closures 2020</a:t>
            </a:r>
            <a:endParaRPr lang="en-GB" sz="2300" b="1" dirty="0">
              <a:solidFill>
                <a:schemeClr val="bg1"/>
              </a:solidFill>
            </a:endParaRPr>
          </a:p>
        </p:txBody>
      </p:sp>
    </p:spTree>
    <p:extLst>
      <p:ext uri="{BB962C8B-B14F-4D97-AF65-F5344CB8AC3E}">
        <p14:creationId xmlns:p14="http://schemas.microsoft.com/office/powerpoint/2010/main" val="373239416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3" y="1561503"/>
            <a:ext cx="4546847" cy="830997"/>
          </a:xfrm>
          <a:prstGeom prst="rect">
            <a:avLst/>
          </a:prstGeom>
          <a:noFill/>
        </p:spPr>
        <p:txBody>
          <a:bodyPr wrap="square" rtlCol="0">
            <a:spAutoFit/>
          </a:bodyPr>
          <a:lstStyle/>
          <a:p>
            <a:pPr>
              <a:buNone/>
            </a:pPr>
            <a:r>
              <a:rPr lang="en-GB" sz="2300" b="0" noProof="0" dirty="0">
                <a:solidFill>
                  <a:schemeClr val="bg1"/>
                </a:solidFill>
              </a:rPr>
              <a:t>The video lesson linked to the presentation can be found at</a:t>
            </a:r>
            <a:endParaRPr lang="en-GB" sz="2300" b="0" dirty="0">
              <a:solidFill>
                <a:schemeClr val="bg1"/>
              </a:solidFill>
            </a:endParaRP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336454"/>
            <a:ext cx="4106862" cy="457200"/>
          </a:xfrm>
        </p:spPr>
        <p:txBody>
          <a:bodyPr>
            <a:normAutofit/>
          </a:bodyPr>
          <a:lstStyle>
            <a:lvl1pPr marL="0" indent="0">
              <a:buNone/>
              <a:defRPr sz="2300">
                <a:solidFill>
                  <a:schemeClr val="bg1"/>
                </a:solidFill>
              </a:defRPr>
            </a:lvl1pPr>
          </a:lstStyle>
          <a:p>
            <a:pPr lvl="0"/>
            <a:r>
              <a:rPr lang="en-GB" dirty="0"/>
              <a:t>[Insert URL here]</a:t>
            </a:r>
          </a:p>
        </p:txBody>
      </p:sp>
    </p:spTree>
    <p:extLst>
      <p:ext uri="{BB962C8B-B14F-4D97-AF65-F5344CB8AC3E}">
        <p14:creationId xmlns:p14="http://schemas.microsoft.com/office/powerpoint/2010/main" val="3044371855"/>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3" y="1561503"/>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300" b="0" i="0" u="none" strike="noStrike" kern="1200" cap="none" spc="0" normalizeH="0" baseline="0" noProof="0" dirty="0">
                <a:ln>
                  <a:noFill/>
                </a:ln>
                <a:solidFill>
                  <a:srgbClr val="FFFFFF"/>
                </a:solidFill>
                <a:effectLst/>
                <a:uLnTx/>
                <a:uFillTx/>
                <a:latin typeface="Calibri"/>
                <a:ea typeface="+mn-ea"/>
                <a:cs typeface="+mn-cs"/>
              </a:rPr>
              <a:t>The video lesson linked to the presentation can be found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99CCCC"/>
              </a:solidFill>
              <a:effectLst/>
              <a:uLnTx/>
              <a:uFillTx/>
              <a:latin typeface="Calibri"/>
              <a:ea typeface="+mn-ea"/>
              <a:cs typeface="+mn-cs"/>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rgbClr val="99CCCC"/>
              </a:solidFill>
              <a:effectLst/>
              <a:uLnTx/>
              <a:uFillTx/>
              <a:latin typeface="Calibri"/>
              <a:ea typeface="+mn-ea"/>
              <a:cs typeface="+mn-cs"/>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336454"/>
            <a:ext cx="4106862" cy="457200"/>
          </a:xfrm>
        </p:spPr>
        <p:txBody>
          <a:bodyPr>
            <a:normAutofit/>
          </a:bodyPr>
          <a:lstStyle>
            <a:lvl1pPr marL="0" indent="0">
              <a:buNone/>
              <a:defRPr sz="2300">
                <a:solidFill>
                  <a:schemeClr val="bg1"/>
                </a:solidFill>
              </a:defRPr>
            </a:lvl1pPr>
          </a:lstStyle>
          <a:p>
            <a:pPr lvl="0"/>
            <a:r>
              <a:rPr lang="en-GB" dirty="0"/>
              <a:t>[Insert URL here]</a:t>
            </a:r>
          </a:p>
        </p:txBody>
      </p:sp>
    </p:spTree>
    <p:extLst>
      <p:ext uri="{BB962C8B-B14F-4D97-AF65-F5344CB8AC3E}">
        <p14:creationId xmlns:p14="http://schemas.microsoft.com/office/powerpoint/2010/main" val="354955293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1555295432"/>
      </p:ext>
    </p:extLst>
  </p:cSld>
  <p:clrMap bg1="lt1" tx1="dk1" bg2="lt2" tx2="dk2" accent1="accent1" accent2="accent2" accent3="accent3" accent4="accent4" accent5="accent5" accent6="accent6" hlink="hlink" folHlink="folHlink"/>
  <p:sldLayoutIdLst>
    <p:sldLayoutId id="2147483669" r:id="rId1"/>
    <p:sldLayoutId id="2147483670" r:id="rId2"/>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59" r:id="rId3"/>
    <p:sldLayoutId id="214748366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55F59A6-4C1B-4FD6-878F-82AC377F9B3A}" type="datetimeFigureOut">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27/08/2020</a:t>
            </a:fld>
            <a:endParaRPr kumimoji="0" lang="en-GB"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C984F70F-9C44-4160-96D5-E913D38E0A5C}" type="slidenum">
              <a:rPr kumimoji="0" lang="en-GB"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340453847"/>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2.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14.xml"/><Relationship Id="rId5" Type="http://schemas.openxmlformats.org/officeDocument/2006/relationships/image" Target="../media/image10.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5.xml"/><Relationship Id="rId5" Type="http://schemas.openxmlformats.org/officeDocument/2006/relationships/image" Target="../media/image10.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6.xml"/><Relationship Id="rId5" Type="http://schemas.openxmlformats.org/officeDocument/2006/relationships/image" Target="../media/image11.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4.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rmAutofit/>
          </a:bodyPr>
          <a:lstStyle/>
          <a:p>
            <a:pPr marL="0" indent="0">
              <a:buNone/>
            </a:pPr>
            <a:r>
              <a:rPr lang="en-GB" dirty="0">
                <a:latin typeface="Arial" panose="020B0604020202020204" pitchFamily="34" charset="0"/>
                <a:cs typeface="Arial" panose="020B0604020202020204" pitchFamily="34" charset="0"/>
              </a:rPr>
              <a:t>UKS2 Number, Addition and Subtraction</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Lesson 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t> </a:t>
            </a:r>
            <a:endParaRPr lang="en-US" sz="2000" dirty="0">
              <a:solidFill>
                <a:srgbClr val="3875A1"/>
              </a:solidFill>
            </a:endParaRPr>
          </a:p>
        </p:txBody>
      </p:sp>
      <p:sp>
        <p:nvSpPr>
          <p:cNvPr id="6" name="Rectangle 5"/>
          <p:cNvSpPr/>
          <p:nvPr/>
        </p:nvSpPr>
        <p:spPr>
          <a:xfrm>
            <a:off x="0" y="682406"/>
            <a:ext cx="8752114"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8" name="Rectangle 7"/>
          <p:cNvSpPr/>
          <p:nvPr/>
        </p:nvSpPr>
        <p:spPr>
          <a:xfrm>
            <a:off x="136063" y="1389718"/>
            <a:ext cx="6276983" cy="1015663"/>
          </a:xfrm>
          <a:prstGeom prst="rect">
            <a:avLst/>
          </a:prstGeom>
        </p:spPr>
        <p:txBody>
          <a:bodyPr wrap="square">
            <a:spAutoFit/>
          </a:bodyPr>
          <a:lstStyle/>
          <a:p>
            <a:pPr marL="457200" indent="-457200">
              <a:buFont typeface="+mj-lt"/>
              <a:buAutoNum type="arabicParenR" startAt="3"/>
            </a:pPr>
            <a:r>
              <a:rPr lang="en-GB" sz="2000" dirty="0">
                <a:latin typeface="Myriad Pro"/>
              </a:rPr>
              <a:t>Create your own problem like the ones above. Use your own jottings to show how you could solve the problem.</a:t>
            </a: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271" y="2443163"/>
            <a:ext cx="6029325" cy="2609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2298758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t> </a:t>
            </a:r>
            <a:endParaRPr lang="en-US" sz="2000" dirty="0">
              <a:solidFill>
                <a:srgbClr val="3875A1"/>
              </a:solidFill>
            </a:endParaRPr>
          </a:p>
        </p:txBody>
      </p:sp>
      <p:sp>
        <p:nvSpPr>
          <p:cNvPr id="6" name="Rectangle 5"/>
          <p:cNvSpPr/>
          <p:nvPr/>
        </p:nvSpPr>
        <p:spPr>
          <a:xfrm>
            <a:off x="0" y="682406"/>
            <a:ext cx="8650514"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26" name="Title 1"/>
          <p:cNvSpPr txBox="1">
            <a:spLocks/>
          </p:cNvSpPr>
          <p:nvPr/>
        </p:nvSpPr>
        <p:spPr>
          <a:xfrm>
            <a:off x="375561" y="5373703"/>
            <a:ext cx="620077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600" dirty="0">
                <a:latin typeface="Myriad Pro"/>
              </a:rPr>
              <a:t>If one addend is changed by an amount and the other addend is kept the same, the sum changes by the same amount.</a:t>
            </a:r>
          </a:p>
        </p:txBody>
      </p:sp>
      <p:sp>
        <p:nvSpPr>
          <p:cNvPr id="7" name="Rectangle 6"/>
          <p:cNvSpPr/>
          <p:nvPr/>
        </p:nvSpPr>
        <p:spPr>
          <a:xfrm>
            <a:off x="375561" y="1805575"/>
            <a:ext cx="6226379" cy="1200329"/>
          </a:xfrm>
          <a:prstGeom prst="rect">
            <a:avLst/>
          </a:prstGeom>
        </p:spPr>
        <p:txBody>
          <a:bodyPr wrap="square">
            <a:spAutoFit/>
          </a:bodyPr>
          <a:lstStyle/>
          <a:p>
            <a:pPr>
              <a:defRPr/>
            </a:pPr>
            <a:r>
              <a:rPr lang="en-GB" sz="2400" dirty="0">
                <a:latin typeface="Myriad Pro"/>
              </a:rPr>
              <a:t>I’ve added ___ to one addend and kept the other addend the same, so I must add ___ to the sum.</a:t>
            </a:r>
          </a:p>
        </p:txBody>
      </p:sp>
      <p:sp>
        <p:nvSpPr>
          <p:cNvPr id="8" name="Rectangle 7"/>
          <p:cNvSpPr/>
          <p:nvPr/>
        </p:nvSpPr>
        <p:spPr>
          <a:xfrm>
            <a:off x="375561" y="3354153"/>
            <a:ext cx="6226379" cy="1200329"/>
          </a:xfrm>
          <a:prstGeom prst="rect">
            <a:avLst/>
          </a:prstGeom>
        </p:spPr>
        <p:txBody>
          <a:bodyPr wrap="square">
            <a:spAutoFit/>
          </a:bodyPr>
          <a:lstStyle/>
          <a:p>
            <a:pPr>
              <a:defRPr/>
            </a:pPr>
            <a:r>
              <a:rPr lang="en-GB" sz="2400" dirty="0">
                <a:latin typeface="Myriad Pro"/>
              </a:rPr>
              <a:t>I’ve subtracted ___ from one addend and kept the other addend the same, so I must subtract ___ from the sum.</a:t>
            </a:r>
          </a:p>
        </p:txBody>
      </p:sp>
    </p:spTree>
    <p:custDataLst>
      <p:tags r:id="rId1"/>
    </p:custDataLst>
    <p:extLst>
      <p:ext uri="{BB962C8B-B14F-4D97-AF65-F5344CB8AC3E}">
        <p14:creationId xmlns:p14="http://schemas.microsoft.com/office/powerpoint/2010/main" val="925299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par>
                                <p:cTn id="9" presetID="2" presetClass="exit" presetSubtype="4" fill="hold" grpId="0" nodeType="withEffect">
                                  <p:stCondLst>
                                    <p:cond delay="0"/>
                                  </p:stCondLst>
                                  <p:childTnLst>
                                    <p:anim calcmode="lin" valueType="num">
                                      <p:cBhvr additive="base">
                                        <p:cTn id="10" dur="500"/>
                                        <p:tgtEl>
                                          <p:spTgt spid="8"/>
                                        </p:tgtEl>
                                        <p:attrNameLst>
                                          <p:attrName>ppt_x</p:attrName>
                                        </p:attrNameLst>
                                      </p:cBhvr>
                                      <p:tavLst>
                                        <p:tav tm="0">
                                          <p:val>
                                            <p:strVal val="ppt_x"/>
                                          </p:val>
                                        </p:tav>
                                        <p:tav tm="100000">
                                          <p:val>
                                            <p:strVal val="ppt_x"/>
                                          </p:val>
                                        </p:tav>
                                      </p:tavLst>
                                    </p:anim>
                                    <p:anim calcmode="lin" valueType="num">
                                      <p:cBhvr additive="base">
                                        <p:cTn id="11" dur="500"/>
                                        <p:tgtEl>
                                          <p:spTgt spid="8"/>
                                        </p:tgtEl>
                                        <p:attrNameLst>
                                          <p:attrName>ppt_y</p:attrName>
                                        </p:attrNameLst>
                                      </p:cBhvr>
                                      <p:tavLst>
                                        <p:tav tm="0">
                                          <p:val>
                                            <p:strVal val="ppt_y"/>
                                          </p:val>
                                        </p:tav>
                                        <p:tav tm="100000">
                                          <p:val>
                                            <p:strVal val="1+ppt_h/2"/>
                                          </p:val>
                                        </p:tav>
                                      </p:tavLst>
                                    </p:anim>
                                    <p:set>
                                      <p:cBhvr>
                                        <p:cTn id="12" dur="1" fill="hold">
                                          <p:stCondLst>
                                            <p:cond delay="499"/>
                                          </p:stCondLst>
                                        </p:cTn>
                                        <p:tgtEl>
                                          <p:spTgt spid="8"/>
                                        </p:tgtEl>
                                        <p:attrNameLst>
                                          <p:attrName>style.visibility</p:attrName>
                                        </p:attrNameLst>
                                      </p:cBhvr>
                                      <p:to>
                                        <p:strVal val="hidden"/>
                                      </p:to>
                                    </p:set>
                                  </p:childTnLst>
                                </p:cTn>
                              </p:par>
                              <p:par>
                                <p:cTn id="13" presetID="10" presetClass="entr" presetSubtype="0" fill="hold" grpId="0" nodeType="withEffect">
                                  <p:stCondLst>
                                    <p:cond delay="10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t> </a:t>
            </a:r>
            <a:endParaRPr lang="en-US" sz="2000" dirty="0">
              <a:solidFill>
                <a:srgbClr val="3875A1"/>
              </a:solidFill>
            </a:endParaRPr>
          </a:p>
        </p:txBody>
      </p:sp>
      <p:sp>
        <p:nvSpPr>
          <p:cNvPr id="7" name="Rectangle 6"/>
          <p:cNvSpPr/>
          <p:nvPr/>
        </p:nvSpPr>
        <p:spPr>
          <a:xfrm>
            <a:off x="0" y="682406"/>
            <a:ext cx="8686800"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In this lesson…</a:t>
            </a:r>
          </a:p>
        </p:txBody>
      </p:sp>
      <p:sp>
        <p:nvSpPr>
          <p:cNvPr id="8" name="Rectangle 7"/>
          <p:cNvSpPr/>
          <p:nvPr/>
        </p:nvSpPr>
        <p:spPr>
          <a:xfrm>
            <a:off x="1" y="1783911"/>
            <a:ext cx="8686800" cy="1077218"/>
          </a:xfrm>
          <a:prstGeom prst="rect">
            <a:avLst/>
          </a:prstGeom>
        </p:spPr>
        <p:txBody>
          <a:bodyPr wrap="square">
            <a:spAutoFit/>
          </a:bodyPr>
          <a:lstStyle/>
          <a:p>
            <a:r>
              <a:rPr lang="en-GB" sz="3200" dirty="0">
                <a:latin typeface="Myriad Pro"/>
              </a:rPr>
              <a:t>Identify calculations that we can solve mentally by using our known and related facts.</a:t>
            </a:r>
            <a:endParaRPr lang="en-GB" sz="3000" dirty="0">
              <a:latin typeface="Myriad Pro"/>
            </a:endParaRPr>
          </a:p>
        </p:txBody>
      </p:sp>
      <p:sp>
        <p:nvSpPr>
          <p:cNvPr id="10" name="Rectangle 9"/>
          <p:cNvSpPr/>
          <p:nvPr/>
        </p:nvSpPr>
        <p:spPr>
          <a:xfrm>
            <a:off x="1" y="1798199"/>
            <a:ext cx="8686800" cy="2554545"/>
          </a:xfrm>
          <a:prstGeom prst="rect">
            <a:avLst/>
          </a:prstGeom>
        </p:spPr>
        <p:txBody>
          <a:bodyPr wrap="square">
            <a:spAutoFit/>
          </a:bodyPr>
          <a:lstStyle/>
          <a:p>
            <a:r>
              <a:rPr lang="en-GB" sz="3200" dirty="0">
                <a:latin typeface="Myriad Pro"/>
              </a:rPr>
              <a:t>Which calculations do you solve mentally and which with a written method?</a:t>
            </a:r>
          </a:p>
          <a:p>
            <a:r>
              <a:rPr lang="en-GB" sz="3200" dirty="0">
                <a:latin typeface="Myriad Pro"/>
              </a:rPr>
              <a:t>What do you think about and notice in the calculation that makes you choose to complete them in that way?  </a:t>
            </a:r>
          </a:p>
        </p:txBody>
      </p:sp>
    </p:spTree>
    <p:custDataLst>
      <p:tags r:id="rId1"/>
    </p:custDataLst>
    <p:extLst>
      <p:ext uri="{BB962C8B-B14F-4D97-AF65-F5344CB8AC3E}">
        <p14:creationId xmlns:p14="http://schemas.microsoft.com/office/powerpoint/2010/main" val="124934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par>
                                <p:cTn id="9" presetID="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6AC6DCA4-2F4C-4CFE-8589-7736A60BD4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833" y="1475139"/>
            <a:ext cx="3654784" cy="3307626"/>
          </a:xfrm>
          <a:prstGeom prst="rect">
            <a:avLst/>
          </a:prstGeom>
        </p:spPr>
      </p:pic>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15" name="TextBox 14">
            <a:extLst>
              <a:ext uri="{FF2B5EF4-FFF2-40B4-BE49-F238E27FC236}">
                <a16:creationId xmlns:a16="http://schemas.microsoft.com/office/drawing/2014/main" id="{7BF02CA3-764F-4BCD-AA1D-1754540C10E7}"/>
              </a:ext>
            </a:extLst>
          </p:cNvPr>
          <p:cNvSpPr txBox="1"/>
          <p:nvPr/>
        </p:nvSpPr>
        <p:spPr bwMode="auto">
          <a:xfrm>
            <a:off x="1839064" y="1900509"/>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28.71</a:t>
            </a:r>
          </a:p>
        </p:txBody>
      </p:sp>
      <p:sp>
        <p:nvSpPr>
          <p:cNvPr id="16" name="TextBox 15">
            <a:extLst>
              <a:ext uri="{FF2B5EF4-FFF2-40B4-BE49-F238E27FC236}">
                <a16:creationId xmlns:a16="http://schemas.microsoft.com/office/drawing/2014/main" id="{7BF02CA3-764F-4BCD-AA1D-1754540C10E7}"/>
              </a:ext>
            </a:extLst>
          </p:cNvPr>
          <p:cNvSpPr txBox="1"/>
          <p:nvPr/>
        </p:nvSpPr>
        <p:spPr bwMode="auto">
          <a:xfrm>
            <a:off x="886663" y="3841102"/>
            <a:ext cx="527709"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1"/>
                </a:solidFill>
                <a:latin typeface="Myriad Pro"/>
                <a:ea typeface="Myriad Pro Semibold" charset="0"/>
                <a:cs typeface="Myriad Pro Semibold" charset="0"/>
              </a:rPr>
              <a:t>28</a:t>
            </a:r>
          </a:p>
        </p:txBody>
      </p:sp>
      <p:sp>
        <p:nvSpPr>
          <p:cNvPr id="17" name="TextBox 16">
            <a:extLst>
              <a:ext uri="{FF2B5EF4-FFF2-40B4-BE49-F238E27FC236}">
                <a16:creationId xmlns:a16="http://schemas.microsoft.com/office/drawing/2014/main" id="{7BF02CA3-764F-4BCD-AA1D-1754540C10E7}"/>
              </a:ext>
            </a:extLst>
          </p:cNvPr>
          <p:cNvSpPr txBox="1"/>
          <p:nvPr/>
        </p:nvSpPr>
        <p:spPr bwMode="auto">
          <a:xfrm>
            <a:off x="3045018" y="3841103"/>
            <a:ext cx="784189"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6"/>
                </a:solidFill>
                <a:latin typeface="Myriad Pro"/>
                <a:ea typeface="Myriad Pro Semibold" charset="0"/>
                <a:cs typeface="Myriad Pro Semibold" charset="0"/>
              </a:rPr>
              <a:t>0.71</a:t>
            </a:r>
          </a:p>
        </p:txBody>
      </p:sp>
      <p:sp>
        <p:nvSpPr>
          <p:cNvPr id="18" name="TextBox 17">
            <a:extLst>
              <a:ext uri="{FF2B5EF4-FFF2-40B4-BE49-F238E27FC236}">
                <a16:creationId xmlns:a16="http://schemas.microsoft.com/office/drawing/2014/main" id="{7BF02CA3-764F-4BCD-AA1D-1754540C10E7}"/>
              </a:ext>
            </a:extLst>
          </p:cNvPr>
          <p:cNvSpPr txBox="1"/>
          <p:nvPr/>
        </p:nvSpPr>
        <p:spPr bwMode="auto">
          <a:xfrm>
            <a:off x="20133" y="786105"/>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0.29</a:t>
            </a:r>
          </a:p>
        </p:txBody>
      </p:sp>
      <p:sp>
        <p:nvSpPr>
          <p:cNvPr id="19" name="TextBox 18">
            <a:extLst>
              <a:ext uri="{FF2B5EF4-FFF2-40B4-BE49-F238E27FC236}">
                <a16:creationId xmlns:a16="http://schemas.microsoft.com/office/drawing/2014/main" id="{291842F5-483F-4193-9AD7-53CC0ADB5BDB}"/>
              </a:ext>
            </a:extLst>
          </p:cNvPr>
          <p:cNvSpPr txBox="1"/>
          <p:nvPr/>
        </p:nvSpPr>
        <p:spPr bwMode="auto">
          <a:xfrm>
            <a:off x="1830119" y="786105"/>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28.71</a:t>
            </a:r>
          </a:p>
        </p:txBody>
      </p:sp>
      <p:sp>
        <p:nvSpPr>
          <p:cNvPr id="20" name="TextBox 19">
            <a:extLst>
              <a:ext uri="{FF2B5EF4-FFF2-40B4-BE49-F238E27FC236}">
                <a16:creationId xmlns:a16="http://schemas.microsoft.com/office/drawing/2014/main" id="{72CD3F45-13E0-4931-9291-44D9C5001E5D}"/>
              </a:ext>
            </a:extLst>
          </p:cNvPr>
          <p:cNvSpPr txBox="1"/>
          <p:nvPr/>
        </p:nvSpPr>
        <p:spPr bwMode="auto">
          <a:xfrm>
            <a:off x="2941519" y="786105"/>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1" name="TextBox 20">
            <a:extLst>
              <a:ext uri="{FF2B5EF4-FFF2-40B4-BE49-F238E27FC236}">
                <a16:creationId xmlns:a16="http://schemas.microsoft.com/office/drawing/2014/main" id="{B43DE4C7-0327-4BB9-AF76-F87E725CB2F1}"/>
              </a:ext>
            </a:extLst>
          </p:cNvPr>
          <p:cNvSpPr txBox="1"/>
          <p:nvPr/>
        </p:nvSpPr>
        <p:spPr bwMode="auto">
          <a:xfrm>
            <a:off x="1172423" y="786105"/>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2" name="Rectangle 21">
            <a:extLst>
              <a:ext uri="{FF2B5EF4-FFF2-40B4-BE49-F238E27FC236}">
                <a16:creationId xmlns:a16="http://schemas.microsoft.com/office/drawing/2014/main" id="{0EBCE1AC-8CC0-441F-8C91-A4BAD414A114}"/>
              </a:ext>
            </a:extLst>
          </p:cNvPr>
          <p:cNvSpPr/>
          <p:nvPr/>
        </p:nvSpPr>
        <p:spPr bwMode="auto">
          <a:xfrm>
            <a:off x="3750269" y="667971"/>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13" name="TextBox 12">
            <a:extLst>
              <a:ext uri="{FF2B5EF4-FFF2-40B4-BE49-F238E27FC236}">
                <a16:creationId xmlns:a16="http://schemas.microsoft.com/office/drawing/2014/main" id="{7BF02CA3-764F-4BCD-AA1D-1754540C10E7}"/>
              </a:ext>
            </a:extLst>
          </p:cNvPr>
          <p:cNvSpPr txBox="1"/>
          <p:nvPr/>
        </p:nvSpPr>
        <p:spPr bwMode="auto">
          <a:xfrm>
            <a:off x="14790" y="790290"/>
            <a:ext cx="784189"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a:t>
            </a:r>
            <a:r>
              <a:rPr lang="en-GB" sz="2400" b="1" dirty="0">
                <a:solidFill>
                  <a:srgbClr val="FF0000"/>
                </a:solidFill>
                <a:latin typeface="Myriad Pro"/>
                <a:ea typeface="Myriad Pro Semibold" charset="0"/>
                <a:cs typeface="Myriad Pro Semibold" charset="0"/>
              </a:rPr>
              <a:t>29</a:t>
            </a:r>
          </a:p>
        </p:txBody>
      </p:sp>
      <p:sp>
        <p:nvSpPr>
          <p:cNvPr id="14" name="TextBox 13">
            <a:extLst>
              <a:ext uri="{FF2B5EF4-FFF2-40B4-BE49-F238E27FC236}">
                <a16:creationId xmlns:a16="http://schemas.microsoft.com/office/drawing/2014/main" id="{291842F5-483F-4193-9AD7-53CC0ADB5BDB}"/>
              </a:ext>
            </a:extLst>
          </p:cNvPr>
          <p:cNvSpPr txBox="1"/>
          <p:nvPr/>
        </p:nvSpPr>
        <p:spPr bwMode="auto">
          <a:xfrm>
            <a:off x="1824776" y="790290"/>
            <a:ext cx="955711"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28.</a:t>
            </a:r>
            <a:r>
              <a:rPr lang="en-GB" sz="2400" b="1" dirty="0">
                <a:solidFill>
                  <a:srgbClr val="FF0000"/>
                </a:solidFill>
                <a:latin typeface="Myriad Pro"/>
                <a:ea typeface="Myriad Pro Semibold" charset="0"/>
                <a:cs typeface="Myriad Pro Semibold" charset="0"/>
              </a:rPr>
              <a:t>71</a:t>
            </a:r>
          </a:p>
        </p:txBody>
      </p:sp>
      <p:grpSp>
        <p:nvGrpSpPr>
          <p:cNvPr id="34" name="Group 33"/>
          <p:cNvGrpSpPr/>
          <p:nvPr/>
        </p:nvGrpSpPr>
        <p:grpSpPr>
          <a:xfrm>
            <a:off x="72747" y="5122207"/>
            <a:ext cx="4449629" cy="461665"/>
            <a:chOff x="2051843" y="5088416"/>
            <a:chExt cx="4449629" cy="461665"/>
          </a:xfrm>
        </p:grpSpPr>
        <p:sp>
          <p:nvSpPr>
            <p:cNvPr id="35" name="TextBox 34">
              <a:extLst>
                <a:ext uri="{FF2B5EF4-FFF2-40B4-BE49-F238E27FC236}">
                  <a16:creationId xmlns:a16="http://schemas.microsoft.com/office/drawing/2014/main" id="{71730B3F-4A0E-4FF2-9C01-B22AB1E4D6C6}"/>
                </a:ext>
              </a:extLst>
            </p:cNvPr>
            <p:cNvSpPr txBox="1"/>
            <p:nvPr/>
          </p:nvSpPr>
          <p:spPr bwMode="auto">
            <a:xfrm>
              <a:off x="32786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36" name="TextBox 35">
              <a:extLst>
                <a:ext uri="{FF2B5EF4-FFF2-40B4-BE49-F238E27FC236}">
                  <a16:creationId xmlns:a16="http://schemas.microsoft.com/office/drawing/2014/main" id="{73F82667-C8CD-466B-A468-7FE8CF536CB6}"/>
                </a:ext>
              </a:extLst>
            </p:cNvPr>
            <p:cNvSpPr txBox="1"/>
            <p:nvPr/>
          </p:nvSpPr>
          <p:spPr bwMode="auto">
            <a:xfrm>
              <a:off x="5717283" y="5088416"/>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chemeClr val="accent6"/>
                  </a:solidFill>
                  <a:latin typeface="Myriad Pro"/>
                  <a:ea typeface="Myriad Pro Semibold" charset="0"/>
                  <a:cs typeface="Myriad Pro Semibold" charset="0"/>
                </a:rPr>
                <a:t>0.71</a:t>
              </a:r>
            </a:p>
          </p:txBody>
        </p:sp>
        <p:sp>
          <p:nvSpPr>
            <p:cNvPr id="37" name="TextBox 36">
              <a:extLst>
                <a:ext uri="{FF2B5EF4-FFF2-40B4-BE49-F238E27FC236}">
                  <a16:creationId xmlns:a16="http://schemas.microsoft.com/office/drawing/2014/main" id="{290D5C68-C022-4634-9A63-195ACCEAAA67}"/>
                </a:ext>
              </a:extLst>
            </p:cNvPr>
            <p:cNvSpPr txBox="1"/>
            <p:nvPr/>
          </p:nvSpPr>
          <p:spPr bwMode="auto">
            <a:xfrm>
              <a:off x="4139149" y="5088416"/>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chemeClr val="accent1"/>
                  </a:solidFill>
                  <a:latin typeface="Myriad Pro"/>
                  <a:ea typeface="Myriad Pro Semibold" charset="0"/>
                  <a:cs typeface="Myriad Pro Semibold" charset="0"/>
                </a:rPr>
                <a:t>28</a:t>
              </a:r>
            </a:p>
          </p:txBody>
        </p:sp>
        <p:sp>
          <p:nvSpPr>
            <p:cNvPr id="38" name="TextBox 37">
              <a:extLst>
                <a:ext uri="{FF2B5EF4-FFF2-40B4-BE49-F238E27FC236}">
                  <a16:creationId xmlns:a16="http://schemas.microsoft.com/office/drawing/2014/main" id="{732F2482-36B1-44AD-AD86-E794F9EF5396}"/>
                </a:ext>
              </a:extLst>
            </p:cNvPr>
            <p:cNvSpPr txBox="1"/>
            <p:nvPr/>
          </p:nvSpPr>
          <p:spPr bwMode="auto">
            <a:xfrm>
              <a:off x="2051843" y="508841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28.71</a:t>
              </a:r>
            </a:p>
          </p:txBody>
        </p:sp>
        <p:sp>
          <p:nvSpPr>
            <p:cNvPr id="39" name="TextBox 38">
              <a:extLst>
                <a:ext uri="{FF2B5EF4-FFF2-40B4-BE49-F238E27FC236}">
                  <a16:creationId xmlns:a16="http://schemas.microsoft.com/office/drawing/2014/main" id="{3FCEC504-F870-4FC3-9242-995751D9F9DC}"/>
                </a:ext>
              </a:extLst>
            </p:cNvPr>
            <p:cNvSpPr txBox="1"/>
            <p:nvPr/>
          </p:nvSpPr>
          <p:spPr bwMode="auto">
            <a:xfrm>
              <a:off x="5047770"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40" name="Rectangle 39">
            <a:extLst>
              <a:ext uri="{FF2B5EF4-FFF2-40B4-BE49-F238E27FC236}">
                <a16:creationId xmlns:a16="http://schemas.microsoft.com/office/drawing/2014/main" id="{0EBCE1AC-8CC0-441F-8C91-A4BAD414A114}"/>
              </a:ext>
            </a:extLst>
          </p:cNvPr>
          <p:cNvSpPr/>
          <p:nvPr/>
        </p:nvSpPr>
        <p:spPr bwMode="auto">
          <a:xfrm>
            <a:off x="2081907" y="5011039"/>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41" name="Rectangle 40">
            <a:extLst>
              <a:ext uri="{FF2B5EF4-FFF2-40B4-BE49-F238E27FC236}">
                <a16:creationId xmlns:a16="http://schemas.microsoft.com/office/drawing/2014/main" id="{0EBCE1AC-8CC0-441F-8C91-A4BAD414A114}"/>
              </a:ext>
            </a:extLst>
          </p:cNvPr>
          <p:cNvSpPr/>
          <p:nvPr/>
        </p:nvSpPr>
        <p:spPr bwMode="auto">
          <a:xfrm>
            <a:off x="3764557" y="4991978"/>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42" name="Rectangle 41">
            <a:extLst>
              <a:ext uri="{FF2B5EF4-FFF2-40B4-BE49-F238E27FC236}">
                <a16:creationId xmlns:a16="http://schemas.microsoft.com/office/drawing/2014/main" id="{0EBCE1AC-8CC0-441F-8C91-A4BAD414A114}"/>
              </a:ext>
            </a:extLst>
          </p:cNvPr>
          <p:cNvSpPr/>
          <p:nvPr/>
        </p:nvSpPr>
        <p:spPr bwMode="auto">
          <a:xfrm>
            <a:off x="2091427" y="5020559"/>
            <a:ext cx="684000" cy="684000"/>
          </a:xfrm>
          <a:prstGeom prst="rect">
            <a:avLst/>
          </a:prstGeom>
          <a:solidFill>
            <a:schemeClr val="bg1"/>
          </a:solidFill>
          <a:ln w="571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43" name="Rectangle 42">
            <a:extLst>
              <a:ext uri="{FF2B5EF4-FFF2-40B4-BE49-F238E27FC236}">
                <a16:creationId xmlns:a16="http://schemas.microsoft.com/office/drawing/2014/main" id="{0EBCE1AC-8CC0-441F-8C91-A4BAD414A114}"/>
              </a:ext>
            </a:extLst>
          </p:cNvPr>
          <p:cNvSpPr/>
          <p:nvPr/>
        </p:nvSpPr>
        <p:spPr bwMode="auto">
          <a:xfrm>
            <a:off x="3759789" y="4987210"/>
            <a:ext cx="684000" cy="684000"/>
          </a:xfrm>
          <a:prstGeom prst="rect">
            <a:avLst/>
          </a:prstGeom>
          <a:solidFill>
            <a:schemeClr val="bg1"/>
          </a:solidFill>
          <a:ln w="571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Tree>
    <p:custDataLst>
      <p:tags r:id="rId1"/>
    </p:custDataLst>
    <p:extLst>
      <p:ext uri="{BB962C8B-B14F-4D97-AF65-F5344CB8AC3E}">
        <p14:creationId xmlns:p14="http://schemas.microsoft.com/office/powerpoint/2010/main" val="1693970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42"/>
                                        </p:tgtEl>
                                      </p:cBhvr>
                                    </p:animEffect>
                                    <p:set>
                                      <p:cBhvr>
                                        <p:cTn id="44" dur="1" fill="hold">
                                          <p:stCondLst>
                                            <p:cond delay="499"/>
                                          </p:stCondLst>
                                        </p:cTn>
                                        <p:tgtEl>
                                          <p:spTgt spid="4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43"/>
                                        </p:tgtEl>
                                      </p:cBhvr>
                                    </p:animEffect>
                                    <p:set>
                                      <p:cBhvr>
                                        <p:cTn id="49"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3" grpId="0" animBg="1"/>
      <p:bldP spid="14" grpId="0" animBg="1"/>
      <p:bldP spid="40" grpId="0" animBg="1"/>
      <p:bldP spid="41" grpId="0" animBg="1"/>
      <p:bldP spid="42" grpId="0" animBg="1"/>
      <p:bldP spid="42" grpId="1" animBg="1"/>
      <p:bldP spid="43" grpId="0" animBg="1"/>
      <p:bldP spid="4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18" name="TextBox 17">
            <a:extLst>
              <a:ext uri="{FF2B5EF4-FFF2-40B4-BE49-F238E27FC236}">
                <a16:creationId xmlns:a16="http://schemas.microsoft.com/office/drawing/2014/main" id="{7BF02CA3-764F-4BCD-AA1D-1754540C10E7}"/>
              </a:ext>
            </a:extLst>
          </p:cNvPr>
          <p:cNvSpPr txBox="1"/>
          <p:nvPr/>
        </p:nvSpPr>
        <p:spPr bwMode="auto">
          <a:xfrm>
            <a:off x="20133" y="786105"/>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a:t>
            </a:r>
            <a:r>
              <a:rPr lang="en-GB" sz="2400" b="1" dirty="0">
                <a:solidFill>
                  <a:srgbClr val="FF0000"/>
                </a:solidFill>
                <a:latin typeface="Myriad Pro"/>
                <a:ea typeface="Myriad Pro Semibold" charset="0"/>
                <a:cs typeface="Myriad Pro Semibold" charset="0"/>
              </a:rPr>
              <a:t>29</a:t>
            </a:r>
          </a:p>
        </p:txBody>
      </p:sp>
      <p:sp>
        <p:nvSpPr>
          <p:cNvPr id="19" name="TextBox 18">
            <a:extLst>
              <a:ext uri="{FF2B5EF4-FFF2-40B4-BE49-F238E27FC236}">
                <a16:creationId xmlns:a16="http://schemas.microsoft.com/office/drawing/2014/main" id="{291842F5-483F-4193-9AD7-53CC0ADB5BDB}"/>
              </a:ext>
            </a:extLst>
          </p:cNvPr>
          <p:cNvSpPr txBox="1"/>
          <p:nvPr/>
        </p:nvSpPr>
        <p:spPr bwMode="auto">
          <a:xfrm>
            <a:off x="1830119" y="786105"/>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28.</a:t>
            </a:r>
            <a:r>
              <a:rPr lang="en-GB" sz="2400" b="1" dirty="0">
                <a:solidFill>
                  <a:srgbClr val="FF0000"/>
                </a:solidFill>
                <a:latin typeface="Myriad Pro"/>
                <a:ea typeface="Myriad Pro Semibold" charset="0"/>
                <a:cs typeface="Myriad Pro Semibold" charset="0"/>
              </a:rPr>
              <a:t>71</a:t>
            </a:r>
          </a:p>
        </p:txBody>
      </p:sp>
      <p:sp>
        <p:nvSpPr>
          <p:cNvPr id="20" name="TextBox 19">
            <a:extLst>
              <a:ext uri="{FF2B5EF4-FFF2-40B4-BE49-F238E27FC236}">
                <a16:creationId xmlns:a16="http://schemas.microsoft.com/office/drawing/2014/main" id="{AE79AF41-3A62-4EC8-8F0A-4CD1D6684B3F}"/>
              </a:ext>
            </a:extLst>
          </p:cNvPr>
          <p:cNvSpPr txBox="1"/>
          <p:nvPr/>
        </p:nvSpPr>
        <p:spPr bwMode="auto">
          <a:xfrm>
            <a:off x="3825000" y="786105"/>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Myriad Pro"/>
                <a:ea typeface="Myriad Pro Semibold" charset="0"/>
                <a:cs typeface="Myriad Pro Semibold" charset="0"/>
              </a:rPr>
              <a:t>29</a:t>
            </a:r>
          </a:p>
        </p:txBody>
      </p:sp>
      <p:grpSp>
        <p:nvGrpSpPr>
          <p:cNvPr id="21" name="Group 20"/>
          <p:cNvGrpSpPr/>
          <p:nvPr/>
        </p:nvGrpSpPr>
        <p:grpSpPr>
          <a:xfrm>
            <a:off x="88505" y="3648495"/>
            <a:ext cx="4292746" cy="461665"/>
            <a:chOff x="2137604" y="5088416"/>
            <a:chExt cx="4292746" cy="461665"/>
          </a:xfrm>
        </p:grpSpPr>
        <p:sp>
          <p:nvSpPr>
            <p:cNvPr id="22" name="TextBox 21">
              <a:extLst>
                <a:ext uri="{FF2B5EF4-FFF2-40B4-BE49-F238E27FC236}">
                  <a16:creationId xmlns:a16="http://schemas.microsoft.com/office/drawing/2014/main" id="{71730B3F-4A0E-4FF2-9C01-B22AB1E4D6C6}"/>
                </a:ext>
              </a:extLst>
            </p:cNvPr>
            <p:cNvSpPr txBox="1"/>
            <p:nvPr/>
          </p:nvSpPr>
          <p:spPr bwMode="auto">
            <a:xfrm>
              <a:off x="32786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23" name="TextBox 22">
              <a:extLst>
                <a:ext uri="{FF2B5EF4-FFF2-40B4-BE49-F238E27FC236}">
                  <a16:creationId xmlns:a16="http://schemas.microsoft.com/office/drawing/2014/main" id="{73F82667-C8CD-466B-A468-7FE8CF536CB6}"/>
                </a:ext>
              </a:extLst>
            </p:cNvPr>
            <p:cNvSpPr txBox="1"/>
            <p:nvPr/>
          </p:nvSpPr>
          <p:spPr bwMode="auto">
            <a:xfrm>
              <a:off x="6074162" y="508841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1</a:t>
              </a:r>
            </a:p>
          </p:txBody>
        </p:sp>
        <p:sp>
          <p:nvSpPr>
            <p:cNvPr id="24" name="TextBox 23">
              <a:extLst>
                <a:ext uri="{FF2B5EF4-FFF2-40B4-BE49-F238E27FC236}">
                  <a16:creationId xmlns:a16="http://schemas.microsoft.com/office/drawing/2014/main" id="{290D5C68-C022-4634-9A63-195ACCEAAA67}"/>
                </a:ext>
              </a:extLst>
            </p:cNvPr>
            <p:cNvSpPr txBox="1"/>
            <p:nvPr/>
          </p:nvSpPr>
          <p:spPr bwMode="auto">
            <a:xfrm>
              <a:off x="4096637" y="5088416"/>
              <a:ext cx="7841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0.71</a:t>
              </a:r>
            </a:p>
          </p:txBody>
        </p:sp>
        <p:sp>
          <p:nvSpPr>
            <p:cNvPr id="25" name="TextBox 24">
              <a:extLst>
                <a:ext uri="{FF2B5EF4-FFF2-40B4-BE49-F238E27FC236}">
                  <a16:creationId xmlns:a16="http://schemas.microsoft.com/office/drawing/2014/main" id="{732F2482-36B1-44AD-AD86-E794F9EF5396}"/>
                </a:ext>
              </a:extLst>
            </p:cNvPr>
            <p:cNvSpPr txBox="1"/>
            <p:nvPr/>
          </p:nvSpPr>
          <p:spPr bwMode="auto">
            <a:xfrm>
              <a:off x="2137604" y="5088416"/>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0.29</a:t>
              </a:r>
            </a:p>
          </p:txBody>
        </p:sp>
        <p:sp>
          <p:nvSpPr>
            <p:cNvPr id="26" name="TextBox 25">
              <a:extLst>
                <a:ext uri="{FF2B5EF4-FFF2-40B4-BE49-F238E27FC236}">
                  <a16:creationId xmlns:a16="http://schemas.microsoft.com/office/drawing/2014/main" id="{3FCEC504-F870-4FC3-9242-995751D9F9DC}"/>
                </a:ext>
              </a:extLst>
            </p:cNvPr>
            <p:cNvSpPr txBox="1"/>
            <p:nvPr/>
          </p:nvSpPr>
          <p:spPr bwMode="auto">
            <a:xfrm>
              <a:off x="5047770"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27" name="TextBox 26">
            <a:extLst>
              <a:ext uri="{FF2B5EF4-FFF2-40B4-BE49-F238E27FC236}">
                <a16:creationId xmlns:a16="http://schemas.microsoft.com/office/drawing/2014/main" id="{72CD3F45-13E0-4931-9291-44D9C5001E5D}"/>
              </a:ext>
            </a:extLst>
          </p:cNvPr>
          <p:cNvSpPr txBox="1"/>
          <p:nvPr/>
        </p:nvSpPr>
        <p:spPr bwMode="auto">
          <a:xfrm>
            <a:off x="2941519" y="786105"/>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8" name="TextBox 27">
            <a:extLst>
              <a:ext uri="{FF2B5EF4-FFF2-40B4-BE49-F238E27FC236}">
                <a16:creationId xmlns:a16="http://schemas.microsoft.com/office/drawing/2014/main" id="{B43DE4C7-0327-4BB9-AF76-F87E725CB2F1}"/>
              </a:ext>
            </a:extLst>
          </p:cNvPr>
          <p:cNvSpPr txBox="1"/>
          <p:nvPr/>
        </p:nvSpPr>
        <p:spPr bwMode="auto">
          <a:xfrm>
            <a:off x="1172423" y="786105"/>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9" name="Rectangle 28">
            <a:extLst>
              <a:ext uri="{FF2B5EF4-FFF2-40B4-BE49-F238E27FC236}">
                <a16:creationId xmlns:a16="http://schemas.microsoft.com/office/drawing/2014/main" id="{0EBCE1AC-8CC0-441F-8C91-A4BAD414A114}"/>
              </a:ext>
            </a:extLst>
          </p:cNvPr>
          <p:cNvSpPr/>
          <p:nvPr/>
        </p:nvSpPr>
        <p:spPr bwMode="auto">
          <a:xfrm>
            <a:off x="3750269" y="667971"/>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0" name="TextBox 29">
            <a:extLst>
              <a:ext uri="{FF2B5EF4-FFF2-40B4-BE49-F238E27FC236}">
                <a16:creationId xmlns:a16="http://schemas.microsoft.com/office/drawing/2014/main" id="{062BFC83-F583-4F4F-8915-A85F28F81E36}"/>
              </a:ext>
            </a:extLst>
          </p:cNvPr>
          <p:cNvSpPr txBox="1"/>
          <p:nvPr/>
        </p:nvSpPr>
        <p:spPr bwMode="auto">
          <a:xfrm>
            <a:off x="1571978" y="2217301"/>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+ 28</a:t>
            </a:r>
            <a:endParaRPr lang="en-GB" sz="2400" dirty="0">
              <a:solidFill>
                <a:srgbClr val="959595"/>
              </a:solidFill>
              <a:latin typeface="Myriad Pro"/>
              <a:ea typeface="Myriad Pro Semibold" charset="0"/>
              <a:cs typeface="Myriad Pro Semibold" charset="0"/>
            </a:endParaRPr>
          </a:p>
        </p:txBody>
      </p:sp>
      <p:sp>
        <p:nvSpPr>
          <p:cNvPr id="31" name="TextBox 30">
            <a:extLst>
              <a:ext uri="{FF2B5EF4-FFF2-40B4-BE49-F238E27FC236}">
                <a16:creationId xmlns:a16="http://schemas.microsoft.com/office/drawing/2014/main" id="{D123427A-238F-48AB-915E-9952E3A95DB4}"/>
              </a:ext>
            </a:extLst>
          </p:cNvPr>
          <p:cNvSpPr txBox="1"/>
          <p:nvPr/>
        </p:nvSpPr>
        <p:spPr bwMode="auto">
          <a:xfrm>
            <a:off x="3519606" y="2217301"/>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+ 28</a:t>
            </a:r>
            <a:endParaRPr lang="en-GB" sz="2400" dirty="0">
              <a:solidFill>
                <a:srgbClr val="959595"/>
              </a:solidFill>
              <a:latin typeface="Myriad Pro"/>
              <a:ea typeface="Myriad Pro Semibold" charset="0"/>
              <a:cs typeface="Myriad Pro Semibold" charset="0"/>
            </a:endParaRPr>
          </a:p>
        </p:txBody>
      </p:sp>
      <p:pic>
        <p:nvPicPr>
          <p:cNvPr id="32" name="Picture 31"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151993" y="1752698"/>
            <a:ext cx="194527" cy="1390870"/>
          </a:xfrm>
          <a:prstGeom prst="rect">
            <a:avLst/>
          </a:prstGeom>
        </p:spPr>
      </p:pic>
      <p:pic>
        <p:nvPicPr>
          <p:cNvPr id="33" name="Picture 32"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2192738" y="1752698"/>
            <a:ext cx="194527" cy="1390870"/>
          </a:xfrm>
          <a:prstGeom prst="rect">
            <a:avLst/>
          </a:prstGeom>
        </p:spPr>
      </p:pic>
      <p:sp>
        <p:nvSpPr>
          <p:cNvPr id="39" name="Title 1"/>
          <p:cNvSpPr txBox="1">
            <a:spLocks/>
          </p:cNvSpPr>
          <p:nvPr/>
        </p:nvSpPr>
        <p:spPr>
          <a:xfrm>
            <a:off x="-57148" y="5388008"/>
            <a:ext cx="6302563"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dirty="0">
                <a:latin typeface="Myriad Pro"/>
              </a:rPr>
              <a:t>If I know that ___ and ___ is equal to ___, then I know that ___ and ___ is equal to ___.  </a:t>
            </a:r>
          </a:p>
        </p:txBody>
      </p:sp>
      <p:sp>
        <p:nvSpPr>
          <p:cNvPr id="3" name="Rectangle 2"/>
          <p:cNvSpPr/>
          <p:nvPr/>
        </p:nvSpPr>
        <p:spPr>
          <a:xfrm>
            <a:off x="3918914" y="3648495"/>
            <a:ext cx="433795"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Title 1"/>
          <p:cNvSpPr txBox="1">
            <a:spLocks/>
          </p:cNvSpPr>
          <p:nvPr/>
        </p:nvSpPr>
        <p:spPr>
          <a:xfrm>
            <a:off x="0" y="5473719"/>
            <a:ext cx="620077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600" dirty="0">
                <a:latin typeface="Myriad Pro"/>
              </a:rPr>
              <a:t>If one addend is changed by an amount and the other addend is kept the same, the sum changes by the same amount.</a:t>
            </a:r>
          </a:p>
        </p:txBody>
      </p:sp>
    </p:spTree>
    <p:custDataLst>
      <p:tags r:id="rId1"/>
    </p:custDataLst>
    <p:extLst>
      <p:ext uri="{BB962C8B-B14F-4D97-AF65-F5344CB8AC3E}">
        <p14:creationId xmlns:p14="http://schemas.microsoft.com/office/powerpoint/2010/main" val="20980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9"/>
                                        </p:tgtEl>
                                      </p:cBhvr>
                                    </p:animEffect>
                                    <p:set>
                                      <p:cBhvr>
                                        <p:cTn id="12" dur="1" fill="hold">
                                          <p:stCondLst>
                                            <p:cond delay="499"/>
                                          </p:stCondLst>
                                        </p:cTn>
                                        <p:tgtEl>
                                          <p:spTgt spid="39"/>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down)">
                                      <p:cBhvr>
                                        <p:cTn id="20" dur="500"/>
                                        <p:tgtEl>
                                          <p:spTgt spid="3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par>
                                <p:cTn id="24" presetID="22" presetClass="entr" presetSubtype="4" fill="hold"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down)">
                                      <p:cBhvr>
                                        <p:cTn id="26" dur="500"/>
                                        <p:tgtEl>
                                          <p:spTgt spid="3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P spid="31" grpId="0"/>
      <p:bldP spid="39" grpId="0"/>
      <p:bldP spid="3" grpId="0" animBg="1"/>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a:extLst>
              <a:ext uri="{FF2B5EF4-FFF2-40B4-BE49-F238E27FC236}">
                <a16:creationId xmlns:a16="http://schemas.microsoft.com/office/drawing/2014/main" id="{7BF02CA3-764F-4BCD-AA1D-1754540C10E7}"/>
              </a:ext>
            </a:extLst>
          </p:cNvPr>
          <p:cNvSpPr txBox="1"/>
          <p:nvPr/>
        </p:nvSpPr>
        <p:spPr bwMode="auto">
          <a:xfrm>
            <a:off x="138112" y="867909"/>
            <a:ext cx="1511171" cy="461665"/>
          </a:xfrm>
          <a:prstGeom prst="rect">
            <a:avLst/>
          </a:prstGeom>
          <a:no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646,000</a:t>
            </a:r>
          </a:p>
        </p:txBody>
      </p:sp>
      <p:sp>
        <p:nvSpPr>
          <p:cNvPr id="38" name="TextBox 37">
            <a:extLst>
              <a:ext uri="{FF2B5EF4-FFF2-40B4-BE49-F238E27FC236}">
                <a16:creationId xmlns:a16="http://schemas.microsoft.com/office/drawing/2014/main" id="{291842F5-483F-4193-9AD7-53CC0ADB5BDB}"/>
              </a:ext>
            </a:extLst>
          </p:cNvPr>
          <p:cNvSpPr txBox="1"/>
          <p:nvPr/>
        </p:nvSpPr>
        <p:spPr bwMode="auto">
          <a:xfrm>
            <a:off x="2027774" y="867909"/>
            <a:ext cx="1487366" cy="461665"/>
          </a:xfrm>
          <a:prstGeom prst="rect">
            <a:avLst/>
          </a:prstGeom>
          <a:no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54,000</a:t>
            </a:r>
          </a:p>
        </p:txBody>
      </p:sp>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pic>
        <p:nvPicPr>
          <p:cNvPr id="18" name="Picture 17">
            <a:extLst>
              <a:ext uri="{FF2B5EF4-FFF2-40B4-BE49-F238E27FC236}">
                <a16:creationId xmlns:a16="http://schemas.microsoft.com/office/drawing/2014/main" id="{6AC6DCA4-2F4C-4CFE-8589-7736A60BD4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833" y="1475139"/>
            <a:ext cx="3654784" cy="3307626"/>
          </a:xfrm>
          <a:prstGeom prst="rect">
            <a:avLst/>
          </a:prstGeom>
        </p:spPr>
      </p:pic>
      <p:sp>
        <p:nvSpPr>
          <p:cNvPr id="19" name="TextBox 18">
            <a:extLst>
              <a:ext uri="{FF2B5EF4-FFF2-40B4-BE49-F238E27FC236}">
                <a16:creationId xmlns:a16="http://schemas.microsoft.com/office/drawing/2014/main" id="{7BF02CA3-764F-4BCD-AA1D-1754540C10E7}"/>
              </a:ext>
            </a:extLst>
          </p:cNvPr>
          <p:cNvSpPr txBox="1"/>
          <p:nvPr/>
        </p:nvSpPr>
        <p:spPr bwMode="auto">
          <a:xfrm>
            <a:off x="1631848" y="1915777"/>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646,000</a:t>
            </a:r>
          </a:p>
        </p:txBody>
      </p:sp>
      <p:sp>
        <p:nvSpPr>
          <p:cNvPr id="20" name="TextBox 19">
            <a:extLst>
              <a:ext uri="{FF2B5EF4-FFF2-40B4-BE49-F238E27FC236}">
                <a16:creationId xmlns:a16="http://schemas.microsoft.com/office/drawing/2014/main" id="{7BF02CA3-764F-4BCD-AA1D-1754540C10E7}"/>
              </a:ext>
            </a:extLst>
          </p:cNvPr>
          <p:cNvSpPr txBox="1"/>
          <p:nvPr/>
        </p:nvSpPr>
        <p:spPr bwMode="auto">
          <a:xfrm>
            <a:off x="501143" y="3841104"/>
            <a:ext cx="1298753"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1"/>
                </a:solidFill>
                <a:latin typeface="Myriad Pro"/>
                <a:ea typeface="Myriad Pro Semibold" charset="0"/>
                <a:cs typeface="Myriad Pro Semibold" charset="0"/>
              </a:rPr>
              <a:t>600,000</a:t>
            </a:r>
          </a:p>
        </p:txBody>
      </p:sp>
      <p:sp>
        <p:nvSpPr>
          <p:cNvPr id="21" name="TextBox 20">
            <a:extLst>
              <a:ext uri="{FF2B5EF4-FFF2-40B4-BE49-F238E27FC236}">
                <a16:creationId xmlns:a16="http://schemas.microsoft.com/office/drawing/2014/main" id="{7BF02CA3-764F-4BCD-AA1D-1754540C10E7}"/>
              </a:ext>
            </a:extLst>
          </p:cNvPr>
          <p:cNvSpPr txBox="1"/>
          <p:nvPr/>
        </p:nvSpPr>
        <p:spPr bwMode="auto">
          <a:xfrm>
            <a:off x="2874140" y="3841103"/>
            <a:ext cx="1127233"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6"/>
                </a:solidFill>
                <a:latin typeface="Myriad Pro"/>
                <a:ea typeface="Myriad Pro Semibold" charset="0"/>
                <a:cs typeface="Myriad Pro Semibold" charset="0"/>
              </a:rPr>
              <a:t>46,000</a:t>
            </a:r>
          </a:p>
        </p:txBody>
      </p:sp>
      <p:grpSp>
        <p:nvGrpSpPr>
          <p:cNvPr id="22" name="Group 21"/>
          <p:cNvGrpSpPr/>
          <p:nvPr/>
        </p:nvGrpSpPr>
        <p:grpSpPr>
          <a:xfrm>
            <a:off x="158411" y="5122207"/>
            <a:ext cx="4792672" cy="461665"/>
            <a:chOff x="1880323" y="5088416"/>
            <a:chExt cx="4792672" cy="461665"/>
          </a:xfrm>
        </p:grpSpPr>
        <p:sp>
          <p:nvSpPr>
            <p:cNvPr id="23" name="TextBox 22">
              <a:extLst>
                <a:ext uri="{FF2B5EF4-FFF2-40B4-BE49-F238E27FC236}">
                  <a16:creationId xmlns:a16="http://schemas.microsoft.com/office/drawing/2014/main" id="{71730B3F-4A0E-4FF2-9C01-B22AB1E4D6C6}"/>
                </a:ext>
              </a:extLst>
            </p:cNvPr>
            <p:cNvSpPr txBox="1"/>
            <p:nvPr/>
          </p:nvSpPr>
          <p:spPr bwMode="auto">
            <a:xfrm>
              <a:off x="327867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24" name="TextBox 23">
              <a:extLst>
                <a:ext uri="{FF2B5EF4-FFF2-40B4-BE49-F238E27FC236}">
                  <a16:creationId xmlns:a16="http://schemas.microsoft.com/office/drawing/2014/main" id="{73F82667-C8CD-466B-A468-7FE8CF536CB6}"/>
                </a:ext>
              </a:extLst>
            </p:cNvPr>
            <p:cNvSpPr txBox="1"/>
            <p:nvPr/>
          </p:nvSpPr>
          <p:spPr bwMode="auto">
            <a:xfrm>
              <a:off x="5545762" y="5088416"/>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chemeClr val="accent6"/>
                  </a:solidFill>
                  <a:latin typeface="Myriad Pro"/>
                  <a:ea typeface="Myriad Pro Semibold" charset="0"/>
                  <a:cs typeface="Myriad Pro Semibold" charset="0"/>
                </a:rPr>
                <a:t>46,000</a:t>
              </a:r>
            </a:p>
          </p:txBody>
        </p:sp>
        <p:sp>
          <p:nvSpPr>
            <p:cNvPr id="25" name="TextBox 24">
              <a:extLst>
                <a:ext uri="{FF2B5EF4-FFF2-40B4-BE49-F238E27FC236}">
                  <a16:creationId xmlns:a16="http://schemas.microsoft.com/office/drawing/2014/main" id="{290D5C68-C022-4634-9A63-195ACCEAAA67}"/>
                </a:ext>
              </a:extLst>
            </p:cNvPr>
            <p:cNvSpPr txBox="1"/>
            <p:nvPr/>
          </p:nvSpPr>
          <p:spPr bwMode="auto">
            <a:xfrm>
              <a:off x="3753628" y="5088416"/>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chemeClr val="accent1"/>
                  </a:solidFill>
                  <a:latin typeface="Myriad Pro"/>
                  <a:ea typeface="Myriad Pro Semibold" charset="0"/>
                  <a:cs typeface="Myriad Pro Semibold" charset="0"/>
                </a:rPr>
                <a:t>600,000</a:t>
              </a:r>
            </a:p>
          </p:txBody>
        </p:sp>
        <p:sp>
          <p:nvSpPr>
            <p:cNvPr id="26" name="TextBox 25">
              <a:extLst>
                <a:ext uri="{FF2B5EF4-FFF2-40B4-BE49-F238E27FC236}">
                  <a16:creationId xmlns:a16="http://schemas.microsoft.com/office/drawing/2014/main" id="{732F2482-36B1-44AD-AD86-E794F9EF5396}"/>
                </a:ext>
              </a:extLst>
            </p:cNvPr>
            <p:cNvSpPr txBox="1"/>
            <p:nvPr/>
          </p:nvSpPr>
          <p:spPr bwMode="auto">
            <a:xfrm>
              <a:off x="1880323" y="5088416"/>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646,000</a:t>
              </a:r>
            </a:p>
          </p:txBody>
        </p:sp>
        <p:sp>
          <p:nvSpPr>
            <p:cNvPr id="27" name="TextBox 26">
              <a:extLst>
                <a:ext uri="{FF2B5EF4-FFF2-40B4-BE49-F238E27FC236}">
                  <a16:creationId xmlns:a16="http://schemas.microsoft.com/office/drawing/2014/main" id="{3FCEC504-F870-4FC3-9242-995751D9F9DC}"/>
                </a:ext>
              </a:extLst>
            </p:cNvPr>
            <p:cNvSpPr txBox="1"/>
            <p:nvPr/>
          </p:nvSpPr>
          <p:spPr bwMode="auto">
            <a:xfrm>
              <a:off x="5047770"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28" name="Rectangle 27">
            <a:extLst>
              <a:ext uri="{FF2B5EF4-FFF2-40B4-BE49-F238E27FC236}">
                <a16:creationId xmlns:a16="http://schemas.microsoft.com/office/drawing/2014/main" id="{0EBCE1AC-8CC0-441F-8C91-A4BAD414A114}"/>
              </a:ext>
            </a:extLst>
          </p:cNvPr>
          <p:cNvSpPr/>
          <p:nvPr/>
        </p:nvSpPr>
        <p:spPr bwMode="auto">
          <a:xfrm>
            <a:off x="2031716" y="5011039"/>
            <a:ext cx="1282165"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9" name="Rectangle 28">
            <a:extLst>
              <a:ext uri="{FF2B5EF4-FFF2-40B4-BE49-F238E27FC236}">
                <a16:creationId xmlns:a16="http://schemas.microsoft.com/office/drawing/2014/main" id="{0EBCE1AC-8CC0-441F-8C91-A4BAD414A114}"/>
              </a:ext>
            </a:extLst>
          </p:cNvPr>
          <p:cNvSpPr/>
          <p:nvPr/>
        </p:nvSpPr>
        <p:spPr bwMode="auto">
          <a:xfrm>
            <a:off x="3750035" y="5011039"/>
            <a:ext cx="1282165"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0" name="Rectangle 29">
            <a:extLst>
              <a:ext uri="{FF2B5EF4-FFF2-40B4-BE49-F238E27FC236}">
                <a16:creationId xmlns:a16="http://schemas.microsoft.com/office/drawing/2014/main" id="{0EBCE1AC-8CC0-441F-8C91-A4BAD414A114}"/>
              </a:ext>
            </a:extLst>
          </p:cNvPr>
          <p:cNvSpPr/>
          <p:nvPr/>
        </p:nvSpPr>
        <p:spPr bwMode="auto">
          <a:xfrm>
            <a:off x="2026948" y="5020559"/>
            <a:ext cx="1282165" cy="684000"/>
          </a:xfrm>
          <a:prstGeom prst="rect">
            <a:avLst/>
          </a:prstGeom>
          <a:solidFill>
            <a:schemeClr val="bg1"/>
          </a:solidFill>
          <a:ln w="571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1" name="Rectangle 30">
            <a:extLst>
              <a:ext uri="{FF2B5EF4-FFF2-40B4-BE49-F238E27FC236}">
                <a16:creationId xmlns:a16="http://schemas.microsoft.com/office/drawing/2014/main" id="{0EBCE1AC-8CC0-441F-8C91-A4BAD414A114}"/>
              </a:ext>
            </a:extLst>
          </p:cNvPr>
          <p:cNvSpPr/>
          <p:nvPr/>
        </p:nvSpPr>
        <p:spPr bwMode="auto">
          <a:xfrm>
            <a:off x="3745267" y="5020559"/>
            <a:ext cx="1282165" cy="684000"/>
          </a:xfrm>
          <a:prstGeom prst="rect">
            <a:avLst/>
          </a:prstGeom>
          <a:solidFill>
            <a:schemeClr val="bg1"/>
          </a:solidFill>
          <a:ln w="57150" cap="flat" cmpd="sng" algn="ctr">
            <a:solidFill>
              <a:schemeClr val="tx1"/>
            </a:solidFill>
            <a:prstDash val="solid"/>
            <a:miter lim="800000"/>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2" name="TextBox 31">
            <a:extLst>
              <a:ext uri="{FF2B5EF4-FFF2-40B4-BE49-F238E27FC236}">
                <a16:creationId xmlns:a16="http://schemas.microsoft.com/office/drawing/2014/main" id="{72CD3F45-13E0-4931-9291-44D9C5001E5D}"/>
              </a:ext>
            </a:extLst>
          </p:cNvPr>
          <p:cNvSpPr txBox="1"/>
          <p:nvPr/>
        </p:nvSpPr>
        <p:spPr bwMode="auto">
          <a:xfrm>
            <a:off x="3867647" y="81823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33" name="TextBox 32">
            <a:extLst>
              <a:ext uri="{FF2B5EF4-FFF2-40B4-BE49-F238E27FC236}">
                <a16:creationId xmlns:a16="http://schemas.microsoft.com/office/drawing/2014/main" id="{B43DE4C7-0327-4BB9-AF76-F87E725CB2F1}"/>
              </a:ext>
            </a:extLst>
          </p:cNvPr>
          <p:cNvSpPr txBox="1"/>
          <p:nvPr/>
        </p:nvSpPr>
        <p:spPr bwMode="auto">
          <a:xfrm>
            <a:off x="1654051" y="81823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34" name="Rectangle 33">
            <a:extLst>
              <a:ext uri="{FF2B5EF4-FFF2-40B4-BE49-F238E27FC236}">
                <a16:creationId xmlns:a16="http://schemas.microsoft.com/office/drawing/2014/main" id="{0EBCE1AC-8CC0-441F-8C91-A4BAD414A114}"/>
              </a:ext>
            </a:extLst>
          </p:cNvPr>
          <p:cNvSpPr/>
          <p:nvPr/>
        </p:nvSpPr>
        <p:spPr bwMode="auto">
          <a:xfrm>
            <a:off x="4527167" y="700099"/>
            <a:ext cx="1512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5" name="TextBox 34">
            <a:extLst>
              <a:ext uri="{FF2B5EF4-FFF2-40B4-BE49-F238E27FC236}">
                <a16:creationId xmlns:a16="http://schemas.microsoft.com/office/drawing/2014/main" id="{7BF02CA3-764F-4BCD-AA1D-1754540C10E7}"/>
              </a:ext>
            </a:extLst>
          </p:cNvPr>
          <p:cNvSpPr txBox="1"/>
          <p:nvPr/>
        </p:nvSpPr>
        <p:spPr bwMode="auto">
          <a:xfrm>
            <a:off x="142880" y="858389"/>
            <a:ext cx="1511171"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a:t>
            </a:r>
            <a:r>
              <a:rPr lang="en-GB" sz="2400" b="1" dirty="0">
                <a:solidFill>
                  <a:srgbClr val="FF0000"/>
                </a:solidFill>
                <a:latin typeface="Myriad Pro"/>
                <a:ea typeface="Myriad Pro Semibold" charset="0"/>
                <a:cs typeface="Myriad Pro Semibold" charset="0"/>
              </a:rPr>
              <a:t>46,000</a:t>
            </a:r>
          </a:p>
        </p:txBody>
      </p:sp>
      <p:sp>
        <p:nvSpPr>
          <p:cNvPr id="36" name="TextBox 35">
            <a:extLst>
              <a:ext uri="{FF2B5EF4-FFF2-40B4-BE49-F238E27FC236}">
                <a16:creationId xmlns:a16="http://schemas.microsoft.com/office/drawing/2014/main" id="{291842F5-483F-4193-9AD7-53CC0ADB5BDB}"/>
              </a:ext>
            </a:extLst>
          </p:cNvPr>
          <p:cNvSpPr txBox="1"/>
          <p:nvPr/>
        </p:nvSpPr>
        <p:spPr bwMode="auto">
          <a:xfrm>
            <a:off x="2018254" y="858389"/>
            <a:ext cx="1487366"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FF0000"/>
                </a:solidFill>
                <a:latin typeface="Myriad Pro"/>
                <a:ea typeface="Myriad Pro Semibold" charset="0"/>
                <a:cs typeface="Myriad Pro Semibold" charset="0"/>
              </a:rPr>
              <a:t>54,000</a:t>
            </a:r>
          </a:p>
        </p:txBody>
      </p:sp>
    </p:spTree>
    <p:custDataLst>
      <p:tags r:id="rId1"/>
    </p:custDataLst>
    <p:extLst>
      <p:ext uri="{BB962C8B-B14F-4D97-AF65-F5344CB8AC3E}">
        <p14:creationId xmlns:p14="http://schemas.microsoft.com/office/powerpoint/2010/main" val="130045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30"/>
                                        </p:tgtEl>
                                      </p:cBhvr>
                                    </p:animEffect>
                                    <p:set>
                                      <p:cBhvr>
                                        <p:cTn id="44" dur="1" fill="hold">
                                          <p:stCondLst>
                                            <p:cond delay="499"/>
                                          </p:stCondLst>
                                        </p:cTn>
                                        <p:tgtEl>
                                          <p:spTgt spid="3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31"/>
                                        </p:tgtEl>
                                      </p:cBhvr>
                                    </p:animEffect>
                                    <p:set>
                                      <p:cBhvr>
                                        <p:cTn id="4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8" grpId="0" animBg="1"/>
      <p:bldP spid="29" grpId="0" animBg="1"/>
      <p:bldP spid="30" grpId="0" animBg="1"/>
      <p:bldP spid="30" grpId="1" animBg="1"/>
      <p:bldP spid="31" grpId="0" animBg="1"/>
      <p:bldP spid="31" grpId="1"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7" name="TextBox 6">
            <a:extLst>
              <a:ext uri="{FF2B5EF4-FFF2-40B4-BE49-F238E27FC236}">
                <a16:creationId xmlns:a16="http://schemas.microsoft.com/office/drawing/2014/main" id="{AE79AF41-3A62-4EC8-8F0A-4CD1D6684B3F}"/>
              </a:ext>
            </a:extLst>
          </p:cNvPr>
          <p:cNvSpPr txBox="1"/>
          <p:nvPr/>
        </p:nvSpPr>
        <p:spPr bwMode="auto">
          <a:xfrm>
            <a:off x="4633791" y="826556"/>
            <a:ext cx="12987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Myriad Pro"/>
                <a:ea typeface="Myriad Pro Semibold" charset="0"/>
                <a:cs typeface="Myriad Pro Semibold" charset="0"/>
              </a:rPr>
              <a:t>700,000</a:t>
            </a:r>
          </a:p>
        </p:txBody>
      </p:sp>
      <p:grpSp>
        <p:nvGrpSpPr>
          <p:cNvPr id="8" name="Group 7"/>
          <p:cNvGrpSpPr/>
          <p:nvPr/>
        </p:nvGrpSpPr>
        <p:grpSpPr>
          <a:xfrm>
            <a:off x="460908" y="3220428"/>
            <a:ext cx="5483028" cy="461665"/>
            <a:chOff x="1963710" y="4689159"/>
            <a:chExt cx="5483028" cy="461665"/>
          </a:xfrm>
        </p:grpSpPr>
        <p:sp>
          <p:nvSpPr>
            <p:cNvPr id="9" name="TextBox 8">
              <a:extLst>
                <a:ext uri="{FF2B5EF4-FFF2-40B4-BE49-F238E27FC236}">
                  <a16:creationId xmlns:a16="http://schemas.microsoft.com/office/drawing/2014/main" id="{71730B3F-4A0E-4FF2-9C01-B22AB1E4D6C6}"/>
                </a:ext>
              </a:extLst>
            </p:cNvPr>
            <p:cNvSpPr txBox="1"/>
            <p:nvPr/>
          </p:nvSpPr>
          <p:spPr bwMode="auto">
            <a:xfrm>
              <a:off x="3149293" y="468915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0" name="TextBox 9">
              <a:extLst>
                <a:ext uri="{FF2B5EF4-FFF2-40B4-BE49-F238E27FC236}">
                  <a16:creationId xmlns:a16="http://schemas.microsoft.com/office/drawing/2014/main" id="{73F82667-C8CD-466B-A468-7FE8CF536CB6}"/>
                </a:ext>
              </a:extLst>
            </p:cNvPr>
            <p:cNvSpPr txBox="1"/>
            <p:nvPr/>
          </p:nvSpPr>
          <p:spPr bwMode="auto">
            <a:xfrm>
              <a:off x="6101497" y="4689159"/>
              <a:ext cx="13452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100,000</a:t>
              </a:r>
            </a:p>
          </p:txBody>
        </p:sp>
        <p:sp>
          <p:nvSpPr>
            <p:cNvPr id="11" name="TextBox 10">
              <a:extLst>
                <a:ext uri="{FF2B5EF4-FFF2-40B4-BE49-F238E27FC236}">
                  <a16:creationId xmlns:a16="http://schemas.microsoft.com/office/drawing/2014/main" id="{290D5C68-C022-4634-9A63-195ACCEAAA67}"/>
                </a:ext>
              </a:extLst>
            </p:cNvPr>
            <p:cNvSpPr txBox="1"/>
            <p:nvPr/>
          </p:nvSpPr>
          <p:spPr bwMode="auto">
            <a:xfrm>
              <a:off x="3787901" y="4689159"/>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54,000</a:t>
              </a:r>
            </a:p>
          </p:txBody>
        </p:sp>
        <p:sp>
          <p:nvSpPr>
            <p:cNvPr id="12" name="TextBox 11">
              <a:extLst>
                <a:ext uri="{FF2B5EF4-FFF2-40B4-BE49-F238E27FC236}">
                  <a16:creationId xmlns:a16="http://schemas.microsoft.com/office/drawing/2014/main" id="{732F2482-36B1-44AD-AD86-E794F9EF5396}"/>
                </a:ext>
              </a:extLst>
            </p:cNvPr>
            <p:cNvSpPr txBox="1"/>
            <p:nvPr/>
          </p:nvSpPr>
          <p:spPr bwMode="auto">
            <a:xfrm>
              <a:off x="1963710" y="4689159"/>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46,000</a:t>
              </a:r>
            </a:p>
          </p:txBody>
        </p:sp>
        <p:sp>
          <p:nvSpPr>
            <p:cNvPr id="13" name="TextBox 12">
              <a:extLst>
                <a:ext uri="{FF2B5EF4-FFF2-40B4-BE49-F238E27FC236}">
                  <a16:creationId xmlns:a16="http://schemas.microsoft.com/office/drawing/2014/main" id="{3FCEC504-F870-4FC3-9242-995751D9F9DC}"/>
                </a:ext>
              </a:extLst>
            </p:cNvPr>
            <p:cNvSpPr txBox="1"/>
            <p:nvPr/>
          </p:nvSpPr>
          <p:spPr bwMode="auto">
            <a:xfrm>
              <a:off x="5362889" y="468915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17" name="TextBox 16">
            <a:extLst>
              <a:ext uri="{FF2B5EF4-FFF2-40B4-BE49-F238E27FC236}">
                <a16:creationId xmlns:a16="http://schemas.microsoft.com/office/drawing/2014/main" id="{062BFC83-F583-4F4F-8915-A85F28F81E36}"/>
              </a:ext>
            </a:extLst>
          </p:cNvPr>
          <p:cNvSpPr txBox="1"/>
          <p:nvPr/>
        </p:nvSpPr>
        <p:spPr bwMode="auto">
          <a:xfrm>
            <a:off x="-108831" y="1968130"/>
            <a:ext cx="156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+ 600,000</a:t>
            </a:r>
            <a:endParaRPr lang="en-GB" sz="2400" dirty="0">
              <a:solidFill>
                <a:srgbClr val="959595"/>
              </a:solidFill>
              <a:latin typeface="Myriad Pro"/>
              <a:ea typeface="Myriad Pro Semibold" charset="0"/>
              <a:cs typeface="Myriad Pro Semibold" charset="0"/>
            </a:endParaRPr>
          </a:p>
        </p:txBody>
      </p:sp>
      <p:sp>
        <p:nvSpPr>
          <p:cNvPr id="18" name="TextBox 17">
            <a:extLst>
              <a:ext uri="{FF2B5EF4-FFF2-40B4-BE49-F238E27FC236}">
                <a16:creationId xmlns:a16="http://schemas.microsoft.com/office/drawing/2014/main" id="{D123427A-238F-48AB-915E-9952E3A95DB4}"/>
              </a:ext>
            </a:extLst>
          </p:cNvPr>
          <p:cNvSpPr txBox="1"/>
          <p:nvPr/>
        </p:nvSpPr>
        <p:spPr bwMode="auto">
          <a:xfrm>
            <a:off x="4464247" y="1978871"/>
            <a:ext cx="15632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+ 600,000</a:t>
            </a:r>
            <a:endParaRPr lang="en-GB" sz="2400" dirty="0">
              <a:solidFill>
                <a:srgbClr val="959595"/>
              </a:solidFill>
              <a:latin typeface="Myriad Pro"/>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4676655" y="1503528"/>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79484" y="1503528"/>
            <a:ext cx="194527" cy="1390870"/>
          </a:xfrm>
          <a:prstGeom prst="rect">
            <a:avLst/>
          </a:prstGeom>
        </p:spPr>
      </p:pic>
      <p:sp>
        <p:nvSpPr>
          <p:cNvPr id="21" name="TextBox 20">
            <a:extLst>
              <a:ext uri="{FF2B5EF4-FFF2-40B4-BE49-F238E27FC236}">
                <a16:creationId xmlns:a16="http://schemas.microsoft.com/office/drawing/2014/main" id="{72CD3F45-13E0-4931-9291-44D9C5001E5D}"/>
              </a:ext>
            </a:extLst>
          </p:cNvPr>
          <p:cNvSpPr txBox="1"/>
          <p:nvPr/>
        </p:nvSpPr>
        <p:spPr bwMode="auto">
          <a:xfrm>
            <a:off x="3867647" y="81823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2" name="TextBox 21">
            <a:extLst>
              <a:ext uri="{FF2B5EF4-FFF2-40B4-BE49-F238E27FC236}">
                <a16:creationId xmlns:a16="http://schemas.microsoft.com/office/drawing/2014/main" id="{B43DE4C7-0327-4BB9-AF76-F87E725CB2F1}"/>
              </a:ext>
            </a:extLst>
          </p:cNvPr>
          <p:cNvSpPr txBox="1"/>
          <p:nvPr/>
        </p:nvSpPr>
        <p:spPr bwMode="auto">
          <a:xfrm>
            <a:off x="1654051" y="81823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3" name="Rectangle 22">
            <a:extLst>
              <a:ext uri="{FF2B5EF4-FFF2-40B4-BE49-F238E27FC236}">
                <a16:creationId xmlns:a16="http://schemas.microsoft.com/office/drawing/2014/main" id="{0EBCE1AC-8CC0-441F-8C91-A4BAD414A114}"/>
              </a:ext>
            </a:extLst>
          </p:cNvPr>
          <p:cNvSpPr/>
          <p:nvPr/>
        </p:nvSpPr>
        <p:spPr bwMode="auto">
          <a:xfrm>
            <a:off x="4527167" y="700099"/>
            <a:ext cx="1512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4" name="TextBox 23">
            <a:extLst>
              <a:ext uri="{FF2B5EF4-FFF2-40B4-BE49-F238E27FC236}">
                <a16:creationId xmlns:a16="http://schemas.microsoft.com/office/drawing/2014/main" id="{7BF02CA3-764F-4BCD-AA1D-1754540C10E7}"/>
              </a:ext>
            </a:extLst>
          </p:cNvPr>
          <p:cNvSpPr txBox="1"/>
          <p:nvPr/>
        </p:nvSpPr>
        <p:spPr bwMode="auto">
          <a:xfrm>
            <a:off x="142880" y="858389"/>
            <a:ext cx="1511171" cy="461665"/>
          </a:xfrm>
          <a:prstGeom prst="rect">
            <a:avLst/>
          </a:prstGeom>
          <a:no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a:t>
            </a:r>
            <a:r>
              <a:rPr lang="en-GB" sz="2400" b="1" dirty="0">
                <a:solidFill>
                  <a:srgbClr val="FF0000"/>
                </a:solidFill>
                <a:latin typeface="Myriad Pro"/>
                <a:ea typeface="Myriad Pro Semibold" charset="0"/>
                <a:cs typeface="Myriad Pro Semibold" charset="0"/>
              </a:rPr>
              <a:t>46,000</a:t>
            </a:r>
          </a:p>
        </p:txBody>
      </p:sp>
      <p:sp>
        <p:nvSpPr>
          <p:cNvPr id="25" name="TextBox 24">
            <a:extLst>
              <a:ext uri="{FF2B5EF4-FFF2-40B4-BE49-F238E27FC236}">
                <a16:creationId xmlns:a16="http://schemas.microsoft.com/office/drawing/2014/main" id="{291842F5-483F-4193-9AD7-53CC0ADB5BDB}"/>
              </a:ext>
            </a:extLst>
          </p:cNvPr>
          <p:cNvSpPr txBox="1"/>
          <p:nvPr/>
        </p:nvSpPr>
        <p:spPr bwMode="auto">
          <a:xfrm>
            <a:off x="2018254" y="858389"/>
            <a:ext cx="1487366" cy="461665"/>
          </a:xfrm>
          <a:prstGeom prst="rect">
            <a:avLst/>
          </a:prstGeom>
          <a:no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FF0000"/>
                </a:solidFill>
                <a:latin typeface="Myriad Pro"/>
                <a:ea typeface="Myriad Pro Semibold" charset="0"/>
                <a:cs typeface="Myriad Pro Semibold" charset="0"/>
              </a:rPr>
              <a:t>54,000</a:t>
            </a:r>
          </a:p>
        </p:txBody>
      </p:sp>
      <p:sp>
        <p:nvSpPr>
          <p:cNvPr id="27" name="Title 1"/>
          <p:cNvSpPr txBox="1">
            <a:spLocks/>
          </p:cNvSpPr>
          <p:nvPr/>
        </p:nvSpPr>
        <p:spPr>
          <a:xfrm>
            <a:off x="-57148" y="5388008"/>
            <a:ext cx="6302563"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dirty="0">
                <a:latin typeface="Myriad Pro"/>
              </a:rPr>
              <a:t>If I know that ___ and ___ is equal to ___, then I know that ___ and ___ is equal to ___.  </a:t>
            </a:r>
          </a:p>
        </p:txBody>
      </p:sp>
      <p:sp>
        <p:nvSpPr>
          <p:cNvPr id="30" name="Title 1"/>
          <p:cNvSpPr txBox="1">
            <a:spLocks/>
          </p:cNvSpPr>
          <p:nvPr/>
        </p:nvSpPr>
        <p:spPr>
          <a:xfrm>
            <a:off x="0" y="5473719"/>
            <a:ext cx="620077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600" dirty="0">
                <a:latin typeface="Myriad Pro"/>
              </a:rPr>
              <a:t>If one addend is changed by an amount and the other addend is kept the same, the sum changes by the same amount.</a:t>
            </a:r>
          </a:p>
        </p:txBody>
      </p:sp>
      <p:sp>
        <p:nvSpPr>
          <p:cNvPr id="31" name="Rectangle 30"/>
          <p:cNvSpPr/>
          <p:nvPr/>
        </p:nvSpPr>
        <p:spPr>
          <a:xfrm>
            <a:off x="4676655" y="3137095"/>
            <a:ext cx="1255888"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46212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1"/>
                                        </p:tgtEl>
                                      </p:cBhvr>
                                    </p:animEffect>
                                    <p:set>
                                      <p:cBhvr>
                                        <p:cTn id="12" dur="1" fill="hold">
                                          <p:stCondLst>
                                            <p:cond delay="499"/>
                                          </p:stCondLst>
                                        </p:cTn>
                                        <p:tgtEl>
                                          <p:spTgt spid="3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27"/>
                                        </p:tgtEl>
                                      </p:cBhvr>
                                    </p:animEffect>
                                    <p:set>
                                      <p:cBhvr>
                                        <p:cTn id="17" dur="1" fill="hold">
                                          <p:stCondLst>
                                            <p:cond delay="499"/>
                                          </p:stCondLst>
                                        </p:cTn>
                                        <p:tgtEl>
                                          <p:spTgt spid="27"/>
                                        </p:tgtEl>
                                        <p:attrNameLst>
                                          <p:attrName>style.visibility</p:attrName>
                                        </p:attrNameLst>
                                      </p:cBhvr>
                                      <p:to>
                                        <p:strVal val="hidden"/>
                                      </p:to>
                                    </p:se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22" presetClass="entr" presetSubtype="4"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P spid="27" grpId="0"/>
      <p:bldP spid="30" grpId="0"/>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TextBox 3">
            <a:extLst>
              <a:ext uri="{FF2B5EF4-FFF2-40B4-BE49-F238E27FC236}">
                <a16:creationId xmlns:a16="http://schemas.microsoft.com/office/drawing/2014/main" id="{7BF02CA3-764F-4BCD-AA1D-1754540C10E7}"/>
              </a:ext>
            </a:extLst>
          </p:cNvPr>
          <p:cNvSpPr txBox="1"/>
          <p:nvPr/>
        </p:nvSpPr>
        <p:spPr bwMode="auto">
          <a:xfrm>
            <a:off x="632930" y="156269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0.238</a:t>
            </a:r>
            <a:endParaRPr lang="en-GB" sz="2400" b="1" dirty="0">
              <a:solidFill>
                <a:srgbClr val="FF0000"/>
              </a:solidFill>
              <a:latin typeface="Myriad Pro"/>
              <a:ea typeface="Myriad Pro Semibold" charset="0"/>
              <a:cs typeface="Myriad Pro Semibold" charset="0"/>
            </a:endParaRPr>
          </a:p>
        </p:txBody>
      </p:sp>
      <p:sp>
        <p:nvSpPr>
          <p:cNvPr id="6" name="TextBox 5">
            <a:extLst>
              <a:ext uri="{FF2B5EF4-FFF2-40B4-BE49-F238E27FC236}">
                <a16:creationId xmlns:a16="http://schemas.microsoft.com/office/drawing/2014/main" id="{291842F5-483F-4193-9AD7-53CC0ADB5BDB}"/>
              </a:ext>
            </a:extLst>
          </p:cNvPr>
          <p:cNvSpPr txBox="1"/>
          <p:nvPr/>
        </p:nvSpPr>
        <p:spPr bwMode="auto">
          <a:xfrm>
            <a:off x="2696916" y="1562696"/>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24.942</a:t>
            </a:r>
          </a:p>
        </p:txBody>
      </p:sp>
      <p:sp>
        <p:nvSpPr>
          <p:cNvPr id="7" name="TextBox 6">
            <a:extLst>
              <a:ext uri="{FF2B5EF4-FFF2-40B4-BE49-F238E27FC236}">
                <a16:creationId xmlns:a16="http://schemas.microsoft.com/office/drawing/2014/main" id="{B43DE4C7-0327-4BB9-AF76-F87E725CB2F1}"/>
              </a:ext>
            </a:extLst>
          </p:cNvPr>
          <p:cNvSpPr txBox="1"/>
          <p:nvPr/>
        </p:nvSpPr>
        <p:spPr bwMode="auto">
          <a:xfrm>
            <a:off x="1972579" y="156269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8" name="TextBox 7">
            <a:extLst>
              <a:ext uri="{FF2B5EF4-FFF2-40B4-BE49-F238E27FC236}">
                <a16:creationId xmlns:a16="http://schemas.microsoft.com/office/drawing/2014/main" id="{7BF02CA3-764F-4BCD-AA1D-1754540C10E7}"/>
              </a:ext>
            </a:extLst>
          </p:cNvPr>
          <p:cNvSpPr txBox="1"/>
          <p:nvPr/>
        </p:nvSpPr>
        <p:spPr bwMode="auto">
          <a:xfrm>
            <a:off x="547168" y="2333626"/>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529.25</a:t>
            </a:r>
          </a:p>
        </p:txBody>
      </p:sp>
      <p:sp>
        <p:nvSpPr>
          <p:cNvPr id="9" name="TextBox 8">
            <a:extLst>
              <a:ext uri="{FF2B5EF4-FFF2-40B4-BE49-F238E27FC236}">
                <a16:creationId xmlns:a16="http://schemas.microsoft.com/office/drawing/2014/main" id="{291842F5-483F-4193-9AD7-53CC0ADB5BDB}"/>
              </a:ext>
            </a:extLst>
          </p:cNvPr>
          <p:cNvSpPr txBox="1"/>
          <p:nvPr/>
        </p:nvSpPr>
        <p:spPr bwMode="auto">
          <a:xfrm>
            <a:off x="2868438" y="2333626"/>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0.75</a:t>
            </a:r>
          </a:p>
        </p:txBody>
      </p:sp>
      <p:sp>
        <p:nvSpPr>
          <p:cNvPr id="10" name="TextBox 9">
            <a:extLst>
              <a:ext uri="{FF2B5EF4-FFF2-40B4-BE49-F238E27FC236}">
                <a16:creationId xmlns:a16="http://schemas.microsoft.com/office/drawing/2014/main" id="{B43DE4C7-0327-4BB9-AF76-F87E725CB2F1}"/>
              </a:ext>
            </a:extLst>
          </p:cNvPr>
          <p:cNvSpPr txBox="1"/>
          <p:nvPr/>
        </p:nvSpPr>
        <p:spPr bwMode="auto">
          <a:xfrm>
            <a:off x="1972579" y="23336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1" name="TextBox 10">
            <a:extLst>
              <a:ext uri="{FF2B5EF4-FFF2-40B4-BE49-F238E27FC236}">
                <a16:creationId xmlns:a16="http://schemas.microsoft.com/office/drawing/2014/main" id="{7BF02CA3-764F-4BCD-AA1D-1754540C10E7}"/>
              </a:ext>
            </a:extLst>
          </p:cNvPr>
          <p:cNvSpPr txBox="1"/>
          <p:nvPr/>
        </p:nvSpPr>
        <p:spPr bwMode="auto">
          <a:xfrm>
            <a:off x="626726" y="324802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3.555</a:t>
            </a:r>
          </a:p>
        </p:txBody>
      </p:sp>
      <p:sp>
        <p:nvSpPr>
          <p:cNvPr id="12" name="TextBox 11">
            <a:extLst>
              <a:ext uri="{FF2B5EF4-FFF2-40B4-BE49-F238E27FC236}">
                <a16:creationId xmlns:a16="http://schemas.microsoft.com/office/drawing/2014/main" id="{291842F5-483F-4193-9AD7-53CC0ADB5BDB}"/>
              </a:ext>
            </a:extLst>
          </p:cNvPr>
          <p:cNvSpPr txBox="1"/>
          <p:nvPr/>
        </p:nvSpPr>
        <p:spPr bwMode="auto">
          <a:xfrm>
            <a:off x="2776473" y="324802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4.445</a:t>
            </a:r>
          </a:p>
        </p:txBody>
      </p:sp>
      <p:sp>
        <p:nvSpPr>
          <p:cNvPr id="13" name="TextBox 12">
            <a:extLst>
              <a:ext uri="{FF2B5EF4-FFF2-40B4-BE49-F238E27FC236}">
                <a16:creationId xmlns:a16="http://schemas.microsoft.com/office/drawing/2014/main" id="{B43DE4C7-0327-4BB9-AF76-F87E725CB2F1}"/>
              </a:ext>
            </a:extLst>
          </p:cNvPr>
          <p:cNvSpPr txBox="1"/>
          <p:nvPr/>
        </p:nvSpPr>
        <p:spPr bwMode="auto">
          <a:xfrm>
            <a:off x="1966375" y="32480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4" name="TextBox 13">
            <a:extLst>
              <a:ext uri="{FF2B5EF4-FFF2-40B4-BE49-F238E27FC236}">
                <a16:creationId xmlns:a16="http://schemas.microsoft.com/office/drawing/2014/main" id="{7BF02CA3-764F-4BCD-AA1D-1754540C10E7}"/>
              </a:ext>
            </a:extLst>
          </p:cNvPr>
          <p:cNvSpPr txBox="1"/>
          <p:nvPr/>
        </p:nvSpPr>
        <p:spPr bwMode="auto">
          <a:xfrm>
            <a:off x="5452201" y="1571626"/>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6712</a:t>
            </a:r>
            <a:endParaRPr lang="en-GB" sz="2400" b="1" dirty="0">
              <a:solidFill>
                <a:srgbClr val="FF0000"/>
              </a:solidFill>
              <a:latin typeface="Myriad Pro"/>
              <a:ea typeface="Myriad Pro Semibold" charset="0"/>
              <a:cs typeface="Myriad Pro Semibold" charset="0"/>
            </a:endParaRPr>
          </a:p>
        </p:txBody>
      </p:sp>
      <p:sp>
        <p:nvSpPr>
          <p:cNvPr id="15" name="TextBox 14">
            <a:extLst>
              <a:ext uri="{FF2B5EF4-FFF2-40B4-BE49-F238E27FC236}">
                <a16:creationId xmlns:a16="http://schemas.microsoft.com/office/drawing/2014/main" id="{291842F5-483F-4193-9AD7-53CC0ADB5BDB}"/>
              </a:ext>
            </a:extLst>
          </p:cNvPr>
          <p:cNvSpPr txBox="1"/>
          <p:nvPr/>
        </p:nvSpPr>
        <p:spPr bwMode="auto">
          <a:xfrm>
            <a:off x="7459069" y="1571626"/>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2764</a:t>
            </a:r>
          </a:p>
        </p:txBody>
      </p:sp>
      <p:sp>
        <p:nvSpPr>
          <p:cNvPr id="16" name="TextBox 15">
            <a:extLst>
              <a:ext uri="{FF2B5EF4-FFF2-40B4-BE49-F238E27FC236}">
                <a16:creationId xmlns:a16="http://schemas.microsoft.com/office/drawing/2014/main" id="{B43DE4C7-0327-4BB9-AF76-F87E725CB2F1}"/>
              </a:ext>
            </a:extLst>
          </p:cNvPr>
          <p:cNvSpPr txBox="1"/>
          <p:nvPr/>
        </p:nvSpPr>
        <p:spPr bwMode="auto">
          <a:xfrm>
            <a:off x="6749371" y="15716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7" name="TextBox 16">
            <a:extLst>
              <a:ext uri="{FF2B5EF4-FFF2-40B4-BE49-F238E27FC236}">
                <a16:creationId xmlns:a16="http://schemas.microsoft.com/office/drawing/2014/main" id="{7BF02CA3-764F-4BCD-AA1D-1754540C10E7}"/>
              </a:ext>
            </a:extLst>
          </p:cNvPr>
          <p:cNvSpPr txBox="1"/>
          <p:nvPr/>
        </p:nvSpPr>
        <p:spPr bwMode="auto">
          <a:xfrm>
            <a:off x="5135463" y="2342556"/>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9,270,000</a:t>
            </a:r>
          </a:p>
        </p:txBody>
      </p:sp>
      <p:sp>
        <p:nvSpPr>
          <p:cNvPr id="18" name="TextBox 17">
            <a:extLst>
              <a:ext uri="{FF2B5EF4-FFF2-40B4-BE49-F238E27FC236}">
                <a16:creationId xmlns:a16="http://schemas.microsoft.com/office/drawing/2014/main" id="{291842F5-483F-4193-9AD7-53CC0ADB5BDB}"/>
              </a:ext>
            </a:extLst>
          </p:cNvPr>
          <p:cNvSpPr txBox="1"/>
          <p:nvPr/>
        </p:nvSpPr>
        <p:spPr bwMode="auto">
          <a:xfrm>
            <a:off x="7345116" y="2342556"/>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85,000</a:t>
            </a:r>
          </a:p>
        </p:txBody>
      </p:sp>
      <p:sp>
        <p:nvSpPr>
          <p:cNvPr id="19" name="TextBox 18">
            <a:extLst>
              <a:ext uri="{FF2B5EF4-FFF2-40B4-BE49-F238E27FC236}">
                <a16:creationId xmlns:a16="http://schemas.microsoft.com/office/drawing/2014/main" id="{B43DE4C7-0327-4BB9-AF76-F87E725CB2F1}"/>
              </a:ext>
            </a:extLst>
          </p:cNvPr>
          <p:cNvSpPr txBox="1"/>
          <p:nvPr/>
        </p:nvSpPr>
        <p:spPr bwMode="auto">
          <a:xfrm>
            <a:off x="6781430" y="234255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0" name="TextBox 19">
            <a:extLst>
              <a:ext uri="{FF2B5EF4-FFF2-40B4-BE49-F238E27FC236}">
                <a16:creationId xmlns:a16="http://schemas.microsoft.com/office/drawing/2014/main" id="{7BF02CA3-764F-4BCD-AA1D-1754540C10E7}"/>
              </a:ext>
            </a:extLst>
          </p:cNvPr>
          <p:cNvSpPr txBox="1"/>
          <p:nvPr/>
        </p:nvSpPr>
        <p:spPr bwMode="auto">
          <a:xfrm>
            <a:off x="5142020" y="3256956"/>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6,400,000</a:t>
            </a:r>
          </a:p>
        </p:txBody>
      </p:sp>
      <p:sp>
        <p:nvSpPr>
          <p:cNvPr id="21" name="TextBox 20">
            <a:extLst>
              <a:ext uri="{FF2B5EF4-FFF2-40B4-BE49-F238E27FC236}">
                <a16:creationId xmlns:a16="http://schemas.microsoft.com/office/drawing/2014/main" id="{291842F5-483F-4193-9AD7-53CC0ADB5BDB}"/>
              </a:ext>
            </a:extLst>
          </p:cNvPr>
          <p:cNvSpPr txBox="1"/>
          <p:nvPr/>
        </p:nvSpPr>
        <p:spPr bwMode="auto">
          <a:xfrm>
            <a:off x="7253153" y="3256956"/>
            <a:ext cx="12987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600,000</a:t>
            </a:r>
          </a:p>
        </p:txBody>
      </p:sp>
      <p:sp>
        <p:nvSpPr>
          <p:cNvPr id="22" name="TextBox 21">
            <a:extLst>
              <a:ext uri="{FF2B5EF4-FFF2-40B4-BE49-F238E27FC236}">
                <a16:creationId xmlns:a16="http://schemas.microsoft.com/office/drawing/2014/main" id="{B43DE4C7-0327-4BB9-AF76-F87E725CB2F1}"/>
              </a:ext>
            </a:extLst>
          </p:cNvPr>
          <p:cNvSpPr txBox="1"/>
          <p:nvPr/>
        </p:nvSpPr>
        <p:spPr bwMode="auto">
          <a:xfrm>
            <a:off x="6781430" y="325695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868" y="3857626"/>
            <a:ext cx="5815634" cy="206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23">
            <a:extLst>
              <a:ext uri="{FF2B5EF4-FFF2-40B4-BE49-F238E27FC236}">
                <a16:creationId xmlns:a16="http://schemas.microsoft.com/office/drawing/2014/main" id="{7BF02CA3-764F-4BCD-AA1D-1754540C10E7}"/>
              </a:ext>
            </a:extLst>
          </p:cNvPr>
          <p:cNvSpPr txBox="1"/>
          <p:nvPr/>
        </p:nvSpPr>
        <p:spPr bwMode="auto">
          <a:xfrm>
            <a:off x="-47602" y="1571626"/>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a:t>
            </a:r>
            <a:endParaRPr lang="en-GB" sz="2400" dirty="0">
              <a:solidFill>
                <a:srgbClr val="FF0000"/>
              </a:solidFill>
              <a:latin typeface="Myriad Pro"/>
              <a:ea typeface="Myriad Pro Semibold" charset="0"/>
              <a:cs typeface="Myriad Pro Semibold" charset="0"/>
            </a:endParaRPr>
          </a:p>
        </p:txBody>
      </p:sp>
      <p:sp>
        <p:nvSpPr>
          <p:cNvPr id="25" name="TextBox 24">
            <a:extLst>
              <a:ext uri="{FF2B5EF4-FFF2-40B4-BE49-F238E27FC236}">
                <a16:creationId xmlns:a16="http://schemas.microsoft.com/office/drawing/2014/main" id="{7BF02CA3-764F-4BCD-AA1D-1754540C10E7}"/>
              </a:ext>
            </a:extLst>
          </p:cNvPr>
          <p:cNvSpPr txBox="1"/>
          <p:nvPr/>
        </p:nvSpPr>
        <p:spPr bwMode="auto">
          <a:xfrm>
            <a:off x="-46801" y="2342556"/>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B)</a:t>
            </a:r>
            <a:endParaRPr lang="en-GB" sz="2400" dirty="0">
              <a:solidFill>
                <a:srgbClr val="FF0000"/>
              </a:solidFill>
              <a:latin typeface="Myriad Pro"/>
              <a:ea typeface="Myriad Pro Semibold" charset="0"/>
              <a:cs typeface="Myriad Pro Semibold" charset="0"/>
            </a:endParaRPr>
          </a:p>
        </p:txBody>
      </p:sp>
      <p:sp>
        <p:nvSpPr>
          <p:cNvPr id="26" name="TextBox 25">
            <a:extLst>
              <a:ext uri="{FF2B5EF4-FFF2-40B4-BE49-F238E27FC236}">
                <a16:creationId xmlns:a16="http://schemas.microsoft.com/office/drawing/2014/main" id="{7BF02CA3-764F-4BCD-AA1D-1754540C10E7}"/>
              </a:ext>
            </a:extLst>
          </p:cNvPr>
          <p:cNvSpPr txBox="1"/>
          <p:nvPr/>
        </p:nvSpPr>
        <p:spPr bwMode="auto">
          <a:xfrm>
            <a:off x="-41191" y="3252491"/>
            <a:ext cx="510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C)</a:t>
            </a:r>
            <a:endParaRPr lang="en-GB" sz="2400" dirty="0">
              <a:solidFill>
                <a:srgbClr val="FF0000"/>
              </a:solidFill>
              <a:latin typeface="Myriad Pro"/>
              <a:ea typeface="Myriad Pro Semibold" charset="0"/>
              <a:cs typeface="Myriad Pro Semibold" charset="0"/>
            </a:endParaRPr>
          </a:p>
        </p:txBody>
      </p:sp>
      <p:sp>
        <p:nvSpPr>
          <p:cNvPr id="27" name="TextBox 26">
            <a:extLst>
              <a:ext uri="{FF2B5EF4-FFF2-40B4-BE49-F238E27FC236}">
                <a16:creationId xmlns:a16="http://schemas.microsoft.com/office/drawing/2014/main" id="{7BF02CA3-764F-4BCD-AA1D-1754540C10E7}"/>
              </a:ext>
            </a:extLst>
          </p:cNvPr>
          <p:cNvSpPr txBox="1"/>
          <p:nvPr/>
        </p:nvSpPr>
        <p:spPr bwMode="auto">
          <a:xfrm>
            <a:off x="4574068" y="1571626"/>
            <a:ext cx="5212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D)</a:t>
            </a:r>
            <a:endParaRPr lang="en-GB" sz="2400" dirty="0">
              <a:solidFill>
                <a:srgbClr val="FF0000"/>
              </a:solidFill>
              <a:latin typeface="Myriad Pro"/>
              <a:ea typeface="Myriad Pro Semibold" charset="0"/>
              <a:cs typeface="Myriad Pro Semibold" charset="0"/>
            </a:endParaRPr>
          </a:p>
        </p:txBody>
      </p:sp>
      <p:sp>
        <p:nvSpPr>
          <p:cNvPr id="28" name="TextBox 27">
            <a:extLst>
              <a:ext uri="{FF2B5EF4-FFF2-40B4-BE49-F238E27FC236}">
                <a16:creationId xmlns:a16="http://schemas.microsoft.com/office/drawing/2014/main" id="{7BF02CA3-764F-4BCD-AA1D-1754540C10E7}"/>
              </a:ext>
            </a:extLst>
          </p:cNvPr>
          <p:cNvSpPr txBox="1"/>
          <p:nvPr/>
        </p:nvSpPr>
        <p:spPr bwMode="auto">
          <a:xfrm>
            <a:off x="4589296" y="2342556"/>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E)</a:t>
            </a:r>
            <a:endParaRPr lang="en-GB" sz="2400" dirty="0">
              <a:solidFill>
                <a:srgbClr val="FF0000"/>
              </a:solidFill>
              <a:latin typeface="Myriad Pro"/>
              <a:ea typeface="Myriad Pro Semibold" charset="0"/>
              <a:cs typeface="Myriad Pro Semibold" charset="0"/>
            </a:endParaRPr>
          </a:p>
        </p:txBody>
      </p:sp>
      <p:sp>
        <p:nvSpPr>
          <p:cNvPr id="29" name="TextBox 28">
            <a:extLst>
              <a:ext uri="{FF2B5EF4-FFF2-40B4-BE49-F238E27FC236}">
                <a16:creationId xmlns:a16="http://schemas.microsoft.com/office/drawing/2014/main" id="{7BF02CA3-764F-4BCD-AA1D-1754540C10E7}"/>
              </a:ext>
            </a:extLst>
          </p:cNvPr>
          <p:cNvSpPr txBox="1"/>
          <p:nvPr/>
        </p:nvSpPr>
        <p:spPr bwMode="auto">
          <a:xfrm>
            <a:off x="4606127" y="3252491"/>
            <a:ext cx="487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F)</a:t>
            </a:r>
            <a:endParaRPr lang="en-GB" sz="2400" dirty="0">
              <a:solidFill>
                <a:srgbClr val="FF0000"/>
              </a:solidFill>
              <a:latin typeface="Myriad Pro"/>
              <a:ea typeface="Myriad Pro Semibold" charset="0"/>
              <a:cs typeface="Myriad Pro Semibold" charset="0"/>
            </a:endParaRPr>
          </a:p>
        </p:txBody>
      </p:sp>
      <p:sp>
        <p:nvSpPr>
          <p:cNvPr id="30" name="TextBox 29">
            <a:extLst>
              <a:ext uri="{FF2B5EF4-FFF2-40B4-BE49-F238E27FC236}">
                <a16:creationId xmlns:a16="http://schemas.microsoft.com/office/drawing/2014/main" id="{7BF02CA3-764F-4BCD-AA1D-1754540C10E7}"/>
              </a:ext>
            </a:extLst>
          </p:cNvPr>
          <p:cNvSpPr txBox="1"/>
          <p:nvPr/>
        </p:nvSpPr>
        <p:spPr bwMode="auto">
          <a:xfrm>
            <a:off x="42864" y="687174"/>
            <a:ext cx="91794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Sort the calculations – would you solve them mentally or using a written method? </a:t>
            </a:r>
            <a:r>
              <a:rPr lang="en-GB" sz="2400" dirty="0">
                <a:solidFill>
                  <a:srgbClr val="FF0000"/>
                </a:solidFill>
                <a:latin typeface="Myriad Pro"/>
                <a:ea typeface="Myriad Pro Semibold" charset="0"/>
                <a:cs typeface="Myriad Pro Semibold" charset="0"/>
              </a:rPr>
              <a:t>Why?</a:t>
            </a:r>
          </a:p>
        </p:txBody>
      </p:sp>
    </p:spTree>
    <p:custDataLst>
      <p:tags r:id="rId1"/>
    </p:custDataLst>
    <p:extLst>
      <p:ext uri="{BB962C8B-B14F-4D97-AF65-F5344CB8AC3E}">
        <p14:creationId xmlns:p14="http://schemas.microsoft.com/office/powerpoint/2010/main" val="29409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500"/>
                                        <p:tgtEl>
                                          <p:spTgt spid="2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4" grpId="0"/>
      <p:bldP spid="25" grpId="0"/>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TextBox 3">
            <a:extLst>
              <a:ext uri="{FF2B5EF4-FFF2-40B4-BE49-F238E27FC236}">
                <a16:creationId xmlns:a16="http://schemas.microsoft.com/office/drawing/2014/main" id="{7BF02CA3-764F-4BCD-AA1D-1754540C10E7}"/>
              </a:ext>
            </a:extLst>
          </p:cNvPr>
          <p:cNvSpPr txBox="1"/>
          <p:nvPr/>
        </p:nvSpPr>
        <p:spPr bwMode="auto">
          <a:xfrm>
            <a:off x="631222" y="1557369"/>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0.238</a:t>
            </a:r>
            <a:endParaRPr lang="en-GB" sz="2400" b="1" dirty="0">
              <a:solidFill>
                <a:srgbClr val="FF0000"/>
              </a:solidFill>
              <a:latin typeface="Myriad Pro"/>
              <a:ea typeface="Myriad Pro Semibold" charset="0"/>
              <a:cs typeface="Myriad Pro Semibold" charset="0"/>
            </a:endParaRPr>
          </a:p>
        </p:txBody>
      </p:sp>
      <p:sp>
        <p:nvSpPr>
          <p:cNvPr id="6" name="TextBox 5">
            <a:extLst>
              <a:ext uri="{FF2B5EF4-FFF2-40B4-BE49-F238E27FC236}">
                <a16:creationId xmlns:a16="http://schemas.microsoft.com/office/drawing/2014/main" id="{291842F5-483F-4193-9AD7-53CC0ADB5BDB}"/>
              </a:ext>
            </a:extLst>
          </p:cNvPr>
          <p:cNvSpPr txBox="1"/>
          <p:nvPr/>
        </p:nvSpPr>
        <p:spPr bwMode="auto">
          <a:xfrm>
            <a:off x="2695208" y="1557369"/>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24.942</a:t>
            </a:r>
          </a:p>
        </p:txBody>
      </p:sp>
      <p:sp>
        <p:nvSpPr>
          <p:cNvPr id="7" name="TextBox 6">
            <a:extLst>
              <a:ext uri="{FF2B5EF4-FFF2-40B4-BE49-F238E27FC236}">
                <a16:creationId xmlns:a16="http://schemas.microsoft.com/office/drawing/2014/main" id="{B43DE4C7-0327-4BB9-AF76-F87E725CB2F1}"/>
              </a:ext>
            </a:extLst>
          </p:cNvPr>
          <p:cNvSpPr txBox="1"/>
          <p:nvPr/>
        </p:nvSpPr>
        <p:spPr bwMode="auto">
          <a:xfrm>
            <a:off x="1970871" y="155736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8" name="TextBox 7">
            <a:extLst>
              <a:ext uri="{FF2B5EF4-FFF2-40B4-BE49-F238E27FC236}">
                <a16:creationId xmlns:a16="http://schemas.microsoft.com/office/drawing/2014/main" id="{7BF02CA3-764F-4BCD-AA1D-1754540C10E7}"/>
              </a:ext>
            </a:extLst>
          </p:cNvPr>
          <p:cNvSpPr txBox="1"/>
          <p:nvPr/>
        </p:nvSpPr>
        <p:spPr bwMode="auto">
          <a:xfrm>
            <a:off x="545460" y="2328299"/>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529.25</a:t>
            </a:r>
          </a:p>
        </p:txBody>
      </p:sp>
      <p:sp>
        <p:nvSpPr>
          <p:cNvPr id="9" name="TextBox 8">
            <a:extLst>
              <a:ext uri="{FF2B5EF4-FFF2-40B4-BE49-F238E27FC236}">
                <a16:creationId xmlns:a16="http://schemas.microsoft.com/office/drawing/2014/main" id="{291842F5-483F-4193-9AD7-53CC0ADB5BDB}"/>
              </a:ext>
            </a:extLst>
          </p:cNvPr>
          <p:cNvSpPr txBox="1"/>
          <p:nvPr/>
        </p:nvSpPr>
        <p:spPr bwMode="auto">
          <a:xfrm>
            <a:off x="2866730" y="2328299"/>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0.75</a:t>
            </a:r>
          </a:p>
        </p:txBody>
      </p:sp>
      <p:sp>
        <p:nvSpPr>
          <p:cNvPr id="10" name="TextBox 9">
            <a:extLst>
              <a:ext uri="{FF2B5EF4-FFF2-40B4-BE49-F238E27FC236}">
                <a16:creationId xmlns:a16="http://schemas.microsoft.com/office/drawing/2014/main" id="{B43DE4C7-0327-4BB9-AF76-F87E725CB2F1}"/>
              </a:ext>
            </a:extLst>
          </p:cNvPr>
          <p:cNvSpPr txBox="1"/>
          <p:nvPr/>
        </p:nvSpPr>
        <p:spPr bwMode="auto">
          <a:xfrm>
            <a:off x="1970871" y="232829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1" name="TextBox 10">
            <a:extLst>
              <a:ext uri="{FF2B5EF4-FFF2-40B4-BE49-F238E27FC236}">
                <a16:creationId xmlns:a16="http://schemas.microsoft.com/office/drawing/2014/main" id="{7BF02CA3-764F-4BCD-AA1D-1754540C10E7}"/>
              </a:ext>
            </a:extLst>
          </p:cNvPr>
          <p:cNvSpPr txBox="1"/>
          <p:nvPr/>
        </p:nvSpPr>
        <p:spPr bwMode="auto">
          <a:xfrm>
            <a:off x="625018" y="3242699"/>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3.555</a:t>
            </a:r>
          </a:p>
        </p:txBody>
      </p:sp>
      <p:sp>
        <p:nvSpPr>
          <p:cNvPr id="12" name="TextBox 11">
            <a:extLst>
              <a:ext uri="{FF2B5EF4-FFF2-40B4-BE49-F238E27FC236}">
                <a16:creationId xmlns:a16="http://schemas.microsoft.com/office/drawing/2014/main" id="{291842F5-483F-4193-9AD7-53CC0ADB5BDB}"/>
              </a:ext>
            </a:extLst>
          </p:cNvPr>
          <p:cNvSpPr txBox="1"/>
          <p:nvPr/>
        </p:nvSpPr>
        <p:spPr bwMode="auto">
          <a:xfrm>
            <a:off x="2774765" y="3242699"/>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4.445</a:t>
            </a:r>
          </a:p>
        </p:txBody>
      </p:sp>
      <p:sp>
        <p:nvSpPr>
          <p:cNvPr id="13" name="TextBox 12">
            <a:extLst>
              <a:ext uri="{FF2B5EF4-FFF2-40B4-BE49-F238E27FC236}">
                <a16:creationId xmlns:a16="http://schemas.microsoft.com/office/drawing/2014/main" id="{B43DE4C7-0327-4BB9-AF76-F87E725CB2F1}"/>
              </a:ext>
            </a:extLst>
          </p:cNvPr>
          <p:cNvSpPr txBox="1"/>
          <p:nvPr/>
        </p:nvSpPr>
        <p:spPr bwMode="auto">
          <a:xfrm>
            <a:off x="1964667" y="324269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7" name="TextBox 16">
            <a:extLst>
              <a:ext uri="{FF2B5EF4-FFF2-40B4-BE49-F238E27FC236}">
                <a16:creationId xmlns:a16="http://schemas.microsoft.com/office/drawing/2014/main" id="{7BF02CA3-764F-4BCD-AA1D-1754540C10E7}"/>
              </a:ext>
            </a:extLst>
          </p:cNvPr>
          <p:cNvSpPr txBox="1"/>
          <p:nvPr/>
        </p:nvSpPr>
        <p:spPr bwMode="auto">
          <a:xfrm>
            <a:off x="5133755" y="2337229"/>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9,270,000</a:t>
            </a:r>
          </a:p>
        </p:txBody>
      </p:sp>
      <p:sp>
        <p:nvSpPr>
          <p:cNvPr id="18" name="TextBox 17">
            <a:extLst>
              <a:ext uri="{FF2B5EF4-FFF2-40B4-BE49-F238E27FC236}">
                <a16:creationId xmlns:a16="http://schemas.microsoft.com/office/drawing/2014/main" id="{291842F5-483F-4193-9AD7-53CC0ADB5BDB}"/>
              </a:ext>
            </a:extLst>
          </p:cNvPr>
          <p:cNvSpPr txBox="1"/>
          <p:nvPr/>
        </p:nvSpPr>
        <p:spPr bwMode="auto">
          <a:xfrm>
            <a:off x="7343408" y="2337229"/>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85,000</a:t>
            </a:r>
          </a:p>
        </p:txBody>
      </p:sp>
      <p:sp>
        <p:nvSpPr>
          <p:cNvPr id="19" name="TextBox 18">
            <a:extLst>
              <a:ext uri="{FF2B5EF4-FFF2-40B4-BE49-F238E27FC236}">
                <a16:creationId xmlns:a16="http://schemas.microsoft.com/office/drawing/2014/main" id="{B43DE4C7-0327-4BB9-AF76-F87E725CB2F1}"/>
              </a:ext>
            </a:extLst>
          </p:cNvPr>
          <p:cNvSpPr txBox="1"/>
          <p:nvPr/>
        </p:nvSpPr>
        <p:spPr bwMode="auto">
          <a:xfrm>
            <a:off x="6779722" y="233722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20" name="TextBox 19">
            <a:extLst>
              <a:ext uri="{FF2B5EF4-FFF2-40B4-BE49-F238E27FC236}">
                <a16:creationId xmlns:a16="http://schemas.microsoft.com/office/drawing/2014/main" id="{7BF02CA3-764F-4BCD-AA1D-1754540C10E7}"/>
              </a:ext>
            </a:extLst>
          </p:cNvPr>
          <p:cNvSpPr txBox="1"/>
          <p:nvPr/>
        </p:nvSpPr>
        <p:spPr bwMode="auto">
          <a:xfrm>
            <a:off x="5140312" y="3251629"/>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6,400,000</a:t>
            </a:r>
          </a:p>
        </p:txBody>
      </p:sp>
      <p:sp>
        <p:nvSpPr>
          <p:cNvPr id="21" name="TextBox 20">
            <a:extLst>
              <a:ext uri="{FF2B5EF4-FFF2-40B4-BE49-F238E27FC236}">
                <a16:creationId xmlns:a16="http://schemas.microsoft.com/office/drawing/2014/main" id="{291842F5-483F-4193-9AD7-53CC0ADB5BDB}"/>
              </a:ext>
            </a:extLst>
          </p:cNvPr>
          <p:cNvSpPr txBox="1"/>
          <p:nvPr/>
        </p:nvSpPr>
        <p:spPr bwMode="auto">
          <a:xfrm>
            <a:off x="7251445" y="3251629"/>
            <a:ext cx="12987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600,000</a:t>
            </a:r>
          </a:p>
        </p:txBody>
      </p:sp>
      <p:sp>
        <p:nvSpPr>
          <p:cNvPr id="22" name="TextBox 21">
            <a:extLst>
              <a:ext uri="{FF2B5EF4-FFF2-40B4-BE49-F238E27FC236}">
                <a16:creationId xmlns:a16="http://schemas.microsoft.com/office/drawing/2014/main" id="{B43DE4C7-0327-4BB9-AF76-F87E725CB2F1}"/>
              </a:ext>
            </a:extLst>
          </p:cNvPr>
          <p:cNvSpPr txBox="1"/>
          <p:nvPr/>
        </p:nvSpPr>
        <p:spPr bwMode="auto">
          <a:xfrm>
            <a:off x="6779722" y="3251629"/>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160" y="3852299"/>
            <a:ext cx="5815634" cy="2066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TextBox 23">
            <a:extLst>
              <a:ext uri="{FF2B5EF4-FFF2-40B4-BE49-F238E27FC236}">
                <a16:creationId xmlns:a16="http://schemas.microsoft.com/office/drawing/2014/main" id="{7BF02CA3-764F-4BCD-AA1D-1754540C10E7}"/>
              </a:ext>
            </a:extLst>
          </p:cNvPr>
          <p:cNvSpPr txBox="1"/>
          <p:nvPr/>
        </p:nvSpPr>
        <p:spPr bwMode="auto">
          <a:xfrm>
            <a:off x="-49310" y="1566299"/>
            <a:ext cx="4924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a:t>
            </a:r>
            <a:endParaRPr lang="en-GB" sz="2400" dirty="0">
              <a:solidFill>
                <a:srgbClr val="FF0000"/>
              </a:solidFill>
              <a:latin typeface="Myriad Pro"/>
              <a:ea typeface="Myriad Pro Semibold" charset="0"/>
              <a:cs typeface="Myriad Pro Semibold" charset="0"/>
            </a:endParaRPr>
          </a:p>
        </p:txBody>
      </p:sp>
      <p:sp>
        <p:nvSpPr>
          <p:cNvPr id="25" name="TextBox 24">
            <a:extLst>
              <a:ext uri="{FF2B5EF4-FFF2-40B4-BE49-F238E27FC236}">
                <a16:creationId xmlns:a16="http://schemas.microsoft.com/office/drawing/2014/main" id="{7BF02CA3-764F-4BCD-AA1D-1754540C10E7}"/>
              </a:ext>
            </a:extLst>
          </p:cNvPr>
          <p:cNvSpPr txBox="1"/>
          <p:nvPr/>
        </p:nvSpPr>
        <p:spPr bwMode="auto">
          <a:xfrm>
            <a:off x="-48509" y="2337229"/>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B)</a:t>
            </a:r>
            <a:endParaRPr lang="en-GB" sz="2400" dirty="0">
              <a:solidFill>
                <a:srgbClr val="FF0000"/>
              </a:solidFill>
              <a:latin typeface="Myriad Pro"/>
              <a:ea typeface="Myriad Pro Semibold" charset="0"/>
              <a:cs typeface="Myriad Pro Semibold" charset="0"/>
            </a:endParaRPr>
          </a:p>
        </p:txBody>
      </p:sp>
      <p:sp>
        <p:nvSpPr>
          <p:cNvPr id="26" name="TextBox 25">
            <a:extLst>
              <a:ext uri="{FF2B5EF4-FFF2-40B4-BE49-F238E27FC236}">
                <a16:creationId xmlns:a16="http://schemas.microsoft.com/office/drawing/2014/main" id="{7BF02CA3-764F-4BCD-AA1D-1754540C10E7}"/>
              </a:ext>
            </a:extLst>
          </p:cNvPr>
          <p:cNvSpPr txBox="1"/>
          <p:nvPr/>
        </p:nvSpPr>
        <p:spPr bwMode="auto">
          <a:xfrm>
            <a:off x="-42899" y="3247164"/>
            <a:ext cx="510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C)</a:t>
            </a:r>
            <a:endParaRPr lang="en-GB" sz="2400" dirty="0">
              <a:solidFill>
                <a:srgbClr val="FF0000"/>
              </a:solidFill>
              <a:latin typeface="Myriad Pro"/>
              <a:ea typeface="Myriad Pro Semibold" charset="0"/>
              <a:cs typeface="Myriad Pro Semibold" charset="0"/>
            </a:endParaRPr>
          </a:p>
        </p:txBody>
      </p:sp>
      <p:sp>
        <p:nvSpPr>
          <p:cNvPr id="27" name="TextBox 26">
            <a:extLst>
              <a:ext uri="{FF2B5EF4-FFF2-40B4-BE49-F238E27FC236}">
                <a16:creationId xmlns:a16="http://schemas.microsoft.com/office/drawing/2014/main" id="{7BF02CA3-764F-4BCD-AA1D-1754540C10E7}"/>
              </a:ext>
            </a:extLst>
          </p:cNvPr>
          <p:cNvSpPr txBox="1"/>
          <p:nvPr/>
        </p:nvSpPr>
        <p:spPr bwMode="auto">
          <a:xfrm>
            <a:off x="4572360" y="1566299"/>
            <a:ext cx="5212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D)</a:t>
            </a:r>
            <a:endParaRPr lang="en-GB" sz="2400" dirty="0">
              <a:solidFill>
                <a:srgbClr val="FF0000"/>
              </a:solidFill>
              <a:latin typeface="Myriad Pro"/>
              <a:ea typeface="Myriad Pro Semibold" charset="0"/>
              <a:cs typeface="Myriad Pro Semibold" charset="0"/>
            </a:endParaRPr>
          </a:p>
        </p:txBody>
      </p:sp>
      <p:sp>
        <p:nvSpPr>
          <p:cNvPr id="28" name="TextBox 27">
            <a:extLst>
              <a:ext uri="{FF2B5EF4-FFF2-40B4-BE49-F238E27FC236}">
                <a16:creationId xmlns:a16="http://schemas.microsoft.com/office/drawing/2014/main" id="{7BF02CA3-764F-4BCD-AA1D-1754540C10E7}"/>
              </a:ext>
            </a:extLst>
          </p:cNvPr>
          <p:cNvSpPr txBox="1"/>
          <p:nvPr/>
        </p:nvSpPr>
        <p:spPr bwMode="auto">
          <a:xfrm>
            <a:off x="4587588" y="2337229"/>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E)</a:t>
            </a:r>
            <a:endParaRPr lang="en-GB" sz="2400" dirty="0">
              <a:solidFill>
                <a:srgbClr val="FF0000"/>
              </a:solidFill>
              <a:latin typeface="Myriad Pro"/>
              <a:ea typeface="Myriad Pro Semibold" charset="0"/>
              <a:cs typeface="Myriad Pro Semibold" charset="0"/>
            </a:endParaRPr>
          </a:p>
        </p:txBody>
      </p:sp>
      <p:sp>
        <p:nvSpPr>
          <p:cNvPr id="29" name="TextBox 28">
            <a:extLst>
              <a:ext uri="{FF2B5EF4-FFF2-40B4-BE49-F238E27FC236}">
                <a16:creationId xmlns:a16="http://schemas.microsoft.com/office/drawing/2014/main" id="{7BF02CA3-764F-4BCD-AA1D-1754540C10E7}"/>
              </a:ext>
            </a:extLst>
          </p:cNvPr>
          <p:cNvSpPr txBox="1"/>
          <p:nvPr/>
        </p:nvSpPr>
        <p:spPr bwMode="auto">
          <a:xfrm>
            <a:off x="4604419" y="3247164"/>
            <a:ext cx="4876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F)</a:t>
            </a:r>
            <a:endParaRPr lang="en-GB" sz="2400" dirty="0">
              <a:solidFill>
                <a:srgbClr val="FF0000"/>
              </a:solidFill>
              <a:latin typeface="Myriad Pro"/>
              <a:ea typeface="Myriad Pro Semibold" charset="0"/>
              <a:cs typeface="Myriad Pro Semibold" charset="0"/>
            </a:endParaRPr>
          </a:p>
        </p:txBody>
      </p:sp>
      <p:sp>
        <p:nvSpPr>
          <p:cNvPr id="30" name="TextBox 29">
            <a:extLst>
              <a:ext uri="{FF2B5EF4-FFF2-40B4-BE49-F238E27FC236}">
                <a16:creationId xmlns:a16="http://schemas.microsoft.com/office/drawing/2014/main" id="{7BF02CA3-764F-4BCD-AA1D-1754540C10E7}"/>
              </a:ext>
            </a:extLst>
          </p:cNvPr>
          <p:cNvSpPr txBox="1"/>
          <p:nvPr/>
        </p:nvSpPr>
        <p:spPr bwMode="auto">
          <a:xfrm>
            <a:off x="41156" y="681847"/>
            <a:ext cx="91794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a:ea typeface="Myriad Pro Semibold" charset="0"/>
                <a:cs typeface="Myriad Pro Semibold" charset="0"/>
              </a:rPr>
              <a:t>Sort the calculations – would you solve them mentally or using a written method? </a:t>
            </a:r>
            <a:r>
              <a:rPr lang="en-GB" sz="2400" dirty="0">
                <a:solidFill>
                  <a:srgbClr val="FF0000"/>
                </a:solidFill>
                <a:latin typeface="Myriad Pro"/>
                <a:ea typeface="Myriad Pro Semibold" charset="0"/>
                <a:cs typeface="Myriad Pro Semibold" charset="0"/>
              </a:rPr>
              <a:t>Why?</a:t>
            </a:r>
          </a:p>
        </p:txBody>
      </p:sp>
      <p:sp>
        <p:nvSpPr>
          <p:cNvPr id="31" name="TextBox 30">
            <a:extLst>
              <a:ext uri="{FF2B5EF4-FFF2-40B4-BE49-F238E27FC236}">
                <a16:creationId xmlns:a16="http://schemas.microsoft.com/office/drawing/2014/main" id="{7BF02CA3-764F-4BCD-AA1D-1754540C10E7}"/>
              </a:ext>
            </a:extLst>
          </p:cNvPr>
          <p:cNvSpPr txBox="1"/>
          <p:nvPr/>
        </p:nvSpPr>
        <p:spPr bwMode="auto">
          <a:xfrm>
            <a:off x="662528" y="4806879"/>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B</a:t>
            </a:r>
            <a:endParaRPr lang="en-GB" sz="2400" dirty="0">
              <a:solidFill>
                <a:srgbClr val="FF0000"/>
              </a:solidFill>
              <a:latin typeface="Myriad Pro"/>
              <a:ea typeface="Myriad Pro Semibold" charset="0"/>
              <a:cs typeface="Myriad Pro Semibold" charset="0"/>
            </a:endParaRPr>
          </a:p>
        </p:txBody>
      </p:sp>
      <p:sp>
        <p:nvSpPr>
          <p:cNvPr id="32" name="TextBox 31">
            <a:extLst>
              <a:ext uri="{FF2B5EF4-FFF2-40B4-BE49-F238E27FC236}">
                <a16:creationId xmlns:a16="http://schemas.microsoft.com/office/drawing/2014/main" id="{7BF02CA3-764F-4BCD-AA1D-1754540C10E7}"/>
              </a:ext>
            </a:extLst>
          </p:cNvPr>
          <p:cNvSpPr txBox="1"/>
          <p:nvPr/>
        </p:nvSpPr>
        <p:spPr bwMode="auto">
          <a:xfrm>
            <a:off x="1533071" y="4690499"/>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C</a:t>
            </a:r>
            <a:endParaRPr lang="en-GB" sz="2400" dirty="0">
              <a:solidFill>
                <a:srgbClr val="FF0000"/>
              </a:solidFill>
              <a:latin typeface="Myriad Pro"/>
              <a:ea typeface="Myriad Pro Semibold" charset="0"/>
              <a:cs typeface="Myriad Pro Semibold" charset="0"/>
            </a:endParaRPr>
          </a:p>
        </p:txBody>
      </p:sp>
      <p:sp>
        <p:nvSpPr>
          <p:cNvPr id="33" name="TextBox 32">
            <a:extLst>
              <a:ext uri="{FF2B5EF4-FFF2-40B4-BE49-F238E27FC236}">
                <a16:creationId xmlns:a16="http://schemas.microsoft.com/office/drawing/2014/main" id="{7BF02CA3-764F-4BCD-AA1D-1754540C10E7}"/>
              </a:ext>
            </a:extLst>
          </p:cNvPr>
          <p:cNvSpPr txBox="1"/>
          <p:nvPr/>
        </p:nvSpPr>
        <p:spPr bwMode="auto">
          <a:xfrm>
            <a:off x="2161996" y="5190111"/>
            <a:ext cx="3722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F</a:t>
            </a:r>
            <a:endParaRPr lang="en-GB" sz="2400" dirty="0">
              <a:solidFill>
                <a:srgbClr val="FF0000"/>
              </a:solidFill>
              <a:latin typeface="Myriad Pro"/>
              <a:ea typeface="Myriad Pro Semibold" charset="0"/>
              <a:cs typeface="Myriad Pro Semibold" charset="0"/>
            </a:endParaRPr>
          </a:p>
        </p:txBody>
      </p:sp>
      <p:sp>
        <p:nvSpPr>
          <p:cNvPr id="34" name="TextBox 33">
            <a:extLst>
              <a:ext uri="{FF2B5EF4-FFF2-40B4-BE49-F238E27FC236}">
                <a16:creationId xmlns:a16="http://schemas.microsoft.com/office/drawing/2014/main" id="{7BF02CA3-764F-4BCD-AA1D-1754540C10E7}"/>
              </a:ext>
            </a:extLst>
          </p:cNvPr>
          <p:cNvSpPr txBox="1"/>
          <p:nvPr/>
        </p:nvSpPr>
        <p:spPr bwMode="auto">
          <a:xfrm>
            <a:off x="3749504" y="4959279"/>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a:t>
            </a:r>
            <a:endParaRPr lang="en-GB" sz="2400" dirty="0">
              <a:solidFill>
                <a:srgbClr val="FF0000"/>
              </a:solidFill>
              <a:latin typeface="Myriad Pro"/>
              <a:ea typeface="Myriad Pro Semibold" charset="0"/>
              <a:cs typeface="Myriad Pro Semibold" charset="0"/>
            </a:endParaRPr>
          </a:p>
        </p:txBody>
      </p:sp>
      <p:sp>
        <p:nvSpPr>
          <p:cNvPr id="35" name="TextBox 34">
            <a:extLst>
              <a:ext uri="{FF2B5EF4-FFF2-40B4-BE49-F238E27FC236}">
                <a16:creationId xmlns:a16="http://schemas.microsoft.com/office/drawing/2014/main" id="{7BF02CA3-764F-4BCD-AA1D-1754540C10E7}"/>
              </a:ext>
            </a:extLst>
          </p:cNvPr>
          <p:cNvSpPr txBox="1"/>
          <p:nvPr/>
        </p:nvSpPr>
        <p:spPr bwMode="auto">
          <a:xfrm>
            <a:off x="4620047" y="4842899"/>
            <a:ext cx="4074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D</a:t>
            </a:r>
            <a:endParaRPr lang="en-GB" sz="2400" dirty="0">
              <a:solidFill>
                <a:srgbClr val="FF0000"/>
              </a:solidFill>
              <a:latin typeface="Myriad Pro"/>
              <a:ea typeface="Myriad Pro Semibold" charset="0"/>
              <a:cs typeface="Myriad Pro Semibold" charset="0"/>
            </a:endParaRPr>
          </a:p>
        </p:txBody>
      </p:sp>
      <p:sp>
        <p:nvSpPr>
          <p:cNvPr id="36" name="TextBox 35">
            <a:extLst>
              <a:ext uri="{FF2B5EF4-FFF2-40B4-BE49-F238E27FC236}">
                <a16:creationId xmlns:a16="http://schemas.microsoft.com/office/drawing/2014/main" id="{7BF02CA3-764F-4BCD-AA1D-1754540C10E7}"/>
              </a:ext>
            </a:extLst>
          </p:cNvPr>
          <p:cNvSpPr txBox="1"/>
          <p:nvPr/>
        </p:nvSpPr>
        <p:spPr bwMode="auto">
          <a:xfrm>
            <a:off x="5240156" y="5342511"/>
            <a:ext cx="3898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E</a:t>
            </a:r>
            <a:endParaRPr lang="en-GB" sz="2400" dirty="0">
              <a:solidFill>
                <a:srgbClr val="FF0000"/>
              </a:solidFill>
              <a:latin typeface="Myriad Pro"/>
              <a:ea typeface="Myriad Pro Semibold" charset="0"/>
              <a:cs typeface="Myriad Pro Semibold" charset="0"/>
            </a:endParaRPr>
          </a:p>
        </p:txBody>
      </p:sp>
      <p:sp>
        <p:nvSpPr>
          <p:cNvPr id="37" name="TextBox 36">
            <a:extLst>
              <a:ext uri="{FF2B5EF4-FFF2-40B4-BE49-F238E27FC236}">
                <a16:creationId xmlns:a16="http://schemas.microsoft.com/office/drawing/2014/main" id="{7BF02CA3-764F-4BCD-AA1D-1754540C10E7}"/>
              </a:ext>
            </a:extLst>
          </p:cNvPr>
          <p:cNvSpPr txBox="1"/>
          <p:nvPr/>
        </p:nvSpPr>
        <p:spPr bwMode="auto">
          <a:xfrm>
            <a:off x="5452201" y="1571626"/>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6712</a:t>
            </a:r>
            <a:endParaRPr lang="en-GB" sz="2400" b="1" dirty="0">
              <a:solidFill>
                <a:srgbClr val="FF0000"/>
              </a:solidFill>
              <a:latin typeface="Myriad Pro"/>
              <a:ea typeface="Myriad Pro Semibold" charset="0"/>
              <a:cs typeface="Myriad Pro Semibold" charset="0"/>
            </a:endParaRPr>
          </a:p>
        </p:txBody>
      </p:sp>
      <p:sp>
        <p:nvSpPr>
          <p:cNvPr id="38" name="TextBox 37">
            <a:extLst>
              <a:ext uri="{FF2B5EF4-FFF2-40B4-BE49-F238E27FC236}">
                <a16:creationId xmlns:a16="http://schemas.microsoft.com/office/drawing/2014/main" id="{291842F5-483F-4193-9AD7-53CC0ADB5BDB}"/>
              </a:ext>
            </a:extLst>
          </p:cNvPr>
          <p:cNvSpPr txBox="1"/>
          <p:nvPr/>
        </p:nvSpPr>
        <p:spPr bwMode="auto">
          <a:xfrm>
            <a:off x="7459069" y="1571626"/>
            <a:ext cx="8707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2764</a:t>
            </a:r>
          </a:p>
        </p:txBody>
      </p:sp>
      <p:sp>
        <p:nvSpPr>
          <p:cNvPr id="39" name="TextBox 38">
            <a:extLst>
              <a:ext uri="{FF2B5EF4-FFF2-40B4-BE49-F238E27FC236}">
                <a16:creationId xmlns:a16="http://schemas.microsoft.com/office/drawing/2014/main" id="{B43DE4C7-0327-4BB9-AF76-F87E725CB2F1}"/>
              </a:ext>
            </a:extLst>
          </p:cNvPr>
          <p:cNvSpPr txBox="1"/>
          <p:nvPr/>
        </p:nvSpPr>
        <p:spPr bwMode="auto">
          <a:xfrm>
            <a:off x="6749371" y="157162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5" name="Rectangle 4">
            <a:extLst>
              <a:ext uri="{FF2B5EF4-FFF2-40B4-BE49-F238E27FC236}">
                <a16:creationId xmlns:a16="http://schemas.microsoft.com/office/drawing/2014/main" id="{1389E2D3-4E33-4E28-B7DC-3B9801D29F36}"/>
              </a:ext>
            </a:extLst>
          </p:cNvPr>
          <p:cNvSpPr/>
          <p:nvPr/>
        </p:nvSpPr>
        <p:spPr>
          <a:xfrm>
            <a:off x="545460" y="4793627"/>
            <a:ext cx="2103242" cy="844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5EDD8393-08BA-4BB4-AF4D-33ADEF24CDDF}"/>
              </a:ext>
            </a:extLst>
          </p:cNvPr>
          <p:cNvSpPr/>
          <p:nvPr/>
        </p:nvSpPr>
        <p:spPr>
          <a:xfrm>
            <a:off x="3730476" y="4842899"/>
            <a:ext cx="2103242" cy="844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18144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0"/>
                                        </p:tgtEl>
                                      </p:cBhvr>
                                    </p:animEffect>
                                    <p:set>
                                      <p:cBhvr>
                                        <p:cTn id="7" dur="1" fill="hold">
                                          <p:stCondLst>
                                            <p:cond delay="499"/>
                                          </p:stCondLst>
                                        </p:cTn>
                                        <p:tgtEl>
                                          <p:spTgt spid="4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TextBox 3">
            <a:extLst>
              <a:ext uri="{FF2B5EF4-FFF2-40B4-BE49-F238E27FC236}">
                <a16:creationId xmlns:a16="http://schemas.microsoft.com/office/drawing/2014/main" id="{7BF02CA3-764F-4BCD-AA1D-1754540C10E7}"/>
              </a:ext>
            </a:extLst>
          </p:cNvPr>
          <p:cNvSpPr txBox="1"/>
          <p:nvPr/>
        </p:nvSpPr>
        <p:spPr bwMode="auto">
          <a:xfrm>
            <a:off x="597996" y="752862"/>
            <a:ext cx="1127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529.25</a:t>
            </a:r>
          </a:p>
        </p:txBody>
      </p:sp>
      <p:sp>
        <p:nvSpPr>
          <p:cNvPr id="6" name="TextBox 5">
            <a:extLst>
              <a:ext uri="{FF2B5EF4-FFF2-40B4-BE49-F238E27FC236}">
                <a16:creationId xmlns:a16="http://schemas.microsoft.com/office/drawing/2014/main" id="{291842F5-483F-4193-9AD7-53CC0ADB5BDB}"/>
              </a:ext>
            </a:extLst>
          </p:cNvPr>
          <p:cNvSpPr txBox="1"/>
          <p:nvPr/>
        </p:nvSpPr>
        <p:spPr bwMode="auto">
          <a:xfrm>
            <a:off x="2192417" y="752862"/>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0.75</a:t>
            </a:r>
          </a:p>
        </p:txBody>
      </p:sp>
      <p:sp>
        <p:nvSpPr>
          <p:cNvPr id="7" name="TextBox 6">
            <a:extLst>
              <a:ext uri="{FF2B5EF4-FFF2-40B4-BE49-F238E27FC236}">
                <a16:creationId xmlns:a16="http://schemas.microsoft.com/office/drawing/2014/main" id="{B43DE4C7-0327-4BB9-AF76-F87E725CB2F1}"/>
              </a:ext>
            </a:extLst>
          </p:cNvPr>
          <p:cNvSpPr txBox="1"/>
          <p:nvPr/>
        </p:nvSpPr>
        <p:spPr bwMode="auto">
          <a:xfrm>
            <a:off x="1748532" y="75286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1" name="TextBox 10">
            <a:extLst>
              <a:ext uri="{FF2B5EF4-FFF2-40B4-BE49-F238E27FC236}">
                <a16:creationId xmlns:a16="http://schemas.microsoft.com/office/drawing/2014/main" id="{7BF02CA3-764F-4BCD-AA1D-1754540C10E7}"/>
              </a:ext>
            </a:extLst>
          </p:cNvPr>
          <p:cNvSpPr txBox="1"/>
          <p:nvPr/>
        </p:nvSpPr>
        <p:spPr bwMode="auto">
          <a:xfrm>
            <a:off x="4027" y="761792"/>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B)</a:t>
            </a:r>
            <a:endParaRPr lang="en-GB" sz="2400" dirty="0">
              <a:solidFill>
                <a:srgbClr val="FF0000"/>
              </a:solidFill>
              <a:latin typeface="Myriad Pro"/>
              <a:ea typeface="Myriad Pro Semibold" charset="0"/>
              <a:cs typeface="Myriad Pro Semibold" charset="0"/>
            </a:endParaRPr>
          </a:p>
        </p:txBody>
      </p:sp>
      <p:sp>
        <p:nvSpPr>
          <p:cNvPr id="13" name="TextBox 12">
            <a:extLst>
              <a:ext uri="{FF2B5EF4-FFF2-40B4-BE49-F238E27FC236}">
                <a16:creationId xmlns:a16="http://schemas.microsoft.com/office/drawing/2014/main" id="{7BF02CA3-764F-4BCD-AA1D-1754540C10E7}"/>
              </a:ext>
            </a:extLst>
          </p:cNvPr>
          <p:cNvSpPr txBox="1"/>
          <p:nvPr/>
        </p:nvSpPr>
        <p:spPr bwMode="auto">
          <a:xfrm>
            <a:off x="602792" y="761792"/>
            <a:ext cx="1127232"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529.</a:t>
            </a:r>
            <a:r>
              <a:rPr lang="en-GB" sz="2400" b="1" dirty="0">
                <a:solidFill>
                  <a:srgbClr val="FF0000"/>
                </a:solidFill>
                <a:latin typeface="Myriad Pro"/>
                <a:ea typeface="Myriad Pro Semibold" charset="0"/>
                <a:cs typeface="Myriad Pro Semibold" charset="0"/>
              </a:rPr>
              <a:t>25</a:t>
            </a:r>
          </a:p>
        </p:txBody>
      </p:sp>
      <p:sp>
        <p:nvSpPr>
          <p:cNvPr id="14" name="TextBox 13">
            <a:extLst>
              <a:ext uri="{FF2B5EF4-FFF2-40B4-BE49-F238E27FC236}">
                <a16:creationId xmlns:a16="http://schemas.microsoft.com/office/drawing/2014/main" id="{291842F5-483F-4193-9AD7-53CC0ADB5BDB}"/>
              </a:ext>
            </a:extLst>
          </p:cNvPr>
          <p:cNvSpPr txBox="1"/>
          <p:nvPr/>
        </p:nvSpPr>
        <p:spPr bwMode="auto">
          <a:xfrm>
            <a:off x="2197213" y="761792"/>
            <a:ext cx="784189"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0.</a:t>
            </a:r>
            <a:r>
              <a:rPr lang="en-GB" sz="2400" b="1" dirty="0">
                <a:solidFill>
                  <a:srgbClr val="FF0000"/>
                </a:solidFill>
                <a:latin typeface="Myriad Pro"/>
                <a:ea typeface="Myriad Pro Semibold" charset="0"/>
                <a:cs typeface="Myriad Pro Semibold" charset="0"/>
              </a:rPr>
              <a:t>75</a:t>
            </a:r>
          </a:p>
        </p:txBody>
      </p:sp>
      <p:grpSp>
        <p:nvGrpSpPr>
          <p:cNvPr id="17" name="Group 16"/>
          <p:cNvGrpSpPr/>
          <p:nvPr/>
        </p:nvGrpSpPr>
        <p:grpSpPr>
          <a:xfrm>
            <a:off x="1001269" y="2729597"/>
            <a:ext cx="3077159" cy="461665"/>
            <a:chOff x="2989739" y="5088416"/>
            <a:chExt cx="3077159" cy="461665"/>
          </a:xfrm>
        </p:grpSpPr>
        <p:sp>
          <p:nvSpPr>
            <p:cNvPr id="18" name="TextBox 17">
              <a:extLst>
                <a:ext uri="{FF2B5EF4-FFF2-40B4-BE49-F238E27FC236}">
                  <a16:creationId xmlns:a16="http://schemas.microsoft.com/office/drawing/2014/main" id="{71730B3F-4A0E-4FF2-9C01-B22AB1E4D6C6}"/>
                </a:ext>
              </a:extLst>
            </p:cNvPr>
            <p:cNvSpPr txBox="1"/>
            <p:nvPr/>
          </p:nvSpPr>
          <p:spPr bwMode="auto">
            <a:xfrm>
              <a:off x="365836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9" name="TextBox 18">
              <a:extLst>
                <a:ext uri="{FF2B5EF4-FFF2-40B4-BE49-F238E27FC236}">
                  <a16:creationId xmlns:a16="http://schemas.microsoft.com/office/drawing/2014/main" id="{73F82667-C8CD-466B-A468-7FE8CF536CB6}"/>
                </a:ext>
              </a:extLst>
            </p:cNvPr>
            <p:cNvSpPr txBox="1"/>
            <p:nvPr/>
          </p:nvSpPr>
          <p:spPr bwMode="auto">
            <a:xfrm>
              <a:off x="5710710" y="508841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1</a:t>
              </a:r>
            </a:p>
          </p:txBody>
        </p:sp>
        <p:sp>
          <p:nvSpPr>
            <p:cNvPr id="20" name="TextBox 19">
              <a:extLst>
                <a:ext uri="{FF2B5EF4-FFF2-40B4-BE49-F238E27FC236}">
                  <a16:creationId xmlns:a16="http://schemas.microsoft.com/office/drawing/2014/main" id="{290D5C68-C022-4634-9A63-195ACCEAAA67}"/>
                </a:ext>
              </a:extLst>
            </p:cNvPr>
            <p:cNvSpPr txBox="1"/>
            <p:nvPr/>
          </p:nvSpPr>
          <p:spPr bwMode="auto">
            <a:xfrm>
              <a:off x="4208939" y="5088416"/>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0.75</a:t>
              </a:r>
            </a:p>
          </p:txBody>
        </p:sp>
        <p:sp>
          <p:nvSpPr>
            <p:cNvPr id="21" name="TextBox 20">
              <a:extLst>
                <a:ext uri="{FF2B5EF4-FFF2-40B4-BE49-F238E27FC236}">
                  <a16:creationId xmlns:a16="http://schemas.microsoft.com/office/drawing/2014/main" id="{732F2482-36B1-44AD-AD86-E794F9EF5396}"/>
                </a:ext>
              </a:extLst>
            </p:cNvPr>
            <p:cNvSpPr txBox="1"/>
            <p:nvPr/>
          </p:nvSpPr>
          <p:spPr bwMode="auto">
            <a:xfrm>
              <a:off x="2989739" y="5088416"/>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0.25</a:t>
              </a:r>
            </a:p>
          </p:txBody>
        </p:sp>
        <p:sp>
          <p:nvSpPr>
            <p:cNvPr id="22" name="TextBox 21">
              <a:extLst>
                <a:ext uri="{FF2B5EF4-FFF2-40B4-BE49-F238E27FC236}">
                  <a16:creationId xmlns:a16="http://schemas.microsoft.com/office/drawing/2014/main" id="{3FCEC504-F870-4FC3-9242-995751D9F9DC}"/>
                </a:ext>
              </a:extLst>
            </p:cNvPr>
            <p:cNvSpPr txBox="1"/>
            <p:nvPr/>
          </p:nvSpPr>
          <p:spPr bwMode="auto">
            <a:xfrm>
              <a:off x="5047770"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25" name="TextBox 24">
            <a:extLst>
              <a:ext uri="{FF2B5EF4-FFF2-40B4-BE49-F238E27FC236}">
                <a16:creationId xmlns:a16="http://schemas.microsoft.com/office/drawing/2014/main" id="{062BFC83-F583-4F4F-8915-A85F28F81E36}"/>
              </a:ext>
            </a:extLst>
          </p:cNvPr>
          <p:cNvSpPr txBox="1"/>
          <p:nvPr/>
        </p:nvSpPr>
        <p:spPr bwMode="auto">
          <a:xfrm>
            <a:off x="294705" y="1662797"/>
            <a:ext cx="986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+ 529</a:t>
            </a:r>
            <a:endParaRPr lang="en-GB" sz="2400" dirty="0">
              <a:solidFill>
                <a:srgbClr val="959595"/>
              </a:solidFill>
              <a:latin typeface="Myriad Pro"/>
              <a:ea typeface="Myriad Pro Semibold" charset="0"/>
              <a:cs typeface="Myriad Pro Semibold" charset="0"/>
            </a:endParaRPr>
          </a:p>
        </p:txBody>
      </p:sp>
      <p:sp>
        <p:nvSpPr>
          <p:cNvPr id="26" name="TextBox 25">
            <a:extLst>
              <a:ext uri="{FF2B5EF4-FFF2-40B4-BE49-F238E27FC236}">
                <a16:creationId xmlns:a16="http://schemas.microsoft.com/office/drawing/2014/main" id="{D123427A-238F-48AB-915E-9952E3A95DB4}"/>
              </a:ext>
            </a:extLst>
          </p:cNvPr>
          <p:cNvSpPr txBox="1"/>
          <p:nvPr/>
        </p:nvSpPr>
        <p:spPr bwMode="auto">
          <a:xfrm>
            <a:off x="3130921" y="1667262"/>
            <a:ext cx="986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+ 529</a:t>
            </a:r>
            <a:endParaRPr lang="en-GB" sz="2400" dirty="0">
              <a:solidFill>
                <a:srgbClr val="959595"/>
              </a:solidFill>
              <a:latin typeface="Myriad Pro"/>
              <a:ea typeface="Myriad Pro Semibold" charset="0"/>
              <a:cs typeface="Myriad Pro Semibold" charset="0"/>
            </a:endParaRPr>
          </a:p>
        </p:txBody>
      </p:sp>
      <p:pic>
        <p:nvPicPr>
          <p:cNvPr id="33" name="Picture 32"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380384" y="1419392"/>
            <a:ext cx="194527" cy="1390870"/>
          </a:xfrm>
          <a:prstGeom prst="rect">
            <a:avLst/>
          </a:prstGeom>
        </p:spPr>
      </p:pic>
      <p:pic>
        <p:nvPicPr>
          <p:cNvPr id="34" name="Picture 33"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155032" y="1338727"/>
            <a:ext cx="194527" cy="1390870"/>
          </a:xfrm>
          <a:prstGeom prst="rect">
            <a:avLst/>
          </a:prstGeom>
        </p:spPr>
      </p:pic>
      <p:sp>
        <p:nvSpPr>
          <p:cNvPr id="35" name="TextBox 34">
            <a:extLst>
              <a:ext uri="{FF2B5EF4-FFF2-40B4-BE49-F238E27FC236}">
                <a16:creationId xmlns:a16="http://schemas.microsoft.com/office/drawing/2014/main" id="{AE79AF41-3A62-4EC8-8F0A-4CD1D6684B3F}"/>
              </a:ext>
            </a:extLst>
          </p:cNvPr>
          <p:cNvSpPr txBox="1"/>
          <p:nvPr/>
        </p:nvSpPr>
        <p:spPr bwMode="auto">
          <a:xfrm>
            <a:off x="3373125" y="794796"/>
            <a:ext cx="6992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Myriad Pro"/>
                <a:ea typeface="Myriad Pro Semibold" charset="0"/>
                <a:cs typeface="Myriad Pro Semibold" charset="0"/>
              </a:rPr>
              <a:t>530</a:t>
            </a:r>
          </a:p>
        </p:txBody>
      </p:sp>
      <p:sp>
        <p:nvSpPr>
          <p:cNvPr id="36" name="TextBox 35">
            <a:extLst>
              <a:ext uri="{FF2B5EF4-FFF2-40B4-BE49-F238E27FC236}">
                <a16:creationId xmlns:a16="http://schemas.microsoft.com/office/drawing/2014/main" id="{72CD3F45-13E0-4931-9291-44D9C5001E5D}"/>
              </a:ext>
            </a:extLst>
          </p:cNvPr>
          <p:cNvSpPr txBox="1"/>
          <p:nvPr/>
        </p:nvSpPr>
        <p:spPr bwMode="auto">
          <a:xfrm>
            <a:off x="2967732" y="79479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37" name="Rectangle 36">
            <a:extLst>
              <a:ext uri="{FF2B5EF4-FFF2-40B4-BE49-F238E27FC236}">
                <a16:creationId xmlns:a16="http://schemas.microsoft.com/office/drawing/2014/main" id="{0EBCE1AC-8CC0-441F-8C91-A4BAD414A114}"/>
              </a:ext>
            </a:extLst>
          </p:cNvPr>
          <p:cNvSpPr/>
          <p:nvPr/>
        </p:nvSpPr>
        <p:spPr bwMode="auto">
          <a:xfrm>
            <a:off x="3384154" y="676662"/>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62" name="Title 1"/>
          <p:cNvSpPr txBox="1">
            <a:spLocks/>
          </p:cNvSpPr>
          <p:nvPr/>
        </p:nvSpPr>
        <p:spPr>
          <a:xfrm>
            <a:off x="-57148" y="5388008"/>
            <a:ext cx="6302563"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dirty="0">
                <a:latin typeface="Myriad Pro"/>
              </a:rPr>
              <a:t>If I know that ___ and ___ is equal to ___, then I know that ___ and ___ is equal to ___.  </a:t>
            </a:r>
          </a:p>
        </p:txBody>
      </p:sp>
      <p:pic>
        <p:nvPicPr>
          <p:cNvPr id="63" name="Picture 62">
            <a:extLst>
              <a:ext uri="{FF2B5EF4-FFF2-40B4-BE49-F238E27FC236}">
                <a16:creationId xmlns:a16="http://schemas.microsoft.com/office/drawing/2014/main" id="{6AC6DCA4-2F4C-4CFE-8589-7736A60BD4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6568" y="676662"/>
            <a:ext cx="3654784" cy="3307626"/>
          </a:xfrm>
          <a:prstGeom prst="rect">
            <a:avLst/>
          </a:prstGeom>
        </p:spPr>
      </p:pic>
      <p:sp>
        <p:nvSpPr>
          <p:cNvPr id="66" name="TextBox 65">
            <a:extLst>
              <a:ext uri="{FF2B5EF4-FFF2-40B4-BE49-F238E27FC236}">
                <a16:creationId xmlns:a16="http://schemas.microsoft.com/office/drawing/2014/main" id="{7BF02CA3-764F-4BCD-AA1D-1754540C10E7}"/>
              </a:ext>
            </a:extLst>
          </p:cNvPr>
          <p:cNvSpPr txBox="1"/>
          <p:nvPr/>
        </p:nvSpPr>
        <p:spPr bwMode="auto">
          <a:xfrm>
            <a:off x="6716293" y="1097068"/>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529.25</a:t>
            </a:r>
          </a:p>
        </p:txBody>
      </p:sp>
      <p:sp>
        <p:nvSpPr>
          <p:cNvPr id="67" name="TextBox 66">
            <a:extLst>
              <a:ext uri="{FF2B5EF4-FFF2-40B4-BE49-F238E27FC236}">
                <a16:creationId xmlns:a16="http://schemas.microsoft.com/office/drawing/2014/main" id="{7BF02CA3-764F-4BCD-AA1D-1754540C10E7}"/>
              </a:ext>
            </a:extLst>
          </p:cNvPr>
          <p:cNvSpPr txBox="1"/>
          <p:nvPr/>
        </p:nvSpPr>
        <p:spPr bwMode="auto">
          <a:xfrm>
            <a:off x="5799589" y="3022395"/>
            <a:ext cx="699230"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1"/>
                </a:solidFill>
                <a:latin typeface="Myriad Pro"/>
                <a:ea typeface="Myriad Pro Semibold" charset="0"/>
                <a:cs typeface="Myriad Pro Semibold" charset="0"/>
              </a:rPr>
              <a:t>529</a:t>
            </a:r>
          </a:p>
        </p:txBody>
      </p:sp>
      <p:sp>
        <p:nvSpPr>
          <p:cNvPr id="68" name="TextBox 67">
            <a:extLst>
              <a:ext uri="{FF2B5EF4-FFF2-40B4-BE49-F238E27FC236}">
                <a16:creationId xmlns:a16="http://schemas.microsoft.com/office/drawing/2014/main" id="{7BF02CA3-764F-4BCD-AA1D-1754540C10E7}"/>
              </a:ext>
            </a:extLst>
          </p:cNvPr>
          <p:cNvSpPr txBox="1"/>
          <p:nvPr/>
        </p:nvSpPr>
        <p:spPr bwMode="auto">
          <a:xfrm>
            <a:off x="8044347" y="3022394"/>
            <a:ext cx="784189"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6"/>
                </a:solidFill>
                <a:latin typeface="Myriad Pro"/>
                <a:ea typeface="Myriad Pro Semibold" charset="0"/>
                <a:cs typeface="Myriad Pro Semibold" charset="0"/>
              </a:rPr>
              <a:t>0.25</a:t>
            </a:r>
          </a:p>
        </p:txBody>
      </p:sp>
      <p:sp>
        <p:nvSpPr>
          <p:cNvPr id="3" name="Rectangle 2"/>
          <p:cNvSpPr/>
          <p:nvPr/>
        </p:nvSpPr>
        <p:spPr>
          <a:xfrm>
            <a:off x="3726154" y="2810262"/>
            <a:ext cx="342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Title 1"/>
          <p:cNvSpPr txBox="1">
            <a:spLocks/>
          </p:cNvSpPr>
          <p:nvPr/>
        </p:nvSpPr>
        <p:spPr>
          <a:xfrm>
            <a:off x="0" y="5373703"/>
            <a:ext cx="620077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600" dirty="0">
                <a:latin typeface="Myriad Pro"/>
              </a:rPr>
              <a:t>If one addend is changed by an amount and the other addend is kept the same, the sum changes by the same amount.</a:t>
            </a:r>
          </a:p>
        </p:txBody>
      </p:sp>
    </p:spTree>
    <p:custDataLst>
      <p:tags r:id="rId1"/>
    </p:custDataLst>
    <p:extLst>
      <p:ext uri="{BB962C8B-B14F-4D97-AF65-F5344CB8AC3E}">
        <p14:creationId xmlns:p14="http://schemas.microsoft.com/office/powerpoint/2010/main" val="331207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fade">
                                      <p:cBhvr>
                                        <p:cTn id="15" dur="500"/>
                                        <p:tgtEl>
                                          <p:spTgt spid="6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7"/>
                                        </p:tgtEl>
                                        <p:attrNameLst>
                                          <p:attrName>style.visibility</p:attrName>
                                        </p:attrNameLst>
                                      </p:cBhvr>
                                      <p:to>
                                        <p:strVal val="visible"/>
                                      </p:to>
                                    </p:set>
                                    <p:animEffect transition="in" filter="fade">
                                      <p:cBhvr>
                                        <p:cTn id="20" dur="500"/>
                                        <p:tgtEl>
                                          <p:spTgt spid="6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63"/>
                                        </p:tgtEl>
                                      </p:cBhvr>
                                    </p:animEffect>
                                    <p:set>
                                      <p:cBhvr>
                                        <p:cTn id="30" dur="1" fill="hold">
                                          <p:stCondLst>
                                            <p:cond delay="499"/>
                                          </p:stCondLst>
                                        </p:cTn>
                                        <p:tgtEl>
                                          <p:spTgt spid="6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67"/>
                                        </p:tgtEl>
                                      </p:cBhvr>
                                    </p:animEffect>
                                    <p:set>
                                      <p:cBhvr>
                                        <p:cTn id="36" dur="1" fill="hold">
                                          <p:stCondLst>
                                            <p:cond delay="499"/>
                                          </p:stCondLst>
                                        </p:cTn>
                                        <p:tgtEl>
                                          <p:spTgt spid="6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68"/>
                                        </p:tgtEl>
                                      </p:cBhvr>
                                    </p:animEffect>
                                    <p:set>
                                      <p:cBhvr>
                                        <p:cTn id="39" dur="1" fill="hold">
                                          <p:stCondLst>
                                            <p:cond delay="499"/>
                                          </p:stCondLst>
                                        </p:cTn>
                                        <p:tgtEl>
                                          <p:spTgt spid="6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3"/>
                                        </p:tgtEl>
                                      </p:cBhvr>
                                    </p:animEffect>
                                    <p:set>
                                      <p:cBhvr>
                                        <p:cTn id="49" dur="1" fill="hold">
                                          <p:stCondLst>
                                            <p:cond delay="499"/>
                                          </p:stCondLst>
                                        </p:cTn>
                                        <p:tgtEl>
                                          <p:spTgt spid="3"/>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0" nodeType="clickEffect">
                                  <p:stCondLst>
                                    <p:cond delay="0"/>
                                  </p:stCondLst>
                                  <p:childTnLst>
                                    <p:animEffect transition="out" filter="fade">
                                      <p:cBhvr>
                                        <p:cTn id="53" dur="500"/>
                                        <p:tgtEl>
                                          <p:spTgt spid="62"/>
                                        </p:tgtEl>
                                      </p:cBhvr>
                                    </p:animEffect>
                                    <p:set>
                                      <p:cBhvr>
                                        <p:cTn id="54" dur="1" fill="hold">
                                          <p:stCondLst>
                                            <p:cond delay="499"/>
                                          </p:stCondLst>
                                        </p:cTn>
                                        <p:tgtEl>
                                          <p:spTgt spid="62"/>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500"/>
                                        <p:tgtEl>
                                          <p:spTgt spid="25"/>
                                        </p:tgtEl>
                                      </p:cBhvr>
                                    </p:animEffect>
                                  </p:childTnLst>
                                </p:cTn>
                              </p:par>
                              <p:par>
                                <p:cTn id="63" presetID="22" presetClass="entr" presetSubtype="4" fill="hold"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down)">
                                      <p:cBhvr>
                                        <p:cTn id="65" dur="500"/>
                                        <p:tgtEl>
                                          <p:spTgt spid="3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down)">
                                      <p:cBhvr>
                                        <p:cTn id="68" dur="500"/>
                                        <p:tgtEl>
                                          <p:spTgt spid="26"/>
                                        </p:tgtEl>
                                      </p:cBhvr>
                                    </p:animEffect>
                                  </p:childTnLst>
                                </p:cTn>
                              </p:par>
                              <p:par>
                                <p:cTn id="69" presetID="22" presetClass="entr" presetSubtype="4"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down)">
                                      <p:cBhvr>
                                        <p:cTn id="71" dur="500"/>
                                        <p:tgtEl>
                                          <p:spTgt spid="33"/>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5" grpId="0"/>
      <p:bldP spid="26" grpId="0"/>
      <p:bldP spid="35" grpId="0"/>
      <p:bldP spid="62" grpId="0"/>
      <p:bldP spid="66" grpId="0"/>
      <p:bldP spid="66" grpId="1"/>
      <p:bldP spid="67" grpId="0"/>
      <p:bldP spid="67" grpId="1"/>
      <p:bldP spid="68" grpId="0" animBg="1"/>
      <p:bldP spid="68" grpId="1" animBg="1"/>
      <p:bldP spid="3" grpId="0" animBg="1"/>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682406"/>
            <a:ext cx="8637006"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27" name="Rectangle 26"/>
          <p:cNvSpPr/>
          <p:nvPr/>
        </p:nvSpPr>
        <p:spPr>
          <a:xfrm>
            <a:off x="394572" y="1466613"/>
            <a:ext cx="6276983" cy="4708981"/>
          </a:xfrm>
          <a:prstGeom prst="rect">
            <a:avLst/>
          </a:prstGeom>
        </p:spPr>
        <p:txBody>
          <a:bodyPr wrap="square">
            <a:spAutoFit/>
          </a:bodyPr>
          <a:lstStyle/>
          <a:p>
            <a:pPr marL="457200" indent="-457200">
              <a:buAutoNum type="arabicParenR"/>
            </a:pPr>
            <a:r>
              <a:rPr lang="en-GB" sz="2000" dirty="0">
                <a:latin typeface="Arial" panose="020B0604020202020204" pitchFamily="34" charset="0"/>
                <a:cs typeface="Arial" panose="020B0604020202020204" pitchFamily="34" charset="0"/>
              </a:rPr>
              <a:t>The combined mass of two dogs is 12kg. The mass of one dog is 5.6kg and the mass of the other dog is 6.4kg. One of the dogs gains 0.7kg. What is their combined mass now?</a:t>
            </a:r>
          </a:p>
          <a:p>
            <a:pPr marL="457200" indent="-457200">
              <a:buAutoNum type="arabicParenR"/>
            </a:pPr>
            <a:endParaRPr lang="en-GB" sz="2000" dirty="0">
              <a:latin typeface="Arial" panose="020B0604020202020204" pitchFamily="34" charset="0"/>
              <a:cs typeface="Arial" panose="020B0604020202020204" pitchFamily="34" charset="0"/>
            </a:endParaRPr>
          </a:p>
          <a:p>
            <a:pPr marL="457200" indent="-457200">
              <a:buAutoNum type="arabicParenR"/>
            </a:pPr>
            <a:r>
              <a:rPr lang="en-GB" sz="2000" dirty="0">
                <a:latin typeface="Arial" panose="020B0604020202020204" pitchFamily="34" charset="0"/>
                <a:cs typeface="Arial" panose="020B0604020202020204" pitchFamily="34" charset="0"/>
              </a:rPr>
              <a:t>The combined mass of a father and son is 121kg. The mass of the father is 87.3kg and the mass of the son is 33.7kg. One of them loses 800g. What is their combined mass now?</a:t>
            </a:r>
          </a:p>
          <a:p>
            <a:pPr marL="457200" indent="-457200">
              <a:buAutoNum type="arabicParenR"/>
            </a:pPr>
            <a:endParaRPr lang="en-GB" sz="2000" dirty="0">
              <a:latin typeface="Arial" panose="020B0604020202020204" pitchFamily="34" charset="0"/>
              <a:cs typeface="Arial" panose="020B0604020202020204" pitchFamily="34" charset="0"/>
            </a:endParaRPr>
          </a:p>
          <a:p>
            <a:pPr marL="457200" indent="-457200">
              <a:buAutoNum type="arabicParenR"/>
            </a:pPr>
            <a:r>
              <a:rPr lang="en-GB" sz="2000" dirty="0">
                <a:latin typeface="Arial" panose="020B0604020202020204" pitchFamily="34" charset="0"/>
                <a:cs typeface="Arial" panose="020B0604020202020204" pitchFamily="34" charset="0"/>
              </a:rPr>
              <a:t>Create your own problem like the ones above. Use your own jottings to show how you could solve the problem.</a:t>
            </a:r>
          </a:p>
          <a:p>
            <a:pPr marL="457200" indent="-457200">
              <a:buAutoNum type="arabicPeriod"/>
            </a:pPr>
            <a:endParaRPr lang="en-GB" sz="2000" dirty="0">
              <a:latin typeface="Arial" panose="020B0604020202020204" pitchFamily="34" charset="0"/>
              <a:cs typeface="Arial" panose="020B0604020202020204" pitchFamily="34" charset="0"/>
            </a:endParaRPr>
          </a:p>
          <a:p>
            <a:pPr marL="457200" indent="-457200">
              <a:buAutoNum type="arabicPeriod"/>
            </a:pPr>
            <a:endParaRPr lang="en-GB" sz="2000" dirty="0">
              <a:latin typeface="Arial" panose="020B0604020202020204" pitchFamily="34" charset="0"/>
              <a:cs typeface="Arial" panose="020B0604020202020204" pitchFamily="34" charset="0"/>
            </a:endParaRPr>
          </a:p>
        </p:txBody>
      </p:sp>
      <p:sp>
        <p:nvSpPr>
          <p:cNvPr id="40" name="Text Placeholder 1"/>
          <p:cNvSpPr>
            <a:spLocks noGrp="1"/>
          </p:cNvSpPr>
          <p:nvPr>
            <p:ph type="body" sz="quarter" idx="11"/>
          </p:nvPr>
        </p:nvSpPr>
        <p:spPr>
          <a:xfrm>
            <a:off x="1" y="0"/>
            <a:ext cx="9144000" cy="630000"/>
          </a:xfrm>
        </p:spPr>
        <p:txBody>
          <a:bodyPr>
            <a:normAutofit/>
          </a:bodyPr>
          <a:lstStyle/>
          <a:p>
            <a:pPr marL="0" indent="0">
              <a:buNone/>
            </a:pPr>
            <a:r>
              <a:rPr lang="en-US" sz="2000" dirty="0">
                <a:solidFill>
                  <a:srgbClr val="3875A1"/>
                </a:solidFill>
              </a:rPr>
              <a:t> </a:t>
            </a:r>
          </a:p>
        </p:txBody>
      </p:sp>
    </p:spTree>
    <p:custDataLst>
      <p:tags r:id="rId1"/>
    </p:custDataLst>
    <p:extLst>
      <p:ext uri="{BB962C8B-B14F-4D97-AF65-F5344CB8AC3E}">
        <p14:creationId xmlns:p14="http://schemas.microsoft.com/office/powerpoint/2010/main" val="2787045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TextBox 3">
            <a:extLst>
              <a:ext uri="{FF2B5EF4-FFF2-40B4-BE49-F238E27FC236}">
                <a16:creationId xmlns:a16="http://schemas.microsoft.com/office/drawing/2014/main" id="{7BF02CA3-764F-4BCD-AA1D-1754540C10E7}"/>
              </a:ext>
            </a:extLst>
          </p:cNvPr>
          <p:cNvSpPr txBox="1"/>
          <p:nvPr/>
        </p:nvSpPr>
        <p:spPr bwMode="auto">
          <a:xfrm>
            <a:off x="658345" y="810272"/>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3.555</a:t>
            </a:r>
          </a:p>
        </p:txBody>
      </p:sp>
      <p:sp>
        <p:nvSpPr>
          <p:cNvPr id="6" name="TextBox 5">
            <a:extLst>
              <a:ext uri="{FF2B5EF4-FFF2-40B4-BE49-F238E27FC236}">
                <a16:creationId xmlns:a16="http://schemas.microsoft.com/office/drawing/2014/main" id="{291842F5-483F-4193-9AD7-53CC0ADB5BDB}"/>
              </a:ext>
            </a:extLst>
          </p:cNvPr>
          <p:cNvSpPr txBox="1"/>
          <p:nvPr/>
        </p:nvSpPr>
        <p:spPr bwMode="auto">
          <a:xfrm>
            <a:off x="1994792" y="810272"/>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4.445</a:t>
            </a:r>
          </a:p>
        </p:txBody>
      </p:sp>
      <p:sp>
        <p:nvSpPr>
          <p:cNvPr id="7" name="TextBox 6">
            <a:extLst>
              <a:ext uri="{FF2B5EF4-FFF2-40B4-BE49-F238E27FC236}">
                <a16:creationId xmlns:a16="http://schemas.microsoft.com/office/drawing/2014/main" id="{B43DE4C7-0327-4BB9-AF76-F87E725CB2F1}"/>
              </a:ext>
            </a:extLst>
          </p:cNvPr>
          <p:cNvSpPr txBox="1"/>
          <p:nvPr/>
        </p:nvSpPr>
        <p:spPr bwMode="auto">
          <a:xfrm>
            <a:off x="1653123" y="81027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8" name="TextBox 7">
            <a:extLst>
              <a:ext uri="{FF2B5EF4-FFF2-40B4-BE49-F238E27FC236}">
                <a16:creationId xmlns:a16="http://schemas.microsoft.com/office/drawing/2014/main" id="{7BF02CA3-764F-4BCD-AA1D-1754540C10E7}"/>
              </a:ext>
            </a:extLst>
          </p:cNvPr>
          <p:cNvSpPr txBox="1"/>
          <p:nvPr/>
        </p:nvSpPr>
        <p:spPr bwMode="auto">
          <a:xfrm>
            <a:off x="-9572" y="814737"/>
            <a:ext cx="5100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C)</a:t>
            </a:r>
            <a:endParaRPr lang="en-GB" sz="2400" dirty="0">
              <a:solidFill>
                <a:srgbClr val="FF0000"/>
              </a:solidFill>
              <a:latin typeface="Myriad Pro"/>
              <a:ea typeface="Myriad Pro Semibold" charset="0"/>
              <a:cs typeface="Myriad Pro Semibold" charset="0"/>
            </a:endParaRPr>
          </a:p>
        </p:txBody>
      </p:sp>
      <p:sp>
        <p:nvSpPr>
          <p:cNvPr id="9" name="TextBox 8">
            <a:extLst>
              <a:ext uri="{FF2B5EF4-FFF2-40B4-BE49-F238E27FC236}">
                <a16:creationId xmlns:a16="http://schemas.microsoft.com/office/drawing/2014/main" id="{7BF02CA3-764F-4BCD-AA1D-1754540C10E7}"/>
              </a:ext>
            </a:extLst>
          </p:cNvPr>
          <p:cNvSpPr txBox="1"/>
          <p:nvPr/>
        </p:nvSpPr>
        <p:spPr bwMode="auto">
          <a:xfrm>
            <a:off x="668835" y="809682"/>
            <a:ext cx="955711"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3.</a:t>
            </a:r>
            <a:r>
              <a:rPr lang="en-GB" sz="2400" b="1" dirty="0">
                <a:solidFill>
                  <a:srgbClr val="FF0000"/>
                </a:solidFill>
                <a:latin typeface="Myriad Pro"/>
                <a:ea typeface="Myriad Pro Semibold" charset="0"/>
                <a:cs typeface="Myriad Pro Semibold" charset="0"/>
              </a:rPr>
              <a:t>555</a:t>
            </a:r>
          </a:p>
        </p:txBody>
      </p:sp>
      <p:sp>
        <p:nvSpPr>
          <p:cNvPr id="10" name="TextBox 9">
            <a:extLst>
              <a:ext uri="{FF2B5EF4-FFF2-40B4-BE49-F238E27FC236}">
                <a16:creationId xmlns:a16="http://schemas.microsoft.com/office/drawing/2014/main" id="{291842F5-483F-4193-9AD7-53CC0ADB5BDB}"/>
              </a:ext>
            </a:extLst>
          </p:cNvPr>
          <p:cNvSpPr txBox="1"/>
          <p:nvPr/>
        </p:nvSpPr>
        <p:spPr bwMode="auto">
          <a:xfrm>
            <a:off x="2018571" y="810272"/>
            <a:ext cx="955711"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FF0000"/>
                </a:solidFill>
                <a:latin typeface="Myriad Pro"/>
                <a:ea typeface="Myriad Pro Semibold" charset="0"/>
                <a:cs typeface="Myriad Pro Semibold" charset="0"/>
              </a:rPr>
              <a:t>4</a:t>
            </a:r>
            <a:r>
              <a:rPr lang="en-GB" sz="2400" b="1" dirty="0">
                <a:latin typeface="Myriad Pro"/>
                <a:ea typeface="Myriad Pro Semibold" charset="0"/>
                <a:cs typeface="Myriad Pro Semibold" charset="0"/>
              </a:rPr>
              <a:t>.</a:t>
            </a:r>
            <a:r>
              <a:rPr lang="en-GB" sz="2400" b="1" dirty="0">
                <a:solidFill>
                  <a:srgbClr val="FF0000"/>
                </a:solidFill>
                <a:latin typeface="Myriad Pro"/>
                <a:ea typeface="Myriad Pro Semibold" charset="0"/>
                <a:cs typeface="Myriad Pro Semibold" charset="0"/>
              </a:rPr>
              <a:t>445</a:t>
            </a:r>
          </a:p>
        </p:txBody>
      </p:sp>
      <p:sp>
        <p:nvSpPr>
          <p:cNvPr id="11" name="TextBox 10">
            <a:extLst>
              <a:ext uri="{FF2B5EF4-FFF2-40B4-BE49-F238E27FC236}">
                <a16:creationId xmlns:a16="http://schemas.microsoft.com/office/drawing/2014/main" id="{72CD3F45-13E0-4931-9291-44D9C5001E5D}"/>
              </a:ext>
            </a:extLst>
          </p:cNvPr>
          <p:cNvSpPr txBox="1"/>
          <p:nvPr/>
        </p:nvSpPr>
        <p:spPr bwMode="auto">
          <a:xfrm>
            <a:off x="3046265" y="78493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2" name="Rectangle 11">
            <a:extLst>
              <a:ext uri="{FF2B5EF4-FFF2-40B4-BE49-F238E27FC236}">
                <a16:creationId xmlns:a16="http://schemas.microsoft.com/office/drawing/2014/main" id="{0EBCE1AC-8CC0-441F-8C91-A4BAD414A114}"/>
              </a:ext>
            </a:extLst>
          </p:cNvPr>
          <p:cNvSpPr/>
          <p:nvPr/>
        </p:nvSpPr>
        <p:spPr bwMode="auto">
          <a:xfrm>
            <a:off x="3462687" y="666802"/>
            <a:ext cx="684000"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grpSp>
        <p:nvGrpSpPr>
          <p:cNvPr id="13" name="Group 12"/>
          <p:cNvGrpSpPr/>
          <p:nvPr/>
        </p:nvGrpSpPr>
        <p:grpSpPr>
          <a:xfrm>
            <a:off x="726324" y="2648002"/>
            <a:ext cx="3329166" cy="491466"/>
            <a:chOff x="2657803" y="5058615"/>
            <a:chExt cx="3329166" cy="491466"/>
          </a:xfrm>
        </p:grpSpPr>
        <p:sp>
          <p:nvSpPr>
            <p:cNvPr id="14" name="TextBox 13">
              <a:extLst>
                <a:ext uri="{FF2B5EF4-FFF2-40B4-BE49-F238E27FC236}">
                  <a16:creationId xmlns:a16="http://schemas.microsoft.com/office/drawing/2014/main" id="{71730B3F-4A0E-4FF2-9C01-B22AB1E4D6C6}"/>
                </a:ext>
              </a:extLst>
            </p:cNvPr>
            <p:cNvSpPr txBox="1"/>
            <p:nvPr/>
          </p:nvSpPr>
          <p:spPr bwMode="auto">
            <a:xfrm>
              <a:off x="3658364"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5" name="TextBox 14">
              <a:extLst>
                <a:ext uri="{FF2B5EF4-FFF2-40B4-BE49-F238E27FC236}">
                  <a16:creationId xmlns:a16="http://schemas.microsoft.com/office/drawing/2014/main" id="{73F82667-C8CD-466B-A468-7FE8CF536CB6}"/>
                </a:ext>
              </a:extLst>
            </p:cNvPr>
            <p:cNvSpPr txBox="1"/>
            <p:nvPr/>
          </p:nvSpPr>
          <p:spPr bwMode="auto">
            <a:xfrm>
              <a:off x="5630781" y="505861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5</a:t>
              </a:r>
            </a:p>
          </p:txBody>
        </p:sp>
        <p:sp>
          <p:nvSpPr>
            <p:cNvPr id="16" name="TextBox 15">
              <a:extLst>
                <a:ext uri="{FF2B5EF4-FFF2-40B4-BE49-F238E27FC236}">
                  <a16:creationId xmlns:a16="http://schemas.microsoft.com/office/drawing/2014/main" id="{290D5C68-C022-4634-9A63-195ACCEAAA67}"/>
                </a:ext>
              </a:extLst>
            </p:cNvPr>
            <p:cNvSpPr txBox="1"/>
            <p:nvPr/>
          </p:nvSpPr>
          <p:spPr bwMode="auto">
            <a:xfrm>
              <a:off x="4029403" y="508841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4.445</a:t>
              </a:r>
            </a:p>
          </p:txBody>
        </p:sp>
        <p:sp>
          <p:nvSpPr>
            <p:cNvPr id="17" name="TextBox 16">
              <a:extLst>
                <a:ext uri="{FF2B5EF4-FFF2-40B4-BE49-F238E27FC236}">
                  <a16:creationId xmlns:a16="http://schemas.microsoft.com/office/drawing/2014/main" id="{732F2482-36B1-44AD-AD86-E794F9EF5396}"/>
                </a:ext>
              </a:extLst>
            </p:cNvPr>
            <p:cNvSpPr txBox="1"/>
            <p:nvPr/>
          </p:nvSpPr>
          <p:spPr bwMode="auto">
            <a:xfrm>
              <a:off x="2657803" y="5088416"/>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0.555</a:t>
              </a:r>
            </a:p>
          </p:txBody>
        </p:sp>
        <p:sp>
          <p:nvSpPr>
            <p:cNvPr id="18" name="TextBox 17">
              <a:extLst>
                <a:ext uri="{FF2B5EF4-FFF2-40B4-BE49-F238E27FC236}">
                  <a16:creationId xmlns:a16="http://schemas.microsoft.com/office/drawing/2014/main" id="{3FCEC504-F870-4FC3-9242-995751D9F9DC}"/>
                </a:ext>
              </a:extLst>
            </p:cNvPr>
            <p:cNvSpPr txBox="1"/>
            <p:nvPr/>
          </p:nvSpPr>
          <p:spPr bwMode="auto">
            <a:xfrm>
              <a:off x="5047770"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19" name="TextBox 18">
            <a:extLst>
              <a:ext uri="{FF2B5EF4-FFF2-40B4-BE49-F238E27FC236}">
                <a16:creationId xmlns:a16="http://schemas.microsoft.com/office/drawing/2014/main" id="{062BFC83-F583-4F4F-8915-A85F28F81E36}"/>
              </a:ext>
            </a:extLst>
          </p:cNvPr>
          <p:cNvSpPr txBox="1"/>
          <p:nvPr/>
        </p:nvSpPr>
        <p:spPr bwMode="auto">
          <a:xfrm>
            <a:off x="437398" y="1611003"/>
            <a:ext cx="6206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+ 3</a:t>
            </a:r>
            <a:endParaRPr lang="en-GB" sz="2400" dirty="0">
              <a:solidFill>
                <a:srgbClr val="959595"/>
              </a:solidFill>
              <a:latin typeface="Myriad Pro"/>
              <a:ea typeface="Myriad Pro Semibold" charset="0"/>
              <a:cs typeface="Myriad Pro Semibold" charset="0"/>
            </a:endParaRPr>
          </a:p>
        </p:txBody>
      </p:sp>
      <p:sp>
        <p:nvSpPr>
          <p:cNvPr id="20" name="TextBox 19">
            <a:extLst>
              <a:ext uri="{FF2B5EF4-FFF2-40B4-BE49-F238E27FC236}">
                <a16:creationId xmlns:a16="http://schemas.microsoft.com/office/drawing/2014/main" id="{D123427A-238F-48AB-915E-9952E3A95DB4}"/>
              </a:ext>
            </a:extLst>
          </p:cNvPr>
          <p:cNvSpPr txBox="1"/>
          <p:nvPr/>
        </p:nvSpPr>
        <p:spPr bwMode="auto">
          <a:xfrm>
            <a:off x="3416494" y="1615468"/>
            <a:ext cx="6206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+ 3</a:t>
            </a:r>
            <a:endParaRPr lang="en-GB" sz="2400" dirty="0">
              <a:solidFill>
                <a:srgbClr val="959595"/>
              </a:solidFill>
              <a:latin typeface="Myriad Pro"/>
              <a:ea typeface="Myriad Pro Semibold" charset="0"/>
              <a:cs typeface="Myriad Pro Semibold" charset="0"/>
            </a:endParaRPr>
          </a:p>
        </p:txBody>
      </p:sp>
      <p:pic>
        <p:nvPicPr>
          <p:cNvPr id="21" name="Picture 20"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3913343" y="1367598"/>
            <a:ext cx="194527" cy="1390870"/>
          </a:xfrm>
          <a:prstGeom prst="rect">
            <a:avLst/>
          </a:prstGeom>
        </p:spPr>
      </p:pic>
      <p:pic>
        <p:nvPicPr>
          <p:cNvPr id="22" name="Picture 21"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043383" y="1367598"/>
            <a:ext cx="194527" cy="1390870"/>
          </a:xfrm>
          <a:prstGeom prst="rect">
            <a:avLst/>
          </a:prstGeom>
        </p:spPr>
      </p:pic>
      <p:sp>
        <p:nvSpPr>
          <p:cNvPr id="23" name="TextBox 22">
            <a:extLst>
              <a:ext uri="{FF2B5EF4-FFF2-40B4-BE49-F238E27FC236}">
                <a16:creationId xmlns:a16="http://schemas.microsoft.com/office/drawing/2014/main" id="{AE79AF41-3A62-4EC8-8F0A-4CD1D6684B3F}"/>
              </a:ext>
            </a:extLst>
          </p:cNvPr>
          <p:cNvSpPr txBox="1"/>
          <p:nvPr/>
        </p:nvSpPr>
        <p:spPr bwMode="auto">
          <a:xfrm>
            <a:off x="3626593" y="809681"/>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Myriad Pro"/>
                <a:ea typeface="Myriad Pro Semibold" charset="0"/>
                <a:cs typeface="Myriad Pro Semibold" charset="0"/>
              </a:rPr>
              <a:t>8</a:t>
            </a:r>
          </a:p>
        </p:txBody>
      </p:sp>
      <p:sp>
        <p:nvSpPr>
          <p:cNvPr id="27" name="Title 1"/>
          <p:cNvSpPr txBox="1">
            <a:spLocks/>
          </p:cNvSpPr>
          <p:nvPr/>
        </p:nvSpPr>
        <p:spPr>
          <a:xfrm>
            <a:off x="-57148" y="5388008"/>
            <a:ext cx="6302563"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dirty="0">
                <a:latin typeface="Myriad Pro"/>
              </a:rPr>
              <a:t>If I notice that ___ and ___ add to make a whole number, this will help me work efficiently.  </a:t>
            </a:r>
          </a:p>
        </p:txBody>
      </p:sp>
      <p:pic>
        <p:nvPicPr>
          <p:cNvPr id="28" name="Picture 27">
            <a:extLst>
              <a:ext uri="{FF2B5EF4-FFF2-40B4-BE49-F238E27FC236}">
                <a16:creationId xmlns:a16="http://schemas.microsoft.com/office/drawing/2014/main" id="{6AC6DCA4-2F4C-4CFE-8589-7736A60BD4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6568" y="676662"/>
            <a:ext cx="3654784" cy="3307626"/>
          </a:xfrm>
          <a:prstGeom prst="rect">
            <a:avLst/>
          </a:prstGeom>
        </p:spPr>
      </p:pic>
      <p:sp>
        <p:nvSpPr>
          <p:cNvPr id="29" name="TextBox 28">
            <a:extLst>
              <a:ext uri="{FF2B5EF4-FFF2-40B4-BE49-F238E27FC236}">
                <a16:creationId xmlns:a16="http://schemas.microsoft.com/office/drawing/2014/main" id="{7BF02CA3-764F-4BCD-AA1D-1754540C10E7}"/>
              </a:ext>
            </a:extLst>
          </p:cNvPr>
          <p:cNvSpPr txBox="1"/>
          <p:nvPr/>
        </p:nvSpPr>
        <p:spPr bwMode="auto">
          <a:xfrm>
            <a:off x="6802055" y="1097068"/>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3.555</a:t>
            </a:r>
          </a:p>
        </p:txBody>
      </p:sp>
      <p:sp>
        <p:nvSpPr>
          <p:cNvPr id="30" name="TextBox 29">
            <a:extLst>
              <a:ext uri="{FF2B5EF4-FFF2-40B4-BE49-F238E27FC236}">
                <a16:creationId xmlns:a16="http://schemas.microsoft.com/office/drawing/2014/main" id="{7BF02CA3-764F-4BCD-AA1D-1754540C10E7}"/>
              </a:ext>
            </a:extLst>
          </p:cNvPr>
          <p:cNvSpPr txBox="1"/>
          <p:nvPr/>
        </p:nvSpPr>
        <p:spPr bwMode="auto">
          <a:xfrm>
            <a:off x="5971110" y="3022395"/>
            <a:ext cx="356187"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1"/>
                </a:solidFill>
                <a:latin typeface="Myriad Pro"/>
                <a:ea typeface="Myriad Pro Semibold" charset="0"/>
                <a:cs typeface="Myriad Pro Semibold" charset="0"/>
              </a:rPr>
              <a:t>3</a:t>
            </a:r>
          </a:p>
        </p:txBody>
      </p:sp>
      <p:sp>
        <p:nvSpPr>
          <p:cNvPr id="31" name="TextBox 30">
            <a:extLst>
              <a:ext uri="{FF2B5EF4-FFF2-40B4-BE49-F238E27FC236}">
                <a16:creationId xmlns:a16="http://schemas.microsoft.com/office/drawing/2014/main" id="{7BF02CA3-764F-4BCD-AA1D-1754540C10E7}"/>
              </a:ext>
            </a:extLst>
          </p:cNvPr>
          <p:cNvSpPr txBox="1"/>
          <p:nvPr/>
        </p:nvSpPr>
        <p:spPr bwMode="auto">
          <a:xfrm>
            <a:off x="7958586" y="3022394"/>
            <a:ext cx="955711"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6"/>
                </a:solidFill>
                <a:latin typeface="Myriad Pro"/>
                <a:ea typeface="Myriad Pro Semibold" charset="0"/>
                <a:cs typeface="Myriad Pro Semibold" charset="0"/>
              </a:rPr>
              <a:t>0.555</a:t>
            </a:r>
          </a:p>
        </p:txBody>
      </p:sp>
      <p:sp>
        <p:nvSpPr>
          <p:cNvPr id="32" name="Rectangle 31"/>
          <p:cNvSpPr/>
          <p:nvPr/>
        </p:nvSpPr>
        <p:spPr>
          <a:xfrm>
            <a:off x="3726154" y="2767398"/>
            <a:ext cx="34200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itle 1"/>
          <p:cNvSpPr txBox="1">
            <a:spLocks/>
          </p:cNvSpPr>
          <p:nvPr/>
        </p:nvSpPr>
        <p:spPr>
          <a:xfrm>
            <a:off x="0" y="5359415"/>
            <a:ext cx="620077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600" dirty="0">
                <a:latin typeface="Myriad Pro"/>
              </a:rPr>
              <a:t>If one addend is changed by an amount and the other addend is kept the same, the sum changes by the same amount.</a:t>
            </a:r>
          </a:p>
        </p:txBody>
      </p:sp>
    </p:spTree>
    <p:custDataLst>
      <p:tags r:id="rId1"/>
    </p:custDataLst>
    <p:extLst>
      <p:ext uri="{BB962C8B-B14F-4D97-AF65-F5344CB8AC3E}">
        <p14:creationId xmlns:p14="http://schemas.microsoft.com/office/powerpoint/2010/main" val="2468095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8"/>
                                        </p:tgtEl>
                                      </p:cBhvr>
                                    </p:animEffect>
                                    <p:set>
                                      <p:cBhvr>
                                        <p:cTn id="30" dur="1" fill="hold">
                                          <p:stCondLst>
                                            <p:cond delay="499"/>
                                          </p:stCondLst>
                                        </p:cTn>
                                        <p:tgtEl>
                                          <p:spTgt spid="2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9"/>
                                        </p:tgtEl>
                                      </p:cBhvr>
                                    </p:animEffect>
                                    <p:set>
                                      <p:cBhvr>
                                        <p:cTn id="33" dur="1" fill="hold">
                                          <p:stCondLst>
                                            <p:cond delay="499"/>
                                          </p:stCondLst>
                                        </p:cTn>
                                        <p:tgtEl>
                                          <p:spTgt spid="2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30"/>
                                        </p:tgtEl>
                                      </p:cBhvr>
                                    </p:animEffect>
                                    <p:set>
                                      <p:cBhvr>
                                        <p:cTn id="36" dur="1" fill="hold">
                                          <p:stCondLst>
                                            <p:cond delay="499"/>
                                          </p:stCondLst>
                                        </p:cTn>
                                        <p:tgtEl>
                                          <p:spTgt spid="30"/>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31"/>
                                        </p:tgtEl>
                                      </p:cBhvr>
                                    </p:animEffect>
                                    <p:set>
                                      <p:cBhvr>
                                        <p:cTn id="39" dur="1" fill="hold">
                                          <p:stCondLst>
                                            <p:cond delay="499"/>
                                          </p:stCondLst>
                                        </p:cTn>
                                        <p:tgtEl>
                                          <p:spTgt spid="31"/>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32"/>
                                        </p:tgtEl>
                                      </p:cBhvr>
                                    </p:animEffect>
                                    <p:set>
                                      <p:cBhvr>
                                        <p:cTn id="49" dur="1" fill="hold">
                                          <p:stCondLst>
                                            <p:cond delay="499"/>
                                          </p:stCondLst>
                                        </p:cTn>
                                        <p:tgtEl>
                                          <p:spTgt spid="32"/>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grpId="0" nodeType="clickEffect">
                                  <p:stCondLst>
                                    <p:cond delay="0"/>
                                  </p:stCondLst>
                                  <p:childTnLst>
                                    <p:animEffect transition="out" filter="fade">
                                      <p:cBhvr>
                                        <p:cTn id="53" dur="500"/>
                                        <p:tgtEl>
                                          <p:spTgt spid="27"/>
                                        </p:tgtEl>
                                      </p:cBhvr>
                                    </p:animEffect>
                                    <p:set>
                                      <p:cBhvr>
                                        <p:cTn id="54" dur="1" fill="hold">
                                          <p:stCondLst>
                                            <p:cond delay="499"/>
                                          </p:stCondLst>
                                        </p:cTn>
                                        <p:tgtEl>
                                          <p:spTgt spid="27"/>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par>
                                <p:cTn id="63" presetID="22" presetClass="entr" presetSubtype="4" fill="hold"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500"/>
                                        <p:tgtEl>
                                          <p:spTgt spid="2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down)">
                                      <p:cBhvr>
                                        <p:cTn id="68" dur="500"/>
                                        <p:tgtEl>
                                          <p:spTgt spid="20"/>
                                        </p:tgtEl>
                                      </p:cBhvr>
                                    </p:animEffect>
                                  </p:childTnLst>
                                </p:cTn>
                              </p:par>
                              <p:par>
                                <p:cTn id="69" presetID="22" presetClass="entr" presetSubtype="4"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00"/>
                                        <p:tgtEl>
                                          <p:spTgt spid="21"/>
                                        </p:tgtEl>
                                      </p:cBhvr>
                                    </p:animEffec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9" grpId="0"/>
      <p:bldP spid="20" grpId="0"/>
      <p:bldP spid="23" grpId="0"/>
      <p:bldP spid="27" grpId="0"/>
      <p:bldP spid="29" grpId="0"/>
      <p:bldP spid="29" grpId="1"/>
      <p:bldP spid="30" grpId="0"/>
      <p:bldP spid="30" grpId="1"/>
      <p:bldP spid="31" grpId="0" animBg="1"/>
      <p:bldP spid="31" grpId="1" animBg="1"/>
      <p:bldP spid="32" grpId="0" animBg="1"/>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6AC6DCA4-2F4C-4CFE-8589-7736A60BD4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6568" y="676662"/>
            <a:ext cx="3654784" cy="3307626"/>
          </a:xfrm>
          <a:prstGeom prst="rect">
            <a:avLst/>
          </a:prstGeom>
        </p:spPr>
      </p:pic>
      <p:sp>
        <p:nvSpPr>
          <p:cNvPr id="31" name="TextBox 30">
            <a:extLst>
              <a:ext uri="{FF2B5EF4-FFF2-40B4-BE49-F238E27FC236}">
                <a16:creationId xmlns:a16="http://schemas.microsoft.com/office/drawing/2014/main" id="{7BF02CA3-764F-4BCD-AA1D-1754540C10E7}"/>
              </a:ext>
            </a:extLst>
          </p:cNvPr>
          <p:cNvSpPr txBox="1"/>
          <p:nvPr/>
        </p:nvSpPr>
        <p:spPr bwMode="auto">
          <a:xfrm>
            <a:off x="474340" y="795109"/>
            <a:ext cx="1555234"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6,400,000</a:t>
            </a:r>
          </a:p>
        </p:txBody>
      </p:sp>
      <p:sp>
        <p:nvSpPr>
          <p:cNvPr id="32" name="TextBox 31">
            <a:extLst>
              <a:ext uri="{FF2B5EF4-FFF2-40B4-BE49-F238E27FC236}">
                <a16:creationId xmlns:a16="http://schemas.microsoft.com/office/drawing/2014/main" id="{291842F5-483F-4193-9AD7-53CC0ADB5BDB}"/>
              </a:ext>
            </a:extLst>
          </p:cNvPr>
          <p:cNvSpPr txBox="1"/>
          <p:nvPr/>
        </p:nvSpPr>
        <p:spPr bwMode="auto">
          <a:xfrm>
            <a:off x="2585473" y="795110"/>
            <a:ext cx="1298752"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600,000</a:t>
            </a:r>
          </a:p>
        </p:txBody>
      </p:sp>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TextBox 3">
            <a:extLst>
              <a:ext uri="{FF2B5EF4-FFF2-40B4-BE49-F238E27FC236}">
                <a16:creationId xmlns:a16="http://schemas.microsoft.com/office/drawing/2014/main" id="{B43DE4C7-0327-4BB9-AF76-F87E725CB2F1}"/>
              </a:ext>
            </a:extLst>
          </p:cNvPr>
          <p:cNvSpPr txBox="1"/>
          <p:nvPr/>
        </p:nvSpPr>
        <p:spPr bwMode="auto">
          <a:xfrm>
            <a:off x="2124563" y="79734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6" name="TextBox 5">
            <a:extLst>
              <a:ext uri="{FF2B5EF4-FFF2-40B4-BE49-F238E27FC236}">
                <a16:creationId xmlns:a16="http://schemas.microsoft.com/office/drawing/2014/main" id="{7BF02CA3-764F-4BCD-AA1D-1754540C10E7}"/>
              </a:ext>
            </a:extLst>
          </p:cNvPr>
          <p:cNvSpPr txBox="1"/>
          <p:nvPr/>
        </p:nvSpPr>
        <p:spPr bwMode="auto">
          <a:xfrm flipH="1">
            <a:off x="-510897" y="792881"/>
            <a:ext cx="1407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F)</a:t>
            </a:r>
            <a:endParaRPr lang="en-GB" sz="2400" dirty="0">
              <a:solidFill>
                <a:srgbClr val="FF0000"/>
              </a:solidFill>
              <a:latin typeface="Myriad Pro"/>
              <a:ea typeface="Myriad Pro Semibold" charset="0"/>
              <a:cs typeface="Myriad Pro Semibold" charset="0"/>
            </a:endParaRPr>
          </a:p>
        </p:txBody>
      </p:sp>
      <p:sp>
        <p:nvSpPr>
          <p:cNvPr id="7" name="TextBox 6">
            <a:extLst>
              <a:ext uri="{FF2B5EF4-FFF2-40B4-BE49-F238E27FC236}">
                <a16:creationId xmlns:a16="http://schemas.microsoft.com/office/drawing/2014/main" id="{7BF02CA3-764F-4BCD-AA1D-1754540C10E7}"/>
              </a:ext>
            </a:extLst>
          </p:cNvPr>
          <p:cNvSpPr txBox="1"/>
          <p:nvPr/>
        </p:nvSpPr>
        <p:spPr bwMode="auto">
          <a:xfrm>
            <a:off x="478596" y="792881"/>
            <a:ext cx="1555234"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a:t>
            </a:r>
            <a:r>
              <a:rPr lang="en-GB" sz="2400" b="1" dirty="0">
                <a:solidFill>
                  <a:srgbClr val="FF0000"/>
                </a:solidFill>
                <a:latin typeface="Myriad Pro"/>
                <a:ea typeface="Myriad Pro Semibold" charset="0"/>
                <a:cs typeface="Myriad Pro Semibold" charset="0"/>
              </a:rPr>
              <a:t>400,000</a:t>
            </a:r>
          </a:p>
        </p:txBody>
      </p:sp>
      <p:sp>
        <p:nvSpPr>
          <p:cNvPr id="8" name="TextBox 7">
            <a:extLst>
              <a:ext uri="{FF2B5EF4-FFF2-40B4-BE49-F238E27FC236}">
                <a16:creationId xmlns:a16="http://schemas.microsoft.com/office/drawing/2014/main" id="{291842F5-483F-4193-9AD7-53CC0ADB5BDB}"/>
              </a:ext>
            </a:extLst>
          </p:cNvPr>
          <p:cNvSpPr txBox="1"/>
          <p:nvPr/>
        </p:nvSpPr>
        <p:spPr bwMode="auto">
          <a:xfrm>
            <a:off x="2589729" y="792882"/>
            <a:ext cx="1298752"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FF0000"/>
                </a:solidFill>
                <a:latin typeface="Myriad Pro"/>
                <a:ea typeface="Myriad Pro Semibold" charset="0"/>
                <a:cs typeface="Myriad Pro Semibold" charset="0"/>
              </a:rPr>
              <a:t>600,000</a:t>
            </a:r>
          </a:p>
        </p:txBody>
      </p:sp>
      <p:sp>
        <p:nvSpPr>
          <p:cNvPr id="9" name="TextBox 8">
            <a:extLst>
              <a:ext uri="{FF2B5EF4-FFF2-40B4-BE49-F238E27FC236}">
                <a16:creationId xmlns:a16="http://schemas.microsoft.com/office/drawing/2014/main" id="{72CD3F45-13E0-4931-9291-44D9C5001E5D}"/>
              </a:ext>
            </a:extLst>
          </p:cNvPr>
          <p:cNvSpPr txBox="1"/>
          <p:nvPr/>
        </p:nvSpPr>
        <p:spPr bwMode="auto">
          <a:xfrm>
            <a:off x="3875081" y="8043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a:t>
            </a:r>
          </a:p>
        </p:txBody>
      </p:sp>
      <p:sp>
        <p:nvSpPr>
          <p:cNvPr id="10" name="Rectangle 9">
            <a:extLst>
              <a:ext uri="{FF2B5EF4-FFF2-40B4-BE49-F238E27FC236}">
                <a16:creationId xmlns:a16="http://schemas.microsoft.com/office/drawing/2014/main" id="{0EBCE1AC-8CC0-441F-8C91-A4BAD414A114}"/>
              </a:ext>
            </a:extLst>
          </p:cNvPr>
          <p:cNvSpPr/>
          <p:nvPr/>
        </p:nvSpPr>
        <p:spPr bwMode="auto">
          <a:xfrm>
            <a:off x="4291502" y="686178"/>
            <a:ext cx="2041737"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grpSp>
        <p:nvGrpSpPr>
          <p:cNvPr id="11" name="Group 10"/>
          <p:cNvGrpSpPr/>
          <p:nvPr/>
        </p:nvGrpSpPr>
        <p:grpSpPr>
          <a:xfrm>
            <a:off x="885459" y="2812812"/>
            <a:ext cx="5216065" cy="522519"/>
            <a:chOff x="1932802" y="5088416"/>
            <a:chExt cx="5216065" cy="522519"/>
          </a:xfrm>
        </p:grpSpPr>
        <p:sp>
          <p:nvSpPr>
            <p:cNvPr id="12" name="TextBox 11">
              <a:extLst>
                <a:ext uri="{FF2B5EF4-FFF2-40B4-BE49-F238E27FC236}">
                  <a16:creationId xmlns:a16="http://schemas.microsoft.com/office/drawing/2014/main" id="{71730B3F-4A0E-4FF2-9C01-B22AB1E4D6C6}"/>
                </a:ext>
              </a:extLst>
            </p:cNvPr>
            <p:cNvSpPr txBox="1"/>
            <p:nvPr/>
          </p:nvSpPr>
          <p:spPr bwMode="auto">
            <a:xfrm>
              <a:off x="3279646"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3" name="TextBox 12">
              <a:extLst>
                <a:ext uri="{FF2B5EF4-FFF2-40B4-BE49-F238E27FC236}">
                  <a16:creationId xmlns:a16="http://schemas.microsoft.com/office/drawing/2014/main" id="{73F82667-C8CD-466B-A468-7FE8CF536CB6}"/>
                </a:ext>
              </a:extLst>
            </p:cNvPr>
            <p:cNvSpPr txBox="1"/>
            <p:nvPr/>
          </p:nvSpPr>
          <p:spPr bwMode="auto">
            <a:xfrm>
              <a:off x="5593633" y="5130350"/>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1,000,000</a:t>
              </a:r>
            </a:p>
          </p:txBody>
        </p:sp>
        <p:sp>
          <p:nvSpPr>
            <p:cNvPr id="14" name="TextBox 13">
              <a:extLst>
                <a:ext uri="{FF2B5EF4-FFF2-40B4-BE49-F238E27FC236}">
                  <a16:creationId xmlns:a16="http://schemas.microsoft.com/office/drawing/2014/main" id="{290D5C68-C022-4634-9A63-195ACCEAAA67}"/>
                </a:ext>
              </a:extLst>
            </p:cNvPr>
            <p:cNvSpPr txBox="1"/>
            <p:nvPr/>
          </p:nvSpPr>
          <p:spPr bwMode="auto">
            <a:xfrm>
              <a:off x="3708736" y="5130350"/>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600,000</a:t>
              </a:r>
            </a:p>
          </p:txBody>
        </p:sp>
        <p:sp>
          <p:nvSpPr>
            <p:cNvPr id="15" name="TextBox 14">
              <a:extLst>
                <a:ext uri="{FF2B5EF4-FFF2-40B4-BE49-F238E27FC236}">
                  <a16:creationId xmlns:a16="http://schemas.microsoft.com/office/drawing/2014/main" id="{732F2482-36B1-44AD-AD86-E794F9EF5396}"/>
                </a:ext>
              </a:extLst>
            </p:cNvPr>
            <p:cNvSpPr txBox="1"/>
            <p:nvPr/>
          </p:nvSpPr>
          <p:spPr bwMode="auto">
            <a:xfrm>
              <a:off x="1932802" y="5149270"/>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Myriad Pro Semibold" charset="0"/>
                </a:rPr>
                <a:t>400,000</a:t>
              </a:r>
            </a:p>
          </p:txBody>
        </p:sp>
        <p:sp>
          <p:nvSpPr>
            <p:cNvPr id="16" name="TextBox 15">
              <a:extLst>
                <a:ext uri="{FF2B5EF4-FFF2-40B4-BE49-F238E27FC236}">
                  <a16:creationId xmlns:a16="http://schemas.microsoft.com/office/drawing/2014/main" id="{3FCEC504-F870-4FC3-9242-995751D9F9DC}"/>
                </a:ext>
              </a:extLst>
            </p:cNvPr>
            <p:cNvSpPr txBox="1"/>
            <p:nvPr/>
          </p:nvSpPr>
          <p:spPr bwMode="auto">
            <a:xfrm>
              <a:off x="5047770" y="508841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grpSp>
      <p:sp>
        <p:nvSpPr>
          <p:cNvPr id="17" name="TextBox 16">
            <a:extLst>
              <a:ext uri="{FF2B5EF4-FFF2-40B4-BE49-F238E27FC236}">
                <a16:creationId xmlns:a16="http://schemas.microsoft.com/office/drawing/2014/main" id="{062BFC83-F583-4F4F-8915-A85F28F81E36}"/>
              </a:ext>
            </a:extLst>
          </p:cNvPr>
          <p:cNvSpPr txBox="1"/>
          <p:nvPr/>
        </p:nvSpPr>
        <p:spPr bwMode="auto">
          <a:xfrm>
            <a:off x="326412" y="1746012"/>
            <a:ext cx="18197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+ 6,000,000</a:t>
            </a:r>
            <a:endParaRPr lang="en-GB" sz="2400" dirty="0">
              <a:solidFill>
                <a:srgbClr val="959595"/>
              </a:solidFill>
              <a:latin typeface="Myriad Pro"/>
              <a:ea typeface="Myriad Pro Semibold" charset="0"/>
              <a:cs typeface="Myriad Pro Semibold" charset="0"/>
            </a:endParaRPr>
          </a:p>
        </p:txBody>
      </p:sp>
      <p:sp>
        <p:nvSpPr>
          <p:cNvPr id="18" name="TextBox 17">
            <a:extLst>
              <a:ext uri="{FF2B5EF4-FFF2-40B4-BE49-F238E27FC236}">
                <a16:creationId xmlns:a16="http://schemas.microsoft.com/office/drawing/2014/main" id="{D123427A-238F-48AB-915E-9952E3A95DB4}"/>
              </a:ext>
            </a:extLst>
          </p:cNvPr>
          <p:cNvSpPr txBox="1"/>
          <p:nvPr/>
        </p:nvSpPr>
        <p:spPr bwMode="auto">
          <a:xfrm>
            <a:off x="4312628" y="1750477"/>
            <a:ext cx="18197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Myriad Pro"/>
                <a:ea typeface="Myriad Pro Semibold" charset="0"/>
                <a:cs typeface="Arial" panose="020B0604020202020204" pitchFamily="34" charset="0"/>
              </a:rPr>
              <a:t>+ 6,000,000</a:t>
            </a:r>
            <a:endParaRPr lang="en-GB" sz="2400" dirty="0">
              <a:solidFill>
                <a:srgbClr val="959595"/>
              </a:solidFill>
              <a:latin typeface="Myriad Pro"/>
              <a:ea typeface="Myriad Pro Semibold" charset="0"/>
              <a:cs typeface="Myriad Pro Semibold" charset="0"/>
            </a:endParaRPr>
          </a:p>
        </p:txBody>
      </p:sp>
      <p:pic>
        <p:nvPicPr>
          <p:cNvPr id="19" name="Picture 18" descr="A close up of a logo  Description generated with high confidence">
            <a:extLst>
              <a:ext uri="{FF2B5EF4-FFF2-40B4-BE49-F238E27FC236}">
                <a16:creationId xmlns:a16="http://schemas.microsoft.com/office/drawing/2014/main" id="{34A930E3-9282-457A-9B55-5BD3988DF1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4523078" y="1502607"/>
            <a:ext cx="194527" cy="1390870"/>
          </a:xfrm>
          <a:prstGeom prst="rect">
            <a:avLst/>
          </a:prstGeom>
        </p:spPr>
      </p:pic>
      <p:pic>
        <p:nvPicPr>
          <p:cNvPr id="20" name="Picture 19" descr="A close up of a logo  Description generated with high confidence">
            <a:extLst>
              <a:ext uri="{FF2B5EF4-FFF2-40B4-BE49-F238E27FC236}">
                <a16:creationId xmlns:a16="http://schemas.microsoft.com/office/drawing/2014/main" id="{32C70AE4-11AB-42EC-AD09-3C4D705BE1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V="1">
            <a:off x="532087" y="1502607"/>
            <a:ext cx="194527" cy="1390870"/>
          </a:xfrm>
          <a:prstGeom prst="rect">
            <a:avLst/>
          </a:prstGeom>
        </p:spPr>
      </p:pic>
      <p:sp>
        <p:nvSpPr>
          <p:cNvPr id="21" name="TextBox 20">
            <a:extLst>
              <a:ext uri="{FF2B5EF4-FFF2-40B4-BE49-F238E27FC236}">
                <a16:creationId xmlns:a16="http://schemas.microsoft.com/office/drawing/2014/main" id="{AE79AF41-3A62-4EC8-8F0A-4CD1D6684B3F}"/>
              </a:ext>
            </a:extLst>
          </p:cNvPr>
          <p:cNvSpPr txBox="1"/>
          <p:nvPr/>
        </p:nvSpPr>
        <p:spPr bwMode="auto">
          <a:xfrm>
            <a:off x="4546298" y="801811"/>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rgbClr val="959595"/>
                </a:solidFill>
                <a:latin typeface="Myriad Pro"/>
                <a:ea typeface="Myriad Pro Semibold" charset="0"/>
                <a:cs typeface="Myriad Pro Semibold" charset="0"/>
              </a:rPr>
              <a:t>7,000,000</a:t>
            </a:r>
          </a:p>
        </p:txBody>
      </p:sp>
      <p:sp>
        <p:nvSpPr>
          <p:cNvPr id="24" name="Title 1"/>
          <p:cNvSpPr txBox="1">
            <a:spLocks/>
          </p:cNvSpPr>
          <p:nvPr/>
        </p:nvSpPr>
        <p:spPr>
          <a:xfrm>
            <a:off x="-57148" y="5388008"/>
            <a:ext cx="6302563"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dirty="0">
                <a:latin typeface="Myriad Pro"/>
              </a:rPr>
              <a:t>If I know that ___ and ___ is equal to ___, then I know that ___ and ___ is equal to ___.  </a:t>
            </a:r>
          </a:p>
        </p:txBody>
      </p:sp>
      <p:sp>
        <p:nvSpPr>
          <p:cNvPr id="26" name="TextBox 25">
            <a:extLst>
              <a:ext uri="{FF2B5EF4-FFF2-40B4-BE49-F238E27FC236}">
                <a16:creationId xmlns:a16="http://schemas.microsoft.com/office/drawing/2014/main" id="{7BF02CA3-764F-4BCD-AA1D-1754540C10E7}"/>
              </a:ext>
            </a:extLst>
          </p:cNvPr>
          <p:cNvSpPr txBox="1"/>
          <p:nvPr/>
        </p:nvSpPr>
        <p:spPr bwMode="auto">
          <a:xfrm>
            <a:off x="6502295" y="1097068"/>
            <a:ext cx="15552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latin typeface="Myriad Pro"/>
                <a:ea typeface="Myriad Pro Semibold" charset="0"/>
                <a:cs typeface="Myriad Pro Semibold" charset="0"/>
              </a:rPr>
              <a:t>6,400,000</a:t>
            </a:r>
          </a:p>
        </p:txBody>
      </p:sp>
      <p:sp>
        <p:nvSpPr>
          <p:cNvPr id="27" name="TextBox 26">
            <a:extLst>
              <a:ext uri="{FF2B5EF4-FFF2-40B4-BE49-F238E27FC236}">
                <a16:creationId xmlns:a16="http://schemas.microsoft.com/office/drawing/2014/main" id="{7BF02CA3-764F-4BCD-AA1D-1754540C10E7}"/>
              </a:ext>
            </a:extLst>
          </p:cNvPr>
          <p:cNvSpPr txBox="1"/>
          <p:nvPr/>
        </p:nvSpPr>
        <p:spPr bwMode="auto">
          <a:xfrm>
            <a:off x="5371589" y="3022395"/>
            <a:ext cx="1555234"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1"/>
                </a:solidFill>
                <a:latin typeface="Myriad Pro"/>
                <a:ea typeface="Myriad Pro Semibold" charset="0"/>
                <a:cs typeface="Myriad Pro Semibold" charset="0"/>
              </a:rPr>
              <a:t>6,000,000</a:t>
            </a:r>
          </a:p>
        </p:txBody>
      </p:sp>
      <p:sp>
        <p:nvSpPr>
          <p:cNvPr id="28" name="TextBox 27">
            <a:extLst>
              <a:ext uri="{FF2B5EF4-FFF2-40B4-BE49-F238E27FC236}">
                <a16:creationId xmlns:a16="http://schemas.microsoft.com/office/drawing/2014/main" id="{7BF02CA3-764F-4BCD-AA1D-1754540C10E7}"/>
              </a:ext>
            </a:extLst>
          </p:cNvPr>
          <p:cNvSpPr txBox="1"/>
          <p:nvPr/>
        </p:nvSpPr>
        <p:spPr bwMode="auto">
          <a:xfrm>
            <a:off x="7787066" y="3022394"/>
            <a:ext cx="1298753" cy="461665"/>
          </a:xfrm>
          <a:prstGeom prst="rect">
            <a:avLst/>
          </a:prstGeom>
          <a:no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b="1" dirty="0">
                <a:solidFill>
                  <a:schemeClr val="accent6"/>
                </a:solidFill>
                <a:latin typeface="Myriad Pro"/>
                <a:ea typeface="Myriad Pro Semibold" charset="0"/>
                <a:cs typeface="Myriad Pro Semibold" charset="0"/>
              </a:rPr>
              <a:t>400,000</a:t>
            </a:r>
          </a:p>
        </p:txBody>
      </p:sp>
      <p:sp>
        <p:nvSpPr>
          <p:cNvPr id="29" name="Title 1"/>
          <p:cNvSpPr txBox="1">
            <a:spLocks/>
          </p:cNvSpPr>
          <p:nvPr/>
        </p:nvSpPr>
        <p:spPr>
          <a:xfrm>
            <a:off x="0" y="5473719"/>
            <a:ext cx="6200775"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600" dirty="0">
                <a:latin typeface="Myriad Pro"/>
              </a:rPr>
              <a:t>If one addend is changed by an amount and the other addend is kept the same, the sum changes by the same amount.</a:t>
            </a:r>
          </a:p>
        </p:txBody>
      </p:sp>
      <p:sp>
        <p:nvSpPr>
          <p:cNvPr id="30" name="Rectangle 29"/>
          <p:cNvSpPr/>
          <p:nvPr/>
        </p:nvSpPr>
        <p:spPr>
          <a:xfrm>
            <a:off x="4563754" y="2853144"/>
            <a:ext cx="1537770" cy="381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63031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28"/>
                                        </p:tgtEl>
                                      </p:cBhvr>
                                    </p:animEffect>
                                    <p:set>
                                      <p:cBhvr>
                                        <p:cTn id="39" dur="1" fill="hold">
                                          <p:stCondLst>
                                            <p:cond delay="499"/>
                                          </p:stCondLst>
                                        </p:cTn>
                                        <p:tgtEl>
                                          <p:spTgt spid="28"/>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1" nodeType="clickEffect">
                                  <p:stCondLst>
                                    <p:cond delay="0"/>
                                  </p:stCondLst>
                                  <p:childTnLst>
                                    <p:animEffect transition="out" filter="fade">
                                      <p:cBhvr>
                                        <p:cTn id="50" dur="500"/>
                                        <p:tgtEl>
                                          <p:spTgt spid="30"/>
                                        </p:tgtEl>
                                      </p:cBhvr>
                                    </p:animEffect>
                                    <p:set>
                                      <p:cBhvr>
                                        <p:cTn id="51" dur="1" fill="hold">
                                          <p:stCondLst>
                                            <p:cond delay="499"/>
                                          </p:stCondLst>
                                        </p:cTn>
                                        <p:tgtEl>
                                          <p:spTgt spid="3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0" nodeType="clickEffect">
                                  <p:stCondLst>
                                    <p:cond delay="0"/>
                                  </p:stCondLst>
                                  <p:childTnLst>
                                    <p:animEffect transition="out" filter="fade">
                                      <p:cBhvr>
                                        <p:cTn id="55" dur="500"/>
                                        <p:tgtEl>
                                          <p:spTgt spid="24"/>
                                        </p:tgtEl>
                                      </p:cBhvr>
                                    </p:animEffect>
                                    <p:set>
                                      <p:cBhvr>
                                        <p:cTn id="56" dur="1" fill="hold">
                                          <p:stCondLst>
                                            <p:cond delay="499"/>
                                          </p:stCondLst>
                                        </p:cTn>
                                        <p:tgtEl>
                                          <p:spTgt spid="24"/>
                                        </p:tgtEl>
                                        <p:attrNameLst>
                                          <p:attrName>style.visibility</p:attrName>
                                        </p:attrNameLst>
                                      </p:cBhvr>
                                      <p:to>
                                        <p:strVal val="hidden"/>
                                      </p:to>
                                    </p:set>
                                  </p:childTnLst>
                                </p:cTn>
                              </p:par>
                              <p:par>
                                <p:cTn id="57" presetID="10" presetClass="entr" presetSubtype="0"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down)">
                                      <p:cBhvr>
                                        <p:cTn id="64" dur="500"/>
                                        <p:tgtEl>
                                          <p:spTgt spid="17"/>
                                        </p:tgtEl>
                                      </p:cBhvr>
                                    </p:animEffect>
                                  </p:childTnLst>
                                </p:cTn>
                              </p:par>
                              <p:par>
                                <p:cTn id="65" presetID="22" presetClass="entr" presetSubtype="4"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down)">
                                      <p:cBhvr>
                                        <p:cTn id="70" dur="500"/>
                                        <p:tgtEl>
                                          <p:spTgt spid="18"/>
                                        </p:tgtEl>
                                      </p:cBhvr>
                                    </p:animEffect>
                                  </p:childTnLst>
                                </p:cTn>
                              </p:par>
                              <p:par>
                                <p:cTn id="71" presetID="22" presetClass="entr" presetSubtype="4" fill="hold"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down)">
                                      <p:cBhvr>
                                        <p:cTn id="73" dur="500"/>
                                        <p:tgtEl>
                                          <p:spTgt spid="19"/>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7" grpId="0"/>
      <p:bldP spid="18" grpId="0"/>
      <p:bldP spid="21" grpId="0"/>
      <p:bldP spid="24" grpId="0"/>
      <p:bldP spid="26" grpId="0"/>
      <p:bldP spid="26" grpId="1"/>
      <p:bldP spid="27" grpId="0"/>
      <p:bldP spid="27" grpId="1"/>
      <p:bldP spid="28" grpId="0"/>
      <p:bldP spid="28" grpId="1"/>
      <p:bldP spid="29" grpId="0"/>
      <p:bldP spid="30" grpId="0" animBg="1"/>
      <p:bldP spid="3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Rectangle 3"/>
          <p:cNvSpPr/>
          <p:nvPr/>
        </p:nvSpPr>
        <p:spPr>
          <a:xfrm>
            <a:off x="0" y="682406"/>
            <a:ext cx="5286375"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6" name="Rectangle 5"/>
          <p:cNvSpPr/>
          <p:nvPr/>
        </p:nvSpPr>
        <p:spPr>
          <a:xfrm>
            <a:off x="63326" y="1430952"/>
            <a:ext cx="1074333" cy="461665"/>
          </a:xfrm>
          <a:prstGeom prst="rect">
            <a:avLst/>
          </a:prstGeom>
        </p:spPr>
        <p:txBody>
          <a:bodyPr wrap="none">
            <a:spAutoFit/>
          </a:bodyPr>
          <a:lstStyle/>
          <a:p>
            <a:r>
              <a:rPr lang="en-GB" sz="2400" dirty="0">
                <a:latin typeface="Myriad Pro"/>
              </a:rPr>
              <a:t>I know</a:t>
            </a:r>
          </a:p>
        </p:txBody>
      </p:sp>
      <p:sp>
        <p:nvSpPr>
          <p:cNvPr id="9" name="TextBox 8">
            <a:extLst>
              <a:ext uri="{FF2B5EF4-FFF2-40B4-BE49-F238E27FC236}">
                <a16:creationId xmlns:a16="http://schemas.microsoft.com/office/drawing/2014/main" id="{7BF02CA3-764F-4BCD-AA1D-1754540C10E7}"/>
              </a:ext>
            </a:extLst>
          </p:cNvPr>
          <p:cNvSpPr txBox="1"/>
          <p:nvPr/>
        </p:nvSpPr>
        <p:spPr bwMode="auto">
          <a:xfrm>
            <a:off x="75671" y="2798123"/>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a:ea typeface="Myriad Pro Semibold" charset="0"/>
                <a:cs typeface="Myriad Pro Semibold" charset="0"/>
              </a:rPr>
              <a:t>35</a:t>
            </a:r>
            <a:r>
              <a:rPr lang="en-GB" sz="2400" dirty="0">
                <a:latin typeface="Myriad Pro"/>
                <a:ea typeface="Myriad Pro Semibold" charset="0"/>
                <a:cs typeface="Myriad Pro Semibold" charset="0"/>
              </a:rPr>
              <a:t>,000</a:t>
            </a:r>
            <a:endParaRPr lang="en-GB" sz="2400" dirty="0">
              <a:solidFill>
                <a:srgbClr val="FF0000"/>
              </a:solidFill>
              <a:latin typeface="Myriad Pro"/>
              <a:ea typeface="Myriad Pro Semibold" charset="0"/>
              <a:cs typeface="Myriad Pro Semibold" charset="0"/>
            </a:endParaRPr>
          </a:p>
        </p:txBody>
      </p:sp>
      <p:sp>
        <p:nvSpPr>
          <p:cNvPr id="10" name="TextBox 9">
            <a:extLst>
              <a:ext uri="{FF2B5EF4-FFF2-40B4-BE49-F238E27FC236}">
                <a16:creationId xmlns:a16="http://schemas.microsoft.com/office/drawing/2014/main" id="{291842F5-483F-4193-9AD7-53CC0ADB5BDB}"/>
              </a:ext>
            </a:extLst>
          </p:cNvPr>
          <p:cNvSpPr txBox="1"/>
          <p:nvPr/>
        </p:nvSpPr>
        <p:spPr bwMode="auto">
          <a:xfrm>
            <a:off x="1696761" y="2798123"/>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a:ea typeface="Myriad Pro Semibold" charset="0"/>
                <a:cs typeface="Myriad Pro Semibold" charset="0"/>
              </a:rPr>
              <a:t>33</a:t>
            </a:r>
            <a:r>
              <a:rPr lang="en-GB" sz="2400" dirty="0">
                <a:latin typeface="Myriad Pro"/>
                <a:ea typeface="Myriad Pro Semibold" charset="0"/>
                <a:cs typeface="Myriad Pro Semibold" charset="0"/>
              </a:rPr>
              <a:t>,000</a:t>
            </a:r>
          </a:p>
        </p:txBody>
      </p:sp>
      <p:sp>
        <p:nvSpPr>
          <p:cNvPr id="11" name="TextBox 10">
            <a:extLst>
              <a:ext uri="{FF2B5EF4-FFF2-40B4-BE49-F238E27FC236}">
                <a16:creationId xmlns:a16="http://schemas.microsoft.com/office/drawing/2014/main" id="{B43DE4C7-0327-4BB9-AF76-F87E725CB2F1}"/>
              </a:ext>
            </a:extLst>
          </p:cNvPr>
          <p:cNvSpPr txBox="1"/>
          <p:nvPr/>
        </p:nvSpPr>
        <p:spPr bwMode="auto">
          <a:xfrm>
            <a:off x="1243896" y="279812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2" name="TextBox 11">
            <a:extLst>
              <a:ext uri="{FF2B5EF4-FFF2-40B4-BE49-F238E27FC236}">
                <a16:creationId xmlns:a16="http://schemas.microsoft.com/office/drawing/2014/main" id="{B43DE4C7-0327-4BB9-AF76-F87E725CB2F1}"/>
              </a:ext>
            </a:extLst>
          </p:cNvPr>
          <p:cNvSpPr txBox="1"/>
          <p:nvPr/>
        </p:nvSpPr>
        <p:spPr bwMode="auto">
          <a:xfrm>
            <a:off x="2911189" y="2798123"/>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3" name="Rectangle 12">
            <a:extLst>
              <a:ext uri="{FF2B5EF4-FFF2-40B4-BE49-F238E27FC236}">
                <a16:creationId xmlns:a16="http://schemas.microsoft.com/office/drawing/2014/main" id="{0EBCE1AC-8CC0-441F-8C91-A4BAD414A114}"/>
              </a:ext>
            </a:extLst>
          </p:cNvPr>
          <p:cNvSpPr/>
          <p:nvPr/>
        </p:nvSpPr>
        <p:spPr bwMode="auto">
          <a:xfrm>
            <a:off x="3466418" y="2686955"/>
            <a:ext cx="17022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16" name="TextBox 15">
            <a:extLst>
              <a:ext uri="{FF2B5EF4-FFF2-40B4-BE49-F238E27FC236}">
                <a16:creationId xmlns:a16="http://schemas.microsoft.com/office/drawing/2014/main" id="{B43DE4C7-0327-4BB9-AF76-F87E725CB2F1}"/>
              </a:ext>
            </a:extLst>
          </p:cNvPr>
          <p:cNvSpPr txBox="1"/>
          <p:nvPr/>
        </p:nvSpPr>
        <p:spPr bwMode="auto">
          <a:xfrm>
            <a:off x="2271232" y="150479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7" name="TextBox 16">
            <a:extLst>
              <a:ext uri="{FF2B5EF4-FFF2-40B4-BE49-F238E27FC236}">
                <a16:creationId xmlns:a16="http://schemas.microsoft.com/office/drawing/2014/main" id="{B43DE4C7-0327-4BB9-AF76-F87E725CB2F1}"/>
              </a:ext>
            </a:extLst>
          </p:cNvPr>
          <p:cNvSpPr txBox="1"/>
          <p:nvPr/>
        </p:nvSpPr>
        <p:spPr bwMode="auto">
          <a:xfrm>
            <a:off x="3795645" y="1504796"/>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8" name="Rectangle 17">
            <a:extLst>
              <a:ext uri="{FF2B5EF4-FFF2-40B4-BE49-F238E27FC236}">
                <a16:creationId xmlns:a16="http://schemas.microsoft.com/office/drawing/2014/main" id="{0EBCE1AC-8CC0-441F-8C91-A4BAD414A114}"/>
              </a:ext>
            </a:extLst>
          </p:cNvPr>
          <p:cNvSpPr/>
          <p:nvPr/>
        </p:nvSpPr>
        <p:spPr bwMode="auto">
          <a:xfrm>
            <a:off x="2755379" y="1393628"/>
            <a:ext cx="851112" cy="684000"/>
          </a:xfrm>
          <a:prstGeom prst="rect">
            <a:avLst/>
          </a:prstGeom>
          <a:noFill/>
          <a:ln w="57150" cap="flat" cmpd="sng" algn="ctr">
            <a:solidFill>
              <a:srgbClr val="FF0000"/>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19" name="Rectangle 18">
            <a:extLst>
              <a:ext uri="{FF2B5EF4-FFF2-40B4-BE49-F238E27FC236}">
                <a16:creationId xmlns:a16="http://schemas.microsoft.com/office/drawing/2014/main" id="{0EBCE1AC-8CC0-441F-8C91-A4BAD414A114}"/>
              </a:ext>
            </a:extLst>
          </p:cNvPr>
          <p:cNvSpPr/>
          <p:nvPr/>
        </p:nvSpPr>
        <p:spPr bwMode="auto">
          <a:xfrm>
            <a:off x="4303242" y="1365951"/>
            <a:ext cx="851112"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0" name="Rectangle 19">
            <a:extLst>
              <a:ext uri="{FF2B5EF4-FFF2-40B4-BE49-F238E27FC236}">
                <a16:creationId xmlns:a16="http://schemas.microsoft.com/office/drawing/2014/main" id="{0EBCE1AC-8CC0-441F-8C91-A4BAD414A114}"/>
              </a:ext>
            </a:extLst>
          </p:cNvPr>
          <p:cNvSpPr/>
          <p:nvPr/>
        </p:nvSpPr>
        <p:spPr bwMode="auto">
          <a:xfrm>
            <a:off x="1334321" y="1393628"/>
            <a:ext cx="851112" cy="684000"/>
          </a:xfrm>
          <a:prstGeom prst="rect">
            <a:avLst/>
          </a:prstGeom>
          <a:noFill/>
          <a:ln w="57150" cap="flat" cmpd="sng" algn="ctr">
            <a:solidFill>
              <a:srgbClr val="FF0000"/>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1" name="Rectangle 20"/>
          <p:cNvSpPr/>
          <p:nvPr/>
        </p:nvSpPr>
        <p:spPr>
          <a:xfrm>
            <a:off x="72846" y="2197736"/>
            <a:ext cx="510076" cy="461665"/>
          </a:xfrm>
          <a:prstGeom prst="rect">
            <a:avLst/>
          </a:prstGeom>
        </p:spPr>
        <p:txBody>
          <a:bodyPr wrap="none">
            <a:spAutoFit/>
          </a:bodyPr>
          <a:lstStyle/>
          <a:p>
            <a:r>
              <a:rPr lang="en-GB" sz="2400" dirty="0">
                <a:latin typeface="Myriad Pro"/>
              </a:rPr>
              <a:t>so</a:t>
            </a:r>
          </a:p>
        </p:txBody>
      </p:sp>
      <p:sp>
        <p:nvSpPr>
          <p:cNvPr id="22" name="TextBox 21">
            <a:extLst>
              <a:ext uri="{FF2B5EF4-FFF2-40B4-BE49-F238E27FC236}">
                <a16:creationId xmlns:a16="http://schemas.microsoft.com/office/drawing/2014/main" id="{7BF02CA3-764F-4BCD-AA1D-1754540C10E7}"/>
              </a:ext>
            </a:extLst>
          </p:cNvPr>
          <p:cNvSpPr txBox="1"/>
          <p:nvPr/>
        </p:nvSpPr>
        <p:spPr bwMode="auto">
          <a:xfrm>
            <a:off x="-14857" y="4022123"/>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235,000</a:t>
            </a:r>
            <a:endParaRPr lang="en-GB" sz="2400" dirty="0">
              <a:solidFill>
                <a:srgbClr val="FF0000"/>
              </a:solidFill>
              <a:latin typeface="Myriad Pro"/>
              <a:ea typeface="Myriad Pro Semibold" charset="0"/>
              <a:cs typeface="Myriad Pro Semibold" charset="0"/>
            </a:endParaRPr>
          </a:p>
        </p:txBody>
      </p:sp>
      <p:sp>
        <p:nvSpPr>
          <p:cNvPr id="23" name="TextBox 22">
            <a:extLst>
              <a:ext uri="{FF2B5EF4-FFF2-40B4-BE49-F238E27FC236}">
                <a16:creationId xmlns:a16="http://schemas.microsoft.com/office/drawing/2014/main" id="{291842F5-483F-4193-9AD7-53CC0ADB5BDB}"/>
              </a:ext>
            </a:extLst>
          </p:cNvPr>
          <p:cNvSpPr txBox="1"/>
          <p:nvPr/>
        </p:nvSpPr>
        <p:spPr bwMode="auto">
          <a:xfrm>
            <a:off x="1691993" y="4022123"/>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33,000</a:t>
            </a:r>
          </a:p>
        </p:txBody>
      </p:sp>
      <p:sp>
        <p:nvSpPr>
          <p:cNvPr id="24" name="TextBox 23">
            <a:extLst>
              <a:ext uri="{FF2B5EF4-FFF2-40B4-BE49-F238E27FC236}">
                <a16:creationId xmlns:a16="http://schemas.microsoft.com/office/drawing/2014/main" id="{B43DE4C7-0327-4BB9-AF76-F87E725CB2F1}"/>
              </a:ext>
            </a:extLst>
          </p:cNvPr>
          <p:cNvSpPr txBox="1"/>
          <p:nvPr/>
        </p:nvSpPr>
        <p:spPr bwMode="auto">
          <a:xfrm>
            <a:off x="1239128" y="402212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25" name="TextBox 24">
            <a:extLst>
              <a:ext uri="{FF2B5EF4-FFF2-40B4-BE49-F238E27FC236}">
                <a16:creationId xmlns:a16="http://schemas.microsoft.com/office/drawing/2014/main" id="{B43DE4C7-0327-4BB9-AF76-F87E725CB2F1}"/>
              </a:ext>
            </a:extLst>
          </p:cNvPr>
          <p:cNvSpPr txBox="1"/>
          <p:nvPr/>
        </p:nvSpPr>
        <p:spPr bwMode="auto">
          <a:xfrm>
            <a:off x="2906421" y="4022123"/>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26" name="Rectangle 25">
            <a:extLst>
              <a:ext uri="{FF2B5EF4-FFF2-40B4-BE49-F238E27FC236}">
                <a16:creationId xmlns:a16="http://schemas.microsoft.com/office/drawing/2014/main" id="{0EBCE1AC-8CC0-441F-8C91-A4BAD414A114}"/>
              </a:ext>
            </a:extLst>
          </p:cNvPr>
          <p:cNvSpPr/>
          <p:nvPr/>
        </p:nvSpPr>
        <p:spPr bwMode="auto">
          <a:xfrm>
            <a:off x="3461650" y="3910955"/>
            <a:ext cx="17022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7" name="Rectangle 26"/>
          <p:cNvSpPr/>
          <p:nvPr/>
        </p:nvSpPr>
        <p:spPr>
          <a:xfrm>
            <a:off x="186153" y="4652107"/>
            <a:ext cx="699230" cy="461665"/>
          </a:xfrm>
          <a:prstGeom prst="rect">
            <a:avLst/>
          </a:prstGeom>
        </p:spPr>
        <p:txBody>
          <a:bodyPr wrap="none">
            <a:spAutoFit/>
          </a:bodyPr>
          <a:lstStyle/>
          <a:p>
            <a:r>
              <a:rPr lang="en-GB" sz="2400" dirty="0">
                <a:latin typeface="Myriad Pro"/>
              </a:rPr>
              <a:t>and</a:t>
            </a:r>
          </a:p>
        </p:txBody>
      </p:sp>
      <p:sp>
        <p:nvSpPr>
          <p:cNvPr id="28" name="TextBox 27">
            <a:extLst>
              <a:ext uri="{FF2B5EF4-FFF2-40B4-BE49-F238E27FC236}">
                <a16:creationId xmlns:a16="http://schemas.microsoft.com/office/drawing/2014/main" id="{7BF02CA3-764F-4BCD-AA1D-1754540C10E7}"/>
              </a:ext>
            </a:extLst>
          </p:cNvPr>
          <p:cNvSpPr txBox="1"/>
          <p:nvPr/>
        </p:nvSpPr>
        <p:spPr bwMode="auto">
          <a:xfrm>
            <a:off x="-10089" y="5342977"/>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535,000</a:t>
            </a:r>
            <a:endParaRPr lang="en-GB" sz="2400" dirty="0">
              <a:solidFill>
                <a:srgbClr val="FF0000"/>
              </a:solidFill>
              <a:latin typeface="Myriad Pro"/>
              <a:ea typeface="Myriad Pro Semibold" charset="0"/>
              <a:cs typeface="Myriad Pro Semibold" charset="0"/>
            </a:endParaRPr>
          </a:p>
        </p:txBody>
      </p:sp>
      <p:sp>
        <p:nvSpPr>
          <p:cNvPr id="29" name="TextBox 28">
            <a:extLst>
              <a:ext uri="{FF2B5EF4-FFF2-40B4-BE49-F238E27FC236}">
                <a16:creationId xmlns:a16="http://schemas.microsoft.com/office/drawing/2014/main" id="{291842F5-483F-4193-9AD7-53CC0ADB5BDB}"/>
              </a:ext>
            </a:extLst>
          </p:cNvPr>
          <p:cNvSpPr txBox="1"/>
          <p:nvPr/>
        </p:nvSpPr>
        <p:spPr bwMode="auto">
          <a:xfrm>
            <a:off x="1696761" y="5342977"/>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33,000</a:t>
            </a:r>
          </a:p>
        </p:txBody>
      </p:sp>
      <p:sp>
        <p:nvSpPr>
          <p:cNvPr id="30" name="TextBox 29">
            <a:extLst>
              <a:ext uri="{FF2B5EF4-FFF2-40B4-BE49-F238E27FC236}">
                <a16:creationId xmlns:a16="http://schemas.microsoft.com/office/drawing/2014/main" id="{B43DE4C7-0327-4BB9-AF76-F87E725CB2F1}"/>
              </a:ext>
            </a:extLst>
          </p:cNvPr>
          <p:cNvSpPr txBox="1"/>
          <p:nvPr/>
        </p:nvSpPr>
        <p:spPr bwMode="auto">
          <a:xfrm>
            <a:off x="1243896" y="5342977"/>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31" name="TextBox 30">
            <a:extLst>
              <a:ext uri="{FF2B5EF4-FFF2-40B4-BE49-F238E27FC236}">
                <a16:creationId xmlns:a16="http://schemas.microsoft.com/office/drawing/2014/main" id="{B43DE4C7-0327-4BB9-AF76-F87E725CB2F1}"/>
              </a:ext>
            </a:extLst>
          </p:cNvPr>
          <p:cNvSpPr txBox="1"/>
          <p:nvPr/>
        </p:nvSpPr>
        <p:spPr bwMode="auto">
          <a:xfrm>
            <a:off x="2911189" y="5342977"/>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32" name="Rectangle 31">
            <a:extLst>
              <a:ext uri="{FF2B5EF4-FFF2-40B4-BE49-F238E27FC236}">
                <a16:creationId xmlns:a16="http://schemas.microsoft.com/office/drawing/2014/main" id="{0EBCE1AC-8CC0-441F-8C91-A4BAD414A114}"/>
              </a:ext>
            </a:extLst>
          </p:cNvPr>
          <p:cNvSpPr/>
          <p:nvPr/>
        </p:nvSpPr>
        <p:spPr bwMode="auto">
          <a:xfrm>
            <a:off x="3466418" y="5231809"/>
            <a:ext cx="17022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3" name="Rectangle 32"/>
          <p:cNvSpPr/>
          <p:nvPr/>
        </p:nvSpPr>
        <p:spPr>
          <a:xfrm>
            <a:off x="171865" y="6152346"/>
            <a:ext cx="1691489" cy="461665"/>
          </a:xfrm>
          <a:prstGeom prst="rect">
            <a:avLst/>
          </a:prstGeom>
        </p:spPr>
        <p:txBody>
          <a:bodyPr wrap="none">
            <a:spAutoFit/>
          </a:bodyPr>
          <a:lstStyle/>
          <a:p>
            <a:r>
              <a:rPr lang="en-GB" sz="2400" dirty="0">
                <a:latin typeface="Myriad Pro"/>
              </a:rPr>
              <a:t>because…</a:t>
            </a:r>
          </a:p>
        </p:txBody>
      </p:sp>
      <p:sp>
        <p:nvSpPr>
          <p:cNvPr id="34" name="Rectangle 33"/>
          <p:cNvSpPr/>
          <p:nvPr/>
        </p:nvSpPr>
        <p:spPr>
          <a:xfrm>
            <a:off x="5365530" y="713071"/>
            <a:ext cx="3616541" cy="2308324"/>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Challenge</a:t>
            </a:r>
          </a:p>
          <a:p>
            <a:endParaRPr lang="en-GB" sz="2400" dirty="0">
              <a:latin typeface="Myriad Pro"/>
            </a:endParaRPr>
          </a:p>
          <a:p>
            <a:r>
              <a:rPr lang="en-GB" sz="2400" dirty="0">
                <a:latin typeface="Myriad Pro"/>
              </a:rPr>
              <a:t>Create a similar problem using:</a:t>
            </a:r>
          </a:p>
          <a:p>
            <a:endParaRPr lang="en-GB" sz="2400" dirty="0">
              <a:latin typeface="Myriad Pro"/>
            </a:endParaRPr>
          </a:p>
          <a:p>
            <a:r>
              <a:rPr lang="en-GB" sz="2400" dirty="0">
                <a:latin typeface="Myriad Pro"/>
              </a:rPr>
              <a:t>40,000 + 60,000 = </a:t>
            </a:r>
          </a:p>
        </p:txBody>
      </p:sp>
      <p:sp>
        <p:nvSpPr>
          <p:cNvPr id="3" name="Rectangle 2"/>
          <p:cNvSpPr/>
          <p:nvPr/>
        </p:nvSpPr>
        <p:spPr>
          <a:xfrm>
            <a:off x="63326" y="718580"/>
            <a:ext cx="5223049" cy="603940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yriad Pro"/>
            </a:endParaRPr>
          </a:p>
        </p:txBody>
      </p:sp>
      <p:sp>
        <p:nvSpPr>
          <p:cNvPr id="36" name="Rectangle 35"/>
          <p:cNvSpPr/>
          <p:nvPr/>
        </p:nvSpPr>
        <p:spPr>
          <a:xfrm>
            <a:off x="5386387" y="718580"/>
            <a:ext cx="3681412" cy="255549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yriad Pro"/>
            </a:endParaRPr>
          </a:p>
        </p:txBody>
      </p:sp>
      <p:sp>
        <p:nvSpPr>
          <p:cNvPr id="37" name="Rectangle 36">
            <a:extLst>
              <a:ext uri="{FF2B5EF4-FFF2-40B4-BE49-F238E27FC236}">
                <a16:creationId xmlns:a16="http://schemas.microsoft.com/office/drawing/2014/main" id="{0EBCE1AC-8CC0-441F-8C91-A4BAD414A114}"/>
              </a:ext>
            </a:extLst>
          </p:cNvPr>
          <p:cNvSpPr/>
          <p:nvPr/>
        </p:nvSpPr>
        <p:spPr bwMode="auto">
          <a:xfrm>
            <a:off x="8127529" y="2604325"/>
            <a:ext cx="851112" cy="445646"/>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Tree>
    <p:extLst>
      <p:ext uri="{BB962C8B-B14F-4D97-AF65-F5344CB8AC3E}">
        <p14:creationId xmlns:p14="http://schemas.microsoft.com/office/powerpoint/2010/main" val="26411960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latin typeface="Myriad Pro"/>
              </a:rPr>
              <a:t> </a:t>
            </a:r>
            <a:endParaRPr lang="en-US" sz="2000" dirty="0">
              <a:solidFill>
                <a:srgbClr val="3875A1"/>
              </a:solidFill>
              <a:latin typeface="Myriad Pro"/>
            </a:endParaRPr>
          </a:p>
        </p:txBody>
      </p:sp>
      <p:sp>
        <p:nvSpPr>
          <p:cNvPr id="4" name="Rectangle 3"/>
          <p:cNvSpPr/>
          <p:nvPr/>
        </p:nvSpPr>
        <p:spPr>
          <a:xfrm>
            <a:off x="-1" y="682406"/>
            <a:ext cx="5286375"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6" name="Rectangle 5"/>
          <p:cNvSpPr/>
          <p:nvPr/>
        </p:nvSpPr>
        <p:spPr>
          <a:xfrm>
            <a:off x="63326" y="1430952"/>
            <a:ext cx="1074333" cy="461665"/>
          </a:xfrm>
          <a:prstGeom prst="rect">
            <a:avLst/>
          </a:prstGeom>
        </p:spPr>
        <p:txBody>
          <a:bodyPr wrap="none">
            <a:spAutoFit/>
          </a:bodyPr>
          <a:lstStyle/>
          <a:p>
            <a:r>
              <a:rPr lang="en-GB" sz="2400" dirty="0">
                <a:latin typeface="Myriad Pro"/>
              </a:rPr>
              <a:t>I know</a:t>
            </a:r>
          </a:p>
        </p:txBody>
      </p:sp>
      <p:sp>
        <p:nvSpPr>
          <p:cNvPr id="9" name="TextBox 8">
            <a:extLst>
              <a:ext uri="{FF2B5EF4-FFF2-40B4-BE49-F238E27FC236}">
                <a16:creationId xmlns:a16="http://schemas.microsoft.com/office/drawing/2014/main" id="{7BF02CA3-764F-4BCD-AA1D-1754540C10E7}"/>
              </a:ext>
            </a:extLst>
          </p:cNvPr>
          <p:cNvSpPr txBox="1"/>
          <p:nvPr/>
        </p:nvSpPr>
        <p:spPr bwMode="auto">
          <a:xfrm>
            <a:off x="75671" y="2798123"/>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a:ea typeface="Myriad Pro Semibold" charset="0"/>
                <a:cs typeface="Myriad Pro Semibold" charset="0"/>
              </a:rPr>
              <a:t>35</a:t>
            </a:r>
            <a:r>
              <a:rPr lang="en-GB" sz="2400" dirty="0">
                <a:latin typeface="Myriad Pro"/>
                <a:ea typeface="Myriad Pro Semibold" charset="0"/>
                <a:cs typeface="Myriad Pro Semibold" charset="0"/>
              </a:rPr>
              <a:t>,000</a:t>
            </a:r>
            <a:endParaRPr lang="en-GB" sz="2400" dirty="0">
              <a:solidFill>
                <a:srgbClr val="FF0000"/>
              </a:solidFill>
              <a:latin typeface="Myriad Pro"/>
              <a:ea typeface="Myriad Pro Semibold" charset="0"/>
              <a:cs typeface="Myriad Pro Semibold" charset="0"/>
            </a:endParaRPr>
          </a:p>
        </p:txBody>
      </p:sp>
      <p:sp>
        <p:nvSpPr>
          <p:cNvPr id="10" name="TextBox 9">
            <a:extLst>
              <a:ext uri="{FF2B5EF4-FFF2-40B4-BE49-F238E27FC236}">
                <a16:creationId xmlns:a16="http://schemas.microsoft.com/office/drawing/2014/main" id="{291842F5-483F-4193-9AD7-53CC0ADB5BDB}"/>
              </a:ext>
            </a:extLst>
          </p:cNvPr>
          <p:cNvSpPr txBox="1"/>
          <p:nvPr/>
        </p:nvSpPr>
        <p:spPr bwMode="auto">
          <a:xfrm>
            <a:off x="1696761" y="2798123"/>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a:ea typeface="Myriad Pro Semibold" charset="0"/>
                <a:cs typeface="Myriad Pro Semibold" charset="0"/>
              </a:rPr>
              <a:t>33</a:t>
            </a:r>
            <a:r>
              <a:rPr lang="en-GB" sz="2400" dirty="0">
                <a:latin typeface="Myriad Pro"/>
                <a:ea typeface="Myriad Pro Semibold" charset="0"/>
                <a:cs typeface="Myriad Pro Semibold" charset="0"/>
              </a:rPr>
              <a:t>,000</a:t>
            </a:r>
          </a:p>
        </p:txBody>
      </p:sp>
      <p:sp>
        <p:nvSpPr>
          <p:cNvPr id="11" name="TextBox 10">
            <a:extLst>
              <a:ext uri="{FF2B5EF4-FFF2-40B4-BE49-F238E27FC236}">
                <a16:creationId xmlns:a16="http://schemas.microsoft.com/office/drawing/2014/main" id="{B43DE4C7-0327-4BB9-AF76-F87E725CB2F1}"/>
              </a:ext>
            </a:extLst>
          </p:cNvPr>
          <p:cNvSpPr txBox="1"/>
          <p:nvPr/>
        </p:nvSpPr>
        <p:spPr bwMode="auto">
          <a:xfrm>
            <a:off x="1243896" y="279812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2" name="TextBox 11">
            <a:extLst>
              <a:ext uri="{FF2B5EF4-FFF2-40B4-BE49-F238E27FC236}">
                <a16:creationId xmlns:a16="http://schemas.microsoft.com/office/drawing/2014/main" id="{B43DE4C7-0327-4BB9-AF76-F87E725CB2F1}"/>
              </a:ext>
            </a:extLst>
          </p:cNvPr>
          <p:cNvSpPr txBox="1"/>
          <p:nvPr/>
        </p:nvSpPr>
        <p:spPr bwMode="auto">
          <a:xfrm>
            <a:off x="2911189" y="2798123"/>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3" name="Rectangle 12">
            <a:extLst>
              <a:ext uri="{FF2B5EF4-FFF2-40B4-BE49-F238E27FC236}">
                <a16:creationId xmlns:a16="http://schemas.microsoft.com/office/drawing/2014/main" id="{0EBCE1AC-8CC0-441F-8C91-A4BAD414A114}"/>
              </a:ext>
            </a:extLst>
          </p:cNvPr>
          <p:cNvSpPr/>
          <p:nvPr/>
        </p:nvSpPr>
        <p:spPr bwMode="auto">
          <a:xfrm>
            <a:off x="3466418" y="2686955"/>
            <a:ext cx="17022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16" name="TextBox 15">
            <a:extLst>
              <a:ext uri="{FF2B5EF4-FFF2-40B4-BE49-F238E27FC236}">
                <a16:creationId xmlns:a16="http://schemas.microsoft.com/office/drawing/2014/main" id="{B43DE4C7-0327-4BB9-AF76-F87E725CB2F1}"/>
              </a:ext>
            </a:extLst>
          </p:cNvPr>
          <p:cNvSpPr txBox="1"/>
          <p:nvPr/>
        </p:nvSpPr>
        <p:spPr bwMode="auto">
          <a:xfrm>
            <a:off x="2271232" y="1504796"/>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7" name="TextBox 16">
            <a:extLst>
              <a:ext uri="{FF2B5EF4-FFF2-40B4-BE49-F238E27FC236}">
                <a16:creationId xmlns:a16="http://schemas.microsoft.com/office/drawing/2014/main" id="{B43DE4C7-0327-4BB9-AF76-F87E725CB2F1}"/>
              </a:ext>
            </a:extLst>
          </p:cNvPr>
          <p:cNvSpPr txBox="1"/>
          <p:nvPr/>
        </p:nvSpPr>
        <p:spPr bwMode="auto">
          <a:xfrm>
            <a:off x="3795645" y="1504796"/>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18" name="Rectangle 17">
            <a:extLst>
              <a:ext uri="{FF2B5EF4-FFF2-40B4-BE49-F238E27FC236}">
                <a16:creationId xmlns:a16="http://schemas.microsoft.com/office/drawing/2014/main" id="{0EBCE1AC-8CC0-441F-8C91-A4BAD414A114}"/>
              </a:ext>
            </a:extLst>
          </p:cNvPr>
          <p:cNvSpPr/>
          <p:nvPr/>
        </p:nvSpPr>
        <p:spPr bwMode="auto">
          <a:xfrm>
            <a:off x="2755379" y="1393628"/>
            <a:ext cx="851112" cy="684000"/>
          </a:xfrm>
          <a:prstGeom prst="rect">
            <a:avLst/>
          </a:prstGeom>
          <a:noFill/>
          <a:ln w="57150" cap="flat" cmpd="sng" algn="ctr">
            <a:solidFill>
              <a:srgbClr val="FF0000"/>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19" name="Rectangle 18">
            <a:extLst>
              <a:ext uri="{FF2B5EF4-FFF2-40B4-BE49-F238E27FC236}">
                <a16:creationId xmlns:a16="http://schemas.microsoft.com/office/drawing/2014/main" id="{0EBCE1AC-8CC0-441F-8C91-A4BAD414A114}"/>
              </a:ext>
            </a:extLst>
          </p:cNvPr>
          <p:cNvSpPr/>
          <p:nvPr/>
        </p:nvSpPr>
        <p:spPr bwMode="auto">
          <a:xfrm>
            <a:off x="4303242" y="1365951"/>
            <a:ext cx="851112"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0" name="Rectangle 19">
            <a:extLst>
              <a:ext uri="{FF2B5EF4-FFF2-40B4-BE49-F238E27FC236}">
                <a16:creationId xmlns:a16="http://schemas.microsoft.com/office/drawing/2014/main" id="{0EBCE1AC-8CC0-441F-8C91-A4BAD414A114}"/>
              </a:ext>
            </a:extLst>
          </p:cNvPr>
          <p:cNvSpPr/>
          <p:nvPr/>
        </p:nvSpPr>
        <p:spPr bwMode="auto">
          <a:xfrm>
            <a:off x="1334321" y="1393628"/>
            <a:ext cx="851112" cy="684000"/>
          </a:xfrm>
          <a:prstGeom prst="rect">
            <a:avLst/>
          </a:prstGeom>
          <a:noFill/>
          <a:ln w="57150" cap="flat" cmpd="sng" algn="ctr">
            <a:solidFill>
              <a:srgbClr val="FF0000"/>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1" name="Rectangle 20"/>
          <p:cNvSpPr/>
          <p:nvPr/>
        </p:nvSpPr>
        <p:spPr>
          <a:xfrm>
            <a:off x="72846" y="2197736"/>
            <a:ext cx="510076" cy="461665"/>
          </a:xfrm>
          <a:prstGeom prst="rect">
            <a:avLst/>
          </a:prstGeom>
        </p:spPr>
        <p:txBody>
          <a:bodyPr wrap="none">
            <a:spAutoFit/>
          </a:bodyPr>
          <a:lstStyle/>
          <a:p>
            <a:r>
              <a:rPr lang="en-GB" sz="2400" dirty="0">
                <a:latin typeface="Myriad Pro"/>
              </a:rPr>
              <a:t>so</a:t>
            </a:r>
          </a:p>
        </p:txBody>
      </p:sp>
      <p:sp>
        <p:nvSpPr>
          <p:cNvPr id="22" name="TextBox 21">
            <a:extLst>
              <a:ext uri="{FF2B5EF4-FFF2-40B4-BE49-F238E27FC236}">
                <a16:creationId xmlns:a16="http://schemas.microsoft.com/office/drawing/2014/main" id="{7BF02CA3-764F-4BCD-AA1D-1754540C10E7}"/>
              </a:ext>
            </a:extLst>
          </p:cNvPr>
          <p:cNvSpPr txBox="1"/>
          <p:nvPr/>
        </p:nvSpPr>
        <p:spPr bwMode="auto">
          <a:xfrm>
            <a:off x="-14857" y="4022123"/>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235,000</a:t>
            </a:r>
            <a:endParaRPr lang="en-GB" sz="2400" dirty="0">
              <a:solidFill>
                <a:srgbClr val="FF0000"/>
              </a:solidFill>
              <a:latin typeface="Myriad Pro"/>
              <a:ea typeface="Myriad Pro Semibold" charset="0"/>
              <a:cs typeface="Myriad Pro Semibold" charset="0"/>
            </a:endParaRPr>
          </a:p>
        </p:txBody>
      </p:sp>
      <p:sp>
        <p:nvSpPr>
          <p:cNvPr id="23" name="TextBox 22">
            <a:extLst>
              <a:ext uri="{FF2B5EF4-FFF2-40B4-BE49-F238E27FC236}">
                <a16:creationId xmlns:a16="http://schemas.microsoft.com/office/drawing/2014/main" id="{291842F5-483F-4193-9AD7-53CC0ADB5BDB}"/>
              </a:ext>
            </a:extLst>
          </p:cNvPr>
          <p:cNvSpPr txBox="1"/>
          <p:nvPr/>
        </p:nvSpPr>
        <p:spPr bwMode="auto">
          <a:xfrm>
            <a:off x="1691993" y="4022123"/>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33,000</a:t>
            </a:r>
          </a:p>
        </p:txBody>
      </p:sp>
      <p:sp>
        <p:nvSpPr>
          <p:cNvPr id="24" name="TextBox 23">
            <a:extLst>
              <a:ext uri="{FF2B5EF4-FFF2-40B4-BE49-F238E27FC236}">
                <a16:creationId xmlns:a16="http://schemas.microsoft.com/office/drawing/2014/main" id="{B43DE4C7-0327-4BB9-AF76-F87E725CB2F1}"/>
              </a:ext>
            </a:extLst>
          </p:cNvPr>
          <p:cNvSpPr txBox="1"/>
          <p:nvPr/>
        </p:nvSpPr>
        <p:spPr bwMode="auto">
          <a:xfrm>
            <a:off x="1239128" y="4022123"/>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25" name="TextBox 24">
            <a:extLst>
              <a:ext uri="{FF2B5EF4-FFF2-40B4-BE49-F238E27FC236}">
                <a16:creationId xmlns:a16="http://schemas.microsoft.com/office/drawing/2014/main" id="{B43DE4C7-0327-4BB9-AF76-F87E725CB2F1}"/>
              </a:ext>
            </a:extLst>
          </p:cNvPr>
          <p:cNvSpPr txBox="1"/>
          <p:nvPr/>
        </p:nvSpPr>
        <p:spPr bwMode="auto">
          <a:xfrm>
            <a:off x="2906421" y="4022123"/>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26" name="Rectangle 25">
            <a:extLst>
              <a:ext uri="{FF2B5EF4-FFF2-40B4-BE49-F238E27FC236}">
                <a16:creationId xmlns:a16="http://schemas.microsoft.com/office/drawing/2014/main" id="{0EBCE1AC-8CC0-441F-8C91-A4BAD414A114}"/>
              </a:ext>
            </a:extLst>
          </p:cNvPr>
          <p:cNvSpPr/>
          <p:nvPr/>
        </p:nvSpPr>
        <p:spPr bwMode="auto">
          <a:xfrm>
            <a:off x="3461650" y="3910955"/>
            <a:ext cx="17022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27" name="Rectangle 26"/>
          <p:cNvSpPr/>
          <p:nvPr/>
        </p:nvSpPr>
        <p:spPr>
          <a:xfrm>
            <a:off x="186153" y="4652107"/>
            <a:ext cx="699230" cy="461665"/>
          </a:xfrm>
          <a:prstGeom prst="rect">
            <a:avLst/>
          </a:prstGeom>
        </p:spPr>
        <p:txBody>
          <a:bodyPr wrap="none">
            <a:spAutoFit/>
          </a:bodyPr>
          <a:lstStyle/>
          <a:p>
            <a:r>
              <a:rPr lang="en-GB" sz="2400" dirty="0">
                <a:latin typeface="Myriad Pro"/>
              </a:rPr>
              <a:t>and</a:t>
            </a:r>
          </a:p>
        </p:txBody>
      </p:sp>
      <p:sp>
        <p:nvSpPr>
          <p:cNvPr id="28" name="TextBox 27">
            <a:extLst>
              <a:ext uri="{FF2B5EF4-FFF2-40B4-BE49-F238E27FC236}">
                <a16:creationId xmlns:a16="http://schemas.microsoft.com/office/drawing/2014/main" id="{7BF02CA3-764F-4BCD-AA1D-1754540C10E7}"/>
              </a:ext>
            </a:extLst>
          </p:cNvPr>
          <p:cNvSpPr txBox="1"/>
          <p:nvPr/>
        </p:nvSpPr>
        <p:spPr bwMode="auto">
          <a:xfrm>
            <a:off x="-10089" y="5342977"/>
            <a:ext cx="12987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535,000</a:t>
            </a:r>
            <a:endParaRPr lang="en-GB" sz="2400" dirty="0">
              <a:solidFill>
                <a:srgbClr val="FF0000"/>
              </a:solidFill>
              <a:latin typeface="Myriad Pro"/>
              <a:ea typeface="Myriad Pro Semibold" charset="0"/>
              <a:cs typeface="Myriad Pro Semibold" charset="0"/>
            </a:endParaRPr>
          </a:p>
        </p:txBody>
      </p:sp>
      <p:sp>
        <p:nvSpPr>
          <p:cNvPr id="29" name="TextBox 28">
            <a:extLst>
              <a:ext uri="{FF2B5EF4-FFF2-40B4-BE49-F238E27FC236}">
                <a16:creationId xmlns:a16="http://schemas.microsoft.com/office/drawing/2014/main" id="{291842F5-483F-4193-9AD7-53CC0ADB5BDB}"/>
              </a:ext>
            </a:extLst>
          </p:cNvPr>
          <p:cNvSpPr txBox="1"/>
          <p:nvPr/>
        </p:nvSpPr>
        <p:spPr bwMode="auto">
          <a:xfrm>
            <a:off x="1696761" y="5342977"/>
            <a:ext cx="11272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33,000</a:t>
            </a:r>
          </a:p>
        </p:txBody>
      </p:sp>
      <p:sp>
        <p:nvSpPr>
          <p:cNvPr id="30" name="TextBox 29">
            <a:extLst>
              <a:ext uri="{FF2B5EF4-FFF2-40B4-BE49-F238E27FC236}">
                <a16:creationId xmlns:a16="http://schemas.microsoft.com/office/drawing/2014/main" id="{B43DE4C7-0327-4BB9-AF76-F87E725CB2F1}"/>
              </a:ext>
            </a:extLst>
          </p:cNvPr>
          <p:cNvSpPr txBox="1"/>
          <p:nvPr/>
        </p:nvSpPr>
        <p:spPr bwMode="auto">
          <a:xfrm>
            <a:off x="1243896" y="5342977"/>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31" name="TextBox 30">
            <a:extLst>
              <a:ext uri="{FF2B5EF4-FFF2-40B4-BE49-F238E27FC236}">
                <a16:creationId xmlns:a16="http://schemas.microsoft.com/office/drawing/2014/main" id="{B43DE4C7-0327-4BB9-AF76-F87E725CB2F1}"/>
              </a:ext>
            </a:extLst>
          </p:cNvPr>
          <p:cNvSpPr txBox="1"/>
          <p:nvPr/>
        </p:nvSpPr>
        <p:spPr bwMode="auto">
          <a:xfrm>
            <a:off x="2911189" y="5342977"/>
            <a:ext cx="3642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a:ea typeface="Myriad Pro Semibold" charset="0"/>
                <a:cs typeface="Myriad Pro Semibold" charset="0"/>
              </a:rPr>
              <a:t>=</a:t>
            </a:r>
          </a:p>
        </p:txBody>
      </p:sp>
      <p:sp>
        <p:nvSpPr>
          <p:cNvPr id="32" name="Rectangle 31">
            <a:extLst>
              <a:ext uri="{FF2B5EF4-FFF2-40B4-BE49-F238E27FC236}">
                <a16:creationId xmlns:a16="http://schemas.microsoft.com/office/drawing/2014/main" id="{0EBCE1AC-8CC0-441F-8C91-A4BAD414A114}"/>
              </a:ext>
            </a:extLst>
          </p:cNvPr>
          <p:cNvSpPr/>
          <p:nvPr/>
        </p:nvSpPr>
        <p:spPr bwMode="auto">
          <a:xfrm>
            <a:off x="3466418" y="5231809"/>
            <a:ext cx="1702224" cy="684000"/>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33" name="Rectangle 32"/>
          <p:cNvSpPr/>
          <p:nvPr/>
        </p:nvSpPr>
        <p:spPr>
          <a:xfrm>
            <a:off x="171865" y="6152346"/>
            <a:ext cx="1691489" cy="461665"/>
          </a:xfrm>
          <a:prstGeom prst="rect">
            <a:avLst/>
          </a:prstGeom>
        </p:spPr>
        <p:txBody>
          <a:bodyPr wrap="none">
            <a:spAutoFit/>
          </a:bodyPr>
          <a:lstStyle/>
          <a:p>
            <a:r>
              <a:rPr lang="en-GB" sz="2400" dirty="0">
                <a:latin typeface="Myriad Pro"/>
              </a:rPr>
              <a:t>because…</a:t>
            </a:r>
          </a:p>
        </p:txBody>
      </p:sp>
      <p:sp>
        <p:nvSpPr>
          <p:cNvPr id="34" name="Rectangle 33"/>
          <p:cNvSpPr/>
          <p:nvPr/>
        </p:nvSpPr>
        <p:spPr>
          <a:xfrm>
            <a:off x="5365530" y="713071"/>
            <a:ext cx="3616541" cy="2308324"/>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Challenge</a:t>
            </a:r>
          </a:p>
          <a:p>
            <a:endParaRPr lang="en-GB" sz="2400" dirty="0">
              <a:latin typeface="Myriad Pro"/>
            </a:endParaRPr>
          </a:p>
          <a:p>
            <a:r>
              <a:rPr lang="en-GB" sz="2400" dirty="0">
                <a:latin typeface="Myriad Pro"/>
              </a:rPr>
              <a:t>Create a similar problem using:</a:t>
            </a:r>
          </a:p>
          <a:p>
            <a:endParaRPr lang="en-GB" sz="2400" dirty="0">
              <a:latin typeface="Myriad Pro"/>
            </a:endParaRPr>
          </a:p>
          <a:p>
            <a:r>
              <a:rPr lang="en-GB" sz="2400" dirty="0">
                <a:latin typeface="Myriad Pro"/>
              </a:rPr>
              <a:t>40,000 + 60,000 = </a:t>
            </a:r>
          </a:p>
        </p:txBody>
      </p:sp>
      <p:sp>
        <p:nvSpPr>
          <p:cNvPr id="3" name="Rectangle 2"/>
          <p:cNvSpPr/>
          <p:nvPr/>
        </p:nvSpPr>
        <p:spPr>
          <a:xfrm>
            <a:off x="63326" y="718580"/>
            <a:ext cx="5223049" cy="6039408"/>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yriad Pro"/>
            </a:endParaRPr>
          </a:p>
        </p:txBody>
      </p:sp>
      <p:sp>
        <p:nvSpPr>
          <p:cNvPr id="36" name="Rectangle 35"/>
          <p:cNvSpPr/>
          <p:nvPr/>
        </p:nvSpPr>
        <p:spPr>
          <a:xfrm>
            <a:off x="5386387" y="718580"/>
            <a:ext cx="3681412" cy="255549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Myriad Pro"/>
            </a:endParaRPr>
          </a:p>
        </p:txBody>
      </p:sp>
      <p:sp>
        <p:nvSpPr>
          <p:cNvPr id="37" name="Rectangle 36">
            <a:extLst>
              <a:ext uri="{FF2B5EF4-FFF2-40B4-BE49-F238E27FC236}">
                <a16:creationId xmlns:a16="http://schemas.microsoft.com/office/drawing/2014/main" id="{0EBCE1AC-8CC0-441F-8C91-A4BAD414A114}"/>
              </a:ext>
            </a:extLst>
          </p:cNvPr>
          <p:cNvSpPr/>
          <p:nvPr/>
        </p:nvSpPr>
        <p:spPr bwMode="auto">
          <a:xfrm>
            <a:off x="8127529" y="2604325"/>
            <a:ext cx="851112" cy="445646"/>
          </a:xfrm>
          <a:prstGeom prst="rect">
            <a:avLst/>
          </a:prstGeom>
          <a:noFill/>
          <a:ln w="57150" cap="flat" cmpd="sng" algn="ctr">
            <a:solidFill>
              <a:schemeClr val="tx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Myriad Pro"/>
            </a:endParaRPr>
          </a:p>
        </p:txBody>
      </p:sp>
      <p:sp>
        <p:nvSpPr>
          <p:cNvPr id="40" name="Title 1"/>
          <p:cNvSpPr txBox="1">
            <a:spLocks/>
          </p:cNvSpPr>
          <p:nvPr/>
        </p:nvSpPr>
        <p:spPr>
          <a:xfrm>
            <a:off x="5572125" y="3910956"/>
            <a:ext cx="3571875" cy="295794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600" dirty="0">
                <a:latin typeface="Myriad Pro"/>
              </a:rPr>
              <a:t>If one addend is changed by an amount and the other addend is kept the same, the sum changes by the same amount.</a:t>
            </a:r>
          </a:p>
        </p:txBody>
      </p:sp>
    </p:spTree>
    <p:extLst>
      <p:ext uri="{BB962C8B-B14F-4D97-AF65-F5344CB8AC3E}">
        <p14:creationId xmlns:p14="http://schemas.microsoft.com/office/powerpoint/2010/main" val="7734125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95DBE9-DE9E-4048-BFE5-F3707F33FE52}"/>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2117594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t> </a:t>
            </a:r>
            <a:endParaRPr lang="en-US" sz="2000" dirty="0">
              <a:solidFill>
                <a:srgbClr val="3875A1"/>
              </a:solidFill>
            </a:endParaRPr>
          </a:p>
        </p:txBody>
      </p:sp>
      <p:sp>
        <p:nvSpPr>
          <p:cNvPr id="6" name="Rectangle 5"/>
          <p:cNvSpPr/>
          <p:nvPr/>
        </p:nvSpPr>
        <p:spPr>
          <a:xfrm>
            <a:off x="163287" y="682406"/>
            <a:ext cx="8646059"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29" name="Rectangle 28"/>
          <p:cNvSpPr/>
          <p:nvPr/>
        </p:nvSpPr>
        <p:spPr>
          <a:xfrm>
            <a:off x="82311" y="1384950"/>
            <a:ext cx="6067439" cy="1631216"/>
          </a:xfrm>
          <a:prstGeom prst="rect">
            <a:avLst/>
          </a:prstGeom>
        </p:spPr>
        <p:txBody>
          <a:bodyPr wrap="square">
            <a:spAutoFit/>
          </a:bodyPr>
          <a:lstStyle/>
          <a:p>
            <a:pPr marL="457200" indent="-457200">
              <a:buAutoNum type="arabicParenR"/>
            </a:pPr>
            <a:r>
              <a:rPr lang="en-GB" sz="2000" dirty="0">
                <a:latin typeface="Myriad Pro"/>
              </a:rPr>
              <a:t>The combined mass of two dogs is 12kg. The mass of one dog is 5.6kg and the mass of the other dog is 6.4kg. One of the dogs gains 0.7kg. What is their combined mass now?</a:t>
            </a:r>
          </a:p>
          <a:p>
            <a:pPr marL="457200" indent="-457200">
              <a:buAutoNum type="arabicPeriod"/>
            </a:pPr>
            <a:endParaRPr lang="en-GB" sz="2000" dirty="0">
              <a:latin typeface="Myriad Pro"/>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287" y="2714625"/>
            <a:ext cx="6196007" cy="28843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Rectangle 29"/>
          <p:cNvSpPr/>
          <p:nvPr/>
        </p:nvSpPr>
        <p:spPr>
          <a:xfrm>
            <a:off x="132914" y="5720350"/>
            <a:ext cx="6226379" cy="1200329"/>
          </a:xfrm>
          <a:prstGeom prst="rect">
            <a:avLst/>
          </a:prstGeom>
        </p:spPr>
        <p:txBody>
          <a:bodyPr wrap="square">
            <a:spAutoFit/>
          </a:bodyPr>
          <a:lstStyle/>
          <a:p>
            <a:pPr>
              <a:defRPr/>
            </a:pPr>
            <a:r>
              <a:rPr lang="en-GB" sz="2400" dirty="0">
                <a:latin typeface="Myriad Pro"/>
              </a:rPr>
              <a:t>I’ve added 0.7 to one addend and kept the other addend the same, so I must add 0.7 to the sum.</a:t>
            </a:r>
          </a:p>
        </p:txBody>
      </p:sp>
      <p:sp>
        <p:nvSpPr>
          <p:cNvPr id="31" name="Rectangle 30"/>
          <p:cNvSpPr/>
          <p:nvPr/>
        </p:nvSpPr>
        <p:spPr>
          <a:xfrm>
            <a:off x="5578250" y="2714626"/>
            <a:ext cx="781043" cy="28843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8" name="Rectangle 2047"/>
          <p:cNvSpPr/>
          <p:nvPr/>
        </p:nvSpPr>
        <p:spPr>
          <a:xfrm>
            <a:off x="1634900" y="5720350"/>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p:cNvSpPr/>
          <p:nvPr/>
        </p:nvSpPr>
        <p:spPr>
          <a:xfrm>
            <a:off x="5349651" y="6099287"/>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p:cNvSpPr/>
          <p:nvPr/>
        </p:nvSpPr>
        <p:spPr>
          <a:xfrm>
            <a:off x="1630132" y="5715582"/>
            <a:ext cx="542925" cy="3783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p:cNvSpPr/>
          <p:nvPr/>
        </p:nvSpPr>
        <p:spPr>
          <a:xfrm>
            <a:off x="5344883" y="6094519"/>
            <a:ext cx="542925" cy="3783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213278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48"/>
                                        </p:tgtEl>
                                        <p:attrNameLst>
                                          <p:attrName>style.visibility</p:attrName>
                                        </p:attrNameLst>
                                      </p:cBhvr>
                                      <p:to>
                                        <p:strVal val="visible"/>
                                      </p:to>
                                    </p:set>
                                    <p:animEffect transition="in" filter="fade">
                                      <p:cBhvr>
                                        <p:cTn id="21" dur="500"/>
                                        <p:tgtEl>
                                          <p:spTgt spid="204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36"/>
                                        </p:tgtEl>
                                      </p:cBhvr>
                                    </p:animEffect>
                                    <p:set>
                                      <p:cBhvr>
                                        <p:cTn id="33" dur="1" fill="hold">
                                          <p:stCondLst>
                                            <p:cond delay="499"/>
                                          </p:stCondLst>
                                        </p:cTn>
                                        <p:tgtEl>
                                          <p:spTgt spid="3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37"/>
                                        </p:tgtEl>
                                      </p:cBhvr>
                                    </p:animEffect>
                                    <p:set>
                                      <p:cBhvr>
                                        <p:cTn id="38"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1" grpId="1" animBg="1"/>
      <p:bldP spid="2048" grpId="0" animBg="1"/>
      <p:bldP spid="35" grpId="0" animBg="1"/>
      <p:bldP spid="36" grpId="0" animBg="1"/>
      <p:bldP spid="36" grpId="1" animBg="1"/>
      <p:bldP spid="37" grpId="0" animBg="1"/>
      <p:bldP spid="37"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6" name="Rectangle 5"/>
          <p:cNvSpPr/>
          <p:nvPr/>
        </p:nvSpPr>
        <p:spPr>
          <a:xfrm>
            <a:off x="0" y="682406"/>
            <a:ext cx="8854289"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29" name="Rectangle 28"/>
          <p:cNvSpPr/>
          <p:nvPr/>
        </p:nvSpPr>
        <p:spPr>
          <a:xfrm>
            <a:off x="180283" y="1384950"/>
            <a:ext cx="6276983" cy="1631216"/>
          </a:xfrm>
          <a:prstGeom prst="rect">
            <a:avLst/>
          </a:prstGeom>
        </p:spPr>
        <p:txBody>
          <a:bodyPr wrap="square">
            <a:spAutoFit/>
          </a:bodyPr>
          <a:lstStyle/>
          <a:p>
            <a:pPr marL="457200" indent="-457200">
              <a:buAutoNum type="arabicParenR"/>
            </a:pPr>
            <a:r>
              <a:rPr lang="en-GB" sz="2000" dirty="0">
                <a:latin typeface="Myriad Pro"/>
              </a:rPr>
              <a:t>The combined mass of two dogs is 12kg. The mass of one dog is 5.6kg and the mass of the other dog is 6.4kg. One of the dogs gains 0.7kg. What is their combined mass now?</a:t>
            </a:r>
          </a:p>
          <a:p>
            <a:pPr marL="457200" indent="-457200">
              <a:buAutoNum type="arabicPeriod"/>
            </a:pPr>
            <a:endParaRPr lang="en-GB" sz="2000" dirty="0">
              <a:latin typeface="Myriad Pro"/>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259" y="2819384"/>
            <a:ext cx="6196007" cy="2913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30886" y="5720350"/>
            <a:ext cx="6226379" cy="1200329"/>
          </a:xfrm>
          <a:prstGeom prst="rect">
            <a:avLst/>
          </a:prstGeom>
        </p:spPr>
        <p:txBody>
          <a:bodyPr wrap="square">
            <a:spAutoFit/>
          </a:bodyPr>
          <a:lstStyle/>
          <a:p>
            <a:pPr>
              <a:defRPr/>
            </a:pPr>
            <a:r>
              <a:rPr lang="en-GB" sz="2400" dirty="0">
                <a:latin typeface="Myriad Pro"/>
              </a:rPr>
              <a:t>I’ve added 0.7 to one addend and kept the other addend the same, so I must add 0.7 to the sum.</a:t>
            </a:r>
          </a:p>
        </p:txBody>
      </p:sp>
      <p:sp>
        <p:nvSpPr>
          <p:cNvPr id="10" name="Rectangle 9"/>
          <p:cNvSpPr/>
          <p:nvPr/>
        </p:nvSpPr>
        <p:spPr>
          <a:xfrm>
            <a:off x="1732872" y="5763214"/>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5447623" y="6142151"/>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50282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6" name="Rectangle 5"/>
          <p:cNvSpPr/>
          <p:nvPr/>
        </p:nvSpPr>
        <p:spPr>
          <a:xfrm>
            <a:off x="0" y="682406"/>
            <a:ext cx="8827129"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29" name="Rectangle 28"/>
          <p:cNvSpPr/>
          <p:nvPr/>
        </p:nvSpPr>
        <p:spPr>
          <a:xfrm>
            <a:off x="310913" y="1384950"/>
            <a:ext cx="6276983" cy="1631216"/>
          </a:xfrm>
          <a:prstGeom prst="rect">
            <a:avLst/>
          </a:prstGeom>
        </p:spPr>
        <p:txBody>
          <a:bodyPr wrap="square">
            <a:spAutoFit/>
          </a:bodyPr>
          <a:lstStyle/>
          <a:p>
            <a:pPr marL="457200" indent="-457200">
              <a:buAutoNum type="arabicParenR"/>
            </a:pPr>
            <a:r>
              <a:rPr lang="en-GB" sz="2000" dirty="0">
                <a:latin typeface="Myriad Pro"/>
              </a:rPr>
              <a:t>The combined mass of two dogs is 12kg. The mass of one dog is 5.6kg and the mass of the other dog is 6.4kg. One of the dogs gains 0.7kg. What is their combined mass now?</a:t>
            </a:r>
          </a:p>
          <a:p>
            <a:pPr marL="457200" indent="-457200">
              <a:buAutoNum type="arabicPeriod"/>
            </a:pPr>
            <a:endParaRPr lang="en-GB" sz="2000" dirty="0">
              <a:latin typeface="Myriad Pro"/>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889" y="3429000"/>
            <a:ext cx="6543675" cy="58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361516" y="5720350"/>
            <a:ext cx="6226379" cy="1200329"/>
          </a:xfrm>
          <a:prstGeom prst="rect">
            <a:avLst/>
          </a:prstGeom>
        </p:spPr>
        <p:txBody>
          <a:bodyPr wrap="square">
            <a:spAutoFit/>
          </a:bodyPr>
          <a:lstStyle/>
          <a:p>
            <a:pPr>
              <a:defRPr/>
            </a:pPr>
            <a:r>
              <a:rPr lang="en-GB" sz="2400" dirty="0">
                <a:latin typeface="Myriad Pro"/>
              </a:rPr>
              <a:t>I’ve added 0.7 to one addend and kept the other addend the same, so I must add 0.7 to the sum.</a:t>
            </a:r>
          </a:p>
        </p:txBody>
      </p:sp>
      <p:sp>
        <p:nvSpPr>
          <p:cNvPr id="9" name="Rectangle 8"/>
          <p:cNvSpPr/>
          <p:nvPr/>
        </p:nvSpPr>
        <p:spPr>
          <a:xfrm>
            <a:off x="1863502" y="5763214"/>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5578253" y="6142151"/>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958740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6" name="Rectangle 5"/>
          <p:cNvSpPr/>
          <p:nvPr/>
        </p:nvSpPr>
        <p:spPr>
          <a:xfrm>
            <a:off x="0" y="682406"/>
            <a:ext cx="8700380"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8" name="Rectangle 7"/>
          <p:cNvSpPr/>
          <p:nvPr/>
        </p:nvSpPr>
        <p:spPr>
          <a:xfrm>
            <a:off x="201382" y="1389718"/>
            <a:ext cx="6276983" cy="1631216"/>
          </a:xfrm>
          <a:prstGeom prst="rect">
            <a:avLst/>
          </a:prstGeom>
        </p:spPr>
        <p:txBody>
          <a:bodyPr wrap="square">
            <a:spAutoFit/>
          </a:bodyPr>
          <a:lstStyle/>
          <a:p>
            <a:pPr marL="457200" indent="-457200">
              <a:buFont typeface="+mj-lt"/>
              <a:buAutoNum type="arabicParenR" startAt="2"/>
            </a:pPr>
            <a:r>
              <a:rPr lang="en-GB" sz="2000" dirty="0">
                <a:latin typeface="Myriad Pro"/>
              </a:rPr>
              <a:t>The combined mass of a father and son is 121kg. The mass of the father is 87.3kg and the mass of the son is 33.7kg. One of them loses 800g. What is their combined mass now?</a:t>
            </a:r>
          </a:p>
          <a:p>
            <a:pPr marL="457200" indent="-457200">
              <a:buAutoNum type="arabicPeriod"/>
            </a:pPr>
            <a:endParaRPr lang="en-GB" sz="2000" dirty="0">
              <a:latin typeface="Myriad Pro"/>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590" y="2728913"/>
            <a:ext cx="5986463" cy="2168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591" y="2671762"/>
            <a:ext cx="5986462" cy="2225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247217" y="5720350"/>
            <a:ext cx="6226379" cy="1200329"/>
          </a:xfrm>
          <a:prstGeom prst="rect">
            <a:avLst/>
          </a:prstGeom>
        </p:spPr>
        <p:txBody>
          <a:bodyPr wrap="square">
            <a:spAutoFit/>
          </a:bodyPr>
          <a:lstStyle/>
          <a:p>
            <a:pPr>
              <a:defRPr/>
            </a:pPr>
            <a:r>
              <a:rPr lang="en-GB" sz="2400" dirty="0">
                <a:latin typeface="Myriad Pro"/>
              </a:rPr>
              <a:t>I’ve subtracted 0.8 from one addend and kept the other addend the same, so I must subtract 0.8 from the sum.</a:t>
            </a:r>
          </a:p>
        </p:txBody>
      </p:sp>
      <p:sp>
        <p:nvSpPr>
          <p:cNvPr id="17" name="Rectangle 16"/>
          <p:cNvSpPr/>
          <p:nvPr/>
        </p:nvSpPr>
        <p:spPr>
          <a:xfrm>
            <a:off x="2349280" y="5763802"/>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1449164" y="6461873"/>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2349280" y="5764437"/>
            <a:ext cx="542925" cy="3783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449163" y="6461872"/>
            <a:ext cx="542925" cy="37834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3020225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4098"/>
                                        </p:tgtEl>
                                      </p:cBhvr>
                                    </p:animEffect>
                                    <p:set>
                                      <p:cBhvr>
                                        <p:cTn id="11" dur="1" fill="hold">
                                          <p:stCondLst>
                                            <p:cond delay="499"/>
                                          </p:stCondLst>
                                        </p:cTn>
                                        <p:tgtEl>
                                          <p:spTgt spid="4098"/>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19"/>
                                        </p:tgtEl>
                                      </p:cBhvr>
                                    </p:animEffect>
                                    <p:set>
                                      <p:cBhvr>
                                        <p:cTn id="34" dur="1" fill="hold">
                                          <p:stCondLst>
                                            <p:cond delay="499"/>
                                          </p:stCondLst>
                                        </p:cTn>
                                        <p:tgtEl>
                                          <p:spTgt spid="19"/>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20"/>
                                        </p:tgtEl>
                                      </p:cBhvr>
                                    </p:animEffect>
                                    <p:set>
                                      <p:cBhvr>
                                        <p:cTn id="39"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7" grpId="0" animBg="1"/>
      <p:bldP spid="18" grpId="0" animBg="1"/>
      <p:bldP spid="19" grpId="0" animBg="1"/>
      <p:bldP spid="19" grpId="1" animBg="1"/>
      <p:bldP spid="20" grpId="0" animBg="1"/>
      <p:bldP spid="2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6" name="Rectangle 5"/>
          <p:cNvSpPr/>
          <p:nvPr/>
        </p:nvSpPr>
        <p:spPr>
          <a:xfrm>
            <a:off x="0" y="682406"/>
            <a:ext cx="9058656"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8" name="Rectangle 7"/>
          <p:cNvSpPr/>
          <p:nvPr/>
        </p:nvSpPr>
        <p:spPr>
          <a:xfrm>
            <a:off x="217709" y="1389718"/>
            <a:ext cx="6276983" cy="1631216"/>
          </a:xfrm>
          <a:prstGeom prst="rect">
            <a:avLst/>
          </a:prstGeom>
        </p:spPr>
        <p:txBody>
          <a:bodyPr wrap="square">
            <a:spAutoFit/>
          </a:bodyPr>
          <a:lstStyle/>
          <a:p>
            <a:pPr marL="457200" indent="-457200">
              <a:buFont typeface="+mj-lt"/>
              <a:buAutoNum type="arabicParenR" startAt="2"/>
            </a:pPr>
            <a:r>
              <a:rPr lang="en-GB" sz="2000" dirty="0">
                <a:latin typeface="Myriad Pro"/>
              </a:rPr>
              <a:t>The combined mass of a father and son is 121kg. The mass of the father is 87.3kg and the mass of the son is 33.7kg. One of them loses 800g. What is their combined mass now?</a:t>
            </a:r>
          </a:p>
          <a:p>
            <a:pPr marL="457200" indent="-457200">
              <a:buAutoNum type="arabicPeriod"/>
            </a:pPr>
            <a:endParaRPr lang="en-GB" sz="2000" dirty="0">
              <a:latin typeface="Myriad Pro"/>
            </a:endParaRPr>
          </a:p>
        </p:txBody>
      </p:sp>
      <p:sp>
        <p:nvSpPr>
          <p:cNvPr id="10" name="Rectangle 9"/>
          <p:cNvSpPr/>
          <p:nvPr/>
        </p:nvSpPr>
        <p:spPr>
          <a:xfrm>
            <a:off x="263544" y="5720350"/>
            <a:ext cx="6226379" cy="1200329"/>
          </a:xfrm>
          <a:prstGeom prst="rect">
            <a:avLst/>
          </a:prstGeom>
        </p:spPr>
        <p:txBody>
          <a:bodyPr wrap="square">
            <a:spAutoFit/>
          </a:bodyPr>
          <a:lstStyle/>
          <a:p>
            <a:pPr>
              <a:defRPr/>
            </a:pPr>
            <a:r>
              <a:rPr lang="en-GB" sz="2400" dirty="0">
                <a:latin typeface="Myriad Pro"/>
              </a:rPr>
              <a:t>I’ve subtracted 0.8 from one addend and kept the other addend the same, so I must subtract 0.8 from the sum.</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193" y="2767599"/>
            <a:ext cx="6181730" cy="2441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365607" y="5764437"/>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465490" y="6461872"/>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72977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6" name="Rectangle 5"/>
          <p:cNvSpPr/>
          <p:nvPr/>
        </p:nvSpPr>
        <p:spPr>
          <a:xfrm>
            <a:off x="0" y="682406"/>
            <a:ext cx="8863584"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sp>
        <p:nvSpPr>
          <p:cNvPr id="8" name="Rectangle 7"/>
          <p:cNvSpPr/>
          <p:nvPr/>
        </p:nvSpPr>
        <p:spPr>
          <a:xfrm>
            <a:off x="136069" y="1389718"/>
            <a:ext cx="6276983" cy="1631216"/>
          </a:xfrm>
          <a:prstGeom prst="rect">
            <a:avLst/>
          </a:prstGeom>
        </p:spPr>
        <p:txBody>
          <a:bodyPr wrap="square">
            <a:spAutoFit/>
          </a:bodyPr>
          <a:lstStyle/>
          <a:p>
            <a:pPr marL="457200" indent="-457200">
              <a:buFont typeface="+mj-lt"/>
              <a:buAutoNum type="arabicParenR" startAt="2"/>
            </a:pPr>
            <a:r>
              <a:rPr lang="en-GB" sz="2000" dirty="0">
                <a:latin typeface="Myriad Pro"/>
              </a:rPr>
              <a:t>The combined mass of a father and son is 121kg. The mass of the father is 87.3kg and the mass of the son is 33.7kg. One of them loses 800g. What is their combined mass now?</a:t>
            </a:r>
          </a:p>
          <a:p>
            <a:pPr marL="457200" indent="-457200">
              <a:buAutoNum type="arabicPeriod"/>
            </a:pPr>
            <a:endParaRPr lang="en-GB" sz="2000" dirty="0">
              <a:latin typeface="Myriad Pro"/>
            </a:endParaRPr>
          </a:p>
        </p:txBody>
      </p:sp>
      <p:sp>
        <p:nvSpPr>
          <p:cNvPr id="10" name="Rectangle 9"/>
          <p:cNvSpPr/>
          <p:nvPr/>
        </p:nvSpPr>
        <p:spPr>
          <a:xfrm>
            <a:off x="181904" y="5720350"/>
            <a:ext cx="6226379" cy="1200329"/>
          </a:xfrm>
          <a:prstGeom prst="rect">
            <a:avLst/>
          </a:prstGeom>
        </p:spPr>
        <p:txBody>
          <a:bodyPr wrap="square">
            <a:spAutoFit/>
          </a:bodyPr>
          <a:lstStyle/>
          <a:p>
            <a:pPr>
              <a:defRPr/>
            </a:pPr>
            <a:r>
              <a:rPr lang="en-GB" sz="2400" dirty="0">
                <a:latin typeface="Myriad Pro"/>
              </a:rPr>
              <a:t>I’ve subtracted 0.8 from one addend and kept the other addend the same, so I must subtract 0.8 from the sum.</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277" y="2890837"/>
            <a:ext cx="6029325"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283967" y="5764437"/>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383850" y="6461872"/>
            <a:ext cx="542925" cy="37834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00105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GB" sz="2000" dirty="0"/>
              <a:t> </a:t>
            </a:r>
            <a:endParaRPr lang="en-US" sz="2000" dirty="0">
              <a:solidFill>
                <a:srgbClr val="3875A1"/>
              </a:solidFill>
            </a:endParaRPr>
          </a:p>
        </p:txBody>
      </p:sp>
      <p:sp>
        <p:nvSpPr>
          <p:cNvPr id="6" name="Rectangle 5"/>
          <p:cNvSpPr/>
          <p:nvPr/>
        </p:nvSpPr>
        <p:spPr>
          <a:xfrm>
            <a:off x="0" y="682406"/>
            <a:ext cx="8795657" cy="461665"/>
          </a:xfrm>
          <a:prstGeom prst="rect">
            <a:avLst/>
          </a:prstGeom>
        </p:spPr>
        <p:txBody>
          <a:bodyPr wrap="square">
            <a:spAutoFit/>
          </a:bodyPr>
          <a:lstStyle/>
          <a:p>
            <a:pPr algn="ctr"/>
            <a:r>
              <a:rPr lang="en-GB" sz="2400" b="1" dirty="0">
                <a:latin typeface="Arial" panose="020B0604020202020204" pitchFamily="34" charset="0"/>
                <a:cs typeface="Arial" panose="020B0604020202020204" pitchFamily="34" charset="0"/>
              </a:rPr>
              <a:t>Practice activity</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3241" y="4132486"/>
            <a:ext cx="6029325" cy="2447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7518" y="1424530"/>
            <a:ext cx="6015048" cy="2375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60563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6.3"/>
</p:tagLst>
</file>

<file path=ppt/tags/tag10.xml><?xml version="1.0" encoding="utf-8"?>
<p:tagLst xmlns:a="http://schemas.openxmlformats.org/drawingml/2006/main" xmlns:r="http://schemas.openxmlformats.org/officeDocument/2006/relationships" xmlns:p="http://schemas.openxmlformats.org/presentationml/2006/main">
  <p:tag name="TIMING" val="|22.5|8.9|2.4|9.5|3.3|4.3|5.1|2.6"/>
</p:tagLst>
</file>

<file path=ppt/tags/tag11.xml><?xml version="1.0" encoding="utf-8"?>
<p:tagLst xmlns:a="http://schemas.openxmlformats.org/drawingml/2006/main" xmlns:r="http://schemas.openxmlformats.org/officeDocument/2006/relationships" xmlns:p="http://schemas.openxmlformats.org/presentationml/2006/main">
  <p:tag name="TIMING" val="|4.3|31.2|13.5|7|14.4"/>
</p:tagLst>
</file>

<file path=ppt/tags/tag12.xml><?xml version="1.0" encoding="utf-8"?>
<p:tagLst xmlns:a="http://schemas.openxmlformats.org/drawingml/2006/main" xmlns:r="http://schemas.openxmlformats.org/officeDocument/2006/relationships" xmlns:p="http://schemas.openxmlformats.org/presentationml/2006/main">
  <p:tag name="TIMING" val="|56"/>
</p:tagLst>
</file>

<file path=ppt/tags/tag13.xml><?xml version="1.0" encoding="utf-8"?>
<p:tagLst xmlns:a="http://schemas.openxmlformats.org/drawingml/2006/main" xmlns:r="http://schemas.openxmlformats.org/officeDocument/2006/relationships" xmlns:p="http://schemas.openxmlformats.org/presentationml/2006/main">
  <p:tag name="TIMING" val="|16.5"/>
</p:tagLst>
</file>

<file path=ppt/tags/tag14.xml><?xml version="1.0" encoding="utf-8"?>
<p:tagLst xmlns:a="http://schemas.openxmlformats.org/drawingml/2006/main" xmlns:r="http://schemas.openxmlformats.org/officeDocument/2006/relationships" xmlns:p="http://schemas.openxmlformats.org/presentationml/2006/main">
  <p:tag name="TIMING" val="|12.5|4.3|6.7|1.9|2.1|3|37.8|2.4|17.1|11.6"/>
</p:tagLst>
</file>

<file path=ppt/tags/tag15.xml><?xml version="1.0" encoding="utf-8"?>
<p:tagLst xmlns:a="http://schemas.openxmlformats.org/drawingml/2006/main" xmlns:r="http://schemas.openxmlformats.org/officeDocument/2006/relationships" xmlns:p="http://schemas.openxmlformats.org/presentationml/2006/main">
  <p:tag name="TIMING" val="|12.6|37.8|4.8|2.6|2.2|1.5|12|7.1|7.1|11.1"/>
</p:tagLst>
</file>

<file path=ppt/tags/tag16.xml><?xml version="1.0" encoding="utf-8"?>
<p:tagLst xmlns:a="http://schemas.openxmlformats.org/drawingml/2006/main" xmlns:r="http://schemas.openxmlformats.org/officeDocument/2006/relationships" xmlns:p="http://schemas.openxmlformats.org/presentationml/2006/main">
  <p:tag name="TIMING" val="|6.4|3.6|9.3|2.8|1.2|3.4|34|4.2|4.9|10.7"/>
</p:tagLst>
</file>

<file path=ppt/tags/tag2.xml><?xml version="1.0" encoding="utf-8"?>
<p:tagLst xmlns:a="http://schemas.openxmlformats.org/drawingml/2006/main" xmlns:r="http://schemas.openxmlformats.org/officeDocument/2006/relationships" xmlns:p="http://schemas.openxmlformats.org/presentationml/2006/main">
  <p:tag name="TIMING" val="|42|53.9|20.8|9.8|7.9"/>
</p:tagLst>
</file>

<file path=ppt/tags/tag3.xml><?xml version="1.0" encoding="utf-8"?>
<p:tagLst xmlns:a="http://schemas.openxmlformats.org/drawingml/2006/main" xmlns:r="http://schemas.openxmlformats.org/officeDocument/2006/relationships" xmlns:p="http://schemas.openxmlformats.org/presentationml/2006/main">
  <p:tag name="TIMING" val="|12.2"/>
</p:tagLst>
</file>

<file path=ppt/tags/tag4.xml><?xml version="1.0" encoding="utf-8"?>
<p:tagLst xmlns:a="http://schemas.openxmlformats.org/drawingml/2006/main" xmlns:r="http://schemas.openxmlformats.org/officeDocument/2006/relationships" xmlns:p="http://schemas.openxmlformats.org/presentationml/2006/main">
  <p:tag name="TIMING" val="|39.3|96.5|42.7|8.2|6.1"/>
</p:tagLst>
</file>

<file path=ppt/tags/tag5.xml><?xml version="1.0" encoding="utf-8"?>
<p:tagLst xmlns:a="http://schemas.openxmlformats.org/drawingml/2006/main" xmlns:r="http://schemas.openxmlformats.org/officeDocument/2006/relationships" xmlns:p="http://schemas.openxmlformats.org/presentationml/2006/main">
  <p:tag name="TIMING" val="|19.1"/>
</p:tagLst>
</file>

<file path=ppt/tags/tag6.xml><?xml version="1.0" encoding="utf-8"?>
<p:tagLst xmlns:a="http://schemas.openxmlformats.org/drawingml/2006/main" xmlns:r="http://schemas.openxmlformats.org/officeDocument/2006/relationships" xmlns:p="http://schemas.openxmlformats.org/presentationml/2006/main">
  <p:tag name="TIMING" val="|18"/>
</p:tagLst>
</file>

<file path=ppt/tags/tag7.xml><?xml version="1.0" encoding="utf-8"?>
<p:tagLst xmlns:a="http://schemas.openxmlformats.org/drawingml/2006/main" xmlns:r="http://schemas.openxmlformats.org/officeDocument/2006/relationships" xmlns:p="http://schemas.openxmlformats.org/presentationml/2006/main">
  <p:tag name="TIMING" val="|59.2"/>
</p:tagLst>
</file>

<file path=ppt/tags/tag8.xml><?xml version="1.0" encoding="utf-8"?>
<p:tagLst xmlns:a="http://schemas.openxmlformats.org/drawingml/2006/main" xmlns:r="http://schemas.openxmlformats.org/officeDocument/2006/relationships" xmlns:p="http://schemas.openxmlformats.org/presentationml/2006/main">
  <p:tag name="TIMING" val="|43.3|10.2|2.3|4.2|3.3|2.2|8.8|1.6"/>
</p:tagLst>
</file>

<file path=ppt/tags/tag9.xml><?xml version="1.0" encoding="utf-8"?>
<p:tagLst xmlns:a="http://schemas.openxmlformats.org/drawingml/2006/main" xmlns:r="http://schemas.openxmlformats.org/officeDocument/2006/relationships" xmlns:p="http://schemas.openxmlformats.org/presentationml/2006/main">
  <p:tag name="TIMING" val="|37.4|10.7|8.6|13"/>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5.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54778C-1F19-4F3F-ABC2-3B1194BCB33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3.xml><?xml version="1.0" encoding="utf-8"?>
<ds:datastoreItem xmlns:ds="http://schemas.openxmlformats.org/officeDocument/2006/customXml" ds:itemID="{C741CFB3-56EB-43C7-9AEC-7949AF2A8694}"/>
</file>

<file path=docProps/app.xml><?xml version="1.0" encoding="utf-8"?>
<Properties xmlns="http://schemas.openxmlformats.org/officeDocument/2006/extended-properties" xmlns:vt="http://schemas.openxmlformats.org/officeDocument/2006/docPropsVTypes">
  <TotalTime>0</TotalTime>
  <Words>1258</Words>
  <Application>Microsoft Office PowerPoint</Application>
  <PresentationFormat>On-screen Show (4:3)</PresentationFormat>
  <Paragraphs>303</Paragraphs>
  <Slides>24</Slides>
  <Notes>23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24</vt:i4>
      </vt:variant>
    </vt:vector>
  </HeadingPairs>
  <TitlesOfParts>
    <vt:vector size="31" baseType="lpstr">
      <vt:lpstr>Arial</vt:lpstr>
      <vt:lpstr>Calibri</vt:lpstr>
      <vt:lpstr>Calibri Light</vt:lpstr>
      <vt:lpstr>Myriad Pro</vt:lpstr>
      <vt:lpstr>Custom Design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2019-06-21T08:46:49Z</dcterms:created>
  <dcterms:modified xsi:type="dcterms:W3CDTF">2020-08-27T11:30:10Z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