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 id="2147483665" r:id="rId5"/>
  </p:sldMasterIdLst>
  <p:notesMasterIdLst>
    <p:notesMasterId r:id="rId21"/>
  </p:notesMasterIdLst>
  <p:sldIdLst>
    <p:sldId id="256" r:id="rId6"/>
    <p:sldId id="276" r:id="rId7"/>
    <p:sldId id="288" r:id="rId8"/>
    <p:sldId id="267" r:id="rId9"/>
    <p:sldId id="277" r:id="rId10"/>
    <p:sldId id="280" r:id="rId11"/>
    <p:sldId id="268" r:id="rId12"/>
    <p:sldId id="282" r:id="rId13"/>
    <p:sldId id="284" r:id="rId14"/>
    <p:sldId id="283" r:id="rId15"/>
    <p:sldId id="279" r:id="rId16"/>
    <p:sldId id="285" r:id="rId17"/>
    <p:sldId id="286" r:id="rId18"/>
    <p:sldId id="275" r:id="rId19"/>
    <p:sldId id="289"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75A1"/>
    <a:srgbClr val="E6E6E6"/>
    <a:srgbClr val="387538"/>
    <a:srgbClr val="F26C5F"/>
    <a:srgbClr val="3E678B"/>
    <a:srgbClr val="F37A00"/>
    <a:srgbClr val="2C3034"/>
    <a:srgbClr val="AE6FAB"/>
    <a:srgbClr val="93C01F"/>
    <a:srgbClr val="FFD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C45CFC-D62B-49C1-9693-66563E840171}" v="1" dt="2020-08-27T11:28:27.5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11" autoAdjust="0"/>
    <p:restoredTop sz="94063" autoAdjust="0"/>
  </p:normalViewPr>
  <p:slideViewPr>
    <p:cSldViewPr snapToGrid="0">
      <p:cViewPr varScale="1">
        <p:scale>
          <a:sx n="68" d="100"/>
          <a:sy n="68" d="100"/>
        </p:scale>
        <p:origin x="147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CEA5C6-5C5E-4449-B4C3-BA826E36E879}" type="datetimeFigureOut">
              <a:rPr lang="en-GB" smtClean="0"/>
              <a:t>27/08/2020</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7C8E8A-85C7-47BD-AFEA-C0DF946DDB8F}" type="slidenum">
              <a:rPr lang="en-GB" smtClean="0"/>
              <a:t>‹#›</a:t>
            </a:fld>
            <a:endParaRPr lang="en-GB" dirty="0"/>
          </a:p>
        </p:txBody>
      </p:sp>
    </p:spTree>
    <p:extLst>
      <p:ext uri="{BB962C8B-B14F-4D97-AF65-F5344CB8AC3E}">
        <p14:creationId xmlns:p14="http://schemas.microsoft.com/office/powerpoint/2010/main" val="51456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1" dirty="0"/>
          </a:p>
        </p:txBody>
      </p:sp>
      <p:sp>
        <p:nvSpPr>
          <p:cNvPr id="4" name="Slide Number Placeholder 3"/>
          <p:cNvSpPr>
            <a:spLocks noGrp="1"/>
          </p:cNvSpPr>
          <p:nvPr>
            <p:ph type="sldNum" sz="quarter" idx="5"/>
          </p:nvPr>
        </p:nvSpPr>
        <p:spPr/>
        <p:txBody>
          <a:bodyPr/>
          <a:lstStyle/>
          <a:p>
            <a:fld id="{6A7C8E8A-85C7-47BD-AFEA-C0DF946DDB8F}" type="slidenum">
              <a:rPr lang="en-GB" smtClean="0"/>
              <a:t>2</a:t>
            </a:fld>
            <a:endParaRPr lang="en-GB" dirty="0"/>
          </a:p>
        </p:txBody>
      </p:sp>
    </p:spTree>
    <p:extLst>
      <p:ext uri="{BB962C8B-B14F-4D97-AF65-F5344CB8AC3E}">
        <p14:creationId xmlns:p14="http://schemas.microsoft.com/office/powerpoint/2010/main" val="920791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5"/>
          </p:nvPr>
        </p:nvSpPr>
        <p:spPr/>
        <p:txBody>
          <a:bodyPr/>
          <a:lstStyle/>
          <a:p>
            <a:fld id="{38B2033A-FB0F-7949-A9F0-CBC790DC54B4}" type="slidenum">
              <a:rPr lang="en-US" smtClean="0"/>
              <a:t>11</a:t>
            </a:fld>
            <a:endParaRPr lang="en-US" dirty="0"/>
          </a:p>
        </p:txBody>
      </p:sp>
    </p:spTree>
    <p:extLst>
      <p:ext uri="{BB962C8B-B14F-4D97-AF65-F5344CB8AC3E}">
        <p14:creationId xmlns:p14="http://schemas.microsoft.com/office/powerpoint/2010/main" val="1572279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12</a:t>
            </a:fld>
            <a:endParaRPr lang="en-GB" dirty="0"/>
          </a:p>
        </p:txBody>
      </p:sp>
    </p:spTree>
    <p:extLst>
      <p:ext uri="{BB962C8B-B14F-4D97-AF65-F5344CB8AC3E}">
        <p14:creationId xmlns:p14="http://schemas.microsoft.com/office/powerpoint/2010/main" val="3312164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13</a:t>
            </a:fld>
            <a:endParaRPr lang="en-US" dirty="0"/>
          </a:p>
        </p:txBody>
      </p:sp>
    </p:spTree>
    <p:extLst>
      <p:ext uri="{BB962C8B-B14F-4D97-AF65-F5344CB8AC3E}">
        <p14:creationId xmlns:p14="http://schemas.microsoft.com/office/powerpoint/2010/main" val="3460697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10"/>
          </p:nvPr>
        </p:nvSpPr>
        <p:spPr/>
        <p:txBody>
          <a:bodyPr/>
          <a:lstStyle/>
          <a:p>
            <a:fld id="{6A7C8E8A-85C7-47BD-AFEA-C0DF946DDB8F}" type="slidenum">
              <a:rPr lang="en-GB" smtClean="0"/>
              <a:t>14</a:t>
            </a:fld>
            <a:endParaRPr lang="en-GB" dirty="0"/>
          </a:p>
        </p:txBody>
      </p:sp>
    </p:spTree>
    <p:extLst>
      <p:ext uri="{BB962C8B-B14F-4D97-AF65-F5344CB8AC3E}">
        <p14:creationId xmlns:p14="http://schemas.microsoft.com/office/powerpoint/2010/main" val="702197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3</a:t>
            </a:fld>
            <a:endParaRPr lang="en-GB" dirty="0"/>
          </a:p>
        </p:txBody>
      </p:sp>
    </p:spTree>
    <p:extLst>
      <p:ext uri="{BB962C8B-B14F-4D97-AF65-F5344CB8AC3E}">
        <p14:creationId xmlns:p14="http://schemas.microsoft.com/office/powerpoint/2010/main" val="2940050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a:t>
            </a:fld>
            <a:endParaRPr lang="en-US" dirty="0"/>
          </a:p>
        </p:txBody>
      </p:sp>
    </p:spTree>
    <p:extLst>
      <p:ext uri="{BB962C8B-B14F-4D97-AF65-F5344CB8AC3E}">
        <p14:creationId xmlns:p14="http://schemas.microsoft.com/office/powerpoint/2010/main" val="12424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1" i="1" dirty="0"/>
          </a:p>
        </p:txBody>
      </p:sp>
      <p:sp>
        <p:nvSpPr>
          <p:cNvPr id="4" name="Slide Number Placeholder 3"/>
          <p:cNvSpPr>
            <a:spLocks noGrp="1"/>
          </p:cNvSpPr>
          <p:nvPr>
            <p:ph type="sldNum" sz="quarter" idx="5"/>
          </p:nvPr>
        </p:nvSpPr>
        <p:spPr/>
        <p:txBody>
          <a:bodyPr/>
          <a:lstStyle/>
          <a:p>
            <a:fld id="{38B2033A-FB0F-7949-A9F0-CBC790DC54B4}" type="slidenum">
              <a:rPr lang="en-US" smtClean="0"/>
              <a:t>5</a:t>
            </a:fld>
            <a:endParaRPr lang="en-US" dirty="0"/>
          </a:p>
        </p:txBody>
      </p:sp>
    </p:spTree>
    <p:extLst>
      <p:ext uri="{BB962C8B-B14F-4D97-AF65-F5344CB8AC3E}">
        <p14:creationId xmlns:p14="http://schemas.microsoft.com/office/powerpoint/2010/main" val="13465068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latin typeface="+mn-lt"/>
            </a:endParaRPr>
          </a:p>
        </p:txBody>
      </p:sp>
      <p:sp>
        <p:nvSpPr>
          <p:cNvPr id="4" name="Slide Number Placeholder 3"/>
          <p:cNvSpPr>
            <a:spLocks noGrp="1"/>
          </p:cNvSpPr>
          <p:nvPr>
            <p:ph type="sldNum" sz="quarter" idx="5"/>
          </p:nvPr>
        </p:nvSpPr>
        <p:spPr/>
        <p:txBody>
          <a:bodyPr/>
          <a:lstStyle/>
          <a:p>
            <a:fld id="{38B2033A-FB0F-7949-A9F0-CBC790DC54B4}" type="slidenum">
              <a:rPr lang="en-US" smtClean="0"/>
              <a:t>6</a:t>
            </a:fld>
            <a:endParaRPr lang="en-US" dirty="0"/>
          </a:p>
        </p:txBody>
      </p:sp>
    </p:spTree>
    <p:extLst>
      <p:ext uri="{BB962C8B-B14F-4D97-AF65-F5344CB8AC3E}">
        <p14:creationId xmlns:p14="http://schemas.microsoft.com/office/powerpoint/2010/main" val="960064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7</a:t>
            </a:fld>
            <a:endParaRPr lang="en-GB" dirty="0"/>
          </a:p>
        </p:txBody>
      </p:sp>
    </p:spTree>
    <p:extLst>
      <p:ext uri="{BB962C8B-B14F-4D97-AF65-F5344CB8AC3E}">
        <p14:creationId xmlns:p14="http://schemas.microsoft.com/office/powerpoint/2010/main" val="53345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p:txBody>
      </p:sp>
      <p:sp>
        <p:nvSpPr>
          <p:cNvPr id="4" name="Slide Number Placeholder 3"/>
          <p:cNvSpPr>
            <a:spLocks noGrp="1"/>
          </p:cNvSpPr>
          <p:nvPr>
            <p:ph type="sldNum" sz="quarter" idx="5"/>
          </p:nvPr>
        </p:nvSpPr>
        <p:spPr/>
        <p:txBody>
          <a:bodyPr/>
          <a:lstStyle/>
          <a:p>
            <a:fld id="{38B2033A-FB0F-7949-A9F0-CBC790DC54B4}" type="slidenum">
              <a:rPr lang="en-US" smtClean="0"/>
              <a:t>8</a:t>
            </a:fld>
            <a:endParaRPr lang="en-US" dirty="0"/>
          </a:p>
        </p:txBody>
      </p:sp>
    </p:spTree>
    <p:extLst>
      <p:ext uri="{BB962C8B-B14F-4D97-AF65-F5344CB8AC3E}">
        <p14:creationId xmlns:p14="http://schemas.microsoft.com/office/powerpoint/2010/main" val="2504346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A7C8E8A-85C7-47BD-AFEA-C0DF946DDB8F}" type="slidenum">
              <a:rPr lang="en-GB" smtClean="0"/>
              <a:t>9</a:t>
            </a:fld>
            <a:endParaRPr lang="en-GB" dirty="0"/>
          </a:p>
        </p:txBody>
      </p:sp>
    </p:spTree>
    <p:extLst>
      <p:ext uri="{BB962C8B-B14F-4D97-AF65-F5344CB8AC3E}">
        <p14:creationId xmlns:p14="http://schemas.microsoft.com/office/powerpoint/2010/main" val="1209379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10</a:t>
            </a:fld>
            <a:endParaRPr lang="en-US" dirty="0"/>
          </a:p>
        </p:txBody>
      </p:sp>
    </p:spTree>
    <p:extLst>
      <p:ext uri="{BB962C8B-B14F-4D97-AF65-F5344CB8AC3E}">
        <p14:creationId xmlns:p14="http://schemas.microsoft.com/office/powerpoint/2010/main" val="249424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C9B7B-869C-40A4-8114-696A3E001401}"/>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E7612E7-ED90-46E6-A960-40810AED490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6F59438-3C48-45D7-9B94-F2CFAC4ACAC4}"/>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6962E869-3027-485A-9412-972BD5E4317B}"/>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6E33EE4-C6B8-46F0-AE04-3205F2CB2E1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755266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9A472-A2B8-472E-A481-4DC11CD677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D723D6B-177A-47FD-A0F8-F4A8672B96B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F58F784-2E95-435B-B5E4-CC78C0B24AC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71E95D0E-7568-4EB4-88DE-1DAA5CBFF6C5}"/>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2ED6CF1-8FD3-457D-96CD-5D4021D07583}"/>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402648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89ABD8-382B-4470-9B4B-F472D8630950}"/>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B3F0AF9-DDA5-4276-8F20-FD7DDD74AAA3}"/>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0AAFA6-5AF3-4B92-8F84-B2E4A7BC5825}"/>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BE0D617A-00ED-4A10-A86C-7CA5FB507D3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DC02729-4627-437F-A61F-CFF1F63B5391}"/>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5836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03649" y="2618343"/>
            <a:ext cx="7740352" cy="1621314"/>
          </a:xfrm>
          <a:prstGeom prst="rect">
            <a:avLst/>
          </a:prstGeom>
        </p:spPr>
      </p:pic>
      <p:sp>
        <p:nvSpPr>
          <p:cNvPr id="44036" name="Rectangle 4"/>
          <p:cNvSpPr>
            <a:spLocks noGrp="1" noChangeArrowheads="1"/>
          </p:cNvSpPr>
          <p:nvPr>
            <p:ph type="ctrTitle" hasCustomPrompt="1"/>
          </p:nvPr>
        </p:nvSpPr>
        <p:spPr>
          <a:xfrm>
            <a:off x="2483768" y="2803101"/>
            <a:ext cx="6279232"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2483768" y="3746683"/>
            <a:ext cx="6279232"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492297" y="4877634"/>
            <a:ext cx="7239000" cy="4360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b="1" kern="0" dirty="0">
                <a:solidFill>
                  <a:srgbClr val="00628C"/>
                </a:solidFill>
              </a:rPr>
              <a:t>Mastery Professional Development</a:t>
            </a:r>
          </a:p>
        </p:txBody>
      </p:sp>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21060" y="520876"/>
            <a:ext cx="2969940" cy="1144332"/>
          </a:xfrm>
          <a:prstGeom prst="rect">
            <a:avLst/>
          </a:prstGeom>
        </p:spPr>
      </p:pic>
      <p:pic>
        <p:nvPicPr>
          <p:cNvPr id="12" name="Picture 1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652120" y="178908"/>
            <a:ext cx="3068836" cy="1486300"/>
          </a:xfrm>
          <a:prstGeom prst="rect">
            <a:avLst/>
          </a:prstGeom>
        </p:spPr>
      </p:pic>
      <p:pic>
        <p:nvPicPr>
          <p:cNvPr id="13" name="Picture 12"/>
          <p:cNvPicPr>
            <a:picLocks noChangeAspect="1"/>
          </p:cNvPicPr>
          <p:nvPr userDrawn="1"/>
        </p:nvPicPr>
        <p:blipFill rotWithShape="1">
          <a:blip r:embed="rId5">
            <a:extLst>
              <a:ext uri="{28A0092B-C50C-407E-A947-70E740481C1C}">
                <a14:useLocalDpi xmlns:a14="http://schemas.microsoft.com/office/drawing/2010/main" val="0"/>
              </a:ext>
            </a:extLst>
          </a:blip>
          <a:srcRect/>
          <a:stretch/>
        </p:blipFill>
        <p:spPr>
          <a:xfrm>
            <a:off x="0" y="0"/>
            <a:ext cx="1066570" cy="6885384"/>
          </a:xfrm>
          <a:prstGeom prst="rect">
            <a:avLst/>
          </a:prstGeom>
        </p:spPr>
      </p:pic>
      <p:pic>
        <p:nvPicPr>
          <p:cNvPr id="16" name="Picture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90854" y="2618343"/>
            <a:ext cx="312794"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403648" y="2935440"/>
            <a:ext cx="899160" cy="978408"/>
          </a:xfrm>
          <a:prstGeom prst="rect">
            <a:avLst/>
          </a:prstGeom>
        </p:spPr>
      </p:pic>
      <p:sp>
        <p:nvSpPr>
          <p:cNvPr id="7" name="Text Placeholder 6"/>
          <p:cNvSpPr>
            <a:spLocks noGrp="1"/>
          </p:cNvSpPr>
          <p:nvPr>
            <p:ph type="body" sz="quarter" idx="11" hasCustomPrompt="1"/>
          </p:nvPr>
        </p:nvSpPr>
        <p:spPr>
          <a:xfrm>
            <a:off x="1492297" y="5246952"/>
            <a:ext cx="5583460"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4191000" y="6073157"/>
            <a:ext cx="4572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1801776220"/>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1" y="1237880"/>
            <a:ext cx="4114799" cy="1937576"/>
          </a:xfrm>
        </p:spPr>
        <p:txBody>
          <a:bodyPr>
            <a:normAutofit/>
          </a:bodyPr>
          <a:lstStyle>
            <a:lvl1pPr marL="0" indent="0">
              <a:buNone/>
              <a:defRPr sz="3700">
                <a:solidFill>
                  <a:schemeClr val="bg1"/>
                </a:solidFill>
                <a:latin typeface="Arial" panose="020B0604020202020204" pitchFamily="34" charset="0"/>
                <a:cs typeface="Arial" panose="020B0604020202020204" pitchFamily="34" charset="0"/>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latin typeface="Arial" panose="020B0604020202020204" pitchFamily="34" charset="0"/>
                <a:cs typeface="Arial" panose="020B0604020202020204" pitchFamily="34" charset="0"/>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latin typeface="Arial" panose="020B0604020202020204" pitchFamily="34" charset="0"/>
                <a:cs typeface="Arial" panose="020B0604020202020204" pitchFamily="34" charset="0"/>
              </a:defRPr>
            </a:lvl1pPr>
          </a:lstStyle>
          <a:p>
            <a:pPr>
              <a:defRPr/>
            </a:pPr>
            <a:endParaRPr lang="en-GB"/>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a:buNone/>
            </a:pPr>
            <a:r>
              <a:rPr lang="en-GB" sz="2300" b="1" noProof="0" dirty="0">
                <a:solidFill>
                  <a:schemeClr val="bg1"/>
                </a:solidFill>
                <a:latin typeface="Arial" panose="020B0604020202020204" pitchFamily="34" charset="0"/>
                <a:cs typeface="Arial" panose="020B0604020202020204" pitchFamily="34" charset="0"/>
              </a:rPr>
              <a:t>Primary maths lessons </a:t>
            </a:r>
          </a:p>
          <a:p>
            <a:pPr>
              <a:buNone/>
            </a:pPr>
            <a:r>
              <a:rPr lang="en-GB" sz="2300" b="1" noProof="0" dirty="0">
                <a:solidFill>
                  <a:schemeClr val="bg1"/>
                </a:solidFill>
                <a:latin typeface="Arial" panose="020B0604020202020204" pitchFamily="34" charset="0"/>
                <a:cs typeface="Arial" panose="020B0604020202020204" pitchFamily="34" charset="0"/>
              </a:rPr>
              <a:t>during school closures 2020</a:t>
            </a:r>
            <a:endParaRPr lang="en-GB" sz="23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819351"/>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3" y="1561503"/>
            <a:ext cx="4546847" cy="707886"/>
          </a:xfrm>
          <a:prstGeom prst="rect">
            <a:avLst/>
          </a:prstGeom>
          <a:noFill/>
        </p:spPr>
        <p:txBody>
          <a:bodyPr wrap="square" rtlCol="0">
            <a:spAutoFit/>
          </a:bodyPr>
          <a:lstStyle/>
          <a:p>
            <a:pPr>
              <a:buNone/>
            </a:pPr>
            <a:r>
              <a:rPr lang="en-GB" sz="2000" b="0" noProof="0" dirty="0">
                <a:solidFill>
                  <a:schemeClr val="bg1"/>
                </a:solidFill>
                <a:latin typeface="Arial" panose="020B0604020202020204" pitchFamily="34" charset="0"/>
                <a:cs typeface="Arial" panose="020B0604020202020204" pitchFamily="34" charset="0"/>
              </a:rPr>
              <a:t>The video lesson linked to the presentation can be found at</a:t>
            </a:r>
            <a:endParaRPr lang="en-GB" sz="2000" b="0" dirty="0">
              <a:solidFill>
                <a:schemeClr val="bg1"/>
              </a:solidFill>
              <a:latin typeface="Arial" panose="020B0604020202020204" pitchFamily="34" charset="0"/>
              <a:cs typeface="Arial" panose="020B0604020202020204" pitchFamily="34" charset="0"/>
            </a:endParaRP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a:defRPr/>
            </a:pPr>
            <a:endParaRPr lang="en-GB"/>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336454"/>
            <a:ext cx="4106862" cy="457200"/>
          </a:xfrm>
        </p:spPr>
        <p:txBody>
          <a:bodyPr>
            <a:normAutofit/>
          </a:bodyPr>
          <a:lstStyle>
            <a:lvl1pPr marL="0" indent="0">
              <a:buNone/>
              <a:defRPr sz="2000">
                <a:solidFill>
                  <a:schemeClr val="bg1"/>
                </a:solidFill>
                <a:latin typeface="Arial" panose="020B0604020202020204" pitchFamily="34" charset="0"/>
                <a:cs typeface="Arial" panose="020B0604020202020204" pitchFamily="34" charset="0"/>
              </a:defRPr>
            </a:lvl1pPr>
          </a:lstStyle>
          <a:p>
            <a:pPr lvl="0"/>
            <a:r>
              <a:rPr lang="en-GB" dirty="0"/>
              <a:t>[Comms to insert URL here]</a:t>
            </a:r>
          </a:p>
        </p:txBody>
      </p:sp>
    </p:spTree>
    <p:extLst>
      <p:ext uri="{BB962C8B-B14F-4D97-AF65-F5344CB8AC3E}">
        <p14:creationId xmlns:p14="http://schemas.microsoft.com/office/powerpoint/2010/main" val="2570838163"/>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1" y="0"/>
            <a:ext cx="9144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Tree>
    <p:extLst>
      <p:ext uri="{BB962C8B-B14F-4D97-AF65-F5344CB8AC3E}">
        <p14:creationId xmlns:p14="http://schemas.microsoft.com/office/powerpoint/2010/main" val="37027808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Rectangle 5"/>
          <p:cNvSpPr>
            <a:spLocks noGrp="1" noChangeArrowheads="1"/>
          </p:cNvSpPr>
          <p:nvPr>
            <p:ph type="subTitle" idx="1"/>
          </p:nvPr>
        </p:nvSpPr>
        <p:spPr>
          <a:xfrm>
            <a:off x="457200" y="1237880"/>
            <a:ext cx="4546847" cy="3121056"/>
          </a:xfrm>
        </p:spPr>
        <p:txBody>
          <a:bodyPr/>
          <a:lstStyle>
            <a:lvl1pPr marL="0" indent="0">
              <a:buNone/>
              <a:defRPr sz="4000">
                <a:solidFill>
                  <a:schemeClr val="bg1"/>
                </a:solidFill>
              </a:defRPr>
            </a:lvl1pPr>
          </a:lstStyle>
          <a:p>
            <a:pPr lvl="0"/>
            <a:r>
              <a:rPr lang="en-GB" noProof="0" dirty="0"/>
              <a:t>Click to edit Master subtitle style</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3" name="TextBox 2">
            <a:extLst>
              <a:ext uri="{FF2B5EF4-FFF2-40B4-BE49-F238E27FC236}">
                <a16:creationId xmlns:a16="http://schemas.microsoft.com/office/drawing/2014/main" id="{E32D450C-6B8D-48E5-ADDD-16A31DF194C5}"/>
              </a:ext>
            </a:extLst>
          </p:cNvPr>
          <p:cNvSpPr txBox="1"/>
          <p:nvPr userDrawn="1"/>
        </p:nvSpPr>
        <p:spPr>
          <a:xfrm>
            <a:off x="465513" y="381098"/>
            <a:ext cx="4546847"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Primary maths lessons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300" b="1" i="0" u="none" strike="noStrike" kern="0" cap="none" spc="0" normalizeH="0" baseline="0" noProof="0" dirty="0">
                <a:ln>
                  <a:noFill/>
                </a:ln>
                <a:solidFill>
                  <a:srgbClr val="FFFFFF"/>
                </a:solidFill>
                <a:effectLst/>
                <a:uLnTx/>
                <a:uFillTx/>
                <a:latin typeface="Arial"/>
                <a:cs typeface="Arial"/>
                <a:sym typeface="Arial"/>
              </a:rPr>
              <a:t>during school closures 2020</a:t>
            </a:r>
          </a:p>
        </p:txBody>
      </p:sp>
    </p:spTree>
    <p:extLst>
      <p:ext uri="{BB962C8B-B14F-4D97-AF65-F5344CB8AC3E}">
        <p14:creationId xmlns:p14="http://schemas.microsoft.com/office/powerpoint/2010/main" val="3029110111"/>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Canvas" preserve="1" userDrawn="1">
  <p:cSld name="Blank Canvas">
    <p:spTree>
      <p:nvGrpSpPr>
        <p:cNvPr id="1" name="Shape 29"/>
        <p:cNvGrpSpPr/>
        <p:nvPr/>
      </p:nvGrpSpPr>
      <p:grpSpPr>
        <a:xfrm>
          <a:off x="0" y="0"/>
          <a:ext cx="0" cy="0"/>
          <a:chOff x="0" y="0"/>
          <a:chExt cx="0" cy="0"/>
        </a:xfrm>
      </p:grpSpPr>
      <p:sp>
        <p:nvSpPr>
          <p:cNvPr id="30" name="Google Shape;30;p12"/>
          <p:cNvSpPr txBox="1">
            <a:spLocks noGrp="1"/>
          </p:cNvSpPr>
          <p:nvPr>
            <p:ph type="body" idx="1"/>
          </p:nvPr>
        </p:nvSpPr>
        <p:spPr>
          <a:xfrm>
            <a:off x="1" y="0"/>
            <a:ext cx="9144000" cy="630000"/>
          </a:xfrm>
          <a:prstGeom prst="rect">
            <a:avLst/>
          </a:prstGeom>
          <a:solidFill>
            <a:srgbClr val="82CBDD"/>
          </a:solidFill>
          <a:ln>
            <a:noFill/>
          </a:ln>
        </p:spPr>
        <p:txBody>
          <a:bodyPr spcFirstLastPara="1" wrap="square" lIns="180000" tIns="45700" rIns="180000" bIns="45700" anchor="ctr" anchorCtr="0">
            <a:noAutofit/>
          </a:bodyPr>
          <a:lstStyle>
            <a:lvl1pPr marL="457200" lvl="0" indent="-228600" algn="r">
              <a:spcBef>
                <a:spcPts val="420"/>
              </a:spcBef>
              <a:spcAft>
                <a:spcPts val="0"/>
              </a:spcAft>
              <a:buSzPts val="1400"/>
              <a:buNone/>
              <a:defRPr sz="2100">
                <a:solidFill>
                  <a:srgbClr val="82CBDD"/>
                </a:solidFill>
                <a:latin typeface="Open Sans"/>
                <a:ea typeface="Open Sans"/>
                <a:cs typeface="Open Sans"/>
                <a:sym typeface="Open Sans"/>
              </a:defRPr>
            </a:lvl1pPr>
            <a:lvl2pPr marL="914400" lvl="1" indent="-342900" algn="l">
              <a:spcBef>
                <a:spcPts val="360"/>
              </a:spcBef>
              <a:spcAft>
                <a:spcPts val="0"/>
              </a:spcAft>
              <a:buSzPts val="1800"/>
              <a:buChar char="●"/>
              <a:defRPr/>
            </a:lvl2pPr>
            <a:lvl3pPr marL="1371600" lvl="2" indent="-342900" algn="l">
              <a:spcBef>
                <a:spcPts val="360"/>
              </a:spcBef>
              <a:spcAft>
                <a:spcPts val="0"/>
              </a:spcAft>
              <a:buSzPts val="1800"/>
              <a:buChar char="–"/>
              <a:defRPr/>
            </a:lvl3pPr>
            <a:lvl4pPr marL="1828800" lvl="3" indent="-342900" algn="l">
              <a:spcBef>
                <a:spcPts val="360"/>
              </a:spcBef>
              <a:spcAft>
                <a:spcPts val="0"/>
              </a:spcAft>
              <a:buSzPts val="1800"/>
              <a:buChar char="●"/>
              <a:defRPr/>
            </a:lvl4pPr>
            <a:lvl5pPr marL="2286000" lvl="4" indent="-342900" algn="l">
              <a:spcBef>
                <a:spcPts val="360"/>
              </a:spcBef>
              <a:spcAft>
                <a:spcPts val="0"/>
              </a:spcAft>
              <a:buSzPts val="1800"/>
              <a:buChar char="●"/>
              <a:defRPr/>
            </a:lvl5pPr>
            <a:lvl6pPr marL="2743200" lvl="5" indent="-342900" algn="l">
              <a:spcBef>
                <a:spcPts val="360"/>
              </a:spcBef>
              <a:spcAft>
                <a:spcPts val="0"/>
              </a:spcAft>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pPr marL="457200" marR="0" lvl="0" indent="-228600" algn="r" defTabSz="914400" rtl="0" eaLnBrk="1" fontAlgn="auto" latinLnBrk="0" hangingPunct="1">
              <a:lnSpc>
                <a:spcPct val="100000"/>
              </a:lnSpc>
              <a:spcBef>
                <a:spcPts val="420"/>
              </a:spcBef>
              <a:spcAft>
                <a:spcPts val="0"/>
              </a:spcAft>
              <a:buClr>
                <a:srgbClr val="000000"/>
              </a:buClr>
              <a:buSzPts val="1400"/>
              <a:buFont typeface="Arial"/>
              <a:buNone/>
              <a:tabLst/>
              <a:defRPr/>
            </a:pPr>
            <a:endParaRPr lang="en-GB" sz="2400" dirty="0">
              <a:latin typeface="Myriad Pro" panose="020B0503030403020204" charset="0"/>
            </a:endParaRPr>
          </a:p>
        </p:txBody>
      </p:sp>
      <p:sp>
        <p:nvSpPr>
          <p:cNvPr id="7" name="Title 6">
            <a:extLst>
              <a:ext uri="{FF2B5EF4-FFF2-40B4-BE49-F238E27FC236}">
                <a16:creationId xmlns:a16="http://schemas.microsoft.com/office/drawing/2014/main" id="{FE49692A-9FF6-4A6A-A1BB-2F13EA8B8397}"/>
              </a:ext>
            </a:extLst>
          </p:cNvPr>
          <p:cNvSpPr>
            <a:spLocks noGrp="1"/>
          </p:cNvSpPr>
          <p:nvPr>
            <p:ph type="title" hasCustomPrompt="1"/>
          </p:nvPr>
        </p:nvSpPr>
        <p:spPr>
          <a:xfrm>
            <a:off x="1152433" y="54406"/>
            <a:ext cx="7886700" cy="582526"/>
          </a:xfrm>
        </p:spPr>
        <p:txBody>
          <a:bodyPr>
            <a:normAutofit/>
          </a:bodyPr>
          <a:lstStyle>
            <a:lvl1pPr algn="r">
              <a:defRPr sz="2400" b="0">
                <a:solidFill>
                  <a:schemeClr val="tx1"/>
                </a:solidFill>
                <a:latin typeface="Myriad Pro" panose="020B0503030403020204" pitchFamily="34" charset="0"/>
              </a:defRPr>
            </a:lvl1pPr>
          </a:lstStyle>
          <a:p>
            <a:r>
              <a:rPr lang="en-US" dirty="0"/>
              <a:t>[Insert title here]</a:t>
            </a:r>
            <a:endParaRPr lang="en-GB" dirty="0"/>
          </a:p>
        </p:txBody>
      </p:sp>
    </p:spTree>
    <p:extLst>
      <p:ext uri="{BB962C8B-B14F-4D97-AF65-F5344CB8AC3E}">
        <p14:creationId xmlns:p14="http://schemas.microsoft.com/office/powerpoint/2010/main" val="15814688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5292" y="0"/>
            <a:ext cx="9171517"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A1D5FAB-92D0-4B75-9849-67CDAA9DC3B8}"/>
              </a:ext>
            </a:extLst>
          </p:cNvPr>
          <p:cNvSpPr txBox="1"/>
          <p:nvPr userDrawn="1"/>
        </p:nvSpPr>
        <p:spPr>
          <a:xfrm>
            <a:off x="465514" y="2191818"/>
            <a:ext cx="421301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FFFFFF"/>
                </a:solidFill>
                <a:effectLst/>
                <a:uLnTx/>
                <a:uFillTx/>
                <a:latin typeface="Arial"/>
                <a:cs typeface="Arial"/>
                <a:sym typeface="Arial"/>
              </a:rPr>
              <a:t>The video lesson and teacher guide linked to this presentation are at</a:t>
            </a:r>
          </a:p>
        </p:txBody>
      </p:sp>
      <p:sp>
        <p:nvSpPr>
          <p:cNvPr id="7" name="Date Placeholder 6">
            <a:extLst>
              <a:ext uri="{FF2B5EF4-FFF2-40B4-BE49-F238E27FC236}">
                <a16:creationId xmlns:a16="http://schemas.microsoft.com/office/drawing/2014/main" id="{FF959467-41A6-455E-929A-E40D1059C340}"/>
              </a:ext>
            </a:extLst>
          </p:cNvPr>
          <p:cNvSpPr>
            <a:spLocks noGrp="1" noChangeArrowheads="1"/>
          </p:cNvSpPr>
          <p:nvPr>
            <p:ph type="dt" sz="half" idx="10"/>
          </p:nvPr>
        </p:nvSpPr>
        <p:spPr/>
        <p:txBody>
          <a:bodyPr/>
          <a:lstStyle>
            <a:lvl1pPr>
              <a:defRPr>
                <a:solidFill>
                  <a:schemeClr val="accent2"/>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8" name="Footer Placeholder 7">
            <a:extLst>
              <a:ext uri="{FF2B5EF4-FFF2-40B4-BE49-F238E27FC236}">
                <a16:creationId xmlns:a16="http://schemas.microsoft.com/office/drawing/2014/main" id="{80EA04C3-E93E-45FB-8B42-78A38976AF52}"/>
              </a:ext>
            </a:extLst>
          </p:cNvPr>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srgbClr val="99CCCC"/>
              </a:solidFill>
              <a:effectLst/>
              <a:uLnTx/>
              <a:uFillTx/>
              <a:latin typeface="Arial"/>
              <a:cs typeface="Arial"/>
              <a:sym typeface="Arial"/>
            </a:endParaRPr>
          </a:p>
        </p:txBody>
      </p:sp>
      <p:sp>
        <p:nvSpPr>
          <p:cNvPr id="10" name="Text Placeholder 9">
            <a:extLst>
              <a:ext uri="{FF2B5EF4-FFF2-40B4-BE49-F238E27FC236}">
                <a16:creationId xmlns:a16="http://schemas.microsoft.com/office/drawing/2014/main" id="{FD0175FE-A09C-40EE-B580-1CFB0E1E8F13}"/>
              </a:ext>
            </a:extLst>
          </p:cNvPr>
          <p:cNvSpPr>
            <a:spLocks noGrp="1"/>
          </p:cNvSpPr>
          <p:nvPr>
            <p:ph type="body" sz="quarter" idx="12" hasCustomPrompt="1"/>
          </p:nvPr>
        </p:nvSpPr>
        <p:spPr>
          <a:xfrm>
            <a:off x="465139" y="2860236"/>
            <a:ext cx="4106862" cy="457200"/>
          </a:xfrm>
        </p:spPr>
        <p:txBody>
          <a:bodyPr>
            <a:normAutofit/>
          </a:bodyPr>
          <a:lstStyle>
            <a:lvl1pPr marL="0" indent="0">
              <a:buNone/>
              <a:defRPr sz="2000">
                <a:solidFill>
                  <a:schemeClr val="bg1"/>
                </a:solidFill>
              </a:defRPr>
            </a:lvl1pPr>
          </a:lstStyle>
          <a:p>
            <a:pPr lvl="0"/>
            <a:r>
              <a:rPr lang="en-GB" dirty="0"/>
              <a:t>[Comms to insert URL here]</a:t>
            </a:r>
          </a:p>
        </p:txBody>
      </p:sp>
    </p:spTree>
    <p:extLst>
      <p:ext uri="{BB962C8B-B14F-4D97-AF65-F5344CB8AC3E}">
        <p14:creationId xmlns:p14="http://schemas.microsoft.com/office/powerpoint/2010/main" val="309715772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59015-8DA1-40A2-A90C-130F8A5C633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DB2DEF7-9C11-458F-9736-788A34A609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A1FA307-D125-4D1A-9384-DFB6696F167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A76D6E95-1427-4470-A263-0B79F9BA048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2498A505-4530-4EA2-8445-C1BAB7A23F6D}"/>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761370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2D4C8-B06E-4811-8228-2AF3161A46BD}"/>
              </a:ext>
            </a:extLst>
          </p:cNvPr>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2C7EBA5B-2AE6-44DC-A9D2-C60CA8667D82}"/>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AF7B8F2-E6C6-41CF-B7CA-A082BF7E0101}"/>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9797D4-1B60-43DD-93EE-7A57493C6BE9}"/>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C1BCD5D-F5CE-4A9D-9C13-CA48F2936714}"/>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650572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EC325-6A0C-4A37-94E0-487CE370D3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50B050-CE5C-44C9-955C-A8E2070A839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AC56558-E2E0-4D95-91E7-634582F7E3B4}"/>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3F91CDE-BF66-42CB-A69B-581436B4034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163ADCA5-E1CF-4371-B809-36655AC9C7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99BB80C-C658-4407-B846-CCEED8AA34A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9846150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B68D2C-9D3A-4BAD-8612-5F9EDA11D6DF}"/>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8427535-14A0-4996-A685-A80C9F3F95AE}"/>
              </a:ext>
            </a:extLst>
          </p:cNvPr>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2FAE7AD-EAC5-49BE-A75D-EE6419304341}"/>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16E81F4-D3AF-4DB9-9064-875629C10D9A}"/>
              </a:ext>
            </a:extLst>
          </p:cNvPr>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46AD350-D719-4881-9FA1-45CEB477F349}"/>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08C8973-E3F1-4857-8CA6-8A95FFAC4207}"/>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8" name="Footer Placeholder 7">
            <a:extLst>
              <a:ext uri="{FF2B5EF4-FFF2-40B4-BE49-F238E27FC236}">
                <a16:creationId xmlns:a16="http://schemas.microsoft.com/office/drawing/2014/main" id="{E28DE002-323A-4B7E-BCD5-0332AA723D96}"/>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5CE99863-AC10-41DA-AE7F-192332FC026F}"/>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801843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180A9-5DFE-45D5-8FAA-B7498636FD1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722BBC9-3286-44B9-AB6B-4B0DC8733733}"/>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4" name="Footer Placeholder 3">
            <a:extLst>
              <a:ext uri="{FF2B5EF4-FFF2-40B4-BE49-F238E27FC236}">
                <a16:creationId xmlns:a16="http://schemas.microsoft.com/office/drawing/2014/main" id="{BB57860C-E126-47D6-8E5E-BFA126E439E1}"/>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DB95F689-E745-42FE-B8F8-4F60BDC9313C}"/>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159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3F2DFC-8AC9-491A-B182-C0C24B3F8092}"/>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3" name="Footer Placeholder 2">
            <a:extLst>
              <a:ext uri="{FF2B5EF4-FFF2-40B4-BE49-F238E27FC236}">
                <a16:creationId xmlns:a16="http://schemas.microsoft.com/office/drawing/2014/main" id="{46DC1E7D-339A-416E-9C57-7C8EDE44000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255C5059-128E-4A74-BCF4-788A7C0E97EA}"/>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1286376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9BE1B-5F9C-4ACF-AB34-2CECB3C0FD77}"/>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C626D7D-AE2B-4BFB-8757-C7BFE67991AB}"/>
              </a:ext>
            </a:extLst>
          </p:cNvPr>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3DC9A12-125F-460B-9AB1-CDE51568B0F9}"/>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F3D27ED-C43C-419C-BDF3-74AEF70C21A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00D05B8-EEA2-429A-9A8A-2EFB54499CDD}"/>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CF1B8855-CE81-46A3-ADE5-AAF6EFD43226}"/>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25660768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DB3E2-5575-4457-9333-CEB286779266}"/>
              </a:ext>
            </a:extLst>
          </p:cNvPr>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ABC147A-8A5F-4BE0-9A42-A47FE469B19E}"/>
              </a:ext>
            </a:extLst>
          </p:cNvPr>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ADA87D19-79B4-412E-A903-86B8974E9C73}"/>
              </a:ext>
            </a:extLst>
          </p:cNvPr>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2E63680-3C79-49DB-8B06-B773AC50CD99}"/>
              </a:ext>
            </a:extLst>
          </p:cNvPr>
          <p:cNvSpPr>
            <a:spLocks noGrp="1"/>
          </p:cNvSpPr>
          <p:nvPr>
            <p:ph type="dt" sz="half" idx="10"/>
          </p:nvPr>
        </p:nvSpPr>
        <p:spPr/>
        <p:txBody>
          <a:bodyPr/>
          <a:lstStyle/>
          <a:p>
            <a:fld id="{455F59A6-4C1B-4FD6-878F-82AC377F9B3A}" type="datetimeFigureOut">
              <a:rPr lang="en-GB" smtClean="0"/>
              <a:t>27/08/2020</a:t>
            </a:fld>
            <a:endParaRPr lang="en-GB" dirty="0"/>
          </a:p>
        </p:txBody>
      </p:sp>
      <p:sp>
        <p:nvSpPr>
          <p:cNvPr id="6" name="Footer Placeholder 5">
            <a:extLst>
              <a:ext uri="{FF2B5EF4-FFF2-40B4-BE49-F238E27FC236}">
                <a16:creationId xmlns:a16="http://schemas.microsoft.com/office/drawing/2014/main" id="{3FAD00A8-32E6-43BF-8BF0-53DAFF88464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7AD97C8-961F-4070-88C0-0F210B3D2210}"/>
              </a:ext>
            </a:extLst>
          </p:cNvPr>
          <p:cNvSpPr>
            <a:spLocks noGrp="1"/>
          </p:cNvSpPr>
          <p:nvPr>
            <p:ph type="sldNum" sz="quarter" idx="12"/>
          </p:nvPr>
        </p:nvSpPr>
        <p:spPr/>
        <p:txBody>
          <a:bodyPr/>
          <a:lstStyle/>
          <a:p>
            <a:fld id="{C984F70F-9C44-4160-96D5-E913D38E0A5C}" type="slidenum">
              <a:rPr lang="en-GB" smtClean="0"/>
              <a:t>‹#›</a:t>
            </a:fld>
            <a:endParaRPr lang="en-GB" dirty="0"/>
          </a:p>
        </p:txBody>
      </p:sp>
    </p:spTree>
    <p:extLst>
      <p:ext uri="{BB962C8B-B14F-4D97-AF65-F5344CB8AC3E}">
        <p14:creationId xmlns:p14="http://schemas.microsoft.com/office/powerpoint/2010/main" val="494749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904020-F667-4813-A3B0-1E0D6DB094B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12F75B-AB48-412C-A17D-C9D87A9BA94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73EB188-2311-4943-9D78-36EB8CAB164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5F59A6-4C1B-4FD6-878F-82AC377F9B3A}" type="datetimeFigureOut">
              <a:rPr lang="en-GB" smtClean="0"/>
              <a:t>27/08/2020</a:t>
            </a:fld>
            <a:endParaRPr lang="en-GB" dirty="0"/>
          </a:p>
        </p:txBody>
      </p:sp>
      <p:sp>
        <p:nvSpPr>
          <p:cNvPr id="5" name="Footer Placeholder 4">
            <a:extLst>
              <a:ext uri="{FF2B5EF4-FFF2-40B4-BE49-F238E27FC236}">
                <a16:creationId xmlns:a16="http://schemas.microsoft.com/office/drawing/2014/main" id="{F7BFDF1F-E66C-40E5-80AD-A6A185622BE3}"/>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E3FFEF28-D3D0-4CAA-9B24-905EE38B7DD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84F70F-9C44-4160-96D5-E913D38E0A5C}" type="slidenum">
              <a:rPr lang="en-GB" smtClean="0"/>
              <a:t>‹#›</a:t>
            </a:fld>
            <a:endParaRPr lang="en-GB" dirty="0"/>
          </a:p>
        </p:txBody>
      </p:sp>
    </p:spTree>
    <p:extLst>
      <p:ext uri="{BB962C8B-B14F-4D97-AF65-F5344CB8AC3E}">
        <p14:creationId xmlns:p14="http://schemas.microsoft.com/office/powerpoint/2010/main" val="14297754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2"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7DB16D-6641-4EB0-A001-D3414ADF6C14}"/>
              </a:ext>
            </a:extLst>
          </p:cNvPr>
          <p:cNvSpPr>
            <a:spLocks noGrp="1"/>
          </p:cNvSpPr>
          <p:nvPr>
            <p:ph type="title"/>
          </p:nvPr>
        </p:nvSpPr>
        <p:spPr>
          <a:xfrm>
            <a:off x="628650" y="365126"/>
            <a:ext cx="7886700" cy="582526"/>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28922F2A-0641-4D3B-A3ED-EF93432FBC53}"/>
              </a:ext>
            </a:extLst>
          </p:cNvPr>
          <p:cNvSpPr>
            <a:spLocks noGrp="1"/>
          </p:cNvSpPr>
          <p:nvPr>
            <p:ph type="body" idx="1"/>
          </p:nvPr>
        </p:nvSpPr>
        <p:spPr>
          <a:xfrm>
            <a:off x="628650" y="1180407"/>
            <a:ext cx="7886700" cy="499655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61815A7-A59A-4954-B9FA-C4294D584B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2C95C026-08C9-4B34-900E-A796AD91033C}" type="datetimeFigureOut">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27/08/2020</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5" name="Footer Placeholder 4">
            <a:extLst>
              <a:ext uri="{FF2B5EF4-FFF2-40B4-BE49-F238E27FC236}">
                <a16:creationId xmlns:a16="http://schemas.microsoft.com/office/drawing/2014/main" id="{13F2A56B-3936-4F67-83F4-DA8D8C5ACA3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
        <p:nvSpPr>
          <p:cNvPr id="6" name="Slide Number Placeholder 5">
            <a:extLst>
              <a:ext uri="{FF2B5EF4-FFF2-40B4-BE49-F238E27FC236}">
                <a16:creationId xmlns:a16="http://schemas.microsoft.com/office/drawing/2014/main" id="{DDD98230-5C29-4173-8FB8-EF447AC28247}"/>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C456067-5DCC-4FA4-963E-25DDD588CAA1}" type="slidenum">
              <a:rPr kumimoji="0" lang="en-GB" sz="1200" b="0" i="0" u="none" strike="noStrike" kern="0" cap="none" spc="0" normalizeH="0" baseline="0" noProof="0" smtClean="0">
                <a:ln>
                  <a:noFill/>
                </a:ln>
                <a:solidFill>
                  <a:prstClr val="black">
                    <a:tint val="75000"/>
                  </a:prstClr>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a:t>
            </a:fld>
            <a:endParaRPr kumimoji="0" lang="en-GB" sz="1200" b="0" i="0" u="none" strike="noStrike" kern="0" cap="none" spc="0" normalizeH="0" baseline="0" noProof="0">
              <a:ln>
                <a:noFill/>
              </a:ln>
              <a:solidFill>
                <a:prstClr val="black">
                  <a:tint val="75000"/>
                </a:prstClr>
              </a:solidFill>
              <a:effectLst/>
              <a:uLnTx/>
              <a:uFillTx/>
              <a:latin typeface="Arial"/>
              <a:cs typeface="Arial"/>
              <a:sym typeface="Arial"/>
            </a:endParaRPr>
          </a:p>
        </p:txBody>
      </p:sp>
    </p:spTree>
    <p:extLst>
      <p:ext uri="{BB962C8B-B14F-4D97-AF65-F5344CB8AC3E}">
        <p14:creationId xmlns:p14="http://schemas.microsoft.com/office/powerpoint/2010/main" val="337303131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rgbClr val="585858"/>
        </a:buClr>
        <a:buFont typeface="Arial" panose="020B0604020202020204" pitchFamily="34" charset="0"/>
        <a:buChar char="•"/>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585858"/>
        </a:buClr>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585858"/>
        </a:buClr>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rgbClr val="585858"/>
        </a:buClr>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notesSlide" Target="../notesSlides/notesSlide9.xml"/><Relationship Id="rId7" Type="http://schemas.openxmlformats.org/officeDocument/2006/relationships/image" Target="../media/image20.png"/><Relationship Id="rId2" Type="http://schemas.openxmlformats.org/officeDocument/2006/relationships/slideLayout" Target="../slideLayouts/slideLayout15.xm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15.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10.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hyperlink" Target="https://www.ncetm.org.uk/classroom-resources/vl-upper-key-stage-2-number-addition-and-subtraction-video-lessons/" TargetMode="Externa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5.xml"/><Relationship Id="rId1" Type="http://schemas.openxmlformats.org/officeDocument/2006/relationships/tags" Target="../tags/tag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tags" Target="../tags/tag2.xml"/><Relationship Id="rId5" Type="http://schemas.openxmlformats.org/officeDocument/2006/relationships/image" Target="../media/image11.pn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4.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5.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7.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8.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subTitle" idx="1"/>
          </p:nvPr>
        </p:nvSpPr>
        <p:spPr/>
        <p:txBody>
          <a:bodyPr>
            <a:noAutofit/>
          </a:bodyPr>
          <a:lstStyle/>
          <a:p>
            <a:pPr marL="0" indent="0">
              <a:buNone/>
            </a:pPr>
            <a:r>
              <a:rPr lang="en-GB" sz="4000" dirty="0"/>
              <a:t>KS2 Number, Addition and Subtraction </a:t>
            </a:r>
            <a:br>
              <a:rPr lang="en-GB" sz="4000" dirty="0"/>
            </a:br>
            <a:r>
              <a:rPr lang="en-GB" sz="4000" dirty="0"/>
              <a:t>Lesson 8</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2210" y="1248595"/>
            <a:ext cx="5327053" cy="673364"/>
          </a:xfrm>
          <a:prstGeom prst="rect">
            <a:avLst/>
          </a:prstGeom>
        </p:spPr>
      </p:pic>
      <p:sp>
        <p:nvSpPr>
          <p:cNvPr id="2" name="Text Placeholder 1"/>
          <p:cNvSpPr>
            <a:spLocks noGrp="1"/>
          </p:cNvSpPr>
          <p:nvPr>
            <p:ph type="body" sz="quarter" idx="11"/>
          </p:nvPr>
        </p:nvSpPr>
        <p:spPr/>
        <p:txBody>
          <a:bodyPr>
            <a:noAutofit/>
          </a:bodyPr>
          <a:lstStyle/>
          <a:p>
            <a:pPr marL="0" indent="0">
              <a:buNone/>
            </a:pPr>
            <a:endParaRPr lang="en-GB" sz="2000" dirty="0"/>
          </a:p>
          <a:p>
            <a:pPr marL="0" indent="0">
              <a:buNone/>
            </a:pPr>
            <a:endParaRPr lang="en-US" sz="2000" dirty="0"/>
          </a:p>
        </p:txBody>
      </p:sp>
      <p:sp>
        <p:nvSpPr>
          <p:cNvPr id="11" name="TextBox 10">
            <a:extLst>
              <a:ext uri="{FF2B5EF4-FFF2-40B4-BE49-F238E27FC236}">
                <a16:creationId xmlns:a16="http://schemas.microsoft.com/office/drawing/2014/main" id="{96363112-4474-4E8B-9FA7-AE1C1BC94E06}"/>
              </a:ext>
            </a:extLst>
          </p:cNvPr>
          <p:cNvSpPr txBox="1"/>
          <p:nvPr/>
        </p:nvSpPr>
        <p:spPr bwMode="auto">
          <a:xfrm>
            <a:off x="974897" y="5631801"/>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67</a:t>
            </a:r>
          </a:p>
        </p:txBody>
      </p:sp>
      <p:sp>
        <p:nvSpPr>
          <p:cNvPr id="9" name="TextBox 8">
            <a:extLst>
              <a:ext uri="{FF2B5EF4-FFF2-40B4-BE49-F238E27FC236}">
                <a16:creationId xmlns:a16="http://schemas.microsoft.com/office/drawing/2014/main" id="{39313DA3-8AFB-4ED6-9645-85B2D5F32EC7}"/>
              </a:ext>
            </a:extLst>
          </p:cNvPr>
          <p:cNvSpPr txBox="1"/>
          <p:nvPr/>
        </p:nvSpPr>
        <p:spPr bwMode="auto">
          <a:xfrm>
            <a:off x="4480227" y="5631801"/>
            <a:ext cx="676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110</a:t>
            </a:r>
          </a:p>
        </p:txBody>
      </p:sp>
      <p:grpSp>
        <p:nvGrpSpPr>
          <p:cNvPr id="3" name="Group 2">
            <a:extLst>
              <a:ext uri="{FF2B5EF4-FFF2-40B4-BE49-F238E27FC236}">
                <a16:creationId xmlns:a16="http://schemas.microsoft.com/office/drawing/2014/main" id="{9901A2D2-CC8B-4CB5-8F59-B10539F7754E}"/>
              </a:ext>
            </a:extLst>
          </p:cNvPr>
          <p:cNvGrpSpPr/>
          <p:nvPr/>
        </p:nvGrpSpPr>
        <p:grpSpPr>
          <a:xfrm>
            <a:off x="1987726" y="5631801"/>
            <a:ext cx="2133298" cy="461665"/>
            <a:chOff x="3549594" y="5763582"/>
            <a:chExt cx="2133298" cy="461665"/>
          </a:xfrm>
        </p:grpSpPr>
        <p:sp>
          <p:nvSpPr>
            <p:cNvPr id="6" name="TextBox 5">
              <a:extLst>
                <a:ext uri="{FF2B5EF4-FFF2-40B4-BE49-F238E27FC236}">
                  <a16:creationId xmlns:a16="http://schemas.microsoft.com/office/drawing/2014/main" id="{AD2BB50F-AC5E-47AE-9E72-84BD3100D489}"/>
                </a:ext>
              </a:extLst>
            </p:cNvPr>
            <p:cNvSpPr txBox="1"/>
            <p:nvPr/>
          </p:nvSpPr>
          <p:spPr bwMode="auto">
            <a:xfrm>
              <a:off x="3549594"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0" name="TextBox 9">
              <a:extLst>
                <a:ext uri="{FF2B5EF4-FFF2-40B4-BE49-F238E27FC236}">
                  <a16:creationId xmlns:a16="http://schemas.microsoft.com/office/drawing/2014/main" id="{9F8DE8D4-0230-484D-9DC4-F8215C4A0DF1}"/>
                </a:ext>
              </a:extLst>
            </p:cNvPr>
            <p:cNvSpPr txBox="1"/>
            <p:nvPr/>
          </p:nvSpPr>
          <p:spPr bwMode="auto">
            <a:xfrm>
              <a:off x="4410069" y="576358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sp>
          <p:nvSpPr>
            <p:cNvPr id="12" name="TextBox 11">
              <a:extLst>
                <a:ext uri="{FF2B5EF4-FFF2-40B4-BE49-F238E27FC236}">
                  <a16:creationId xmlns:a16="http://schemas.microsoft.com/office/drawing/2014/main" id="{525C0AB0-B223-454F-9751-69942ED10139}"/>
                </a:ext>
              </a:extLst>
            </p:cNvPr>
            <p:cNvSpPr txBox="1"/>
            <p:nvPr/>
          </p:nvSpPr>
          <p:spPr bwMode="auto">
            <a:xfrm>
              <a:off x="5318690" y="576358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30" name="Group 29"/>
          <p:cNvGrpSpPr/>
          <p:nvPr/>
        </p:nvGrpSpPr>
        <p:grpSpPr>
          <a:xfrm>
            <a:off x="3756822" y="3702861"/>
            <a:ext cx="1411222" cy="461665"/>
            <a:chOff x="5318690" y="3834642"/>
            <a:chExt cx="1411222" cy="461665"/>
          </a:xfrm>
        </p:grpSpPr>
        <p:sp>
          <p:nvSpPr>
            <p:cNvPr id="8" name="TextBox 7">
              <a:extLst>
                <a:ext uri="{FF2B5EF4-FFF2-40B4-BE49-F238E27FC236}">
                  <a16:creationId xmlns:a16="http://schemas.microsoft.com/office/drawing/2014/main" id="{4D603A20-3366-4086-A0A6-033217C411D4}"/>
                </a:ext>
              </a:extLst>
            </p:cNvPr>
            <p:cNvSpPr txBox="1"/>
            <p:nvPr/>
          </p:nvSpPr>
          <p:spPr bwMode="auto">
            <a:xfrm>
              <a:off x="6030682" y="3834642"/>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13" name="TextBox 12">
              <a:extLst>
                <a:ext uri="{FF2B5EF4-FFF2-40B4-BE49-F238E27FC236}">
                  <a16:creationId xmlns:a16="http://schemas.microsoft.com/office/drawing/2014/main" id="{C37717DD-1D74-49F4-8D01-085CE6D00485}"/>
                </a:ext>
              </a:extLst>
            </p:cNvPr>
            <p:cNvSpPr txBox="1"/>
            <p:nvPr/>
          </p:nvSpPr>
          <p:spPr bwMode="auto">
            <a:xfrm>
              <a:off x="5318690"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29" name="Group 28"/>
          <p:cNvGrpSpPr/>
          <p:nvPr/>
        </p:nvGrpSpPr>
        <p:grpSpPr>
          <a:xfrm>
            <a:off x="963675" y="3702861"/>
            <a:ext cx="2423456" cy="461665"/>
            <a:chOff x="2525543" y="3834642"/>
            <a:chExt cx="2423456" cy="461665"/>
          </a:xfrm>
        </p:grpSpPr>
        <p:sp>
          <p:nvSpPr>
            <p:cNvPr id="5" name="TextBox 4">
              <a:extLst>
                <a:ext uri="{FF2B5EF4-FFF2-40B4-BE49-F238E27FC236}">
                  <a16:creationId xmlns:a16="http://schemas.microsoft.com/office/drawing/2014/main" id="{2937D039-AF0A-4772-B9F9-72C5FEDF6AA0}"/>
                </a:ext>
              </a:extLst>
            </p:cNvPr>
            <p:cNvSpPr txBox="1"/>
            <p:nvPr/>
          </p:nvSpPr>
          <p:spPr bwMode="auto">
            <a:xfrm>
              <a:off x="2525543" y="383464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a:t>
              </a:r>
            </a:p>
          </p:txBody>
        </p:sp>
        <p:sp>
          <p:nvSpPr>
            <p:cNvPr id="7" name="TextBox 6">
              <a:extLst>
                <a:ext uri="{FF2B5EF4-FFF2-40B4-BE49-F238E27FC236}">
                  <a16:creationId xmlns:a16="http://schemas.microsoft.com/office/drawing/2014/main" id="{E9ABC693-A70B-45D2-A02A-549CC575946C}"/>
                </a:ext>
              </a:extLst>
            </p:cNvPr>
            <p:cNvSpPr txBox="1"/>
            <p:nvPr/>
          </p:nvSpPr>
          <p:spPr bwMode="auto">
            <a:xfrm>
              <a:off x="4421290" y="383464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sp>
          <p:nvSpPr>
            <p:cNvPr id="14" name="TextBox 13">
              <a:extLst>
                <a:ext uri="{FF2B5EF4-FFF2-40B4-BE49-F238E27FC236}">
                  <a16:creationId xmlns:a16="http://schemas.microsoft.com/office/drawing/2014/main" id="{B7EA9B5E-7E0B-4DC7-B70A-84071A6B0EA6}"/>
                </a:ext>
              </a:extLst>
            </p:cNvPr>
            <p:cNvSpPr txBox="1"/>
            <p:nvPr/>
          </p:nvSpPr>
          <p:spPr bwMode="auto">
            <a:xfrm>
              <a:off x="3549594" y="383464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15" name="TextBox 14">
            <a:extLst>
              <a:ext uri="{FF2B5EF4-FFF2-40B4-BE49-F238E27FC236}">
                <a16:creationId xmlns:a16="http://schemas.microsoft.com/office/drawing/2014/main" id="{BF7BE988-A946-4816-AA0C-B9CBDC04CA29}"/>
              </a:ext>
            </a:extLst>
          </p:cNvPr>
          <p:cNvSpPr txBox="1"/>
          <p:nvPr/>
        </p:nvSpPr>
        <p:spPr bwMode="auto">
          <a:xfrm>
            <a:off x="470019" y="4668624"/>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4818428" y="4668624"/>
            <a:ext cx="7489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4483" y="4204021"/>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30268" y="4202728"/>
            <a:ext cx="194527" cy="1390870"/>
          </a:xfrm>
          <a:prstGeom prst="rect">
            <a:avLst/>
          </a:prstGeom>
        </p:spPr>
      </p:pic>
      <p:sp>
        <p:nvSpPr>
          <p:cNvPr id="23" name="TextBox 22">
            <a:extLst>
              <a:ext uri="{FF2B5EF4-FFF2-40B4-BE49-F238E27FC236}">
                <a16:creationId xmlns:a16="http://schemas.microsoft.com/office/drawing/2014/main" id="{2937D039-AF0A-4772-B9F9-72C5FEDF6AA0}"/>
              </a:ext>
            </a:extLst>
          </p:cNvPr>
          <p:cNvSpPr txBox="1"/>
          <p:nvPr/>
        </p:nvSpPr>
        <p:spPr bwMode="auto">
          <a:xfrm>
            <a:off x="1324795" y="1354445"/>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a:t>
            </a:r>
          </a:p>
        </p:txBody>
      </p:sp>
      <p:sp>
        <p:nvSpPr>
          <p:cNvPr id="24" name="TextBox 23">
            <a:extLst>
              <a:ext uri="{FF2B5EF4-FFF2-40B4-BE49-F238E27FC236}">
                <a16:creationId xmlns:a16="http://schemas.microsoft.com/office/drawing/2014/main" id="{2937D039-AF0A-4772-B9F9-72C5FEDF6AA0}"/>
              </a:ext>
            </a:extLst>
          </p:cNvPr>
          <p:cNvSpPr txBox="1"/>
          <p:nvPr/>
        </p:nvSpPr>
        <p:spPr bwMode="auto">
          <a:xfrm>
            <a:off x="4546954" y="1354445"/>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grpSp>
        <p:nvGrpSpPr>
          <p:cNvPr id="31" name="Group 30"/>
          <p:cNvGrpSpPr/>
          <p:nvPr/>
        </p:nvGrpSpPr>
        <p:grpSpPr>
          <a:xfrm>
            <a:off x="619692" y="547487"/>
            <a:ext cx="5319571" cy="605720"/>
            <a:chOff x="2181560" y="712420"/>
            <a:chExt cx="5319571" cy="605720"/>
          </a:xfrm>
        </p:grpSpPr>
        <p:pic>
          <p:nvPicPr>
            <p:cNvPr id="21" name="Picture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1560" y="1123612"/>
              <a:ext cx="5319571" cy="194528"/>
            </a:xfrm>
            <a:prstGeom prst="rect">
              <a:avLst/>
            </a:prstGeom>
          </p:spPr>
        </p:pic>
        <p:sp>
          <p:nvSpPr>
            <p:cNvPr id="25" name="TextBox 24">
              <a:extLst>
                <a:ext uri="{FF2B5EF4-FFF2-40B4-BE49-F238E27FC236}">
                  <a16:creationId xmlns:a16="http://schemas.microsoft.com/office/drawing/2014/main" id="{2937D039-AF0A-4772-B9F9-72C5FEDF6AA0}"/>
                </a:ext>
              </a:extLst>
            </p:cNvPr>
            <p:cNvSpPr txBox="1"/>
            <p:nvPr/>
          </p:nvSpPr>
          <p:spPr bwMode="auto">
            <a:xfrm>
              <a:off x="4498943" y="712420"/>
              <a:ext cx="6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grpSp>
      <p:grpSp>
        <p:nvGrpSpPr>
          <p:cNvPr id="35" name="Group 34"/>
          <p:cNvGrpSpPr/>
          <p:nvPr/>
        </p:nvGrpSpPr>
        <p:grpSpPr>
          <a:xfrm>
            <a:off x="81001" y="2006817"/>
            <a:ext cx="5858262" cy="617259"/>
            <a:chOff x="1642869" y="2033823"/>
            <a:chExt cx="5858262" cy="617259"/>
          </a:xfrm>
        </p:grpSpPr>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42869" y="2456554"/>
              <a:ext cx="5858262" cy="194528"/>
            </a:xfrm>
            <a:prstGeom prst="rect">
              <a:avLst/>
            </a:prstGeom>
          </p:spPr>
        </p:pic>
        <p:sp>
          <p:nvSpPr>
            <p:cNvPr id="27" name="TextBox 26">
              <a:extLst>
                <a:ext uri="{FF2B5EF4-FFF2-40B4-BE49-F238E27FC236}">
                  <a16:creationId xmlns:a16="http://schemas.microsoft.com/office/drawing/2014/main" id="{2937D039-AF0A-4772-B9F9-72C5FEDF6AA0}"/>
                </a:ext>
              </a:extLst>
            </p:cNvPr>
            <p:cNvSpPr txBox="1"/>
            <p:nvPr/>
          </p:nvSpPr>
          <p:spPr bwMode="auto">
            <a:xfrm>
              <a:off x="4195698" y="2033823"/>
              <a:ext cx="6764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110</a:t>
              </a:r>
            </a:p>
          </p:txBody>
        </p:sp>
      </p:grpSp>
      <p:grpSp>
        <p:nvGrpSpPr>
          <p:cNvPr id="32" name="Group 31"/>
          <p:cNvGrpSpPr/>
          <p:nvPr/>
        </p:nvGrpSpPr>
        <p:grpSpPr>
          <a:xfrm>
            <a:off x="81001" y="2688138"/>
            <a:ext cx="5858262" cy="673364"/>
            <a:chOff x="1642869" y="2715144"/>
            <a:chExt cx="5858262" cy="673364"/>
          </a:xfrm>
        </p:grpSpPr>
        <p:pic>
          <p:nvPicPr>
            <p:cNvPr id="20" name="Picture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42869" y="2715144"/>
              <a:ext cx="5858262" cy="673364"/>
            </a:xfrm>
            <a:prstGeom prst="rect">
              <a:avLst/>
            </a:prstGeom>
          </p:spPr>
        </p:pic>
        <p:sp>
          <p:nvSpPr>
            <p:cNvPr id="26" name="TextBox 25">
              <a:extLst>
                <a:ext uri="{FF2B5EF4-FFF2-40B4-BE49-F238E27FC236}">
                  <a16:creationId xmlns:a16="http://schemas.microsoft.com/office/drawing/2014/main" id="{2937D039-AF0A-4772-B9F9-72C5FEDF6AA0}"/>
                </a:ext>
              </a:extLst>
            </p:cNvPr>
            <p:cNvSpPr txBox="1"/>
            <p:nvPr/>
          </p:nvSpPr>
          <p:spPr bwMode="auto">
            <a:xfrm>
              <a:off x="6108822" y="282099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43</a:t>
              </a:r>
            </a:p>
          </p:txBody>
        </p:sp>
        <p:sp>
          <p:nvSpPr>
            <p:cNvPr id="28" name="TextBox 27">
              <a:extLst>
                <a:ext uri="{FF2B5EF4-FFF2-40B4-BE49-F238E27FC236}">
                  <a16:creationId xmlns:a16="http://schemas.microsoft.com/office/drawing/2014/main" id="{2937D039-AF0A-4772-B9F9-72C5FEDF6AA0}"/>
                </a:ext>
              </a:extLst>
            </p:cNvPr>
            <p:cNvSpPr txBox="1"/>
            <p:nvPr/>
          </p:nvSpPr>
          <p:spPr bwMode="auto">
            <a:xfrm>
              <a:off x="2807030" y="2820994"/>
              <a:ext cx="12202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57 + 10</a:t>
              </a:r>
            </a:p>
          </p:txBody>
        </p:sp>
      </p:grpSp>
      <p:sp>
        <p:nvSpPr>
          <p:cNvPr id="33" name="TextBox 32"/>
          <p:cNvSpPr txBox="1"/>
          <p:nvPr/>
        </p:nvSpPr>
        <p:spPr>
          <a:xfrm>
            <a:off x="213522" y="6131669"/>
            <a:ext cx="7086600" cy="707886"/>
          </a:xfrm>
          <a:prstGeom prst="rect">
            <a:avLst/>
          </a:prstGeom>
          <a:noFill/>
        </p:spPr>
        <p:txBody>
          <a:bodyPr wrap="square" rtlCol="0">
            <a:spAutoFit/>
          </a:bodyPr>
          <a:lstStyle/>
          <a:p>
            <a:r>
              <a:rPr lang="en-GB" sz="2000" b="1" dirty="0"/>
              <a:t>When one addend is changed by an amount and the other addend is kept the same, the sum changes by the same amount.</a:t>
            </a:r>
          </a:p>
        </p:txBody>
      </p:sp>
      <p:sp>
        <p:nvSpPr>
          <p:cNvPr id="4" name="Rectangle 3">
            <a:extLst>
              <a:ext uri="{FF2B5EF4-FFF2-40B4-BE49-F238E27FC236}">
                <a16:creationId xmlns:a16="http://schemas.microsoft.com/office/drawing/2014/main" id="{5BFA2C42-6276-4CB4-83C3-9AE5BCC73720}"/>
              </a:ext>
            </a:extLst>
          </p:cNvPr>
          <p:cNvSpPr/>
          <p:nvPr/>
        </p:nvSpPr>
        <p:spPr>
          <a:xfrm>
            <a:off x="6227033" y="732777"/>
            <a:ext cx="2916967" cy="646331"/>
          </a:xfrm>
          <a:prstGeom prst="rect">
            <a:avLst/>
          </a:prstGeom>
        </p:spPr>
        <p:txBody>
          <a:bodyPr wrap="square">
            <a:spAutoFit/>
          </a:bodyPr>
          <a:lstStyle/>
          <a:p>
            <a:r>
              <a:rPr lang="en-GB" i="1" dirty="0"/>
              <a:t>Together two children have saved £100. </a:t>
            </a:r>
            <a:endParaRPr lang="en-GB" dirty="0"/>
          </a:p>
        </p:txBody>
      </p:sp>
      <p:sp>
        <p:nvSpPr>
          <p:cNvPr id="36" name="Rectangle 35">
            <a:extLst>
              <a:ext uri="{FF2B5EF4-FFF2-40B4-BE49-F238E27FC236}">
                <a16:creationId xmlns:a16="http://schemas.microsoft.com/office/drawing/2014/main" id="{B6A6BA75-59E3-4892-84EA-D4E8BB177A04}"/>
              </a:ext>
            </a:extLst>
          </p:cNvPr>
          <p:cNvSpPr/>
          <p:nvPr/>
        </p:nvSpPr>
        <p:spPr>
          <a:xfrm>
            <a:off x="6234632" y="1573233"/>
            <a:ext cx="2495439" cy="1477328"/>
          </a:xfrm>
          <a:prstGeom prst="rect">
            <a:avLst/>
          </a:prstGeom>
        </p:spPr>
        <p:txBody>
          <a:bodyPr wrap="square">
            <a:spAutoFit/>
          </a:bodyPr>
          <a:lstStyle/>
          <a:p>
            <a:r>
              <a:rPr lang="en-GB" i="1" dirty="0"/>
              <a:t>Yameena has saved £57 and Tom has saved £43. Yameena is given another £10. How much do they have now? </a:t>
            </a:r>
            <a:endParaRPr lang="en-GB" dirty="0"/>
          </a:p>
        </p:txBody>
      </p:sp>
    </p:spTree>
    <p:custDataLst>
      <p:tags r:id="rId1"/>
    </p:custDataLst>
    <p:extLst>
      <p:ext uri="{BB962C8B-B14F-4D97-AF65-F5344CB8AC3E}">
        <p14:creationId xmlns:p14="http://schemas.microsoft.com/office/powerpoint/2010/main" val="289795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22" presetClass="entr" presetSubtype="1"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up)">
                                      <p:cBhvr>
                                        <p:cTn id="41" dur="500"/>
                                        <p:tgtEl>
                                          <p:spTgt spid="1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5" grpId="0"/>
      <p:bldP spid="16"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937D039-AF0A-4772-B9F9-72C5FEDF6AA0}"/>
              </a:ext>
            </a:extLst>
          </p:cNvPr>
          <p:cNvSpPr txBox="1"/>
          <p:nvPr/>
        </p:nvSpPr>
        <p:spPr bwMode="auto">
          <a:xfrm>
            <a:off x="2525543" y="17662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21</a:t>
            </a:r>
          </a:p>
        </p:txBody>
      </p:sp>
      <p:sp>
        <p:nvSpPr>
          <p:cNvPr id="7" name="TextBox 6">
            <a:extLst>
              <a:ext uri="{FF2B5EF4-FFF2-40B4-BE49-F238E27FC236}">
                <a16:creationId xmlns:a16="http://schemas.microsoft.com/office/drawing/2014/main" id="{AD2BB50F-AC5E-47AE-9E72-84BD3100D489}"/>
              </a:ext>
            </a:extLst>
          </p:cNvPr>
          <p:cNvSpPr txBox="1"/>
          <p:nvPr/>
        </p:nvSpPr>
        <p:spPr bwMode="auto">
          <a:xfrm>
            <a:off x="3549594" y="462860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8" name="TextBox 7">
            <a:extLst>
              <a:ext uri="{FF2B5EF4-FFF2-40B4-BE49-F238E27FC236}">
                <a16:creationId xmlns:a16="http://schemas.microsoft.com/office/drawing/2014/main" id="{E9ABC693-A70B-45D2-A02A-549CC575946C}"/>
              </a:ext>
            </a:extLst>
          </p:cNvPr>
          <p:cNvSpPr txBox="1"/>
          <p:nvPr/>
        </p:nvSpPr>
        <p:spPr bwMode="auto">
          <a:xfrm>
            <a:off x="4421290" y="17662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37</a:t>
            </a:r>
          </a:p>
        </p:txBody>
      </p:sp>
      <p:sp>
        <p:nvSpPr>
          <p:cNvPr id="9" name="TextBox 8">
            <a:extLst>
              <a:ext uri="{FF2B5EF4-FFF2-40B4-BE49-F238E27FC236}">
                <a16:creationId xmlns:a16="http://schemas.microsoft.com/office/drawing/2014/main" id="{4D603A20-3366-4086-A0A6-033217C411D4}"/>
              </a:ext>
            </a:extLst>
          </p:cNvPr>
          <p:cNvSpPr txBox="1"/>
          <p:nvPr/>
        </p:nvSpPr>
        <p:spPr bwMode="auto">
          <a:xfrm>
            <a:off x="6116442" y="17662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58</a:t>
            </a:r>
          </a:p>
        </p:txBody>
      </p:sp>
      <p:sp>
        <p:nvSpPr>
          <p:cNvPr id="10" name="TextBox 9">
            <a:extLst>
              <a:ext uri="{FF2B5EF4-FFF2-40B4-BE49-F238E27FC236}">
                <a16:creationId xmlns:a16="http://schemas.microsoft.com/office/drawing/2014/main" id="{39313DA3-8AFB-4ED6-9645-85B2D5F32EC7}"/>
              </a:ext>
            </a:extLst>
          </p:cNvPr>
          <p:cNvSpPr txBox="1"/>
          <p:nvPr/>
        </p:nvSpPr>
        <p:spPr bwMode="auto">
          <a:xfrm>
            <a:off x="6116443"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52</a:t>
            </a:r>
          </a:p>
        </p:txBody>
      </p:sp>
      <p:sp>
        <p:nvSpPr>
          <p:cNvPr id="11" name="TextBox 10">
            <a:extLst>
              <a:ext uri="{FF2B5EF4-FFF2-40B4-BE49-F238E27FC236}">
                <a16:creationId xmlns:a16="http://schemas.microsoft.com/office/drawing/2014/main" id="{9F8DE8D4-0230-484D-9DC4-F8215C4A0DF1}"/>
              </a:ext>
            </a:extLst>
          </p:cNvPr>
          <p:cNvSpPr txBox="1"/>
          <p:nvPr/>
        </p:nvSpPr>
        <p:spPr bwMode="auto">
          <a:xfrm>
            <a:off x="4410069"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31</a:t>
            </a:r>
          </a:p>
        </p:txBody>
      </p:sp>
      <p:sp>
        <p:nvSpPr>
          <p:cNvPr id="12" name="TextBox 11">
            <a:extLst>
              <a:ext uri="{FF2B5EF4-FFF2-40B4-BE49-F238E27FC236}">
                <a16:creationId xmlns:a16="http://schemas.microsoft.com/office/drawing/2014/main" id="{96363112-4474-4E8B-9FA7-AE1C1BC94E06}"/>
              </a:ext>
            </a:extLst>
          </p:cNvPr>
          <p:cNvSpPr txBox="1"/>
          <p:nvPr/>
        </p:nvSpPr>
        <p:spPr bwMode="auto">
          <a:xfrm>
            <a:off x="2536766"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21</a:t>
            </a:r>
          </a:p>
        </p:txBody>
      </p:sp>
      <p:sp>
        <p:nvSpPr>
          <p:cNvPr id="13" name="TextBox 12">
            <a:extLst>
              <a:ext uri="{FF2B5EF4-FFF2-40B4-BE49-F238E27FC236}">
                <a16:creationId xmlns:a16="http://schemas.microsoft.com/office/drawing/2014/main" id="{525C0AB0-B223-454F-9751-69942ED10139}"/>
              </a:ext>
            </a:extLst>
          </p:cNvPr>
          <p:cNvSpPr txBox="1"/>
          <p:nvPr/>
        </p:nvSpPr>
        <p:spPr bwMode="auto">
          <a:xfrm>
            <a:off x="5318690" y="462860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C37717DD-1D74-49F4-8D01-085CE6D00485}"/>
              </a:ext>
            </a:extLst>
          </p:cNvPr>
          <p:cNvSpPr txBox="1"/>
          <p:nvPr/>
        </p:nvSpPr>
        <p:spPr bwMode="auto">
          <a:xfrm>
            <a:off x="5318690" y="17662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B7EA9B5E-7E0B-4DC7-B70A-84071A6B0EA6}"/>
              </a:ext>
            </a:extLst>
          </p:cNvPr>
          <p:cNvSpPr txBox="1"/>
          <p:nvPr/>
        </p:nvSpPr>
        <p:spPr bwMode="auto">
          <a:xfrm>
            <a:off x="3549594" y="17662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9" name="TextBox 18">
            <a:extLst>
              <a:ext uri="{FF2B5EF4-FFF2-40B4-BE49-F238E27FC236}">
                <a16:creationId xmlns:a16="http://schemas.microsoft.com/office/drawing/2014/main" id="{BF7BE988-A946-4816-AA0C-B9CBDC04CA29}"/>
              </a:ext>
            </a:extLst>
          </p:cNvPr>
          <p:cNvSpPr txBox="1"/>
          <p:nvPr/>
        </p:nvSpPr>
        <p:spPr bwMode="auto">
          <a:xfrm>
            <a:off x="4830414" y="3201910"/>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20" name="TextBox 19">
            <a:extLst>
              <a:ext uri="{FF2B5EF4-FFF2-40B4-BE49-F238E27FC236}">
                <a16:creationId xmlns:a16="http://schemas.microsoft.com/office/drawing/2014/main" id="{52EF2218-087C-44E3-83E2-2D775523DD23}"/>
              </a:ext>
            </a:extLst>
          </p:cNvPr>
          <p:cNvSpPr txBox="1"/>
          <p:nvPr/>
        </p:nvSpPr>
        <p:spPr bwMode="auto">
          <a:xfrm>
            <a:off x="6458843" y="3197408"/>
            <a:ext cx="5918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- 6</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21" name="Picture 20"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51" y="2732805"/>
            <a:ext cx="194527" cy="1390870"/>
          </a:xfrm>
          <a:prstGeom prst="rect">
            <a:avLst/>
          </a:prstGeom>
        </p:spPr>
      </p:pic>
      <p:pic>
        <p:nvPicPr>
          <p:cNvPr id="22" name="Picture 21"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7880" y="2732804"/>
            <a:ext cx="194527" cy="1390870"/>
          </a:xfrm>
          <a:prstGeom prst="rect">
            <a:avLst/>
          </a:prstGeom>
        </p:spPr>
      </p:pic>
      <p:sp>
        <p:nvSpPr>
          <p:cNvPr id="3" name="Text Placeholder 2"/>
          <p:cNvSpPr>
            <a:spLocks noGrp="1"/>
          </p:cNvSpPr>
          <p:nvPr>
            <p:ph type="body" sz="quarter" idx="11"/>
          </p:nvPr>
        </p:nvSpPr>
        <p:spPr/>
        <p:txBody>
          <a:bodyPr/>
          <a:lstStyle/>
          <a:p>
            <a:endParaRPr lang="en-GB"/>
          </a:p>
        </p:txBody>
      </p:sp>
      <p:sp>
        <p:nvSpPr>
          <p:cNvPr id="18" name="Text Placeholder 1"/>
          <p:cNvSpPr txBox="1">
            <a:spLocks/>
          </p:cNvSpPr>
          <p:nvPr/>
        </p:nvSpPr>
        <p:spPr>
          <a:xfrm>
            <a:off x="1" y="0"/>
            <a:ext cx="9144000" cy="630000"/>
          </a:xfrm>
          <a:prstGeom prst="rect">
            <a:avLst/>
          </a:prstGeom>
          <a:solidFill>
            <a:srgbClr val="82CBDD"/>
          </a:solidFill>
        </p:spPr>
        <p:txBody>
          <a:bodyPr vert="horz" lIns="180000" tIns="45720" rIns="180000" bIns="45720" rtlCol="0" anchor="ctr" anchorCtr="0">
            <a:noAutofit/>
          </a:bodyPr>
          <a:lstStyle>
            <a:lvl1pPr marL="228600" indent="-228600" algn="r"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yriad Pro" charset="0"/>
                <a:ea typeface="Myriad Pro" charset="0"/>
                <a:cs typeface="Myriad Pro"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GB" sz="2000" dirty="0"/>
          </a:p>
          <a:p>
            <a:pPr marL="0" indent="0">
              <a:buFont typeface="Arial" panose="020B0604020202020204" pitchFamily="34" charset="0"/>
              <a:buNone/>
            </a:pPr>
            <a:endParaRPr lang="en-US" sz="2000" dirty="0"/>
          </a:p>
        </p:txBody>
      </p:sp>
      <p:sp>
        <p:nvSpPr>
          <p:cNvPr id="23" name="TextBox 22"/>
          <p:cNvSpPr txBox="1"/>
          <p:nvPr/>
        </p:nvSpPr>
        <p:spPr>
          <a:xfrm>
            <a:off x="386337" y="5924545"/>
            <a:ext cx="7054918" cy="707886"/>
          </a:xfrm>
          <a:prstGeom prst="rect">
            <a:avLst/>
          </a:prstGeom>
          <a:noFill/>
        </p:spPr>
        <p:txBody>
          <a:bodyPr wrap="square" rtlCol="0">
            <a:spAutoFit/>
          </a:bodyPr>
          <a:lstStyle/>
          <a:p>
            <a:r>
              <a:rPr lang="en-GB" sz="2000" b="1" dirty="0"/>
              <a:t>When one addend is changed by an amount and the other addend is kept the same, the sum changes by the same amount.</a:t>
            </a:r>
          </a:p>
        </p:txBody>
      </p:sp>
      <p:sp>
        <p:nvSpPr>
          <p:cNvPr id="4" name="Rectangle 3">
            <a:extLst>
              <a:ext uri="{FF2B5EF4-FFF2-40B4-BE49-F238E27FC236}">
                <a16:creationId xmlns:a16="http://schemas.microsoft.com/office/drawing/2014/main" id="{AE07CBE1-3691-46B2-ABFB-BA6BD25B331C}"/>
              </a:ext>
            </a:extLst>
          </p:cNvPr>
          <p:cNvSpPr/>
          <p:nvPr/>
        </p:nvSpPr>
        <p:spPr>
          <a:xfrm>
            <a:off x="210407" y="750206"/>
            <a:ext cx="7594650" cy="646331"/>
          </a:xfrm>
          <a:prstGeom prst="rect">
            <a:avLst/>
          </a:prstGeom>
        </p:spPr>
        <p:txBody>
          <a:bodyPr wrap="square">
            <a:spAutoFit/>
          </a:bodyPr>
          <a:lstStyle/>
          <a:p>
            <a:r>
              <a:rPr lang="en-GB" dirty="0"/>
              <a:t>Ali has saved £21 and Sumaya has saved £37. Altogether they have saved £58. </a:t>
            </a:r>
          </a:p>
          <a:p>
            <a:r>
              <a:rPr lang="en-GB" dirty="0"/>
              <a:t>Sumaya spent £6. How much money do they have now?</a:t>
            </a:r>
          </a:p>
        </p:txBody>
      </p:sp>
    </p:spTree>
    <p:custDataLst>
      <p:tags r:id="rId1"/>
    </p:custDataLst>
    <p:extLst>
      <p:ext uri="{BB962C8B-B14F-4D97-AF65-F5344CB8AC3E}">
        <p14:creationId xmlns:p14="http://schemas.microsoft.com/office/powerpoint/2010/main" val="3895207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P spid="12" grpId="0"/>
      <p:bldP spid="13"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Autofit/>
          </a:bodyPr>
          <a:lstStyle/>
          <a:p>
            <a:pPr marL="0" indent="0">
              <a:buNone/>
            </a:pPr>
            <a:endParaRPr lang="en-GB" sz="2000" dirty="0"/>
          </a:p>
          <a:p>
            <a:pPr marL="0" indent="0">
              <a:buNone/>
            </a:pPr>
            <a:endParaRPr lang="en-US" sz="2000" dirty="0"/>
          </a:p>
        </p:txBody>
      </p:sp>
      <p:sp>
        <p:nvSpPr>
          <p:cNvPr id="3" name="TextBox 2"/>
          <p:cNvSpPr txBox="1"/>
          <p:nvPr/>
        </p:nvSpPr>
        <p:spPr>
          <a:xfrm>
            <a:off x="4572000" y="700143"/>
            <a:ext cx="4407109" cy="1323439"/>
          </a:xfrm>
          <a:prstGeom prst="rect">
            <a:avLst/>
          </a:prstGeom>
          <a:noFill/>
        </p:spPr>
        <p:txBody>
          <a:bodyPr wrap="square" rtlCol="0">
            <a:spAutoFit/>
          </a:bodyPr>
          <a:lstStyle/>
          <a:p>
            <a:r>
              <a:rPr lang="en-GB" sz="2000" b="1" dirty="0"/>
              <a:t>When one addend is changed by an amount and the other addend is kept the same, the sum changes by the same amount.</a:t>
            </a:r>
          </a:p>
        </p:txBody>
      </p:sp>
      <p:sp>
        <p:nvSpPr>
          <p:cNvPr id="4" name="TextBox 3"/>
          <p:cNvSpPr txBox="1"/>
          <p:nvPr/>
        </p:nvSpPr>
        <p:spPr>
          <a:xfrm>
            <a:off x="2448771" y="1253342"/>
            <a:ext cx="1621013" cy="523220"/>
          </a:xfrm>
          <a:prstGeom prst="rect">
            <a:avLst/>
          </a:prstGeom>
          <a:noFill/>
        </p:spPr>
        <p:txBody>
          <a:bodyPr wrap="square" rtlCol="0">
            <a:spAutoFit/>
          </a:bodyPr>
          <a:lstStyle/>
          <a:p>
            <a:r>
              <a:rPr lang="en-GB" sz="2800" dirty="0"/>
              <a:t>36, 168</a:t>
            </a:r>
          </a:p>
        </p:txBody>
      </p:sp>
      <p:sp>
        <p:nvSpPr>
          <p:cNvPr id="6" name="Rectangle 5"/>
          <p:cNvSpPr/>
          <p:nvPr/>
        </p:nvSpPr>
        <p:spPr>
          <a:xfrm>
            <a:off x="4069784" y="3967793"/>
            <a:ext cx="1188146" cy="523220"/>
          </a:xfrm>
          <a:prstGeom prst="rect">
            <a:avLst/>
          </a:prstGeom>
        </p:spPr>
        <p:txBody>
          <a:bodyPr wrap="none">
            <a:spAutoFit/>
          </a:bodyPr>
          <a:lstStyle/>
          <a:p>
            <a:r>
              <a:rPr lang="en-GB" sz="2800" dirty="0"/>
              <a:t>15,016</a:t>
            </a:r>
          </a:p>
        </p:txBody>
      </p:sp>
      <p:sp>
        <p:nvSpPr>
          <p:cNvPr id="8" name="TextBox 7">
            <a:extLst>
              <a:ext uri="{FF2B5EF4-FFF2-40B4-BE49-F238E27FC236}">
                <a16:creationId xmlns:a16="http://schemas.microsoft.com/office/drawing/2014/main" id="{52EF2218-087C-44E3-83E2-2D775523DD23}"/>
              </a:ext>
            </a:extLst>
          </p:cNvPr>
          <p:cNvSpPr txBox="1"/>
          <p:nvPr/>
        </p:nvSpPr>
        <p:spPr bwMode="auto">
          <a:xfrm>
            <a:off x="2401484" y="1669639"/>
            <a:ext cx="12586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+ 2,200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0" name="TextBox 9">
            <a:extLst>
              <a:ext uri="{FF2B5EF4-FFF2-40B4-BE49-F238E27FC236}">
                <a16:creationId xmlns:a16="http://schemas.microsoft.com/office/drawing/2014/main" id="{52EF2218-087C-44E3-83E2-2D775523DD23}"/>
              </a:ext>
            </a:extLst>
          </p:cNvPr>
          <p:cNvSpPr txBox="1"/>
          <p:nvPr/>
        </p:nvSpPr>
        <p:spPr bwMode="auto">
          <a:xfrm>
            <a:off x="3993284" y="4375647"/>
            <a:ext cx="12586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+ 2,200</a:t>
            </a:r>
            <a:endParaRPr lang="en-GB" sz="2400" dirty="0">
              <a:solidFill>
                <a:srgbClr val="959595"/>
              </a:solidFill>
              <a:latin typeface="Comic Sans MS" panose="030F0702030302020204" pitchFamily="66" charset="0"/>
              <a:ea typeface="Myriad Pro Semibold" charset="0"/>
              <a:cs typeface="Myriad Pro Semibold" charset="0"/>
            </a:endParaRPr>
          </a:p>
        </p:txBody>
      </p:sp>
      <p:grpSp>
        <p:nvGrpSpPr>
          <p:cNvPr id="13" name="Group 12"/>
          <p:cNvGrpSpPr/>
          <p:nvPr/>
        </p:nvGrpSpPr>
        <p:grpSpPr>
          <a:xfrm>
            <a:off x="665726" y="769399"/>
            <a:ext cx="4874338" cy="4324816"/>
            <a:chOff x="2932080" y="1086813"/>
            <a:chExt cx="3314700" cy="2997200"/>
          </a:xfrm>
        </p:grpSpPr>
        <p:sp>
          <p:nvSpPr>
            <p:cNvPr id="14" name="Oval 13"/>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5" name="Oval 14"/>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6" name="Oval 15"/>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17" name="Straight Connector 16"/>
            <p:cNvCxnSpPr>
              <a:stCxn id="14"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9" name="Rectangle 18"/>
          <p:cNvSpPr/>
          <p:nvPr/>
        </p:nvSpPr>
        <p:spPr>
          <a:xfrm>
            <a:off x="944796" y="3967793"/>
            <a:ext cx="1188146" cy="523220"/>
          </a:xfrm>
          <a:prstGeom prst="rect">
            <a:avLst/>
          </a:prstGeom>
        </p:spPr>
        <p:txBody>
          <a:bodyPr wrap="none">
            <a:spAutoFit/>
          </a:bodyPr>
          <a:lstStyle/>
          <a:p>
            <a:r>
              <a:rPr lang="en-GB" sz="2800" dirty="0"/>
              <a:t>21,152</a:t>
            </a:r>
          </a:p>
        </p:txBody>
      </p:sp>
      <p:sp>
        <p:nvSpPr>
          <p:cNvPr id="20" name="TextBox 19">
            <a:extLst>
              <a:ext uri="{FF2B5EF4-FFF2-40B4-BE49-F238E27FC236}">
                <a16:creationId xmlns:a16="http://schemas.microsoft.com/office/drawing/2014/main" id="{2937D039-AF0A-4772-B9F9-72C5FEDF6AA0}"/>
              </a:ext>
            </a:extLst>
          </p:cNvPr>
          <p:cNvSpPr txBox="1"/>
          <p:nvPr/>
        </p:nvSpPr>
        <p:spPr bwMode="auto">
          <a:xfrm>
            <a:off x="383981" y="5102815"/>
            <a:ext cx="6976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21,152 + 15,016                = 36,168</a:t>
            </a:r>
            <a:r>
              <a:rPr lang="en-GB" sz="2400" dirty="0">
                <a:solidFill>
                  <a:schemeClr val="bg1"/>
                </a:solidFill>
                <a:latin typeface="Myriad Pro Semibold"/>
                <a:ea typeface="Myriad Pro Semibold" charset="0"/>
                <a:cs typeface="Myriad Pro Semibold" charset="0"/>
              </a:rPr>
              <a:t> + 0.8</a:t>
            </a:r>
          </a:p>
        </p:txBody>
      </p:sp>
      <p:sp>
        <p:nvSpPr>
          <p:cNvPr id="21" name="TextBox 20">
            <a:extLst>
              <a:ext uri="{FF2B5EF4-FFF2-40B4-BE49-F238E27FC236}">
                <a16:creationId xmlns:a16="http://schemas.microsoft.com/office/drawing/2014/main" id="{2937D039-AF0A-4772-B9F9-72C5FEDF6AA0}"/>
              </a:ext>
            </a:extLst>
          </p:cNvPr>
          <p:cNvSpPr txBox="1"/>
          <p:nvPr/>
        </p:nvSpPr>
        <p:spPr bwMode="auto">
          <a:xfrm>
            <a:off x="3999487" y="5680220"/>
            <a:ext cx="2504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 38,368</a:t>
            </a:r>
          </a:p>
        </p:txBody>
      </p:sp>
      <p:sp>
        <p:nvSpPr>
          <p:cNvPr id="24" name="TextBox 23">
            <a:extLst>
              <a:ext uri="{FF2B5EF4-FFF2-40B4-BE49-F238E27FC236}">
                <a16:creationId xmlns:a16="http://schemas.microsoft.com/office/drawing/2014/main" id="{2937D039-AF0A-4772-B9F9-72C5FEDF6AA0}"/>
              </a:ext>
            </a:extLst>
          </p:cNvPr>
          <p:cNvSpPr txBox="1"/>
          <p:nvPr/>
        </p:nvSpPr>
        <p:spPr bwMode="auto">
          <a:xfrm>
            <a:off x="2667436" y="5102814"/>
            <a:ext cx="12586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+ 2,200</a:t>
            </a:r>
          </a:p>
        </p:txBody>
      </p:sp>
      <p:sp>
        <p:nvSpPr>
          <p:cNvPr id="25" name="TextBox 24">
            <a:extLst>
              <a:ext uri="{FF2B5EF4-FFF2-40B4-BE49-F238E27FC236}">
                <a16:creationId xmlns:a16="http://schemas.microsoft.com/office/drawing/2014/main" id="{2937D039-AF0A-4772-B9F9-72C5FEDF6AA0}"/>
              </a:ext>
            </a:extLst>
          </p:cNvPr>
          <p:cNvSpPr txBox="1"/>
          <p:nvPr/>
        </p:nvSpPr>
        <p:spPr bwMode="auto">
          <a:xfrm>
            <a:off x="5251963" y="5090315"/>
            <a:ext cx="24130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+ 2,200</a:t>
            </a:r>
          </a:p>
        </p:txBody>
      </p:sp>
      <p:sp>
        <p:nvSpPr>
          <p:cNvPr id="28" name="TextBox 27"/>
          <p:cNvSpPr txBox="1"/>
          <p:nvPr/>
        </p:nvSpPr>
        <p:spPr>
          <a:xfrm>
            <a:off x="2446608" y="1257841"/>
            <a:ext cx="1621013" cy="523220"/>
          </a:xfrm>
          <a:prstGeom prst="rect">
            <a:avLst/>
          </a:prstGeom>
          <a:noFill/>
        </p:spPr>
        <p:txBody>
          <a:bodyPr wrap="square" rtlCol="0">
            <a:spAutoFit/>
          </a:bodyPr>
          <a:lstStyle/>
          <a:p>
            <a:r>
              <a:rPr lang="en-GB" sz="2800" dirty="0"/>
              <a:t>38, 368</a:t>
            </a:r>
          </a:p>
        </p:txBody>
      </p:sp>
      <p:sp>
        <p:nvSpPr>
          <p:cNvPr id="5" name="Rectangle 4">
            <a:extLst>
              <a:ext uri="{FF2B5EF4-FFF2-40B4-BE49-F238E27FC236}">
                <a16:creationId xmlns:a16="http://schemas.microsoft.com/office/drawing/2014/main" id="{998EA0E9-E49F-4900-8DF6-52E7FDDFAA26}"/>
              </a:ext>
            </a:extLst>
          </p:cNvPr>
          <p:cNvSpPr/>
          <p:nvPr/>
        </p:nvSpPr>
        <p:spPr>
          <a:xfrm>
            <a:off x="5938647" y="2039894"/>
            <a:ext cx="3205352" cy="1477328"/>
          </a:xfrm>
          <a:prstGeom prst="rect">
            <a:avLst/>
          </a:prstGeom>
        </p:spPr>
        <p:txBody>
          <a:bodyPr wrap="square">
            <a:spAutoFit/>
          </a:bodyPr>
          <a:lstStyle/>
          <a:p>
            <a:r>
              <a:rPr lang="en-GB" i="1" dirty="0"/>
              <a:t>There are 36,168 football fans waiting for a football match to start: 21,152 football fans for one team and 15,016 football fans for the other team. </a:t>
            </a:r>
            <a:endParaRPr lang="en-GB" dirty="0"/>
          </a:p>
        </p:txBody>
      </p:sp>
      <p:sp>
        <p:nvSpPr>
          <p:cNvPr id="7" name="Rectangle 6">
            <a:extLst>
              <a:ext uri="{FF2B5EF4-FFF2-40B4-BE49-F238E27FC236}">
                <a16:creationId xmlns:a16="http://schemas.microsoft.com/office/drawing/2014/main" id="{22F97A04-EB3A-431F-834E-B8534FBF8037}"/>
              </a:ext>
            </a:extLst>
          </p:cNvPr>
          <p:cNvSpPr/>
          <p:nvPr/>
        </p:nvSpPr>
        <p:spPr>
          <a:xfrm>
            <a:off x="5949334" y="3578819"/>
            <a:ext cx="2639296" cy="923330"/>
          </a:xfrm>
          <a:prstGeom prst="rect">
            <a:avLst/>
          </a:prstGeom>
        </p:spPr>
        <p:txBody>
          <a:bodyPr wrap="square">
            <a:spAutoFit/>
          </a:bodyPr>
          <a:lstStyle/>
          <a:p>
            <a:r>
              <a:rPr lang="en-GB" i="1" dirty="0"/>
              <a:t>2,200 more fans arrive. How many football fans are there now?</a:t>
            </a:r>
            <a:endParaRPr lang="en-GB" dirty="0"/>
          </a:p>
        </p:txBody>
      </p:sp>
    </p:spTree>
    <p:custDataLst>
      <p:tags r:id="rId1"/>
    </p:custDataLst>
    <p:extLst>
      <p:ext uri="{BB962C8B-B14F-4D97-AF65-F5344CB8AC3E}">
        <p14:creationId xmlns:p14="http://schemas.microsoft.com/office/powerpoint/2010/main" val="83836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grpId="1" nodeType="clickEffect">
                                  <p:stCondLst>
                                    <p:cond delay="0"/>
                                  </p:stCondLst>
                                  <p:childTnLst>
                                    <p:set>
                                      <p:cBhvr>
                                        <p:cTn id="35" dur="1" fill="hold">
                                          <p:stCondLst>
                                            <p:cond delay="0"/>
                                          </p:stCondLst>
                                        </p:cTn>
                                        <p:tgtEl>
                                          <p:spTgt spid="8"/>
                                        </p:tgtEl>
                                        <p:attrNameLst>
                                          <p:attrName>style.visibility</p:attrName>
                                        </p:attrNameLst>
                                      </p:cBhvr>
                                      <p:to>
                                        <p:strVal val="hidden"/>
                                      </p:to>
                                    </p:set>
                                  </p:childTnLst>
                                </p:cTn>
                              </p:par>
                              <p:par>
                                <p:cTn id="36" presetID="1" presetClass="exit" presetSubtype="0" fill="hold" grpId="0" nodeType="withEffect">
                                  <p:stCondLst>
                                    <p:cond delay="0"/>
                                  </p:stCondLst>
                                  <p:childTnLst>
                                    <p:set>
                                      <p:cBhvr>
                                        <p:cTn id="37" dur="1" fill="hold">
                                          <p:stCondLst>
                                            <p:cond delay="0"/>
                                          </p:stCondLst>
                                        </p:cTn>
                                        <p:tgtEl>
                                          <p:spTgt spid="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8" grpId="1"/>
      <p:bldP spid="10" grpId="0"/>
      <p:bldP spid="19" grpId="0"/>
      <p:bldP spid="21" grpId="0"/>
      <p:bldP spid="24" grpId="0"/>
      <p:bldP spid="25" grpId="0"/>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Group 77"/>
          <p:cNvGrpSpPr/>
          <p:nvPr/>
        </p:nvGrpSpPr>
        <p:grpSpPr>
          <a:xfrm>
            <a:off x="638585" y="1131784"/>
            <a:ext cx="3314700" cy="2997200"/>
            <a:chOff x="2932080" y="1086813"/>
            <a:chExt cx="3314700" cy="2997200"/>
          </a:xfrm>
        </p:grpSpPr>
        <p:sp>
          <p:nvSpPr>
            <p:cNvPr id="4" name="Oval 3"/>
            <p:cNvSpPr/>
            <p:nvPr/>
          </p:nvSpPr>
          <p:spPr bwMode="auto">
            <a:xfrm>
              <a:off x="3965542" y="1086813"/>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5" name="Oval 4"/>
            <p:cNvSpPr/>
            <p:nvPr/>
          </p:nvSpPr>
          <p:spPr bwMode="auto">
            <a:xfrm>
              <a:off x="2932080"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sp>
          <p:nvSpPr>
            <p:cNvPr id="10" name="Oval 9"/>
            <p:cNvSpPr/>
            <p:nvPr/>
          </p:nvSpPr>
          <p:spPr bwMode="auto">
            <a:xfrm>
              <a:off x="4999005" y="2836238"/>
              <a:ext cx="1247775" cy="1247775"/>
            </a:xfrm>
            <a:prstGeom prst="ellips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cxnSp>
          <p:nvCxnSpPr>
            <p:cNvPr id="12" name="Straight Connector 11"/>
            <p:cNvCxnSpPr>
              <a:stCxn id="4" idx="3"/>
            </p:cNvCxnSpPr>
            <p:nvPr/>
          </p:nvCxnSpPr>
          <p:spPr bwMode="auto">
            <a:xfrm flipH="1">
              <a:off x="3684562"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a:off x="5030585" y="2151856"/>
              <a:ext cx="463712" cy="684382"/>
            </a:xfrm>
            <a:prstGeom prst="line">
              <a:avLst/>
            </a:prstGeom>
            <a:noFill/>
            <a:ln w="381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 name="Text Placeholder 1"/>
          <p:cNvSpPr>
            <a:spLocks noGrp="1"/>
          </p:cNvSpPr>
          <p:nvPr>
            <p:ph type="body" sz="quarter" idx="11"/>
          </p:nvPr>
        </p:nvSpPr>
        <p:spPr/>
        <p:txBody>
          <a:bodyPr>
            <a:noAutofit/>
          </a:bodyPr>
          <a:lstStyle/>
          <a:p>
            <a:pPr marL="0" indent="0">
              <a:buNone/>
            </a:pPr>
            <a:r>
              <a:rPr lang="en-US" sz="2000" dirty="0"/>
              <a:t> </a:t>
            </a:r>
          </a:p>
        </p:txBody>
      </p:sp>
      <p:sp>
        <p:nvSpPr>
          <p:cNvPr id="40" name="TextBox 39">
            <a:extLst>
              <a:ext uri="{FF2B5EF4-FFF2-40B4-BE49-F238E27FC236}">
                <a16:creationId xmlns:a16="http://schemas.microsoft.com/office/drawing/2014/main" id="{2937D039-AF0A-4772-B9F9-72C5FEDF6AA0}"/>
              </a:ext>
            </a:extLst>
          </p:cNvPr>
          <p:cNvSpPr txBox="1"/>
          <p:nvPr/>
        </p:nvSpPr>
        <p:spPr bwMode="auto">
          <a:xfrm>
            <a:off x="2671755" y="3284412"/>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5.4</a:t>
            </a:r>
          </a:p>
        </p:txBody>
      </p:sp>
      <p:grpSp>
        <p:nvGrpSpPr>
          <p:cNvPr id="66" name="Group 65"/>
          <p:cNvGrpSpPr/>
          <p:nvPr/>
        </p:nvGrpSpPr>
        <p:grpSpPr>
          <a:xfrm>
            <a:off x="3134139" y="3284412"/>
            <a:ext cx="850633" cy="461665"/>
            <a:chOff x="5428667" y="3239441"/>
            <a:chExt cx="850633" cy="461665"/>
          </a:xfrm>
        </p:grpSpPr>
        <p:sp>
          <p:nvSpPr>
            <p:cNvPr id="43" name="TextBox 42">
              <a:extLst>
                <a:ext uri="{FF2B5EF4-FFF2-40B4-BE49-F238E27FC236}">
                  <a16:creationId xmlns:a16="http://schemas.microsoft.com/office/drawing/2014/main" id="{BF7BE988-A946-4816-AA0C-B9CBDC04CA29}"/>
                </a:ext>
              </a:extLst>
            </p:cNvPr>
            <p:cNvSpPr txBox="1"/>
            <p:nvPr/>
          </p:nvSpPr>
          <p:spPr bwMode="auto">
            <a:xfrm>
              <a:off x="5642586" y="3239441"/>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0.8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8" name="TextBox 47">
              <a:extLst>
                <a:ext uri="{FF2B5EF4-FFF2-40B4-BE49-F238E27FC236}">
                  <a16:creationId xmlns:a16="http://schemas.microsoft.com/office/drawing/2014/main" id="{2937D039-AF0A-4772-B9F9-72C5FEDF6AA0}"/>
                </a:ext>
              </a:extLst>
            </p:cNvPr>
            <p:cNvSpPr txBox="1"/>
            <p:nvPr/>
          </p:nvSpPr>
          <p:spPr bwMode="auto">
            <a:xfrm>
              <a:off x="5428667" y="3239441"/>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31" name="TextBox 30">
            <a:extLst>
              <a:ext uri="{FF2B5EF4-FFF2-40B4-BE49-F238E27FC236}">
                <a16:creationId xmlns:a16="http://schemas.microsoft.com/office/drawing/2014/main" id="{2937D039-AF0A-4772-B9F9-72C5FEDF6AA0}"/>
              </a:ext>
            </a:extLst>
          </p:cNvPr>
          <p:cNvSpPr txBox="1"/>
          <p:nvPr/>
        </p:nvSpPr>
        <p:spPr bwMode="auto">
          <a:xfrm>
            <a:off x="1702527" y="1557541"/>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a:t>
            </a:r>
          </a:p>
        </p:txBody>
      </p:sp>
      <p:sp>
        <p:nvSpPr>
          <p:cNvPr id="33" name="TextBox 32">
            <a:extLst>
              <a:ext uri="{FF2B5EF4-FFF2-40B4-BE49-F238E27FC236}">
                <a16:creationId xmlns:a16="http://schemas.microsoft.com/office/drawing/2014/main" id="{2937D039-AF0A-4772-B9F9-72C5FEDF6AA0}"/>
              </a:ext>
            </a:extLst>
          </p:cNvPr>
          <p:cNvSpPr txBox="1"/>
          <p:nvPr/>
        </p:nvSpPr>
        <p:spPr bwMode="auto">
          <a:xfrm>
            <a:off x="603726" y="3284412"/>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a:t>
            </a:r>
          </a:p>
        </p:txBody>
      </p:sp>
      <p:sp>
        <p:nvSpPr>
          <p:cNvPr id="39" name="TextBox 38">
            <a:extLst>
              <a:ext uri="{FF2B5EF4-FFF2-40B4-BE49-F238E27FC236}">
                <a16:creationId xmlns:a16="http://schemas.microsoft.com/office/drawing/2014/main" id="{2937D039-AF0A-4772-B9F9-72C5FEDF6AA0}"/>
              </a:ext>
            </a:extLst>
          </p:cNvPr>
          <p:cNvSpPr txBox="1"/>
          <p:nvPr/>
        </p:nvSpPr>
        <p:spPr bwMode="auto">
          <a:xfrm>
            <a:off x="3030683" y="3284412"/>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5.4</a:t>
            </a:r>
          </a:p>
        </p:txBody>
      </p:sp>
      <p:grpSp>
        <p:nvGrpSpPr>
          <p:cNvPr id="60" name="Group 59"/>
          <p:cNvGrpSpPr/>
          <p:nvPr/>
        </p:nvGrpSpPr>
        <p:grpSpPr>
          <a:xfrm>
            <a:off x="2080984" y="1557541"/>
            <a:ext cx="851664" cy="461665"/>
            <a:chOff x="4374479" y="1512570"/>
            <a:chExt cx="851664" cy="461665"/>
          </a:xfrm>
        </p:grpSpPr>
        <p:sp>
          <p:nvSpPr>
            <p:cNvPr id="32" name="TextBox 31">
              <a:extLst>
                <a:ext uri="{FF2B5EF4-FFF2-40B4-BE49-F238E27FC236}">
                  <a16:creationId xmlns:a16="http://schemas.microsoft.com/office/drawing/2014/main" id="{BF7BE988-A946-4816-AA0C-B9CBDC04CA29}"/>
                </a:ext>
              </a:extLst>
            </p:cNvPr>
            <p:cNvSpPr txBox="1"/>
            <p:nvPr/>
          </p:nvSpPr>
          <p:spPr bwMode="auto">
            <a:xfrm>
              <a:off x="4589429" y="1512570"/>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0.8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5" name="TextBox 44">
              <a:extLst>
                <a:ext uri="{FF2B5EF4-FFF2-40B4-BE49-F238E27FC236}">
                  <a16:creationId xmlns:a16="http://schemas.microsoft.com/office/drawing/2014/main" id="{2937D039-AF0A-4772-B9F9-72C5FEDF6AA0}"/>
                </a:ext>
              </a:extLst>
            </p:cNvPr>
            <p:cNvSpPr txBox="1"/>
            <p:nvPr/>
          </p:nvSpPr>
          <p:spPr bwMode="auto">
            <a:xfrm>
              <a:off x="4374479" y="151257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grpSp>
        <p:nvGrpSpPr>
          <p:cNvPr id="61" name="Group 60"/>
          <p:cNvGrpSpPr/>
          <p:nvPr/>
        </p:nvGrpSpPr>
        <p:grpSpPr>
          <a:xfrm>
            <a:off x="1066949" y="3284412"/>
            <a:ext cx="851471" cy="461665"/>
            <a:chOff x="3360444" y="3239441"/>
            <a:chExt cx="851471" cy="461665"/>
          </a:xfrm>
        </p:grpSpPr>
        <p:sp>
          <p:nvSpPr>
            <p:cNvPr id="41" name="TextBox 40">
              <a:extLst>
                <a:ext uri="{FF2B5EF4-FFF2-40B4-BE49-F238E27FC236}">
                  <a16:creationId xmlns:a16="http://schemas.microsoft.com/office/drawing/2014/main" id="{BF7BE988-A946-4816-AA0C-B9CBDC04CA29}"/>
                </a:ext>
              </a:extLst>
            </p:cNvPr>
            <p:cNvSpPr txBox="1"/>
            <p:nvPr/>
          </p:nvSpPr>
          <p:spPr bwMode="auto">
            <a:xfrm>
              <a:off x="3575201" y="3239441"/>
              <a:ext cx="6367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0.8</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49" name="TextBox 48">
              <a:extLst>
                <a:ext uri="{FF2B5EF4-FFF2-40B4-BE49-F238E27FC236}">
                  <a16:creationId xmlns:a16="http://schemas.microsoft.com/office/drawing/2014/main" id="{2937D039-AF0A-4772-B9F9-72C5FEDF6AA0}"/>
                </a:ext>
              </a:extLst>
            </p:cNvPr>
            <p:cNvSpPr txBox="1"/>
            <p:nvPr/>
          </p:nvSpPr>
          <p:spPr bwMode="auto">
            <a:xfrm>
              <a:off x="3360444" y="3239441"/>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grpSp>
      <p:sp>
        <p:nvSpPr>
          <p:cNvPr id="50" name="TextBox 49">
            <a:extLst>
              <a:ext uri="{FF2B5EF4-FFF2-40B4-BE49-F238E27FC236}">
                <a16:creationId xmlns:a16="http://schemas.microsoft.com/office/drawing/2014/main" id="{2937D039-AF0A-4772-B9F9-72C5FEDF6AA0}"/>
              </a:ext>
            </a:extLst>
          </p:cNvPr>
          <p:cNvSpPr txBox="1"/>
          <p:nvPr/>
        </p:nvSpPr>
        <p:spPr bwMode="auto">
          <a:xfrm>
            <a:off x="458154" y="4301354"/>
            <a:ext cx="3637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 </a:t>
            </a:r>
            <a:r>
              <a:rPr lang="en-GB" sz="2400" dirty="0">
                <a:solidFill>
                  <a:schemeClr val="bg1"/>
                </a:solidFill>
                <a:latin typeface="Myriad Pro Semibold"/>
                <a:ea typeface="Myriad Pro Semibold" charset="0"/>
                <a:cs typeface="Myriad Pro Semibold" charset="0"/>
              </a:rPr>
              <a:t>+ 0.8</a:t>
            </a:r>
            <a:r>
              <a:rPr lang="en-GB" sz="2400" dirty="0">
                <a:latin typeface="Myriad Pro Semibold"/>
                <a:ea typeface="Myriad Pro Semibold" charset="0"/>
                <a:cs typeface="Myriad Pro Semibold" charset="0"/>
              </a:rPr>
              <a:t> + 5.4 = 10</a:t>
            </a:r>
            <a:r>
              <a:rPr lang="en-GB" sz="2400" dirty="0">
                <a:solidFill>
                  <a:schemeClr val="bg1"/>
                </a:solidFill>
                <a:latin typeface="Myriad Pro Semibold"/>
                <a:ea typeface="Myriad Pro Semibold" charset="0"/>
                <a:cs typeface="Myriad Pro Semibold" charset="0"/>
              </a:rPr>
              <a:t> + 0.8</a:t>
            </a:r>
          </a:p>
        </p:txBody>
      </p:sp>
      <p:sp>
        <p:nvSpPr>
          <p:cNvPr id="51" name="TextBox 50">
            <a:extLst>
              <a:ext uri="{FF2B5EF4-FFF2-40B4-BE49-F238E27FC236}">
                <a16:creationId xmlns:a16="http://schemas.microsoft.com/office/drawing/2014/main" id="{2937D039-AF0A-4772-B9F9-72C5FEDF6AA0}"/>
              </a:ext>
            </a:extLst>
          </p:cNvPr>
          <p:cNvSpPr txBox="1"/>
          <p:nvPr/>
        </p:nvSpPr>
        <p:spPr bwMode="auto">
          <a:xfrm>
            <a:off x="2507142" y="4824642"/>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10.8</a:t>
            </a:r>
          </a:p>
        </p:txBody>
      </p:sp>
      <p:sp>
        <p:nvSpPr>
          <p:cNvPr id="53" name="TextBox 52">
            <a:extLst>
              <a:ext uri="{FF2B5EF4-FFF2-40B4-BE49-F238E27FC236}">
                <a16:creationId xmlns:a16="http://schemas.microsoft.com/office/drawing/2014/main" id="{2937D039-AF0A-4772-B9F9-72C5FEDF6AA0}"/>
              </a:ext>
            </a:extLst>
          </p:cNvPr>
          <p:cNvSpPr txBox="1"/>
          <p:nvPr/>
        </p:nvSpPr>
        <p:spPr bwMode="auto">
          <a:xfrm>
            <a:off x="1903839" y="1557541"/>
            <a:ext cx="78418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10.8</a:t>
            </a:r>
          </a:p>
        </p:txBody>
      </p:sp>
      <p:sp>
        <p:nvSpPr>
          <p:cNvPr id="55" name="TextBox 54">
            <a:extLst>
              <a:ext uri="{FF2B5EF4-FFF2-40B4-BE49-F238E27FC236}">
                <a16:creationId xmlns:a16="http://schemas.microsoft.com/office/drawing/2014/main" id="{2937D039-AF0A-4772-B9F9-72C5FEDF6AA0}"/>
              </a:ext>
            </a:extLst>
          </p:cNvPr>
          <p:cNvSpPr txBox="1"/>
          <p:nvPr/>
        </p:nvSpPr>
        <p:spPr bwMode="auto">
          <a:xfrm>
            <a:off x="459738" y="5355219"/>
            <a:ext cx="36375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 + 5.4 </a:t>
            </a:r>
            <a:r>
              <a:rPr lang="en-GB" sz="2400" dirty="0">
                <a:solidFill>
                  <a:schemeClr val="bg1"/>
                </a:solidFill>
                <a:latin typeface="Myriad Pro Semibold"/>
                <a:ea typeface="Myriad Pro Semibold" charset="0"/>
                <a:cs typeface="Myriad Pro Semibold" charset="0"/>
              </a:rPr>
              <a:t>+ 0.8</a:t>
            </a:r>
            <a:r>
              <a:rPr lang="en-GB" sz="2400" dirty="0">
                <a:solidFill>
                  <a:srgbClr val="C00000"/>
                </a:solidFill>
                <a:latin typeface="Myriad Pro Semibold"/>
                <a:ea typeface="Myriad Pro Semibold" charset="0"/>
                <a:cs typeface="Myriad Pro Semibold" charset="0"/>
              </a:rPr>
              <a:t> </a:t>
            </a:r>
            <a:r>
              <a:rPr lang="en-GB" sz="2400" dirty="0">
                <a:latin typeface="Myriad Pro Semibold"/>
                <a:ea typeface="Myriad Pro Semibold" charset="0"/>
                <a:cs typeface="Myriad Pro Semibold" charset="0"/>
              </a:rPr>
              <a:t>= 10 </a:t>
            </a:r>
            <a:r>
              <a:rPr lang="en-GB" sz="2400" dirty="0">
                <a:solidFill>
                  <a:schemeClr val="bg1"/>
                </a:solidFill>
                <a:latin typeface="Myriad Pro Semibold"/>
                <a:ea typeface="Myriad Pro Semibold" charset="0"/>
                <a:cs typeface="Myriad Pro Semibold" charset="0"/>
              </a:rPr>
              <a:t>+ 0.8</a:t>
            </a:r>
          </a:p>
        </p:txBody>
      </p:sp>
      <p:sp>
        <p:nvSpPr>
          <p:cNvPr id="59" name="TextBox 58">
            <a:extLst>
              <a:ext uri="{FF2B5EF4-FFF2-40B4-BE49-F238E27FC236}">
                <a16:creationId xmlns:a16="http://schemas.microsoft.com/office/drawing/2014/main" id="{2937D039-AF0A-4772-B9F9-72C5FEDF6AA0}"/>
              </a:ext>
            </a:extLst>
          </p:cNvPr>
          <p:cNvSpPr txBox="1"/>
          <p:nvPr/>
        </p:nvSpPr>
        <p:spPr bwMode="auto">
          <a:xfrm>
            <a:off x="2507142" y="5871218"/>
            <a:ext cx="10470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10.8</a:t>
            </a:r>
          </a:p>
        </p:txBody>
      </p:sp>
      <p:sp>
        <p:nvSpPr>
          <p:cNvPr id="62" name="TextBox 61">
            <a:extLst>
              <a:ext uri="{FF2B5EF4-FFF2-40B4-BE49-F238E27FC236}">
                <a16:creationId xmlns:a16="http://schemas.microsoft.com/office/drawing/2014/main" id="{2937D039-AF0A-4772-B9F9-72C5FEDF6AA0}"/>
              </a:ext>
            </a:extLst>
          </p:cNvPr>
          <p:cNvSpPr txBox="1"/>
          <p:nvPr/>
        </p:nvSpPr>
        <p:spPr bwMode="auto">
          <a:xfrm>
            <a:off x="980003" y="4301354"/>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63" name="TextBox 62">
            <a:extLst>
              <a:ext uri="{FF2B5EF4-FFF2-40B4-BE49-F238E27FC236}">
                <a16:creationId xmlns:a16="http://schemas.microsoft.com/office/drawing/2014/main" id="{2937D039-AF0A-4772-B9F9-72C5FEDF6AA0}"/>
              </a:ext>
            </a:extLst>
          </p:cNvPr>
          <p:cNvSpPr txBox="1"/>
          <p:nvPr/>
        </p:nvSpPr>
        <p:spPr bwMode="auto">
          <a:xfrm>
            <a:off x="3206374" y="4301354"/>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64" name="TextBox 63">
            <a:extLst>
              <a:ext uri="{FF2B5EF4-FFF2-40B4-BE49-F238E27FC236}">
                <a16:creationId xmlns:a16="http://schemas.microsoft.com/office/drawing/2014/main" id="{2937D039-AF0A-4772-B9F9-72C5FEDF6AA0}"/>
              </a:ext>
            </a:extLst>
          </p:cNvPr>
          <p:cNvSpPr txBox="1"/>
          <p:nvPr/>
        </p:nvSpPr>
        <p:spPr bwMode="auto">
          <a:xfrm>
            <a:off x="1753002" y="5355219"/>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65" name="TextBox 64">
            <a:extLst>
              <a:ext uri="{FF2B5EF4-FFF2-40B4-BE49-F238E27FC236}">
                <a16:creationId xmlns:a16="http://schemas.microsoft.com/office/drawing/2014/main" id="{2937D039-AF0A-4772-B9F9-72C5FEDF6AA0}"/>
              </a:ext>
            </a:extLst>
          </p:cNvPr>
          <p:cNvSpPr txBox="1"/>
          <p:nvPr/>
        </p:nvSpPr>
        <p:spPr bwMode="auto">
          <a:xfrm>
            <a:off x="3207409" y="5355219"/>
            <a:ext cx="8771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Myriad Pro Semibold" charset="0"/>
              </a:rPr>
              <a:t>+ 0.8</a:t>
            </a:r>
          </a:p>
        </p:txBody>
      </p:sp>
      <p:sp>
        <p:nvSpPr>
          <p:cNvPr id="37" name="TextBox 36">
            <a:extLst>
              <a:ext uri="{FF2B5EF4-FFF2-40B4-BE49-F238E27FC236}">
                <a16:creationId xmlns:a16="http://schemas.microsoft.com/office/drawing/2014/main" id="{2937D039-AF0A-4772-B9F9-72C5FEDF6AA0}"/>
              </a:ext>
            </a:extLst>
          </p:cNvPr>
          <p:cNvSpPr txBox="1"/>
          <p:nvPr/>
        </p:nvSpPr>
        <p:spPr bwMode="auto">
          <a:xfrm>
            <a:off x="956138" y="3284412"/>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4.6</a:t>
            </a:r>
          </a:p>
        </p:txBody>
      </p:sp>
      <p:sp>
        <p:nvSpPr>
          <p:cNvPr id="34" name="TextBox 33"/>
          <p:cNvSpPr txBox="1"/>
          <p:nvPr/>
        </p:nvSpPr>
        <p:spPr>
          <a:xfrm>
            <a:off x="6183884" y="942217"/>
            <a:ext cx="2960117" cy="1938992"/>
          </a:xfrm>
          <a:prstGeom prst="rect">
            <a:avLst/>
          </a:prstGeom>
          <a:noFill/>
        </p:spPr>
        <p:txBody>
          <a:bodyPr wrap="square" rtlCol="0">
            <a:spAutoFit/>
          </a:bodyPr>
          <a:lstStyle/>
          <a:p>
            <a:r>
              <a:rPr lang="en-GB" sz="2000" b="1" dirty="0"/>
              <a:t>When one addend is changed by an amount and the other addend is kept the same, the sum changes by the same amount.</a:t>
            </a:r>
          </a:p>
        </p:txBody>
      </p:sp>
      <p:sp>
        <p:nvSpPr>
          <p:cNvPr id="3" name="Rectangle 2">
            <a:extLst>
              <a:ext uri="{FF2B5EF4-FFF2-40B4-BE49-F238E27FC236}">
                <a16:creationId xmlns:a16="http://schemas.microsoft.com/office/drawing/2014/main" id="{46B889C2-F754-45E4-9DEB-7485A2515C0D}"/>
              </a:ext>
            </a:extLst>
          </p:cNvPr>
          <p:cNvSpPr/>
          <p:nvPr/>
        </p:nvSpPr>
        <p:spPr>
          <a:xfrm>
            <a:off x="5589778" y="3232328"/>
            <a:ext cx="3510245" cy="1477328"/>
          </a:xfrm>
          <a:prstGeom prst="rect">
            <a:avLst/>
          </a:prstGeom>
        </p:spPr>
        <p:txBody>
          <a:bodyPr wrap="square">
            <a:spAutoFit/>
          </a:bodyPr>
          <a:lstStyle/>
          <a:p>
            <a:r>
              <a:rPr lang="en-GB" i="1" dirty="0"/>
              <a:t>The combined mass of two cats is 10 kg. The mass of one cat is 4.6 kg and the mass of the other cat is 5.4 kg. One of the cats gains 0.8 kg. What is their combined mass now?</a:t>
            </a:r>
          </a:p>
        </p:txBody>
      </p:sp>
    </p:spTree>
    <p:custDataLst>
      <p:tags r:id="rId1"/>
    </p:custDataLst>
    <p:extLst>
      <p:ext uri="{BB962C8B-B14F-4D97-AF65-F5344CB8AC3E}">
        <p14:creationId xmlns:p14="http://schemas.microsoft.com/office/powerpoint/2010/main" val="292638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500"/>
                                        <p:tgtEl>
                                          <p:spTgt spid="51"/>
                                        </p:tgtEl>
                                      </p:cBhvr>
                                    </p:animEffect>
                                  </p:childTnLst>
                                </p:cTn>
                              </p:par>
                              <p:par>
                                <p:cTn id="25" presetID="10" presetClass="exit" presetSubtype="0" fill="hold" nodeType="withEffect">
                                  <p:stCondLst>
                                    <p:cond delay="0"/>
                                  </p:stCondLst>
                                  <p:childTnLst>
                                    <p:animEffect transition="out" filter="fade">
                                      <p:cBhvr>
                                        <p:cTn id="26" dur="500"/>
                                        <p:tgtEl>
                                          <p:spTgt spid="60"/>
                                        </p:tgtEl>
                                      </p:cBhvr>
                                    </p:animEffect>
                                    <p:set>
                                      <p:cBhvr>
                                        <p:cTn id="27" dur="1" fill="hold">
                                          <p:stCondLst>
                                            <p:cond delay="499"/>
                                          </p:stCondLst>
                                        </p:cTn>
                                        <p:tgtEl>
                                          <p:spTgt spid="60"/>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1"/>
                                        </p:tgtEl>
                                      </p:cBhvr>
                                    </p:animEffect>
                                    <p:set>
                                      <p:cBhvr>
                                        <p:cTn id="30" dur="1" fill="hold">
                                          <p:stCondLst>
                                            <p:cond delay="499"/>
                                          </p:stCondLst>
                                        </p:cTn>
                                        <p:tgtEl>
                                          <p:spTgt spid="31"/>
                                        </p:tgtEl>
                                        <p:attrNameLst>
                                          <p:attrName>style.visibility</p:attrName>
                                        </p:attrNameLst>
                                      </p:cBhvr>
                                      <p:to>
                                        <p:strVal val="hidden"/>
                                      </p:to>
                                    </p:se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53"/>
                                        </p:tgtEl>
                                      </p:cBhvr>
                                    </p:animEffect>
                                    <p:set>
                                      <p:cBhvr>
                                        <p:cTn id="39" dur="1" fill="hold">
                                          <p:stCondLst>
                                            <p:cond delay="499"/>
                                          </p:stCondLst>
                                        </p:cTn>
                                        <p:tgtEl>
                                          <p:spTgt spid="53"/>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500"/>
                                        <p:tgtEl>
                                          <p:spTgt spid="39"/>
                                        </p:tgtEl>
                                      </p:cBhvr>
                                    </p:animEffect>
                                    <p:set>
                                      <p:cBhvr>
                                        <p:cTn id="42" dur="1" fill="hold">
                                          <p:stCondLst>
                                            <p:cond delay="499"/>
                                          </p:stCondLst>
                                        </p:cTn>
                                        <p:tgtEl>
                                          <p:spTgt spid="39"/>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61"/>
                                        </p:tgtEl>
                                      </p:cBhvr>
                                    </p:animEffect>
                                    <p:set>
                                      <p:cBhvr>
                                        <p:cTn id="45" dur="1" fill="hold">
                                          <p:stCondLst>
                                            <p:cond delay="499"/>
                                          </p:stCondLst>
                                        </p:cTn>
                                        <p:tgtEl>
                                          <p:spTgt spid="61"/>
                                        </p:tgtEl>
                                        <p:attrNameLst>
                                          <p:attrName>style.visibility</p:attrName>
                                        </p:attrNameLst>
                                      </p:cBhvr>
                                      <p:to>
                                        <p:strVal val="hidden"/>
                                      </p:to>
                                    </p:set>
                                  </p:childTnLst>
                                </p:cTn>
                              </p:par>
                              <p:par>
                                <p:cTn id="46" presetID="10" presetClass="exit" presetSubtype="0" fill="hold" grpId="0" nodeType="withEffect">
                                  <p:stCondLst>
                                    <p:cond delay="0"/>
                                  </p:stCondLst>
                                  <p:childTnLst>
                                    <p:animEffect transition="out" filter="fade">
                                      <p:cBhvr>
                                        <p:cTn id="47" dur="500"/>
                                        <p:tgtEl>
                                          <p:spTgt spid="33"/>
                                        </p:tgtEl>
                                      </p:cBhvr>
                                    </p:animEffect>
                                    <p:set>
                                      <p:cBhvr>
                                        <p:cTn id="48" dur="1" fill="hold">
                                          <p:stCondLst>
                                            <p:cond delay="499"/>
                                          </p:stCondLst>
                                        </p:cTn>
                                        <p:tgtEl>
                                          <p:spTgt spid="33"/>
                                        </p:tgtEl>
                                        <p:attrNameLst>
                                          <p:attrName>style.visibility</p:attrName>
                                        </p:attrNameLst>
                                      </p:cBhvr>
                                      <p:to>
                                        <p:strVal val="hidden"/>
                                      </p:to>
                                    </p:set>
                                  </p:childTnLst>
                                </p:cTn>
                              </p:par>
                            </p:childTnLst>
                          </p:cTn>
                        </p:par>
                        <p:par>
                          <p:cTn id="49" fill="hold">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5"/>
                                        </p:tgtEl>
                                        <p:attrNameLst>
                                          <p:attrName>style.visibility</p:attrName>
                                        </p:attrNameLst>
                                      </p:cBhvr>
                                      <p:to>
                                        <p:strVal val="visible"/>
                                      </p:to>
                                    </p:set>
                                    <p:animEffect transition="in" filter="fade">
                                      <p:cBhvr>
                                        <p:cTn id="58" dur="500"/>
                                        <p:tgtEl>
                                          <p:spTgt spid="55"/>
                                        </p:tgtEl>
                                      </p:cBhvr>
                                    </p:animEffect>
                                  </p:childTnLst>
                                </p:cTn>
                              </p:par>
                              <p:par>
                                <p:cTn id="59" presetID="10" presetClass="entr" presetSubtype="0" fill="hold" grpId="2"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500"/>
                                        <p:tgtEl>
                                          <p:spTgt spid="66"/>
                                        </p:tgtEl>
                                      </p:cBhvr>
                                    </p:animEffect>
                                  </p:childTnLst>
                                </p:cTn>
                              </p:par>
                            </p:childTnLst>
                          </p:cTn>
                        </p:par>
                        <p:par>
                          <p:cTn id="67" fill="hold">
                            <p:stCondLst>
                              <p:cond delay="500"/>
                            </p:stCondLst>
                            <p:childTnLst>
                              <p:par>
                                <p:cTn id="68" presetID="10" presetClass="entr" presetSubtype="0" fill="hold"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500"/>
                                        <p:tgtEl>
                                          <p:spTgt spid="6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9"/>
                                        </p:tgtEl>
                                        <p:attrNameLst>
                                          <p:attrName>style.visibility</p:attrName>
                                        </p:attrNameLst>
                                      </p:cBhvr>
                                      <p:to>
                                        <p:strVal val="visible"/>
                                      </p:to>
                                    </p:set>
                                    <p:animEffect transition="in" filter="fade">
                                      <p:cBhvr>
                                        <p:cTn id="83" dur="500"/>
                                        <p:tgtEl>
                                          <p:spTgt spid="59"/>
                                        </p:tgtEl>
                                      </p:cBhvr>
                                    </p:animEffect>
                                  </p:childTnLst>
                                </p:cTn>
                              </p:par>
                              <p:par>
                                <p:cTn id="84" presetID="10" presetClass="exit" presetSubtype="0" fill="hold" grpId="1" nodeType="withEffect">
                                  <p:stCondLst>
                                    <p:cond delay="0"/>
                                  </p:stCondLst>
                                  <p:childTnLst>
                                    <p:animEffect transition="out" filter="fade">
                                      <p:cBhvr>
                                        <p:cTn id="85" dur="500"/>
                                        <p:tgtEl>
                                          <p:spTgt spid="31"/>
                                        </p:tgtEl>
                                      </p:cBhvr>
                                    </p:animEffect>
                                    <p:set>
                                      <p:cBhvr>
                                        <p:cTn id="86" dur="1" fill="hold">
                                          <p:stCondLst>
                                            <p:cond delay="499"/>
                                          </p:stCondLst>
                                        </p:cTn>
                                        <p:tgtEl>
                                          <p:spTgt spid="31"/>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60"/>
                                        </p:tgtEl>
                                      </p:cBhvr>
                                    </p:animEffect>
                                    <p:set>
                                      <p:cBhvr>
                                        <p:cTn id="89" dur="1" fill="hold">
                                          <p:stCondLst>
                                            <p:cond delay="499"/>
                                          </p:stCondLst>
                                        </p:cTn>
                                        <p:tgtEl>
                                          <p:spTgt spid="60"/>
                                        </p:tgtEl>
                                        <p:attrNameLst>
                                          <p:attrName>style.visibility</p:attrName>
                                        </p:attrNameLst>
                                      </p:cBhvr>
                                      <p:to>
                                        <p:strVal val="hidden"/>
                                      </p:to>
                                    </p:set>
                                  </p:childTnLst>
                                </p:cTn>
                              </p:par>
                            </p:childTnLst>
                          </p:cTn>
                        </p:par>
                        <p:par>
                          <p:cTn id="90" fill="hold">
                            <p:stCondLst>
                              <p:cond delay="500"/>
                            </p:stCondLst>
                            <p:childTnLst>
                              <p:par>
                                <p:cTn id="91" presetID="10" presetClass="entr" presetSubtype="0" fill="hold" grpId="2" nodeType="afterEffect">
                                  <p:stCondLst>
                                    <p:cond delay="0"/>
                                  </p:stCondLst>
                                  <p:childTnLst>
                                    <p:set>
                                      <p:cBhvr>
                                        <p:cTn id="92" dur="1" fill="hold">
                                          <p:stCondLst>
                                            <p:cond delay="0"/>
                                          </p:stCondLst>
                                        </p:cTn>
                                        <p:tgtEl>
                                          <p:spTgt spid="53"/>
                                        </p:tgtEl>
                                        <p:attrNameLst>
                                          <p:attrName>style.visibility</p:attrName>
                                        </p:attrNameLst>
                                      </p:cBhvr>
                                      <p:to>
                                        <p:strVal val="visible"/>
                                      </p:to>
                                    </p:set>
                                    <p:animEffect transition="in" filter="fade">
                                      <p:cBhvr>
                                        <p:cTn id="93"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31" grpId="0"/>
      <p:bldP spid="31" grpId="1"/>
      <p:bldP spid="31" grpId="2"/>
      <p:bldP spid="33" grpId="0"/>
      <p:bldP spid="39" grpId="0"/>
      <p:bldP spid="51" grpId="0"/>
      <p:bldP spid="53" grpId="0"/>
      <p:bldP spid="53" grpId="1"/>
      <p:bldP spid="53" grpId="2"/>
      <p:bldP spid="55" grpId="0"/>
      <p:bldP spid="59" grpId="0"/>
      <p:bldP spid="62" grpId="0"/>
      <p:bldP spid="63" grpId="0"/>
      <p:bldP spid="64" grpId="0"/>
      <p:bldP spid="65"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Autofit/>
          </a:bodyPr>
          <a:lstStyle/>
          <a:p>
            <a:pPr marL="0" indent="0">
              <a:buNone/>
            </a:pPr>
            <a:r>
              <a:rPr lang="en-US" sz="2000" dirty="0"/>
              <a:t> </a:t>
            </a:r>
          </a:p>
        </p:txBody>
      </p:sp>
      <p:sp>
        <p:nvSpPr>
          <p:cNvPr id="3" name="TextBox 2"/>
          <p:cNvSpPr txBox="1"/>
          <p:nvPr/>
        </p:nvSpPr>
        <p:spPr>
          <a:xfrm>
            <a:off x="196646" y="5904203"/>
            <a:ext cx="6985415" cy="707886"/>
          </a:xfrm>
          <a:prstGeom prst="rect">
            <a:avLst/>
          </a:prstGeom>
          <a:noFill/>
        </p:spPr>
        <p:txBody>
          <a:bodyPr wrap="square" rtlCol="0">
            <a:spAutoFit/>
          </a:bodyPr>
          <a:lstStyle/>
          <a:p>
            <a:r>
              <a:rPr lang="en-GB" sz="2000" b="1" dirty="0"/>
              <a:t>When one addend is changed by an amount and the other addend is kept the same, the sum changes by the same amount.</a:t>
            </a:r>
          </a:p>
        </p:txBody>
      </p:sp>
      <p:sp>
        <p:nvSpPr>
          <p:cNvPr id="4" name="TextBox 3"/>
          <p:cNvSpPr txBox="1"/>
          <p:nvPr/>
        </p:nvSpPr>
        <p:spPr>
          <a:xfrm>
            <a:off x="196646" y="1460169"/>
            <a:ext cx="6985415" cy="400110"/>
          </a:xfrm>
          <a:prstGeom prst="rect">
            <a:avLst/>
          </a:prstGeom>
          <a:noFill/>
        </p:spPr>
        <p:txBody>
          <a:bodyPr wrap="square" rtlCol="0">
            <a:spAutoFit/>
          </a:bodyPr>
          <a:lstStyle/>
          <a:p>
            <a:r>
              <a:rPr lang="en-GB" sz="2000" b="1" dirty="0"/>
              <a:t>Use your own jottings to help you:</a:t>
            </a:r>
          </a:p>
        </p:txBody>
      </p:sp>
      <p:sp>
        <p:nvSpPr>
          <p:cNvPr id="5" name="Rectangle 4"/>
          <p:cNvSpPr/>
          <p:nvPr/>
        </p:nvSpPr>
        <p:spPr>
          <a:xfrm>
            <a:off x="196646" y="1876415"/>
            <a:ext cx="6985416" cy="3785652"/>
          </a:xfrm>
          <a:prstGeom prst="rect">
            <a:avLst/>
          </a:prstGeom>
        </p:spPr>
        <p:txBody>
          <a:bodyPr wrap="square">
            <a:spAutoFit/>
          </a:bodyPr>
          <a:lstStyle/>
          <a:p>
            <a:pPr marL="457200" indent="-457200">
              <a:buAutoNum type="arabicPeriod"/>
            </a:pPr>
            <a:r>
              <a:rPr lang="en-GB" sz="2000" dirty="0"/>
              <a:t>The combined mass of two dogs is 12kg. The mass of one dog is 5.6 kg and the mass of the other dog is 6.4kg. One of the dogs gains 0.7kg. What is their combined mass now?</a:t>
            </a:r>
          </a:p>
          <a:p>
            <a:pPr marL="457200" indent="-457200">
              <a:buAutoNum type="arabicPeriod"/>
            </a:pPr>
            <a:endParaRPr lang="en-GB" sz="2000" dirty="0"/>
          </a:p>
          <a:p>
            <a:pPr marL="457200" indent="-457200">
              <a:buAutoNum type="arabicPeriod"/>
            </a:pPr>
            <a:r>
              <a:rPr lang="en-GB" sz="2000" dirty="0"/>
              <a:t>The combined mass of a father and son is 121kg. The mass of the father is 87.3kg and the mass of the son is 33.7kg. One of them loses 800g. What is their combined mass now?</a:t>
            </a:r>
          </a:p>
          <a:p>
            <a:pPr marL="457200" indent="-457200">
              <a:buAutoNum type="arabicPeriod"/>
            </a:pPr>
            <a:endParaRPr lang="en-GB" sz="2000" dirty="0"/>
          </a:p>
          <a:p>
            <a:pPr marL="457200" indent="-457200">
              <a:buAutoNum type="arabicPeriod"/>
            </a:pPr>
            <a:r>
              <a:rPr lang="en-GB" sz="2000" dirty="0"/>
              <a:t>Create your own problem like the ones above. Use your own jottings to show how you could solve the problem.</a:t>
            </a:r>
          </a:p>
          <a:p>
            <a:pPr marL="457200" indent="-457200">
              <a:buAutoNum type="arabicPeriod"/>
            </a:pPr>
            <a:endParaRPr lang="en-GB" sz="2000" dirty="0"/>
          </a:p>
          <a:p>
            <a:pPr marL="457200" indent="-457200">
              <a:buAutoNum type="arabicPeriod"/>
            </a:pPr>
            <a:endParaRPr lang="en-GB" sz="2000" dirty="0"/>
          </a:p>
        </p:txBody>
      </p:sp>
      <p:sp>
        <p:nvSpPr>
          <p:cNvPr id="7" name="TextBox 6">
            <a:extLst>
              <a:ext uri="{FF2B5EF4-FFF2-40B4-BE49-F238E27FC236}">
                <a16:creationId xmlns:a16="http://schemas.microsoft.com/office/drawing/2014/main" id="{67DFC954-A453-46A4-ACFB-C55C5E5BA5DA}"/>
              </a:ext>
            </a:extLst>
          </p:cNvPr>
          <p:cNvSpPr txBox="1"/>
          <p:nvPr/>
        </p:nvSpPr>
        <p:spPr>
          <a:xfrm>
            <a:off x="0" y="774700"/>
            <a:ext cx="9144000" cy="461665"/>
          </a:xfrm>
          <a:prstGeom prst="rect">
            <a:avLst/>
          </a:prstGeom>
          <a:noFill/>
        </p:spPr>
        <p:txBody>
          <a:bodyPr wrap="square" rtlCol="0">
            <a:spAutoFit/>
          </a:bodyPr>
          <a:lstStyle/>
          <a:p>
            <a:pPr algn="ctr"/>
            <a:r>
              <a:rPr lang="en-GB" sz="2400" b="1" dirty="0"/>
              <a:t>Practice activity</a:t>
            </a:r>
          </a:p>
        </p:txBody>
      </p:sp>
    </p:spTree>
    <p:extLst>
      <p:ext uri="{BB962C8B-B14F-4D97-AF65-F5344CB8AC3E}">
        <p14:creationId xmlns:p14="http://schemas.microsoft.com/office/powerpoint/2010/main" val="2381752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AD1DB3B-BACB-494F-B837-80595C679757}"/>
              </a:ext>
            </a:extLst>
          </p:cNvPr>
          <p:cNvSpPr>
            <a:spLocks noGrp="1"/>
          </p:cNvSpPr>
          <p:nvPr>
            <p:ph type="body" sz="quarter" idx="12"/>
          </p:nvPr>
        </p:nvSpPr>
        <p:spPr/>
        <p:txBody>
          <a:bodyPr>
            <a:noAutofit/>
          </a:bodyPr>
          <a:lstStyle/>
          <a:p>
            <a:r>
              <a:rPr lang="en-GB" sz="1400" dirty="0">
                <a:hlinkClick r:id="rId2">
                  <a:extLst>
                    <a:ext uri="{A12FA001-AC4F-418D-AE19-62706E023703}">
                      <ahyp:hlinkClr xmlns:ahyp="http://schemas.microsoft.com/office/drawing/2018/hyperlinkcolor" val="tx"/>
                    </a:ext>
                  </a:extLst>
                </a:hlinkClick>
              </a:rPr>
              <a:t>https://www.ncetm.org.uk/classroom-resources/vl-upper-key-stage-2-number-addition-and-subtraction-video-lessons/</a:t>
            </a:r>
            <a:endParaRPr lang="en-GB" sz="1400" dirty="0"/>
          </a:p>
        </p:txBody>
      </p:sp>
    </p:spTree>
    <p:extLst>
      <p:ext uri="{BB962C8B-B14F-4D97-AF65-F5344CB8AC3E}">
        <p14:creationId xmlns:p14="http://schemas.microsoft.com/office/powerpoint/2010/main" val="965862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098355-016F-44DE-BFD7-5E2346A60823}"/>
              </a:ext>
            </a:extLst>
          </p:cNvPr>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a:extLst>
              <a:ext uri="{FF2B5EF4-FFF2-40B4-BE49-F238E27FC236}">
                <a16:creationId xmlns:a16="http://schemas.microsoft.com/office/drawing/2014/main" id="{9A16AC8A-CB49-4E02-B763-0D7E5DD626B1}"/>
              </a:ext>
            </a:extLst>
          </p:cNvPr>
          <p:cNvSpPr txBox="1"/>
          <p:nvPr/>
        </p:nvSpPr>
        <p:spPr>
          <a:xfrm>
            <a:off x="-1" y="630000"/>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Recap</a:t>
            </a:r>
          </a:p>
        </p:txBody>
      </p:sp>
      <p:sp>
        <p:nvSpPr>
          <p:cNvPr id="3" name="TextBox 2">
            <a:extLst>
              <a:ext uri="{FF2B5EF4-FFF2-40B4-BE49-F238E27FC236}">
                <a16:creationId xmlns:a16="http://schemas.microsoft.com/office/drawing/2014/main" id="{9963ECC9-ABDF-41EA-8B26-8C8D268F9B0B}"/>
              </a:ext>
            </a:extLst>
          </p:cNvPr>
          <p:cNvSpPr txBox="1"/>
          <p:nvPr/>
        </p:nvSpPr>
        <p:spPr>
          <a:xfrm>
            <a:off x="261257" y="1113306"/>
            <a:ext cx="6282233" cy="2677656"/>
          </a:xfrm>
          <a:prstGeom prst="rect">
            <a:avLst/>
          </a:prstGeom>
          <a:noFill/>
        </p:spPr>
        <p:txBody>
          <a:bodyPr wrap="none" rtlCol="0">
            <a:spAutoFit/>
          </a:bodyPr>
          <a:lstStyle/>
          <a:p>
            <a:r>
              <a:rPr lang="en-GB" sz="2400" dirty="0"/>
              <a:t>Use this fact to help you solve these calculations.</a:t>
            </a:r>
          </a:p>
          <a:p>
            <a:endParaRPr lang="en-GB" sz="2400" b="1" i="1" dirty="0"/>
          </a:p>
          <a:p>
            <a:r>
              <a:rPr lang="en-GB" sz="2400" b="1" dirty="0"/>
              <a:t>A.  27 + 22 = 49</a:t>
            </a:r>
          </a:p>
          <a:p>
            <a:r>
              <a:rPr lang="en-GB" sz="2400" dirty="0"/>
              <a:t>     </a:t>
            </a:r>
          </a:p>
          <a:p>
            <a:pPr marL="342900" indent="-342900">
              <a:buAutoNum type="arabicPeriod"/>
            </a:pPr>
            <a:r>
              <a:rPr lang="en-GB" sz="2400" dirty="0"/>
              <a:t>27 + 32 = </a:t>
            </a:r>
          </a:p>
          <a:p>
            <a:pPr marL="342900" indent="-342900">
              <a:buAutoNum type="arabicPeriod"/>
            </a:pPr>
            <a:r>
              <a:rPr lang="en-GB" sz="2400" dirty="0"/>
              <a:t>27 + 52 = </a:t>
            </a:r>
          </a:p>
          <a:p>
            <a:pPr marL="342900" indent="-342900">
              <a:buAutoNum type="arabicPeriod"/>
            </a:pPr>
            <a:r>
              <a:rPr lang="en-GB" sz="2400" dirty="0"/>
              <a:t>37 + 22 = </a:t>
            </a:r>
          </a:p>
        </p:txBody>
      </p:sp>
      <p:sp>
        <p:nvSpPr>
          <p:cNvPr id="5" name="TextBox 4">
            <a:extLst>
              <a:ext uri="{FF2B5EF4-FFF2-40B4-BE49-F238E27FC236}">
                <a16:creationId xmlns:a16="http://schemas.microsoft.com/office/drawing/2014/main" id="{41BBD85F-5E1E-4D57-95BE-1F16B4E289AC}"/>
              </a:ext>
            </a:extLst>
          </p:cNvPr>
          <p:cNvSpPr txBox="1"/>
          <p:nvPr/>
        </p:nvSpPr>
        <p:spPr>
          <a:xfrm>
            <a:off x="138611" y="3766434"/>
            <a:ext cx="6073503" cy="1569660"/>
          </a:xfrm>
          <a:prstGeom prst="rect">
            <a:avLst/>
          </a:prstGeom>
          <a:noFill/>
        </p:spPr>
        <p:txBody>
          <a:bodyPr wrap="square" rtlCol="0">
            <a:spAutoFit/>
          </a:bodyPr>
          <a:lstStyle/>
          <a:p>
            <a:r>
              <a:rPr lang="en-GB" sz="2400" b="1" dirty="0"/>
              <a:t>B. </a:t>
            </a:r>
            <a:r>
              <a:rPr lang="en-GB" dirty="0"/>
              <a:t>Sam had 43 apples in one basket and 35 oranges in another.</a:t>
            </a:r>
          </a:p>
          <a:p>
            <a:r>
              <a:rPr lang="en-GB" dirty="0"/>
              <a:t>Therefore he had 78 pieces of fruit altogether. </a:t>
            </a:r>
          </a:p>
          <a:p>
            <a:r>
              <a:rPr lang="en-GB" dirty="0"/>
              <a:t>Sally gave him some more apples. So he now has 63 apples.</a:t>
            </a:r>
          </a:p>
          <a:p>
            <a:r>
              <a:rPr lang="en-GB" dirty="0"/>
              <a:t>How many pieces of fruit does he have now?</a:t>
            </a:r>
          </a:p>
          <a:p>
            <a:r>
              <a:rPr lang="en-GB" dirty="0"/>
              <a:t>Explain how you arrived at your answer.</a:t>
            </a:r>
          </a:p>
        </p:txBody>
      </p:sp>
      <p:pic>
        <p:nvPicPr>
          <p:cNvPr id="1028" name="Picture 4" descr="Apple Basket Images, Stock Photos &amp; Vectors | Shutterstock">
            <a:extLst>
              <a:ext uri="{FF2B5EF4-FFF2-40B4-BE49-F238E27FC236}">
                <a16:creationId xmlns:a16="http://schemas.microsoft.com/office/drawing/2014/main" id="{FD624432-927D-4DA1-9F60-FEB0CA41370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950"/>
          <a:stretch/>
        </p:blipFill>
        <p:spPr bwMode="auto">
          <a:xfrm>
            <a:off x="261257" y="5284221"/>
            <a:ext cx="982927" cy="75488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ny oranges in a basket isolated on white background Stock Photo ...">
            <a:extLst>
              <a:ext uri="{FF2B5EF4-FFF2-40B4-BE49-F238E27FC236}">
                <a16:creationId xmlns:a16="http://schemas.microsoft.com/office/drawing/2014/main" id="{BC847160-573F-465C-9D49-79C93530CB1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6865"/>
          <a:stretch/>
        </p:blipFill>
        <p:spPr bwMode="auto">
          <a:xfrm>
            <a:off x="1378653" y="5245579"/>
            <a:ext cx="1324224" cy="80676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38611" y="6211669"/>
            <a:ext cx="5392759" cy="646331"/>
          </a:xfrm>
          <a:prstGeom prst="rect">
            <a:avLst/>
          </a:prstGeom>
          <a:noFill/>
        </p:spPr>
        <p:txBody>
          <a:bodyPr wrap="square" rtlCol="0">
            <a:spAutoFit/>
          </a:bodyPr>
          <a:lstStyle/>
          <a:p>
            <a:r>
              <a:rPr lang="en-GB" b="1" dirty="0"/>
              <a:t>I’ve added _____ to one addend and kept the other addend the same, so I must add _____ to the sum.</a:t>
            </a:r>
          </a:p>
        </p:txBody>
      </p:sp>
      <p:cxnSp>
        <p:nvCxnSpPr>
          <p:cNvPr id="9" name="Straight Arrow Connector 8"/>
          <p:cNvCxnSpPr/>
          <p:nvPr/>
        </p:nvCxnSpPr>
        <p:spPr>
          <a:xfrm>
            <a:off x="1543987" y="2263515"/>
            <a:ext cx="1259174" cy="19487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879085" y="2083633"/>
            <a:ext cx="5534570" cy="1682801"/>
          </a:xfrm>
          <a:prstGeom prst="rect">
            <a:avLst/>
          </a:prstGeom>
          <a:noFill/>
          <a:ln w="31750">
            <a:solidFill>
              <a:schemeClr val="tx1"/>
            </a:solidFill>
          </a:ln>
        </p:spPr>
        <p:txBody>
          <a:bodyPr wrap="square" rtlCol="0">
            <a:spAutoFit/>
          </a:bodyPr>
          <a:lstStyle/>
          <a:p>
            <a:endParaRPr lang="en-GB" dirty="0"/>
          </a:p>
        </p:txBody>
      </p:sp>
      <p:sp>
        <p:nvSpPr>
          <p:cNvPr id="12" name="TextBox 11"/>
          <p:cNvSpPr txBox="1"/>
          <p:nvPr/>
        </p:nvSpPr>
        <p:spPr>
          <a:xfrm>
            <a:off x="3034777" y="2197301"/>
            <a:ext cx="1762075" cy="461665"/>
          </a:xfrm>
          <a:prstGeom prst="rect">
            <a:avLst/>
          </a:prstGeom>
          <a:noFill/>
        </p:spPr>
        <p:txBody>
          <a:bodyPr wrap="square" rtlCol="0">
            <a:spAutoFit/>
          </a:bodyPr>
          <a:lstStyle/>
          <a:p>
            <a:r>
              <a:rPr lang="en-GB" sz="2400" b="1" dirty="0"/>
              <a:t>27 + 22 = 49</a:t>
            </a:r>
          </a:p>
        </p:txBody>
      </p:sp>
      <p:cxnSp>
        <p:nvCxnSpPr>
          <p:cNvPr id="14" name="Straight Arrow Connector 13"/>
          <p:cNvCxnSpPr/>
          <p:nvPr/>
        </p:nvCxnSpPr>
        <p:spPr>
          <a:xfrm>
            <a:off x="3915814" y="2650568"/>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034777" y="3144631"/>
            <a:ext cx="2121839" cy="830997"/>
          </a:xfrm>
          <a:prstGeom prst="rect">
            <a:avLst/>
          </a:prstGeom>
          <a:noFill/>
        </p:spPr>
        <p:txBody>
          <a:bodyPr wrap="square" rtlCol="0">
            <a:spAutoFit/>
          </a:bodyPr>
          <a:lstStyle/>
          <a:p>
            <a:r>
              <a:rPr lang="en-GB" sz="2400" dirty="0"/>
              <a:t>27 + 32 = </a:t>
            </a:r>
          </a:p>
          <a:p>
            <a:endParaRPr lang="en-GB" sz="2400" dirty="0"/>
          </a:p>
        </p:txBody>
      </p:sp>
      <p:sp>
        <p:nvSpPr>
          <p:cNvPr id="16" name="TextBox 15"/>
          <p:cNvSpPr txBox="1"/>
          <p:nvPr/>
        </p:nvSpPr>
        <p:spPr>
          <a:xfrm>
            <a:off x="3882690" y="2650568"/>
            <a:ext cx="710961" cy="369332"/>
          </a:xfrm>
          <a:prstGeom prst="rect">
            <a:avLst/>
          </a:prstGeom>
          <a:noFill/>
        </p:spPr>
        <p:txBody>
          <a:bodyPr wrap="square" rtlCol="0">
            <a:spAutoFit/>
          </a:bodyPr>
          <a:lstStyle/>
          <a:p>
            <a:r>
              <a:rPr lang="en-GB" dirty="0">
                <a:solidFill>
                  <a:schemeClr val="accent5">
                    <a:lumMod val="75000"/>
                  </a:schemeClr>
                </a:solidFill>
              </a:rPr>
              <a:t>+ 10</a:t>
            </a:r>
          </a:p>
        </p:txBody>
      </p:sp>
      <p:sp>
        <p:nvSpPr>
          <p:cNvPr id="17" name="TextBox 16"/>
          <p:cNvSpPr txBox="1"/>
          <p:nvPr/>
        </p:nvSpPr>
        <p:spPr>
          <a:xfrm>
            <a:off x="4238170" y="3147190"/>
            <a:ext cx="1098328" cy="461665"/>
          </a:xfrm>
          <a:prstGeom prst="rect">
            <a:avLst/>
          </a:prstGeom>
          <a:noFill/>
        </p:spPr>
        <p:txBody>
          <a:bodyPr wrap="square" rtlCol="0">
            <a:spAutoFit/>
          </a:bodyPr>
          <a:lstStyle/>
          <a:p>
            <a:r>
              <a:rPr lang="en-GB" sz="2400" dirty="0"/>
              <a:t>59</a:t>
            </a:r>
          </a:p>
        </p:txBody>
      </p:sp>
      <p:cxnSp>
        <p:nvCxnSpPr>
          <p:cNvPr id="20" name="Straight Arrow Connector 19"/>
          <p:cNvCxnSpPr/>
          <p:nvPr/>
        </p:nvCxnSpPr>
        <p:spPr>
          <a:xfrm>
            <a:off x="4457959" y="2650567"/>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491084" y="2658702"/>
            <a:ext cx="710961" cy="369332"/>
          </a:xfrm>
          <a:prstGeom prst="rect">
            <a:avLst/>
          </a:prstGeom>
          <a:noFill/>
        </p:spPr>
        <p:txBody>
          <a:bodyPr wrap="square" rtlCol="0">
            <a:spAutoFit/>
          </a:bodyPr>
          <a:lstStyle/>
          <a:p>
            <a:r>
              <a:rPr lang="en-GB" dirty="0">
                <a:solidFill>
                  <a:schemeClr val="accent5">
                    <a:lumMod val="75000"/>
                  </a:schemeClr>
                </a:solidFill>
              </a:rPr>
              <a:t>+ 10</a:t>
            </a:r>
          </a:p>
        </p:txBody>
      </p:sp>
      <p:sp>
        <p:nvSpPr>
          <p:cNvPr id="22" name="TextBox 21"/>
          <p:cNvSpPr txBox="1"/>
          <p:nvPr/>
        </p:nvSpPr>
        <p:spPr>
          <a:xfrm>
            <a:off x="2879085" y="2082486"/>
            <a:ext cx="5534570" cy="1682801"/>
          </a:xfrm>
          <a:prstGeom prst="rect">
            <a:avLst/>
          </a:prstGeom>
          <a:solidFill>
            <a:schemeClr val="bg1"/>
          </a:solidFill>
          <a:ln w="31750">
            <a:solidFill>
              <a:schemeClr val="tx1"/>
            </a:solidFill>
          </a:ln>
        </p:spPr>
        <p:txBody>
          <a:bodyPr wrap="square" rtlCol="0">
            <a:spAutoFit/>
          </a:bodyPr>
          <a:lstStyle/>
          <a:p>
            <a:endParaRPr lang="en-GB" dirty="0"/>
          </a:p>
        </p:txBody>
      </p:sp>
      <p:sp>
        <p:nvSpPr>
          <p:cNvPr id="23" name="TextBox 22"/>
          <p:cNvSpPr txBox="1"/>
          <p:nvPr/>
        </p:nvSpPr>
        <p:spPr>
          <a:xfrm>
            <a:off x="2948331" y="2109237"/>
            <a:ext cx="1762075" cy="461665"/>
          </a:xfrm>
          <a:prstGeom prst="rect">
            <a:avLst/>
          </a:prstGeom>
          <a:noFill/>
        </p:spPr>
        <p:txBody>
          <a:bodyPr wrap="square" rtlCol="0">
            <a:spAutoFit/>
          </a:bodyPr>
          <a:lstStyle/>
          <a:p>
            <a:r>
              <a:rPr lang="en-GB" sz="2400" b="1" dirty="0"/>
              <a:t>27 + 22 = 49</a:t>
            </a:r>
          </a:p>
        </p:txBody>
      </p:sp>
      <p:cxnSp>
        <p:nvCxnSpPr>
          <p:cNvPr id="24" name="Straight Arrow Connector 23"/>
          <p:cNvCxnSpPr/>
          <p:nvPr/>
        </p:nvCxnSpPr>
        <p:spPr>
          <a:xfrm>
            <a:off x="3828036" y="2595702"/>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016073" y="3142787"/>
            <a:ext cx="2121839" cy="830997"/>
          </a:xfrm>
          <a:prstGeom prst="rect">
            <a:avLst/>
          </a:prstGeom>
          <a:noFill/>
        </p:spPr>
        <p:txBody>
          <a:bodyPr wrap="square" rtlCol="0">
            <a:spAutoFit/>
          </a:bodyPr>
          <a:lstStyle/>
          <a:p>
            <a:r>
              <a:rPr lang="en-GB" sz="2400" dirty="0"/>
              <a:t>27 + 52 = </a:t>
            </a:r>
          </a:p>
          <a:p>
            <a:endParaRPr lang="en-GB" sz="2400" dirty="0"/>
          </a:p>
        </p:txBody>
      </p:sp>
      <p:sp>
        <p:nvSpPr>
          <p:cNvPr id="26" name="TextBox 25"/>
          <p:cNvSpPr txBox="1"/>
          <p:nvPr/>
        </p:nvSpPr>
        <p:spPr>
          <a:xfrm>
            <a:off x="3787798" y="2635394"/>
            <a:ext cx="710961" cy="369332"/>
          </a:xfrm>
          <a:prstGeom prst="rect">
            <a:avLst/>
          </a:prstGeom>
          <a:noFill/>
        </p:spPr>
        <p:txBody>
          <a:bodyPr wrap="square" rtlCol="0">
            <a:spAutoFit/>
          </a:bodyPr>
          <a:lstStyle/>
          <a:p>
            <a:r>
              <a:rPr lang="en-GB" dirty="0">
                <a:solidFill>
                  <a:schemeClr val="accent5">
                    <a:lumMod val="75000"/>
                  </a:schemeClr>
                </a:solidFill>
              </a:rPr>
              <a:t>+ 30</a:t>
            </a:r>
          </a:p>
        </p:txBody>
      </p:sp>
      <p:cxnSp>
        <p:nvCxnSpPr>
          <p:cNvPr id="27" name="Straight Arrow Connector 26"/>
          <p:cNvCxnSpPr/>
          <p:nvPr/>
        </p:nvCxnSpPr>
        <p:spPr>
          <a:xfrm>
            <a:off x="4557603" y="2575647"/>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4564017" y="2642434"/>
            <a:ext cx="710961" cy="369332"/>
          </a:xfrm>
          <a:prstGeom prst="rect">
            <a:avLst/>
          </a:prstGeom>
          <a:noFill/>
        </p:spPr>
        <p:txBody>
          <a:bodyPr wrap="square" rtlCol="0">
            <a:spAutoFit/>
          </a:bodyPr>
          <a:lstStyle/>
          <a:p>
            <a:r>
              <a:rPr lang="en-GB" dirty="0">
                <a:solidFill>
                  <a:schemeClr val="accent5">
                    <a:lumMod val="75000"/>
                  </a:schemeClr>
                </a:solidFill>
              </a:rPr>
              <a:t>+ 30</a:t>
            </a:r>
          </a:p>
        </p:txBody>
      </p:sp>
      <p:sp>
        <p:nvSpPr>
          <p:cNvPr id="29" name="TextBox 28"/>
          <p:cNvSpPr txBox="1"/>
          <p:nvPr/>
        </p:nvSpPr>
        <p:spPr>
          <a:xfrm>
            <a:off x="4193209" y="3147763"/>
            <a:ext cx="1098328" cy="461665"/>
          </a:xfrm>
          <a:prstGeom prst="rect">
            <a:avLst/>
          </a:prstGeom>
          <a:noFill/>
        </p:spPr>
        <p:txBody>
          <a:bodyPr wrap="square" rtlCol="0">
            <a:spAutoFit/>
          </a:bodyPr>
          <a:lstStyle/>
          <a:p>
            <a:r>
              <a:rPr lang="en-GB" sz="2400" dirty="0"/>
              <a:t>79</a:t>
            </a:r>
          </a:p>
        </p:txBody>
      </p:sp>
      <p:sp>
        <p:nvSpPr>
          <p:cNvPr id="30" name="TextBox 29"/>
          <p:cNvSpPr txBox="1"/>
          <p:nvPr/>
        </p:nvSpPr>
        <p:spPr>
          <a:xfrm>
            <a:off x="2879085" y="2080642"/>
            <a:ext cx="5534570" cy="1682801"/>
          </a:xfrm>
          <a:prstGeom prst="rect">
            <a:avLst/>
          </a:prstGeom>
          <a:solidFill>
            <a:schemeClr val="bg1"/>
          </a:solidFill>
          <a:ln w="31750">
            <a:solidFill>
              <a:schemeClr val="tx1"/>
            </a:solidFill>
          </a:ln>
        </p:spPr>
        <p:txBody>
          <a:bodyPr wrap="square" rtlCol="0">
            <a:spAutoFit/>
          </a:bodyPr>
          <a:lstStyle/>
          <a:p>
            <a:endParaRPr lang="en-GB" dirty="0"/>
          </a:p>
        </p:txBody>
      </p:sp>
      <p:sp>
        <p:nvSpPr>
          <p:cNvPr id="31" name="TextBox 30"/>
          <p:cNvSpPr txBox="1"/>
          <p:nvPr/>
        </p:nvSpPr>
        <p:spPr>
          <a:xfrm>
            <a:off x="3139474" y="2125161"/>
            <a:ext cx="1762075" cy="461665"/>
          </a:xfrm>
          <a:prstGeom prst="rect">
            <a:avLst/>
          </a:prstGeom>
          <a:noFill/>
        </p:spPr>
        <p:txBody>
          <a:bodyPr wrap="square" rtlCol="0">
            <a:spAutoFit/>
          </a:bodyPr>
          <a:lstStyle/>
          <a:p>
            <a:r>
              <a:rPr lang="en-GB" sz="2400" b="1" dirty="0"/>
              <a:t>27 + 22 = 49</a:t>
            </a:r>
          </a:p>
        </p:txBody>
      </p:sp>
      <p:cxnSp>
        <p:nvCxnSpPr>
          <p:cNvPr id="32" name="Straight Arrow Connector 31"/>
          <p:cNvCxnSpPr/>
          <p:nvPr/>
        </p:nvCxnSpPr>
        <p:spPr>
          <a:xfrm>
            <a:off x="3402373" y="2570902"/>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005899" y="3116388"/>
            <a:ext cx="2121839" cy="830997"/>
          </a:xfrm>
          <a:prstGeom prst="rect">
            <a:avLst/>
          </a:prstGeom>
          <a:noFill/>
        </p:spPr>
        <p:txBody>
          <a:bodyPr wrap="square" rtlCol="0">
            <a:spAutoFit/>
          </a:bodyPr>
          <a:lstStyle/>
          <a:p>
            <a:r>
              <a:rPr lang="en-GB" sz="2400" dirty="0"/>
              <a:t>37 + 22 = </a:t>
            </a:r>
          </a:p>
          <a:p>
            <a:endParaRPr lang="en-GB" sz="2400" dirty="0"/>
          </a:p>
        </p:txBody>
      </p:sp>
      <p:sp>
        <p:nvSpPr>
          <p:cNvPr id="34" name="TextBox 33"/>
          <p:cNvSpPr txBox="1"/>
          <p:nvPr/>
        </p:nvSpPr>
        <p:spPr>
          <a:xfrm>
            <a:off x="3341696" y="2608558"/>
            <a:ext cx="710961" cy="369332"/>
          </a:xfrm>
          <a:prstGeom prst="rect">
            <a:avLst/>
          </a:prstGeom>
          <a:noFill/>
        </p:spPr>
        <p:txBody>
          <a:bodyPr wrap="square" rtlCol="0">
            <a:spAutoFit/>
          </a:bodyPr>
          <a:lstStyle/>
          <a:p>
            <a:r>
              <a:rPr lang="en-GB" dirty="0">
                <a:solidFill>
                  <a:schemeClr val="accent5">
                    <a:lumMod val="75000"/>
                  </a:schemeClr>
                </a:solidFill>
              </a:rPr>
              <a:t>+ 10</a:t>
            </a:r>
          </a:p>
        </p:txBody>
      </p:sp>
      <p:cxnSp>
        <p:nvCxnSpPr>
          <p:cNvPr id="35" name="Straight Arrow Connector 34"/>
          <p:cNvCxnSpPr/>
          <p:nvPr/>
        </p:nvCxnSpPr>
        <p:spPr>
          <a:xfrm>
            <a:off x="4557603" y="2545595"/>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4505172" y="2598742"/>
            <a:ext cx="710961" cy="369332"/>
          </a:xfrm>
          <a:prstGeom prst="rect">
            <a:avLst/>
          </a:prstGeom>
          <a:noFill/>
        </p:spPr>
        <p:txBody>
          <a:bodyPr wrap="square" rtlCol="0">
            <a:spAutoFit/>
          </a:bodyPr>
          <a:lstStyle/>
          <a:p>
            <a:r>
              <a:rPr lang="en-GB" dirty="0">
                <a:solidFill>
                  <a:schemeClr val="accent5">
                    <a:lumMod val="75000"/>
                  </a:schemeClr>
                </a:solidFill>
              </a:rPr>
              <a:t>+ 10</a:t>
            </a:r>
          </a:p>
        </p:txBody>
      </p:sp>
      <p:sp>
        <p:nvSpPr>
          <p:cNvPr id="37" name="TextBox 36"/>
          <p:cNvSpPr txBox="1"/>
          <p:nvPr/>
        </p:nvSpPr>
        <p:spPr>
          <a:xfrm>
            <a:off x="4283131" y="3121825"/>
            <a:ext cx="1098328" cy="461665"/>
          </a:xfrm>
          <a:prstGeom prst="rect">
            <a:avLst/>
          </a:prstGeom>
          <a:noFill/>
        </p:spPr>
        <p:txBody>
          <a:bodyPr wrap="square" rtlCol="0">
            <a:spAutoFit/>
          </a:bodyPr>
          <a:lstStyle/>
          <a:p>
            <a:r>
              <a:rPr lang="en-GB" sz="2400" dirty="0"/>
              <a:t>59</a:t>
            </a:r>
          </a:p>
        </p:txBody>
      </p:sp>
      <p:sp>
        <p:nvSpPr>
          <p:cNvPr id="18" name="TextBox 17"/>
          <p:cNvSpPr txBox="1"/>
          <p:nvPr/>
        </p:nvSpPr>
        <p:spPr>
          <a:xfrm>
            <a:off x="1918741" y="2570902"/>
            <a:ext cx="784136" cy="461665"/>
          </a:xfrm>
          <a:prstGeom prst="rect">
            <a:avLst/>
          </a:prstGeom>
          <a:noFill/>
        </p:spPr>
        <p:txBody>
          <a:bodyPr wrap="square" rtlCol="0">
            <a:spAutoFit/>
          </a:bodyPr>
          <a:lstStyle/>
          <a:p>
            <a:r>
              <a:rPr lang="en-GB" sz="2400" dirty="0"/>
              <a:t>59</a:t>
            </a:r>
          </a:p>
        </p:txBody>
      </p:sp>
      <p:sp>
        <p:nvSpPr>
          <p:cNvPr id="39" name="TextBox 38"/>
          <p:cNvSpPr txBox="1"/>
          <p:nvPr/>
        </p:nvSpPr>
        <p:spPr>
          <a:xfrm>
            <a:off x="1919724" y="2949055"/>
            <a:ext cx="784136" cy="461665"/>
          </a:xfrm>
          <a:prstGeom prst="rect">
            <a:avLst/>
          </a:prstGeom>
          <a:noFill/>
        </p:spPr>
        <p:txBody>
          <a:bodyPr wrap="square" rtlCol="0">
            <a:spAutoFit/>
          </a:bodyPr>
          <a:lstStyle/>
          <a:p>
            <a:r>
              <a:rPr lang="en-GB" sz="2400" dirty="0"/>
              <a:t>79</a:t>
            </a:r>
          </a:p>
        </p:txBody>
      </p:sp>
      <p:sp>
        <p:nvSpPr>
          <p:cNvPr id="40" name="TextBox 39"/>
          <p:cNvSpPr txBox="1"/>
          <p:nvPr/>
        </p:nvSpPr>
        <p:spPr>
          <a:xfrm>
            <a:off x="1919975" y="3292402"/>
            <a:ext cx="784136" cy="461665"/>
          </a:xfrm>
          <a:prstGeom prst="rect">
            <a:avLst/>
          </a:prstGeom>
          <a:noFill/>
        </p:spPr>
        <p:txBody>
          <a:bodyPr wrap="square" rtlCol="0">
            <a:spAutoFit/>
          </a:bodyPr>
          <a:lstStyle/>
          <a:p>
            <a:r>
              <a:rPr lang="en-GB" sz="2400" dirty="0"/>
              <a:t>59</a:t>
            </a:r>
          </a:p>
        </p:txBody>
      </p:sp>
      <p:sp>
        <p:nvSpPr>
          <p:cNvPr id="41" name="TextBox 40"/>
          <p:cNvSpPr txBox="1"/>
          <p:nvPr/>
        </p:nvSpPr>
        <p:spPr>
          <a:xfrm>
            <a:off x="2879085" y="2093533"/>
            <a:ext cx="5534570" cy="1682801"/>
          </a:xfrm>
          <a:prstGeom prst="rect">
            <a:avLst/>
          </a:prstGeom>
          <a:solidFill>
            <a:schemeClr val="bg1"/>
          </a:solidFill>
          <a:ln w="31750">
            <a:solidFill>
              <a:schemeClr val="tx1"/>
            </a:solidFill>
          </a:ln>
        </p:spPr>
        <p:txBody>
          <a:bodyPr wrap="square" rtlCol="0">
            <a:spAutoFit/>
          </a:bodyPr>
          <a:lstStyle/>
          <a:p>
            <a:endParaRPr lang="en-GB" dirty="0"/>
          </a:p>
        </p:txBody>
      </p:sp>
      <p:cxnSp>
        <p:nvCxnSpPr>
          <p:cNvPr id="42" name="Straight Arrow Connector 41"/>
          <p:cNvCxnSpPr/>
          <p:nvPr/>
        </p:nvCxnSpPr>
        <p:spPr>
          <a:xfrm flipV="1">
            <a:off x="5531370" y="4045584"/>
            <a:ext cx="1268512" cy="92923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053625" y="2113981"/>
            <a:ext cx="3036752" cy="461665"/>
          </a:xfrm>
          <a:prstGeom prst="rect">
            <a:avLst/>
          </a:prstGeom>
          <a:noFill/>
        </p:spPr>
        <p:txBody>
          <a:bodyPr wrap="square" rtlCol="0">
            <a:spAutoFit/>
          </a:bodyPr>
          <a:lstStyle/>
          <a:p>
            <a:r>
              <a:rPr lang="en-GB" sz="2400" b="1" dirty="0"/>
              <a:t>43 + 35 = 78</a:t>
            </a:r>
          </a:p>
        </p:txBody>
      </p:sp>
      <p:cxnSp>
        <p:nvCxnSpPr>
          <p:cNvPr id="45" name="Straight Arrow Connector 44"/>
          <p:cNvCxnSpPr/>
          <p:nvPr/>
        </p:nvCxnSpPr>
        <p:spPr>
          <a:xfrm>
            <a:off x="3192456" y="2507413"/>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149639" y="2512019"/>
            <a:ext cx="710961" cy="369332"/>
          </a:xfrm>
          <a:prstGeom prst="rect">
            <a:avLst/>
          </a:prstGeom>
          <a:noFill/>
        </p:spPr>
        <p:txBody>
          <a:bodyPr wrap="square" rtlCol="0">
            <a:spAutoFit/>
          </a:bodyPr>
          <a:lstStyle/>
          <a:p>
            <a:r>
              <a:rPr lang="en-GB" dirty="0">
                <a:solidFill>
                  <a:schemeClr val="accent5">
                    <a:lumMod val="75000"/>
                  </a:schemeClr>
                </a:solidFill>
              </a:rPr>
              <a:t>+ 20</a:t>
            </a:r>
          </a:p>
        </p:txBody>
      </p:sp>
      <p:sp>
        <p:nvSpPr>
          <p:cNvPr id="47" name="TextBox 46"/>
          <p:cNvSpPr txBox="1"/>
          <p:nvPr/>
        </p:nvSpPr>
        <p:spPr>
          <a:xfrm>
            <a:off x="3053625" y="3062887"/>
            <a:ext cx="2121839" cy="830997"/>
          </a:xfrm>
          <a:prstGeom prst="rect">
            <a:avLst/>
          </a:prstGeom>
          <a:noFill/>
        </p:spPr>
        <p:txBody>
          <a:bodyPr wrap="square" rtlCol="0">
            <a:spAutoFit/>
          </a:bodyPr>
          <a:lstStyle/>
          <a:p>
            <a:r>
              <a:rPr lang="en-GB" sz="2400" dirty="0"/>
              <a:t>63 + 35 = </a:t>
            </a:r>
          </a:p>
          <a:p>
            <a:endParaRPr lang="en-GB" sz="2400" dirty="0"/>
          </a:p>
        </p:txBody>
      </p:sp>
      <p:cxnSp>
        <p:nvCxnSpPr>
          <p:cNvPr id="48" name="Straight Arrow Connector 47"/>
          <p:cNvCxnSpPr/>
          <p:nvPr/>
        </p:nvCxnSpPr>
        <p:spPr>
          <a:xfrm>
            <a:off x="4331193" y="2498774"/>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326937" y="2524734"/>
            <a:ext cx="710961" cy="369332"/>
          </a:xfrm>
          <a:prstGeom prst="rect">
            <a:avLst/>
          </a:prstGeom>
          <a:noFill/>
        </p:spPr>
        <p:txBody>
          <a:bodyPr wrap="square" rtlCol="0">
            <a:spAutoFit/>
          </a:bodyPr>
          <a:lstStyle/>
          <a:p>
            <a:r>
              <a:rPr lang="en-GB" dirty="0">
                <a:solidFill>
                  <a:schemeClr val="accent5">
                    <a:lumMod val="75000"/>
                  </a:schemeClr>
                </a:solidFill>
              </a:rPr>
              <a:t>+ 20</a:t>
            </a:r>
          </a:p>
        </p:txBody>
      </p:sp>
      <p:sp>
        <p:nvSpPr>
          <p:cNvPr id="50" name="TextBox 49"/>
          <p:cNvSpPr txBox="1"/>
          <p:nvPr/>
        </p:nvSpPr>
        <p:spPr>
          <a:xfrm>
            <a:off x="4223360" y="3079680"/>
            <a:ext cx="1098328" cy="461665"/>
          </a:xfrm>
          <a:prstGeom prst="rect">
            <a:avLst/>
          </a:prstGeom>
          <a:noFill/>
        </p:spPr>
        <p:txBody>
          <a:bodyPr wrap="square" rtlCol="0">
            <a:spAutoFit/>
          </a:bodyPr>
          <a:lstStyle/>
          <a:p>
            <a:r>
              <a:rPr lang="en-GB" sz="2400" dirty="0"/>
              <a:t>98</a:t>
            </a:r>
          </a:p>
        </p:txBody>
      </p:sp>
      <p:pic>
        <p:nvPicPr>
          <p:cNvPr id="7" name="Picture 6" descr="A close up of text on a white background  Description automatically generated">
            <a:extLst>
              <a:ext uri="{FF2B5EF4-FFF2-40B4-BE49-F238E27FC236}">
                <a16:creationId xmlns:a16="http://schemas.microsoft.com/office/drawing/2014/main" id="{085EC78A-9384-43CE-9B7D-D145DB514516}"/>
              </a:ext>
            </a:extLst>
          </p:cNvPr>
          <p:cNvPicPr>
            <a:picLocks noChangeAspect="1"/>
          </p:cNvPicPr>
          <p:nvPr/>
        </p:nvPicPr>
        <p:blipFill rotWithShape="1">
          <a:blip r:embed="rId6">
            <a:extLst>
              <a:ext uri="{28A0092B-C50C-407E-A947-70E740481C1C}">
                <a14:useLocalDpi xmlns:a14="http://schemas.microsoft.com/office/drawing/2010/main" val="0"/>
              </a:ext>
            </a:extLst>
          </a:blip>
          <a:srcRect l="13016" t="24340" r="11330" b="15160"/>
          <a:stretch/>
        </p:blipFill>
        <p:spPr>
          <a:xfrm>
            <a:off x="4089207" y="2102383"/>
            <a:ext cx="2803032" cy="1681158"/>
          </a:xfrm>
          <a:prstGeom prst="rect">
            <a:avLst/>
          </a:prstGeom>
        </p:spPr>
      </p:pic>
    </p:spTree>
    <p:custDataLst>
      <p:tags r:id="rId1"/>
    </p:custDataLst>
    <p:extLst>
      <p:ext uri="{BB962C8B-B14F-4D97-AF65-F5344CB8AC3E}">
        <p14:creationId xmlns:p14="http://schemas.microsoft.com/office/powerpoint/2010/main" val="3691854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7"/>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2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1"/>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32"/>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3"/>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34"/>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nodeType="clickEffect">
                                  <p:stCondLst>
                                    <p:cond delay="0"/>
                                  </p:stCondLst>
                                  <p:childTnLst>
                                    <p:set>
                                      <p:cBhvr>
                                        <p:cTn id="92" dur="1" fill="hold">
                                          <p:stCondLst>
                                            <p:cond delay="0"/>
                                          </p:stCondLst>
                                        </p:cTn>
                                        <p:tgtEl>
                                          <p:spTgt spid="35"/>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0"/>
                                          </p:stCondLst>
                                        </p:cTn>
                                        <p:tgtEl>
                                          <p:spTgt spid="37"/>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41"/>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18"/>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grpId="0" nodeType="clickEffect">
                                  <p:stCondLst>
                                    <p:cond delay="0"/>
                                  </p:stCondLst>
                                  <p:childTnLst>
                                    <p:set>
                                      <p:cBhvr>
                                        <p:cTn id="116" dur="1" fill="hold">
                                          <p:stCondLst>
                                            <p:cond delay="0"/>
                                          </p:stCondLst>
                                        </p:cTn>
                                        <p:tgtEl>
                                          <p:spTgt spid="40"/>
                                        </p:tgtEl>
                                        <p:attrNameLst>
                                          <p:attrName>style.visibility</p:attrName>
                                        </p:attrNameLst>
                                      </p:cBhvr>
                                      <p:to>
                                        <p:strVal val="visible"/>
                                      </p:to>
                                    </p:set>
                                  </p:childTnLst>
                                </p:cTn>
                              </p:par>
                              <p:par>
                                <p:cTn id="117" presetID="1" presetClass="entr" presetSubtype="0" fill="hold" nodeType="withEffect">
                                  <p:stCondLst>
                                    <p:cond delay="12000"/>
                                  </p:stCondLst>
                                  <p:childTnLst>
                                    <p:set>
                                      <p:cBhvr>
                                        <p:cTn id="118" dur="1" fill="hold">
                                          <p:stCondLst>
                                            <p:cond delay="0"/>
                                          </p:stCondLst>
                                        </p:cTn>
                                        <p:tgtEl>
                                          <p:spTgt spid="7"/>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xit" presetSubtype="0" fill="hold" nodeType="clickEffect">
                                  <p:stCondLst>
                                    <p:cond delay="0"/>
                                  </p:stCondLst>
                                  <p:childTnLst>
                                    <p:set>
                                      <p:cBhvr>
                                        <p:cTn id="122" dur="1" fill="hold">
                                          <p:stCondLst>
                                            <p:cond delay="0"/>
                                          </p:stCondLst>
                                        </p:cTn>
                                        <p:tgtEl>
                                          <p:spTgt spid="9"/>
                                        </p:tgtEl>
                                        <p:attrNameLst>
                                          <p:attrName>style.visibility</p:attrName>
                                        </p:attrNameLst>
                                      </p:cBhvr>
                                      <p:to>
                                        <p:strVal val="hidden"/>
                                      </p:to>
                                    </p:set>
                                  </p:childTnLst>
                                </p:cTn>
                              </p:par>
                              <p:par>
                                <p:cTn id="123" presetID="1" presetClass="exit" presetSubtype="0" fill="hold" nodeType="withEffect">
                                  <p:stCondLst>
                                    <p:cond delay="0"/>
                                  </p:stCondLst>
                                  <p:childTnLst>
                                    <p:set>
                                      <p:cBhvr>
                                        <p:cTn id="124" dur="1" fill="hold">
                                          <p:stCondLst>
                                            <p:cond delay="0"/>
                                          </p:stCondLst>
                                        </p:cTn>
                                        <p:tgtEl>
                                          <p:spTgt spid="7"/>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42"/>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45"/>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47"/>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grpId="0" nodeType="clickEffect">
                                  <p:stCondLst>
                                    <p:cond delay="0"/>
                                  </p:stCondLst>
                                  <p:childTnLst>
                                    <p:set>
                                      <p:cBhvr>
                                        <p:cTn id="142" dur="1" fill="hold">
                                          <p:stCondLst>
                                            <p:cond delay="0"/>
                                          </p:stCondLst>
                                        </p:cTn>
                                        <p:tgtEl>
                                          <p:spTgt spid="46"/>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0"/>
                                          </p:stCondLst>
                                        </p:cTn>
                                        <p:tgtEl>
                                          <p:spTgt spid="48"/>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49"/>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grpId="0" nodeType="clickEffect">
                                  <p:stCondLst>
                                    <p:cond delay="0"/>
                                  </p:stCondLst>
                                  <p:childTnLst>
                                    <p:set>
                                      <p:cBhvr>
                                        <p:cTn id="15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5" grpId="0"/>
      <p:bldP spid="16" grpId="0"/>
      <p:bldP spid="17" grpId="0"/>
      <p:bldP spid="21" grpId="0"/>
      <p:bldP spid="22" grpId="0" animBg="1"/>
      <p:bldP spid="23" grpId="0"/>
      <p:bldP spid="25" grpId="0"/>
      <p:bldP spid="26" grpId="0"/>
      <p:bldP spid="28" grpId="0"/>
      <p:bldP spid="29" grpId="0"/>
      <p:bldP spid="30" grpId="0" animBg="1"/>
      <p:bldP spid="31" grpId="0"/>
      <p:bldP spid="33" grpId="0"/>
      <p:bldP spid="34" grpId="0"/>
      <p:bldP spid="36" grpId="0"/>
      <p:bldP spid="37" grpId="0"/>
      <p:bldP spid="18" grpId="0"/>
      <p:bldP spid="39" grpId="0"/>
      <p:bldP spid="40" grpId="0"/>
      <p:bldP spid="41" grpId="0" animBg="1"/>
      <p:bldP spid="38" grpId="0"/>
      <p:bldP spid="46" grpId="0"/>
      <p:bldP spid="47" grpId="0"/>
      <p:bldP spid="49" grpId="0"/>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3" name="TextBox 2">
            <a:extLst>
              <a:ext uri="{FF2B5EF4-FFF2-40B4-BE49-F238E27FC236}">
                <a16:creationId xmlns:a16="http://schemas.microsoft.com/office/drawing/2014/main" id="{9A16AC8A-CB49-4E02-B763-0D7E5DD626B1}"/>
              </a:ext>
            </a:extLst>
          </p:cNvPr>
          <p:cNvSpPr txBox="1"/>
          <p:nvPr/>
        </p:nvSpPr>
        <p:spPr>
          <a:xfrm>
            <a:off x="138611" y="1089230"/>
            <a:ext cx="8199120" cy="523220"/>
          </a:xfrm>
          <a:prstGeom prst="rect">
            <a:avLst/>
          </a:prstGeom>
          <a:noFill/>
        </p:spPr>
        <p:txBody>
          <a:bodyPr wrap="square" rtlCol="0">
            <a:spAutoFit/>
          </a:bodyPr>
          <a:lstStyle/>
          <a:p>
            <a:r>
              <a:rPr lang="en-GB" sz="2800" b="1" dirty="0"/>
              <a:t>Challenge:</a:t>
            </a:r>
          </a:p>
        </p:txBody>
      </p:sp>
      <p:sp>
        <p:nvSpPr>
          <p:cNvPr id="4" name="TextBox 3">
            <a:extLst>
              <a:ext uri="{FF2B5EF4-FFF2-40B4-BE49-F238E27FC236}">
                <a16:creationId xmlns:a16="http://schemas.microsoft.com/office/drawing/2014/main" id="{9963ECC9-ABDF-41EA-8B26-8C8D268F9B0B}"/>
              </a:ext>
            </a:extLst>
          </p:cNvPr>
          <p:cNvSpPr txBox="1"/>
          <p:nvPr/>
        </p:nvSpPr>
        <p:spPr>
          <a:xfrm>
            <a:off x="138611" y="1612450"/>
            <a:ext cx="6024192" cy="830997"/>
          </a:xfrm>
          <a:prstGeom prst="rect">
            <a:avLst/>
          </a:prstGeom>
          <a:noFill/>
        </p:spPr>
        <p:txBody>
          <a:bodyPr wrap="square" rtlCol="0">
            <a:spAutoFit/>
          </a:bodyPr>
          <a:lstStyle/>
          <a:p>
            <a:r>
              <a:rPr lang="en-GB" sz="2400" b="1" i="1" dirty="0"/>
              <a:t>Can you make up your own question now similar to the fruit basket one? </a:t>
            </a:r>
          </a:p>
        </p:txBody>
      </p:sp>
      <p:pic>
        <p:nvPicPr>
          <p:cNvPr id="5" name="Picture 4" descr="Apple Basket Images, Stock Photos &amp; Vectors | Shutterstock">
            <a:extLst>
              <a:ext uri="{FF2B5EF4-FFF2-40B4-BE49-F238E27FC236}">
                <a16:creationId xmlns:a16="http://schemas.microsoft.com/office/drawing/2014/main" id="{FD624432-927D-4DA1-9F60-FEB0CA41370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4950"/>
          <a:stretch/>
        </p:blipFill>
        <p:spPr bwMode="auto">
          <a:xfrm>
            <a:off x="6227623" y="1818920"/>
            <a:ext cx="1426656" cy="109567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A16AC8A-CB49-4E02-B763-0D7E5DD626B1}"/>
              </a:ext>
            </a:extLst>
          </p:cNvPr>
          <p:cNvSpPr txBox="1"/>
          <p:nvPr/>
        </p:nvSpPr>
        <p:spPr>
          <a:xfrm>
            <a:off x="0" y="733839"/>
            <a:ext cx="9144000" cy="461665"/>
          </a:xfrm>
          <a:prstGeom prst="rect">
            <a:avLst/>
          </a:prstGeom>
          <a:noFill/>
        </p:spPr>
        <p:txBody>
          <a:bodyPr wrap="square" rtlCol="0">
            <a:spAutoFit/>
          </a:bodyPr>
          <a:lstStyle/>
          <a:p>
            <a:pPr algn="ctr"/>
            <a:r>
              <a:rPr lang="en-GB" sz="2400" b="1" dirty="0">
                <a:latin typeface="Arial" panose="020B0604020202020204" pitchFamily="34" charset="0"/>
                <a:cs typeface="Arial" panose="020B0604020202020204" pitchFamily="34" charset="0"/>
              </a:rPr>
              <a:t>Recap</a:t>
            </a:r>
          </a:p>
        </p:txBody>
      </p:sp>
      <p:sp>
        <p:nvSpPr>
          <p:cNvPr id="8" name="TextBox 7">
            <a:extLst>
              <a:ext uri="{FF2B5EF4-FFF2-40B4-BE49-F238E27FC236}">
                <a16:creationId xmlns:a16="http://schemas.microsoft.com/office/drawing/2014/main" id="{41BBD85F-5E1E-4D57-95BE-1F16B4E289AC}"/>
              </a:ext>
            </a:extLst>
          </p:cNvPr>
          <p:cNvSpPr txBox="1"/>
          <p:nvPr/>
        </p:nvSpPr>
        <p:spPr>
          <a:xfrm>
            <a:off x="138611" y="3190195"/>
            <a:ext cx="7944032" cy="1631216"/>
          </a:xfrm>
          <a:prstGeom prst="rect">
            <a:avLst/>
          </a:prstGeom>
          <a:noFill/>
        </p:spPr>
        <p:txBody>
          <a:bodyPr wrap="square" rtlCol="0">
            <a:spAutoFit/>
          </a:bodyPr>
          <a:lstStyle/>
          <a:p>
            <a:r>
              <a:rPr lang="en-GB" sz="2000" dirty="0" err="1"/>
              <a:t>Abiir</a:t>
            </a:r>
            <a:r>
              <a:rPr lang="en-GB" sz="2000" dirty="0"/>
              <a:t> had 41 apples in one basket and 33 oranges in another.</a:t>
            </a:r>
          </a:p>
          <a:p>
            <a:r>
              <a:rPr lang="en-GB" sz="2000" dirty="0"/>
              <a:t>Therefore she had 74 pieces of fruit altogether. </a:t>
            </a:r>
          </a:p>
          <a:p>
            <a:r>
              <a:rPr lang="en-GB" sz="2000" dirty="0"/>
              <a:t>Mo gave her some more oranges. So she now has 58 oranges.</a:t>
            </a:r>
          </a:p>
          <a:p>
            <a:r>
              <a:rPr lang="en-GB" sz="2000" dirty="0"/>
              <a:t>How many pieces of fruit does she have now?</a:t>
            </a:r>
          </a:p>
          <a:p>
            <a:r>
              <a:rPr lang="en-GB" sz="2000" dirty="0"/>
              <a:t>Explain how you arrived at your answer.</a:t>
            </a:r>
          </a:p>
        </p:txBody>
      </p:sp>
      <p:pic>
        <p:nvPicPr>
          <p:cNvPr id="9" name="Picture 8"/>
          <p:cNvPicPr>
            <a:picLocks noChangeAspect="1"/>
          </p:cNvPicPr>
          <p:nvPr/>
        </p:nvPicPr>
        <p:blipFill>
          <a:blip r:embed="rId5"/>
          <a:stretch>
            <a:fillRect/>
          </a:stretch>
        </p:blipFill>
        <p:spPr>
          <a:xfrm>
            <a:off x="232409" y="4797722"/>
            <a:ext cx="3359877" cy="1846820"/>
          </a:xfrm>
          <a:prstGeom prst="rect">
            <a:avLst/>
          </a:prstGeom>
        </p:spPr>
      </p:pic>
      <p:sp>
        <p:nvSpPr>
          <p:cNvPr id="11" name="TextBox 10">
            <a:extLst>
              <a:ext uri="{FF2B5EF4-FFF2-40B4-BE49-F238E27FC236}">
                <a16:creationId xmlns:a16="http://schemas.microsoft.com/office/drawing/2014/main" id="{424B2903-8F16-4000-BA67-3C823EECB3AE}"/>
              </a:ext>
            </a:extLst>
          </p:cNvPr>
          <p:cNvSpPr txBox="1"/>
          <p:nvPr/>
        </p:nvSpPr>
        <p:spPr>
          <a:xfrm>
            <a:off x="5214414" y="704053"/>
            <a:ext cx="3790975" cy="923330"/>
          </a:xfrm>
          <a:prstGeom prst="rect">
            <a:avLst/>
          </a:prstGeom>
          <a:noFill/>
        </p:spPr>
        <p:txBody>
          <a:bodyPr wrap="square" rtlCol="0">
            <a:spAutoFit/>
          </a:bodyPr>
          <a:lstStyle/>
          <a:p>
            <a:r>
              <a:rPr lang="en-GB" dirty="0"/>
              <a:t>I’ve added _____ to one addend and kept the other addend the same, so I must add _____ to the sum.</a:t>
            </a:r>
          </a:p>
        </p:txBody>
      </p:sp>
    </p:spTree>
    <p:custDataLst>
      <p:tags r:id="rId1"/>
    </p:custDataLst>
    <p:extLst>
      <p:ext uri="{BB962C8B-B14F-4D97-AF65-F5344CB8AC3E}">
        <p14:creationId xmlns:p14="http://schemas.microsoft.com/office/powerpoint/2010/main" val="2605465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4" name="TextBox 3"/>
          <p:cNvSpPr txBox="1"/>
          <p:nvPr/>
        </p:nvSpPr>
        <p:spPr>
          <a:xfrm>
            <a:off x="239842" y="861543"/>
            <a:ext cx="8754255" cy="830997"/>
          </a:xfrm>
          <a:prstGeom prst="rect">
            <a:avLst/>
          </a:prstGeom>
          <a:noFill/>
        </p:spPr>
        <p:txBody>
          <a:bodyPr wrap="square" rtlCol="0">
            <a:spAutoFit/>
          </a:bodyPr>
          <a:lstStyle/>
          <a:p>
            <a:r>
              <a:rPr lang="en-GB" sz="2400" b="1" dirty="0"/>
              <a:t>I’ve added _____ to one addend and kept the other addend the same, so I must add _____ to the sum.</a:t>
            </a:r>
          </a:p>
        </p:txBody>
      </p:sp>
      <p:sp>
        <p:nvSpPr>
          <p:cNvPr id="6" name="TextBox 5"/>
          <p:cNvSpPr txBox="1"/>
          <p:nvPr/>
        </p:nvSpPr>
        <p:spPr>
          <a:xfrm>
            <a:off x="239842" y="2693233"/>
            <a:ext cx="8544393" cy="830997"/>
          </a:xfrm>
          <a:prstGeom prst="rect">
            <a:avLst/>
          </a:prstGeom>
          <a:noFill/>
        </p:spPr>
        <p:txBody>
          <a:bodyPr wrap="square" rtlCol="0">
            <a:spAutoFit/>
          </a:bodyPr>
          <a:lstStyle/>
          <a:p>
            <a:r>
              <a:rPr lang="en-GB" sz="2400" b="1" dirty="0"/>
              <a:t>When one addend is increased by an amount and the other addend is kept the same, the sum increases by the same amount.</a:t>
            </a:r>
          </a:p>
        </p:txBody>
      </p:sp>
      <p:sp>
        <p:nvSpPr>
          <p:cNvPr id="7" name="Cloud Callout 6"/>
          <p:cNvSpPr/>
          <p:nvPr/>
        </p:nvSpPr>
        <p:spPr>
          <a:xfrm>
            <a:off x="344775" y="3717561"/>
            <a:ext cx="4227226" cy="2473377"/>
          </a:xfrm>
          <a:prstGeom prst="cloudCallout">
            <a:avLst>
              <a:gd name="adj1" fmla="val 62855"/>
              <a:gd name="adj2" fmla="val 58258"/>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How else could our addends change?</a:t>
            </a:r>
          </a:p>
        </p:txBody>
      </p:sp>
    </p:spTree>
    <p:custDataLst>
      <p:tags r:id="rId1"/>
    </p:custDataLst>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rmAutofit/>
          </a:bodyPr>
          <a:lstStyle/>
          <a:p>
            <a:pPr marL="0" indent="0">
              <a:buNone/>
            </a:pPr>
            <a:r>
              <a:rPr lang="en-US" sz="2000" dirty="0">
                <a:solidFill>
                  <a:srgbClr val="3875A1"/>
                </a:solidFill>
              </a:rPr>
              <a:t> </a:t>
            </a:r>
          </a:p>
        </p:txBody>
      </p:sp>
      <p:sp>
        <p:nvSpPr>
          <p:cNvPr id="24" name="Rectangle 23" hidden="1">
            <a:extLst>
              <a:ext uri="{FF2B5EF4-FFF2-40B4-BE49-F238E27FC236}">
                <a16:creationId xmlns:a16="http://schemas.microsoft.com/office/drawing/2014/main" id="{7A847753-3783-432D-9397-C86599575955}"/>
              </a:ext>
            </a:extLst>
          </p:cNvPr>
          <p:cNvSpPr/>
          <p:nvPr/>
        </p:nvSpPr>
        <p:spPr bwMode="auto">
          <a:xfrm>
            <a:off x="5202565" y="3911600"/>
            <a:ext cx="351378" cy="922499"/>
          </a:xfrm>
          <a:prstGeom prst="rect">
            <a:avLst/>
          </a:prstGeom>
          <a:solidFill>
            <a:srgbClr val="FFFFFF">
              <a:alpha val="50196"/>
            </a:srgbClr>
          </a:solidFill>
          <a:ln>
            <a:noFill/>
          </a:ln>
          <a:effectLst/>
        </p:spPr>
        <p:txBody>
          <a:bodyPr vert="horz" wrap="square" lIns="91440" tIns="45720" rIns="91440" bIns="45720" numCol="1" rtlCol="0" anchor="t" anchorCtr="0" compatLnSpc="1">
            <a:prstTxWarp prst="textNoShape">
              <a:avLst/>
            </a:prstTxWarp>
          </a:bodyPr>
          <a:lstStyle/>
          <a:p>
            <a: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pPr>
            <a:endParaRPr kumimoji="0" lang="en-GB" sz="2800" b="0" i="0" u="none" strike="noStrike" cap="none" normalizeH="0" baseline="0" dirty="0">
              <a:ln>
                <a:noFill/>
              </a:ln>
              <a:solidFill>
                <a:schemeClr val="tx1"/>
              </a:solidFill>
              <a:effectLst/>
              <a:latin typeface="Arial" charset="0"/>
            </a:endParaRPr>
          </a:p>
        </p:txBody>
      </p:sp>
      <p:pic>
        <p:nvPicPr>
          <p:cNvPr id="44" name="Picture 43">
            <a:extLst>
              <a:ext uri="{FF2B5EF4-FFF2-40B4-BE49-F238E27FC236}">
                <a16:creationId xmlns:a16="http://schemas.microsoft.com/office/drawing/2014/main" id="{6AC6DCA4-2F4C-4CFE-8589-7736A60BD4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620" y="1262029"/>
            <a:ext cx="4216637" cy="3816110"/>
          </a:xfrm>
          <a:prstGeom prst="rect">
            <a:avLst/>
          </a:prstGeom>
        </p:spPr>
      </p:pic>
      <p:sp>
        <p:nvSpPr>
          <p:cNvPr id="45" name="TextBox 44">
            <a:extLst>
              <a:ext uri="{FF2B5EF4-FFF2-40B4-BE49-F238E27FC236}">
                <a16:creationId xmlns:a16="http://schemas.microsoft.com/office/drawing/2014/main" id="{818D4077-6DCD-4C35-8253-597E3FEA24D9}"/>
              </a:ext>
            </a:extLst>
          </p:cNvPr>
          <p:cNvSpPr txBox="1"/>
          <p:nvPr/>
        </p:nvSpPr>
        <p:spPr bwMode="auto">
          <a:xfrm>
            <a:off x="752115" y="533518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32</a:t>
            </a:r>
          </a:p>
        </p:txBody>
      </p:sp>
      <p:sp>
        <p:nvSpPr>
          <p:cNvPr id="46" name="TextBox 45">
            <a:extLst>
              <a:ext uri="{FF2B5EF4-FFF2-40B4-BE49-F238E27FC236}">
                <a16:creationId xmlns:a16="http://schemas.microsoft.com/office/drawing/2014/main" id="{BE6E27B1-2D99-4271-B224-D41F8D417BCA}"/>
              </a:ext>
            </a:extLst>
          </p:cNvPr>
          <p:cNvSpPr txBox="1"/>
          <p:nvPr/>
        </p:nvSpPr>
        <p:spPr bwMode="auto">
          <a:xfrm>
            <a:off x="2982965" y="5335184"/>
            <a:ext cx="6126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30</a:t>
            </a:r>
          </a:p>
        </p:txBody>
      </p:sp>
      <p:sp>
        <p:nvSpPr>
          <p:cNvPr id="47" name="TextBox 46">
            <a:extLst>
              <a:ext uri="{FF2B5EF4-FFF2-40B4-BE49-F238E27FC236}">
                <a16:creationId xmlns:a16="http://schemas.microsoft.com/office/drawing/2014/main" id="{A2259546-2CD8-41AA-9CC7-AC545B03A052}"/>
              </a:ext>
            </a:extLst>
          </p:cNvPr>
          <p:cNvSpPr txBox="1"/>
          <p:nvPr/>
        </p:nvSpPr>
        <p:spPr bwMode="auto">
          <a:xfrm>
            <a:off x="1955303" y="5335184"/>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49" name="TextBox 48">
            <a:extLst>
              <a:ext uri="{FF2B5EF4-FFF2-40B4-BE49-F238E27FC236}">
                <a16:creationId xmlns:a16="http://schemas.microsoft.com/office/drawing/2014/main" id="{586BC45F-0357-40D3-97A1-88C8203499EA}"/>
              </a:ext>
            </a:extLst>
          </p:cNvPr>
          <p:cNvSpPr txBox="1"/>
          <p:nvPr/>
        </p:nvSpPr>
        <p:spPr bwMode="auto">
          <a:xfrm>
            <a:off x="3814480" y="5335184"/>
            <a:ext cx="7922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 62</a:t>
            </a:r>
          </a:p>
        </p:txBody>
      </p:sp>
      <p:pic>
        <p:nvPicPr>
          <p:cNvPr id="52" name="Picture 51">
            <a:extLst>
              <a:ext uri="{FF2B5EF4-FFF2-40B4-BE49-F238E27FC236}">
                <a16:creationId xmlns:a16="http://schemas.microsoft.com/office/drawing/2014/main" id="{5650DC33-9D0A-4D7B-8778-7106E5EA23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620" y="1262029"/>
            <a:ext cx="4216637" cy="3816110"/>
          </a:xfrm>
          <a:prstGeom prst="rect">
            <a:avLst/>
          </a:prstGeom>
        </p:spPr>
      </p:pic>
      <p:sp>
        <p:nvSpPr>
          <p:cNvPr id="53" name="TextBox 52">
            <a:extLst>
              <a:ext uri="{FF2B5EF4-FFF2-40B4-BE49-F238E27FC236}">
                <a16:creationId xmlns:a16="http://schemas.microsoft.com/office/drawing/2014/main" id="{833B478D-5ED8-4BE2-8D56-1930651A7123}"/>
              </a:ext>
            </a:extLst>
          </p:cNvPr>
          <p:cNvSpPr txBox="1"/>
          <p:nvPr/>
        </p:nvSpPr>
        <p:spPr bwMode="auto">
          <a:xfrm>
            <a:off x="2815175" y="533518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54" name="TextBox 53">
            <a:extLst>
              <a:ext uri="{FF2B5EF4-FFF2-40B4-BE49-F238E27FC236}">
                <a16:creationId xmlns:a16="http://schemas.microsoft.com/office/drawing/2014/main" id="{11D853D8-CEA9-4DBA-B779-66A3A9BB93CB}"/>
              </a:ext>
            </a:extLst>
          </p:cNvPr>
          <p:cNvSpPr txBox="1"/>
          <p:nvPr/>
        </p:nvSpPr>
        <p:spPr bwMode="auto">
          <a:xfrm>
            <a:off x="1745034" y="5335184"/>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55" name="TextBox 54">
            <a:extLst>
              <a:ext uri="{FF2B5EF4-FFF2-40B4-BE49-F238E27FC236}">
                <a16:creationId xmlns:a16="http://schemas.microsoft.com/office/drawing/2014/main" id="{A48852C0-8C96-42C1-B121-025133A5FE3F}"/>
              </a:ext>
            </a:extLst>
          </p:cNvPr>
          <p:cNvSpPr txBox="1"/>
          <p:nvPr/>
        </p:nvSpPr>
        <p:spPr bwMode="auto">
          <a:xfrm>
            <a:off x="3338762" y="5335184"/>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58" name="TextBox 57">
            <a:extLst>
              <a:ext uri="{FF2B5EF4-FFF2-40B4-BE49-F238E27FC236}">
                <a16:creationId xmlns:a16="http://schemas.microsoft.com/office/drawing/2014/main" id="{7127CA1E-C37B-463E-9827-4050D89EFC7A}"/>
              </a:ext>
            </a:extLst>
          </p:cNvPr>
          <p:cNvSpPr txBox="1"/>
          <p:nvPr/>
        </p:nvSpPr>
        <p:spPr bwMode="auto">
          <a:xfrm>
            <a:off x="548838" y="533518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32</a:t>
            </a:r>
          </a:p>
        </p:txBody>
      </p:sp>
      <p:sp>
        <p:nvSpPr>
          <p:cNvPr id="59" name="TextBox 58">
            <a:extLst>
              <a:ext uri="{FF2B5EF4-FFF2-40B4-BE49-F238E27FC236}">
                <a16:creationId xmlns:a16="http://schemas.microsoft.com/office/drawing/2014/main" id="{7324A493-FB6D-4902-88A2-655B25CED2F3}"/>
              </a:ext>
            </a:extLst>
          </p:cNvPr>
          <p:cNvSpPr txBox="1"/>
          <p:nvPr/>
        </p:nvSpPr>
        <p:spPr bwMode="auto">
          <a:xfrm>
            <a:off x="3812587" y="5335184"/>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62</a:t>
            </a:r>
          </a:p>
        </p:txBody>
      </p:sp>
      <p:pic>
        <p:nvPicPr>
          <p:cNvPr id="5" name="Picture 4"/>
          <p:cNvPicPr>
            <a:picLocks noChangeAspect="1"/>
          </p:cNvPicPr>
          <p:nvPr/>
        </p:nvPicPr>
        <p:blipFill>
          <a:blip r:embed="rId5"/>
          <a:stretch>
            <a:fillRect/>
          </a:stretch>
        </p:blipFill>
        <p:spPr>
          <a:xfrm>
            <a:off x="1955303" y="1615807"/>
            <a:ext cx="319636" cy="867886"/>
          </a:xfrm>
          <a:prstGeom prst="rect">
            <a:avLst/>
          </a:prstGeom>
        </p:spPr>
      </p:pic>
      <p:pic>
        <p:nvPicPr>
          <p:cNvPr id="6" name="Picture 5"/>
          <p:cNvPicPr>
            <a:picLocks noChangeAspect="1"/>
          </p:cNvPicPr>
          <p:nvPr/>
        </p:nvPicPr>
        <p:blipFill>
          <a:blip r:embed="rId6"/>
          <a:stretch>
            <a:fillRect/>
          </a:stretch>
        </p:blipFill>
        <p:spPr>
          <a:xfrm flipH="1">
            <a:off x="2705271" y="2289360"/>
            <a:ext cx="105401" cy="194333"/>
          </a:xfrm>
          <a:prstGeom prst="rect">
            <a:avLst/>
          </a:prstGeom>
        </p:spPr>
      </p:pic>
      <p:pic>
        <p:nvPicPr>
          <p:cNvPr id="29" name="Picture 28"/>
          <p:cNvPicPr>
            <a:picLocks noChangeAspect="1"/>
          </p:cNvPicPr>
          <p:nvPr/>
        </p:nvPicPr>
        <p:blipFill>
          <a:blip r:embed="rId5"/>
          <a:stretch>
            <a:fillRect/>
          </a:stretch>
        </p:blipFill>
        <p:spPr>
          <a:xfrm>
            <a:off x="2278991" y="1615807"/>
            <a:ext cx="378477" cy="867886"/>
          </a:xfrm>
          <a:prstGeom prst="rect">
            <a:avLst/>
          </a:prstGeom>
        </p:spPr>
      </p:pic>
      <p:pic>
        <p:nvPicPr>
          <p:cNvPr id="30" name="Picture 29"/>
          <p:cNvPicPr>
            <a:picLocks noChangeAspect="1"/>
          </p:cNvPicPr>
          <p:nvPr/>
        </p:nvPicPr>
        <p:blipFill>
          <a:blip r:embed="rId5"/>
          <a:stretch>
            <a:fillRect/>
          </a:stretch>
        </p:blipFill>
        <p:spPr>
          <a:xfrm>
            <a:off x="3438919" y="3789610"/>
            <a:ext cx="432711" cy="992251"/>
          </a:xfrm>
          <a:prstGeom prst="rect">
            <a:avLst/>
          </a:prstGeom>
        </p:spPr>
      </p:pic>
      <p:pic>
        <p:nvPicPr>
          <p:cNvPr id="31" name="Picture 30"/>
          <p:cNvPicPr>
            <a:picLocks noChangeAspect="1"/>
          </p:cNvPicPr>
          <p:nvPr/>
        </p:nvPicPr>
        <p:blipFill>
          <a:blip r:embed="rId5"/>
          <a:stretch>
            <a:fillRect/>
          </a:stretch>
        </p:blipFill>
        <p:spPr>
          <a:xfrm>
            <a:off x="548838" y="3789610"/>
            <a:ext cx="439882" cy="1008693"/>
          </a:xfrm>
          <a:prstGeom prst="rect">
            <a:avLst/>
          </a:prstGeom>
        </p:spPr>
      </p:pic>
      <p:pic>
        <p:nvPicPr>
          <p:cNvPr id="32" name="Picture 31"/>
          <p:cNvPicPr>
            <a:picLocks noChangeAspect="1"/>
          </p:cNvPicPr>
          <p:nvPr/>
        </p:nvPicPr>
        <p:blipFill>
          <a:blip r:embed="rId6"/>
          <a:stretch>
            <a:fillRect/>
          </a:stretch>
        </p:blipFill>
        <p:spPr>
          <a:xfrm flipH="1">
            <a:off x="1066929" y="4587528"/>
            <a:ext cx="105401" cy="194333"/>
          </a:xfrm>
          <a:prstGeom prst="rect">
            <a:avLst/>
          </a:prstGeom>
        </p:spPr>
      </p:pic>
      <p:cxnSp>
        <p:nvCxnSpPr>
          <p:cNvPr id="33" name="Straight Arrow Connector 32"/>
          <p:cNvCxnSpPr/>
          <p:nvPr/>
        </p:nvCxnSpPr>
        <p:spPr>
          <a:xfrm>
            <a:off x="877066" y="5707348"/>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877066" y="5796849"/>
            <a:ext cx="710961" cy="369332"/>
          </a:xfrm>
          <a:prstGeom prst="rect">
            <a:avLst/>
          </a:prstGeom>
          <a:noFill/>
        </p:spPr>
        <p:txBody>
          <a:bodyPr wrap="square" rtlCol="0">
            <a:spAutoFit/>
          </a:bodyPr>
          <a:lstStyle/>
          <a:p>
            <a:r>
              <a:rPr lang="en-GB" dirty="0">
                <a:solidFill>
                  <a:schemeClr val="accent5">
                    <a:lumMod val="75000"/>
                  </a:schemeClr>
                </a:solidFill>
              </a:rPr>
              <a:t>- 2</a:t>
            </a:r>
          </a:p>
        </p:txBody>
      </p:sp>
      <p:sp>
        <p:nvSpPr>
          <p:cNvPr id="35" name="TextBox 34">
            <a:extLst>
              <a:ext uri="{FF2B5EF4-FFF2-40B4-BE49-F238E27FC236}">
                <a16:creationId xmlns:a16="http://schemas.microsoft.com/office/drawing/2014/main" id="{7127CA1E-C37B-463E-9827-4050D89EFC7A}"/>
              </a:ext>
            </a:extLst>
          </p:cNvPr>
          <p:cNvSpPr txBox="1"/>
          <p:nvPr/>
        </p:nvSpPr>
        <p:spPr bwMode="auto">
          <a:xfrm>
            <a:off x="600282" y="6281506"/>
            <a:ext cx="63311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a:ea typeface="Myriad Pro Semibold" charset="0"/>
                <a:cs typeface="Myriad Pro Semibold" charset="0"/>
              </a:rPr>
              <a:t>30</a:t>
            </a:r>
          </a:p>
          <a:p>
            <a:pPr>
              <a:buClr>
                <a:srgbClr val="82CBDD"/>
              </a:buClr>
              <a:buNone/>
            </a:pPr>
            <a:endParaRPr lang="en-GB" sz="2400" dirty="0">
              <a:latin typeface="Myriad Pro Semibold"/>
              <a:ea typeface="Myriad Pro Semibold" charset="0"/>
              <a:cs typeface="Myriad Pro Semibold" charset="0"/>
            </a:endParaRPr>
          </a:p>
        </p:txBody>
      </p:sp>
      <p:sp>
        <p:nvSpPr>
          <p:cNvPr id="36" name="TextBox 35">
            <a:extLst>
              <a:ext uri="{FF2B5EF4-FFF2-40B4-BE49-F238E27FC236}">
                <a16:creationId xmlns:a16="http://schemas.microsoft.com/office/drawing/2014/main" id="{11D853D8-CEA9-4DBA-B779-66A3A9BB93CB}"/>
              </a:ext>
            </a:extLst>
          </p:cNvPr>
          <p:cNvSpPr txBox="1"/>
          <p:nvPr/>
        </p:nvSpPr>
        <p:spPr bwMode="auto">
          <a:xfrm>
            <a:off x="1739664" y="625568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37" name="TextBox 36">
            <a:extLst>
              <a:ext uri="{FF2B5EF4-FFF2-40B4-BE49-F238E27FC236}">
                <a16:creationId xmlns:a16="http://schemas.microsoft.com/office/drawing/2014/main" id="{833B478D-5ED8-4BE2-8D56-1930651A7123}"/>
              </a:ext>
            </a:extLst>
          </p:cNvPr>
          <p:cNvSpPr txBox="1"/>
          <p:nvPr/>
        </p:nvSpPr>
        <p:spPr bwMode="auto">
          <a:xfrm>
            <a:off x="2815175" y="625568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38" name="TextBox 37">
            <a:extLst>
              <a:ext uri="{FF2B5EF4-FFF2-40B4-BE49-F238E27FC236}">
                <a16:creationId xmlns:a16="http://schemas.microsoft.com/office/drawing/2014/main" id="{A48852C0-8C96-42C1-B121-025133A5FE3F}"/>
              </a:ext>
            </a:extLst>
          </p:cNvPr>
          <p:cNvSpPr txBox="1"/>
          <p:nvPr/>
        </p:nvSpPr>
        <p:spPr bwMode="auto">
          <a:xfrm>
            <a:off x="3338762" y="6255682"/>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39" name="TextBox 38">
            <a:extLst>
              <a:ext uri="{FF2B5EF4-FFF2-40B4-BE49-F238E27FC236}">
                <a16:creationId xmlns:a16="http://schemas.microsoft.com/office/drawing/2014/main" id="{7324A493-FB6D-4902-88A2-655B25CED2F3}"/>
              </a:ext>
            </a:extLst>
          </p:cNvPr>
          <p:cNvSpPr txBox="1"/>
          <p:nvPr/>
        </p:nvSpPr>
        <p:spPr bwMode="auto">
          <a:xfrm>
            <a:off x="3768746" y="6235340"/>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60</a:t>
            </a:r>
          </a:p>
        </p:txBody>
      </p:sp>
      <p:cxnSp>
        <p:nvCxnSpPr>
          <p:cNvPr id="40" name="Straight Arrow Connector 39"/>
          <p:cNvCxnSpPr/>
          <p:nvPr/>
        </p:nvCxnSpPr>
        <p:spPr>
          <a:xfrm>
            <a:off x="4087523" y="5796849"/>
            <a:ext cx="0" cy="5489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27776" y="5796849"/>
            <a:ext cx="710961" cy="369332"/>
          </a:xfrm>
          <a:prstGeom prst="rect">
            <a:avLst/>
          </a:prstGeom>
          <a:noFill/>
        </p:spPr>
        <p:txBody>
          <a:bodyPr wrap="square" rtlCol="0">
            <a:spAutoFit/>
          </a:bodyPr>
          <a:lstStyle/>
          <a:p>
            <a:r>
              <a:rPr lang="en-GB" dirty="0">
                <a:solidFill>
                  <a:schemeClr val="accent5">
                    <a:lumMod val="75000"/>
                  </a:schemeClr>
                </a:solidFill>
              </a:rPr>
              <a:t>- 2</a:t>
            </a:r>
          </a:p>
        </p:txBody>
      </p:sp>
      <p:sp>
        <p:nvSpPr>
          <p:cNvPr id="8" name="TextBox 7"/>
          <p:cNvSpPr txBox="1"/>
          <p:nvPr/>
        </p:nvSpPr>
        <p:spPr>
          <a:xfrm>
            <a:off x="2017331" y="746421"/>
            <a:ext cx="1319057" cy="461665"/>
          </a:xfrm>
          <a:prstGeom prst="rect">
            <a:avLst/>
          </a:prstGeom>
          <a:noFill/>
        </p:spPr>
        <p:txBody>
          <a:bodyPr wrap="square" rtlCol="0">
            <a:spAutoFit/>
          </a:bodyPr>
          <a:lstStyle/>
          <a:p>
            <a:r>
              <a:rPr lang="en-GB" sz="2400" dirty="0"/>
              <a:t>62</a:t>
            </a:r>
          </a:p>
        </p:txBody>
      </p:sp>
      <p:sp>
        <p:nvSpPr>
          <p:cNvPr id="43" name="TextBox 42"/>
          <p:cNvSpPr txBox="1"/>
          <p:nvPr/>
        </p:nvSpPr>
        <p:spPr>
          <a:xfrm>
            <a:off x="5201587" y="849421"/>
            <a:ext cx="3507620" cy="1631216"/>
          </a:xfrm>
          <a:prstGeom prst="rect">
            <a:avLst/>
          </a:prstGeom>
          <a:noFill/>
        </p:spPr>
        <p:txBody>
          <a:bodyPr wrap="square" rtlCol="0">
            <a:spAutoFit/>
          </a:bodyPr>
          <a:lstStyle/>
          <a:p>
            <a:r>
              <a:rPr lang="en-GB" sz="2000" b="1" dirty="0"/>
              <a:t>When one addend is decreased by an amount and the other addend is kept the same, the sum decreases by the same amount.</a:t>
            </a:r>
          </a:p>
        </p:txBody>
      </p:sp>
      <p:sp>
        <p:nvSpPr>
          <p:cNvPr id="3" name="Rectangle 2"/>
          <p:cNvSpPr/>
          <p:nvPr/>
        </p:nvSpPr>
        <p:spPr>
          <a:xfrm>
            <a:off x="5246479" y="849421"/>
            <a:ext cx="3462728" cy="1631216"/>
          </a:xfrm>
          <a:prstGeom prst="rect">
            <a:avLst/>
          </a:prstGeom>
        </p:spPr>
        <p:txBody>
          <a:bodyPr wrap="square">
            <a:spAutoFit/>
          </a:bodyPr>
          <a:lstStyle/>
          <a:p>
            <a:r>
              <a:rPr lang="en-GB" sz="2000" b="1" dirty="0"/>
              <a:t>I’ve subtracted _____ from one addend and kept the other addend the same, so I must subtract _____ from the sum.</a:t>
            </a:r>
          </a:p>
        </p:txBody>
      </p:sp>
      <p:sp>
        <p:nvSpPr>
          <p:cNvPr id="4" name="Rectangle 3">
            <a:extLst>
              <a:ext uri="{FF2B5EF4-FFF2-40B4-BE49-F238E27FC236}">
                <a16:creationId xmlns:a16="http://schemas.microsoft.com/office/drawing/2014/main" id="{CC0A925B-6630-4680-90FF-F717DD599EA1}"/>
              </a:ext>
            </a:extLst>
          </p:cNvPr>
          <p:cNvSpPr/>
          <p:nvPr/>
        </p:nvSpPr>
        <p:spPr>
          <a:xfrm>
            <a:off x="4985757" y="2700058"/>
            <a:ext cx="3984171" cy="646331"/>
          </a:xfrm>
          <a:prstGeom prst="rect">
            <a:avLst/>
          </a:prstGeom>
        </p:spPr>
        <p:txBody>
          <a:bodyPr wrap="square">
            <a:spAutoFit/>
          </a:bodyPr>
          <a:lstStyle/>
          <a:p>
            <a:r>
              <a:rPr lang="en-GB" i="1" dirty="0"/>
              <a:t>There were 62 children on the bus: </a:t>
            </a:r>
          </a:p>
          <a:p>
            <a:r>
              <a:rPr lang="en-GB" i="1" dirty="0"/>
              <a:t>32 girls and 30 boys.</a:t>
            </a:r>
            <a:endParaRPr lang="en-GB" dirty="0"/>
          </a:p>
        </p:txBody>
      </p:sp>
      <p:sp>
        <p:nvSpPr>
          <p:cNvPr id="7" name="Rectangle 6">
            <a:extLst>
              <a:ext uri="{FF2B5EF4-FFF2-40B4-BE49-F238E27FC236}">
                <a16:creationId xmlns:a16="http://schemas.microsoft.com/office/drawing/2014/main" id="{F66BFB4F-E716-4BA0-9D21-08901B465535}"/>
              </a:ext>
            </a:extLst>
          </p:cNvPr>
          <p:cNvSpPr/>
          <p:nvPr/>
        </p:nvSpPr>
        <p:spPr>
          <a:xfrm>
            <a:off x="4985757" y="3321614"/>
            <a:ext cx="3896451" cy="923330"/>
          </a:xfrm>
          <a:prstGeom prst="rect">
            <a:avLst/>
          </a:prstGeom>
        </p:spPr>
        <p:txBody>
          <a:bodyPr wrap="none">
            <a:spAutoFit/>
          </a:bodyPr>
          <a:lstStyle/>
          <a:p>
            <a:r>
              <a:rPr lang="en-GB" i="1" dirty="0"/>
              <a:t>2 girls got off the bus.</a:t>
            </a:r>
          </a:p>
          <a:p>
            <a:endParaRPr lang="en-GB" i="1" dirty="0"/>
          </a:p>
          <a:p>
            <a:r>
              <a:rPr lang="en-GB" i="1" dirty="0"/>
              <a:t>How many children are left on the bus? </a:t>
            </a:r>
            <a:endParaRPr lang="en-GB" dirty="0"/>
          </a:p>
        </p:txBody>
      </p:sp>
    </p:spTree>
    <p:custDataLst>
      <p:tags r:id="rId1"/>
    </p:custDataLst>
    <p:extLst>
      <p:ext uri="{BB962C8B-B14F-4D97-AF65-F5344CB8AC3E}">
        <p14:creationId xmlns:p14="http://schemas.microsoft.com/office/powerpoint/2010/main" val="1829621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656 0.06621 L -0.02656 0.06644 C -0.03976 0.0669 -0.05295 0.06713 -0.06597 0.06829 C -0.06892 0.06852 -0.0776 0.07153 -0.08073 0.07269 C -0.08403 0.07547 -0.08924 0.07639 -0.09062 0.08148 C -0.09514 0.09954 -0.0875 0.07107 -0.09878 0.10116 C -0.09983 0.10394 -0.10104 0.10672 -0.10208 0.10972 C -0.10278 0.11204 -0.10295 0.11435 -0.10365 0.11644 C -0.10451 0.11875 -0.10608 0.1206 -0.10694 0.12292 C -0.10764 0.125 -0.10799 0.12732 -0.10851 0.1294 C -0.10955 0.13241 -0.11094 0.13519 -0.11181 0.1382 C -0.11267 0.14097 -0.11285 0.14398 -0.11354 0.14699 C -0.11458 0.15139 -0.11562 0.15579 -0.11684 0.16019 C -0.11736 0.16227 -0.11753 0.16482 -0.1184 0.16667 L -0.1217 0.17315 L -0.12656 0.19954 L -0.1283 0.2081 C -0.12882 0.21111 -0.12917 0.21412 -0.12986 0.2169 L -0.1316 0.22338 C -0.13212 0.22778 -0.13247 0.23218 -0.13316 0.23658 C -0.13351 0.23889 -0.13472 0.24074 -0.13472 0.24306 C -0.13472 0.26135 -0.1342 0.27963 -0.13316 0.29792 C -0.13281 0.30394 -0.13108 0.30486 -0.1283 0.3088 C -0.12639 0.31597 -0.12656 0.31297 -0.12656 0.3176 L -0.1217 0.3132 L -0.125 0.31088 L -0.1217 0.3176 L -0.1217 0.31783 " pathEditMode="relative" rAng="0" ptsTypes="AAAAAAAAAAAAAAAAAAAAAAAAAAAA">
                                      <p:cBhvr>
                                        <p:cTn id="6" dur="2000" fill="hold"/>
                                        <p:tgtEl>
                                          <p:spTgt spid="5"/>
                                        </p:tgtEl>
                                        <p:attrNameLst>
                                          <p:attrName>ppt_x</p:attrName>
                                          <p:attrName>ppt_y</p:attrName>
                                        </p:attrNameLst>
                                      </p:cBhvr>
                                      <p:rCtr x="-5417" y="12569"/>
                                    </p:animMotion>
                                  </p:childTnLst>
                                </p:cTn>
                              </p:par>
                              <p:par>
                                <p:cTn id="7" presetID="0" presetClass="path" presetSubtype="0" accel="50000" decel="50000" fill="hold" nodeType="withEffect">
                                  <p:stCondLst>
                                    <p:cond delay="0"/>
                                  </p:stCondLst>
                                  <p:childTnLst>
                                    <p:animMotion origin="layout" path="M 1.38889E-6 -3.33333E-6 L 1.38889E-6 -3.33333E-6 C -0.02031 0.00324 -0.02118 0.00046 -0.03455 0.00856 C -0.03889 0.01134 -0.0441 0.01273 -0.04757 0.01736 C -0.07656 0.05602 -0.0342 -0.00116 -0.05903 0.03495 C -0.06319 0.04097 -0.06892 0.04537 -0.07222 0.05231 C -0.07552 0.05972 -0.07795 0.06759 -0.08194 0.07431 C -0.08472 0.0787 -0.08767 0.08264 -0.09028 0.08727 C -0.09167 0.09005 -0.09253 0.09306 -0.0934 0.09606 C -0.09583 0.10324 -0.09722 0.11111 -0.1 0.11806 C -0.10417 0.12778 -0.11337 0.14931 -0.11649 0.15949 C -0.11858 0.16667 -0.1191 0.17431 -0.12135 0.18148 C -0.12239 0.18472 -0.12465 0.18727 -0.12621 0.19005 C -0.12743 0.19236 -0.12847 0.19444 -0.12951 0.19676 C -0.13003 0.19954 -0.1316 0.2088 -0.13281 0.21204 C -0.13576 0.22014 -0.13646 0.21782 -0.14097 0.22523 C -0.14219 0.22708 -0.14323 0.2294 -0.14427 0.23171 C -0.14844 0.24815 -0.14288 0.22778 -0.14913 0.24491 C -0.15104 0.24977 -0.15156 0.25741 -0.15243 0.26227 C -0.15295 0.26458 -0.15364 0.26667 -0.15417 0.26875 C -0.15486 0.27315 -0.15521 0.27755 -0.15573 0.28194 C -0.15764 0.29977 -0.15729 0.29491 -0.15729 0.30833 " pathEditMode="relative" ptsTypes="AAAAAAAAAAAAAAAAAAAAAA">
                                      <p:cBhvr>
                                        <p:cTn id="8" dur="2000" fill="hold"/>
                                        <p:tgtEl>
                                          <p:spTgt spid="6"/>
                                        </p:tgtEl>
                                        <p:attrNameLst>
                                          <p:attrName>ppt_x</p:attrName>
                                          <p:attrName>ppt_y</p:attrName>
                                        </p:attrNameLst>
                                      </p:cBhvr>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8.33333E-6 -1.85185E-6 L -8.33333E-6 -1.85185E-6 C 0.00815 0.01088 0.01492 0.02408 0.02447 0.03264 C 0.02621 0.03403 0.02795 0.03519 0.02933 0.03704 C 0.03281 0.04121 0.03593 0.04584 0.03923 0.05024 C 0.04027 0.05162 0.04131 0.05325 0.04253 0.05463 C 0.04687 0.0588 0.05121 0.06343 0.05572 0.0676 C 0.06145 0.07292 0.06857 0.07616 0.0736 0.08287 C 0.08784 0.10186 0.07152 0.08102 0.0901 0.10047 C 0.0993 0.10996 0.09045 0.1051 0.09999 0.10926 C 0.10833 0.12593 0.09652 0.10325 0.10972 0.12454 C 0.11944 0.14005 0.11492 0.13357 0.12291 0.14422 C 0.12499 0.1507 0.12742 0.15718 0.12933 0.16389 C 0.1302 0.16667 0.13038 0.16968 0.13107 0.17246 C 0.14062 0.21065 0.12708 0.14977 0.13767 0.19885 C 0.14079 0.2419 0.14027 0.22524 0.13767 0.29491 C 0.13715 0.30787 0.13055 0.32084 0.12777 0.33218 C 0.12604 0.33936 0.12621 0.33635 0.12621 0.34098 " pathEditMode="relative" ptsTypes="AAAAAAAAAAAAAAAAAA">
                                      <p:cBhvr>
                                        <p:cTn id="20" dur="2000" fill="hold"/>
                                        <p:tgtEl>
                                          <p:spTgt spid="29"/>
                                        </p:tgtEl>
                                        <p:attrNameLst>
                                          <p:attrName>ppt_x</p:attrName>
                                          <p:attrName>ppt_y</p:attrName>
                                        </p:attrNameLst>
                                      </p:cBhvr>
                                    </p:animMotion>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44"/>
                                        </p:tgtEl>
                                        <p:attrNameLst>
                                          <p:attrName>style.visibility</p:attrName>
                                        </p:attrNameLst>
                                      </p:cBhvr>
                                      <p:to>
                                        <p:strVal val="hidden"/>
                                      </p:to>
                                    </p:set>
                                  </p:childTnLst>
                                </p:cTn>
                              </p:par>
                              <p:par>
                                <p:cTn id="33" presetID="1" presetClass="exit"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5"/>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29"/>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9"/>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6"/>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45"/>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47"/>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46"/>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49"/>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2499"/>
                                          </p:stCondLst>
                                        </p:cTn>
                                        <p:tgtEl>
                                          <p:spTgt spid="3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3"/>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5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2500"/>
                                        <p:tgtEl>
                                          <p:spTgt spid="32"/>
                                        </p:tgtEl>
                                        <p:attrNameLst>
                                          <p:attrName>ppt_x</p:attrName>
                                        </p:attrNameLst>
                                      </p:cBhvr>
                                      <p:tavLst>
                                        <p:tav tm="0">
                                          <p:val>
                                            <p:strVal val="ppt_x"/>
                                          </p:val>
                                        </p:tav>
                                        <p:tav tm="100000">
                                          <p:val>
                                            <p:strVal val="ppt_x"/>
                                          </p:val>
                                        </p:tav>
                                      </p:tavLst>
                                    </p:anim>
                                    <p:anim calcmode="lin" valueType="num">
                                      <p:cBhvr additive="base">
                                        <p:cTn id="73" dur="2500"/>
                                        <p:tgtEl>
                                          <p:spTgt spid="32"/>
                                        </p:tgtEl>
                                        <p:attrNameLst>
                                          <p:attrName>ppt_y</p:attrName>
                                        </p:attrNameLst>
                                      </p:cBhvr>
                                      <p:tavLst>
                                        <p:tav tm="0">
                                          <p:val>
                                            <p:strVal val="ppt_y"/>
                                          </p:val>
                                        </p:tav>
                                        <p:tav tm="100000">
                                          <p:val>
                                            <p:strVal val="1+ppt_h/2"/>
                                          </p:val>
                                        </p:tav>
                                      </p:tavLst>
                                    </p:anim>
                                    <p:set>
                                      <p:cBhvr>
                                        <p:cTn id="74" dur="1" fill="hold">
                                          <p:stCondLst>
                                            <p:cond delay="2499"/>
                                          </p:stCondLst>
                                        </p:cTn>
                                        <p:tgtEl>
                                          <p:spTgt spid="3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5"/>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0" presetClass="path" presetSubtype="0" accel="50000" decel="50000" fill="hold" nodeType="clickEffect">
                                  <p:stCondLst>
                                    <p:cond delay="0"/>
                                  </p:stCondLst>
                                  <p:childTnLst>
                                    <p:animMotion origin="layout" path="M 0.00278 -0.07523 L 0.00278 -0.075 C 0.00382 -0.08172 0.00486 -0.08773 0.00625 -0.09398 C 0.00677 -0.09607 0.00764 -0.09792 0.00816 -0.10023 C 0.00955 -0.10556 0.01059 -0.11111 0.01198 -0.11644 C 0.0125 -0.11945 0.01337 -0.12199 0.01371 -0.12477 C 0.0184 -0.16135 0.01319 -0.12315 0.01753 -0.14746 C 0.02118 -0.16829 0.01684 -0.15162 0.02309 -0.17222 C 0.02309 -0.17199 0.02673 -0.18449 0.02673 -0.18426 C 0.0375 -0.20209 0.02482 -0.17986 0.03246 -0.19699 C 0.0335 -0.19908 0.03507 -0.20093 0.03628 -0.20301 C 0.03871 -0.20834 0.04062 -0.21435 0.04357 -0.21945 C 0.04496 -0.22153 0.04635 -0.22338 0.04722 -0.2257 C 0.04826 -0.22755 0.04826 -0.2301 0.0493 -0.23195 C 0.05069 -0.23472 0.05295 -0.2375 0.05486 -0.24005 C 0.05607 -0.24213 0.05729 -0.24422 0.0585 -0.2463 C 0.0592 -0.24838 0.05955 -0.25047 0.06024 -0.25255 C 0.06215 -0.25625 0.06805 -0.26389 0.06979 -0.2669 C 0.07795 -0.28033 0.07135 -0.27431 0.0809 -0.28125 C 0.08333 -0.28542 0.08437 -0.29144 0.08837 -0.29352 C 0.09444 -0.29699 0.09583 -0.29676 0.09965 -0.30185 C 0.1026 -0.30602 0.1059 -0.31459 0.11059 -0.31621 C 0.11267 -0.3169 0.11458 -0.31736 0.11632 -0.31829 C 0.11823 -0.31945 0.11962 -0.32222 0.12187 -0.32246 C 0.12934 -0.32338 0.1368 -0.32246 0.14444 -0.32246 " pathEditMode="relative" rAng="0" ptsTypes="AAAAAAAAAAAAAAAAAAAAAAAAA">
                                      <p:cBhvr>
                                        <p:cTn id="88" dur="2000" fill="hold"/>
                                        <p:tgtEl>
                                          <p:spTgt spid="31"/>
                                        </p:tgtEl>
                                        <p:attrNameLst>
                                          <p:attrName>ppt_x</p:attrName>
                                          <p:attrName>ppt_y</p:attrName>
                                        </p:attrNameLst>
                                      </p:cBhvr>
                                      <p:rCtr x="7083" y="-12384"/>
                                    </p:animMotion>
                                  </p:childTnLst>
                                </p:cTn>
                              </p:par>
                            </p:childTnLst>
                          </p:cTn>
                        </p:par>
                      </p:childTnLst>
                    </p:cTn>
                  </p:par>
                  <p:par>
                    <p:cTn id="89" fill="hold">
                      <p:stCondLst>
                        <p:cond delay="indefinite"/>
                      </p:stCondLst>
                      <p:childTnLst>
                        <p:par>
                          <p:cTn id="90" fill="hold">
                            <p:stCondLst>
                              <p:cond delay="0"/>
                            </p:stCondLst>
                            <p:childTnLst>
                              <p:par>
                                <p:cTn id="91" presetID="0" presetClass="path" presetSubtype="0" accel="50000" decel="50000" fill="hold" nodeType="clickEffect">
                                  <p:stCondLst>
                                    <p:cond delay="0"/>
                                  </p:stCondLst>
                                  <p:childTnLst>
                                    <p:animMotion origin="layout" path="M 0.00261 0.00046 L 0.00261 0.00116 C 0.01372 -0.03565 0.01163 -0.02153 0.01111 -0.07801 C 0.01042 -0.12246 0.00712 -0.16783 0.00104 -0.21181 C 0.00018 -0.21829 -0.00833 -0.26065 -0.01319 -0.26945 C -0.01875 -0.27894 -0.02639 -0.28449 -0.03316 -0.29236 C -0.03802 -0.29792 -0.04236 -0.30486 -0.04739 -0.31065 C -0.06319 -0.3294 -0.06267 -0.32778 -0.07864 -0.34028 C -0.12587 -0.33009 -0.10243 -0.34977 -0.11284 -0.32431 C -0.11354 -0.32269 -0.11458 -0.32153 -0.11527 -0.31968 " pathEditMode="relative" rAng="0" ptsTypes="AAAAAAAAAA">
                                      <p:cBhvr>
                                        <p:cTn id="92" dur="2000" fill="hold"/>
                                        <p:tgtEl>
                                          <p:spTgt spid="30"/>
                                        </p:tgtEl>
                                        <p:attrNameLst>
                                          <p:attrName>ppt_x</p:attrName>
                                          <p:attrName>ppt_y</p:attrName>
                                        </p:attrNameLst>
                                      </p:cBhvr>
                                      <p:rCtr x="-5451" y="-17014"/>
                                    </p:animMotion>
                                  </p:childTnLst>
                                </p:cTn>
                              </p:par>
                              <p:par>
                                <p:cTn id="93" presetID="1" presetClass="entr" presetSubtype="0" fill="hold" grpId="0" nodeType="withEffect">
                                  <p:stCondLst>
                                    <p:cond delay="0"/>
                                  </p:stCondLst>
                                  <p:childTnLst>
                                    <p:set>
                                      <p:cBhvr>
                                        <p:cTn id="94" dur="1" fill="hold">
                                          <p:stCondLst>
                                            <p:cond delay="0"/>
                                          </p:stCondLst>
                                        </p:cTn>
                                        <p:tgtEl>
                                          <p:spTgt spid="36"/>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37"/>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3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0"/>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41"/>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39"/>
                                        </p:tgtEl>
                                        <p:attrNameLst>
                                          <p:attrName>style.visibility</p:attrName>
                                        </p:attrNameLst>
                                      </p:cBhvr>
                                      <p:to>
                                        <p:strVal val="visible"/>
                                      </p:to>
                                    </p:set>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0"/>
                                          </p:stCondLst>
                                        </p:cTn>
                                        <p:tgtEl>
                                          <p:spTgt spid="43"/>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xit" presetSubtype="0" fill="hold" grpId="1" nodeType="clickEffect">
                                  <p:stCondLst>
                                    <p:cond delay="0"/>
                                  </p:stCondLst>
                                  <p:childTnLst>
                                    <p:set>
                                      <p:cBhvr>
                                        <p:cTn id="116" dur="1" fill="hold">
                                          <p:stCondLst>
                                            <p:cond delay="0"/>
                                          </p:stCondLst>
                                        </p:cTn>
                                        <p:tgtEl>
                                          <p:spTgt spid="43"/>
                                        </p:tgtEl>
                                        <p:attrNameLst>
                                          <p:attrName>style.visibility</p:attrName>
                                        </p:attrNameLst>
                                      </p:cBhvr>
                                      <p:to>
                                        <p:strVal val="hidden"/>
                                      </p:to>
                                    </p:set>
                                  </p:childTnLst>
                                </p:cTn>
                              </p:par>
                              <p:par>
                                <p:cTn id="117" presetID="1" presetClass="entr" presetSubtype="0" fill="hold" grpId="0" nodeType="withEffect">
                                  <p:stCondLst>
                                    <p:cond delay="0"/>
                                  </p:stCondLst>
                                  <p:childTnLst>
                                    <p:set>
                                      <p:cBhvr>
                                        <p:cTn id="1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5" grpId="1"/>
      <p:bldP spid="46" grpId="0"/>
      <p:bldP spid="46" grpId="1"/>
      <p:bldP spid="47" grpId="0"/>
      <p:bldP spid="47" grpId="1"/>
      <p:bldP spid="49" grpId="0"/>
      <p:bldP spid="49" grpId="1"/>
      <p:bldP spid="53" grpId="0"/>
      <p:bldP spid="54" grpId="0"/>
      <p:bldP spid="55" grpId="0"/>
      <p:bldP spid="58" grpId="0"/>
      <p:bldP spid="59" grpId="0"/>
      <p:bldP spid="34" grpId="0"/>
      <p:bldP spid="35" grpId="0"/>
      <p:bldP spid="36" grpId="0"/>
      <p:bldP spid="37" grpId="0"/>
      <p:bldP spid="38" grpId="0"/>
      <p:bldP spid="39" grpId="0"/>
      <p:bldP spid="41" grpId="0"/>
      <p:bldP spid="8" grpId="0"/>
      <p:bldP spid="43" grpId="0"/>
      <p:bldP spid="43" grpId="1"/>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Autofit/>
          </a:bodyPr>
          <a:lstStyle/>
          <a:p>
            <a:pPr marL="0" indent="0">
              <a:buNone/>
            </a:pPr>
            <a:endParaRPr lang="en-GB" sz="2000" dirty="0"/>
          </a:p>
          <a:p>
            <a:pPr marL="0" indent="0">
              <a:buNone/>
            </a:pPr>
            <a:endParaRPr lang="en-US" sz="2000" dirty="0"/>
          </a:p>
        </p:txBody>
      </p:sp>
      <p:sp>
        <p:nvSpPr>
          <p:cNvPr id="5" name="TextBox 4">
            <a:extLst>
              <a:ext uri="{FF2B5EF4-FFF2-40B4-BE49-F238E27FC236}">
                <a16:creationId xmlns:a16="http://schemas.microsoft.com/office/drawing/2014/main" id="{2937D039-AF0A-4772-B9F9-72C5FEDF6AA0}"/>
              </a:ext>
            </a:extLst>
          </p:cNvPr>
          <p:cNvSpPr txBox="1"/>
          <p:nvPr/>
        </p:nvSpPr>
        <p:spPr bwMode="auto">
          <a:xfrm>
            <a:off x="2525543" y="17662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16</a:t>
            </a:r>
          </a:p>
        </p:txBody>
      </p:sp>
      <p:sp>
        <p:nvSpPr>
          <p:cNvPr id="6" name="TextBox 5">
            <a:extLst>
              <a:ext uri="{FF2B5EF4-FFF2-40B4-BE49-F238E27FC236}">
                <a16:creationId xmlns:a16="http://schemas.microsoft.com/office/drawing/2014/main" id="{AD2BB50F-AC5E-47AE-9E72-84BD3100D489}"/>
              </a:ext>
            </a:extLst>
          </p:cNvPr>
          <p:cNvSpPr txBox="1"/>
          <p:nvPr/>
        </p:nvSpPr>
        <p:spPr bwMode="auto">
          <a:xfrm>
            <a:off x="3549594" y="462860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7" name="TextBox 6">
            <a:extLst>
              <a:ext uri="{FF2B5EF4-FFF2-40B4-BE49-F238E27FC236}">
                <a16:creationId xmlns:a16="http://schemas.microsoft.com/office/drawing/2014/main" id="{E9ABC693-A70B-45D2-A02A-549CC575946C}"/>
              </a:ext>
            </a:extLst>
          </p:cNvPr>
          <p:cNvSpPr txBox="1"/>
          <p:nvPr/>
        </p:nvSpPr>
        <p:spPr bwMode="auto">
          <a:xfrm>
            <a:off x="4421290" y="17662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8" name="TextBox 7">
            <a:extLst>
              <a:ext uri="{FF2B5EF4-FFF2-40B4-BE49-F238E27FC236}">
                <a16:creationId xmlns:a16="http://schemas.microsoft.com/office/drawing/2014/main" id="{4D603A20-3366-4086-A0A6-033217C411D4}"/>
              </a:ext>
            </a:extLst>
          </p:cNvPr>
          <p:cNvSpPr txBox="1"/>
          <p:nvPr/>
        </p:nvSpPr>
        <p:spPr bwMode="auto">
          <a:xfrm>
            <a:off x="6116442" y="176621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30</a:t>
            </a:r>
          </a:p>
        </p:txBody>
      </p:sp>
      <p:sp>
        <p:nvSpPr>
          <p:cNvPr id="9" name="TextBox 8">
            <a:extLst>
              <a:ext uri="{FF2B5EF4-FFF2-40B4-BE49-F238E27FC236}">
                <a16:creationId xmlns:a16="http://schemas.microsoft.com/office/drawing/2014/main" id="{39313DA3-8AFB-4ED6-9645-85B2D5F32EC7}"/>
              </a:ext>
            </a:extLst>
          </p:cNvPr>
          <p:cNvSpPr txBox="1"/>
          <p:nvPr/>
        </p:nvSpPr>
        <p:spPr bwMode="auto">
          <a:xfrm>
            <a:off x="6116442"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29</a:t>
            </a:r>
          </a:p>
        </p:txBody>
      </p:sp>
      <p:sp>
        <p:nvSpPr>
          <p:cNvPr id="10" name="TextBox 9">
            <a:extLst>
              <a:ext uri="{FF2B5EF4-FFF2-40B4-BE49-F238E27FC236}">
                <a16:creationId xmlns:a16="http://schemas.microsoft.com/office/drawing/2014/main" id="{9F8DE8D4-0230-484D-9DC4-F8215C4A0DF1}"/>
              </a:ext>
            </a:extLst>
          </p:cNvPr>
          <p:cNvSpPr txBox="1"/>
          <p:nvPr/>
        </p:nvSpPr>
        <p:spPr bwMode="auto">
          <a:xfrm>
            <a:off x="4410069"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14</a:t>
            </a:r>
          </a:p>
        </p:txBody>
      </p:sp>
      <p:sp>
        <p:nvSpPr>
          <p:cNvPr id="11" name="TextBox 10">
            <a:extLst>
              <a:ext uri="{FF2B5EF4-FFF2-40B4-BE49-F238E27FC236}">
                <a16:creationId xmlns:a16="http://schemas.microsoft.com/office/drawing/2014/main" id="{96363112-4474-4E8B-9FA7-AE1C1BC94E06}"/>
              </a:ext>
            </a:extLst>
          </p:cNvPr>
          <p:cNvSpPr txBox="1"/>
          <p:nvPr/>
        </p:nvSpPr>
        <p:spPr bwMode="auto">
          <a:xfrm>
            <a:off x="2536765" y="4628602"/>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15</a:t>
            </a:r>
          </a:p>
        </p:txBody>
      </p:sp>
      <p:sp>
        <p:nvSpPr>
          <p:cNvPr id="12" name="TextBox 11">
            <a:extLst>
              <a:ext uri="{FF2B5EF4-FFF2-40B4-BE49-F238E27FC236}">
                <a16:creationId xmlns:a16="http://schemas.microsoft.com/office/drawing/2014/main" id="{525C0AB0-B223-454F-9751-69942ED10139}"/>
              </a:ext>
            </a:extLst>
          </p:cNvPr>
          <p:cNvSpPr txBox="1"/>
          <p:nvPr/>
        </p:nvSpPr>
        <p:spPr bwMode="auto">
          <a:xfrm>
            <a:off x="5318690" y="462860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C37717DD-1D74-49F4-8D01-085CE6D00485}"/>
              </a:ext>
            </a:extLst>
          </p:cNvPr>
          <p:cNvSpPr txBox="1"/>
          <p:nvPr/>
        </p:nvSpPr>
        <p:spPr bwMode="auto">
          <a:xfrm>
            <a:off x="5318690" y="17662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B7EA9B5E-7E0B-4DC7-B70A-84071A6B0EA6}"/>
              </a:ext>
            </a:extLst>
          </p:cNvPr>
          <p:cNvSpPr txBox="1"/>
          <p:nvPr/>
        </p:nvSpPr>
        <p:spPr bwMode="auto">
          <a:xfrm>
            <a:off x="3549594" y="1766212"/>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5" name="TextBox 14">
            <a:extLst>
              <a:ext uri="{FF2B5EF4-FFF2-40B4-BE49-F238E27FC236}">
                <a16:creationId xmlns:a16="http://schemas.microsoft.com/office/drawing/2014/main" id="{BF7BE988-A946-4816-AA0C-B9CBDC04CA29}"/>
              </a:ext>
            </a:extLst>
          </p:cNvPr>
          <p:cNvSpPr txBox="1"/>
          <p:nvPr/>
        </p:nvSpPr>
        <p:spPr bwMode="auto">
          <a:xfrm>
            <a:off x="2220914" y="3197408"/>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6" name="TextBox 15">
            <a:extLst>
              <a:ext uri="{FF2B5EF4-FFF2-40B4-BE49-F238E27FC236}">
                <a16:creationId xmlns:a16="http://schemas.microsoft.com/office/drawing/2014/main" id="{52EF2218-087C-44E3-83E2-2D775523DD23}"/>
              </a:ext>
            </a:extLst>
          </p:cNvPr>
          <p:cNvSpPr txBox="1"/>
          <p:nvPr/>
        </p:nvSpPr>
        <p:spPr bwMode="auto">
          <a:xfrm>
            <a:off x="6378822" y="3197408"/>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− 1</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7" name="Picture 16"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6351" y="2732805"/>
            <a:ext cx="194527" cy="1390870"/>
          </a:xfrm>
          <a:prstGeom prst="rect">
            <a:avLst/>
          </a:prstGeom>
        </p:spPr>
      </p:pic>
      <p:pic>
        <p:nvPicPr>
          <p:cNvPr id="18" name="Picture 17"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2136" y="2732805"/>
            <a:ext cx="194527" cy="1390870"/>
          </a:xfrm>
          <a:prstGeom prst="rect">
            <a:avLst/>
          </a:prstGeom>
        </p:spPr>
      </p:pic>
      <p:sp>
        <p:nvSpPr>
          <p:cNvPr id="19" name="TextBox 18"/>
          <p:cNvSpPr txBox="1"/>
          <p:nvPr/>
        </p:nvSpPr>
        <p:spPr>
          <a:xfrm>
            <a:off x="0" y="5872536"/>
            <a:ext cx="6940194" cy="707886"/>
          </a:xfrm>
          <a:prstGeom prst="rect">
            <a:avLst/>
          </a:prstGeom>
          <a:noFill/>
        </p:spPr>
        <p:txBody>
          <a:bodyPr wrap="square" rtlCol="0">
            <a:spAutoFit/>
          </a:bodyPr>
          <a:lstStyle/>
          <a:p>
            <a:r>
              <a:rPr lang="en-GB" sz="2000" b="1" dirty="0"/>
              <a:t>I’ve subtracted _____ from one addend and kept the other addend the same, so I must subtract _____ from the sum.</a:t>
            </a:r>
          </a:p>
        </p:txBody>
      </p:sp>
      <p:sp>
        <p:nvSpPr>
          <p:cNvPr id="3" name="Rectangle 2">
            <a:extLst>
              <a:ext uri="{FF2B5EF4-FFF2-40B4-BE49-F238E27FC236}">
                <a16:creationId xmlns:a16="http://schemas.microsoft.com/office/drawing/2014/main" id="{09B12053-8CD7-49CC-A732-BEEADC376F7A}"/>
              </a:ext>
            </a:extLst>
          </p:cNvPr>
          <p:cNvSpPr/>
          <p:nvPr/>
        </p:nvSpPr>
        <p:spPr>
          <a:xfrm>
            <a:off x="239542" y="736441"/>
            <a:ext cx="7140971" cy="646331"/>
          </a:xfrm>
          <a:prstGeom prst="rect">
            <a:avLst/>
          </a:prstGeom>
        </p:spPr>
        <p:txBody>
          <a:bodyPr wrap="square">
            <a:spAutoFit/>
          </a:bodyPr>
          <a:lstStyle/>
          <a:p>
            <a:r>
              <a:rPr lang="en-GB" i="1" dirty="0">
                <a:solidFill>
                  <a:srgbClr val="000000"/>
                </a:solidFill>
              </a:rPr>
              <a:t>There were 30 children in a class: 16 boys and 14 girls. Then a boy left. How many children are there in the class now? </a:t>
            </a:r>
          </a:p>
        </p:txBody>
      </p:sp>
    </p:spTree>
    <p:custDataLst>
      <p:tags r:id="rId1"/>
    </p:custDataLst>
    <p:extLst>
      <p:ext uri="{BB962C8B-B14F-4D97-AF65-F5344CB8AC3E}">
        <p14:creationId xmlns:p14="http://schemas.microsoft.com/office/powerpoint/2010/main" val="4169322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500"/>
                                        <p:tgtEl>
                                          <p:spTgt spid="1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Autofit/>
          </a:bodyPr>
          <a:lstStyle/>
          <a:p>
            <a:pPr marL="0" indent="0">
              <a:buNone/>
            </a:pPr>
            <a:endParaRPr lang="en-GB" sz="2000" dirty="0"/>
          </a:p>
          <a:p>
            <a:pPr marL="0" indent="0">
              <a:buNone/>
            </a:pPr>
            <a:endParaRPr lang="en-US" sz="2000" dirty="0"/>
          </a:p>
        </p:txBody>
      </p:sp>
      <p:sp>
        <p:nvSpPr>
          <p:cNvPr id="3" name="TextBox 2"/>
          <p:cNvSpPr txBox="1"/>
          <p:nvPr/>
        </p:nvSpPr>
        <p:spPr>
          <a:xfrm>
            <a:off x="164893" y="630000"/>
            <a:ext cx="4701022" cy="1200329"/>
          </a:xfrm>
          <a:prstGeom prst="rect">
            <a:avLst/>
          </a:prstGeom>
          <a:noFill/>
        </p:spPr>
        <p:txBody>
          <a:bodyPr wrap="square" rtlCol="0">
            <a:spAutoFit/>
          </a:bodyPr>
          <a:lstStyle/>
          <a:p>
            <a:r>
              <a:rPr lang="en-GB" sz="2400" dirty="0"/>
              <a:t>How are these equations linked? How would you complete them?</a:t>
            </a:r>
          </a:p>
          <a:p>
            <a:r>
              <a:rPr lang="en-GB" sz="2400" dirty="0"/>
              <a:t>How would you represent them?</a:t>
            </a:r>
          </a:p>
        </p:txBody>
      </p:sp>
      <p:sp>
        <p:nvSpPr>
          <p:cNvPr id="4" name="TextBox 3"/>
          <p:cNvSpPr txBox="1"/>
          <p:nvPr/>
        </p:nvSpPr>
        <p:spPr>
          <a:xfrm>
            <a:off x="299804" y="2353456"/>
            <a:ext cx="8544393" cy="2062103"/>
          </a:xfrm>
          <a:prstGeom prst="rect">
            <a:avLst/>
          </a:prstGeom>
          <a:noFill/>
        </p:spPr>
        <p:txBody>
          <a:bodyPr wrap="square" rtlCol="0">
            <a:spAutoFit/>
          </a:bodyPr>
          <a:lstStyle/>
          <a:p>
            <a:r>
              <a:rPr lang="en-GB" sz="3200" dirty="0"/>
              <a:t>96 + 4 =</a:t>
            </a:r>
          </a:p>
          <a:p>
            <a:r>
              <a:rPr lang="en-GB" sz="3200" dirty="0"/>
              <a:t>86 + 4 =</a:t>
            </a:r>
          </a:p>
          <a:p>
            <a:r>
              <a:rPr lang="en-GB" sz="3200" dirty="0"/>
              <a:t>76 + 4 =</a:t>
            </a:r>
          </a:p>
          <a:p>
            <a:r>
              <a:rPr lang="en-GB" sz="3200" dirty="0"/>
              <a:t>66 + 4 =</a:t>
            </a:r>
          </a:p>
        </p:txBody>
      </p:sp>
      <p:sp>
        <p:nvSpPr>
          <p:cNvPr id="5" name="TextBox 4"/>
          <p:cNvSpPr txBox="1"/>
          <p:nvPr/>
        </p:nvSpPr>
        <p:spPr>
          <a:xfrm>
            <a:off x="164892" y="5986829"/>
            <a:ext cx="6358397" cy="707886"/>
          </a:xfrm>
          <a:prstGeom prst="rect">
            <a:avLst/>
          </a:prstGeom>
          <a:noFill/>
        </p:spPr>
        <p:txBody>
          <a:bodyPr wrap="square" rtlCol="0">
            <a:spAutoFit/>
          </a:bodyPr>
          <a:lstStyle/>
          <a:p>
            <a:r>
              <a:rPr lang="en-GB" sz="2000" b="1" dirty="0"/>
              <a:t>I’ve subtracted _____ from one addend and kept the other addend the same, so I must subtract _____ from the sum.</a:t>
            </a:r>
          </a:p>
        </p:txBody>
      </p:sp>
      <p:sp>
        <p:nvSpPr>
          <p:cNvPr id="6" name="TextBox 5"/>
          <p:cNvSpPr txBox="1"/>
          <p:nvPr/>
        </p:nvSpPr>
        <p:spPr>
          <a:xfrm>
            <a:off x="1768839" y="2353456"/>
            <a:ext cx="2098623" cy="584775"/>
          </a:xfrm>
          <a:prstGeom prst="rect">
            <a:avLst/>
          </a:prstGeom>
          <a:noFill/>
        </p:spPr>
        <p:txBody>
          <a:bodyPr wrap="square" rtlCol="0">
            <a:spAutoFit/>
          </a:bodyPr>
          <a:lstStyle/>
          <a:p>
            <a:r>
              <a:rPr lang="en-GB" sz="3200" dirty="0"/>
              <a:t>100</a:t>
            </a:r>
          </a:p>
        </p:txBody>
      </p:sp>
      <p:sp>
        <p:nvSpPr>
          <p:cNvPr id="7" name="TextBox 6"/>
          <p:cNvSpPr txBox="1"/>
          <p:nvPr/>
        </p:nvSpPr>
        <p:spPr>
          <a:xfrm>
            <a:off x="2008682" y="2799732"/>
            <a:ext cx="2098623" cy="584775"/>
          </a:xfrm>
          <a:prstGeom prst="rect">
            <a:avLst/>
          </a:prstGeom>
          <a:noFill/>
        </p:spPr>
        <p:txBody>
          <a:bodyPr wrap="square" rtlCol="0">
            <a:spAutoFit/>
          </a:bodyPr>
          <a:lstStyle/>
          <a:p>
            <a:r>
              <a:rPr lang="en-GB" sz="3200" dirty="0"/>
              <a:t>90</a:t>
            </a:r>
          </a:p>
        </p:txBody>
      </p:sp>
      <p:sp>
        <p:nvSpPr>
          <p:cNvPr id="8" name="TextBox 7"/>
          <p:cNvSpPr txBox="1"/>
          <p:nvPr/>
        </p:nvSpPr>
        <p:spPr>
          <a:xfrm>
            <a:off x="1979985" y="3278148"/>
            <a:ext cx="2098623" cy="584775"/>
          </a:xfrm>
          <a:prstGeom prst="rect">
            <a:avLst/>
          </a:prstGeom>
          <a:noFill/>
        </p:spPr>
        <p:txBody>
          <a:bodyPr wrap="square" rtlCol="0">
            <a:spAutoFit/>
          </a:bodyPr>
          <a:lstStyle/>
          <a:p>
            <a:r>
              <a:rPr lang="en-GB" sz="3200" dirty="0"/>
              <a:t>80</a:t>
            </a:r>
          </a:p>
        </p:txBody>
      </p:sp>
      <p:sp>
        <p:nvSpPr>
          <p:cNvPr id="9" name="TextBox 8"/>
          <p:cNvSpPr txBox="1"/>
          <p:nvPr/>
        </p:nvSpPr>
        <p:spPr>
          <a:xfrm>
            <a:off x="1979985" y="3755644"/>
            <a:ext cx="2098623" cy="584775"/>
          </a:xfrm>
          <a:prstGeom prst="rect">
            <a:avLst/>
          </a:prstGeom>
          <a:noFill/>
        </p:spPr>
        <p:txBody>
          <a:bodyPr wrap="square" rtlCol="0">
            <a:spAutoFit/>
          </a:bodyPr>
          <a:lstStyle/>
          <a:p>
            <a:r>
              <a:rPr lang="en-GB" sz="3200" dirty="0"/>
              <a:t>70</a:t>
            </a:r>
          </a:p>
        </p:txBody>
      </p:sp>
    </p:spTree>
    <p:custDataLst>
      <p:tags r:id="rId1"/>
    </p:custDataLst>
    <p:extLst>
      <p:ext uri="{BB962C8B-B14F-4D97-AF65-F5344CB8AC3E}">
        <p14:creationId xmlns:p14="http://schemas.microsoft.com/office/powerpoint/2010/main" val="252661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Autofit/>
          </a:bodyPr>
          <a:lstStyle/>
          <a:p>
            <a:pPr marL="0" indent="0">
              <a:buNone/>
            </a:pPr>
            <a:endParaRPr lang="en-GB" sz="2000" dirty="0"/>
          </a:p>
          <a:p>
            <a:pPr marL="0" indent="0">
              <a:buNone/>
            </a:pPr>
            <a:endParaRPr lang="en-US" sz="2000" dirty="0"/>
          </a:p>
        </p:txBody>
      </p:sp>
      <p:sp>
        <p:nvSpPr>
          <p:cNvPr id="4" name="TextBox 3">
            <a:extLst>
              <a:ext uri="{FF2B5EF4-FFF2-40B4-BE49-F238E27FC236}">
                <a16:creationId xmlns:a16="http://schemas.microsoft.com/office/drawing/2014/main" id="{2937D039-AF0A-4772-B9F9-72C5FEDF6AA0}"/>
              </a:ext>
            </a:extLst>
          </p:cNvPr>
          <p:cNvSpPr txBox="1"/>
          <p:nvPr/>
        </p:nvSpPr>
        <p:spPr bwMode="auto">
          <a:xfrm>
            <a:off x="951576" y="1601320"/>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96</a:t>
            </a:r>
          </a:p>
        </p:txBody>
      </p:sp>
      <p:sp>
        <p:nvSpPr>
          <p:cNvPr id="5" name="TextBox 4">
            <a:extLst>
              <a:ext uri="{FF2B5EF4-FFF2-40B4-BE49-F238E27FC236}">
                <a16:creationId xmlns:a16="http://schemas.microsoft.com/office/drawing/2014/main" id="{AD2BB50F-AC5E-47AE-9E72-84BD3100D489}"/>
              </a:ext>
            </a:extLst>
          </p:cNvPr>
          <p:cNvSpPr txBox="1"/>
          <p:nvPr/>
        </p:nvSpPr>
        <p:spPr bwMode="auto">
          <a:xfrm>
            <a:off x="1975627" y="446371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6" name="TextBox 5">
            <a:extLst>
              <a:ext uri="{FF2B5EF4-FFF2-40B4-BE49-F238E27FC236}">
                <a16:creationId xmlns:a16="http://schemas.microsoft.com/office/drawing/2014/main" id="{E9ABC693-A70B-45D2-A02A-549CC575946C}"/>
              </a:ext>
            </a:extLst>
          </p:cNvPr>
          <p:cNvSpPr txBox="1"/>
          <p:nvPr/>
        </p:nvSpPr>
        <p:spPr bwMode="auto">
          <a:xfrm>
            <a:off x="2933083" y="160132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a:t>
            </a:r>
          </a:p>
        </p:txBody>
      </p:sp>
      <p:sp>
        <p:nvSpPr>
          <p:cNvPr id="7" name="TextBox 6">
            <a:extLst>
              <a:ext uri="{FF2B5EF4-FFF2-40B4-BE49-F238E27FC236}">
                <a16:creationId xmlns:a16="http://schemas.microsoft.com/office/drawing/2014/main" id="{4D603A20-3366-4086-A0A6-033217C411D4}"/>
              </a:ext>
            </a:extLst>
          </p:cNvPr>
          <p:cNvSpPr txBox="1"/>
          <p:nvPr/>
        </p:nvSpPr>
        <p:spPr bwMode="auto">
          <a:xfrm>
            <a:off x="4456715" y="1601320"/>
            <a:ext cx="6992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100</a:t>
            </a:r>
          </a:p>
        </p:txBody>
      </p:sp>
      <p:sp>
        <p:nvSpPr>
          <p:cNvPr id="8" name="TextBox 7">
            <a:extLst>
              <a:ext uri="{FF2B5EF4-FFF2-40B4-BE49-F238E27FC236}">
                <a16:creationId xmlns:a16="http://schemas.microsoft.com/office/drawing/2014/main" id="{39313DA3-8AFB-4ED6-9645-85B2D5F32EC7}"/>
              </a:ext>
            </a:extLst>
          </p:cNvPr>
          <p:cNvSpPr txBox="1"/>
          <p:nvPr/>
        </p:nvSpPr>
        <p:spPr bwMode="auto">
          <a:xfrm>
            <a:off x="4542475" y="4463710"/>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70</a:t>
            </a:r>
          </a:p>
        </p:txBody>
      </p:sp>
      <p:sp>
        <p:nvSpPr>
          <p:cNvPr id="9" name="TextBox 8">
            <a:extLst>
              <a:ext uri="{FF2B5EF4-FFF2-40B4-BE49-F238E27FC236}">
                <a16:creationId xmlns:a16="http://schemas.microsoft.com/office/drawing/2014/main" id="{9F8DE8D4-0230-484D-9DC4-F8215C4A0DF1}"/>
              </a:ext>
            </a:extLst>
          </p:cNvPr>
          <p:cNvSpPr txBox="1"/>
          <p:nvPr/>
        </p:nvSpPr>
        <p:spPr bwMode="auto">
          <a:xfrm>
            <a:off x="2921862" y="4463710"/>
            <a:ext cx="356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4</a:t>
            </a:r>
          </a:p>
        </p:txBody>
      </p:sp>
      <p:sp>
        <p:nvSpPr>
          <p:cNvPr id="10" name="TextBox 9">
            <a:extLst>
              <a:ext uri="{FF2B5EF4-FFF2-40B4-BE49-F238E27FC236}">
                <a16:creationId xmlns:a16="http://schemas.microsoft.com/office/drawing/2014/main" id="{96363112-4474-4E8B-9FA7-AE1C1BC94E06}"/>
              </a:ext>
            </a:extLst>
          </p:cNvPr>
          <p:cNvSpPr txBox="1"/>
          <p:nvPr/>
        </p:nvSpPr>
        <p:spPr bwMode="auto">
          <a:xfrm>
            <a:off x="962798" y="4463710"/>
            <a:ext cx="5277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66</a:t>
            </a:r>
          </a:p>
        </p:txBody>
      </p:sp>
      <p:sp>
        <p:nvSpPr>
          <p:cNvPr id="11" name="TextBox 10">
            <a:extLst>
              <a:ext uri="{FF2B5EF4-FFF2-40B4-BE49-F238E27FC236}">
                <a16:creationId xmlns:a16="http://schemas.microsoft.com/office/drawing/2014/main" id="{525C0AB0-B223-454F-9751-69942ED10139}"/>
              </a:ext>
            </a:extLst>
          </p:cNvPr>
          <p:cNvSpPr txBox="1"/>
          <p:nvPr/>
        </p:nvSpPr>
        <p:spPr bwMode="auto">
          <a:xfrm>
            <a:off x="3744723" y="446371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2" name="TextBox 11">
            <a:extLst>
              <a:ext uri="{FF2B5EF4-FFF2-40B4-BE49-F238E27FC236}">
                <a16:creationId xmlns:a16="http://schemas.microsoft.com/office/drawing/2014/main" id="{C37717DD-1D74-49F4-8D01-085CE6D00485}"/>
              </a:ext>
            </a:extLst>
          </p:cNvPr>
          <p:cNvSpPr txBox="1"/>
          <p:nvPr/>
        </p:nvSpPr>
        <p:spPr bwMode="auto">
          <a:xfrm>
            <a:off x="3744723" y="160132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3" name="TextBox 12">
            <a:extLst>
              <a:ext uri="{FF2B5EF4-FFF2-40B4-BE49-F238E27FC236}">
                <a16:creationId xmlns:a16="http://schemas.microsoft.com/office/drawing/2014/main" id="{B7EA9B5E-7E0B-4DC7-B70A-84071A6B0EA6}"/>
              </a:ext>
            </a:extLst>
          </p:cNvPr>
          <p:cNvSpPr txBox="1"/>
          <p:nvPr/>
        </p:nvSpPr>
        <p:spPr bwMode="auto">
          <a:xfrm>
            <a:off x="1975627" y="1601320"/>
            <a:ext cx="3642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a:ea typeface="Myriad Pro Semibold" charset="0"/>
                <a:cs typeface="Myriad Pro Semibold" charset="0"/>
              </a:rPr>
              <a:t>+</a:t>
            </a:r>
          </a:p>
        </p:txBody>
      </p:sp>
      <p:sp>
        <p:nvSpPr>
          <p:cNvPr id="14" name="TextBox 13">
            <a:extLst>
              <a:ext uri="{FF2B5EF4-FFF2-40B4-BE49-F238E27FC236}">
                <a16:creationId xmlns:a16="http://schemas.microsoft.com/office/drawing/2014/main" id="{BF7BE988-A946-4816-AA0C-B9CBDC04CA29}"/>
              </a:ext>
            </a:extLst>
          </p:cNvPr>
          <p:cNvSpPr txBox="1"/>
          <p:nvPr/>
        </p:nvSpPr>
        <p:spPr bwMode="auto">
          <a:xfrm>
            <a:off x="414024" y="3032516"/>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a:t>
            </a:r>
            <a:endParaRPr lang="en-GB" sz="2400" dirty="0">
              <a:solidFill>
                <a:srgbClr val="959595"/>
              </a:solidFill>
              <a:latin typeface="Comic Sans MS" panose="030F0702030302020204" pitchFamily="66" charset="0"/>
              <a:ea typeface="Myriad Pro Semibold" charset="0"/>
              <a:cs typeface="Myriad Pro Semibold" charset="0"/>
            </a:endParaRPr>
          </a:p>
        </p:txBody>
      </p:sp>
      <p:sp>
        <p:nvSpPr>
          <p:cNvPr id="15" name="TextBox 14">
            <a:extLst>
              <a:ext uri="{FF2B5EF4-FFF2-40B4-BE49-F238E27FC236}">
                <a16:creationId xmlns:a16="http://schemas.microsoft.com/office/drawing/2014/main" id="{52EF2218-087C-44E3-83E2-2D775523DD23}"/>
              </a:ext>
            </a:extLst>
          </p:cNvPr>
          <p:cNvSpPr txBox="1"/>
          <p:nvPr/>
        </p:nvSpPr>
        <p:spPr bwMode="auto">
          <a:xfrm>
            <a:off x="4800533" y="3032516"/>
            <a:ext cx="79861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959595"/>
                </a:solidFill>
                <a:latin typeface="Comic Sans MS" panose="030F0702030302020204" pitchFamily="66" charset="0"/>
                <a:ea typeface="Myriad Pro Semibold" charset="0"/>
                <a:cs typeface="Arial" panose="020B0604020202020204" pitchFamily="34" charset="0"/>
              </a:rPr>
              <a:t>− 30</a:t>
            </a:r>
            <a:endParaRPr lang="en-GB" sz="2400" dirty="0">
              <a:solidFill>
                <a:srgbClr val="959595"/>
              </a:solidFill>
              <a:latin typeface="Comic Sans MS" panose="030F0702030302020204" pitchFamily="66" charset="0"/>
              <a:ea typeface="Myriad Pro Semibold" charset="0"/>
              <a:cs typeface="Myriad Pro Semibold" charset="0"/>
            </a:endParaRPr>
          </a:p>
        </p:txBody>
      </p:sp>
      <p:pic>
        <p:nvPicPr>
          <p:cNvPr id="16" name="Picture 15" descr="A close up of a logo  Description generated with high confidence">
            <a:extLst>
              <a:ext uri="{FF2B5EF4-FFF2-40B4-BE49-F238E27FC236}">
                <a16:creationId xmlns:a16="http://schemas.microsoft.com/office/drawing/2014/main" id="{EABD0CD1-2589-413B-B65D-4979C8A55D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2384" y="2567913"/>
            <a:ext cx="194527" cy="1390870"/>
          </a:xfrm>
          <a:prstGeom prst="rect">
            <a:avLst/>
          </a:prstGeom>
        </p:spPr>
      </p:pic>
      <p:pic>
        <p:nvPicPr>
          <p:cNvPr id="17" name="Picture 16" descr="A close up of a logo  Description generated with high confidence">
            <a:extLst>
              <a:ext uri="{FF2B5EF4-FFF2-40B4-BE49-F238E27FC236}">
                <a16:creationId xmlns:a16="http://schemas.microsoft.com/office/drawing/2014/main" id="{188F65DC-A7C8-470C-A615-5AB524657E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169" y="2567913"/>
            <a:ext cx="194527" cy="1390870"/>
          </a:xfrm>
          <a:prstGeom prst="rect">
            <a:avLst/>
          </a:prstGeom>
        </p:spPr>
      </p:pic>
      <p:sp>
        <p:nvSpPr>
          <p:cNvPr id="19" name="Cloud Callout 18"/>
          <p:cNvSpPr/>
          <p:nvPr/>
        </p:nvSpPr>
        <p:spPr>
          <a:xfrm>
            <a:off x="5503735" y="663138"/>
            <a:ext cx="3281226" cy="1904775"/>
          </a:xfrm>
          <a:prstGeom prst="cloudCallout">
            <a:avLst>
              <a:gd name="adj1" fmla="val 44124"/>
              <a:gd name="adj2" fmla="val 86589"/>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How else could our equation change?</a:t>
            </a:r>
          </a:p>
        </p:txBody>
      </p:sp>
      <p:sp>
        <p:nvSpPr>
          <p:cNvPr id="20" name="TextBox 19"/>
          <p:cNvSpPr txBox="1"/>
          <p:nvPr/>
        </p:nvSpPr>
        <p:spPr>
          <a:xfrm>
            <a:off x="164892" y="5986829"/>
            <a:ext cx="6358397" cy="707886"/>
          </a:xfrm>
          <a:prstGeom prst="rect">
            <a:avLst/>
          </a:prstGeom>
          <a:noFill/>
        </p:spPr>
        <p:txBody>
          <a:bodyPr wrap="square" rtlCol="0">
            <a:spAutoFit/>
          </a:bodyPr>
          <a:lstStyle/>
          <a:p>
            <a:r>
              <a:rPr lang="en-GB" sz="2000" b="1" dirty="0"/>
              <a:t>I’ve subtracted _____ from one addend and kept the other addend the same, so I must subtract _____ from the sum.</a:t>
            </a:r>
          </a:p>
        </p:txBody>
      </p:sp>
    </p:spTree>
    <p:custDataLst>
      <p:tags r:id="rId1"/>
    </p:custDataLst>
    <p:extLst>
      <p:ext uri="{BB962C8B-B14F-4D97-AF65-F5344CB8AC3E}">
        <p14:creationId xmlns:p14="http://schemas.microsoft.com/office/powerpoint/2010/main" val="4197824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0" grpId="0"/>
      <p:bldP spid="11" grpId="0"/>
      <p:bldP spid="14" grpId="0"/>
      <p:bldP spid="15" grpId="0"/>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noAutofit/>
          </a:bodyPr>
          <a:lstStyle/>
          <a:p>
            <a:pPr marL="0" indent="0">
              <a:buNone/>
            </a:pPr>
            <a:endParaRPr lang="en-GB" sz="2000" dirty="0"/>
          </a:p>
          <a:p>
            <a:pPr marL="0" indent="0">
              <a:buNone/>
            </a:pPr>
            <a:endParaRPr lang="en-US" sz="2000" dirty="0"/>
          </a:p>
        </p:txBody>
      </p:sp>
      <p:sp>
        <p:nvSpPr>
          <p:cNvPr id="3" name="TextBox 2"/>
          <p:cNvSpPr txBox="1"/>
          <p:nvPr/>
        </p:nvSpPr>
        <p:spPr>
          <a:xfrm>
            <a:off x="383458" y="5887283"/>
            <a:ext cx="6940194" cy="707886"/>
          </a:xfrm>
          <a:prstGeom prst="rect">
            <a:avLst/>
          </a:prstGeom>
          <a:noFill/>
        </p:spPr>
        <p:txBody>
          <a:bodyPr wrap="square" rtlCol="0">
            <a:spAutoFit/>
          </a:bodyPr>
          <a:lstStyle/>
          <a:p>
            <a:r>
              <a:rPr lang="en-GB" sz="2000" b="1" dirty="0"/>
              <a:t>When one addend is changed by an amount and the other addend is kept the same, the sum changes by the same amount.</a:t>
            </a:r>
          </a:p>
        </p:txBody>
      </p:sp>
      <p:pic>
        <p:nvPicPr>
          <p:cNvPr id="4" name="Picture 3"/>
          <p:cNvPicPr>
            <a:picLocks noChangeAspect="1"/>
          </p:cNvPicPr>
          <p:nvPr/>
        </p:nvPicPr>
        <p:blipFill>
          <a:blip r:embed="rId4"/>
          <a:stretch>
            <a:fillRect/>
          </a:stretch>
        </p:blipFill>
        <p:spPr>
          <a:xfrm>
            <a:off x="611786" y="689214"/>
            <a:ext cx="4482976" cy="589457"/>
          </a:xfrm>
          <a:prstGeom prst="rect">
            <a:avLst/>
          </a:prstGeom>
        </p:spPr>
      </p:pic>
      <p:pic>
        <p:nvPicPr>
          <p:cNvPr id="6" name="Picture 5"/>
          <p:cNvPicPr>
            <a:picLocks noChangeAspect="1"/>
          </p:cNvPicPr>
          <p:nvPr/>
        </p:nvPicPr>
        <p:blipFill>
          <a:blip r:embed="rId5"/>
          <a:stretch>
            <a:fillRect/>
          </a:stretch>
        </p:blipFill>
        <p:spPr>
          <a:xfrm>
            <a:off x="1574065" y="1278670"/>
            <a:ext cx="3951831" cy="4593865"/>
          </a:xfrm>
          <a:prstGeom prst="rect">
            <a:avLst/>
          </a:prstGeom>
        </p:spPr>
      </p:pic>
    </p:spTree>
    <p:custDataLst>
      <p:tags r:id="rId1"/>
    </p:custDataLst>
    <p:extLst>
      <p:ext uri="{BB962C8B-B14F-4D97-AF65-F5344CB8AC3E}">
        <p14:creationId xmlns:p14="http://schemas.microsoft.com/office/powerpoint/2010/main" val="191292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32.6|1.3|7.4|0.4|15.7|5.7|1.9|0.4|1.2|1.5|2|0.5|13.8|10|0.7|0.4|1.8|2.2|0.8|0.5|24.7|0.4|1|2.4|1.1|1.5|0.5|0.5|83.9|16.9|13.8|0.7|22.5|14.1|0.3|0.5"/>
</p:tagLst>
</file>

<file path=ppt/tags/tag10.xml><?xml version="1.0" encoding="utf-8"?>
<p:tagLst xmlns:a="http://schemas.openxmlformats.org/drawingml/2006/main" xmlns:r="http://schemas.openxmlformats.org/officeDocument/2006/relationships" xmlns:p="http://schemas.openxmlformats.org/presentationml/2006/main">
  <p:tag name="TIMING" val="|41|8.4|2.4|20.9|1.1"/>
</p:tagLst>
</file>

<file path=ppt/tags/tag11.xml><?xml version="1.0" encoding="utf-8"?>
<p:tagLst xmlns:a="http://schemas.openxmlformats.org/drawingml/2006/main" xmlns:r="http://schemas.openxmlformats.org/officeDocument/2006/relationships" xmlns:p="http://schemas.openxmlformats.org/presentationml/2006/main">
  <p:tag name="TIMING" val="|14.7|4|54|2.4|25.2|30.3"/>
</p:tagLst>
</file>

<file path=ppt/tags/tag12.xml><?xml version="1.0" encoding="utf-8"?>
<p:tagLst xmlns:a="http://schemas.openxmlformats.org/drawingml/2006/main" xmlns:r="http://schemas.openxmlformats.org/officeDocument/2006/relationships" xmlns:p="http://schemas.openxmlformats.org/presentationml/2006/main">
  <p:tag name="TIMING" val="|41.4|36.3|10.6|5.7|3.7|2.7|1.7"/>
</p:tagLst>
</file>

<file path=ppt/tags/tag2.xml><?xml version="1.0" encoding="utf-8"?>
<p:tagLst xmlns:a="http://schemas.openxmlformats.org/drawingml/2006/main" xmlns:r="http://schemas.openxmlformats.org/officeDocument/2006/relationships" xmlns:p="http://schemas.openxmlformats.org/presentationml/2006/main">
  <p:tag name="TIMING" val="|12.9|24.6"/>
</p:tagLst>
</file>

<file path=ppt/tags/tag3.xml><?xml version="1.0" encoding="utf-8"?>
<p:tagLst xmlns:a="http://schemas.openxmlformats.org/drawingml/2006/main" xmlns:r="http://schemas.openxmlformats.org/officeDocument/2006/relationships" xmlns:p="http://schemas.openxmlformats.org/presentationml/2006/main">
  <p:tag name="TIMING" val="|25.2"/>
</p:tagLst>
</file>

<file path=ppt/tags/tag4.xml><?xml version="1.0" encoding="utf-8"?>
<p:tagLst xmlns:a="http://schemas.openxmlformats.org/drawingml/2006/main" xmlns:r="http://schemas.openxmlformats.org/officeDocument/2006/relationships" xmlns:p="http://schemas.openxmlformats.org/presentationml/2006/main">
  <p:tag name="TIMING" val="|10.3|2|0.7|0.7|1.6|3.1|25.5|1.9|10|4.2|1.1|2.6|4.4|2.3|39.1|13"/>
</p:tagLst>
</file>

<file path=ppt/tags/tag5.xml><?xml version="1.0" encoding="utf-8"?>
<p:tagLst xmlns:a="http://schemas.openxmlformats.org/drawingml/2006/main" xmlns:r="http://schemas.openxmlformats.org/officeDocument/2006/relationships" xmlns:p="http://schemas.openxmlformats.org/presentationml/2006/main">
  <p:tag name="TIMING" val="|44.3|6.6|2.7|8.8|5.5"/>
</p:tagLst>
</file>

<file path=ppt/tags/tag6.xml><?xml version="1.0" encoding="utf-8"?>
<p:tagLst xmlns:a="http://schemas.openxmlformats.org/drawingml/2006/main" xmlns:r="http://schemas.openxmlformats.org/officeDocument/2006/relationships" xmlns:p="http://schemas.openxmlformats.org/presentationml/2006/main">
  <p:tag name="TIMING" val="|48.2|5.3|6.9|5.2|3.5"/>
</p:tagLst>
</file>

<file path=ppt/tags/tag7.xml><?xml version="1.0" encoding="utf-8"?>
<p:tagLst xmlns:a="http://schemas.openxmlformats.org/drawingml/2006/main" xmlns:r="http://schemas.openxmlformats.org/officeDocument/2006/relationships" xmlns:p="http://schemas.openxmlformats.org/presentationml/2006/main">
  <p:tag name="TIMING" val="|8|4.7|4.4|15.5|1.2|2.2"/>
</p:tagLst>
</file>

<file path=ppt/tags/tag8.xml><?xml version="1.0" encoding="utf-8"?>
<p:tagLst xmlns:a="http://schemas.openxmlformats.org/drawingml/2006/main" xmlns:r="http://schemas.openxmlformats.org/officeDocument/2006/relationships" xmlns:p="http://schemas.openxmlformats.org/presentationml/2006/main">
  <p:tag name="TIMING" val="|89.2"/>
</p:tagLst>
</file>

<file path=ppt/tags/tag9.xml><?xml version="1.0" encoding="utf-8"?>
<p:tagLst xmlns:a="http://schemas.openxmlformats.org/drawingml/2006/main" xmlns:r="http://schemas.openxmlformats.org/officeDocument/2006/relationships" xmlns:p="http://schemas.openxmlformats.org/presentationml/2006/main">
  <p:tag name="TIMING" val="|7|3.4|18.3|1.2|19.9|36.8|15.4|1.2|3.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2.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3.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4.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2" ma:contentTypeDescription="Create a new document." ma:contentTypeScope="" ma:versionID="434d7b626fa96a0718c1193846830b32">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3b76194d8edd212a55ab64e907a7279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68EE12-5FC6-40F1-8D99-76337DFEA8A8}">
  <ds:schemaRefs>
    <ds:schemaRef ds:uri="http://schemas.microsoft.com/sharepoint/v3/contenttype/forms"/>
  </ds:schemaRefs>
</ds:datastoreItem>
</file>

<file path=customXml/itemProps2.xml><?xml version="1.0" encoding="utf-8"?>
<ds:datastoreItem xmlns:ds="http://schemas.openxmlformats.org/officeDocument/2006/customXml" ds:itemID="{AD54778C-1F19-4F3F-ABC2-3B1194BCB33C}">
  <ds:schemaRefs>
    <ds:schemaRef ds:uri="e2f7c1fb-8b39-4d5b-953e-de45d1606e4d"/>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B79C3B47-DEDC-469F-8D8C-7703419DF21E}"/>
</file>

<file path=docProps/app.xml><?xml version="1.0" encoding="utf-8"?>
<Properties xmlns="http://schemas.openxmlformats.org/officeDocument/2006/extended-properties" xmlns:vt="http://schemas.openxmlformats.org/officeDocument/2006/docPropsVTypes">
  <TotalTime>0</TotalTime>
  <Words>1148</Words>
  <Application>Microsoft Office PowerPoint</Application>
  <PresentationFormat>On-screen Show (4:3)</PresentationFormat>
  <Paragraphs>213</Paragraphs>
  <Slides>15</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Arial</vt:lpstr>
      <vt:lpstr>Calibri</vt:lpstr>
      <vt:lpstr>Calibri Light</vt:lpstr>
      <vt:lpstr>Comic Sans MS</vt:lpstr>
      <vt:lpstr>Myriad Pro</vt:lpstr>
      <vt:lpstr>Myriad Pro Semibold</vt:lpstr>
      <vt:lpstr>Open Sans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2019-06-21T08:46:49Z</dcterms:created>
  <dcterms:modified xsi:type="dcterms:W3CDTF">2020-08-27T11:28:29Z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