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  <p:sldMasterId id="2147483672" r:id="rId4"/>
  </p:sldMasterIdLst>
  <p:notesMasterIdLst>
    <p:notesMasterId r:id="rId12"/>
  </p:notesMasterIdLst>
  <p:sldIdLst>
    <p:sldId id="373" r:id="rId5"/>
    <p:sldId id="372" r:id="rId6"/>
    <p:sldId id="346" r:id="rId7"/>
    <p:sldId id="347" r:id="rId8"/>
    <p:sldId id="342" r:id="rId9"/>
    <p:sldId id="371" r:id="rId10"/>
    <p:sldId id="37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471504-DE1D-4EBF-88B3-7ECFC845A068}" v="5" dt="2020-08-25T10:52:01.6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3" autoAdjust="0"/>
    <p:restoredTop sz="87348" autoAdjust="0"/>
  </p:normalViewPr>
  <p:slideViewPr>
    <p:cSldViewPr snapToGrid="0">
      <p:cViewPr varScale="1">
        <p:scale>
          <a:sx n="63" d="100"/>
          <a:sy n="63" d="100"/>
        </p:scale>
        <p:origin x="157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customXml" Target="../customXml/item3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56471504-DE1D-4EBF-88B3-7ECFC845A068}"/>
    <pc:docChg chg="custSel modSld">
      <pc:chgData name="Andrew Young" userId="3d7dab09-352b-4858-b937-4a4f8b94e613" providerId="ADAL" clId="{56471504-DE1D-4EBF-88B3-7ECFC845A068}" dt="2020-08-25T11:00:11.669" v="12" actId="20577"/>
      <pc:docMkLst>
        <pc:docMk/>
      </pc:docMkLst>
      <pc:sldChg chg="modSp">
        <pc:chgData name="Andrew Young" userId="3d7dab09-352b-4858-b937-4a4f8b94e613" providerId="ADAL" clId="{56471504-DE1D-4EBF-88B3-7ECFC845A068}" dt="2020-08-25T10:51:22.976" v="5" actId="2711"/>
        <pc:sldMkLst>
          <pc:docMk/>
          <pc:sldMk cId="1230301563" sldId="342"/>
        </pc:sldMkLst>
        <pc:spChg chg="mod">
          <ac:chgData name="Andrew Young" userId="3d7dab09-352b-4858-b937-4a4f8b94e613" providerId="ADAL" clId="{56471504-DE1D-4EBF-88B3-7ECFC845A068}" dt="2020-08-25T10:51:22.976" v="5" actId="2711"/>
          <ac:spMkLst>
            <pc:docMk/>
            <pc:sldMk cId="1230301563" sldId="342"/>
            <ac:spMk id="42" creationId="{2F44041F-D542-423E-AE9F-A503C2AA72C1}"/>
          </ac:spMkLst>
        </pc:spChg>
      </pc:sldChg>
      <pc:sldChg chg="modSp">
        <pc:chgData name="Andrew Young" userId="3d7dab09-352b-4858-b937-4a4f8b94e613" providerId="ADAL" clId="{56471504-DE1D-4EBF-88B3-7ECFC845A068}" dt="2020-08-25T10:50:53.612" v="3" actId="2711"/>
        <pc:sldMkLst>
          <pc:docMk/>
          <pc:sldMk cId="352585062" sldId="346"/>
        </pc:sldMkLst>
        <pc:spChg chg="mod">
          <ac:chgData name="Andrew Young" userId="3d7dab09-352b-4858-b937-4a4f8b94e613" providerId="ADAL" clId="{56471504-DE1D-4EBF-88B3-7ECFC845A068}" dt="2020-08-25T10:50:53.612" v="3" actId="2711"/>
          <ac:spMkLst>
            <pc:docMk/>
            <pc:sldMk cId="352585062" sldId="346"/>
            <ac:spMk id="53" creationId="{427C3A58-B25C-4C30-A94C-AC399B1FA116}"/>
          </ac:spMkLst>
        </pc:spChg>
      </pc:sldChg>
      <pc:sldChg chg="modSp mod">
        <pc:chgData name="Andrew Young" userId="3d7dab09-352b-4858-b937-4a4f8b94e613" providerId="ADAL" clId="{56471504-DE1D-4EBF-88B3-7ECFC845A068}" dt="2020-08-25T10:51:09.352" v="4" actId="2711"/>
        <pc:sldMkLst>
          <pc:docMk/>
          <pc:sldMk cId="2410673430" sldId="347"/>
        </pc:sldMkLst>
        <pc:spChg chg="mod">
          <ac:chgData name="Andrew Young" userId="3d7dab09-352b-4858-b937-4a4f8b94e613" providerId="ADAL" clId="{56471504-DE1D-4EBF-88B3-7ECFC845A068}" dt="2020-08-25T10:51:09.352" v="4" actId="2711"/>
          <ac:spMkLst>
            <pc:docMk/>
            <pc:sldMk cId="2410673430" sldId="347"/>
            <ac:spMk id="34" creationId="{788CA90F-5ADC-48F2-BDE0-945EB8426CE8}"/>
          </ac:spMkLst>
        </pc:spChg>
      </pc:sldChg>
      <pc:sldChg chg="modSp mod">
        <pc:chgData name="Andrew Young" userId="3d7dab09-352b-4858-b937-4a4f8b94e613" providerId="ADAL" clId="{56471504-DE1D-4EBF-88B3-7ECFC845A068}" dt="2020-08-25T10:51:38.071" v="6" actId="2711"/>
        <pc:sldMkLst>
          <pc:docMk/>
          <pc:sldMk cId="3593991967" sldId="371"/>
        </pc:sldMkLst>
        <pc:spChg chg="mod">
          <ac:chgData name="Andrew Young" userId="3d7dab09-352b-4858-b937-4a4f8b94e613" providerId="ADAL" clId="{56471504-DE1D-4EBF-88B3-7ECFC845A068}" dt="2020-08-25T10:51:38.071" v="6" actId="2711"/>
          <ac:spMkLst>
            <pc:docMk/>
            <pc:sldMk cId="3593991967" sldId="371"/>
            <ac:spMk id="4" creationId="{44A3524B-1DB3-4496-BC89-F1B6BB326317}"/>
          </ac:spMkLst>
        </pc:spChg>
      </pc:sldChg>
      <pc:sldChg chg="modSp">
        <pc:chgData name="Andrew Young" userId="3d7dab09-352b-4858-b937-4a4f8b94e613" providerId="ADAL" clId="{56471504-DE1D-4EBF-88B3-7ECFC845A068}" dt="2020-08-25T10:50:29.086" v="2" actId="2711"/>
        <pc:sldMkLst>
          <pc:docMk/>
          <pc:sldMk cId="2532017696" sldId="372"/>
        </pc:sldMkLst>
        <pc:spChg chg="mod">
          <ac:chgData name="Andrew Young" userId="3d7dab09-352b-4858-b937-4a4f8b94e613" providerId="ADAL" clId="{56471504-DE1D-4EBF-88B3-7ECFC845A068}" dt="2020-08-25T10:50:29.086" v="2" actId="2711"/>
          <ac:spMkLst>
            <pc:docMk/>
            <pc:sldMk cId="2532017696" sldId="372"/>
            <ac:spMk id="53" creationId="{427C3A58-B25C-4C30-A94C-AC399B1FA116}"/>
          </ac:spMkLst>
        </pc:spChg>
      </pc:sldChg>
      <pc:sldChg chg="modSp mod">
        <pc:chgData name="Andrew Young" userId="3d7dab09-352b-4858-b937-4a4f8b94e613" providerId="ADAL" clId="{56471504-DE1D-4EBF-88B3-7ECFC845A068}" dt="2020-08-25T11:00:11.669" v="12" actId="20577"/>
        <pc:sldMkLst>
          <pc:docMk/>
          <pc:sldMk cId="198578479" sldId="373"/>
        </pc:sldMkLst>
        <pc:spChg chg="mod">
          <ac:chgData name="Andrew Young" userId="3d7dab09-352b-4858-b937-4a4f8b94e613" providerId="ADAL" clId="{56471504-DE1D-4EBF-88B3-7ECFC845A068}" dt="2020-08-25T11:00:11.669" v="12" actId="20577"/>
          <ac:spMkLst>
            <pc:docMk/>
            <pc:sldMk cId="198578479" sldId="373"/>
            <ac:spMk id="2" creationId="{3990A963-E0BD-47E0-8AC7-68F9A6CB0335}"/>
          </ac:spMkLst>
        </pc:spChg>
      </pc:sldChg>
      <pc:sldChg chg="modSp mod">
        <pc:chgData name="Andrew Young" userId="3d7dab09-352b-4858-b937-4a4f8b94e613" providerId="ADAL" clId="{56471504-DE1D-4EBF-88B3-7ECFC845A068}" dt="2020-08-25T10:52:01.606" v="9" actId="207"/>
        <pc:sldMkLst>
          <pc:docMk/>
          <pc:sldMk cId="1560856035" sldId="374"/>
        </pc:sldMkLst>
        <pc:spChg chg="mod">
          <ac:chgData name="Andrew Young" userId="3d7dab09-352b-4858-b937-4a4f8b94e613" providerId="ADAL" clId="{56471504-DE1D-4EBF-88B3-7ECFC845A068}" dt="2020-08-25T10:52:01.606" v="9" actId="207"/>
          <ac:spMkLst>
            <pc:docMk/>
            <pc:sldMk cId="1560856035" sldId="374"/>
            <ac:spMk id="4" creationId="{E13218F9-F416-42B0-8A2E-10BBEAA50BCC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06897" units="1/cm"/>
          <inkml:channelProperty channel="T" name="resolution" value="1" units="1/dev"/>
        </inkml:channelProperties>
      </inkml:inkSource>
      <inkml:timestamp xml:id="ts0" timeString="2020-04-22T15:19:07.323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ip" value="rectangle"/>
      <inkml:brushProperty name="rasterOp" value="maskPen"/>
    </inkml:brush>
  </inkml:definitions>
  <inkml:trace contextRef="#ctx0" brushRef="#br0">4923 10122 0,'0'-26'30,"0"1"-12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06897" units="1/cm"/>
          <inkml:channelProperty channel="T" name="resolution" value="1" units="1/dev"/>
        </inkml:channelProperties>
      </inkml:inkSource>
      <inkml:timestamp xml:id="ts0" timeString="2020-04-22T15:19:07.588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ip" value="rectangle"/>
      <inkml:brushProperty name="rasterOp" value="maskPen"/>
    </inkml:brush>
  </inkml:definitions>
  <inkml:trace contextRef="#ctx0" brushRef="#br0">4847 10223 0,'0'26'3,"0"-52"-1,0 77 3,-25-51 3,25 25-4,0 1 10,-26-26 14,1 0-8,-1 0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06897" units="1/cm"/>
          <inkml:channelProperty channel="T" name="resolution" value="1" units="1/dev"/>
        </inkml:channelProperties>
      </inkml:inkSource>
      <inkml:timestamp xml:id="ts0" timeString="2020-04-22T15:19:23.895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ip" value="rectangle"/>
      <inkml:brushProperty name="rasterOp" value="maskPen"/>
    </inkml:brush>
  </inkml:definitions>
  <inkml:trace contextRef="#ctx0" brushRef="#br0">4695 7763 0,'0'0'3,"0"-26"13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3110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915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4543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97244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2722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301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5075049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93136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463200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92211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4.xml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11" Type="http://schemas.openxmlformats.org/officeDocument/2006/relationships/customXml" Target="../ink/ink3.xml"/><Relationship Id="rId5" Type="http://schemas.openxmlformats.org/officeDocument/2006/relationships/customXml" Target="../ink/ink1.xml"/><Relationship Id="rId10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openxmlformats.org/officeDocument/2006/relationships/customXml" Target="../ink/ink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tm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1-video-lessons/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990A963-E0BD-47E0-8AC7-68F9A6CB03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861560" cy="3121056"/>
          </a:xfrm>
        </p:spPr>
        <p:txBody>
          <a:bodyPr/>
          <a:lstStyle/>
          <a:p>
            <a:r>
              <a:rPr lang="en-GB"/>
              <a:t>KS1 Multiplication 1 </a:t>
            </a:r>
            <a:r>
              <a:rPr lang="en-GB" dirty="0"/>
              <a:t>Lesson 14</a:t>
            </a:r>
            <a:endParaRPr lang="en-US" dirty="0">
              <a:solidFill>
                <a:srgbClr val="0062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78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screenshot of a cell phone  Description automatically generated">
            <a:extLst>
              <a:ext uri="{FF2B5EF4-FFF2-40B4-BE49-F238E27FC236}">
                <a16:creationId xmlns:a16="http://schemas.microsoft.com/office/drawing/2014/main" id="{A0D800CB-B464-4685-83EB-35FA01135F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0260" y="3984625"/>
            <a:ext cx="3462700" cy="2389829"/>
          </a:xfrm>
          <a:prstGeom prst="rect">
            <a:avLst/>
          </a:prstGeom>
        </p:spPr>
      </p:pic>
      <p:pic>
        <p:nvPicPr>
          <p:cNvPr id="43" name="Picture 4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64D2EDE-FABC-43FA-B98D-41EA1708B2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624" y="4559175"/>
            <a:ext cx="720000" cy="72000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KS1 Multiplication lesson 14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5EDAD6-4452-451F-A01F-F106161C3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960E8D-47F3-42FA-B4B1-6837E4690C4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8773"/>
            <a:ext cx="1935374" cy="2169727"/>
          </a:xfrm>
          <a:prstGeom prst="rect">
            <a:avLst/>
          </a:prstGeom>
        </p:spPr>
      </p:pic>
      <p:pic>
        <p:nvPicPr>
          <p:cNvPr id="8" name="Picture 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17C5517-FC9C-4DA1-8A64-2CBB36CF14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64" y="3109501"/>
            <a:ext cx="720000" cy="720000"/>
          </a:xfrm>
          <a:prstGeom prst="rect">
            <a:avLst/>
          </a:prstGeom>
        </p:spPr>
      </p:pic>
      <p:pic>
        <p:nvPicPr>
          <p:cNvPr id="9" name="Picture 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2DDFB9A-48A0-408A-8DAE-945D58B3B8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119" y="3109501"/>
            <a:ext cx="720000" cy="720000"/>
          </a:xfrm>
          <a:prstGeom prst="rect">
            <a:avLst/>
          </a:prstGeom>
        </p:spPr>
      </p:pic>
      <p:pic>
        <p:nvPicPr>
          <p:cNvPr id="10" name="Picture 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3147B834-CF6B-4B27-8117-CA1C551A34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974" y="3109501"/>
            <a:ext cx="720000" cy="720000"/>
          </a:xfrm>
          <a:prstGeom prst="rect">
            <a:avLst/>
          </a:prstGeom>
        </p:spPr>
      </p:pic>
      <p:pic>
        <p:nvPicPr>
          <p:cNvPr id="11" name="Picture 1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1527F28-3629-4318-A489-323B8C42E3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829" y="3123003"/>
            <a:ext cx="720000" cy="720000"/>
          </a:xfrm>
          <a:prstGeom prst="rect">
            <a:avLst/>
          </a:prstGeom>
        </p:spPr>
      </p:pic>
      <p:pic>
        <p:nvPicPr>
          <p:cNvPr id="12" name="Picture 1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49AE07B-A9C3-4651-B6B0-74290BFAF7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685" y="3123003"/>
            <a:ext cx="720000" cy="720000"/>
          </a:xfrm>
          <a:prstGeom prst="rect">
            <a:avLst/>
          </a:prstGeom>
        </p:spPr>
      </p:pic>
      <p:pic>
        <p:nvPicPr>
          <p:cNvPr id="13" name="Picture 1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C0EF27F-6974-4A43-826E-F941CDF85A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260" y="3150149"/>
            <a:ext cx="720000" cy="720000"/>
          </a:xfrm>
          <a:prstGeom prst="rect">
            <a:avLst/>
          </a:prstGeom>
        </p:spPr>
      </p:pic>
      <p:pic>
        <p:nvPicPr>
          <p:cNvPr id="14" name="Picture 1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BE08716-BC2F-47A9-8DBF-67116E9077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116" y="3163239"/>
            <a:ext cx="720000" cy="720000"/>
          </a:xfrm>
          <a:prstGeom prst="rect">
            <a:avLst/>
          </a:prstGeom>
        </p:spPr>
      </p:pic>
      <p:pic>
        <p:nvPicPr>
          <p:cNvPr id="15" name="Picture 1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554D87C-CB89-43BB-AC21-88CE5D3576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610" y="3118347"/>
            <a:ext cx="720000" cy="720000"/>
          </a:xfrm>
          <a:prstGeom prst="rect">
            <a:avLst/>
          </a:prstGeom>
        </p:spPr>
      </p:pic>
      <p:pic>
        <p:nvPicPr>
          <p:cNvPr id="16" name="Picture 1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87211C8-0AA5-4E96-9702-8A886346B4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104" y="3161576"/>
            <a:ext cx="720000" cy="720000"/>
          </a:xfrm>
          <a:prstGeom prst="rect">
            <a:avLst/>
          </a:prstGeom>
        </p:spPr>
      </p:pic>
      <p:pic>
        <p:nvPicPr>
          <p:cNvPr id="17" name="Picture 1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081CF77-CF81-4186-BAE1-CAEB100B0F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321" y="3161576"/>
            <a:ext cx="720000" cy="720000"/>
          </a:xfrm>
          <a:prstGeom prst="rect">
            <a:avLst/>
          </a:prstGeom>
        </p:spPr>
      </p:pic>
      <p:pic>
        <p:nvPicPr>
          <p:cNvPr id="44" name="Picture 4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328CB30F-418B-44EE-A5A2-AF71EF3269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310" y="4561226"/>
            <a:ext cx="720000" cy="720000"/>
          </a:xfrm>
          <a:prstGeom prst="rect">
            <a:avLst/>
          </a:prstGeom>
        </p:spPr>
      </p:pic>
      <p:pic>
        <p:nvPicPr>
          <p:cNvPr id="45" name="Picture 4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AC57110-C711-4F0D-B39E-B816172D76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310" y="4580288"/>
            <a:ext cx="720000" cy="720000"/>
          </a:xfrm>
          <a:prstGeom prst="rect">
            <a:avLst/>
          </a:prstGeom>
        </p:spPr>
      </p:pic>
      <p:pic>
        <p:nvPicPr>
          <p:cNvPr id="46" name="Picture 4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726B4D1-9AF2-4488-BE51-0922FDF781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222" y="4484289"/>
            <a:ext cx="720000" cy="720000"/>
          </a:xfrm>
          <a:prstGeom prst="rect">
            <a:avLst/>
          </a:prstGeom>
        </p:spPr>
      </p:pic>
      <p:pic>
        <p:nvPicPr>
          <p:cNvPr id="47" name="Picture 4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E88020E-2F96-4688-A3BB-2C46FD84CA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48" y="4448539"/>
            <a:ext cx="720000" cy="720000"/>
          </a:xfrm>
          <a:prstGeom prst="rect">
            <a:avLst/>
          </a:prstGeom>
        </p:spPr>
      </p:pic>
      <p:pic>
        <p:nvPicPr>
          <p:cNvPr id="48" name="Picture 4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62AB15A-618F-4DD2-BFBE-3C51443F1B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840" y="5415302"/>
            <a:ext cx="720000" cy="720000"/>
          </a:xfrm>
          <a:prstGeom prst="rect">
            <a:avLst/>
          </a:prstGeom>
        </p:spPr>
      </p:pic>
      <p:pic>
        <p:nvPicPr>
          <p:cNvPr id="49" name="Picture 4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1B06C157-5C29-4804-9992-274F6E1A3D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089" y="5187233"/>
            <a:ext cx="720000" cy="720000"/>
          </a:xfrm>
          <a:prstGeom prst="rect">
            <a:avLst/>
          </a:prstGeom>
        </p:spPr>
      </p:pic>
      <p:pic>
        <p:nvPicPr>
          <p:cNvPr id="50" name="Picture 4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0B69AE6-5D2A-478B-B412-5FD70221F3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325" y="5294087"/>
            <a:ext cx="720000" cy="720000"/>
          </a:xfrm>
          <a:prstGeom prst="rect">
            <a:avLst/>
          </a:prstGeom>
        </p:spPr>
      </p:pic>
      <p:pic>
        <p:nvPicPr>
          <p:cNvPr id="51" name="Picture 5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5AA24760-1727-46D4-A280-C1A7DA4018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622" y="5274162"/>
            <a:ext cx="720000" cy="720000"/>
          </a:xfrm>
          <a:prstGeom prst="rect">
            <a:avLst/>
          </a:prstGeom>
        </p:spPr>
      </p:pic>
      <p:pic>
        <p:nvPicPr>
          <p:cNvPr id="52" name="Picture 5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860E5C3-BA16-464F-9915-7113044449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058" y="5116635"/>
            <a:ext cx="720000" cy="720000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427C3A58-B25C-4C30-A94C-AC399B1FA116}"/>
              </a:ext>
            </a:extLst>
          </p:cNvPr>
          <p:cNvSpPr txBox="1"/>
          <p:nvPr/>
        </p:nvSpPr>
        <p:spPr bwMode="auto">
          <a:xfrm>
            <a:off x="3263705" y="833793"/>
            <a:ext cx="58802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How many pennies would you need to buy this eraser?</a:t>
            </a:r>
          </a:p>
        </p:txBody>
      </p:sp>
      <p:pic>
        <p:nvPicPr>
          <p:cNvPr id="29" name="Picture 2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2D3E2AE-013B-4DC8-AD0C-0ED4372D7B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082" y="4484289"/>
            <a:ext cx="720000" cy="720000"/>
          </a:xfrm>
          <a:prstGeom prst="rect">
            <a:avLst/>
          </a:prstGeom>
        </p:spPr>
      </p:pic>
      <p:pic>
        <p:nvPicPr>
          <p:cNvPr id="30" name="Picture 2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1380E0E0-94A6-4A0C-9311-04A0CF8304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456" y="4379348"/>
            <a:ext cx="720000" cy="720000"/>
          </a:xfrm>
          <a:prstGeom prst="rect">
            <a:avLst/>
          </a:prstGeom>
        </p:spPr>
      </p:pic>
      <p:pic>
        <p:nvPicPr>
          <p:cNvPr id="31" name="Picture 3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AD9BC02-5B60-472D-B67F-C24C81C7FC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284" y="4476857"/>
            <a:ext cx="720000" cy="720000"/>
          </a:xfrm>
          <a:prstGeom prst="rect">
            <a:avLst/>
          </a:prstGeom>
        </p:spPr>
      </p:pic>
      <p:pic>
        <p:nvPicPr>
          <p:cNvPr id="32" name="Picture 3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5DC68B41-0E73-4BCF-BC05-601E8F66CE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479" y="4634309"/>
            <a:ext cx="720000" cy="720000"/>
          </a:xfrm>
          <a:prstGeom prst="rect">
            <a:avLst/>
          </a:prstGeom>
        </p:spPr>
      </p:pic>
      <p:pic>
        <p:nvPicPr>
          <p:cNvPr id="33" name="Picture 3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9CB33F1F-9CA8-43DD-9DA1-175F2F1235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256" y="5074411"/>
            <a:ext cx="720000" cy="720000"/>
          </a:xfrm>
          <a:prstGeom prst="rect">
            <a:avLst/>
          </a:prstGeom>
        </p:spPr>
      </p:pic>
      <p:pic>
        <p:nvPicPr>
          <p:cNvPr id="34" name="Picture 3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76518877-801E-4BBF-93F6-E8DF9ACEDE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456" y="5302480"/>
            <a:ext cx="720000" cy="720000"/>
          </a:xfrm>
          <a:prstGeom prst="rect">
            <a:avLst/>
          </a:prstGeom>
        </p:spPr>
      </p:pic>
      <p:pic>
        <p:nvPicPr>
          <p:cNvPr id="35" name="Picture 3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A4F670C-D911-449E-90BC-6BD025FAE7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756" y="5373173"/>
            <a:ext cx="720000" cy="720000"/>
          </a:xfrm>
          <a:prstGeom prst="rect">
            <a:avLst/>
          </a:prstGeom>
        </p:spPr>
      </p:pic>
      <p:pic>
        <p:nvPicPr>
          <p:cNvPr id="36" name="Picture 3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07951E2-49CC-4535-A0F1-6B015C66FE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288" y="4891586"/>
            <a:ext cx="720000" cy="720000"/>
          </a:xfrm>
          <a:prstGeom prst="rect">
            <a:avLst/>
          </a:prstGeom>
        </p:spPr>
      </p:pic>
      <p:pic>
        <p:nvPicPr>
          <p:cNvPr id="37" name="Picture 3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51147EA-A184-45F7-9E54-55F068D9E1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661" y="4648112"/>
            <a:ext cx="720000" cy="720000"/>
          </a:xfrm>
          <a:prstGeom prst="rect">
            <a:avLst/>
          </a:prstGeom>
        </p:spPr>
      </p:pic>
      <p:pic>
        <p:nvPicPr>
          <p:cNvPr id="38" name="Picture 3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D46E1F5-CC67-43BA-86D4-AD5C729A66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825" y="4367271"/>
            <a:ext cx="720000" cy="720000"/>
          </a:xfrm>
          <a:prstGeom prst="rect">
            <a:avLst/>
          </a:prstGeom>
        </p:spPr>
      </p:pic>
      <p:pic>
        <p:nvPicPr>
          <p:cNvPr id="39" name="Picture 3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EA386E7-DE19-4F10-9C17-ADCF8F9E82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698" y="5203705"/>
            <a:ext cx="720000" cy="720000"/>
          </a:xfrm>
          <a:prstGeom prst="rect">
            <a:avLst/>
          </a:prstGeom>
        </p:spPr>
      </p:pic>
      <p:pic>
        <p:nvPicPr>
          <p:cNvPr id="40" name="Picture 3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9188200A-FDFC-4753-9894-AE7D700618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840" y="5427001"/>
            <a:ext cx="720000" cy="720000"/>
          </a:xfrm>
          <a:prstGeom prst="rect">
            <a:avLst/>
          </a:prstGeom>
        </p:spPr>
      </p:pic>
      <p:pic>
        <p:nvPicPr>
          <p:cNvPr id="41" name="Picture 4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3EC4CD33-738E-4596-8247-C54665CE38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011" y="5110482"/>
            <a:ext cx="720000" cy="72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FC23B2-73A7-4E30-A318-0C0AEAA1B7D4}"/>
              </a:ext>
            </a:extLst>
          </p:cNvPr>
          <p:cNvSpPr txBox="1"/>
          <p:nvPr/>
        </p:nvSpPr>
        <p:spPr>
          <a:xfrm>
            <a:off x="2088123" y="1692513"/>
            <a:ext cx="38786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1" dirty="0"/>
              <a:t>The eraser costs </a:t>
            </a:r>
            <a:r>
              <a:rPr lang="en-GB" b="1" i="1" u="sng" dirty="0"/>
              <a:t>10p</a:t>
            </a:r>
            <a:r>
              <a:rPr lang="en-GB" b="1" i="1" dirty="0"/>
              <a:t>.</a:t>
            </a:r>
          </a:p>
          <a:p>
            <a:r>
              <a:rPr lang="en-GB" b="1" i="1" dirty="0"/>
              <a:t>Each coin has a value of </a:t>
            </a:r>
            <a:r>
              <a:rPr lang="en-GB" b="1" i="1" u="sng" dirty="0"/>
              <a:t>1p</a:t>
            </a:r>
            <a:r>
              <a:rPr lang="en-GB" b="1" i="1" dirty="0"/>
              <a:t>.</a:t>
            </a:r>
          </a:p>
          <a:p>
            <a:r>
              <a:rPr lang="en-GB" b="1" i="1" dirty="0"/>
              <a:t>So I need </a:t>
            </a:r>
            <a:r>
              <a:rPr lang="en-GB" b="1" i="1" u="sng" dirty="0"/>
              <a:t>10</a:t>
            </a:r>
            <a:r>
              <a:rPr lang="en-GB" b="1" i="1" dirty="0"/>
              <a:t> coins.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201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62257 -0.21806 " pathEditMode="relative" rAng="0" ptsTypes="AA">
                                      <p:cBhvr>
                                        <p:cTn id="11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46" y="-10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4 L -0.52153 -0.20833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94" y="-10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42639 -0.21782 " pathEditMode="relative" rAng="0" ptsTypes="AA">
                                      <p:cBhvr>
                                        <p:cTn id="29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37" y="-10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33802 -0.2037 " pathEditMode="relative" rAng="0" ptsTypes="AA">
                                      <p:cBhvr>
                                        <p:cTn id="38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-1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24409 -0.19861 " pathEditMode="relative" rAng="0" ptsTypes="AA">
                                      <p:cBhvr>
                                        <p:cTn id="47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22" y="-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17222 -0.34213 " pathEditMode="relative" rAng="0" ptsTypes="AA">
                                      <p:cBhvr>
                                        <p:cTn id="56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28" y="-1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50"/>
                            </p:stCondLst>
                            <p:childTnLst>
                              <p:par>
                                <p:cTn id="5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10972 -0.29399 " pathEditMode="relative" rAng="0" ptsTypes="AA">
                                      <p:cBhvr>
                                        <p:cTn id="65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3" y="-1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5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01719 -0.3095 " pathEditMode="relative" rAng="0" ptsTypes="AA">
                                      <p:cBhvr>
                                        <p:cTn id="74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-1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"/>
                            </p:stCondLst>
                            <p:childTnLst>
                              <p:par>
                                <p:cTn id="7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0.07309 -0.32153 " pathEditMode="relative" rAng="0" ptsTypes="AA">
                                      <p:cBhvr>
                                        <p:cTn id="83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8" y="-1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50"/>
                            </p:stCondLst>
                            <p:childTnLst>
                              <p:par>
                                <p:cTn id="8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0.16702 -0.2838 " pathEditMode="relative" rAng="0" ptsTypes="AA">
                                      <p:cBhvr>
                                        <p:cTn id="92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1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50"/>
                            </p:stCondLst>
                            <p:childTnLst>
                              <p:par>
                                <p:cTn id="9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screenshot of a cell phone  Description automatically generated">
            <a:extLst>
              <a:ext uri="{FF2B5EF4-FFF2-40B4-BE49-F238E27FC236}">
                <a16:creationId xmlns:a16="http://schemas.microsoft.com/office/drawing/2014/main" id="{A0D800CB-B464-4685-83EB-35FA01135F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0260" y="3984625"/>
            <a:ext cx="3462700" cy="2389829"/>
          </a:xfrm>
          <a:prstGeom prst="rect">
            <a:avLst/>
          </a:prstGeom>
        </p:spPr>
      </p:pic>
      <p:pic>
        <p:nvPicPr>
          <p:cNvPr id="43" name="Picture 4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64D2EDE-FABC-43FA-B98D-41EA1708B2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624" y="4559175"/>
            <a:ext cx="720000" cy="72000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KS1 Multiplication lesson 14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2D9B1E-FECD-48A1-879B-D7CD3D4CD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960E8D-47F3-42FA-B4B1-6837E4690C4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2637" y="899981"/>
            <a:ext cx="1935374" cy="2169727"/>
          </a:xfrm>
          <a:prstGeom prst="rect">
            <a:avLst/>
          </a:prstGeom>
        </p:spPr>
      </p:pic>
      <p:pic>
        <p:nvPicPr>
          <p:cNvPr id="8" name="Picture 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17C5517-FC9C-4DA1-8A64-2CBB36CF14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64" y="4482019"/>
            <a:ext cx="720000" cy="720000"/>
          </a:xfrm>
          <a:prstGeom prst="rect">
            <a:avLst/>
          </a:prstGeom>
        </p:spPr>
      </p:pic>
      <p:pic>
        <p:nvPicPr>
          <p:cNvPr id="9" name="Picture 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2DDFB9A-48A0-408A-8DAE-945D58B3B8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119" y="4482019"/>
            <a:ext cx="720000" cy="720000"/>
          </a:xfrm>
          <a:prstGeom prst="rect">
            <a:avLst/>
          </a:prstGeom>
        </p:spPr>
      </p:pic>
      <p:pic>
        <p:nvPicPr>
          <p:cNvPr id="10" name="Picture 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3147B834-CF6B-4B27-8117-CA1C551A34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974" y="4482019"/>
            <a:ext cx="720000" cy="720000"/>
          </a:xfrm>
          <a:prstGeom prst="rect">
            <a:avLst/>
          </a:prstGeom>
        </p:spPr>
      </p:pic>
      <p:pic>
        <p:nvPicPr>
          <p:cNvPr id="11" name="Picture 1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1527F28-3629-4318-A489-323B8C42E3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829" y="4482019"/>
            <a:ext cx="720000" cy="720000"/>
          </a:xfrm>
          <a:prstGeom prst="rect">
            <a:avLst/>
          </a:prstGeom>
        </p:spPr>
      </p:pic>
      <p:pic>
        <p:nvPicPr>
          <p:cNvPr id="12" name="Picture 1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49AE07B-A9C3-4651-B6B0-74290BFAF7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685" y="4482019"/>
            <a:ext cx="720000" cy="720000"/>
          </a:xfrm>
          <a:prstGeom prst="rect">
            <a:avLst/>
          </a:prstGeom>
        </p:spPr>
      </p:pic>
      <p:pic>
        <p:nvPicPr>
          <p:cNvPr id="13" name="Picture 1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C0EF27F-6974-4A43-826E-F941CDF85A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64" y="5427001"/>
            <a:ext cx="720000" cy="720000"/>
          </a:xfrm>
          <a:prstGeom prst="rect">
            <a:avLst/>
          </a:prstGeom>
        </p:spPr>
      </p:pic>
      <p:pic>
        <p:nvPicPr>
          <p:cNvPr id="14" name="Picture 1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BE08716-BC2F-47A9-8DBF-67116E9077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119" y="5427001"/>
            <a:ext cx="720000" cy="720000"/>
          </a:xfrm>
          <a:prstGeom prst="rect">
            <a:avLst/>
          </a:prstGeom>
        </p:spPr>
      </p:pic>
      <p:pic>
        <p:nvPicPr>
          <p:cNvPr id="15" name="Picture 1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554D87C-CB89-43BB-AC21-88CE5D3576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974" y="5427001"/>
            <a:ext cx="720000" cy="720000"/>
          </a:xfrm>
          <a:prstGeom prst="rect">
            <a:avLst/>
          </a:prstGeom>
        </p:spPr>
      </p:pic>
      <p:pic>
        <p:nvPicPr>
          <p:cNvPr id="16" name="Picture 1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87211C8-0AA5-4E96-9702-8A886346B4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829" y="5427001"/>
            <a:ext cx="720000" cy="720000"/>
          </a:xfrm>
          <a:prstGeom prst="rect">
            <a:avLst/>
          </a:prstGeom>
        </p:spPr>
      </p:pic>
      <p:pic>
        <p:nvPicPr>
          <p:cNvPr id="17" name="Picture 1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081CF77-CF81-4186-BAE1-CAEB100B0F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685" y="5427001"/>
            <a:ext cx="720000" cy="720000"/>
          </a:xfrm>
          <a:prstGeom prst="rect">
            <a:avLst/>
          </a:prstGeom>
        </p:spPr>
      </p:pic>
      <p:pic>
        <p:nvPicPr>
          <p:cNvPr id="44" name="Picture 4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328CB30F-418B-44EE-A5A2-AF71EF3269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310" y="4561226"/>
            <a:ext cx="720000" cy="720000"/>
          </a:xfrm>
          <a:prstGeom prst="rect">
            <a:avLst/>
          </a:prstGeom>
        </p:spPr>
      </p:pic>
      <p:pic>
        <p:nvPicPr>
          <p:cNvPr id="45" name="Picture 4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AC57110-C711-4F0D-B39E-B816172D76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310" y="4580288"/>
            <a:ext cx="720000" cy="720000"/>
          </a:xfrm>
          <a:prstGeom prst="rect">
            <a:avLst/>
          </a:prstGeom>
        </p:spPr>
      </p:pic>
      <p:pic>
        <p:nvPicPr>
          <p:cNvPr id="46" name="Picture 4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726B4D1-9AF2-4488-BE51-0922FDF781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222" y="4484289"/>
            <a:ext cx="720000" cy="720000"/>
          </a:xfrm>
          <a:prstGeom prst="rect">
            <a:avLst/>
          </a:prstGeom>
        </p:spPr>
      </p:pic>
      <p:pic>
        <p:nvPicPr>
          <p:cNvPr id="47" name="Picture 4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E88020E-2F96-4688-A3BB-2C46FD84CA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48" y="4448539"/>
            <a:ext cx="720000" cy="720000"/>
          </a:xfrm>
          <a:prstGeom prst="rect">
            <a:avLst/>
          </a:prstGeom>
        </p:spPr>
      </p:pic>
      <p:pic>
        <p:nvPicPr>
          <p:cNvPr id="48" name="Picture 4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62AB15A-618F-4DD2-BFBE-3C51443F1B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840" y="5415302"/>
            <a:ext cx="720000" cy="720000"/>
          </a:xfrm>
          <a:prstGeom prst="rect">
            <a:avLst/>
          </a:prstGeom>
        </p:spPr>
      </p:pic>
      <p:pic>
        <p:nvPicPr>
          <p:cNvPr id="49" name="Picture 4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1B06C157-5C29-4804-9992-274F6E1A3D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089" y="5187233"/>
            <a:ext cx="720000" cy="720000"/>
          </a:xfrm>
          <a:prstGeom prst="rect">
            <a:avLst/>
          </a:prstGeom>
        </p:spPr>
      </p:pic>
      <p:pic>
        <p:nvPicPr>
          <p:cNvPr id="50" name="Picture 4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0B69AE6-5D2A-478B-B412-5FD70221F3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325" y="5294087"/>
            <a:ext cx="720000" cy="720000"/>
          </a:xfrm>
          <a:prstGeom prst="rect">
            <a:avLst/>
          </a:prstGeom>
        </p:spPr>
      </p:pic>
      <p:pic>
        <p:nvPicPr>
          <p:cNvPr id="51" name="Picture 5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5AA24760-1727-46D4-A280-C1A7DA4018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622" y="5274162"/>
            <a:ext cx="720000" cy="720000"/>
          </a:xfrm>
          <a:prstGeom prst="rect">
            <a:avLst/>
          </a:prstGeom>
        </p:spPr>
      </p:pic>
      <p:pic>
        <p:nvPicPr>
          <p:cNvPr id="52" name="Picture 5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860E5C3-BA16-464F-9915-7113044449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058" y="5116635"/>
            <a:ext cx="720000" cy="720000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427C3A58-B25C-4C30-A94C-AC399B1FA116}"/>
              </a:ext>
            </a:extLst>
          </p:cNvPr>
          <p:cNvSpPr txBox="1"/>
          <p:nvPr/>
        </p:nvSpPr>
        <p:spPr bwMode="auto">
          <a:xfrm>
            <a:off x="725600" y="3339690"/>
            <a:ext cx="76928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How many pennies would you need to buy this eraser?</a:t>
            </a:r>
          </a:p>
        </p:txBody>
      </p:sp>
      <p:pic>
        <p:nvPicPr>
          <p:cNvPr id="29" name="Picture 2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2D3E2AE-013B-4DC8-AD0C-0ED4372D7B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082" y="4484289"/>
            <a:ext cx="720000" cy="720000"/>
          </a:xfrm>
          <a:prstGeom prst="rect">
            <a:avLst/>
          </a:prstGeom>
        </p:spPr>
      </p:pic>
      <p:pic>
        <p:nvPicPr>
          <p:cNvPr id="30" name="Picture 2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1380E0E0-94A6-4A0C-9311-04A0CF8304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456" y="4379348"/>
            <a:ext cx="720000" cy="720000"/>
          </a:xfrm>
          <a:prstGeom prst="rect">
            <a:avLst/>
          </a:prstGeom>
        </p:spPr>
      </p:pic>
      <p:pic>
        <p:nvPicPr>
          <p:cNvPr id="31" name="Picture 3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AD9BC02-5B60-472D-B67F-C24C81C7FC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284" y="4476857"/>
            <a:ext cx="720000" cy="720000"/>
          </a:xfrm>
          <a:prstGeom prst="rect">
            <a:avLst/>
          </a:prstGeom>
        </p:spPr>
      </p:pic>
      <p:pic>
        <p:nvPicPr>
          <p:cNvPr id="32" name="Picture 3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5DC68B41-0E73-4BCF-BC05-601E8F66CE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479" y="4634309"/>
            <a:ext cx="720000" cy="720000"/>
          </a:xfrm>
          <a:prstGeom prst="rect">
            <a:avLst/>
          </a:prstGeom>
        </p:spPr>
      </p:pic>
      <p:pic>
        <p:nvPicPr>
          <p:cNvPr id="33" name="Picture 3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9CB33F1F-9CA8-43DD-9DA1-175F2F1235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256" y="5074411"/>
            <a:ext cx="720000" cy="720000"/>
          </a:xfrm>
          <a:prstGeom prst="rect">
            <a:avLst/>
          </a:prstGeom>
        </p:spPr>
      </p:pic>
      <p:pic>
        <p:nvPicPr>
          <p:cNvPr id="34" name="Picture 3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76518877-801E-4BBF-93F6-E8DF9ACEDE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456" y="5302480"/>
            <a:ext cx="720000" cy="720000"/>
          </a:xfrm>
          <a:prstGeom prst="rect">
            <a:avLst/>
          </a:prstGeom>
        </p:spPr>
      </p:pic>
      <p:pic>
        <p:nvPicPr>
          <p:cNvPr id="35" name="Picture 3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A4F670C-D911-449E-90BC-6BD025FAE7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756" y="5373173"/>
            <a:ext cx="720000" cy="720000"/>
          </a:xfrm>
          <a:prstGeom prst="rect">
            <a:avLst/>
          </a:prstGeom>
        </p:spPr>
      </p:pic>
      <p:pic>
        <p:nvPicPr>
          <p:cNvPr id="36" name="Picture 3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07951E2-49CC-4535-A0F1-6B015C66FE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288" y="4891586"/>
            <a:ext cx="720000" cy="720000"/>
          </a:xfrm>
          <a:prstGeom prst="rect">
            <a:avLst/>
          </a:prstGeom>
        </p:spPr>
      </p:pic>
      <p:pic>
        <p:nvPicPr>
          <p:cNvPr id="37" name="Picture 3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51147EA-A184-45F7-9E54-55F068D9E1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661" y="4648112"/>
            <a:ext cx="720000" cy="720000"/>
          </a:xfrm>
          <a:prstGeom prst="rect">
            <a:avLst/>
          </a:prstGeom>
        </p:spPr>
      </p:pic>
      <p:pic>
        <p:nvPicPr>
          <p:cNvPr id="38" name="Picture 3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D46E1F5-CC67-43BA-86D4-AD5C729A66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825" y="4367271"/>
            <a:ext cx="720000" cy="720000"/>
          </a:xfrm>
          <a:prstGeom prst="rect">
            <a:avLst/>
          </a:prstGeom>
        </p:spPr>
      </p:pic>
      <p:pic>
        <p:nvPicPr>
          <p:cNvPr id="39" name="Picture 3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EA386E7-DE19-4F10-9C17-ADCF8F9E82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698" y="5203705"/>
            <a:ext cx="720000" cy="720000"/>
          </a:xfrm>
          <a:prstGeom prst="rect">
            <a:avLst/>
          </a:prstGeom>
        </p:spPr>
      </p:pic>
      <p:pic>
        <p:nvPicPr>
          <p:cNvPr id="40" name="Picture 3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9188200A-FDFC-4753-9894-AE7D700618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840" y="5427001"/>
            <a:ext cx="720000" cy="720000"/>
          </a:xfrm>
          <a:prstGeom prst="rect">
            <a:avLst/>
          </a:prstGeom>
        </p:spPr>
      </p:pic>
      <p:pic>
        <p:nvPicPr>
          <p:cNvPr id="41" name="Picture 4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3EC4CD33-738E-4596-8247-C54665CE38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011" y="5110482"/>
            <a:ext cx="720000" cy="720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3F5BAD5-3AD8-4258-ADC0-C127B1A09004}"/>
              </a:ext>
            </a:extLst>
          </p:cNvPr>
          <p:cNvSpPr/>
          <p:nvPr/>
        </p:nvSpPr>
        <p:spPr>
          <a:xfrm>
            <a:off x="5562969" y="1383982"/>
            <a:ext cx="36517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i="1" dirty="0"/>
              <a:t>The eraser costs ____ p.</a:t>
            </a:r>
          </a:p>
          <a:p>
            <a:r>
              <a:rPr lang="en-GB" b="1" i="1" dirty="0"/>
              <a:t>Each coin has a value of ___ p.</a:t>
            </a:r>
          </a:p>
          <a:p>
            <a:r>
              <a:rPr lang="en-GB" b="1" i="1" dirty="0"/>
              <a:t>So I need ____ coins.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58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61545 -0.01042 " pathEditMode="relative" rAng="0" ptsTypes="AA">
                                      <p:cBhvr>
                                        <p:cTn id="11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9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4 L -0.52274 -0.01134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63" y="-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42847 -0.01481 " pathEditMode="relative" rAng="0" ptsTypes="AA">
                                      <p:cBhvr>
                                        <p:cTn id="29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41" y="-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3401 -0.00069 " pathEditMode="relative" rAng="0" ptsTypes="AA">
                                      <p:cBhvr>
                                        <p:cTn id="38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31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24635 0.00509 " pathEditMode="relative" rAng="0" ptsTypes="AA">
                                      <p:cBhvr>
                                        <p:cTn id="47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44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65295 0.00162 " pathEditMode="relative" rAng="0" ptsTypes="AA">
                                      <p:cBhvr>
                                        <p:cTn id="56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74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50"/>
                            </p:stCondLst>
                            <p:childTnLst>
                              <p:par>
                                <p:cTn id="5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58576 0.03495 " pathEditMode="relative" rAng="0" ptsTypes="AA">
                                      <p:cBhvr>
                                        <p:cTn id="65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06" y="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5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4967 0.01875 " pathEditMode="relative" rAng="0" ptsTypes="AA">
                                      <p:cBhvr>
                                        <p:cTn id="74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61" y="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"/>
                            </p:stCondLst>
                            <p:childTnLst>
                              <p:par>
                                <p:cTn id="7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39462 0.02222 " pathEditMode="relative" rAng="0" ptsTypes="AA">
                                      <p:cBhvr>
                                        <p:cTn id="83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57" y="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50"/>
                            </p:stCondLst>
                            <p:childTnLst>
                              <p:par>
                                <p:cTn id="8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30833 0.04468 " pathEditMode="relative" rAng="0" ptsTypes="AA">
                                      <p:cBhvr>
                                        <p:cTn id="92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34" y="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50"/>
                            </p:stCondLst>
                            <p:childTnLst>
                              <p:par>
                                <p:cTn id="9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87FC8ADB-E696-4981-8C14-F5541DAACE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862" y="5165775"/>
            <a:ext cx="845446" cy="84544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662DD00-3213-4BEC-926F-1A2FD2B1D3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462" y="5013375"/>
            <a:ext cx="845446" cy="84544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67F027E-6E86-4C60-B78C-D5AC66695E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477" y="6083798"/>
            <a:ext cx="845446" cy="845446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D3178DF-D0EA-44A6-A315-0744E39D55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KS1 Multiplication lesson 14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268C2A-1A49-4E71-8F2A-3EEDD9296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9164C85-6052-4B10-A74E-E356BF1982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960" y="5098846"/>
            <a:ext cx="845446" cy="8454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9FE3F84-0640-459B-AD4A-66C2963133F3}"/>
              </a:ext>
            </a:extLst>
          </p:cNvPr>
          <p:cNvSpPr/>
          <p:nvPr/>
        </p:nvSpPr>
        <p:spPr bwMode="auto">
          <a:xfrm>
            <a:off x="3597197" y="4784771"/>
            <a:ext cx="1785154" cy="104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800" b="1" dirty="0">
                <a:latin typeface="Arial" charset="0"/>
              </a:rPr>
              <a:t>Two</a:t>
            </a:r>
          </a:p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2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A942752-DF8A-4102-8F78-717966E201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588" y="4563157"/>
            <a:ext cx="845446" cy="84544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A1A8E75-0719-4AB3-9953-D245C910D9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769" y="5234729"/>
            <a:ext cx="845446" cy="84544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3C9A6FB-C532-42AB-B704-83EC4E6246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616" y="5782304"/>
            <a:ext cx="845446" cy="84544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AEE21BC-1D4E-49BD-9D99-CEB91706A2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616" y="5394375"/>
            <a:ext cx="845446" cy="84544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A5F2CE7-09C1-461C-802F-327CDD5796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139" y="4548929"/>
            <a:ext cx="845446" cy="84544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DBF90D3-5992-4F20-A6EF-E098E0DE61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477" y="4937175"/>
            <a:ext cx="845446" cy="84544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373A1E2-25DC-4C73-949C-73B1C070DD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087" y="4282229"/>
            <a:ext cx="845446" cy="84544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FE300F2-1AE8-4EF3-B0BD-824AA992D4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555" y="6166341"/>
            <a:ext cx="845446" cy="84544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C3D0B00-4C29-4F8C-912B-897129856F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263" y="5906301"/>
            <a:ext cx="845446" cy="845446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09B0DD66-654A-422C-B297-775650BDA768}"/>
              </a:ext>
            </a:extLst>
          </p:cNvPr>
          <p:cNvSpPr/>
          <p:nvPr/>
        </p:nvSpPr>
        <p:spPr bwMode="auto">
          <a:xfrm>
            <a:off x="3589951" y="4784771"/>
            <a:ext cx="1785154" cy="104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800" b="1" dirty="0">
                <a:latin typeface="Arial" charset="0"/>
              </a:rPr>
              <a:t>Four</a:t>
            </a:r>
          </a:p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4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0A5A47D-3E81-4B9E-956A-77FAFB055D01}"/>
              </a:ext>
            </a:extLst>
          </p:cNvPr>
          <p:cNvSpPr/>
          <p:nvPr/>
        </p:nvSpPr>
        <p:spPr bwMode="auto">
          <a:xfrm>
            <a:off x="3657645" y="4851636"/>
            <a:ext cx="1785154" cy="104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800" b="1" dirty="0">
                <a:latin typeface="Arial" charset="0"/>
              </a:rPr>
              <a:t>Six</a:t>
            </a:r>
          </a:p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6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C33E5C7-B198-4358-9988-459736D9F7CB}"/>
              </a:ext>
            </a:extLst>
          </p:cNvPr>
          <p:cNvSpPr/>
          <p:nvPr/>
        </p:nvSpPr>
        <p:spPr bwMode="auto">
          <a:xfrm>
            <a:off x="3686572" y="4831258"/>
            <a:ext cx="1785154" cy="104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800" b="1" dirty="0">
                <a:latin typeface="Arial" charset="0"/>
              </a:rPr>
              <a:t>Eight</a:t>
            </a:r>
          </a:p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8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54B8151-E248-4845-A1E1-C50A5C30E966}"/>
              </a:ext>
            </a:extLst>
          </p:cNvPr>
          <p:cNvSpPr/>
          <p:nvPr/>
        </p:nvSpPr>
        <p:spPr bwMode="auto">
          <a:xfrm>
            <a:off x="3515695" y="4851636"/>
            <a:ext cx="1785154" cy="104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800" b="1" dirty="0">
                <a:latin typeface="Arial" charset="0"/>
              </a:rPr>
              <a:t> Ten</a:t>
            </a:r>
          </a:p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</a:t>
            </a:r>
            <a:r>
              <a:rPr kumimoji="0" lang="en-GB" sz="28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10</a:t>
            </a:r>
            <a:endParaRPr kumimoji="0" lang="en-GB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88CA90F-5ADC-48F2-BDE0-945EB8426CE8}"/>
              </a:ext>
            </a:extLst>
          </p:cNvPr>
          <p:cNvSpPr txBox="1"/>
          <p:nvPr/>
        </p:nvSpPr>
        <p:spPr bwMode="auto">
          <a:xfrm>
            <a:off x="986829" y="759075"/>
            <a:ext cx="73526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How many tokens would you need to get 12 dots?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37504C0-8F11-4525-8B72-DC1C00617A6B}"/>
              </a:ext>
            </a:extLst>
          </p:cNvPr>
          <p:cNvSpPr/>
          <p:nvPr/>
        </p:nvSpPr>
        <p:spPr bwMode="auto">
          <a:xfrm>
            <a:off x="3403055" y="4851636"/>
            <a:ext cx="2074187" cy="104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800" b="1" dirty="0">
                <a:latin typeface="Arial" charset="0"/>
              </a:rPr>
              <a:t> Twelve</a:t>
            </a:r>
          </a:p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</a:t>
            </a:r>
            <a:r>
              <a:rPr kumimoji="0" lang="en-GB" sz="28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12</a:t>
            </a:r>
            <a:endParaRPr kumimoji="0" lang="en-GB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6C8AC45-1175-404D-ACE0-22D1E8A05BE8}"/>
                  </a:ext>
                </a:extLst>
              </p14:cNvPr>
              <p14:cNvContentPartPr/>
              <p14:nvPr/>
            </p14:nvContentPartPr>
            <p14:xfrm>
              <a:off x="1772280" y="3625560"/>
              <a:ext cx="360" cy="187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6C8AC45-1175-404D-ACE0-22D1E8A05BE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56440" y="3562200"/>
                <a:ext cx="31680" cy="14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3BB56342-4A69-4CB5-B631-F879DDA1FFD0}"/>
                  </a:ext>
                </a:extLst>
              </p14:cNvPr>
              <p14:cNvContentPartPr/>
              <p14:nvPr/>
            </p14:nvContentPartPr>
            <p14:xfrm>
              <a:off x="1708200" y="3680280"/>
              <a:ext cx="37080" cy="370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3BB56342-4A69-4CB5-B631-F879DDA1FFD0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692360" y="3616920"/>
                <a:ext cx="68400" cy="16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D4627645-2443-410B-B9C4-27165510F0C1}"/>
                  </a:ext>
                </a:extLst>
              </p14:cNvPr>
              <p14:cNvContentPartPr/>
              <p14:nvPr/>
            </p14:nvContentPartPr>
            <p14:xfrm>
              <a:off x="1690200" y="2785320"/>
              <a:ext cx="360" cy="97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D4627645-2443-410B-B9C4-27165510F0C1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674360" y="2721960"/>
                <a:ext cx="31680" cy="13644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1067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49549 -0.517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74" y="-2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393 L -0.46875 -0.4354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38" y="-2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43 -0.14329 L -0.34393 -0.5314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76" y="-1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1111 L -0.25712 -0.608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60" y="-2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-0.00833 L -0.26215 -0.43148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34" y="-21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-0.07592 L -0.77517 -0.3027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54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A screenshot of a cell phone  Description automatically generated">
            <a:extLst>
              <a:ext uri="{FF2B5EF4-FFF2-40B4-BE49-F238E27FC236}">
                <a16:creationId xmlns:a16="http://schemas.microsoft.com/office/drawing/2014/main" id="{5966E6B2-ED75-4DCA-8511-24E719154C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0260" y="3984625"/>
            <a:ext cx="3462700" cy="2389829"/>
          </a:xfrm>
          <a:prstGeom prst="rect">
            <a:avLst/>
          </a:prstGeom>
        </p:spPr>
      </p:pic>
      <p:pic>
        <p:nvPicPr>
          <p:cNvPr id="5" name="Picture 4" descr="A screenshot of a cell phone  Description automatically generated">
            <a:extLst>
              <a:ext uri="{FF2B5EF4-FFF2-40B4-BE49-F238E27FC236}">
                <a16:creationId xmlns:a16="http://schemas.microsoft.com/office/drawing/2014/main" id="{9255E057-5B44-4CFD-9D69-0223DE67F1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0260" y="3981450"/>
            <a:ext cx="3462700" cy="238982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KS1 Multiplication lesson 14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E49293-B3F0-44BB-BFD1-95A87C4F4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8AB2BB-B11C-4D2F-9AA9-88DC58FF2C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527" y="4520022"/>
            <a:ext cx="936000" cy="936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B4CDFA-DE8E-4902-B775-956465E162F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4828" y="950538"/>
            <a:ext cx="1935374" cy="21697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A8D8E2-E6A2-4EEE-A0F0-A0207F69C46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6" y="4834014"/>
            <a:ext cx="936000" cy="93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FFF21D-0D6B-4070-BEAD-C0F2F7B345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501" y="4834014"/>
            <a:ext cx="936000" cy="93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EC229-C1D5-4B92-AD01-A4C55BA726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556" y="4834014"/>
            <a:ext cx="936000" cy="93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5BC5472-6FB0-40D9-B83D-2C5CB3F3F2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611" y="4834014"/>
            <a:ext cx="936000" cy="936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30BDE82-D1F4-41BB-8347-55B6EE5083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666" y="4834014"/>
            <a:ext cx="936000" cy="936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9BD2326-A3D1-46CA-AF7C-8EA5B25DAF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206" y="4497001"/>
            <a:ext cx="936000" cy="936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59C86C-60E0-4DE5-B9F3-218F57C6436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908" y="4399168"/>
            <a:ext cx="936000" cy="936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6859CAC-F0DE-4543-9222-62FF766EE8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441" y="4411828"/>
            <a:ext cx="936000" cy="936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3338C67-3C7F-4F26-9BE7-033EE9081F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381" y="4385017"/>
            <a:ext cx="936000" cy="936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E8ADFEC-D87F-40AF-A34A-81A70F3491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071" y="4425631"/>
            <a:ext cx="936000" cy="936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E3F8E85-97CB-4571-A58F-A6554164B9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362" y="4308400"/>
            <a:ext cx="936000" cy="936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8A3328F-CD59-4D23-AED6-58C5305FC1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699" y="4367016"/>
            <a:ext cx="936000" cy="936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E89AA9D-4388-4A7C-A238-0917DCAB43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385" y="4563361"/>
            <a:ext cx="936000" cy="936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1A9F290-15B2-4385-AA84-A6A69F1BEE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162" y="5003463"/>
            <a:ext cx="936000" cy="936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082EA71-DC0F-440F-A2BF-9E49F91814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362" y="5231532"/>
            <a:ext cx="936000" cy="936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310B19C-12C4-406F-A477-BC7108382A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662" y="5302225"/>
            <a:ext cx="936000" cy="936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A4A44D0-BB53-442A-8894-93901FB0C5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194" y="4820638"/>
            <a:ext cx="936000" cy="936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B52D829-05F2-44FE-973F-65C6BF2D4C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567" y="4577164"/>
            <a:ext cx="936000" cy="936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623BE3E4-1FBF-4867-B31E-91D9FE1E40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731" y="4296323"/>
            <a:ext cx="936000" cy="936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F4EBFCD-0943-4143-BF20-65A62BBB72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604" y="5132757"/>
            <a:ext cx="936000" cy="936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CA05794-FE1E-4F7A-BAE3-2CFDE79488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746" y="5356053"/>
            <a:ext cx="936000" cy="936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E00748B-9A9D-49FF-B89F-564CB3AC05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917" y="5039534"/>
            <a:ext cx="936000" cy="93600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2F44041F-D542-423E-AE9F-A503C2AA72C1}"/>
              </a:ext>
            </a:extLst>
          </p:cNvPr>
          <p:cNvSpPr txBox="1"/>
          <p:nvPr/>
        </p:nvSpPr>
        <p:spPr bwMode="auto">
          <a:xfrm>
            <a:off x="171245" y="3339690"/>
            <a:ext cx="8801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How many two-pence coins would you need to buy this eraser?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DBCF0C5-3F0F-4664-A6B5-28FA56F91F70}"/>
              </a:ext>
            </a:extLst>
          </p:cNvPr>
          <p:cNvSpPr/>
          <p:nvPr/>
        </p:nvSpPr>
        <p:spPr>
          <a:xfrm>
            <a:off x="5606846" y="1424999"/>
            <a:ext cx="36437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i="1" dirty="0"/>
              <a:t>The eraser costs ____ p.</a:t>
            </a:r>
          </a:p>
          <a:p>
            <a:r>
              <a:rPr lang="en-GB" b="1" i="1" dirty="0"/>
              <a:t>Each coin has a value of ___ p.</a:t>
            </a:r>
          </a:p>
          <a:p>
            <a:r>
              <a:rPr lang="en-GB" b="1" i="1" dirty="0"/>
              <a:t>So I need ____ coins.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030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4 L -0.62031 0.04584 " pathEditMode="relative" rAng="0" ptsTypes="AA">
                                      <p:cBhvr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42" y="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-0.00254 L -0.5198 0.04861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07" y="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-0.00254 L -0.42448 0.06389 " pathEditMode="relative" rAng="0" ptsTypes="AA">
                                      <p:cBhvr>
                                        <p:cTn id="2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50" y="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4 L -0.31042 0.06204 " pathEditMode="relative" rAng="0" ptsTypes="AA">
                                      <p:cBhvr>
                                        <p:cTn id="3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38" y="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55 L -0.21302 0.06481 " pathEditMode="relative" rAng="0" ptsTypes="AA">
                                      <p:cBhvr>
                                        <p:cTn id="47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00BD05-F226-404B-A2AE-43EBDD4C8A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Practice Activity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6B9428F-39E5-4F03-B41A-103280F77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A drawing of a face  Description automatically generated">
            <a:extLst>
              <a:ext uri="{FF2B5EF4-FFF2-40B4-BE49-F238E27FC236}">
                <a16:creationId xmlns:a16="http://schemas.microsoft.com/office/drawing/2014/main" id="{48E9B00A-03CA-4E16-9E39-016886536F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09"/>
          <a:stretch/>
        </p:blipFill>
        <p:spPr>
          <a:xfrm>
            <a:off x="790764" y="1225132"/>
            <a:ext cx="1517008" cy="1917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A3524B-1DB3-4496-BC89-F1B6BB326317}"/>
              </a:ext>
            </a:extLst>
          </p:cNvPr>
          <p:cNvSpPr txBox="1"/>
          <p:nvPr/>
        </p:nvSpPr>
        <p:spPr bwMode="auto">
          <a:xfrm>
            <a:off x="2307772" y="1225132"/>
            <a:ext cx="6574971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How many coins would you need to buy the pencil?</a:t>
            </a:r>
          </a:p>
          <a:p>
            <a:pPr algn="ctr">
              <a:buClr>
                <a:srgbClr val="82CBDD"/>
              </a:buClr>
              <a:buNone/>
            </a:pPr>
            <a:endParaRPr lang="en-GB" sz="2400" dirty="0"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Try it using 1p coins. 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Try it using 2p coins.</a:t>
            </a:r>
          </a:p>
          <a:p>
            <a:pPr algn="ctr">
              <a:buClr>
                <a:srgbClr val="82CBDD"/>
              </a:buClr>
              <a:buNone/>
            </a:pPr>
            <a:endParaRPr lang="en-GB" sz="2400" dirty="0"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Which do you think will have fewer coins?</a:t>
            </a:r>
          </a:p>
          <a:p>
            <a:pPr algn="ctr">
              <a:buClr>
                <a:srgbClr val="82CBDD"/>
              </a:buClr>
              <a:buNone/>
            </a:pPr>
            <a:endParaRPr lang="en-GB" sz="2400" dirty="0"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Prove it using your tens frames.</a:t>
            </a:r>
          </a:p>
        </p:txBody>
      </p:sp>
      <p:pic>
        <p:nvPicPr>
          <p:cNvPr id="6" name="Picture 5" descr="A close up of a mans face  Description automatically generated">
            <a:extLst>
              <a:ext uri="{FF2B5EF4-FFF2-40B4-BE49-F238E27FC236}">
                <a16:creationId xmlns:a16="http://schemas.microsoft.com/office/drawing/2014/main" id="{8DEE8AE7-532A-4A0B-8A5B-DE131A0F7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44" y="5421250"/>
            <a:ext cx="2269627" cy="958786"/>
          </a:xfrm>
          <a:prstGeom prst="rect">
            <a:avLst/>
          </a:prstGeom>
        </p:spPr>
      </p:pic>
      <p:pic>
        <p:nvPicPr>
          <p:cNvPr id="7" name="Picture 6" descr="A close up of a mans face  Description automatically generated">
            <a:extLst>
              <a:ext uri="{FF2B5EF4-FFF2-40B4-BE49-F238E27FC236}">
                <a16:creationId xmlns:a16="http://schemas.microsoft.com/office/drawing/2014/main" id="{C013DB42-DE22-4379-8E5B-BAA88D4EE4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552" y="5407574"/>
            <a:ext cx="2269627" cy="9587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56C34E-5B72-440C-92D4-1284EF0001A6}"/>
              </a:ext>
            </a:extLst>
          </p:cNvPr>
          <p:cNvSpPr txBox="1"/>
          <p:nvPr/>
        </p:nvSpPr>
        <p:spPr>
          <a:xfrm>
            <a:off x="4238552" y="5051918"/>
            <a:ext cx="110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1p frame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2D8A11-5176-4E62-B7F5-A324AA20E285}"/>
              </a:ext>
            </a:extLst>
          </p:cNvPr>
          <p:cNvSpPr txBox="1"/>
          <p:nvPr/>
        </p:nvSpPr>
        <p:spPr>
          <a:xfrm>
            <a:off x="6902956" y="5038242"/>
            <a:ext cx="110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2p frame</a:t>
            </a:r>
          </a:p>
        </p:txBody>
      </p:sp>
    </p:spTree>
    <p:extLst>
      <p:ext uri="{BB962C8B-B14F-4D97-AF65-F5344CB8AC3E}">
        <p14:creationId xmlns:p14="http://schemas.microsoft.com/office/powerpoint/2010/main" val="3593991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218F9-F416-42B0-8A2E-10BBEAA50B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08560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2|2|2.9|11.6|2.4|2.7|2.8|4.2|2.9|2.5|3.2|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|11.5|3.4|5.1|3.4|3.8|46.4|3.9|3.2|3.3|3.6|59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8|3.8|3.2|4|3.8|27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3|1.4|2.3|2.4|3.7|3.3|45.3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49239C-92ED-4762-8B89-EEF49E9A6F24}"/>
</file>

<file path=customXml/itemProps2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4AF2EB-35D1-4345-B1A1-79D14F18E2B0}"/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212</Words>
  <Application>Microsoft Office PowerPoint</Application>
  <PresentationFormat>On-screen Show (4:3)</PresentationFormat>
  <Paragraphs>48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Myriad Pro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48</cp:revision>
  <dcterms:created xsi:type="dcterms:W3CDTF">2020-04-15T07:07:39Z</dcterms:created>
  <dcterms:modified xsi:type="dcterms:W3CDTF">2020-08-25T11:00:14Z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