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1" r:id="rId4"/>
    <p:sldMasterId id="2147483699" r:id="rId5"/>
  </p:sldMasterIdLst>
  <p:notesMasterIdLst>
    <p:notesMasterId r:id="rId26"/>
  </p:notesMasterIdLst>
  <p:sldIdLst>
    <p:sldId id="455" r:id="rId6"/>
    <p:sldId id="257" r:id="rId7"/>
    <p:sldId id="258" r:id="rId8"/>
    <p:sldId id="267" r:id="rId9"/>
    <p:sldId id="268" r:id="rId10"/>
    <p:sldId id="266" r:id="rId11"/>
    <p:sldId id="270" r:id="rId12"/>
    <p:sldId id="263" r:id="rId13"/>
    <p:sldId id="426" r:id="rId14"/>
    <p:sldId id="272" r:id="rId15"/>
    <p:sldId id="273" r:id="rId16"/>
    <p:sldId id="421" r:id="rId17"/>
    <p:sldId id="442" r:id="rId18"/>
    <p:sldId id="444" r:id="rId19"/>
    <p:sldId id="446" r:id="rId20"/>
    <p:sldId id="447" r:id="rId21"/>
    <p:sldId id="440" r:id="rId22"/>
    <p:sldId id="427" r:id="rId23"/>
    <p:sldId id="448" r:id="rId24"/>
    <p:sldId id="45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DX4r7ifyEQcCoaITZyjpSg==" hashData="VaTZX5IbJZy+NFC3jSWByKgVA6eJCrwEXUp6wJMc0gWyNsUqLhy3m8NsklTiUwSEI9IdKPsTfABpZ23nK1D/3w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725"/>
    <a:srgbClr val="0D0D15"/>
    <a:srgbClr val="FF9933"/>
    <a:srgbClr val="666666"/>
    <a:srgbClr val="99FCFB"/>
    <a:srgbClr val="EB2BA1"/>
    <a:srgbClr val="F1D20B"/>
    <a:srgbClr val="FE9327"/>
    <a:srgbClr val="5829BE"/>
    <a:srgbClr val="45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7" autoAdjust="0"/>
    <p:restoredTop sz="94249" autoAdjust="0"/>
  </p:normalViewPr>
  <p:slideViewPr>
    <p:cSldViewPr snapToGrid="0">
      <p:cViewPr varScale="1">
        <p:scale>
          <a:sx n="62" d="100"/>
          <a:sy n="62" d="100"/>
        </p:scale>
        <p:origin x="760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325D1-368B-4704-8335-E0A9881D4FDC}" type="datetimeFigureOut">
              <a:rPr lang="en-GB" smtClean="0"/>
              <a:t>21/04/2021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09DB-13D6-45F7-9022-56565D11BD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164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09DB-13D6-45F7-9022-56565D11BD2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9480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Use this slide to compare 12 and 13 represented on tens frames.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notice about the red star tens frames and the orange star tens frames? (They both represent 12).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we change the red star ten frame into 13? (We need to add one more counter.)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(The extra counter can be animated to emphasise it is ‘one more’ by clicking on it.)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in each tens frame now?</a:t>
            </a:r>
            <a:br>
              <a:rPr lang="en-GB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800" baseline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can we say about 13 in relation to 12? (13 is 1 more than 12.)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09DB-13D6-45F7-9022-56565D11BD2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303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this slide to discuss how Twelve and Thirteen are composed. </a:t>
            </a:r>
          </a:p>
          <a:p>
            <a:r>
              <a:rPr lang="en-GB" baseline="0" dirty="0"/>
              <a:t>Discuss:</a:t>
            </a:r>
          </a:p>
          <a:p>
            <a:r>
              <a:rPr lang="en-GB" baseline="0" dirty="0"/>
              <a:t>What do you notice about each pair of </a:t>
            </a:r>
            <a:r>
              <a:rPr lang="en-GB" baseline="0" dirty="0" err="1"/>
              <a:t>Numberblocks</a:t>
            </a:r>
            <a:r>
              <a:rPr lang="en-GB" baseline="0" dirty="0"/>
              <a:t>? (Ten and Two are standing together and Ten and Three are standing together.)</a:t>
            </a:r>
          </a:p>
          <a:p>
            <a:r>
              <a:rPr lang="en-GB" baseline="0" dirty="0"/>
              <a:t>What do you think will happen if Ten and Two combine? (They will make Twelve.)</a:t>
            </a:r>
          </a:p>
          <a:p>
            <a:r>
              <a:rPr lang="en-GB" baseline="0" dirty="0"/>
              <a:t>Why does Twelve say she is ‘ten and two’? (Because she is made of 10 and 2.)</a:t>
            </a:r>
          </a:p>
          <a:p>
            <a:endParaRPr lang="en-GB" baseline="0" dirty="0"/>
          </a:p>
          <a:p>
            <a:r>
              <a:rPr lang="en-GB" baseline="0" dirty="0"/>
              <a:t>What do you think will happen if Ten and Three combine? (They will make Thirteen.)</a:t>
            </a:r>
          </a:p>
          <a:p>
            <a:r>
              <a:rPr lang="en-GB" baseline="0" dirty="0"/>
              <a:t>Why does Thirteen say he is ‘ten and three’? (Because he is made of 10 and 3.)</a:t>
            </a:r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09DB-13D6-45F7-9022-56565D11BD2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351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this slide to begin thinking about how 13 is partitioned into 1 ten and 3 ones.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 the children to build the same model with 2 tens frames and double-sided counters.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counters can you see? How do you know? Can you say how many without counting?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 you think each digit in 13 means?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explain what the ‘teen’ part of ‘thirteen’ means? (It means ten.)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09DB-13D6-45F7-9022-56565D11BD2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905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09DB-13D6-45F7-9022-56565D11BD24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789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09DB-13D6-45F7-9022-56565D11BD24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538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 these slide to explore the additive relationship between 13, 10 and 3.</a:t>
            </a:r>
          </a:p>
          <a:p>
            <a:r>
              <a:rPr lang="en-GB" baseline="0" dirty="0"/>
              <a:t>Discuss:</a:t>
            </a:r>
          </a:p>
          <a:p>
            <a:r>
              <a:rPr lang="en-GB" baseline="0" dirty="0"/>
              <a:t>If the parts are 10 and 3, what is the whole? (The whole is 13.)</a:t>
            </a:r>
            <a:br>
              <a:rPr lang="en-GB" baseline="0" dirty="0"/>
            </a:br>
            <a:r>
              <a:rPr lang="en-GB" baseline="0" dirty="0"/>
              <a:t>How can we represent this with an equation? (10+3=13)</a:t>
            </a:r>
          </a:p>
          <a:p>
            <a:r>
              <a:rPr lang="en-GB" baseline="0" dirty="0"/>
              <a:t>What do you notice when the parts change position? (There are still 13 counters, the whole is still 13.) </a:t>
            </a:r>
          </a:p>
          <a:p>
            <a:r>
              <a:rPr lang="en-GB" baseline="0" dirty="0"/>
              <a:t>How could we write an equation which shows that the position of the parts has changed? (3+10=13)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What happens if the yellow or the red counters are taken away? How can we represent this with an equation? (13-3=10; 13-10=3)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09DB-13D6-45F7-9022-56565D11BD2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706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09DB-13D6-45F7-9022-56565D11BD24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190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09DB-13D6-45F7-9022-56565D11BD24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87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Myriad Pro" panose="020B0503030403020204"/>
                <a:ea typeface="Calibri" panose="020F0502020204030204" pitchFamily="34" charset="0"/>
                <a:cs typeface="Times New Roman" panose="02020603050405020304" pitchFamily="18" charset="0"/>
              </a:rPr>
              <a:t>Text inside &lt; &gt; indicates what can be changed in the stem sentence.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09DB-13D6-45F7-9022-56565D11BD2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720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09DB-13D6-45F7-9022-56565D11BD24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0087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this picture as the stimulus for Talk and Discussion (slide 7).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09DB-13D6-45F7-9022-56565D11BD2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767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09DB-13D6-45F7-9022-56565D11BD24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27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909DB-13D6-45F7-9022-56565D11BD24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946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this slide to discuss Twelve and Thirteen.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same about Twelve and Thirteen? What is different about Twelve and Thirteen?</a:t>
            </a:r>
          </a:p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09DB-13D6-45F7-9022-56565D11BD2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924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baseline="0" dirty="0"/>
              <a:t>How can we compare 12 and 13 using this picture? (Children might suggest that Thirteen is taller/ higher/ more than Thirteen or that Twelve is shorter/ less.)</a:t>
            </a:r>
          </a:p>
          <a:p>
            <a:r>
              <a:rPr lang="en-US" b="1" i="0" baseline="0" dirty="0"/>
              <a:t>How much </a:t>
            </a:r>
            <a:r>
              <a:rPr lang="en-US" i="0" baseline="0" dirty="0"/>
              <a:t>taller is Thirteen than Twelve?</a:t>
            </a:r>
            <a:r>
              <a:rPr lang="en-GB" i="0" baseline="0" dirty="0"/>
              <a:t> </a:t>
            </a:r>
          </a:p>
          <a:p>
            <a:r>
              <a:rPr lang="en-GB" i="0" baseline="0" dirty="0"/>
              <a:t>What does Thirteen mean when he says he is ‘one block taller than Twelve’? (He has one extra block/ he is one block more than Twelve.)</a:t>
            </a:r>
          </a:p>
          <a:p>
            <a:r>
              <a:rPr lang="en-GB" i="0" baseline="0" dirty="0"/>
              <a:t>What could Twelve say about herself if she compares herself to Thirteen? (She is one block shorter/ she is one block less than Thirteen.)</a:t>
            </a:r>
          </a:p>
          <a:p>
            <a:endParaRPr lang="en-GB" i="0" baseline="0" dirty="0"/>
          </a:p>
          <a:p>
            <a:endParaRPr lang="en-US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909DB-13D6-45F7-9022-56565D11BD2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265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42129DB-7CCB-4DFF-A799-E554B53301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055" y="0"/>
            <a:ext cx="12228688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711C93-9256-466D-8867-F7FBA8AD6463}"/>
              </a:ext>
            </a:extLst>
          </p:cNvPr>
          <p:cNvSpPr txBox="1"/>
          <p:nvPr userDrawn="1"/>
        </p:nvSpPr>
        <p:spPr>
          <a:xfrm>
            <a:off x="622301" y="417246"/>
            <a:ext cx="6049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Numberblocks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3EC0BE-6789-4914-A005-C2484543BD67}"/>
              </a:ext>
            </a:extLst>
          </p:cNvPr>
          <p:cNvSpPr/>
          <p:nvPr userDrawn="1"/>
        </p:nvSpPr>
        <p:spPr>
          <a:xfrm>
            <a:off x="6847367" y="5178056"/>
            <a:ext cx="5050721" cy="1392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9602" y="1792542"/>
            <a:ext cx="6062463" cy="115213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Series [xx] Episode [xx]</a:t>
            </a:r>
          </a:p>
          <a:p>
            <a:pPr lvl="0"/>
            <a:r>
              <a:rPr lang="en-GB" noProof="0" dirty="0"/>
              <a:t>[Name]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959467-41A6-455E-929A-E40D1059C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None/>
              <a:defRPr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99CC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EA04C3-E93E-45FB-8B42-78A38976AF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03085" y="6248400"/>
            <a:ext cx="8544983" cy="457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99CC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6B1CA-5C61-4ED0-9D9B-7D537E1AF9F6}"/>
              </a:ext>
            </a:extLst>
          </p:cNvPr>
          <p:cNvSpPr txBox="1"/>
          <p:nvPr userDrawn="1"/>
        </p:nvSpPr>
        <p:spPr>
          <a:xfrm>
            <a:off x="5416733" y="6416094"/>
            <a:ext cx="6481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blue dot in the corner of a slide indicates that there are notes below the slide.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E6AEE1-F917-47B7-AFAD-AB1A9482DC70}"/>
              </a:ext>
            </a:extLst>
          </p:cNvPr>
          <p:cNvSpPr/>
          <p:nvPr userDrawn="1"/>
        </p:nvSpPr>
        <p:spPr bwMode="auto">
          <a:xfrm>
            <a:off x="11769355" y="6392987"/>
            <a:ext cx="359229" cy="346166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32" marR="0" indent="-285744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</a:pP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C46847D-B67F-41BD-A401-3CC017D6BB5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90" t="73886" r="2704" b="4473"/>
          <a:stretch/>
        </p:blipFill>
        <p:spPr bwMode="auto">
          <a:xfrm>
            <a:off x="7091540" y="4550735"/>
            <a:ext cx="4806548" cy="148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65E605-7CFD-4C28-A30E-0D08D815CEE1}"/>
              </a:ext>
            </a:extLst>
          </p:cNvPr>
          <p:cNvSpPr txBox="1"/>
          <p:nvPr userDrawn="1"/>
        </p:nvSpPr>
        <p:spPr>
          <a:xfrm>
            <a:off x="622301" y="1278382"/>
            <a:ext cx="6049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n-lt"/>
              </a:rPr>
              <a:t>Support Materials</a:t>
            </a:r>
          </a:p>
        </p:txBody>
      </p:sp>
    </p:spTree>
    <p:extLst>
      <p:ext uri="{BB962C8B-B14F-4D97-AF65-F5344CB8AC3E}">
        <p14:creationId xmlns:p14="http://schemas.microsoft.com/office/powerpoint/2010/main" val="3476422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B39D9A-8B44-421F-82E0-5688E36905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729FEB22-335A-41BD-B17B-784C9EEF9A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785812D-06FB-4137-82DA-4C8636188B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35DD14D-38EC-424C-AF0C-03BA91A64C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D91F02-38ED-4B06-B867-E4F68C54E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</p:spPr>
        <p:txBody>
          <a:bodyPr anchor="t"/>
          <a:lstStyle>
            <a:lvl1pPr>
              <a:defRPr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51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D10152-7721-41A0-A6C5-8721C8D0EB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055" y="0"/>
            <a:ext cx="12228688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959467-41A6-455E-929A-E40D1059C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None/>
              <a:defRPr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99CC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EA04C3-E93E-45FB-8B42-78A38976AF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03085" y="6248400"/>
            <a:ext cx="8544983" cy="457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99CC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9AA65E-09CE-4227-AA26-FE803EBE122A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9602" y="2300114"/>
            <a:ext cx="6439267" cy="1152130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[Subpage title]</a:t>
            </a:r>
          </a:p>
        </p:txBody>
      </p:sp>
    </p:spTree>
    <p:extLst>
      <p:ext uri="{BB962C8B-B14F-4D97-AF65-F5344CB8AC3E}">
        <p14:creationId xmlns:p14="http://schemas.microsoft.com/office/powerpoint/2010/main" val="559492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CF)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3FA1F-A845-4472-9CCC-79C68B077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675" dirty="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D1304-0285-4ECA-BFD4-4286C3540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675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7EC8F-E4E5-4461-ABCB-AB926E45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4842CEEE-46D8-4902-AD29-CBFFF8B3C125}" type="slidenum">
              <a:rPr lang="en-GB" sz="675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675" dirty="0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1C19FB-182F-456C-9758-0F133255946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31C5EB-094E-4C53-8DA7-71DBA860C3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23374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(CF) Full Bleed Image with 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3FA1F-A845-4472-9CCC-79C68B077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675" dirty="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D1304-0285-4ECA-BFD4-4286C3540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675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7EC8F-E4E5-4461-ABCB-AB926E45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4842CEEE-46D8-4902-AD29-CBFFF8B3C125}" type="slidenum">
              <a:rPr lang="en-GB" sz="675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675" dirty="0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1C19FB-182F-456C-9758-0F133255946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31C5EB-094E-4C53-8DA7-71DBA860C3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EC4F38-FAE7-4736-A2FC-2776838265ED}"/>
              </a:ext>
            </a:extLst>
          </p:cNvPr>
          <p:cNvSpPr/>
          <p:nvPr userDrawn="1"/>
        </p:nvSpPr>
        <p:spPr bwMode="auto">
          <a:xfrm>
            <a:off x="11769355" y="6392987"/>
            <a:ext cx="359229" cy="346166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32" marR="0" indent="-285744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</a:pP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02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11F86-0498-45AC-91EB-811F623B6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1035" y="430660"/>
            <a:ext cx="10972800" cy="982117"/>
          </a:xfrm>
        </p:spPr>
        <p:txBody>
          <a:bodyPr anchor="t"/>
          <a:lstStyle>
            <a:lvl1pPr>
              <a:defRPr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[Subtitle]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585858"/>
              </a:buClr>
              <a:buFont typeface="Arial" panose="020B0604020202020204" pitchFamily="34" charset="0"/>
              <a:buChar char="•"/>
              <a:defRPr sz="200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80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4DB3256F-83C8-4422-BB4B-79DB90083B87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85858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10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B39D9A-8B44-421F-82E0-5688E36905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729FEB22-335A-41BD-B17B-784C9EEF9A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785812D-06FB-4137-82DA-4C8636188B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35DD14D-38EC-424C-AF0C-03BA91A64C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D91F02-38ED-4B06-B867-E4F68C54E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</p:spPr>
        <p:txBody>
          <a:bodyPr anchor="t"/>
          <a:lstStyle>
            <a:lvl1pPr>
              <a:defRPr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05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D10152-7721-41A0-A6C5-8721C8D0EB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055" y="0"/>
            <a:ext cx="12228688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959467-41A6-455E-929A-E40D1059C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None/>
              <a:defRPr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99CC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EA04C3-E93E-45FB-8B42-78A38976AF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03085" y="6248400"/>
            <a:ext cx="8544983" cy="457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99CC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9AA65E-09CE-4227-AA26-FE803EBE122A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9602" y="2300114"/>
            <a:ext cx="6439267" cy="1152130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[Subpage title]</a:t>
            </a:r>
          </a:p>
        </p:txBody>
      </p:sp>
    </p:spTree>
    <p:extLst>
      <p:ext uri="{BB962C8B-B14F-4D97-AF65-F5344CB8AC3E}">
        <p14:creationId xmlns:p14="http://schemas.microsoft.com/office/powerpoint/2010/main" val="869648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CF)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3FA1F-A845-4472-9CCC-79C68B077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675" dirty="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D1304-0285-4ECA-BFD4-4286C3540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675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7EC8F-E4E5-4461-ABCB-AB926E45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4842CEEE-46D8-4902-AD29-CBFFF8B3C125}" type="slidenum">
              <a:rPr lang="en-GB" sz="675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675" dirty="0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1C19FB-182F-456C-9758-0F133255946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31C5EB-094E-4C53-8DA7-71DBA860C3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76764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(CF) Full Bleed Image with Teacher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3FA1F-A845-4472-9CCC-79C68B077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675" dirty="0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D1304-0285-4ECA-BFD4-4286C3540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675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7EC8F-E4E5-4461-ABCB-AB926E451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4842CEEE-46D8-4902-AD29-CBFFF8B3C125}" type="slidenum">
              <a:rPr lang="en-GB" sz="675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675" dirty="0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1C19FB-182F-456C-9758-0F133255946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31C5EB-094E-4C53-8DA7-71DBA860C3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B68910-B89A-4366-B2CE-FAB7D896801D}"/>
              </a:ext>
            </a:extLst>
          </p:cNvPr>
          <p:cNvSpPr/>
          <p:nvPr userDrawn="1"/>
        </p:nvSpPr>
        <p:spPr bwMode="auto">
          <a:xfrm>
            <a:off x="11769355" y="6392987"/>
            <a:ext cx="359229" cy="346166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32" marR="0" indent="-285744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</a:pP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29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D5556E-D817-4F76-8371-E42D018FB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F4C6-7B96-4FE8-BA29-21B83D5D5C6D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4F84A0-5883-492A-A122-ADA2BB1A4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98705-9170-4B10-B5FD-6912EA1A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5C98-E180-45A2-A2EA-4C19754C83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925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42129DB-7CCB-4DFF-A799-E554B53301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055" y="0"/>
            <a:ext cx="12228688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711C93-9256-466D-8867-F7FBA8AD6463}"/>
              </a:ext>
            </a:extLst>
          </p:cNvPr>
          <p:cNvSpPr txBox="1"/>
          <p:nvPr userDrawn="1"/>
        </p:nvSpPr>
        <p:spPr>
          <a:xfrm>
            <a:off x="622301" y="1802162"/>
            <a:ext cx="6049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Numberblocks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3EC0BE-6789-4914-A005-C2484543BD67}"/>
              </a:ext>
            </a:extLst>
          </p:cNvPr>
          <p:cNvSpPr/>
          <p:nvPr userDrawn="1"/>
        </p:nvSpPr>
        <p:spPr>
          <a:xfrm>
            <a:off x="6847367" y="5178056"/>
            <a:ext cx="5050721" cy="1392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9602" y="3177458"/>
            <a:ext cx="6062463" cy="115213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Series [xx] Episode [xx]</a:t>
            </a:r>
          </a:p>
          <a:p>
            <a:pPr lvl="0"/>
            <a:r>
              <a:rPr lang="en-GB" noProof="0" dirty="0"/>
              <a:t>[Name]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959467-41A6-455E-929A-E40D1059C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None/>
              <a:defRPr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99CC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EA04C3-E93E-45FB-8B42-78A38976AF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503085" y="6248400"/>
            <a:ext cx="8544983" cy="4572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99CC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66B1CA-5C61-4ED0-9D9B-7D537E1AF9F6}"/>
              </a:ext>
            </a:extLst>
          </p:cNvPr>
          <p:cNvSpPr txBox="1"/>
          <p:nvPr userDrawn="1"/>
        </p:nvSpPr>
        <p:spPr>
          <a:xfrm>
            <a:off x="5416733" y="6416094"/>
            <a:ext cx="6481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blue dot in the corner of a slide indicates that there are notes below the slide.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E6AEE1-F917-47B7-AFAD-AB1A9482DC70}"/>
              </a:ext>
            </a:extLst>
          </p:cNvPr>
          <p:cNvSpPr/>
          <p:nvPr userDrawn="1"/>
        </p:nvSpPr>
        <p:spPr bwMode="auto">
          <a:xfrm>
            <a:off x="11769355" y="6392987"/>
            <a:ext cx="359229" cy="346166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32" marR="0" indent="-285744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</a:pP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C46847D-B67F-41BD-A401-3CC017D6BB5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90" t="73886" r="2704" b="4473"/>
          <a:stretch/>
        </p:blipFill>
        <p:spPr bwMode="auto">
          <a:xfrm>
            <a:off x="7091540" y="4550735"/>
            <a:ext cx="4806548" cy="148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65E605-7CFD-4C28-A30E-0D08D815CEE1}"/>
              </a:ext>
            </a:extLst>
          </p:cNvPr>
          <p:cNvSpPr txBox="1"/>
          <p:nvPr userDrawn="1"/>
        </p:nvSpPr>
        <p:spPr>
          <a:xfrm>
            <a:off x="622301" y="2663298"/>
            <a:ext cx="6049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Support Materials</a:t>
            </a:r>
          </a:p>
        </p:txBody>
      </p:sp>
    </p:spTree>
    <p:extLst>
      <p:ext uri="{BB962C8B-B14F-4D97-AF65-F5344CB8AC3E}">
        <p14:creationId xmlns:p14="http://schemas.microsoft.com/office/powerpoint/2010/main" val="758913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11F86-0498-45AC-91EB-811F623B6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1035" y="430660"/>
            <a:ext cx="10972800" cy="982117"/>
          </a:xfrm>
        </p:spPr>
        <p:txBody>
          <a:bodyPr anchor="t"/>
          <a:lstStyle>
            <a:lvl1pPr>
              <a:defRPr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[Subtitle]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585858"/>
              </a:buClr>
              <a:buFont typeface="Arial" panose="020B0604020202020204" pitchFamily="34" charset="0"/>
              <a:buChar char="•"/>
              <a:defRPr sz="200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80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585858"/>
              </a:buClr>
              <a:buFont typeface="Arial" panose="020B0604020202020204" pitchFamily="34" charset="0"/>
              <a:buChar char="•"/>
              <a:defRPr sz="1600">
                <a:solidFill>
                  <a:srgbClr val="5858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4DB3256F-83C8-4422-BB4B-79DB90083B87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585858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‹#›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94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043FF3-1B19-4F6E-AED6-1F0E0B126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65125"/>
            <a:ext cx="109685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78F67-7D07-4B89-B1B7-77FCB2FBC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825625"/>
            <a:ext cx="109685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AF1F1-6765-45EE-BEB9-185EDFB653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52CA6C61-5C46-4CCD-83FB-18DE309C759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85858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21/04/2021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D2AC0-4764-4C71-9EC2-3E3309ED3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79FDB-13C2-4DC1-8C93-EEA50C728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3A4A998D-6F83-4D71-AA77-13FC1A1399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85858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62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95" r:id="rId3"/>
    <p:sldLayoutId id="2147483697" r:id="rId4"/>
    <p:sldLayoutId id="2147483674" r:id="rId5"/>
    <p:sldLayoutId id="2147483698" r:id="rId6"/>
    <p:sldLayoutId id="214748370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5858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043FF3-1B19-4F6E-AED6-1F0E0B126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65125"/>
            <a:ext cx="109685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78F67-7D07-4B89-B1B7-77FCB2FBC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825625"/>
            <a:ext cx="109685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AF1F1-6765-45EE-BEB9-185EDFB653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52CA6C61-5C46-4CCD-83FB-18DE309C7599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85858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21/04/2021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D2AC0-4764-4C71-9EC2-3E3309ED3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79FDB-13C2-4DC1-8C93-EEA50C728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fld id="{3A4A998D-6F83-4D71-AA77-13FC1A1399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585858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85858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93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5858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8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F49BF0-75F1-45ED-BCD2-5BA591F846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Series 3 Episode 29</a:t>
            </a:r>
          </a:p>
          <a:p>
            <a:r>
              <a:rPr lang="en-GB" dirty="0"/>
              <a:t>Thirteen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324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71AD67-2B67-4683-95B5-4BDCB01F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Enabling Environments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CBDBFE0-B079-403B-A6E3-9AB0F94B0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b="1" dirty="0">
                <a:latin typeface="+mj-lt"/>
              </a:rPr>
              <a:t>Playing and Exploring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000" dirty="0">
                <a:latin typeface="+mj-lt"/>
              </a:rPr>
              <a:t>Look out for unlucky moments when the children are playing. Take photos of unlucky moments, for example, missing a goal, running out of time for a turn. Display photos of the children’s unlucky moments on an ‘unlucky thirteen’ board.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GB" sz="2000" b="1" dirty="0">
                <a:latin typeface="+mj-lt"/>
              </a:rPr>
              <a:t>Active Learning</a:t>
            </a:r>
            <a:br>
              <a:rPr lang="en-GB" sz="2000" b="1" dirty="0">
                <a:latin typeface="+mj-lt"/>
              </a:rPr>
            </a:br>
            <a:r>
              <a:rPr lang="en-GB" sz="2000" dirty="0">
                <a:latin typeface="+mj-lt"/>
              </a:rPr>
              <a:t>Listen in to whether children can count consistently beyond twelve and use ‘-teen’ not ‘-ty’ when counting. Model counting to thirteen and over-emphasise the ‘-teen’.</a:t>
            </a:r>
          </a:p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GB" sz="2000" b="1" dirty="0">
                <a:latin typeface="+mj-lt"/>
              </a:rPr>
              <a:t>Creating and Thinking Critically</a:t>
            </a:r>
            <a:br>
              <a:rPr lang="en-GB" sz="2000" b="1" dirty="0">
                <a:latin typeface="+mj-lt"/>
              </a:rPr>
            </a:br>
            <a:r>
              <a:rPr lang="en-GB" sz="2000" dirty="0">
                <a:latin typeface="+mj-lt"/>
              </a:rPr>
              <a:t>Build different representations of 13 as a quantity using one ten and three ones using different concrete resources.</a:t>
            </a:r>
          </a:p>
        </p:txBody>
      </p:sp>
    </p:spTree>
    <p:extLst>
      <p:ext uri="{BB962C8B-B14F-4D97-AF65-F5344CB8AC3E}">
        <p14:creationId xmlns:p14="http://schemas.microsoft.com/office/powerpoint/2010/main" val="3525258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BCEBF12-8E64-4B5B-B784-0381D79B3E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Learning Together in Y1</a:t>
            </a:r>
          </a:p>
        </p:txBody>
      </p:sp>
    </p:spTree>
    <p:extLst>
      <p:ext uri="{BB962C8B-B14F-4D97-AF65-F5344CB8AC3E}">
        <p14:creationId xmlns:p14="http://schemas.microsoft.com/office/powerpoint/2010/main" val="1819705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4C2C988-8589-4F73-9AF3-C15DE42FB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DAFA229-6FCF-489F-9C20-27EBDD695566}"/>
              </a:ext>
            </a:extLst>
          </p:cNvPr>
          <p:cNvSpPr/>
          <p:nvPr/>
        </p:nvSpPr>
        <p:spPr>
          <a:xfrm>
            <a:off x="4190400" y="6508800"/>
            <a:ext cx="38129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i="1" dirty="0">
                <a:solidFill>
                  <a:srgbClr val="969798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Images © 2017 Alphablocks Ltd. All Rights Reserved.</a:t>
            </a:r>
            <a:endParaRPr lang="en-GB" sz="1200" i="1" dirty="0">
              <a:solidFill>
                <a:srgbClr val="969798"/>
              </a:solidFill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70022D1F-8A83-4090-96F9-5217E205BDC3}"/>
              </a:ext>
            </a:extLst>
          </p:cNvPr>
          <p:cNvSpPr/>
          <p:nvPr/>
        </p:nvSpPr>
        <p:spPr>
          <a:xfrm>
            <a:off x="6976877" y="784613"/>
            <a:ext cx="4929777" cy="1616687"/>
          </a:xfrm>
          <a:prstGeom prst="wedgeEllipseCallout">
            <a:avLst>
              <a:gd name="adj1" fmla="val -50945"/>
              <a:gd name="adj2" fmla="val 112322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4"/>
                </a:solidFill>
                <a:latin typeface="Century Gothic" panose="020B0502020202020204" pitchFamily="34" charset="0"/>
              </a:rPr>
              <a:t>I am more than 12.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056FF1-7FCF-4A56-8DC5-C1792A945EDF}"/>
              </a:ext>
            </a:extLst>
          </p:cNvPr>
          <p:cNvSpPr/>
          <p:nvPr/>
        </p:nvSpPr>
        <p:spPr bwMode="auto">
          <a:xfrm>
            <a:off x="11769355" y="6392987"/>
            <a:ext cx="359229" cy="346166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32" marR="0" indent="-285744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</a:pP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6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E5AEC343-6BF1-4647-AEDF-0CF35249A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DAFA229-6FCF-489F-9C20-27EBDD695566}"/>
              </a:ext>
            </a:extLst>
          </p:cNvPr>
          <p:cNvSpPr/>
          <p:nvPr/>
        </p:nvSpPr>
        <p:spPr>
          <a:xfrm>
            <a:off x="4190400" y="6508800"/>
            <a:ext cx="38129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i="1" dirty="0">
                <a:solidFill>
                  <a:srgbClr val="969798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Images </a:t>
            </a:r>
            <a:r>
              <a:rPr lang="en-GB" sz="1200" i="1">
                <a:solidFill>
                  <a:srgbClr val="969798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© 2017 </a:t>
            </a:r>
            <a:r>
              <a:rPr lang="en-GB" sz="1200" i="1" dirty="0">
                <a:solidFill>
                  <a:srgbClr val="969798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Alphablocks Ltd. All Rights Reserved.</a:t>
            </a:r>
            <a:endParaRPr lang="en-GB" sz="1200" i="1" dirty="0">
              <a:solidFill>
                <a:srgbClr val="969798"/>
              </a:solidFill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70022D1F-8A83-4090-96F9-5217E205BDC3}"/>
              </a:ext>
            </a:extLst>
          </p:cNvPr>
          <p:cNvSpPr/>
          <p:nvPr/>
        </p:nvSpPr>
        <p:spPr>
          <a:xfrm>
            <a:off x="7581020" y="118847"/>
            <a:ext cx="4266389" cy="1616687"/>
          </a:xfrm>
          <a:prstGeom prst="wedgeEllipseCallout">
            <a:avLst>
              <a:gd name="adj1" fmla="val -60667"/>
              <a:gd name="adj2" fmla="val -24205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4"/>
                </a:solidFill>
                <a:latin typeface="Century Gothic" panose="020B0502020202020204" pitchFamily="34" charset="0"/>
              </a:rPr>
              <a:t>I am one block taller than </a:t>
            </a:r>
            <a:r>
              <a:rPr lang="en-GB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Twelve</a:t>
            </a:r>
            <a:r>
              <a:rPr lang="en-GB" sz="2800" dirty="0">
                <a:solidFill>
                  <a:schemeClr val="accent4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B4FDDFB2-B815-457C-81D0-578E2E737CD8}"/>
              </a:ext>
            </a:extLst>
          </p:cNvPr>
          <p:cNvSpPr/>
          <p:nvPr/>
        </p:nvSpPr>
        <p:spPr>
          <a:xfrm>
            <a:off x="878731" y="532859"/>
            <a:ext cx="4266389" cy="1616687"/>
          </a:xfrm>
          <a:prstGeom prst="wedgeEllipseCallout">
            <a:avLst>
              <a:gd name="adj1" fmla="val 60364"/>
              <a:gd name="adj2" fmla="val 1302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4"/>
                </a:solidFill>
                <a:latin typeface="Century Gothic" panose="020B0502020202020204" pitchFamily="34" charset="0"/>
              </a:rPr>
              <a:t>I am one block shorter than </a:t>
            </a:r>
            <a:r>
              <a:rPr lang="en-GB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Thirteen</a:t>
            </a:r>
            <a:r>
              <a:rPr lang="en-GB" sz="2800" dirty="0">
                <a:solidFill>
                  <a:schemeClr val="accent4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7107DBD-002D-4FFE-8CE7-66CD4502A971}"/>
              </a:ext>
            </a:extLst>
          </p:cNvPr>
          <p:cNvSpPr/>
          <p:nvPr/>
        </p:nvSpPr>
        <p:spPr bwMode="auto">
          <a:xfrm>
            <a:off x="11769355" y="6392987"/>
            <a:ext cx="359229" cy="346166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32" marR="0" indent="-285744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</a:pP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68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D1ACFA-DA81-47E8-A443-B2E09C725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55" y="0"/>
            <a:ext cx="12192000" cy="686503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DAFA229-6FCF-489F-9C20-27EBDD695566}"/>
              </a:ext>
            </a:extLst>
          </p:cNvPr>
          <p:cNvSpPr/>
          <p:nvPr/>
        </p:nvSpPr>
        <p:spPr>
          <a:xfrm>
            <a:off x="4190400" y="6508800"/>
            <a:ext cx="38129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i="1" dirty="0">
                <a:solidFill>
                  <a:srgbClr val="969798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Images </a:t>
            </a:r>
            <a:r>
              <a:rPr lang="en-GB" sz="1200" i="1">
                <a:solidFill>
                  <a:srgbClr val="969798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© 2017 </a:t>
            </a:r>
            <a:r>
              <a:rPr lang="en-GB" sz="1200" i="1" dirty="0">
                <a:solidFill>
                  <a:srgbClr val="969798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Alphablocks Ltd. All Rights Reserved.</a:t>
            </a:r>
            <a:endParaRPr lang="en-GB" sz="1200" i="1" dirty="0">
              <a:solidFill>
                <a:srgbClr val="96979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D69148-7625-4586-82A5-A6290B958F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4826" y="2753207"/>
            <a:ext cx="1743607" cy="449373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0DFDC2-0C46-44E7-ACB2-42E41304E6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124073" y="4132880"/>
            <a:ext cx="4493735" cy="1742763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B666C96C-DE44-4E53-BE18-50BFB04C8D9C}"/>
              </a:ext>
            </a:extLst>
          </p:cNvPr>
          <p:cNvSpPr/>
          <p:nvPr/>
        </p:nvSpPr>
        <p:spPr>
          <a:xfrm rot="5400000">
            <a:off x="7162310" y="4296696"/>
            <a:ext cx="607916" cy="62577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highlight>
                <a:srgbClr val="FE9327"/>
              </a:highlight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A40B232-9DFC-48D0-A3CF-E6C53E992815}"/>
              </a:ext>
            </a:extLst>
          </p:cNvPr>
          <p:cNvSpPr/>
          <p:nvPr/>
        </p:nvSpPr>
        <p:spPr>
          <a:xfrm rot="5400000">
            <a:off x="6296945" y="4312837"/>
            <a:ext cx="607916" cy="62577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highlight>
                <a:srgbClr val="FE9327"/>
              </a:highlight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694DEDD-6A3C-4898-997E-995AEDFD14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4827" y="355204"/>
            <a:ext cx="1743607" cy="449373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E8F7BD4-FBC8-4FC6-BC91-0A1CDE9733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072" y="1738121"/>
            <a:ext cx="4493736" cy="186204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00A6C895-FDB1-4DD0-B1C9-280B8A6B2D74}"/>
              </a:ext>
            </a:extLst>
          </p:cNvPr>
          <p:cNvSpPr/>
          <p:nvPr/>
        </p:nvSpPr>
        <p:spPr>
          <a:xfrm>
            <a:off x="7140799" y="1921435"/>
            <a:ext cx="607916" cy="55701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45C836B-F0AA-4391-949E-C08A059EE256}"/>
              </a:ext>
            </a:extLst>
          </p:cNvPr>
          <p:cNvSpPr/>
          <p:nvPr/>
        </p:nvSpPr>
        <p:spPr>
          <a:xfrm>
            <a:off x="8049796" y="1895982"/>
            <a:ext cx="607916" cy="55701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4040098-BE60-4A01-A366-75CA0D167D9E}"/>
              </a:ext>
            </a:extLst>
          </p:cNvPr>
          <p:cNvSpPr/>
          <p:nvPr/>
        </p:nvSpPr>
        <p:spPr>
          <a:xfrm>
            <a:off x="6267802" y="1912123"/>
            <a:ext cx="607916" cy="55701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F105F3A-EC0B-4CE7-AB71-06FC0526C8F2}"/>
              </a:ext>
            </a:extLst>
          </p:cNvPr>
          <p:cNvSpPr/>
          <p:nvPr/>
        </p:nvSpPr>
        <p:spPr>
          <a:xfrm>
            <a:off x="3358633" y="116319"/>
            <a:ext cx="5123616" cy="112422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accent4"/>
                </a:solidFill>
                <a:latin typeface="Century Gothic" panose="020B0502020202020204" pitchFamily="34" charset="0"/>
              </a:rPr>
              <a:t>13 is 1 more than 12.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15788061-4C8E-4E06-B239-5B93EEBEFBE0}"/>
              </a:ext>
            </a:extLst>
          </p:cNvPr>
          <p:cNvSpPr/>
          <p:nvPr/>
        </p:nvSpPr>
        <p:spPr>
          <a:xfrm>
            <a:off x="238033" y="2043219"/>
            <a:ext cx="902733" cy="8704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id="{0B524CD0-02D3-4154-81C9-D5F5BD011CB0}"/>
              </a:ext>
            </a:extLst>
          </p:cNvPr>
          <p:cNvSpPr/>
          <p:nvPr/>
        </p:nvSpPr>
        <p:spPr>
          <a:xfrm>
            <a:off x="284606" y="4494457"/>
            <a:ext cx="902733" cy="870450"/>
          </a:xfrm>
          <a:prstGeom prst="star5">
            <a:avLst/>
          </a:prstGeom>
          <a:solidFill>
            <a:srgbClr val="FE9327"/>
          </a:solidFill>
          <a:ln>
            <a:solidFill>
              <a:srgbClr val="FE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4BA710CB-0AC8-4E1D-957A-267664CC91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6687" y="2246084"/>
            <a:ext cx="126806" cy="711975"/>
          </a:xfrm>
          <a:prstGeom prst="rect">
            <a:avLst/>
          </a:prstGeom>
        </p:spPr>
      </p:pic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3F5F03-4DEC-409E-9DDA-A59EA38BA88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549" y="4652932"/>
            <a:ext cx="445566" cy="714302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E9D896B6-9427-4555-9406-1CAF86299B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0812" y="2215638"/>
            <a:ext cx="430442" cy="721282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A2DE1323-46E2-4466-AFCA-595F70D9226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0090" y="4652932"/>
            <a:ext cx="126806" cy="71197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AEEC57-88DF-4EE2-A490-D9ABB02BC8BB}"/>
              </a:ext>
            </a:extLst>
          </p:cNvPr>
          <p:cNvSpPr/>
          <p:nvPr/>
        </p:nvSpPr>
        <p:spPr>
          <a:xfrm>
            <a:off x="124294" y="1349103"/>
            <a:ext cx="11982322" cy="2359624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4D09A18-9676-41BF-B1EA-4F1CC88C9C10}"/>
              </a:ext>
            </a:extLst>
          </p:cNvPr>
          <p:cNvSpPr/>
          <p:nvPr/>
        </p:nvSpPr>
        <p:spPr>
          <a:xfrm>
            <a:off x="146261" y="3832205"/>
            <a:ext cx="11982322" cy="2359624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A4D4E6-4376-4E25-8F2F-8D4FCAFDE386}"/>
              </a:ext>
            </a:extLst>
          </p:cNvPr>
          <p:cNvSpPr/>
          <p:nvPr/>
        </p:nvSpPr>
        <p:spPr bwMode="auto">
          <a:xfrm>
            <a:off x="11769355" y="6392987"/>
            <a:ext cx="359229" cy="346166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32" marR="0" indent="-285744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</a:pP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38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repeatCount="2000" ac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0.00013 -0.0928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D1ACFA-DA81-47E8-A443-B2E09C725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03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DAFA229-6FCF-489F-9C20-27EBDD695566}"/>
              </a:ext>
            </a:extLst>
          </p:cNvPr>
          <p:cNvSpPr/>
          <p:nvPr/>
        </p:nvSpPr>
        <p:spPr>
          <a:xfrm>
            <a:off x="4190400" y="6508800"/>
            <a:ext cx="38129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i="1" dirty="0">
                <a:solidFill>
                  <a:srgbClr val="969798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Images </a:t>
            </a:r>
            <a:r>
              <a:rPr lang="en-GB" sz="1200" i="1">
                <a:solidFill>
                  <a:srgbClr val="969798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© 2017 </a:t>
            </a:r>
            <a:r>
              <a:rPr lang="en-GB" sz="1200" i="1" dirty="0">
                <a:solidFill>
                  <a:srgbClr val="969798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Alphablocks Ltd. All Rights Reserved.</a:t>
            </a:r>
            <a:endParaRPr lang="en-GB" sz="1200" i="1" dirty="0">
              <a:solidFill>
                <a:srgbClr val="969798"/>
              </a:solidFill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70022D1F-8A83-4090-96F9-5217E205BDC3}"/>
              </a:ext>
            </a:extLst>
          </p:cNvPr>
          <p:cNvSpPr/>
          <p:nvPr/>
        </p:nvSpPr>
        <p:spPr>
          <a:xfrm>
            <a:off x="6976876" y="126824"/>
            <a:ext cx="4929777" cy="1616687"/>
          </a:xfrm>
          <a:prstGeom prst="wedgeEllipseCallout">
            <a:avLst>
              <a:gd name="adj1" fmla="val -17753"/>
              <a:gd name="adj2" fmla="val 93469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4"/>
                </a:solidFill>
                <a:latin typeface="Century Gothic" panose="020B0502020202020204" pitchFamily="34" charset="0"/>
              </a:rPr>
              <a:t>I am </a:t>
            </a:r>
            <a:r>
              <a:rPr lang="en-GB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Ten</a:t>
            </a:r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2800" dirty="0">
                <a:solidFill>
                  <a:schemeClr val="accent4"/>
                </a:solidFill>
                <a:latin typeface="Century Gothic" panose="020B0502020202020204" pitchFamily="34" charset="0"/>
              </a:rPr>
              <a:t>and</a:t>
            </a:r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Three</a:t>
            </a:r>
            <a:r>
              <a:rPr lang="en-GB" sz="2800" dirty="0">
                <a:solidFill>
                  <a:schemeClr val="accent4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262745BA-8DAF-4955-A78B-8A3D2F30D8FB}"/>
              </a:ext>
            </a:extLst>
          </p:cNvPr>
          <p:cNvSpPr/>
          <p:nvPr/>
        </p:nvSpPr>
        <p:spPr>
          <a:xfrm>
            <a:off x="285347" y="387951"/>
            <a:ext cx="4929777" cy="1616687"/>
          </a:xfrm>
          <a:prstGeom prst="wedgeEllipseCallout">
            <a:avLst>
              <a:gd name="adj1" fmla="val -6229"/>
              <a:gd name="adj2" fmla="val 78059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4"/>
                </a:solidFill>
                <a:latin typeface="Century Gothic" panose="020B0502020202020204" pitchFamily="34" charset="0"/>
              </a:rPr>
              <a:t>I am </a:t>
            </a:r>
            <a:r>
              <a:rPr lang="en-GB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Ten</a:t>
            </a:r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2800" dirty="0">
                <a:solidFill>
                  <a:schemeClr val="accent4"/>
                </a:solidFill>
                <a:latin typeface="Century Gothic" panose="020B0502020202020204" pitchFamily="34" charset="0"/>
              </a:rPr>
              <a:t>and</a:t>
            </a:r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Two</a:t>
            </a:r>
            <a:r>
              <a:rPr lang="en-GB" sz="2800" dirty="0">
                <a:solidFill>
                  <a:schemeClr val="accent4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65312E-935B-44F8-A038-8045480DD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9" r="28209"/>
          <a:stretch/>
        </p:blipFill>
        <p:spPr>
          <a:xfrm>
            <a:off x="146548" y="2324238"/>
            <a:ext cx="3153242" cy="40687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82CA6A-4F73-4788-AA8F-DD9E21DBA6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9" r="28209"/>
          <a:stretch/>
        </p:blipFill>
        <p:spPr>
          <a:xfrm>
            <a:off x="6139099" y="2450937"/>
            <a:ext cx="3153242" cy="40687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C43D62-CBCA-4220-B6E0-5EB8EBE9D9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1" r="35171"/>
          <a:stretch/>
        </p:blipFill>
        <p:spPr>
          <a:xfrm>
            <a:off x="1928406" y="4328876"/>
            <a:ext cx="1147705" cy="21799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50A204-F7EF-45EF-ACB5-AABEDAC5C2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6" r="38826"/>
          <a:stretch/>
        </p:blipFill>
        <p:spPr>
          <a:xfrm>
            <a:off x="7915616" y="3594972"/>
            <a:ext cx="1207669" cy="3039035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10DC6E-43A3-4BF5-B12B-8D6D20A3237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319" r="32181"/>
          <a:stretch/>
        </p:blipFill>
        <p:spPr>
          <a:xfrm>
            <a:off x="558118" y="2440050"/>
            <a:ext cx="2730786" cy="4096179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4BC41BB1-A37C-4D5E-9040-0E57646EE04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60" r="29309"/>
          <a:stretch/>
        </p:blipFill>
        <p:spPr>
          <a:xfrm>
            <a:off x="6539390" y="2594226"/>
            <a:ext cx="2928460" cy="406410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4D99BFA-61B1-494F-86AF-1C0A0BC2EBDE}"/>
              </a:ext>
            </a:extLst>
          </p:cNvPr>
          <p:cNvSpPr/>
          <p:nvPr/>
        </p:nvSpPr>
        <p:spPr bwMode="auto">
          <a:xfrm>
            <a:off x="11769355" y="6392987"/>
            <a:ext cx="359229" cy="346166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32" marR="0" indent="-285744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</a:pP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3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D1ACFA-DA81-47E8-A443-B2E09C725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503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DAFA229-6FCF-489F-9C20-27EBDD695566}"/>
              </a:ext>
            </a:extLst>
          </p:cNvPr>
          <p:cNvSpPr/>
          <p:nvPr/>
        </p:nvSpPr>
        <p:spPr>
          <a:xfrm>
            <a:off x="4190400" y="6508800"/>
            <a:ext cx="38129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i="1" dirty="0">
                <a:solidFill>
                  <a:srgbClr val="969798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Images </a:t>
            </a:r>
            <a:r>
              <a:rPr lang="en-GB" sz="1200" i="1">
                <a:solidFill>
                  <a:srgbClr val="969798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© 2017 </a:t>
            </a:r>
            <a:r>
              <a:rPr lang="en-GB" sz="1200" i="1" dirty="0">
                <a:solidFill>
                  <a:srgbClr val="969798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Alphablocks Ltd. All Rights Reserved.</a:t>
            </a:r>
            <a:endParaRPr lang="en-GB" sz="1200" i="1" dirty="0">
              <a:solidFill>
                <a:srgbClr val="969798"/>
              </a:solidFill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70022D1F-8A83-4090-96F9-5217E205BDC3}"/>
              </a:ext>
            </a:extLst>
          </p:cNvPr>
          <p:cNvSpPr/>
          <p:nvPr/>
        </p:nvSpPr>
        <p:spPr>
          <a:xfrm>
            <a:off x="4332007" y="269148"/>
            <a:ext cx="4929777" cy="1781596"/>
          </a:xfrm>
          <a:prstGeom prst="wedgeEllipseCallout">
            <a:avLst>
              <a:gd name="adj1" fmla="val -46209"/>
              <a:gd name="adj2" fmla="val 67797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4"/>
                </a:solidFill>
                <a:latin typeface="Century Gothic" panose="020B0502020202020204" pitchFamily="34" charset="0"/>
              </a:rPr>
              <a:t>13 fills one ten frame and 3 on another.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694DEDD-6A3C-4898-997E-995AEDFD14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85" y="1998399"/>
            <a:ext cx="1743607" cy="420660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E8F7BD4-FBC8-4FC6-BC91-0A1CDE97333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67306" y="3230687"/>
            <a:ext cx="4205868" cy="1742763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00A6C895-FDB1-4DD0-B1C9-280B8A6B2D74}"/>
              </a:ext>
            </a:extLst>
          </p:cNvPr>
          <p:cNvSpPr/>
          <p:nvPr/>
        </p:nvSpPr>
        <p:spPr>
          <a:xfrm>
            <a:off x="2441441" y="4630652"/>
            <a:ext cx="607916" cy="557010"/>
          </a:xfrm>
          <a:prstGeom prst="ellipse">
            <a:avLst/>
          </a:prstGeom>
          <a:solidFill>
            <a:srgbClr val="E9D71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45C836B-F0AA-4391-949E-C08A059EE256}"/>
              </a:ext>
            </a:extLst>
          </p:cNvPr>
          <p:cNvSpPr/>
          <p:nvPr/>
        </p:nvSpPr>
        <p:spPr>
          <a:xfrm>
            <a:off x="2450006" y="5417827"/>
            <a:ext cx="607916" cy="557010"/>
          </a:xfrm>
          <a:prstGeom prst="ellipse">
            <a:avLst/>
          </a:prstGeom>
          <a:solidFill>
            <a:srgbClr val="E9D71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4040098-BE60-4A01-A366-75CA0D167D9E}"/>
              </a:ext>
            </a:extLst>
          </p:cNvPr>
          <p:cNvSpPr/>
          <p:nvPr/>
        </p:nvSpPr>
        <p:spPr>
          <a:xfrm>
            <a:off x="2472180" y="3823196"/>
            <a:ext cx="607916" cy="557010"/>
          </a:xfrm>
          <a:prstGeom prst="ellipse">
            <a:avLst/>
          </a:prstGeom>
          <a:solidFill>
            <a:srgbClr val="E9D71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162F8320-52DC-497A-BB46-8923953FA9C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111" y="2788045"/>
            <a:ext cx="126806" cy="711975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ECCB4DB-0064-46D0-8EBA-DDFBEDC827C9}"/>
              </a:ext>
            </a:extLst>
          </p:cNvPr>
          <p:cNvSpPr/>
          <p:nvPr/>
        </p:nvSpPr>
        <p:spPr>
          <a:xfrm>
            <a:off x="4396219" y="5063886"/>
            <a:ext cx="4490921" cy="112422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accent4"/>
                </a:solidFill>
                <a:latin typeface="Century Gothic" panose="020B0502020202020204" pitchFamily="34" charset="0"/>
              </a:rPr>
              <a:t>The 1 means     ____.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8A1D603E-E16A-43FB-9713-6DF37C65C3DC}"/>
              </a:ext>
            </a:extLst>
          </p:cNvPr>
          <p:cNvSpPr/>
          <p:nvPr/>
        </p:nvSpPr>
        <p:spPr>
          <a:xfrm>
            <a:off x="4396220" y="3758315"/>
            <a:ext cx="4490920" cy="112422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accent4"/>
                </a:solidFill>
                <a:latin typeface="Century Gothic" panose="020B0502020202020204" pitchFamily="34" charset="0"/>
              </a:rPr>
              <a:t>The 3 means     _____.</a:t>
            </a:r>
          </a:p>
        </p:txBody>
      </p: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1F21960E-DE3B-470F-9907-C418534D601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779" y="2788045"/>
            <a:ext cx="430442" cy="721282"/>
          </a:xfrm>
          <a:prstGeom prst="rect">
            <a:avLst/>
          </a:prstGeom>
        </p:spPr>
      </p:pic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58CB575F-0E10-4DE6-A2D0-6E5C3AAE99BC}"/>
              </a:ext>
            </a:extLst>
          </p:cNvPr>
          <p:cNvSpPr/>
          <p:nvPr/>
        </p:nvSpPr>
        <p:spPr>
          <a:xfrm>
            <a:off x="9168997" y="5042115"/>
            <a:ext cx="2741146" cy="654217"/>
          </a:xfrm>
          <a:prstGeom prst="wedgeEllipseCallout">
            <a:avLst>
              <a:gd name="adj1" fmla="val -46209"/>
              <a:gd name="adj2" fmla="val 67797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-teen</a:t>
            </a:r>
            <a:r>
              <a:rPr lang="en-GB" sz="2800" dirty="0">
                <a:solidFill>
                  <a:schemeClr val="accent4"/>
                </a:solidFill>
                <a:latin typeface="Century Gothic" panose="020B0502020202020204" pitchFamily="34" charset="0"/>
              </a:rPr>
              <a:t>!</a:t>
            </a:r>
          </a:p>
        </p:txBody>
      </p: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03682784-C799-4E98-AF7E-D6732285CAA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444" y="4101701"/>
            <a:ext cx="264226" cy="442758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F9DCDD88-9833-4376-BC02-07E98D65819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576" y="5371709"/>
            <a:ext cx="77840" cy="4370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91DA53-537A-4D16-A0B2-8BC3AF83EAE9}"/>
              </a:ext>
            </a:extLst>
          </p:cNvPr>
          <p:cNvSpPr txBox="1"/>
          <p:nvPr/>
        </p:nvSpPr>
        <p:spPr>
          <a:xfrm>
            <a:off x="7608092" y="5333609"/>
            <a:ext cx="102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4"/>
                </a:solidFill>
                <a:latin typeface="Myriad Pro" panose="020B0503030403020204"/>
              </a:rPr>
              <a:t>ten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EB2A64-D4D2-4EE5-8758-FA62EF0107FE}"/>
              </a:ext>
            </a:extLst>
          </p:cNvPr>
          <p:cNvSpPr txBox="1"/>
          <p:nvPr/>
        </p:nvSpPr>
        <p:spPr>
          <a:xfrm>
            <a:off x="7543924" y="3987384"/>
            <a:ext cx="1272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4"/>
                </a:solidFill>
                <a:latin typeface="Myriad Pro" panose="020B0503030403020204"/>
              </a:rPr>
              <a:t>ones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EC720F9-5DD2-40BA-9544-F22FB55E76A9}"/>
              </a:ext>
            </a:extLst>
          </p:cNvPr>
          <p:cNvSpPr/>
          <p:nvPr/>
        </p:nvSpPr>
        <p:spPr bwMode="auto">
          <a:xfrm>
            <a:off x="11769355" y="6392987"/>
            <a:ext cx="359229" cy="346166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32" marR="0" indent="-285744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</a:pP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21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3" grpId="0" animBg="1"/>
      <p:bldP spid="45" grpId="0" animBg="1"/>
      <p:bldP spid="24" grpId="0" animBg="1"/>
      <p:bldP spid="2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71AD67-2B67-4683-95B5-4BDCB01F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Further activities for Y1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CBDBFE0-B079-403B-A6E3-9AB0F94B0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Compare the heights of each other using “taller than” and “shorter than”.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Compare quantities that are 1 more/1 less than each other using “more than” or “less than”.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Explore ways of representing 12 and 13 so that it is possible to see that 13 is one more than 12. (For example, coins, Numicon-type shapes, Dienes blocks, connecting cubes).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Explore ways to arrange 13 on a tens frame. (Keep 10 counters on one complete tens frame and rearrange the 3 counters in different places.)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Explore ways to make 13 with red and yellow counters.</a:t>
            </a:r>
          </a:p>
        </p:txBody>
      </p:sp>
    </p:spTree>
    <p:extLst>
      <p:ext uri="{BB962C8B-B14F-4D97-AF65-F5344CB8AC3E}">
        <p14:creationId xmlns:p14="http://schemas.microsoft.com/office/powerpoint/2010/main" val="2671267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BCEBF12-8E64-4B5B-B784-0381D79B3E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Learning Together in Y2</a:t>
            </a:r>
          </a:p>
        </p:txBody>
      </p:sp>
    </p:spTree>
    <p:extLst>
      <p:ext uri="{BB962C8B-B14F-4D97-AF65-F5344CB8AC3E}">
        <p14:creationId xmlns:p14="http://schemas.microsoft.com/office/powerpoint/2010/main" val="3510689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1D3BC5-F053-467E-A898-92F4218D32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87CC145E-53B0-496B-86E8-472538CEAC91}"/>
              </a:ext>
            </a:extLst>
          </p:cNvPr>
          <p:cNvSpPr/>
          <p:nvPr/>
        </p:nvSpPr>
        <p:spPr bwMode="auto">
          <a:xfrm>
            <a:off x="11769354" y="6392987"/>
            <a:ext cx="359229" cy="34616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AFA229-6FCF-489F-9C20-27EBDD695566}"/>
              </a:ext>
            </a:extLst>
          </p:cNvPr>
          <p:cNvSpPr/>
          <p:nvPr/>
        </p:nvSpPr>
        <p:spPr>
          <a:xfrm>
            <a:off x="4190400" y="6508800"/>
            <a:ext cx="38129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i="1" dirty="0">
                <a:solidFill>
                  <a:srgbClr val="969798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Images © 2017 Alphablocks Ltd. All Rights Reserved.</a:t>
            </a:r>
            <a:endParaRPr lang="en-GB" sz="1200" i="1" dirty="0">
              <a:solidFill>
                <a:srgbClr val="969798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C6475F7-8E9A-44F8-AC72-226FFB9AC7FD}"/>
              </a:ext>
            </a:extLst>
          </p:cNvPr>
          <p:cNvGrpSpPr/>
          <p:nvPr/>
        </p:nvGrpSpPr>
        <p:grpSpPr>
          <a:xfrm>
            <a:off x="2298858" y="1999135"/>
            <a:ext cx="1742763" cy="4205868"/>
            <a:chOff x="2298858" y="1999135"/>
            <a:chExt cx="1742763" cy="420586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DB8B7AA-42BB-4887-8686-196E6AC63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067306" y="3230687"/>
              <a:ext cx="4205868" cy="1742763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11990ED-A031-46D1-8879-77EA7337AAD6}"/>
                </a:ext>
              </a:extLst>
            </p:cNvPr>
            <p:cNvSpPr/>
            <p:nvPr/>
          </p:nvSpPr>
          <p:spPr>
            <a:xfrm>
              <a:off x="2441441" y="4630652"/>
              <a:ext cx="607916" cy="557010"/>
            </a:xfrm>
            <a:prstGeom prst="ellipse">
              <a:avLst/>
            </a:prstGeom>
            <a:solidFill>
              <a:srgbClr val="E9D71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FAB196D-EF76-48B6-83F7-F1E6A77426EE}"/>
                </a:ext>
              </a:extLst>
            </p:cNvPr>
            <p:cNvSpPr/>
            <p:nvPr/>
          </p:nvSpPr>
          <p:spPr>
            <a:xfrm>
              <a:off x="2450006" y="5417827"/>
              <a:ext cx="607916" cy="557010"/>
            </a:xfrm>
            <a:prstGeom prst="ellipse">
              <a:avLst/>
            </a:prstGeom>
            <a:solidFill>
              <a:srgbClr val="E9D71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23F10C9-1802-4283-BA24-B921E61B4AE3}"/>
                </a:ext>
              </a:extLst>
            </p:cNvPr>
            <p:cNvSpPr/>
            <p:nvPr/>
          </p:nvSpPr>
          <p:spPr>
            <a:xfrm>
              <a:off x="2472180" y="3823196"/>
              <a:ext cx="607916" cy="557010"/>
            </a:xfrm>
            <a:prstGeom prst="ellipse">
              <a:avLst/>
            </a:prstGeom>
            <a:solidFill>
              <a:srgbClr val="E9D71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E6C0E24-ED39-43FD-A18F-3176F8EBB5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288" y="331041"/>
            <a:ext cx="2956816" cy="2645893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1D81F91F-D672-4110-8123-E502C65E1C8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146" y="672374"/>
            <a:ext cx="91407" cy="513221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BFA3CEF5-6E80-4A0D-A87B-7561C080EB9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6726" y="672374"/>
            <a:ext cx="310280" cy="51993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0FCAB97-68BB-48DE-B572-85693EFAEDE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750" y="2150819"/>
            <a:ext cx="547116" cy="519930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6D3223A7-B183-4472-BB69-47F10E27234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9956" y="2105997"/>
            <a:ext cx="310280" cy="5199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1D42EA-A0B8-4250-BB0B-CD9A40B24B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3564" y="3328944"/>
            <a:ext cx="2956816" cy="2645893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01B4E954-C769-4071-8401-B960A8C17EA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422" y="3670277"/>
            <a:ext cx="91407" cy="513221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5C3C64AE-23A9-432B-BA1E-FAAFA79907F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002" y="3670277"/>
            <a:ext cx="310280" cy="519930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C15D4C7A-53A4-448B-BE58-A46C3560589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430" y="5137705"/>
            <a:ext cx="547116" cy="519930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1706FD66-367D-451A-9EC8-45C0C55AEE2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0083" y="5089115"/>
            <a:ext cx="310280" cy="519930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F28BD82-2549-48EA-A5E2-1E9CEE9EAC16}"/>
              </a:ext>
            </a:extLst>
          </p:cNvPr>
          <p:cNvSpPr/>
          <p:nvPr/>
        </p:nvSpPr>
        <p:spPr>
          <a:xfrm>
            <a:off x="8671936" y="378131"/>
            <a:ext cx="2956817" cy="110170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79388"/>
            <a:r>
              <a:rPr lang="en-GB" sz="3200" dirty="0">
                <a:solidFill>
                  <a:schemeClr val="tx1"/>
                </a:solidFill>
                <a:latin typeface="Myriad Pro" panose="020B0503030403020204"/>
              </a:rPr>
              <a:t>	</a:t>
            </a: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B435D047-38AF-41A3-8302-7E9E82093F6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761" y="637481"/>
            <a:ext cx="394906" cy="564542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BE753B17-BE87-45B9-B656-35E0F4335D0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005" y="660507"/>
            <a:ext cx="394906" cy="564542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71C721FC-05DC-4CE1-9EBE-B14FE25234E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4161" y="665665"/>
            <a:ext cx="547116" cy="519930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0623A4AD-3675-4D06-9FE2-6586E425CC7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1639" y="659787"/>
            <a:ext cx="310280" cy="51993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85F8C38-7A65-4EC4-BF8F-7D36C3655579}"/>
              </a:ext>
            </a:extLst>
          </p:cNvPr>
          <p:cNvGrpSpPr/>
          <p:nvPr/>
        </p:nvGrpSpPr>
        <p:grpSpPr>
          <a:xfrm>
            <a:off x="11032336" y="669019"/>
            <a:ext cx="494513" cy="519930"/>
            <a:chOff x="12642788" y="1134163"/>
            <a:chExt cx="494513" cy="519930"/>
          </a:xfrm>
        </p:grpSpPr>
        <p:pic>
          <p:nvPicPr>
            <p:cNvPr id="27" name="Picture 26" descr="A close up of a logo&#10;&#10;Description automatically generated">
              <a:extLst>
                <a:ext uri="{FF2B5EF4-FFF2-40B4-BE49-F238E27FC236}">
                  <a16:creationId xmlns:a16="http://schemas.microsoft.com/office/drawing/2014/main" id="{4DEB090F-0B3D-474F-BD4E-86B5A3D71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2788" y="1134163"/>
              <a:ext cx="91407" cy="513221"/>
            </a:xfrm>
            <a:prstGeom prst="rect">
              <a:avLst/>
            </a:prstGeom>
          </p:spPr>
        </p:pic>
        <p:pic>
          <p:nvPicPr>
            <p:cNvPr id="28" name="Picture 27" descr="A close up of a logo&#10;&#10;Description automatically generated">
              <a:extLst>
                <a:ext uri="{FF2B5EF4-FFF2-40B4-BE49-F238E27FC236}">
                  <a16:creationId xmlns:a16="http://schemas.microsoft.com/office/drawing/2014/main" id="{14A8EF17-0F2E-4D18-9141-80AF1EAD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7021" y="1134163"/>
              <a:ext cx="310280" cy="519930"/>
            </a:xfrm>
            <a:prstGeom prst="rect">
              <a:avLst/>
            </a:prstGeom>
          </p:spPr>
        </p:pic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4D52AA8-51AD-41D0-AAF3-99CB2BDDC204}"/>
              </a:ext>
            </a:extLst>
          </p:cNvPr>
          <p:cNvSpPr/>
          <p:nvPr/>
        </p:nvSpPr>
        <p:spPr>
          <a:xfrm>
            <a:off x="8671936" y="1739187"/>
            <a:ext cx="2956817" cy="110170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79388"/>
            <a:r>
              <a:rPr lang="en-GB" sz="3200" dirty="0">
                <a:solidFill>
                  <a:schemeClr val="tx1"/>
                </a:solidFill>
                <a:latin typeface="Myriad Pro" panose="020B0503030403020204"/>
              </a:rPr>
              <a:t>	</a:t>
            </a:r>
          </a:p>
        </p:txBody>
      </p:sp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78658B78-A47C-4013-BC9B-8F959A17579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761" y="1998537"/>
            <a:ext cx="394906" cy="564542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3D6E6DAE-BB37-4D49-B89B-E8B0E0DE78E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5812" y="2020843"/>
            <a:ext cx="394906" cy="564542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2DA141B5-CC3A-40F2-8C3F-906313C1108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3741" y="2030075"/>
            <a:ext cx="547116" cy="519930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539693A7-CF1D-4DBA-8B41-9A3D6EBC47C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1562" y="2043149"/>
            <a:ext cx="310280" cy="51993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27A6A9E3-E46F-453C-8563-CB256C6434AF}"/>
              </a:ext>
            </a:extLst>
          </p:cNvPr>
          <p:cNvGrpSpPr/>
          <p:nvPr/>
        </p:nvGrpSpPr>
        <p:grpSpPr>
          <a:xfrm>
            <a:off x="11032336" y="2030075"/>
            <a:ext cx="494513" cy="519930"/>
            <a:chOff x="12642788" y="1134163"/>
            <a:chExt cx="494513" cy="519930"/>
          </a:xfrm>
        </p:grpSpPr>
        <p:pic>
          <p:nvPicPr>
            <p:cNvPr id="35" name="Picture 34" descr="A close up of a logo&#10;&#10;Description automatically generated">
              <a:extLst>
                <a:ext uri="{FF2B5EF4-FFF2-40B4-BE49-F238E27FC236}">
                  <a16:creationId xmlns:a16="http://schemas.microsoft.com/office/drawing/2014/main" id="{19BFB275-F78E-4397-B153-02167FE80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2788" y="1134163"/>
              <a:ext cx="91407" cy="513221"/>
            </a:xfrm>
            <a:prstGeom prst="rect">
              <a:avLst/>
            </a:prstGeom>
          </p:spPr>
        </p:pic>
        <p:pic>
          <p:nvPicPr>
            <p:cNvPr id="36" name="Picture 35" descr="A close up of a logo&#10;&#10;Description automatically generated">
              <a:extLst>
                <a:ext uri="{FF2B5EF4-FFF2-40B4-BE49-F238E27FC236}">
                  <a16:creationId xmlns:a16="http://schemas.microsoft.com/office/drawing/2014/main" id="{00F490D9-87CA-48DD-960F-324014D8E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7021" y="1134163"/>
              <a:ext cx="310280" cy="519930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99D822C-9440-4E9C-B549-348529080636}"/>
              </a:ext>
            </a:extLst>
          </p:cNvPr>
          <p:cNvGrpSpPr/>
          <p:nvPr/>
        </p:nvGrpSpPr>
        <p:grpSpPr>
          <a:xfrm>
            <a:off x="160641" y="2020843"/>
            <a:ext cx="1996725" cy="4206466"/>
            <a:chOff x="199161" y="1998538"/>
            <a:chExt cx="1996725" cy="4206466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B4A40D52-2A38-495C-A0F6-76423ABA6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905709" y="3103408"/>
              <a:ext cx="4206466" cy="1996725"/>
            </a:xfrm>
            <a:prstGeom prst="rect">
              <a:avLst/>
            </a:prstGeom>
          </p:spPr>
        </p:pic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5C99F2F-F1C4-4E90-8108-3FA506D1C49D}"/>
                </a:ext>
              </a:extLst>
            </p:cNvPr>
            <p:cNvSpPr/>
            <p:nvPr/>
          </p:nvSpPr>
          <p:spPr>
            <a:xfrm rot="16200000">
              <a:off x="426132" y="5485857"/>
              <a:ext cx="588809" cy="6058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104AD3D-72CD-44B1-88D8-B7BA87E76773}"/>
                </a:ext>
              </a:extLst>
            </p:cNvPr>
            <p:cNvSpPr/>
            <p:nvPr/>
          </p:nvSpPr>
          <p:spPr>
            <a:xfrm rot="16200000">
              <a:off x="431742" y="4664298"/>
              <a:ext cx="588809" cy="6058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463A3F1-1FC1-4B96-A9A4-7002D72406F9}"/>
                </a:ext>
              </a:extLst>
            </p:cNvPr>
            <p:cNvSpPr/>
            <p:nvPr/>
          </p:nvSpPr>
          <p:spPr>
            <a:xfrm rot="16200000">
              <a:off x="426132" y="3798845"/>
              <a:ext cx="588809" cy="6058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863859F-B97F-4764-B98C-B863A6B58928}"/>
                </a:ext>
              </a:extLst>
            </p:cNvPr>
            <p:cNvSpPr/>
            <p:nvPr/>
          </p:nvSpPr>
          <p:spPr>
            <a:xfrm rot="16200000">
              <a:off x="426131" y="2983121"/>
              <a:ext cx="588809" cy="6058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3D23906-D93F-4732-A8D7-4D8782D7DE0C}"/>
                </a:ext>
              </a:extLst>
            </p:cNvPr>
            <p:cNvSpPr/>
            <p:nvPr/>
          </p:nvSpPr>
          <p:spPr>
            <a:xfrm rot="16200000">
              <a:off x="408168" y="2153343"/>
              <a:ext cx="588809" cy="6058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460699A-E48B-449A-B266-68AEB4D3891E}"/>
                </a:ext>
              </a:extLst>
            </p:cNvPr>
            <p:cNvSpPr/>
            <p:nvPr/>
          </p:nvSpPr>
          <p:spPr>
            <a:xfrm rot="16200000">
              <a:off x="1374304" y="5485857"/>
              <a:ext cx="588809" cy="6058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A0314FB1-22A8-4A8D-9F36-4DD06B165A5A}"/>
                </a:ext>
              </a:extLst>
            </p:cNvPr>
            <p:cNvSpPr/>
            <p:nvPr/>
          </p:nvSpPr>
          <p:spPr>
            <a:xfrm rot="16200000">
              <a:off x="1379915" y="4664298"/>
              <a:ext cx="588809" cy="6058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C331CB5-49F5-4D78-B2CC-76DC037468B5}"/>
                </a:ext>
              </a:extLst>
            </p:cNvPr>
            <p:cNvSpPr/>
            <p:nvPr/>
          </p:nvSpPr>
          <p:spPr>
            <a:xfrm rot="16200000">
              <a:off x="1374304" y="3798845"/>
              <a:ext cx="588809" cy="6058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750D80B-121A-40AC-A00F-3B12A9BCBD69}"/>
                </a:ext>
              </a:extLst>
            </p:cNvPr>
            <p:cNvSpPr/>
            <p:nvPr/>
          </p:nvSpPr>
          <p:spPr>
            <a:xfrm rot="16200000">
              <a:off x="1374304" y="2983121"/>
              <a:ext cx="588809" cy="6058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BD02BA-B846-45A9-BC26-411E138A368E}"/>
                </a:ext>
              </a:extLst>
            </p:cNvPr>
            <p:cNvSpPr/>
            <p:nvPr/>
          </p:nvSpPr>
          <p:spPr>
            <a:xfrm rot="16200000">
              <a:off x="1356341" y="2153343"/>
              <a:ext cx="588809" cy="6058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7146E8E-301B-4B80-8936-AF59872A8B24}"/>
              </a:ext>
            </a:extLst>
          </p:cNvPr>
          <p:cNvGrpSpPr/>
          <p:nvPr/>
        </p:nvGrpSpPr>
        <p:grpSpPr>
          <a:xfrm>
            <a:off x="334145" y="2030373"/>
            <a:ext cx="1742763" cy="4205868"/>
            <a:chOff x="2298858" y="1999135"/>
            <a:chExt cx="1742763" cy="4205868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BDBFA58F-2237-4681-841A-B2ADB218C9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067306" y="3230687"/>
              <a:ext cx="4205868" cy="1742763"/>
            </a:xfrm>
            <a:prstGeom prst="rect">
              <a:avLst/>
            </a:prstGeom>
          </p:spPr>
        </p:pic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3F25D18-B46F-4F15-BCA1-9EB105D93437}"/>
                </a:ext>
              </a:extLst>
            </p:cNvPr>
            <p:cNvSpPr/>
            <p:nvPr/>
          </p:nvSpPr>
          <p:spPr>
            <a:xfrm>
              <a:off x="2441441" y="4630652"/>
              <a:ext cx="607916" cy="557010"/>
            </a:xfrm>
            <a:prstGeom prst="ellipse">
              <a:avLst/>
            </a:prstGeom>
            <a:solidFill>
              <a:srgbClr val="E9D71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A278114-2E62-40F1-BF40-7AEB3316C555}"/>
                </a:ext>
              </a:extLst>
            </p:cNvPr>
            <p:cNvSpPr/>
            <p:nvPr/>
          </p:nvSpPr>
          <p:spPr>
            <a:xfrm>
              <a:off x="2450006" y="5417827"/>
              <a:ext cx="607916" cy="557010"/>
            </a:xfrm>
            <a:prstGeom prst="ellipse">
              <a:avLst/>
            </a:prstGeom>
            <a:solidFill>
              <a:srgbClr val="E9D71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2476634A-34BE-49F0-8419-8AB33B2E4907}"/>
                </a:ext>
              </a:extLst>
            </p:cNvPr>
            <p:cNvSpPr/>
            <p:nvPr/>
          </p:nvSpPr>
          <p:spPr>
            <a:xfrm>
              <a:off x="2472180" y="3823196"/>
              <a:ext cx="607916" cy="557010"/>
            </a:xfrm>
            <a:prstGeom prst="ellipse">
              <a:avLst/>
            </a:prstGeom>
            <a:solidFill>
              <a:srgbClr val="E9D71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B54DA61-A2FF-4735-BE7B-6971DDBC2839}"/>
              </a:ext>
            </a:extLst>
          </p:cNvPr>
          <p:cNvGrpSpPr/>
          <p:nvPr/>
        </p:nvGrpSpPr>
        <p:grpSpPr>
          <a:xfrm>
            <a:off x="2239935" y="1985204"/>
            <a:ext cx="1996725" cy="4206466"/>
            <a:chOff x="199161" y="1998538"/>
            <a:chExt cx="1996725" cy="4206466"/>
          </a:xfrm>
        </p:grpSpPr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691F0F53-7528-4DDB-9730-76A1447AB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-905709" y="3103408"/>
              <a:ext cx="4206466" cy="1996725"/>
            </a:xfrm>
            <a:prstGeom prst="rect">
              <a:avLst/>
            </a:prstGeom>
          </p:spPr>
        </p:pic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46949FB4-67D6-477F-BC43-2E33B8DFC641}"/>
                </a:ext>
              </a:extLst>
            </p:cNvPr>
            <p:cNvSpPr/>
            <p:nvPr/>
          </p:nvSpPr>
          <p:spPr>
            <a:xfrm rot="16200000">
              <a:off x="426132" y="5485857"/>
              <a:ext cx="588809" cy="6058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33E420AC-B316-4B83-A076-EC75F0296137}"/>
                </a:ext>
              </a:extLst>
            </p:cNvPr>
            <p:cNvSpPr/>
            <p:nvPr/>
          </p:nvSpPr>
          <p:spPr>
            <a:xfrm rot="16200000">
              <a:off x="431742" y="4664298"/>
              <a:ext cx="588809" cy="6058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88545A5B-11F8-4E8C-820D-E852D0D6231E}"/>
                </a:ext>
              </a:extLst>
            </p:cNvPr>
            <p:cNvSpPr/>
            <p:nvPr/>
          </p:nvSpPr>
          <p:spPr>
            <a:xfrm rot="16200000">
              <a:off x="426132" y="3798845"/>
              <a:ext cx="588809" cy="6058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35FE039F-AC43-4925-A1CE-C62F593E625F}"/>
                </a:ext>
              </a:extLst>
            </p:cNvPr>
            <p:cNvSpPr/>
            <p:nvPr/>
          </p:nvSpPr>
          <p:spPr>
            <a:xfrm rot="16200000">
              <a:off x="426131" y="2983121"/>
              <a:ext cx="588809" cy="6058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553A0F0-D140-4233-81AB-088E4A0E48B7}"/>
                </a:ext>
              </a:extLst>
            </p:cNvPr>
            <p:cNvSpPr/>
            <p:nvPr/>
          </p:nvSpPr>
          <p:spPr>
            <a:xfrm rot="16200000">
              <a:off x="408168" y="2153343"/>
              <a:ext cx="588809" cy="6058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290A30D-EB00-4E73-BF43-888B4D88B89A}"/>
                </a:ext>
              </a:extLst>
            </p:cNvPr>
            <p:cNvSpPr/>
            <p:nvPr/>
          </p:nvSpPr>
          <p:spPr>
            <a:xfrm rot="16200000">
              <a:off x="1374304" y="5485857"/>
              <a:ext cx="588809" cy="6058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9815D18-31AD-4A5D-B852-79A62CEFB74A}"/>
                </a:ext>
              </a:extLst>
            </p:cNvPr>
            <p:cNvSpPr/>
            <p:nvPr/>
          </p:nvSpPr>
          <p:spPr>
            <a:xfrm rot="16200000">
              <a:off x="1379915" y="4664298"/>
              <a:ext cx="588809" cy="6058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2CA7CDB-9B6A-43A5-BDE5-5E07CC0FFF8E}"/>
                </a:ext>
              </a:extLst>
            </p:cNvPr>
            <p:cNvSpPr/>
            <p:nvPr/>
          </p:nvSpPr>
          <p:spPr>
            <a:xfrm rot="16200000">
              <a:off x="1374304" y="3798845"/>
              <a:ext cx="588809" cy="6058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36C0304D-27A9-426E-A0F3-492A501644B2}"/>
                </a:ext>
              </a:extLst>
            </p:cNvPr>
            <p:cNvSpPr/>
            <p:nvPr/>
          </p:nvSpPr>
          <p:spPr>
            <a:xfrm rot="16200000">
              <a:off x="1374304" y="2983121"/>
              <a:ext cx="588809" cy="6058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2D4FBAB-6F67-47DC-9746-1C4F73E24C88}"/>
                </a:ext>
              </a:extLst>
            </p:cNvPr>
            <p:cNvSpPr/>
            <p:nvPr/>
          </p:nvSpPr>
          <p:spPr>
            <a:xfrm rot="16200000">
              <a:off x="1356341" y="2153343"/>
              <a:ext cx="588809" cy="6058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00220D01-52A9-4C38-83C4-D56363F459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67305" y="3274702"/>
            <a:ext cx="4205868" cy="1742763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FA1608E0-EA1F-4F24-AAE8-0B209A11F9C2}"/>
              </a:ext>
            </a:extLst>
          </p:cNvPr>
          <p:cNvSpPr/>
          <p:nvPr/>
        </p:nvSpPr>
        <p:spPr>
          <a:xfrm>
            <a:off x="2441441" y="4674665"/>
            <a:ext cx="607916" cy="557010"/>
          </a:xfrm>
          <a:prstGeom prst="ellipse">
            <a:avLst/>
          </a:prstGeom>
          <a:solidFill>
            <a:srgbClr val="E9D71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7500588-673E-47D4-A687-A2E794C5FB84}"/>
              </a:ext>
            </a:extLst>
          </p:cNvPr>
          <p:cNvSpPr/>
          <p:nvPr/>
        </p:nvSpPr>
        <p:spPr>
          <a:xfrm>
            <a:off x="2450006" y="5461840"/>
            <a:ext cx="607916" cy="557010"/>
          </a:xfrm>
          <a:prstGeom prst="ellipse">
            <a:avLst/>
          </a:prstGeom>
          <a:solidFill>
            <a:srgbClr val="E9D71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92CE8AD-0FCF-4960-95EF-1D94EB046232}"/>
              </a:ext>
            </a:extLst>
          </p:cNvPr>
          <p:cNvSpPr/>
          <p:nvPr/>
        </p:nvSpPr>
        <p:spPr>
          <a:xfrm>
            <a:off x="2472180" y="3867209"/>
            <a:ext cx="607916" cy="557010"/>
          </a:xfrm>
          <a:prstGeom prst="ellipse">
            <a:avLst/>
          </a:prstGeom>
          <a:solidFill>
            <a:srgbClr val="E9D71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3630B3D1-963B-4E16-B418-02BD01E54D8A}"/>
              </a:ext>
            </a:extLst>
          </p:cNvPr>
          <p:cNvSpPr/>
          <p:nvPr/>
        </p:nvSpPr>
        <p:spPr>
          <a:xfrm>
            <a:off x="8671936" y="3051903"/>
            <a:ext cx="2956817" cy="110170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79388"/>
            <a:r>
              <a:rPr lang="en-GB" sz="3200" dirty="0">
                <a:solidFill>
                  <a:schemeClr val="tx1"/>
                </a:solidFill>
                <a:latin typeface="Myriad Pro" panose="020B0503030403020204"/>
              </a:rPr>
              <a:t>	</a:t>
            </a:r>
          </a:p>
        </p:txBody>
      </p:sp>
      <p:pic>
        <p:nvPicPr>
          <p:cNvPr id="71" name="Picture 70" descr="A close up of a logo&#10;&#10;Description automatically generated">
            <a:extLst>
              <a:ext uri="{FF2B5EF4-FFF2-40B4-BE49-F238E27FC236}">
                <a16:creationId xmlns:a16="http://schemas.microsoft.com/office/drawing/2014/main" id="{15858892-EB1F-4B4F-BE3E-43C0B898298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2761" y="3311253"/>
            <a:ext cx="394906" cy="564542"/>
          </a:xfrm>
          <a:prstGeom prst="rect">
            <a:avLst/>
          </a:prstGeom>
        </p:spPr>
      </p:pic>
      <p:pic>
        <p:nvPicPr>
          <p:cNvPr id="73" name="Picture 72" descr="A close up of a logo&#10;&#10;Description automatically generated">
            <a:extLst>
              <a:ext uri="{FF2B5EF4-FFF2-40B4-BE49-F238E27FC236}">
                <a16:creationId xmlns:a16="http://schemas.microsoft.com/office/drawing/2014/main" id="{718D9BE0-9A6F-4254-B9CC-CCEEB7E27C5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4476" y="3328944"/>
            <a:ext cx="547116" cy="519930"/>
          </a:xfrm>
          <a:prstGeom prst="rect">
            <a:avLst/>
          </a:prstGeom>
        </p:spPr>
      </p:pic>
      <p:pic>
        <p:nvPicPr>
          <p:cNvPr id="74" name="Picture 73" descr="A close up of a logo&#10;&#10;Description automatically generated">
            <a:extLst>
              <a:ext uri="{FF2B5EF4-FFF2-40B4-BE49-F238E27FC236}">
                <a16:creationId xmlns:a16="http://schemas.microsoft.com/office/drawing/2014/main" id="{8B637552-8C5A-4166-9DF8-3CA4D9BC508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5204" y="3355865"/>
            <a:ext cx="310280" cy="519930"/>
          </a:xfrm>
          <a:prstGeom prst="rect">
            <a:avLst/>
          </a:prstGeom>
        </p:spPr>
      </p:pic>
      <p:grpSp>
        <p:nvGrpSpPr>
          <p:cNvPr id="94" name="Group 93">
            <a:extLst>
              <a:ext uri="{FF2B5EF4-FFF2-40B4-BE49-F238E27FC236}">
                <a16:creationId xmlns:a16="http://schemas.microsoft.com/office/drawing/2014/main" id="{C9D6A2AC-8F90-4A43-9C23-73F1EEC1CD0F}"/>
              </a:ext>
            </a:extLst>
          </p:cNvPr>
          <p:cNvGrpSpPr/>
          <p:nvPr/>
        </p:nvGrpSpPr>
        <p:grpSpPr>
          <a:xfrm>
            <a:off x="8835398" y="3355865"/>
            <a:ext cx="494513" cy="519930"/>
            <a:chOff x="12642788" y="1134163"/>
            <a:chExt cx="494513" cy="519930"/>
          </a:xfrm>
        </p:grpSpPr>
        <p:pic>
          <p:nvPicPr>
            <p:cNvPr id="95" name="Picture 94" descr="A close up of a logo&#10;&#10;Description automatically generated">
              <a:extLst>
                <a:ext uri="{FF2B5EF4-FFF2-40B4-BE49-F238E27FC236}">
                  <a16:creationId xmlns:a16="http://schemas.microsoft.com/office/drawing/2014/main" id="{B588CF9E-DB0E-4F51-8EBF-8A5A66DA8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2788" y="1134163"/>
              <a:ext cx="91407" cy="513221"/>
            </a:xfrm>
            <a:prstGeom prst="rect">
              <a:avLst/>
            </a:prstGeom>
          </p:spPr>
        </p:pic>
        <p:pic>
          <p:nvPicPr>
            <p:cNvPr id="96" name="Picture 95" descr="A close up of a logo&#10;&#10;Description automatically generated">
              <a:extLst>
                <a:ext uri="{FF2B5EF4-FFF2-40B4-BE49-F238E27FC236}">
                  <a16:creationId xmlns:a16="http://schemas.microsoft.com/office/drawing/2014/main" id="{531ED2D5-2E65-4BA2-8524-6D2C9161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7021" y="1134163"/>
              <a:ext cx="310280" cy="519930"/>
            </a:xfrm>
            <a:prstGeom prst="rect">
              <a:avLst/>
            </a:prstGeom>
          </p:spPr>
        </p:pic>
      </p:grpSp>
      <p:pic>
        <p:nvPicPr>
          <p:cNvPr id="98" name="Picture 97" descr="A close up of a logo&#10;&#10;Description automatically generated">
            <a:extLst>
              <a:ext uri="{FF2B5EF4-FFF2-40B4-BE49-F238E27FC236}">
                <a16:creationId xmlns:a16="http://schemas.microsoft.com/office/drawing/2014/main" id="{0DA983B5-E712-4AD1-AFF0-3C45A049665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5056" y="3385754"/>
            <a:ext cx="363699" cy="519930"/>
          </a:xfrm>
          <a:prstGeom prst="rect">
            <a:avLst/>
          </a:prstGeom>
        </p:spPr>
      </p:pic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1E708006-923A-42D2-8B90-D36B37D64A8A}"/>
              </a:ext>
            </a:extLst>
          </p:cNvPr>
          <p:cNvSpPr/>
          <p:nvPr/>
        </p:nvSpPr>
        <p:spPr>
          <a:xfrm>
            <a:off x="8690074" y="4380206"/>
            <a:ext cx="2956817" cy="110170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79388"/>
            <a:r>
              <a:rPr lang="en-GB" sz="3200" dirty="0">
                <a:solidFill>
                  <a:schemeClr val="tx1"/>
                </a:solidFill>
                <a:latin typeface="Myriad Pro" panose="020B0503030403020204"/>
              </a:rPr>
              <a:t>	</a:t>
            </a:r>
          </a:p>
        </p:txBody>
      </p:sp>
      <p:pic>
        <p:nvPicPr>
          <p:cNvPr id="100" name="Picture 99" descr="A close up of a logo&#10;&#10;Description automatically generated">
            <a:extLst>
              <a:ext uri="{FF2B5EF4-FFF2-40B4-BE49-F238E27FC236}">
                <a16:creationId xmlns:a16="http://schemas.microsoft.com/office/drawing/2014/main" id="{8193F424-1323-45B7-A76F-FF3D537B5A3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1646" y="4639556"/>
            <a:ext cx="394906" cy="564542"/>
          </a:xfrm>
          <a:prstGeom prst="rect">
            <a:avLst/>
          </a:prstGeom>
        </p:spPr>
      </p:pic>
      <p:pic>
        <p:nvPicPr>
          <p:cNvPr id="101" name="Picture 100" descr="A close up of a logo&#10;&#10;Description automatically generated">
            <a:extLst>
              <a:ext uri="{FF2B5EF4-FFF2-40B4-BE49-F238E27FC236}">
                <a16:creationId xmlns:a16="http://schemas.microsoft.com/office/drawing/2014/main" id="{D9CDB821-C6D1-490C-A458-5ACF16481E2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7528" y="4680813"/>
            <a:ext cx="547116" cy="519930"/>
          </a:xfrm>
          <a:prstGeom prst="rect">
            <a:avLst/>
          </a:prstGeom>
        </p:spPr>
      </p:pic>
      <p:pic>
        <p:nvPicPr>
          <p:cNvPr id="102" name="Picture 101" descr="A close up of a logo&#10;&#10;Description automatically generated">
            <a:extLst>
              <a:ext uri="{FF2B5EF4-FFF2-40B4-BE49-F238E27FC236}">
                <a16:creationId xmlns:a16="http://schemas.microsoft.com/office/drawing/2014/main" id="{94A467AC-DEC2-49D4-A03B-DFA0D0D4579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3554" y="4661862"/>
            <a:ext cx="310280" cy="519930"/>
          </a:xfrm>
          <a:prstGeom prst="rect">
            <a:avLst/>
          </a:prstGeom>
        </p:spPr>
      </p:pic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3670475-D504-4160-813C-56778BACE0CD}"/>
              </a:ext>
            </a:extLst>
          </p:cNvPr>
          <p:cNvGrpSpPr/>
          <p:nvPr/>
        </p:nvGrpSpPr>
        <p:grpSpPr>
          <a:xfrm>
            <a:off x="8884161" y="4684168"/>
            <a:ext cx="494513" cy="519930"/>
            <a:chOff x="12642788" y="1134163"/>
            <a:chExt cx="494513" cy="519930"/>
          </a:xfrm>
        </p:grpSpPr>
        <p:pic>
          <p:nvPicPr>
            <p:cNvPr id="104" name="Picture 103" descr="A close up of a logo&#10;&#10;Description automatically generated">
              <a:extLst>
                <a:ext uri="{FF2B5EF4-FFF2-40B4-BE49-F238E27FC236}">
                  <a16:creationId xmlns:a16="http://schemas.microsoft.com/office/drawing/2014/main" id="{2D3FCB08-757C-4D22-BF0C-1D7381248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642788" y="1134163"/>
              <a:ext cx="91407" cy="513221"/>
            </a:xfrm>
            <a:prstGeom prst="rect">
              <a:avLst/>
            </a:prstGeom>
          </p:spPr>
        </p:pic>
        <p:pic>
          <p:nvPicPr>
            <p:cNvPr id="105" name="Picture 104" descr="A close up of a logo&#10;&#10;Description automatically generated">
              <a:extLst>
                <a:ext uri="{FF2B5EF4-FFF2-40B4-BE49-F238E27FC236}">
                  <a16:creationId xmlns:a16="http://schemas.microsoft.com/office/drawing/2014/main" id="{BD881DBE-1749-4A8B-A21B-5A3B48454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827021" y="1134163"/>
              <a:ext cx="310280" cy="519930"/>
            </a:xfrm>
            <a:prstGeom prst="rect">
              <a:avLst/>
            </a:prstGeom>
          </p:spPr>
        </p:pic>
      </p:grpSp>
      <p:pic>
        <p:nvPicPr>
          <p:cNvPr id="106" name="Picture 105" descr="A close up of a logo&#10;&#10;Description automatically generated">
            <a:extLst>
              <a:ext uri="{FF2B5EF4-FFF2-40B4-BE49-F238E27FC236}">
                <a16:creationId xmlns:a16="http://schemas.microsoft.com/office/drawing/2014/main" id="{924AD0F8-D96F-4DB1-843B-F58B8569DD6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5056" y="4684168"/>
            <a:ext cx="363699" cy="519930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511F089B-29E4-4CDD-8093-C45DA92D2E7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936887" y="3134945"/>
            <a:ext cx="4206466" cy="1996725"/>
          </a:xfrm>
          <a:prstGeom prst="rect">
            <a:avLst/>
          </a:prstGeom>
        </p:spPr>
      </p:pic>
      <p:sp>
        <p:nvSpPr>
          <p:cNvPr id="109" name="Oval 108">
            <a:extLst>
              <a:ext uri="{FF2B5EF4-FFF2-40B4-BE49-F238E27FC236}">
                <a16:creationId xmlns:a16="http://schemas.microsoft.com/office/drawing/2014/main" id="{A5BEDDB6-9224-4A27-A35A-1E5814EA5022}"/>
              </a:ext>
            </a:extLst>
          </p:cNvPr>
          <p:cNvSpPr/>
          <p:nvPr/>
        </p:nvSpPr>
        <p:spPr>
          <a:xfrm rot="16200000">
            <a:off x="394954" y="5517394"/>
            <a:ext cx="588809" cy="605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AFC6F850-016C-499F-A8C8-B78F25C47DC6}"/>
              </a:ext>
            </a:extLst>
          </p:cNvPr>
          <p:cNvSpPr/>
          <p:nvPr/>
        </p:nvSpPr>
        <p:spPr>
          <a:xfrm rot="16200000">
            <a:off x="400564" y="4695835"/>
            <a:ext cx="588809" cy="605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7022623E-A7A3-45B6-A8FC-520B14A0161A}"/>
              </a:ext>
            </a:extLst>
          </p:cNvPr>
          <p:cNvSpPr/>
          <p:nvPr/>
        </p:nvSpPr>
        <p:spPr>
          <a:xfrm rot="16200000">
            <a:off x="394954" y="3830382"/>
            <a:ext cx="588809" cy="605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B964A6C9-A986-4903-A740-C0366F3097D8}"/>
              </a:ext>
            </a:extLst>
          </p:cNvPr>
          <p:cNvSpPr/>
          <p:nvPr/>
        </p:nvSpPr>
        <p:spPr>
          <a:xfrm rot="16200000">
            <a:off x="394953" y="3014658"/>
            <a:ext cx="588809" cy="605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FA5D5B2E-CCB0-4D46-9160-699A6EEA449B}"/>
              </a:ext>
            </a:extLst>
          </p:cNvPr>
          <p:cNvSpPr/>
          <p:nvPr/>
        </p:nvSpPr>
        <p:spPr>
          <a:xfrm rot="16200000">
            <a:off x="376990" y="2184880"/>
            <a:ext cx="588809" cy="605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52537FEE-46CB-4393-897E-6DF25C9CC1E4}"/>
              </a:ext>
            </a:extLst>
          </p:cNvPr>
          <p:cNvSpPr/>
          <p:nvPr/>
        </p:nvSpPr>
        <p:spPr>
          <a:xfrm rot="16200000">
            <a:off x="1343126" y="5517394"/>
            <a:ext cx="588809" cy="605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A352BE7D-810A-49AA-A375-F548AF71C54B}"/>
              </a:ext>
            </a:extLst>
          </p:cNvPr>
          <p:cNvSpPr/>
          <p:nvPr/>
        </p:nvSpPr>
        <p:spPr>
          <a:xfrm rot="16200000">
            <a:off x="1348737" y="4695835"/>
            <a:ext cx="588809" cy="605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9ACB466D-2900-4714-BF18-E226316228AD}"/>
              </a:ext>
            </a:extLst>
          </p:cNvPr>
          <p:cNvSpPr/>
          <p:nvPr/>
        </p:nvSpPr>
        <p:spPr>
          <a:xfrm rot="16200000">
            <a:off x="1343126" y="3830382"/>
            <a:ext cx="588809" cy="605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177DBDFC-EAAF-4CC5-AC5E-60DDBDA69D57}"/>
              </a:ext>
            </a:extLst>
          </p:cNvPr>
          <p:cNvSpPr/>
          <p:nvPr/>
        </p:nvSpPr>
        <p:spPr>
          <a:xfrm rot="16200000">
            <a:off x="1343126" y="3014658"/>
            <a:ext cx="588809" cy="605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DFCC12D-9C9F-4EA2-BA74-D2D2E25382E1}"/>
              </a:ext>
            </a:extLst>
          </p:cNvPr>
          <p:cNvSpPr/>
          <p:nvPr/>
        </p:nvSpPr>
        <p:spPr>
          <a:xfrm rot="16200000">
            <a:off x="1325163" y="2184880"/>
            <a:ext cx="588809" cy="605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19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9" grpId="0" animBg="1"/>
      <p:bldP spid="67" grpId="0" animBg="1"/>
      <p:bldP spid="67" grpId="1" animBg="1"/>
      <p:bldP spid="67" grpId="2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 animBg="1"/>
      <p:bldP spid="99" grpId="0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BCEBF12-8E64-4B5B-B784-0381D79B3E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Practitioner Notes</a:t>
            </a:r>
          </a:p>
        </p:txBody>
      </p:sp>
    </p:spTree>
    <p:extLst>
      <p:ext uri="{BB962C8B-B14F-4D97-AF65-F5344CB8AC3E}">
        <p14:creationId xmlns:p14="http://schemas.microsoft.com/office/powerpoint/2010/main" val="2960998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71AD67-2B67-4683-95B5-4BDCB01F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Further activities for Y2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CBDBFE0-B079-403B-A6E3-9AB0F94B0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Use crossing out of tens frames to represent subtraction as a pictorial representation for other numbers to 20.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Match pictorial representations to part-part-whole diagrams and equations.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Draw missing parts on tens frames from information on part-part-whole diagrams or equations.</a:t>
            </a:r>
          </a:p>
        </p:txBody>
      </p:sp>
    </p:spTree>
    <p:extLst>
      <p:ext uri="{BB962C8B-B14F-4D97-AF65-F5344CB8AC3E}">
        <p14:creationId xmlns:p14="http://schemas.microsoft.com/office/powerpoint/2010/main" val="3666010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71AD67-2B67-4683-95B5-4BDCB01F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Episode </a:t>
            </a:r>
            <a:r>
              <a:rPr lang="en-GB" dirty="0">
                <a:solidFill>
                  <a:srgbClr val="666666"/>
                </a:solidFill>
              </a:rPr>
              <a:t>Description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CBDBFE0-B079-403B-A6E3-9AB0F94B0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rgbClr val="FF0000"/>
                </a:solidFill>
              </a:rPr>
              <a:t>Three</a:t>
            </a:r>
            <a:r>
              <a:rPr lang="en-GB" dirty="0"/>
              <a:t> is trying to show </a:t>
            </a:r>
            <a:r>
              <a:rPr lang="en-GB" dirty="0">
                <a:solidFill>
                  <a:srgbClr val="FF0000"/>
                </a:solidFill>
              </a:rPr>
              <a:t>Ten</a:t>
            </a:r>
            <a:r>
              <a:rPr lang="en-GB" dirty="0"/>
              <a:t> her new trick, but when it goes wrong she collides with </a:t>
            </a:r>
            <a:r>
              <a:rPr lang="en-GB" dirty="0">
                <a:solidFill>
                  <a:srgbClr val="FF0000"/>
                </a:solidFill>
              </a:rPr>
              <a:t>Ten</a:t>
            </a:r>
            <a:r>
              <a:rPr lang="en-GB" dirty="0"/>
              <a:t> to make </a:t>
            </a:r>
            <a:r>
              <a:rPr lang="en-GB" dirty="0">
                <a:solidFill>
                  <a:srgbClr val="FF0000"/>
                </a:solidFill>
              </a:rPr>
              <a:t>Thirteen</a:t>
            </a:r>
            <a:r>
              <a:rPr lang="en-GB" dirty="0"/>
              <a:t>. </a:t>
            </a:r>
            <a:r>
              <a:rPr lang="en-GB" dirty="0">
                <a:solidFill>
                  <a:srgbClr val="FF0000"/>
                </a:solidFill>
              </a:rPr>
              <a:t>Thirteen</a:t>
            </a:r>
            <a:r>
              <a:rPr lang="en-GB" dirty="0"/>
              <a:t> sings a song about how unlucky he always is every time he says “thirteen“. He ends up changing into new arrangements of </a:t>
            </a:r>
            <a:r>
              <a:rPr lang="en-GB" dirty="0">
                <a:solidFill>
                  <a:srgbClr val="FF0000"/>
                </a:solidFill>
              </a:rPr>
              <a:t>Ten</a:t>
            </a:r>
            <a:r>
              <a:rPr lang="en-GB" dirty="0"/>
              <a:t> and </a:t>
            </a:r>
            <a:r>
              <a:rPr lang="en-GB" dirty="0">
                <a:solidFill>
                  <a:srgbClr val="FF0000"/>
                </a:solidFill>
              </a:rPr>
              <a:t>Three</a:t>
            </a:r>
            <a:r>
              <a:rPr lang="en-GB" dirty="0"/>
              <a:t> but it always seems a bit clumsy until he realises he can make it into a game and that really he is lucky to be unlucky.</a:t>
            </a:r>
          </a:p>
        </p:txBody>
      </p:sp>
    </p:spTree>
    <p:extLst>
      <p:ext uri="{BB962C8B-B14F-4D97-AF65-F5344CB8AC3E}">
        <p14:creationId xmlns:p14="http://schemas.microsoft.com/office/powerpoint/2010/main" val="2123406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71AD67-2B67-4683-95B5-4BDCB01F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Maths in the Episode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CBDBFE0-B079-403B-A6E3-9AB0F94B0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GB" b="1" dirty="0">
                <a:latin typeface="+mj-lt"/>
              </a:rPr>
              <a:t>Composition and properties of 13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latin typeface="+mj-lt"/>
              </a:rPr>
              <a:t>In this episode the 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Thirteen </a:t>
            </a:r>
            <a:r>
              <a:rPr lang="en-GB" dirty="0">
                <a:latin typeface="+mj-lt"/>
              </a:rPr>
              <a:t>is made by combining 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Ten</a:t>
            </a:r>
            <a:r>
              <a:rPr lang="en-GB" dirty="0">
                <a:latin typeface="+mj-lt"/>
              </a:rPr>
              <a:t> and 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Three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.</a:t>
            </a:r>
            <a:r>
              <a:rPr lang="en-GB" dirty="0">
                <a:latin typeface="+mj-lt"/>
              </a:rPr>
              <a:t> 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Thirteen</a:t>
            </a:r>
            <a:r>
              <a:rPr lang="en-GB" dirty="0">
                <a:latin typeface="+mj-lt"/>
              </a:rPr>
              <a:t> can also be partitioned into 1 ten and 1 three. Counting to thirteen is also experienced so that it is possible to understand the position of 13 in the number system as 1 more than 12.</a:t>
            </a:r>
            <a:endParaRPr lang="en-GB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2128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71AD67-2B67-4683-95B5-4BDCB01F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Using Mathematical Language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CBDBFE0-B079-403B-A6E3-9AB0F94B0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>
                <a:latin typeface="+mj-lt"/>
              </a:rPr>
              <a:t>Use these stem sentences to rehearse the mathematical ideas in the programme: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>
                <a:latin typeface="+mj-lt"/>
              </a:rPr>
              <a:t>&lt;13&gt; is made from one &lt;10&gt; and one &lt;3&gt;.”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>
                <a:latin typeface="+mj-lt"/>
              </a:rPr>
              <a:t>&lt;10&gt; add &lt;3&gt; is &lt;13&gt;.”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GB" dirty="0">
              <a:latin typeface="+mj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dirty="0">
                <a:latin typeface="+mj-lt"/>
              </a:rPr>
              <a:t>&lt;13&gt; is one more than &lt;12&gt;.”</a:t>
            </a:r>
          </a:p>
          <a:p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912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BCEBF12-8E64-4B5B-B784-0381D79B3E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Talk and Discuss Together</a:t>
            </a:r>
          </a:p>
        </p:txBody>
      </p:sp>
    </p:spTree>
    <p:extLst>
      <p:ext uri="{BB962C8B-B14F-4D97-AF65-F5344CB8AC3E}">
        <p14:creationId xmlns:p14="http://schemas.microsoft.com/office/powerpoint/2010/main" val="2124608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71AD67-2B67-4683-95B5-4BDCB01FB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Talk and Discuss Together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CBDBFE0-B079-403B-A6E3-9AB0F94B0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latin typeface="+mj-lt"/>
              </a:rPr>
              <a:t>Watch the episode of </a:t>
            </a:r>
            <a:r>
              <a:rPr lang="en-GB" dirty="0" err="1">
                <a:latin typeface="+mj-lt"/>
              </a:rPr>
              <a:t>Numberblocks</a:t>
            </a:r>
            <a:r>
              <a:rPr lang="en-GB" dirty="0">
                <a:latin typeface="+mj-lt"/>
              </a:rPr>
              <a:t>. First ask the children what they noticed and allow them to talk to you and each other. </a:t>
            </a:r>
          </a:p>
          <a:p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What does it mean to be unlucky? Can you think of a time when you have been lucky or unlucky? </a:t>
            </a:r>
          </a:p>
          <a:p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dirty="0">
                <a:latin typeface="+mj-lt"/>
              </a:rPr>
              <a:t>The following slides are designed to stimulate children and adults to talk about the episode and draw out some key aspects of the mathematics.</a:t>
            </a:r>
          </a:p>
        </p:txBody>
      </p:sp>
    </p:spTree>
    <p:extLst>
      <p:ext uri="{BB962C8B-B14F-4D97-AF65-F5344CB8AC3E}">
        <p14:creationId xmlns:p14="http://schemas.microsoft.com/office/powerpoint/2010/main" val="4200486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CA567B-C02D-46E5-82E0-F1D2B3D21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5" y="1673"/>
            <a:ext cx="12186049" cy="68546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7F70FE-9CE0-48A7-9612-48A90E52D614}"/>
              </a:ext>
            </a:extLst>
          </p:cNvPr>
          <p:cNvSpPr/>
          <p:nvPr/>
        </p:nvSpPr>
        <p:spPr>
          <a:xfrm>
            <a:off x="4190400" y="6508800"/>
            <a:ext cx="38129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i="1" dirty="0">
                <a:solidFill>
                  <a:srgbClr val="969798"/>
                </a:solidFill>
                <a:latin typeface="Myriad Pro"/>
                <a:ea typeface="Calibri" panose="020F0502020204030204" pitchFamily="34" charset="0"/>
                <a:cs typeface="Times New Roman" panose="02020603050405020304" pitchFamily="18" charset="0"/>
              </a:rPr>
              <a:t>Images © 2017 Alphablocks Ltd. All Rights Reserved.</a:t>
            </a:r>
            <a:endParaRPr lang="en-GB" sz="1200" i="1" dirty="0">
              <a:solidFill>
                <a:srgbClr val="969798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9FC48B9-AE5E-4000-81EF-B2DB3B2D4F21}"/>
              </a:ext>
            </a:extLst>
          </p:cNvPr>
          <p:cNvSpPr/>
          <p:nvPr/>
        </p:nvSpPr>
        <p:spPr bwMode="auto">
          <a:xfrm>
            <a:off x="11769355" y="6392987"/>
            <a:ext cx="359229" cy="346166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32" marR="0" indent="-285744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</a:pPr>
            <a:endParaRPr kumimoji="0" lang="en-GB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054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BCEBF12-8E64-4B5B-B784-0381D79B3E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Enabling Environments in Reception</a:t>
            </a:r>
          </a:p>
        </p:txBody>
      </p:sp>
    </p:spTree>
    <p:extLst>
      <p:ext uri="{BB962C8B-B14F-4D97-AF65-F5344CB8AC3E}">
        <p14:creationId xmlns:p14="http://schemas.microsoft.com/office/powerpoint/2010/main" val="3207764114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Custom 7">
      <a:dk1>
        <a:srgbClr val="585858"/>
      </a:dk1>
      <a:lt1>
        <a:srgbClr val="FFFFFF"/>
      </a:lt1>
      <a:dk2>
        <a:srgbClr val="006666"/>
      </a:dk2>
      <a:lt2>
        <a:srgbClr val="5F5F5F"/>
      </a:lt2>
      <a:accent1>
        <a:srgbClr val="585858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B0F0"/>
      </a:hlink>
      <a:folHlink>
        <a:srgbClr val="B2B2B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ustom Design">
  <a:themeElements>
    <a:clrScheme name="Custom 7">
      <a:dk1>
        <a:srgbClr val="585858"/>
      </a:dk1>
      <a:lt1>
        <a:srgbClr val="FFFFFF"/>
      </a:lt1>
      <a:dk2>
        <a:srgbClr val="006666"/>
      </a:dk2>
      <a:lt2>
        <a:srgbClr val="5F5F5F"/>
      </a:lt2>
      <a:accent1>
        <a:srgbClr val="585858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B0F0"/>
      </a:hlink>
      <a:folHlink>
        <a:srgbClr val="B2B2B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79A76AB34D9A48BADCB532D48CF737" ma:contentTypeVersion="7" ma:contentTypeDescription="Create a new document." ma:contentTypeScope="" ma:versionID="df52ed4b2f97e3b252f586a381cead53">
  <xsd:schema xmlns:xsd="http://www.w3.org/2001/XMLSchema" xmlns:xs="http://www.w3.org/2001/XMLSchema" xmlns:p="http://schemas.microsoft.com/office/2006/metadata/properties" xmlns:ns2="22029e86-67e7-4883-9866-832c3e79c701" xmlns:ns3="448c4a6a-bcae-4211-8504-7e5193445ce8" targetNamespace="http://schemas.microsoft.com/office/2006/metadata/properties" ma:root="true" ma:fieldsID="d573479421975dce318fbd9b57d95ab1" ns2:_="" ns3:_="">
    <xsd:import namespace="22029e86-67e7-4883-9866-832c3e79c701"/>
    <xsd:import namespace="448c4a6a-bcae-4211-8504-7e5193445c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029e86-67e7-4883-9866-832c3e79c7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c4a6a-bcae-4211-8504-7e5193445c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9E6FC4-CD24-4213-B870-9ED43E135DAA}">
  <ds:schemaRefs>
    <ds:schemaRef ds:uri="448c4a6a-bcae-4211-8504-7e5193445ce8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22029e86-67e7-4883-9866-832c3e79c70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2EFE39A-F5C1-4F72-81EF-4887542CE1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029e86-67e7-4883-9866-832c3e79c701"/>
    <ds:schemaRef ds:uri="448c4a6a-bcae-4211-8504-7e5193445c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C68516-5F9D-4AB6-BDC7-7425A14070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1301</Words>
  <Application>Microsoft Office PowerPoint</Application>
  <PresentationFormat>Widescreen</PresentationFormat>
  <Paragraphs>115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Myriad Pro</vt:lpstr>
      <vt:lpstr>3_Custom Design</vt:lpstr>
      <vt:lpstr>4_Custom Design</vt:lpstr>
      <vt:lpstr>PowerPoint Presentation</vt:lpstr>
      <vt:lpstr>PowerPoint Presentation</vt:lpstr>
      <vt:lpstr>Episode Description</vt:lpstr>
      <vt:lpstr>Maths in the Episode</vt:lpstr>
      <vt:lpstr>Using Mathematical Language</vt:lpstr>
      <vt:lpstr>PowerPoint Presentation</vt:lpstr>
      <vt:lpstr>Talk and Discuss Together</vt:lpstr>
      <vt:lpstr>PowerPoint Presentation</vt:lpstr>
      <vt:lpstr>PowerPoint Presentation</vt:lpstr>
      <vt:lpstr>Enabling Environments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Further activities for Y1</vt:lpstr>
      <vt:lpstr>PowerPoint Presentation</vt:lpstr>
      <vt:lpstr>PowerPoint Presentation</vt:lpstr>
      <vt:lpstr>Further activities for Y2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12</cp:revision>
  <dcterms:created xsi:type="dcterms:W3CDTF">2021-03-16T15:14:32Z</dcterms:created>
  <dcterms:modified xsi:type="dcterms:W3CDTF">2021-04-21T13:19:14Z</dcterms:modified>
</cp:coreProperties>
</file>