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113"/>
  </p:notesMasterIdLst>
  <p:sldIdLst>
    <p:sldId id="401" r:id="rId6"/>
    <p:sldId id="293" r:id="rId7"/>
    <p:sldId id="464" r:id="rId8"/>
    <p:sldId id="336" r:id="rId9"/>
    <p:sldId id="584" r:id="rId10"/>
    <p:sldId id="585" r:id="rId11"/>
    <p:sldId id="520" r:id="rId12"/>
    <p:sldId id="365" r:id="rId13"/>
    <p:sldId id="402" r:id="rId14"/>
    <p:sldId id="480" r:id="rId15"/>
    <p:sldId id="518" r:id="rId16"/>
    <p:sldId id="519" r:id="rId17"/>
    <p:sldId id="457" r:id="rId18"/>
    <p:sldId id="550" r:id="rId19"/>
    <p:sldId id="466" r:id="rId20"/>
    <p:sldId id="590" r:id="rId21"/>
    <p:sldId id="591" r:id="rId22"/>
    <p:sldId id="549" r:id="rId23"/>
    <p:sldId id="556" r:id="rId24"/>
    <p:sldId id="551" r:id="rId25"/>
    <p:sldId id="548" r:id="rId26"/>
    <p:sldId id="477" r:id="rId27"/>
    <p:sldId id="547" r:id="rId28"/>
    <p:sldId id="500" r:id="rId29"/>
    <p:sldId id="544" r:id="rId30"/>
    <p:sldId id="498" r:id="rId31"/>
    <p:sldId id="573" r:id="rId32"/>
    <p:sldId id="545" r:id="rId33"/>
    <p:sldId id="475" r:id="rId34"/>
    <p:sldId id="546" r:id="rId35"/>
    <p:sldId id="359" r:id="rId36"/>
    <p:sldId id="543" r:id="rId37"/>
    <p:sldId id="449" r:id="rId38"/>
    <p:sldId id="542" r:id="rId39"/>
    <p:sldId id="458" r:id="rId40"/>
    <p:sldId id="541" r:id="rId41"/>
    <p:sldId id="465" r:id="rId42"/>
    <p:sldId id="540" r:id="rId43"/>
    <p:sldId id="478" r:id="rId44"/>
    <p:sldId id="539" r:id="rId45"/>
    <p:sldId id="565" r:id="rId46"/>
    <p:sldId id="538" r:id="rId47"/>
    <p:sldId id="517" r:id="rId48"/>
    <p:sldId id="574" r:id="rId49"/>
    <p:sldId id="460" r:id="rId50"/>
    <p:sldId id="558" r:id="rId51"/>
    <p:sldId id="537" r:id="rId52"/>
    <p:sldId id="586" r:id="rId53"/>
    <p:sldId id="582" r:id="rId54"/>
    <p:sldId id="536" r:id="rId55"/>
    <p:sldId id="468" r:id="rId56"/>
    <p:sldId id="535" r:id="rId57"/>
    <p:sldId id="471" r:id="rId58"/>
    <p:sldId id="581" r:id="rId59"/>
    <p:sldId id="534" r:id="rId60"/>
    <p:sldId id="482" r:id="rId61"/>
    <p:sldId id="533" r:id="rId62"/>
    <p:sldId id="483" r:id="rId63"/>
    <p:sldId id="569" r:id="rId64"/>
    <p:sldId id="532" r:id="rId65"/>
    <p:sldId id="356" r:id="rId66"/>
    <p:sldId id="531" r:id="rId67"/>
    <p:sldId id="407" r:id="rId68"/>
    <p:sldId id="408" r:id="rId69"/>
    <p:sldId id="523" r:id="rId70"/>
    <p:sldId id="528" r:id="rId71"/>
    <p:sldId id="562" r:id="rId72"/>
    <p:sldId id="527" r:id="rId73"/>
    <p:sldId id="455" r:id="rId74"/>
    <p:sldId id="526" r:id="rId75"/>
    <p:sldId id="358" r:id="rId76"/>
    <p:sldId id="481" r:id="rId77"/>
    <p:sldId id="568" r:id="rId78"/>
    <p:sldId id="495" r:id="rId79"/>
    <p:sldId id="485" r:id="rId80"/>
    <p:sldId id="555" r:id="rId81"/>
    <p:sldId id="554" r:id="rId82"/>
    <p:sldId id="490" r:id="rId83"/>
    <p:sldId id="522" r:id="rId84"/>
    <p:sldId id="595" r:id="rId85"/>
    <p:sldId id="564" r:id="rId86"/>
    <p:sldId id="469" r:id="rId87"/>
    <p:sldId id="484" r:id="rId88"/>
    <p:sldId id="566" r:id="rId89"/>
    <p:sldId id="487" r:id="rId90"/>
    <p:sldId id="454" r:id="rId91"/>
    <p:sldId id="360" r:id="rId92"/>
    <p:sldId id="561" r:id="rId93"/>
    <p:sldId id="552" r:id="rId94"/>
    <p:sldId id="563" r:id="rId95"/>
    <p:sldId id="589" r:id="rId96"/>
    <p:sldId id="572" r:id="rId97"/>
    <p:sldId id="557" r:id="rId98"/>
    <p:sldId id="587" r:id="rId99"/>
    <p:sldId id="597" r:id="rId100"/>
    <p:sldId id="559" r:id="rId101"/>
    <p:sldId id="583" r:id="rId102"/>
    <p:sldId id="579" r:id="rId103"/>
    <p:sldId id="580" r:id="rId104"/>
    <p:sldId id="560" r:id="rId105"/>
    <p:sldId id="576" r:id="rId106"/>
    <p:sldId id="577" r:id="rId107"/>
    <p:sldId id="578" r:id="rId108"/>
    <p:sldId id="553" r:id="rId109"/>
    <p:sldId id="571" r:id="rId110"/>
    <p:sldId id="596" r:id="rId111"/>
    <p:sldId id="593" r:id="rId112"/>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D04626EF-9883-4702-B175-D90E1E459477}">
          <p14:sldIdLst>
            <p14:sldId id="401"/>
            <p14:sldId id="293"/>
            <p14:sldId id="464"/>
            <p14:sldId id="336"/>
            <p14:sldId id="584"/>
            <p14:sldId id="585"/>
            <p14:sldId id="520"/>
            <p14:sldId id="365"/>
            <p14:sldId id="402"/>
          </p14:sldIdLst>
        </p14:section>
        <p14:section name="Section 1: Congruence" id="{B6DE7905-CCC9-430A-B3FC-25F909B32389}">
          <p14:sldIdLst>
            <p14:sldId id="480"/>
            <p14:sldId id="518"/>
            <p14:sldId id="519"/>
            <p14:sldId id="457"/>
            <p14:sldId id="550"/>
            <p14:sldId id="466"/>
            <p14:sldId id="590"/>
            <p14:sldId id="591"/>
            <p14:sldId id="549"/>
            <p14:sldId id="556"/>
            <p14:sldId id="551"/>
            <p14:sldId id="548"/>
            <p14:sldId id="477"/>
            <p14:sldId id="547"/>
            <p14:sldId id="500"/>
            <p14:sldId id="544"/>
            <p14:sldId id="498"/>
            <p14:sldId id="573"/>
            <p14:sldId id="545"/>
            <p14:sldId id="475"/>
            <p14:sldId id="546"/>
            <p14:sldId id="359"/>
            <p14:sldId id="543"/>
            <p14:sldId id="449"/>
            <p14:sldId id="542"/>
            <p14:sldId id="458"/>
            <p14:sldId id="541"/>
            <p14:sldId id="465"/>
            <p14:sldId id="540"/>
            <p14:sldId id="478"/>
            <p14:sldId id="539"/>
            <p14:sldId id="565"/>
            <p14:sldId id="538"/>
            <p14:sldId id="517"/>
            <p14:sldId id="574"/>
            <p14:sldId id="460"/>
            <p14:sldId id="558"/>
            <p14:sldId id="537"/>
            <p14:sldId id="586"/>
            <p14:sldId id="582"/>
            <p14:sldId id="536"/>
            <p14:sldId id="468"/>
            <p14:sldId id="535"/>
            <p14:sldId id="471"/>
            <p14:sldId id="581"/>
            <p14:sldId id="534"/>
            <p14:sldId id="482"/>
            <p14:sldId id="533"/>
            <p14:sldId id="483"/>
            <p14:sldId id="569"/>
            <p14:sldId id="532"/>
            <p14:sldId id="356"/>
            <p14:sldId id="531"/>
          </p14:sldIdLst>
        </p14:section>
        <p14:section name="Section 2: Similarity" id="{771F5905-099E-4C9D-8D4B-DCA0CC277000}">
          <p14:sldIdLst>
            <p14:sldId id="407"/>
            <p14:sldId id="408"/>
            <p14:sldId id="523"/>
            <p14:sldId id="528"/>
            <p14:sldId id="562"/>
            <p14:sldId id="527"/>
            <p14:sldId id="455"/>
            <p14:sldId id="526"/>
          </p14:sldIdLst>
        </p14:section>
        <p14:section name="Additional activities" id="{ED992AB5-C48E-4151-A66A-901D42C41C53}">
          <p14:sldIdLst>
            <p14:sldId id="358"/>
            <p14:sldId id="481"/>
            <p14:sldId id="568"/>
            <p14:sldId id="495"/>
            <p14:sldId id="485"/>
            <p14:sldId id="555"/>
            <p14:sldId id="554"/>
            <p14:sldId id="490"/>
            <p14:sldId id="522"/>
            <p14:sldId id="595"/>
            <p14:sldId id="564"/>
            <p14:sldId id="469"/>
            <p14:sldId id="484"/>
            <p14:sldId id="566"/>
            <p14:sldId id="487"/>
            <p14:sldId id="454"/>
          </p14:sldIdLst>
        </p14:section>
        <p14:section name="Printable resources" id="{6737B46E-7FAB-4670-B4F4-68E963E7EDF6}">
          <p14:sldIdLst>
            <p14:sldId id="360"/>
            <p14:sldId id="561"/>
            <p14:sldId id="552"/>
            <p14:sldId id="563"/>
            <p14:sldId id="589"/>
            <p14:sldId id="572"/>
            <p14:sldId id="557"/>
            <p14:sldId id="587"/>
            <p14:sldId id="597"/>
            <p14:sldId id="559"/>
            <p14:sldId id="583"/>
            <p14:sldId id="579"/>
            <p14:sldId id="580"/>
            <p14:sldId id="560"/>
            <p14:sldId id="576"/>
            <p14:sldId id="577"/>
            <p14:sldId id="578"/>
            <p14:sldId id="553"/>
            <p14:sldId id="571"/>
            <p14:sldId id="596"/>
            <p14:sldId id="5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00628C"/>
    <a:srgbClr val="FFFFCC"/>
    <a:srgbClr val="CC0000"/>
    <a:srgbClr val="585858"/>
    <a:srgbClr val="99CCCC"/>
    <a:srgbClr val="595959"/>
    <a:srgbClr val="CC00CC"/>
    <a:srgbClr val="FC9524"/>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3333" autoAdjust="0"/>
  </p:normalViewPr>
  <p:slideViewPr>
    <p:cSldViewPr snapToGrid="0" showGuides="1">
      <p:cViewPr varScale="1">
        <p:scale>
          <a:sx n="58" d="100"/>
          <a:sy n="58" d="100"/>
        </p:scale>
        <p:origin x="1188" y="6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commentAuthors" Target="commentAuthors.xml"/><Relationship Id="rId119"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02828BD9-78C8-4BB8-B763-39FF0E8C8AF7}"/>
    <pc:docChg chg="modSld">
      <pc:chgData name="Bethanie Goodliff" userId="8525f53f-a5d4-49a0-b205-476dc8a76e72" providerId="ADAL" clId="{02828BD9-78C8-4BB8-B763-39FF0E8C8AF7}" dt="2022-10-17T10:59:50.222" v="13" actId="20577"/>
      <pc:docMkLst>
        <pc:docMk/>
      </pc:docMkLst>
      <pc:sldChg chg="modSp mod">
        <pc:chgData name="Bethanie Goodliff" userId="8525f53f-a5d4-49a0-b205-476dc8a76e72" providerId="ADAL" clId="{02828BD9-78C8-4BB8-B763-39FF0E8C8AF7}" dt="2022-10-17T10:59:50.222" v="13" actId="20577"/>
        <pc:sldMkLst>
          <pc:docMk/>
          <pc:sldMk cId="2965888972" sldId="532"/>
        </pc:sldMkLst>
        <pc:graphicFrameChg chg="modGraphic">
          <ac:chgData name="Bethanie Goodliff" userId="8525f53f-a5d4-49a0-b205-476dc8a76e72" providerId="ADAL" clId="{02828BD9-78C8-4BB8-B763-39FF0E8C8AF7}" dt="2022-10-17T10:59:50.222" v="13" actId="20577"/>
          <ac:graphicFrameMkLst>
            <pc:docMk/>
            <pc:sldMk cId="2965888972" sldId="532"/>
            <ac:graphicFrameMk id="4" creationId="{3D778325-68AE-4AFD-A3FA-6A125902E67F}"/>
          </ac:graphicFrameMkLst>
        </pc:graphicFrameChg>
      </pc:sldChg>
      <pc:sldChg chg="modSp mod">
        <pc:chgData name="Bethanie Goodliff" userId="8525f53f-a5d4-49a0-b205-476dc8a76e72" providerId="ADAL" clId="{02828BD9-78C8-4BB8-B763-39FF0E8C8AF7}" dt="2022-10-17T10:59:27.073" v="8" actId="20577"/>
        <pc:sldMkLst>
          <pc:docMk/>
          <pc:sldMk cId="4217630070" sldId="536"/>
        </pc:sldMkLst>
        <pc:graphicFrameChg chg="modGraphic">
          <ac:chgData name="Bethanie Goodliff" userId="8525f53f-a5d4-49a0-b205-476dc8a76e72" providerId="ADAL" clId="{02828BD9-78C8-4BB8-B763-39FF0E8C8AF7}" dt="2022-10-17T10:59:27.073" v="8" actId="20577"/>
          <ac:graphicFrameMkLst>
            <pc:docMk/>
            <pc:sldMk cId="4217630070" sldId="536"/>
            <ac:graphicFrameMk id="4" creationId="{3D778325-68AE-4AFD-A3FA-6A125902E67F}"/>
          </ac:graphicFrameMkLst>
        </pc:graphicFrameChg>
      </pc:sldChg>
      <pc:sldChg chg="modSp mod">
        <pc:chgData name="Bethanie Goodliff" userId="8525f53f-a5d4-49a0-b205-476dc8a76e72" providerId="ADAL" clId="{02828BD9-78C8-4BB8-B763-39FF0E8C8AF7}" dt="2022-10-17T10:59:15.132" v="5" actId="20577"/>
        <pc:sldMkLst>
          <pc:docMk/>
          <pc:sldMk cId="2201450391" sldId="540"/>
        </pc:sldMkLst>
        <pc:graphicFrameChg chg="modGraphic">
          <ac:chgData name="Bethanie Goodliff" userId="8525f53f-a5d4-49a0-b205-476dc8a76e72" providerId="ADAL" clId="{02828BD9-78C8-4BB8-B763-39FF0E8C8AF7}" dt="2022-10-17T10:59:15.132" v="5" actId="20577"/>
          <ac:graphicFrameMkLst>
            <pc:docMk/>
            <pc:sldMk cId="2201450391" sldId="540"/>
            <ac:graphicFrameMk id="4" creationId="{3D778325-68AE-4AFD-A3FA-6A125902E67F}"/>
          </ac:graphicFrameMkLst>
        </pc:graphicFrameChg>
      </pc:sldChg>
      <pc:sldChg chg="modSp mod">
        <pc:chgData name="Bethanie Goodliff" userId="8525f53f-a5d4-49a0-b205-476dc8a76e72" providerId="ADAL" clId="{02828BD9-78C8-4BB8-B763-39FF0E8C8AF7}" dt="2022-10-17T10:59:04.969" v="1" actId="20577"/>
        <pc:sldMkLst>
          <pc:docMk/>
          <pc:sldMk cId="486720086" sldId="542"/>
        </pc:sldMkLst>
        <pc:graphicFrameChg chg="modGraphic">
          <ac:chgData name="Bethanie Goodliff" userId="8525f53f-a5d4-49a0-b205-476dc8a76e72" providerId="ADAL" clId="{02828BD9-78C8-4BB8-B763-39FF0E8C8AF7}" dt="2022-10-17T10:59:04.969" v="1" actId="20577"/>
          <ac:graphicFrameMkLst>
            <pc:docMk/>
            <pc:sldMk cId="486720086" sldId="542"/>
            <ac:graphicFrameMk id="4" creationId="{3D778325-68AE-4AFD-A3FA-6A125902E67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17/10/2022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8524302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helpful to use alongside Additional activity A. Students may require more than one sheet of 4 × 4 dotty grids.</a:t>
            </a:r>
          </a:p>
        </p:txBody>
      </p:sp>
      <p:sp>
        <p:nvSpPr>
          <p:cNvPr id="4" name="Slide Number Placeholder 3"/>
          <p:cNvSpPr>
            <a:spLocks noGrp="1"/>
          </p:cNvSpPr>
          <p:nvPr>
            <p:ph type="sldNum" sz="quarter" idx="5"/>
          </p:nvPr>
        </p:nvSpPr>
        <p:spPr/>
        <p:txBody>
          <a:bodyPr/>
          <a:lstStyle/>
          <a:p>
            <a:fld id="{95CC6D43-B330-470E-9514-C837501A6F5A}" type="slidenum">
              <a:rPr lang="en-GB" smtClean="0"/>
              <a:t>103</a:t>
            </a:fld>
            <a:endParaRPr lang="en-GB" dirty="0"/>
          </a:p>
        </p:txBody>
      </p:sp>
    </p:spTree>
    <p:extLst>
      <p:ext uri="{BB962C8B-B14F-4D97-AF65-F5344CB8AC3E}">
        <p14:creationId xmlns:p14="http://schemas.microsoft.com/office/powerpoint/2010/main" val="23073671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(one per page) may be helpful for Additional activity C. Students may require more than one sheet.</a:t>
            </a:r>
          </a:p>
        </p:txBody>
      </p:sp>
      <p:sp>
        <p:nvSpPr>
          <p:cNvPr id="4" name="Slide Number Placeholder 3"/>
          <p:cNvSpPr>
            <a:spLocks noGrp="1"/>
          </p:cNvSpPr>
          <p:nvPr>
            <p:ph type="sldNum" sz="quarter" idx="5"/>
          </p:nvPr>
        </p:nvSpPr>
        <p:spPr/>
        <p:txBody>
          <a:bodyPr/>
          <a:lstStyle/>
          <a:p>
            <a:fld id="{95CC6D43-B330-470E-9514-C837501A6F5A}" type="slidenum">
              <a:rPr lang="en-GB" smtClean="0"/>
              <a:t>104</a:t>
            </a:fld>
            <a:endParaRPr lang="en-GB" dirty="0"/>
          </a:p>
        </p:txBody>
      </p:sp>
    </p:spTree>
    <p:extLst>
      <p:ext uri="{BB962C8B-B14F-4D97-AF65-F5344CB8AC3E}">
        <p14:creationId xmlns:p14="http://schemas.microsoft.com/office/powerpoint/2010/main" val="27015323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(eight per page) may be helpful for use with Additional activity E.</a:t>
            </a:r>
          </a:p>
        </p:txBody>
      </p:sp>
      <p:sp>
        <p:nvSpPr>
          <p:cNvPr id="4" name="Slide Number Placeholder 3"/>
          <p:cNvSpPr>
            <a:spLocks noGrp="1"/>
          </p:cNvSpPr>
          <p:nvPr>
            <p:ph type="sldNum" sz="quarter" idx="5"/>
          </p:nvPr>
        </p:nvSpPr>
        <p:spPr/>
        <p:txBody>
          <a:bodyPr/>
          <a:lstStyle/>
          <a:p>
            <a:fld id="{95CC6D43-B330-470E-9514-C837501A6F5A}" type="slidenum">
              <a:rPr lang="en-GB" smtClean="0"/>
              <a:t>105</a:t>
            </a:fld>
            <a:endParaRPr lang="en-GB" dirty="0"/>
          </a:p>
        </p:txBody>
      </p:sp>
    </p:spTree>
    <p:extLst>
      <p:ext uri="{BB962C8B-B14F-4D97-AF65-F5344CB8AC3E}">
        <p14:creationId xmlns:p14="http://schemas.microsoft.com/office/powerpoint/2010/main" val="31489164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printable version of the images for Additional Activity G might be helpful if the scale is too small to read on screen.</a:t>
            </a:r>
          </a:p>
        </p:txBody>
      </p:sp>
      <p:sp>
        <p:nvSpPr>
          <p:cNvPr id="4" name="Slide Number Placeholder 3"/>
          <p:cNvSpPr>
            <a:spLocks noGrp="1"/>
          </p:cNvSpPr>
          <p:nvPr>
            <p:ph type="sldNum" sz="quarter" idx="5"/>
          </p:nvPr>
        </p:nvSpPr>
        <p:spPr/>
        <p:txBody>
          <a:bodyPr/>
          <a:lstStyle/>
          <a:p>
            <a:fld id="{95CC6D43-B330-470E-9514-C837501A6F5A}" type="slidenum">
              <a:rPr lang="en-GB" smtClean="0"/>
              <a:t>106</a:t>
            </a:fld>
            <a:endParaRPr lang="en-GB" dirty="0"/>
          </a:p>
        </p:txBody>
      </p:sp>
    </p:spTree>
    <p:extLst>
      <p:ext uri="{BB962C8B-B14F-4D97-AF65-F5344CB8AC3E}">
        <p14:creationId xmlns:p14="http://schemas.microsoft.com/office/powerpoint/2010/main" val="22899094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(three per page) may be helpful for Additional activity I.</a:t>
            </a:r>
          </a:p>
        </p:txBody>
      </p:sp>
      <p:sp>
        <p:nvSpPr>
          <p:cNvPr id="4" name="Slide Number Placeholder 3"/>
          <p:cNvSpPr>
            <a:spLocks noGrp="1"/>
          </p:cNvSpPr>
          <p:nvPr>
            <p:ph type="sldNum" sz="quarter" idx="5"/>
          </p:nvPr>
        </p:nvSpPr>
        <p:spPr/>
        <p:txBody>
          <a:bodyPr/>
          <a:lstStyle/>
          <a:p>
            <a:fld id="{95CC6D43-B330-470E-9514-C837501A6F5A}" type="slidenum">
              <a:rPr lang="en-GB" smtClean="0"/>
              <a:t>107</a:t>
            </a:fld>
            <a:endParaRPr lang="en-GB" dirty="0"/>
          </a:p>
        </p:txBody>
      </p:sp>
    </p:spTree>
    <p:extLst>
      <p:ext uri="{BB962C8B-B14F-4D97-AF65-F5344CB8AC3E}">
        <p14:creationId xmlns:p14="http://schemas.microsoft.com/office/powerpoint/2010/main" val="151789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112958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a) A, B, C, D, F and G are ‘the same’. </a:t>
            </a:r>
          </a:p>
          <a:p>
            <a:r>
              <a:rPr lang="en-GB" b="0" dirty="0"/>
              <a:t>b) Students might need more information about triangle F, as it is not marked that the ‘top’ angle is a right angle and not clear that its perpendicular side lengths are still 2 and 4.</a:t>
            </a:r>
          </a:p>
          <a:p>
            <a:endParaRPr lang="en-GB" b="0" dirty="0"/>
          </a:p>
          <a:p>
            <a:r>
              <a:rPr lang="en-GB" b="0" dirty="0"/>
              <a:t>? Students might suggest that E is most like A because it’s the same shape but smaller, or they might suggest that H is most like A because it’s very nearly the same size and only one corner needs to move one square to make it the same.</a:t>
            </a:r>
          </a:p>
          <a:p>
            <a:endParaRPr lang="en-GB" b="0" dirty="0"/>
          </a:p>
          <a:p>
            <a:r>
              <a:rPr lang="en-GB" b="1" dirty="0"/>
              <a:t>Suggested questioning</a:t>
            </a:r>
          </a:p>
          <a:p>
            <a:r>
              <a:rPr lang="en-GB" b="0" dirty="0"/>
              <a:t>Can two shapes be ‘the same’ if they’re not the same size?</a:t>
            </a:r>
          </a:p>
          <a:p>
            <a:r>
              <a:rPr lang="en-GB" b="0" dirty="0"/>
              <a:t>Can two shapes be ‘the same’ if one is turned round?</a:t>
            </a:r>
          </a:p>
          <a:p>
            <a:r>
              <a:rPr lang="en-GB" b="0" dirty="0"/>
              <a:t>Can two shapes be ’the same’ if one is flipped over?</a:t>
            </a:r>
          </a:p>
          <a:p>
            <a:r>
              <a:rPr lang="en-GB" b="0" dirty="0"/>
              <a:t>Are all squares ‘the same’? All rectangles? All triangles?</a:t>
            </a:r>
          </a:p>
          <a:p>
            <a:r>
              <a:rPr lang="en-GB" b="0" dirty="0"/>
              <a:t>How confident can you be that triangle F is ‘the same’? What could you measure that would make you certain?</a:t>
            </a:r>
          </a:p>
          <a:p>
            <a:endParaRPr lang="en-GB" b="1" dirty="0"/>
          </a:p>
          <a:p>
            <a:r>
              <a:rPr lang="en-GB" b="1" dirty="0"/>
              <a:t>Things to think about</a:t>
            </a:r>
          </a:p>
          <a:p>
            <a:r>
              <a:rPr lang="en-GB" b="0" dirty="0"/>
              <a:t>Checkpoints 1-4 don’t dwell on a specific transformation but offer opportunities for students to talk about various transformations to help you assess their starting points.</a:t>
            </a:r>
            <a:r>
              <a:rPr lang="en-GB" b="1" dirty="0"/>
              <a:t> </a:t>
            </a:r>
            <a:r>
              <a:rPr lang="en-GB" b="0" dirty="0"/>
              <a:t>The focus here is on identifying which shapes are ‘the same’: do students recognise the triangles that are orientated differently as being ‘the same’ shape as triangle A? The colours have been deliberately chosen so that some match, and some do not, as you may wish to have a discussion with students about whether a feature such as colour is relevant when deciding if two shapes are ‘the same’ (for those students with visual impairments, you might like to point out the triangles with the same colour). Note that, here, colour is irrelevant to whether two triangles are mathematically ‘the same’, but that a feature such as colour might be relevant when discussing symmetry (as in the flags for Checkpoint 15).</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406320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251927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is available on slide 88.</a:t>
            </a:r>
            <a:endParaRPr lang="en-GB" b="1" dirty="0"/>
          </a:p>
          <a:p>
            <a:endParaRPr lang="en-GB" b="1" dirty="0"/>
          </a:p>
          <a:p>
            <a:r>
              <a:rPr lang="en-GB" b="1" dirty="0"/>
              <a:t>Answers</a:t>
            </a:r>
          </a:p>
          <a:p>
            <a:r>
              <a:rPr lang="en-GB" b="0" dirty="0"/>
              <a:t>An animated version of the solutions is provided on the next slide.</a:t>
            </a:r>
          </a:p>
          <a:p>
            <a:r>
              <a:rPr lang="en-GB" b="0" dirty="0"/>
              <a:t>a) The light purple shape.</a:t>
            </a:r>
          </a:p>
          <a:p>
            <a:r>
              <a:rPr lang="en-GB" b="0" dirty="0"/>
              <a:t>b) The dark green or light blue shapes.</a:t>
            </a:r>
          </a:p>
          <a:p>
            <a:r>
              <a:rPr lang="en-GB" b="0" dirty="0"/>
              <a:t>c) The dark purple, dark blue, light green or orange shapes.</a:t>
            </a:r>
          </a:p>
          <a:p>
            <a:endParaRPr lang="en-GB" b="0" dirty="0"/>
          </a:p>
          <a:p>
            <a:r>
              <a:rPr lang="en-GB" b="0" dirty="0"/>
              <a:t>? Four possible shapes are created: two are the same as the light blue and dark green shapes, and two are reflections of the light green and dark blue shapes, using a horizontal mirror line. Only the latter two would fit on the grid given. See the animated solutions on </a:t>
            </a:r>
            <a:r>
              <a:rPr lang="en-GB" b="0" dirty="0">
                <a:solidFill>
                  <a:srgbClr val="FFFF00"/>
                </a:solidFill>
              </a:rPr>
              <a:t>slide </a:t>
            </a:r>
            <a:r>
              <a:rPr lang="en-GB" b="0" dirty="0">
                <a:solidFill>
                  <a:srgbClr val="FFFF00"/>
                </a:solidFill>
                <a:highlight>
                  <a:srgbClr val="FFFF00"/>
                </a:highlight>
              </a:rPr>
              <a:t>16 </a:t>
            </a:r>
            <a:r>
              <a:rPr lang="en-GB" b="0" dirty="0"/>
              <a:t>for images of these shapes.</a:t>
            </a:r>
          </a:p>
          <a:p>
            <a:endParaRPr lang="en-GB" b="0" dirty="0"/>
          </a:p>
          <a:p>
            <a:r>
              <a:rPr lang="en-GB" b="1" dirty="0"/>
              <a:t>Suggested questioning</a:t>
            </a:r>
          </a:p>
          <a:p>
            <a:r>
              <a:rPr lang="en-GB" b="0" dirty="0"/>
              <a:t>What other words could you use instead of, for example, ‘flipped’?</a:t>
            </a:r>
          </a:p>
          <a:p>
            <a:r>
              <a:rPr lang="en-GB" b="0" dirty="0"/>
              <a:t>Is there more than one answer for any of the questions?</a:t>
            </a:r>
          </a:p>
          <a:p>
            <a:r>
              <a:rPr lang="en-GB" b="0" dirty="0"/>
              <a:t>How could you give more detail about how Tessa has moved the shape?</a:t>
            </a:r>
          </a:p>
          <a:p>
            <a:endParaRPr lang="en-GB" b="1" dirty="0"/>
          </a:p>
          <a:p>
            <a:r>
              <a:rPr lang="en-GB" b="1" dirty="0"/>
              <a:t>Things to think about</a:t>
            </a:r>
          </a:p>
          <a:p>
            <a:r>
              <a:rPr lang="en-GB" b="0" dirty="0"/>
              <a:t>Checkpoints 1–4 don’t dwell on a specific transformation, but offer opportunities for students to talk about various transformations to help you assess their starting points. Here, more colloquial language is used rather than the terms translate, reflect and rotate. Consider whether you will introduce these terms if students don’t volunteer them, or just focus on their understanding of the movement. It is also worth considering in advance how students might interpret these words in other contexts. For example, whilst a ‘flip’ here relates strongly to reflection, in other contexts students might associate a ‘flip’ with a rotation (such as a 180° ‘flip’ in board sports). Students might suggest that the reflections in part b are examples of the stencil being flipped 180°, which relies on this task being considered in 3D and might lead to the misconception that reflection and rotation by 180° are the same. In this case, it might be worth exploring more examples in purely 2D contexts (such as Checkpoint 12 or Checkpoint 3) to ensure students understand the difference between the transformations.</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181055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Animated solutions for parts a to c for Checkpoint 2: click through to reveal the shape/s identified in each part.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300412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Animated solutions for the further thinking question for Checkpoint 2: click through to reveal the possible shapes.</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77182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210448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printable resource can be found on slide 89. </a:t>
            </a:r>
            <a:endParaRPr lang="en-GB" b="1" dirty="0"/>
          </a:p>
          <a:p>
            <a:endParaRPr lang="en-GB" b="1" dirty="0"/>
          </a:p>
          <a:p>
            <a:r>
              <a:rPr lang="en-GB" b="1" dirty="0"/>
              <a:t>Answers</a:t>
            </a:r>
          </a:p>
          <a:p>
            <a:r>
              <a:rPr lang="en-GB" b="0" dirty="0"/>
              <a:t>a) and b) There are eight possible positions for the final square – see slide 20 for these.</a:t>
            </a:r>
          </a:p>
          <a:p>
            <a:r>
              <a:rPr lang="en-GB" b="0" dirty="0"/>
              <a:t>c) There are four different shapes that can be created – see slide 20 for these.</a:t>
            </a:r>
          </a:p>
          <a:p>
            <a:endParaRPr lang="en-GB" b="0" dirty="0"/>
          </a:p>
          <a:p>
            <a:r>
              <a:rPr lang="en-GB" b="0" dirty="0"/>
              <a:t>? There are multiple possible answers to this question:</a:t>
            </a:r>
          </a:p>
          <a:p>
            <a:pPr marL="171450" indent="-171450">
              <a:buFont typeface="Arial" panose="020B0604020202020204" pitchFamily="34" charset="0"/>
              <a:buChar char="•"/>
            </a:pPr>
            <a:r>
              <a:rPr lang="en-GB" b="0" dirty="0"/>
              <a:t>If the four starting squares were arranged in a 2 × 2 square, there would be eight possible positions for the final square but only one unique shape created. </a:t>
            </a:r>
          </a:p>
          <a:p>
            <a:pPr marL="171450" indent="-171450">
              <a:buFont typeface="Arial" panose="020B0604020202020204" pitchFamily="34" charset="0"/>
              <a:buChar char="•"/>
            </a:pPr>
            <a:r>
              <a:rPr lang="en-GB" b="0" dirty="0"/>
              <a:t>If the four starting squares were arranged in a line, there would be 10 possible positions for the final square and three unique shapes created. </a:t>
            </a:r>
          </a:p>
          <a:p>
            <a:pPr marL="171450" indent="-171450">
              <a:buFont typeface="Arial" panose="020B0604020202020204" pitchFamily="34" charset="0"/>
              <a:buChar char="•"/>
            </a:pPr>
            <a:r>
              <a:rPr lang="en-GB" b="0" dirty="0"/>
              <a:t>If the four starting squares were arranged in an L shape, there would be nine possible positions for the final square and nine unique shapes created.</a:t>
            </a:r>
          </a:p>
          <a:p>
            <a:pPr marL="171450" indent="-171450">
              <a:buFont typeface="Arial" panose="020B0604020202020204" pitchFamily="34" charset="0"/>
              <a:buChar char="•"/>
            </a:pPr>
            <a:r>
              <a:rPr lang="en-GB" b="0" dirty="0"/>
              <a:t>If the four starting squares were arranged as a row of three with a fourth above the centre square, there would be eight possible positions for the final square and five unique shapes created.</a:t>
            </a:r>
          </a:p>
          <a:p>
            <a:endParaRPr lang="en-GB" b="0" dirty="0"/>
          </a:p>
          <a:p>
            <a:r>
              <a:rPr lang="en-GB" b="1" dirty="0"/>
              <a:t>Suggested questioning</a:t>
            </a:r>
          </a:p>
          <a:p>
            <a:r>
              <a:rPr lang="en-GB" b="0" dirty="0"/>
              <a:t>What is your strategy?</a:t>
            </a:r>
          </a:p>
          <a:p>
            <a:r>
              <a:rPr lang="en-GB" b="0" dirty="0"/>
              <a:t>How can you be sure you have found every possible position for the final square?</a:t>
            </a:r>
          </a:p>
          <a:p>
            <a:r>
              <a:rPr lang="en-GB" b="0" dirty="0"/>
              <a:t>What is the same and what is different about the shapes you have created?</a:t>
            </a:r>
          </a:p>
          <a:p>
            <a:r>
              <a:rPr lang="en-GB" b="0" dirty="0"/>
              <a:t>Can you match any of your shapes to each other?</a:t>
            </a:r>
          </a:p>
          <a:p>
            <a:r>
              <a:rPr lang="en-GB" b="0" dirty="0"/>
              <a:t>For the shapes that match, how could you move one shape so it is exactly the same as the other?</a:t>
            </a:r>
          </a:p>
          <a:p>
            <a:endParaRPr lang="en-GB" b="1" dirty="0"/>
          </a:p>
          <a:p>
            <a:r>
              <a:rPr lang="en-GB" b="1" dirty="0"/>
              <a:t>Things to think about</a:t>
            </a:r>
          </a:p>
          <a:p>
            <a:r>
              <a:rPr lang="en-GB" b="0" dirty="0"/>
              <a:t>This Checkpoint might not at first seem as though it is a transformations task. Using the pentominoes allows students to generate lots of different shapes, which can then be discussed and compared. The eight possible answers can be grouped into four pairs, each of which is a rotation of one another. Do students notice this link? Listen out for the language do they use to describe the relationship between each shape in the pair.</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1006352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green squares will appear and disappear to show the eight possible positions for the final square, with each complete arrangement appearing as the shape changes.</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26328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20047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versions of the four images can be found on slide 90.</a:t>
            </a:r>
            <a:endParaRPr lang="en-GB" b="1" dirty="0"/>
          </a:p>
          <a:p>
            <a:endParaRPr lang="en-GB" b="1" dirty="0"/>
          </a:p>
          <a:p>
            <a:r>
              <a:rPr lang="en-GB" b="1" dirty="0"/>
              <a:t>Answers</a:t>
            </a:r>
          </a:p>
          <a:p>
            <a:r>
              <a:rPr lang="en-GB" b="0" dirty="0"/>
              <a:t>Note that the terms ‘Flip Vertical’ and ‘Flip Horizontal’ refer to the computer instructions shown but are the opposite way round to the description of the mirror line (i.e. a vertical flip uses a horizontal mirror line). Students may find this a confusing contradiction, so it is worth emphasising the orientation of the mirror line and referring students to the image of the computer menu on the slide.</a:t>
            </a:r>
          </a:p>
          <a:p>
            <a:r>
              <a:rPr lang="en-GB" b="0" dirty="0"/>
              <a:t>a) Just for Flip Horizontal</a:t>
            </a:r>
          </a:p>
          <a:p>
            <a:r>
              <a:rPr lang="en-GB" b="0" dirty="0"/>
              <a:t>b) For all four options</a:t>
            </a:r>
          </a:p>
          <a:p>
            <a:r>
              <a:rPr lang="en-GB" b="0" dirty="0"/>
              <a:t>c) Just for Flip Vertical</a:t>
            </a:r>
          </a:p>
          <a:p>
            <a:r>
              <a:rPr lang="en-GB" b="0" dirty="0"/>
              <a:t>d) None of the options would make the second sun look the same.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She could have clicked Rotate Left 90° and then Flip Vertical, or she could have clicked Flip Horizontal and then Rotate Left 90°.</a:t>
            </a:r>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What other language could you use to describe the four options?</a:t>
            </a:r>
          </a:p>
          <a:p>
            <a:r>
              <a:rPr lang="en-GB" b="0" dirty="0"/>
              <a:t>What would happen if you pressed each option twice? Three times?</a:t>
            </a:r>
          </a:p>
          <a:p>
            <a:r>
              <a:rPr lang="en-GB" b="0" dirty="0"/>
              <a:t>What is the same and different about the two different suns?</a:t>
            </a:r>
          </a:p>
          <a:p>
            <a:endParaRPr lang="en-GB" b="1" dirty="0"/>
          </a:p>
          <a:p>
            <a:r>
              <a:rPr lang="en-GB" b="1" dirty="0"/>
              <a:t>Things to think about</a:t>
            </a:r>
          </a:p>
          <a:p>
            <a:r>
              <a:rPr lang="en-GB" b="0" dirty="0"/>
              <a:t>As with Checkpoints 1 to 3, Checkpoint 4 explores a combination of transformations, in this case rotation and reflection, rather than one specific transformation. The focus here is on when shapes would look the same after a transformation, and so makes links to symmetry. Note that rotational symmetry is not covered in the primary national curriculum, but students should be able to recognise that the first sun will look the same after the given rotations, but the star and second sun will not.</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943876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4030812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Once students have tried to visualise the rotation of the cars without a physical image, you may wish to give the printed resource on slide 91 for them to turn and manipulate.</a:t>
            </a:r>
            <a:endParaRPr lang="en-GB" b="1" dirty="0"/>
          </a:p>
          <a:p>
            <a:endParaRPr lang="en-GB" b="1" dirty="0"/>
          </a:p>
          <a:p>
            <a:r>
              <a:rPr lang="en-GB" b="1" dirty="0"/>
              <a:t>Answers</a:t>
            </a:r>
          </a:p>
          <a:p>
            <a:r>
              <a:rPr lang="en-GB" b="0" dirty="0"/>
              <a:t>Students may give one or both groups for their answer:</a:t>
            </a:r>
          </a:p>
          <a:p>
            <a:r>
              <a:rPr lang="en-GB" b="0" dirty="0"/>
              <a:t>Facing left: A, B, C, E, G</a:t>
            </a:r>
          </a:p>
          <a:p>
            <a:r>
              <a:rPr lang="en-GB" b="0" dirty="0"/>
              <a:t>Facing right: D, F, H</a:t>
            </a:r>
          </a:p>
          <a:p>
            <a:endParaRPr lang="en-GB" b="0" dirty="0"/>
          </a:p>
          <a:p>
            <a:r>
              <a:rPr lang="en-GB" b="0" dirty="0"/>
              <a:t>? This will depend on students’ responses.</a:t>
            </a:r>
          </a:p>
          <a:p>
            <a:endParaRPr lang="en-GB" b="0" dirty="0"/>
          </a:p>
          <a:p>
            <a:r>
              <a:rPr lang="en-GB" b="1" dirty="0"/>
              <a:t>Suggested questioning</a:t>
            </a:r>
          </a:p>
          <a:p>
            <a:r>
              <a:rPr lang="en-GB" b="0" dirty="0"/>
              <a:t>Which vehicles are facing right? Which are facing left? How do you know?</a:t>
            </a:r>
          </a:p>
          <a:p>
            <a:r>
              <a:rPr lang="en-GB" b="0" dirty="0"/>
              <a:t>Which vehicle did you find hardest to decide on a direction? Which did you find easiest?</a:t>
            </a:r>
          </a:p>
          <a:p>
            <a:r>
              <a:rPr lang="en-GB" b="0" dirty="0"/>
              <a:t>How do you know __ and __ are facing the same way?</a:t>
            </a:r>
          </a:p>
          <a:p>
            <a:r>
              <a:rPr lang="en-GB" b="0" dirty="0"/>
              <a:t>How could you change the stickers so that all the vehicles are facing the same way?</a:t>
            </a:r>
          </a:p>
          <a:p>
            <a:endParaRPr lang="en-GB" b="1" dirty="0"/>
          </a:p>
          <a:p>
            <a:r>
              <a:rPr lang="en-GB" b="1" dirty="0"/>
              <a:t>Things to think about</a:t>
            </a:r>
          </a:p>
          <a:p>
            <a:r>
              <a:rPr lang="en-GB" dirty="0"/>
              <a:t>Checkpoints 5 and 6 both explore students’ spatial reasoning, without explicitly referencing a transformation (although we are asking students to imagine the cars being rotated to their point of reference on the road). This Checkpoint offers a 2D context, while the following Checkpoint uses a 2D representation of a 3D context. Identify which students find it hard to visualise the movement of objects without having the support of a physical object to manipulate, so that you can plan ahead for how you will support them to understand transformations.</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394086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894331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headphone will appear separately so you can choose whether to show them all or work through individually. Once students have tried to visualise the rotation of the headphones without a physical image, you may wish to give the printed resource on slide 92 for them to turn and manipulate.</a:t>
            </a:r>
            <a:endParaRPr lang="en-GB" b="1" dirty="0"/>
          </a:p>
          <a:p>
            <a:endParaRPr lang="en-GB" b="1" dirty="0"/>
          </a:p>
          <a:p>
            <a:r>
              <a:rPr lang="en-GB" b="1" dirty="0"/>
              <a:t>Answers</a:t>
            </a:r>
          </a:p>
          <a:p>
            <a:r>
              <a:rPr lang="en-GB" b="0" dirty="0"/>
              <a:t>Working left to right across the page: right, left, right, left, left, right, right, right, left, right, left.</a:t>
            </a:r>
          </a:p>
          <a:p>
            <a:endParaRPr lang="en-GB" b="0" dirty="0"/>
          </a:p>
          <a:p>
            <a:r>
              <a:rPr lang="en-GB" b="0" dirty="0"/>
              <a:t>? Any orientation of a left headphone.</a:t>
            </a:r>
          </a:p>
          <a:p>
            <a:endParaRPr lang="en-GB" b="0" dirty="0"/>
          </a:p>
          <a:p>
            <a:r>
              <a:rPr lang="en-GB" b="1" dirty="0"/>
              <a:t>Suggested questioning</a:t>
            </a:r>
          </a:p>
          <a:p>
            <a:r>
              <a:rPr lang="en-GB" b="0" dirty="0"/>
              <a:t>What are you looking for when you decide?</a:t>
            </a:r>
          </a:p>
          <a:p>
            <a:r>
              <a:rPr lang="en-GB" b="0" dirty="0"/>
              <a:t>Can you find a pair that are both for the same ear? How do you know they are for the same ear?</a:t>
            </a:r>
          </a:p>
          <a:p>
            <a:r>
              <a:rPr lang="en-GB" b="0" dirty="0"/>
              <a:t>Which was hardest to decide? Why?</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Checkpoints 5 and 6 do not explicitly ask students to perform or identify a particular transformation, although all of these images could be described as rotations. Instead, the intention is to identify those students that find it particularly easy or difficult to visualise shapes being transformed without a physical shape to manipulate. We recommend that any physical manipulatives (either images of headphones, or actual headphones) are not provided immediately in this task: some productive struggle will help you to assess students’ spatial reasoning, and give them an opportunity to really think.</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3774539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solutions to Checkpoint 6.</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17146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3932334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Up 20 cm.</a:t>
            </a:r>
          </a:p>
          <a:p>
            <a:r>
              <a:rPr lang="en-GB" b="0" dirty="0"/>
              <a:t>b) Right 15 cm and down 20 cm.</a:t>
            </a:r>
          </a:p>
          <a:p>
            <a:r>
              <a:rPr lang="en-GB" b="0" dirty="0"/>
              <a:t>c) Right 30 cm, then right 15 cm and up 20 cm to D; finally, left 60 cm and down 40 cm  to E.</a:t>
            </a:r>
          </a:p>
          <a:p>
            <a:endParaRPr lang="en-GB" b="0" dirty="0"/>
          </a:p>
          <a:p>
            <a:r>
              <a:rPr lang="en-GB" b="0" dirty="0"/>
              <a:t>? It is further to move the box back to the original position each time.</a:t>
            </a:r>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might you record in a shorthand way the movement around the floor?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moving the red box to B is described as -20 and +15, how would you describe the movement from the original position to A? From the original position to 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Is moving from the original position to E ‘the same’ as moving the box from C to B? from D to C?</a:t>
            </a:r>
          </a:p>
          <a:p>
            <a:endParaRPr lang="en-GB" b="1" dirty="0"/>
          </a:p>
          <a:p>
            <a:r>
              <a:rPr lang="en-GB" b="1" dirty="0"/>
              <a:t>Things to think about</a:t>
            </a:r>
          </a:p>
          <a:p>
            <a:r>
              <a:rPr lang="en-GB" dirty="0"/>
              <a:t>Checkpoint 7 is quite an open task, with the emphasis less on seeking a particular answer and more on exploring the language students use when faced with a translation. How do students describe the movement of the box? The question text on the slide deliberately makes no reference to distance, so that you can see what information students instinctively provide. Notice whether they are able to identify that the distance travelled is indicated by the size of the box and, if they do not, prompt for it. Maybe they can imagine a grid on the floor? If you or a student raise the idea of considering a corner of the box, then you might like to follow up with Checkpoint 9 which explicitly addresses this. </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189585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253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copies of the coordinate grid in this task are available on slide </a:t>
            </a:r>
            <a:r>
              <a:rPr lang="en-GB" b="0" baseline="0" dirty="0"/>
              <a:t>93.</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For all of the below answers, the most direct route is given. Students might give more complex routes, which will be correct so long as they result in the same overall movement. It is worth drawing attention to the equivalence of these responses, if more complex routes are chosen.</a:t>
            </a:r>
          </a:p>
          <a:p>
            <a:r>
              <a:rPr lang="en-GB" b="0" dirty="0"/>
              <a:t>a) Ant: right 6, down 6; Dec: left 6, up 6</a:t>
            </a:r>
          </a:p>
          <a:p>
            <a:r>
              <a:rPr lang="en-GB" b="0" dirty="0"/>
              <a:t>b) Ant: right 1, down 4; Dec: left 5, up 2</a:t>
            </a:r>
          </a:p>
          <a:p>
            <a:r>
              <a:rPr lang="en-GB" b="0" dirty="0"/>
              <a:t>c) Ant: right 3, down 3; Dec: left 3, up 3</a:t>
            </a:r>
          </a:p>
          <a:p>
            <a:r>
              <a:rPr lang="en-GB" b="0" dirty="0"/>
              <a:t>d) Any combination of moves where Ant moves &lt;3 in one or both directions and Dec moves &gt;3 in one or both directions.</a:t>
            </a:r>
          </a:p>
          <a:p>
            <a:endParaRPr lang="en-GB" b="0" dirty="0"/>
          </a:p>
          <a:p>
            <a:r>
              <a:rPr lang="en-GB" b="0" baseline="0" dirty="0"/>
              <a:t>? The furthest apart they could be is if Ant travels 5 units left and 2 units up, and Dec travels 5 units right and down, resulting in Ant at (-6, 6) and Dec at (10, -4). The closest they could be is if Ant travels 5 units right and 2 units down, and Dec travels 5 units left and 2 units up, resulting in Ant at (4, 2) and Dec at (0, 0). Students may recognise that, if Ant and Dec both travel their 5 and 2 units in the same direction, then the result is that they will be the same distance apart as they started.</a:t>
            </a:r>
          </a:p>
          <a:p>
            <a:endParaRPr lang="en-GB" b="0" dirty="0"/>
          </a:p>
          <a:p>
            <a:r>
              <a:rPr lang="en-GB" b="1" dirty="0"/>
              <a:t>Suggested questioning</a:t>
            </a:r>
          </a:p>
          <a:p>
            <a:r>
              <a:rPr lang="en-GB" b="0" dirty="0"/>
              <a:t>Is there</a:t>
            </a:r>
            <a:r>
              <a:rPr lang="en-GB" b="0" baseline="0" dirty="0"/>
              <a:t> more than one route to each of the points where the ants might stop?</a:t>
            </a:r>
          </a:p>
          <a:p>
            <a:r>
              <a:rPr lang="en-GB" b="0" baseline="0" dirty="0"/>
              <a:t>How can you describe the ants’ movements? Is there more than one way to do this?</a:t>
            </a:r>
          </a:p>
          <a:p>
            <a:r>
              <a:rPr lang="en-GB" b="0" baseline="0" dirty="0"/>
              <a:t>Why is it not helpful to just say ‘across’ to describe movement?</a:t>
            </a:r>
          </a:p>
          <a:p>
            <a:endParaRPr lang="en-GB" b="1" dirty="0"/>
          </a:p>
          <a:p>
            <a:r>
              <a:rPr lang="en-GB" b="1" dirty="0"/>
              <a:t>Things to think about</a:t>
            </a:r>
          </a:p>
          <a:p>
            <a:r>
              <a:rPr lang="en-GB" b="0" dirty="0"/>
              <a:t>Checkpoint 8 is a follow-up to Checkpoint 1 from the ‘Plotting coordinates’ deck. The constraints given here will require students to describe movement, but will also require some reasoning to deduce where the destination is each time. Students may note the symmetry in their answers to parts a and c. Can they think of any other movements that will be ‘mirrors’ of each other?</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2532479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3498639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To recreate the rectangle so that each counter is in the same position, relative to the others, then they all move right 2 and up 3.</a:t>
            </a:r>
          </a:p>
          <a:p>
            <a:r>
              <a:rPr lang="en-GB" b="0" dirty="0"/>
              <a:t>You might also consider situations in which the same 3 by 2 rectangle is created, but with the counters in a different arrangement. For example, green (B) moving left 1 and up 5; yellow (D) moving right 5 and up 1; and red (C) moving right 2 and up 3.</a:t>
            </a:r>
          </a:p>
          <a:p>
            <a:endParaRPr lang="en-GB" b="0" dirty="0"/>
          </a:p>
          <a:p>
            <a:r>
              <a:rPr lang="en-GB" b="0" dirty="0"/>
              <a:t>? The red (C) counter moves left 2 and up 2; the yellow (D) counter moves up 5</a:t>
            </a:r>
          </a:p>
          <a:p>
            <a:r>
              <a:rPr lang="en-GB" b="0" dirty="0"/>
              <a:t>OR</a:t>
            </a:r>
          </a:p>
          <a:p>
            <a:r>
              <a:rPr lang="en-GB" b="0" dirty="0"/>
              <a:t>The red (C) counter moves up 7 and the yellow (D) counter moves left 2</a:t>
            </a:r>
          </a:p>
          <a:p>
            <a:endParaRPr lang="en-GB" b="0" dirty="0"/>
          </a:p>
          <a:p>
            <a:r>
              <a:rPr lang="en-GB" b="1" dirty="0"/>
              <a:t>Suggested questioning</a:t>
            </a:r>
          </a:p>
          <a:p>
            <a:r>
              <a:rPr lang="en-GB" b="0" dirty="0"/>
              <a:t>Is the shape the same if the counters are arranged differently?</a:t>
            </a:r>
          </a:p>
          <a:p>
            <a:r>
              <a:rPr lang="en-GB" b="0" dirty="0"/>
              <a:t>If all of the counters make the same movement, will the same rectangle always be recreated?</a:t>
            </a:r>
          </a:p>
          <a:p>
            <a:r>
              <a:rPr lang="en-GB" b="0" dirty="0"/>
              <a:t>How might you write down the movement of the counters efficiently? Can you create a notation?</a:t>
            </a:r>
          </a:p>
          <a:p>
            <a:endParaRPr lang="en-GB" b="1" dirty="0"/>
          </a:p>
          <a:p>
            <a:r>
              <a:rPr lang="en-GB" b="1" dirty="0"/>
              <a:t>Things to think about</a:t>
            </a:r>
          </a:p>
          <a:p>
            <a:r>
              <a:rPr lang="en-GB" b="0" dirty="0"/>
              <a:t>This Checkpoint builds on the movement of single points in Checkpoint 8, to consider the movement of a whole shape. How do students describe the movement of the counters, and do they see them as a single ‘object’ or as a collection? Do students who answer ‘move them across 2 and up 3’ have a different understanding to those who say, ‘move the green (B) across 2 and up 3, then move the red (C)… ’?</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334843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3120557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image and question will appear separately so you can choose the pace at which to work with your class. </a:t>
            </a:r>
            <a:endParaRPr lang="en-GB" b="1" dirty="0"/>
          </a:p>
          <a:p>
            <a:endParaRPr lang="en-GB" b="1" dirty="0"/>
          </a:p>
          <a:p>
            <a:r>
              <a:rPr lang="en-US" b="1" dirty="0"/>
              <a:t>Answers</a:t>
            </a:r>
          </a:p>
          <a:p>
            <a:r>
              <a:rPr lang="en-US" b="0" dirty="0"/>
              <a:t>a) True</a:t>
            </a:r>
          </a:p>
          <a:p>
            <a:r>
              <a:rPr lang="en-US" b="0" dirty="0"/>
              <a:t>b) False</a:t>
            </a:r>
          </a:p>
          <a:p>
            <a:r>
              <a:rPr lang="en-US" b="0" dirty="0"/>
              <a:t>c) False</a:t>
            </a:r>
          </a:p>
          <a:p>
            <a:r>
              <a:rPr lang="en-US" b="0" dirty="0"/>
              <a:t>d) True</a:t>
            </a:r>
          </a:p>
          <a:p>
            <a:endParaRPr lang="en-US" b="0" dirty="0"/>
          </a:p>
          <a:p>
            <a:r>
              <a:rPr lang="en-US" b="0" dirty="0"/>
              <a:t>? Statements a and d are true wherever the snail goes on the wheel. For the snail to move downwards it must be in the upper right quadrant of the wheel. For it to move the same distance it must the on the edge of the wheel, so for three statements to be true it must either be in the upper right quadrant </a:t>
            </a:r>
            <a:r>
              <a:rPr lang="en-US" b="1" dirty="0"/>
              <a:t>or </a:t>
            </a:r>
            <a:r>
              <a:rPr lang="en-US" b="0" dirty="0"/>
              <a:t>on the edge of the wheel.</a:t>
            </a:r>
          </a:p>
          <a:p>
            <a:endParaRPr lang="en-US" b="0" dirty="0"/>
          </a:p>
          <a:p>
            <a:r>
              <a:rPr lang="en-US" b="1" dirty="0"/>
              <a:t>Suggested questioning</a:t>
            </a:r>
          </a:p>
          <a:p>
            <a:r>
              <a:rPr lang="en-US" b="0" dirty="0"/>
              <a:t>Which of the statements are you most certain of? How do you know?</a:t>
            </a:r>
          </a:p>
          <a:p>
            <a:r>
              <a:rPr lang="en-US" b="0" dirty="0"/>
              <a:t>Which of the statements are you least certain of? What might convince you?</a:t>
            </a:r>
          </a:p>
          <a:p>
            <a:endParaRPr lang="en-US" b="0" dirty="0"/>
          </a:p>
          <a:p>
            <a:r>
              <a:rPr lang="en-US" b="1" dirty="0"/>
              <a:t>Things to think about</a:t>
            </a:r>
          </a:p>
          <a:p>
            <a:r>
              <a:rPr lang="en-US" b="0" dirty="0"/>
              <a:t>This Checkpoint focuses on angles as a measure of turn but might also raise some awareness of the differences between linear and circular movement, and their measures. It may be challenging for students to see that one snail can move up, while the other moves down even thought they are going in the same direction (clockwise)! Explicitly focusing on these differences might provide a useful contrast for students to understand both descriptions of movement more thoroughly (considering what it is, and what it’s not in each case). Note that the same word ‘moved’ has been used deliberately throughout, but you might want to talk to students about where a different word feels more appropriate (such as ‘turned’ for part a or ‘turned through’ for part d).</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1064089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523267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four images, and then each question, will appear separately so you can choose the pace at which to work with your class. </a:t>
            </a:r>
            <a:endParaRPr lang="en-GB" b="1" dirty="0"/>
          </a:p>
          <a:p>
            <a:endParaRPr lang="en-GB" b="1" dirty="0"/>
          </a:p>
          <a:p>
            <a:r>
              <a:rPr lang="en-GB" b="1" dirty="0"/>
              <a:t>Answers</a:t>
            </a:r>
          </a:p>
          <a:p>
            <a:r>
              <a:rPr lang="en-GB" b="0" dirty="0"/>
              <a:t>a) The first and third, or second and fourth, images (in either order) would be the skateboarder before and after a McTwist. This is because they have completed one-and-a-half full turns, so are in the opposite position to where they started.</a:t>
            </a:r>
          </a:p>
          <a:p>
            <a:r>
              <a:rPr lang="en-GB" b="0" dirty="0"/>
              <a:t>b) 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180°, or any other angle that is 180° more than a full turn (e.g. 900°)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Jenny must be wrong as a 900° flip is two-and-a-half full turns, so she would have either have had to have started or landed on her 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Pick two images: what is the same and what is different about these images?</a:t>
            </a:r>
          </a:p>
          <a:p>
            <a:r>
              <a:rPr lang="en-GB" b="0" dirty="0"/>
              <a:t>What angle has the skateboarder turned through between each consecutive image?</a:t>
            </a:r>
          </a:p>
          <a:p>
            <a:r>
              <a:rPr lang="en-GB" b="0" dirty="0"/>
              <a:t>If picture __ is the skateboarder’s starting point, which picture would be the finishing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would your answers change if the move was a 180° turn? How about a 360° turn?</a:t>
            </a:r>
          </a:p>
          <a:p>
            <a:endParaRPr lang="en-GB" b="1" dirty="0"/>
          </a:p>
          <a:p>
            <a:r>
              <a:rPr lang="en-GB" b="1" dirty="0"/>
              <a:t>Things to think about</a:t>
            </a:r>
          </a:p>
          <a:p>
            <a:r>
              <a:rPr lang="en-GB" b="0" dirty="0"/>
              <a:t>Much like the snails in Checkpoint 10, the series of static images in Checkpoint 11 support students to conceptualise angles as a measure of turn. The turns in this Checkpoint might be described both in terms of fractions of a whole turn, or degrees. If students are less confident with degrees as a measure of turn, you may wish to follow up with Checkpoints 13 or 14, which more explicitly explore understanding of the protractor. </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4113273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35257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instructions, question and then the further thinking question will appear separately so you can choose the pace at which to work with your class. A printable resource for this task can be found on slide 94.</a:t>
            </a:r>
            <a:endParaRPr lang="en-US" b="1" dirty="0"/>
          </a:p>
          <a:p>
            <a:endParaRPr lang="en-US" b="1" dirty="0"/>
          </a:p>
          <a:p>
            <a:r>
              <a:rPr lang="en-US" b="1" dirty="0"/>
              <a:t>Answers</a:t>
            </a:r>
          </a:p>
          <a:p>
            <a:r>
              <a:rPr lang="en-US" b="0" dirty="0"/>
              <a:t>Line symmetry: D and F</a:t>
            </a:r>
          </a:p>
          <a:p>
            <a:r>
              <a:rPr lang="en-US" b="0" dirty="0"/>
              <a:t>Rotational symmetry: B, D, E and F</a:t>
            </a:r>
          </a:p>
          <a:p>
            <a:endParaRPr lang="en-US" b="0" dirty="0"/>
          </a:p>
          <a:p>
            <a:r>
              <a:rPr lang="en-US" b="0" dirty="0"/>
              <a:t>? Yes, allowing flipping of the tiles means that more shapes with line symmetry can be created.</a:t>
            </a:r>
          </a:p>
          <a:p>
            <a:endParaRPr lang="en-US" b="0" dirty="0"/>
          </a:p>
          <a:p>
            <a:r>
              <a:rPr lang="en-US" b="1" dirty="0"/>
              <a:t>Suggested questioning</a:t>
            </a:r>
          </a:p>
          <a:p>
            <a:r>
              <a:rPr lang="en-US" b="0" dirty="0"/>
              <a:t>What do you look for when thinking about symmetry?</a:t>
            </a:r>
          </a:p>
          <a:p>
            <a:r>
              <a:rPr lang="en-US" b="0" dirty="0"/>
              <a:t>Which shapes are you certain of? Which do you think might have symmetry, but you’re not sure?</a:t>
            </a:r>
          </a:p>
          <a:p>
            <a:r>
              <a:rPr lang="en-US" b="0" dirty="0"/>
              <a:t>Do any shapes have more than one line of symmetry? </a:t>
            </a:r>
          </a:p>
          <a:p>
            <a:r>
              <a:rPr lang="en-US" b="0" dirty="0"/>
              <a:t>Why might someone say that shape B has symmetry? Or shape C?</a:t>
            </a:r>
          </a:p>
          <a:p>
            <a:endParaRPr lang="en-US" b="0" dirty="0"/>
          </a:p>
          <a:p>
            <a:r>
              <a:rPr lang="en-GB" b="1" dirty="0"/>
              <a:t>Things to think about</a:t>
            </a:r>
          </a:p>
          <a:p>
            <a:r>
              <a:rPr lang="en-US" b="0" dirty="0"/>
              <a:t>Visualising the symmetries of the shapes is key to this task. Consider carefully when to allow other scaffolding such as mirrors or paper copies of the L shapes. What are the benefits of students predicting and visualising before using representations to complete the task and confirm their predictions?</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1381357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140651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8–9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instruction, image and question will appear separately so you can choose the pace at which to work with your class. </a:t>
            </a:r>
            <a:r>
              <a:rPr lang="en-GB" dirty="0"/>
              <a:t>This printable version of the images on slide 95 might be useful if the scale is too small to read on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b="1" dirty="0"/>
          </a:p>
          <a:p>
            <a:r>
              <a:rPr lang="en-GB" b="1" dirty="0"/>
              <a:t>Answers</a:t>
            </a:r>
          </a:p>
          <a:p>
            <a:r>
              <a:rPr lang="en-GB" b="0" dirty="0"/>
              <a:t>It depends on how Billy measures the angles. </a:t>
            </a:r>
          </a:p>
          <a:p>
            <a:r>
              <a:rPr lang="en-GB" b="0" dirty="0"/>
              <a:t>If Billy is just measuring the smallest angle between the two parts of the hinge each time, and not considering direction, then he is correct (60° anticlockwise, 90° clockwise, 135° anticlockwise). </a:t>
            </a:r>
          </a:p>
          <a:p>
            <a:r>
              <a:rPr lang="en-GB" b="0" dirty="0"/>
              <a:t>If Billy is using the protractor and measuring consistently in the same direction, then he is incorrect (60° anticlockwise, 270° anticlockwise, 135° anticlockwise). He would need to move the image B to the end.</a:t>
            </a:r>
          </a:p>
          <a:p>
            <a:endParaRPr lang="en-GB" b="0" dirty="0"/>
          </a:p>
          <a:p>
            <a:r>
              <a:rPr lang="en-GB" b="0" dirty="0"/>
              <a:t>? A to B: turned one part of the hinge 210° anticlockwise or 150° clockwise. </a:t>
            </a:r>
          </a:p>
          <a:p>
            <a:r>
              <a:rPr lang="en-GB" b="0" dirty="0"/>
              <a:t>B to C: turned one arm of the hinge 225° anticlockwise or 135° clockwise.</a:t>
            </a:r>
          </a:p>
          <a:p>
            <a:r>
              <a:rPr lang="en-GB" b="0" dirty="0"/>
              <a:t>Each pair of options adds up to 360°.</a:t>
            </a:r>
          </a:p>
          <a:p>
            <a:endParaRPr lang="en-GB" b="0" dirty="0"/>
          </a:p>
          <a:p>
            <a:r>
              <a:rPr lang="en-GB" b="1" dirty="0"/>
              <a:t>Suggested questioning</a:t>
            </a:r>
          </a:p>
          <a:p>
            <a:r>
              <a:rPr lang="en-GB" b="0" dirty="0"/>
              <a:t>What angles can you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else could you describe these angles? What other language do you know?</a:t>
            </a:r>
          </a:p>
          <a:p>
            <a:r>
              <a:rPr lang="en-GB" b="0" dirty="0"/>
              <a:t>Does the direction of the turn matter?</a:t>
            </a:r>
          </a:p>
          <a:p>
            <a:r>
              <a:rPr lang="en-GB" b="0" dirty="0"/>
              <a:t>Are there always two ways to describe a turn? How are these two ways related to each other?</a:t>
            </a:r>
          </a:p>
          <a:p>
            <a:endParaRPr lang="en-GB" b="1" dirty="0"/>
          </a:p>
          <a:p>
            <a:r>
              <a:rPr lang="en-GB" b="1" dirty="0"/>
              <a:t>Things to think about</a:t>
            </a:r>
          </a:p>
          <a:p>
            <a:r>
              <a:rPr lang="en-GB" b="0" dirty="0"/>
              <a:t>Discussing the ordering of angles provides an opportunity to assess whether students are comfortable with angles of any size. Students will have compared and ordered angles in relation to right angles from year 3, using words such as ‘acute’ and ‘obtuse from year 4, and degrees from year 5. This task offers the opportunity for all of these different forms of comparison. Students are potentially likely to have had less experience working with reflex angles. Is this the case for your students?</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1586800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1577900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section will appear separately so you can choose the pace at which to work with your class.  </a:t>
            </a:r>
            <a:endParaRPr lang="en-GB" b="1" dirty="0"/>
          </a:p>
          <a:p>
            <a:endParaRPr lang="en-US" b="1" dirty="0"/>
          </a:p>
          <a:p>
            <a:r>
              <a:rPr lang="en-US" b="1" dirty="0"/>
              <a:t>Answers</a:t>
            </a:r>
          </a:p>
          <a:p>
            <a:r>
              <a:rPr lang="en-US" b="0" dirty="0"/>
              <a:t>The tile behind Richard says E 90˚</a:t>
            </a:r>
          </a:p>
          <a:p>
            <a:endParaRPr lang="en-US" b="0" dirty="0"/>
          </a:p>
          <a:p>
            <a:r>
              <a:rPr lang="en-US" b="0" dirty="0"/>
              <a:t>? The tile in front might say NE 45˚ or  SW 225˚.</a:t>
            </a:r>
          </a:p>
          <a:p>
            <a:endParaRPr lang="en-US" b="0" dirty="0"/>
          </a:p>
          <a:p>
            <a:r>
              <a:rPr lang="en-US" b="1" dirty="0"/>
              <a:t>Suggested questioning</a:t>
            </a:r>
          </a:p>
          <a:p>
            <a:r>
              <a:rPr lang="en-US" b="0" dirty="0"/>
              <a:t>If North is marked by the triangle pointing to the bottom left of the image; which triangle is East/South/West?</a:t>
            </a:r>
          </a:p>
          <a:p>
            <a:r>
              <a:rPr lang="en-US" b="0" dirty="0"/>
              <a:t>Does it matter whether Richard is standing in the centre of the compass or not? How about Sarah?</a:t>
            </a:r>
          </a:p>
          <a:p>
            <a:r>
              <a:rPr lang="en-US" b="0" dirty="0"/>
              <a:t>If Sarah looked over her left shoulder, which of the two options would she be looking at?</a:t>
            </a:r>
          </a:p>
          <a:p>
            <a:r>
              <a:rPr lang="en-US" b="0" dirty="0"/>
              <a:t>How far would Richard have to turn to be looking in the same direction as Sarah?</a:t>
            </a:r>
          </a:p>
          <a:p>
            <a:endParaRPr lang="en-US" b="0" dirty="0"/>
          </a:p>
          <a:p>
            <a:r>
              <a:rPr lang="en-GB" b="1" dirty="0"/>
              <a:t>Things to think about</a:t>
            </a:r>
          </a:p>
          <a:p>
            <a:r>
              <a:rPr lang="en-US" b="0" dirty="0"/>
              <a:t>As with other Checkpoints in this set, visualising is key to this task. Judge when to allow other scaffolding such as sketching out the compass or offering an angle measurer for students to ‘count on’. What are the benefits of students predicting and visualising before using representations to complete the task and confirm their predictions?</a:t>
            </a:r>
          </a:p>
          <a:p>
            <a:endParaRPr lang="en-US" b="0"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600261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3816612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flag will appear separately so you can choose the pace at which to work with your class.  A printable table and flag images can be found on slide 96.</a:t>
            </a:r>
            <a:endParaRPr lang="en-GB" b="1" dirty="0"/>
          </a:p>
          <a:p>
            <a:endParaRPr lang="en-GB" b="1" dirty="0"/>
          </a:p>
          <a:p>
            <a:r>
              <a:rPr lang="en-GB" b="1" dirty="0"/>
              <a:t>Answers</a:t>
            </a:r>
          </a:p>
          <a:p>
            <a:r>
              <a:rPr lang="en-GB" b="0" dirty="0"/>
              <a:t>a) She is correct for Taiwan, Venezuela and Switzerland. </a:t>
            </a:r>
          </a:p>
          <a:p>
            <a:r>
              <a:rPr lang="en-GB" b="0" dirty="0"/>
              <a:t>b) Iceland, Belgium and Vietnam should move to ‘exactly one line of symmetry’; Nigeria should move to ‘more than one line of symmetry; Dominican Republic and Puerto Rica should move to ‘no lines of symmetry’. See next slide for correct table.</a:t>
            </a:r>
          </a:p>
          <a:p>
            <a:endParaRPr lang="en-GB" b="0" dirty="0"/>
          </a:p>
          <a:p>
            <a:r>
              <a:rPr lang="en-GB" b="0" dirty="0"/>
              <a:t>? There are multiple possible answers, but these give some suggestions:</a:t>
            </a:r>
          </a:p>
          <a:p>
            <a:r>
              <a:rPr lang="en-GB" b="0" dirty="0"/>
              <a:t>Iceland: there would no longer be a horizontal line of symmetry if you moved the horizontal line so that it is off-centre.</a:t>
            </a:r>
          </a:p>
          <a:p>
            <a:r>
              <a:rPr lang="en-GB" b="0" dirty="0"/>
              <a:t>Belgium: there would no longer be a horizontal line of symmetry if the stripes were diagonal, or if the shape of the flag was a trapezium rather than a rectangle. </a:t>
            </a:r>
          </a:p>
          <a:p>
            <a:r>
              <a:rPr lang="en-GB" b="0" dirty="0"/>
              <a:t>Puerto Rico: you would create a horizontal line of symmetry if the five-pointed star was a symmetrical six-pointed star.</a:t>
            </a:r>
          </a:p>
          <a:p>
            <a:r>
              <a:rPr lang="en-GB" b="0" dirty="0"/>
              <a:t>Nigeria: there would no longer be a vertical line of symmetry if one of the green sections was a different colour.</a:t>
            </a:r>
          </a:p>
          <a:p>
            <a:r>
              <a:rPr lang="en-GB" b="0" dirty="0"/>
              <a:t>Dominican Republic: you would create two lines of symmetry if the red sections were swapped for blue (or vice versa), and the image in the centre of the flag was removed.</a:t>
            </a:r>
          </a:p>
          <a:p>
            <a:r>
              <a:rPr lang="en-GB" b="0" dirty="0"/>
              <a:t>Vietnam: you would create two lines of symmetry if the five-pointed star was a symmetrical six-pointed star, or if the shape of the flag was a regular pentagon with the points of the star either pointing to a vertex or the centre of a side.</a:t>
            </a:r>
          </a:p>
          <a:p>
            <a:endParaRPr lang="en-GB" b="0" dirty="0"/>
          </a:p>
          <a:p>
            <a:r>
              <a:rPr lang="en-GB" b="1" dirty="0"/>
              <a:t>Suggested questioning</a:t>
            </a:r>
          </a:p>
          <a:p>
            <a:r>
              <a:rPr lang="en-GB" b="0" dirty="0"/>
              <a:t>For the flags in the incorrect columns, why might Genna have put them there?</a:t>
            </a:r>
          </a:p>
          <a:p>
            <a:r>
              <a:rPr lang="en-GB" b="0" dirty="0"/>
              <a:t>How many lines of symmetry does a rectangle have? How is this different to a square?</a:t>
            </a:r>
          </a:p>
          <a:p>
            <a:r>
              <a:rPr lang="en-GB" b="0" dirty="0"/>
              <a:t>If you looked at just the blue rectangle in the Taiwan flag, how many lines of symmetry would it have? How about just the sun?</a:t>
            </a:r>
          </a:p>
          <a:p>
            <a:endParaRPr lang="en-GB" b="1" dirty="0"/>
          </a:p>
          <a:p>
            <a:r>
              <a:rPr lang="en-GB" b="1" dirty="0"/>
              <a:t>Things to think about</a:t>
            </a:r>
          </a:p>
          <a:p>
            <a:r>
              <a:rPr lang="en-GB" b="0" dirty="0"/>
              <a:t>Checkpoint 15 explores symmetry through classifying and comparing flags, which may be a context students have seen before. The incorrect placement of some flags has been designed to promote discussion and expose some common misconceptions; more detail about the specific misconceptions that might be elicited can be found in the ‘Guidance’ slide. What other misconceptions might students have, and what other flags might help you to probe them?</a:t>
            </a:r>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3777817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3055304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409594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97.</a:t>
            </a:r>
            <a:endParaRPr lang="en-GB" b="1" dirty="0"/>
          </a:p>
          <a:p>
            <a:endParaRPr lang="en-GB" b="1" dirty="0"/>
          </a:p>
          <a:p>
            <a:r>
              <a:rPr lang="en-GB" b="1" dirty="0"/>
              <a:t>Answers</a:t>
            </a:r>
          </a:p>
          <a:p>
            <a:r>
              <a:rPr lang="en-GB" b="0" dirty="0"/>
              <a:t>See the following slide for the solutions. There is a chance that some students may also add additional shading to both sides of the mirror line. If the resultant image is symmetrical, you may choose to allow this, or to specify that one side of the mirror line must remain as shown on the slide.</a:t>
            </a:r>
          </a:p>
          <a:p>
            <a:endParaRPr lang="en-GB" b="0" dirty="0"/>
          </a:p>
          <a:p>
            <a:r>
              <a:rPr lang="en-GB" b="0" dirty="0"/>
              <a:t>? Students’ responses will depend upon the mirror lines they choose; if students are confident using them, you may wish to provide a mirror or tracing paper so they can check if their reflections are correct.</a:t>
            </a:r>
          </a:p>
          <a:p>
            <a:endParaRPr lang="en-GB" b="0" dirty="0"/>
          </a:p>
          <a:p>
            <a:r>
              <a:rPr lang="en-GB" b="1" dirty="0"/>
              <a:t>Suggested questioning</a:t>
            </a:r>
          </a:p>
          <a:p>
            <a:r>
              <a:rPr lang="en-GB" b="0" dirty="0"/>
              <a:t>What is the same and what is different between parts a and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the same and what is different between parts b and 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Can you create your own reflection with a different mirror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Can you create a reflection that nobody else has thought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did you find the easiest?</a:t>
            </a:r>
          </a:p>
          <a:p>
            <a:endParaRPr lang="en-GB" b="1" dirty="0"/>
          </a:p>
          <a:p>
            <a:r>
              <a:rPr lang="en-GB" b="1" dirty="0"/>
              <a:t>Things to think about</a:t>
            </a:r>
          </a:p>
          <a:p>
            <a:r>
              <a:rPr lang="en-GB" b="0" dirty="0"/>
              <a:t>Checkpoint 16 uses the same shape throughout, varying the mirror line. This offers an opportunity for students to think about and discuss what is the same and different about their reflected images each time. What might you wish to draw attention to by comparing, for example, part a with part b? What different learning points might be elicited by comparing part b with part c? </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300047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Solutions for Checkpoint 16</a:t>
            </a:r>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1865772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191868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8–9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656202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line, and then the further thinking question, will appear separately so you can choose the pace at which to work with your class. Printable octagons (without the printed lines) are available on slide 98, and may be helpful for either this Checkpoint or Additional Activity H.</a:t>
            </a:r>
            <a:endParaRPr lang="en-GB" b="1" dirty="0"/>
          </a:p>
          <a:p>
            <a:endParaRPr lang="en-US" b="1" dirty="0"/>
          </a:p>
          <a:p>
            <a:r>
              <a:rPr lang="en-US" b="1" dirty="0"/>
              <a:t>Answers</a:t>
            </a:r>
          </a:p>
          <a:p>
            <a:r>
              <a:rPr lang="en-US" b="0" dirty="0"/>
              <a:t>Lines A, B and E are lines of symmetry</a:t>
            </a:r>
          </a:p>
          <a:p>
            <a:endParaRPr lang="en-US" b="0" dirty="0"/>
          </a:p>
          <a:p>
            <a:r>
              <a:rPr lang="en-US" b="0" dirty="0"/>
              <a:t>? Yes, but looks slightly different depending on whether the polygon has an odd or even number of edges.</a:t>
            </a:r>
          </a:p>
          <a:p>
            <a:r>
              <a:rPr lang="en-US" b="0" dirty="0"/>
              <a:t>For an odd number it will have a line of symmetry through a vertex and the midpoint of the opposite edge.</a:t>
            </a:r>
          </a:p>
          <a:p>
            <a:r>
              <a:rPr lang="en-US" b="0" dirty="0"/>
              <a:t>For an even number of edges, the lines of symmetry go through the midpoints of opposite edges and through opposite vertices.</a:t>
            </a:r>
          </a:p>
          <a:p>
            <a:endParaRPr lang="en-US" b="0" dirty="0"/>
          </a:p>
          <a:p>
            <a:r>
              <a:rPr lang="en-US" b="1" dirty="0"/>
              <a:t>Suggested questioning</a:t>
            </a:r>
          </a:p>
          <a:p>
            <a:r>
              <a:rPr lang="en-US" b="0" dirty="0"/>
              <a:t>What do you look for when thinking about symmetry?</a:t>
            </a:r>
          </a:p>
          <a:p>
            <a:r>
              <a:rPr lang="en-US" dirty="0"/>
              <a:t>Does a line of symmetry always go through the ‘middle’ of a shape?</a:t>
            </a:r>
          </a:p>
          <a:p>
            <a:r>
              <a:rPr lang="en-US" dirty="0"/>
              <a:t>Does a line of symmetry always cut a shape ‘in half’?</a:t>
            </a:r>
          </a:p>
          <a:p>
            <a:r>
              <a:rPr lang="en-US" dirty="0"/>
              <a:t>What is a polygon? Can you name some other polygons?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Things to think about</a:t>
            </a:r>
          </a:p>
          <a:p>
            <a:r>
              <a:rPr lang="en-US" dirty="0"/>
              <a:t>This is a seemingly simple task, but there are some subtle misconceptions to be unpicked. Do students confuse the symmetry of a circle (in which any line through the centre is a line of symmetry) with that of an octagon (where only lines through the centre and either two vertices or two midpoints will be mirror lines)? Are they comfortable with mirror lines that are not aligned to the page, i.e. horizontal or vertical? The further thinking question adds real depth to the thinking, asking students to generalize about all regular shapes.</a:t>
            </a:r>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1022007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2228285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99.</a:t>
            </a:r>
            <a:endParaRPr lang="en-GB" b="1" dirty="0"/>
          </a:p>
          <a:p>
            <a:endParaRPr lang="en-US" b="1" dirty="0"/>
          </a:p>
          <a:p>
            <a:r>
              <a:rPr lang="en-US" b="1" dirty="0"/>
              <a:t>Answers</a:t>
            </a:r>
          </a:p>
          <a:p>
            <a:r>
              <a:rPr lang="en-US" b="0" dirty="0"/>
              <a:t>a) Yes. The square(s) that most students identify will have side of 20 cm, as in the first two solutions on the next slide. Students might also create a square of side length approximately 14.14 cm, by placing a counter directly opposite the existing counter and the remaining two counters on the line of symmetry, as in the third solution on the next slide. </a:t>
            </a:r>
          </a:p>
          <a:p>
            <a:r>
              <a:rPr lang="en-US" b="0" dirty="0"/>
              <a:t>b) Yes. The rectangle will be 20 cm across and the height can vary.</a:t>
            </a:r>
          </a:p>
          <a:p>
            <a:r>
              <a:rPr lang="en-US" b="0" dirty="0"/>
              <a:t>c) No, it’s not possible to make a rectangle with those dimensions.</a:t>
            </a:r>
          </a:p>
          <a:p>
            <a:r>
              <a:rPr lang="en-US" b="0" dirty="0"/>
              <a:t>d) No, it’s not possible as a parallelogram has no line of symmetry.</a:t>
            </a:r>
          </a:p>
          <a:p>
            <a:endParaRPr lang="en-US" b="0" dirty="0"/>
          </a:p>
          <a:p>
            <a:r>
              <a:rPr lang="en-US" b="0" dirty="0"/>
              <a:t>? One counter would be 10 cm on the other side of the line (opposite the original counter) and the other would have to be on the line of symmetry. Alternatively, one counter would be 10 cm on the other side of the line, and the third counter would be 20 cm above or below either of the original two counters.</a:t>
            </a:r>
          </a:p>
          <a:p>
            <a:endParaRPr lang="en-US" b="0" dirty="0"/>
          </a:p>
          <a:p>
            <a:r>
              <a:rPr lang="en-US" b="1" dirty="0"/>
              <a:t>Suggested questioning</a:t>
            </a:r>
          </a:p>
          <a:p>
            <a:r>
              <a:rPr lang="en-US" dirty="0"/>
              <a:t>For a and b: is there more than one possible way to do this? How do you know?</a:t>
            </a:r>
          </a:p>
          <a:p>
            <a:r>
              <a:rPr lang="en-US" dirty="0"/>
              <a:t>For b: is it possible to have a ‘sloped’ rectangle (as with the square in part a)? Can you explain why?</a:t>
            </a:r>
          </a:p>
          <a:p>
            <a:r>
              <a:rPr lang="en-US" dirty="0"/>
              <a:t>For the further thinking question:  is it possible to make a triangle that isn’t isosceles?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Things to think about</a:t>
            </a:r>
          </a:p>
          <a:p>
            <a:r>
              <a:rPr lang="en-US" b="0" dirty="0"/>
              <a:t>There are multiple solutions to this problem, which are arguably incidental to students’ understanding of the key concept that is being assessed. How important is it that students identify </a:t>
            </a:r>
            <a:r>
              <a:rPr lang="en-US" b="0" i="0" dirty="0"/>
              <a:t>all the possible solutions? The assessment focus of the task is around students’ awareness that an object and its image are equidistant from the mirror line. To what extent might questioning on, for example, the multiple possible solutions to part a detract from that focus?</a:t>
            </a:r>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4230228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solutions for part a of Checkpoint 18.</a:t>
            </a:r>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1798522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1584796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100.</a:t>
            </a:r>
            <a:endParaRPr lang="en-GB" b="1" dirty="0"/>
          </a:p>
          <a:p>
            <a:endParaRPr lang="en-GB" b="1" dirty="0"/>
          </a:p>
          <a:p>
            <a:r>
              <a:rPr lang="en-GB" b="1" dirty="0"/>
              <a:t>Answers</a:t>
            </a:r>
          </a:p>
          <a:p>
            <a:r>
              <a:rPr lang="en-GB" b="0" dirty="0"/>
              <a:t>a) 4 cm apart</a:t>
            </a:r>
          </a:p>
          <a:p>
            <a:r>
              <a:rPr lang="en-GB" b="0" dirty="0"/>
              <a:t>b) 7 cm apart</a:t>
            </a:r>
          </a:p>
          <a:p>
            <a:r>
              <a:rPr lang="en-GB" b="0" dirty="0"/>
              <a:t>c) The red tiles (marked C)</a:t>
            </a:r>
          </a:p>
          <a:p>
            <a:endParaRPr lang="en-GB" b="0" dirty="0"/>
          </a:p>
          <a:p>
            <a:r>
              <a:rPr lang="en-GB" b="0" dirty="0"/>
              <a:t>? Yes, the green tiles (A) form a square that is 4 cm × 4 cm. The purple tiles (B) form a square that is 6 cm × 6 cm. The blue tiles (D) do not form a square, but a rectangle that is 7 cm × 10 cm. The orange tiles (E) also do not form a square, but a rectangle that is 9 cm × 12 cm.</a:t>
            </a:r>
          </a:p>
          <a:p>
            <a:endParaRPr lang="en-GB" b="0" dirty="0"/>
          </a:p>
          <a:p>
            <a:r>
              <a:rPr lang="en-GB" b="1" dirty="0"/>
              <a:t>Suggested questioning</a:t>
            </a:r>
          </a:p>
          <a:p>
            <a:r>
              <a:rPr lang="en-GB" b="0" dirty="0"/>
              <a:t>What do you know about where the red vertical line sits on the row of three yellow tiles?</a:t>
            </a:r>
          </a:p>
          <a:p>
            <a:r>
              <a:rPr lang="en-GB" b="0" dirty="0"/>
              <a:t>What other distances do you know?</a:t>
            </a:r>
          </a:p>
          <a:p>
            <a:r>
              <a:rPr lang="en-GB" b="0" dirty="0"/>
              <a:t>What would the reflection of the image in the green horizontal line look like?</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Things to think about</a:t>
            </a:r>
          </a:p>
          <a:p>
            <a:r>
              <a:rPr lang="en-US" b="0" dirty="0"/>
              <a:t>As with Checkpoint 18, t</a:t>
            </a:r>
            <a:r>
              <a:rPr lang="en-US" b="0" i="0" dirty="0"/>
              <a:t>he assessment focus of the task is students’ awareness that an object and its image are equidistant from the mirror line. Visualising is key to this; consider the benefits and challenges of withholding support (such as the printed resources sheet, or physical or virtual tiles) to assess this.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41069392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2772131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101.</a:t>
            </a:r>
            <a:endParaRPr lang="en-GB" b="1" dirty="0"/>
          </a:p>
          <a:p>
            <a:endParaRPr lang="en-GB" b="1" dirty="0"/>
          </a:p>
          <a:p>
            <a:r>
              <a:rPr lang="en-GB" b="1" dirty="0"/>
              <a:t>Answers</a:t>
            </a:r>
          </a:p>
          <a:p>
            <a:r>
              <a:rPr lang="en-GB" b="0" dirty="0"/>
              <a:t>a) Is the only correct reflection.</a:t>
            </a:r>
          </a:p>
          <a:p>
            <a:r>
              <a:rPr lang="en-GB" b="0" dirty="0"/>
              <a:t>For an image of each of the solutions below, see the next slide.</a:t>
            </a:r>
          </a:p>
          <a:p>
            <a:r>
              <a:rPr lang="en-GB" b="0" dirty="0"/>
              <a:t>b) Rotate either shape clockwise by approximately 60°.</a:t>
            </a:r>
          </a:p>
          <a:p>
            <a:r>
              <a:rPr lang="en-GB" b="0" dirty="0"/>
              <a:t>c) Move the mirror line right by one column of dots, or the left shape left by two columns of dots, or the right shape left by two columns of dots.</a:t>
            </a:r>
          </a:p>
          <a:p>
            <a:r>
              <a:rPr lang="en-GB" b="0" dirty="0"/>
              <a:t>d) Rotate the left shape anticlockwise by approximately 60°, or the right shape anticlockwise by approximately 60.</a:t>
            </a:r>
          </a:p>
          <a:p>
            <a:endParaRPr lang="en-GB" b="0" dirty="0"/>
          </a:p>
          <a:p>
            <a:r>
              <a:rPr lang="en-GB" b="0" dirty="0"/>
              <a:t>? Solutions to the further thinking question could vary infinitely; if students are confident using them, you may wish to provide a mirror or tracing paper so they can check if their reflections are correct.</a:t>
            </a:r>
          </a:p>
          <a:p>
            <a:endParaRPr lang="en-GB" b="0" dirty="0"/>
          </a:p>
          <a:p>
            <a:r>
              <a:rPr lang="en-GB" b="1" dirty="0"/>
              <a:t>Suggested questioning</a:t>
            </a:r>
          </a:p>
          <a:p>
            <a:r>
              <a:rPr lang="en-GB" b="0" dirty="0"/>
              <a:t>What has gone wrong for the incorrect reflections?</a:t>
            </a:r>
          </a:p>
          <a:p>
            <a:r>
              <a:rPr lang="en-GB" b="0" dirty="0"/>
              <a:t>Is there more than one way to correct them?</a:t>
            </a:r>
          </a:p>
          <a:p>
            <a:r>
              <a:rPr lang="en-GB" b="0" dirty="0"/>
              <a:t>Has a different transformation taken place? If so, what transformation/s have happened?</a:t>
            </a:r>
          </a:p>
          <a:p>
            <a:r>
              <a:rPr lang="en-GB" b="0" dirty="0"/>
              <a:t>Does the isometric (‘dotty’) paper change how you approach this?</a:t>
            </a:r>
          </a:p>
          <a:p>
            <a:endParaRPr lang="en-GB" b="1" dirty="0"/>
          </a:p>
          <a:p>
            <a:r>
              <a:rPr lang="en-GB" b="1" dirty="0"/>
              <a:t>Things to think about</a:t>
            </a:r>
          </a:p>
          <a:p>
            <a:r>
              <a:rPr lang="en-GB" b="0" dirty="0"/>
              <a:t>This Checkpoint focuses on common mistakes and misconceptions when working with reflections. Consider what underpins these misconceptions and to what extent they indicate different understandings of reflections and symmetry. What would be the same and what would be different about the way that you would work with a student who said that b was correct, and one who said that c was correct? For the latter, a Checkpoint exploring the distance of the image from the mirror line (such as Checkpoint 19) might be a useful next step. </a:t>
            </a:r>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36162082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slide shows possible corrections to the incorrect reflections in Checkpoint 20.</a:t>
            </a:r>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1556784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365241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8–9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779166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copies of the coordinate grid in this task are available on slide 102.</a:t>
                </a:r>
                <a:endParaRPr lang="en-GB" b="1" dirty="0"/>
              </a:p>
              <a:p>
                <a:endParaRPr lang="en-GB" b="1" dirty="0"/>
              </a:p>
              <a:p>
                <a:r>
                  <a:rPr lang="en-GB" b="1" dirty="0"/>
                  <a:t>Answers</a:t>
                </a:r>
              </a:p>
              <a:p>
                <a:r>
                  <a:rPr lang="en-GB" b="0" baseline="0" dirty="0"/>
                  <a:t>a) (0, -2) and any coordinate of the form (</a:t>
                </a:r>
                <a:r>
                  <a:rPr lang="en-GB" b="0" i="1" baseline="0" dirty="0"/>
                  <a:t>x</a:t>
                </a:r>
                <a:r>
                  <a:rPr lang="en-GB" b="0" baseline="0" dirty="0"/>
                  <a:t>, 0</a:t>
                </a:r>
                <a:r>
                  <a:rPr lang="en-GB" b="0" i="0" baseline="0" dirty="0"/>
                  <a:t>) where </a:t>
                </a:r>
                <a:r>
                  <a:rPr lang="en-GB" b="0" i="1" baseline="0" dirty="0"/>
                  <a:t>x</a:t>
                </a:r>
                <a:r>
                  <a:rPr lang="en-GB" b="0" i="0" baseline="0" dirty="0"/>
                  <a:t> </a:t>
                </a:r>
                <a14:m>
                  <m:oMath xmlns:m="http://schemas.openxmlformats.org/officeDocument/2006/math">
                    <m:r>
                      <a:rPr lang="en-GB" b="0" i="1" baseline="0" smtClean="0">
                        <a:latin typeface="Cambria Math" panose="02040503050406030204" pitchFamily="18" charset="0"/>
                        <a:ea typeface="Cambria Math" panose="02040503050406030204" pitchFamily="18" charset="0"/>
                      </a:rPr>
                      <m:t>≠</m:t>
                    </m:r>
                  </m:oMath>
                </a14:m>
                <a:r>
                  <a:rPr lang="en-GB" b="0" i="0" baseline="0" dirty="0"/>
                  <a:t> 4  (i.e. a point on the </a:t>
                </a:r>
                <a:r>
                  <a:rPr lang="en-GB" b="0" i="1" baseline="0" dirty="0"/>
                  <a:t>x</a:t>
                </a:r>
                <a:r>
                  <a:rPr lang="en-GB" b="0" i="0" baseline="0" dirty="0"/>
                  <a:t>-axis).</a:t>
                </a:r>
              </a:p>
              <a:p>
                <a:r>
                  <a:rPr lang="en-GB" b="0" baseline="0" dirty="0"/>
                  <a:t>b) (0, -2) must stay the same; the other coordinate can change, provided the </a:t>
                </a:r>
                <a:r>
                  <a:rPr lang="en-GB" b="0" i="1" baseline="0" dirty="0"/>
                  <a:t>y</a:t>
                </a:r>
                <a:r>
                  <a:rPr lang="en-GB" b="0" i="0" baseline="0" dirty="0"/>
                  <a:t>-coordinate remains 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c) (-4, 0) and any coordinate of the form (0, </a:t>
                </a:r>
                <a:r>
                  <a:rPr lang="en-GB" b="0" i="1" baseline="0" dirty="0"/>
                  <a:t>y</a:t>
                </a:r>
                <a:r>
                  <a:rPr lang="en-GB" b="0" i="0" baseline="0" dirty="0"/>
                  <a:t>), where </a:t>
                </a:r>
                <a:r>
                  <a:rPr lang="en-GB" b="0" i="1" baseline="0" dirty="0"/>
                  <a:t>y </a:t>
                </a:r>
                <a14:m>
                  <m:oMath xmlns:m="http://schemas.openxmlformats.org/officeDocument/2006/math">
                    <m:r>
                      <a:rPr lang="en-GB" b="0" i="1" baseline="0" smtClean="0">
                        <a:latin typeface="Cambria Math" panose="02040503050406030204" pitchFamily="18" charset="0"/>
                        <a:ea typeface="Cambria Math" panose="02040503050406030204" pitchFamily="18" charset="0"/>
                      </a:rPr>
                      <m:t>≠</m:t>
                    </m:r>
                  </m:oMath>
                </a14:m>
                <a:r>
                  <a:rPr lang="en-GB" b="0" i="0" baseline="0" dirty="0"/>
                  <a:t> 2  (i.e. a point on the </a:t>
                </a:r>
                <a:r>
                  <a:rPr lang="en-GB" b="0" i="1" baseline="0" dirty="0"/>
                  <a:t>y</a:t>
                </a:r>
                <a:r>
                  <a:rPr lang="en-GB" b="0" i="0" baseline="0" dirty="0"/>
                  <a:t>-axis).</a:t>
                </a:r>
              </a:p>
              <a:p>
                <a:endParaRPr lang="en-GB" b="0" baseline="0" dirty="0"/>
              </a:p>
              <a:p>
                <a:r>
                  <a:rPr lang="en-GB" b="0" baseline="0" dirty="0"/>
                  <a:t>? Students could move the kite right 1 and down 1; or left 3 and up 1 (to move the two given coordinates to (1, 1 ). </a:t>
                </a:r>
              </a:p>
              <a:p>
                <a:r>
                  <a:rPr lang="en-GB" b="0" baseline="0" dirty="0"/>
                  <a:t>There will be two other possible answers, which would depend upon the position of the existing coordinates.</a:t>
                </a:r>
              </a:p>
              <a:p>
                <a:endParaRPr lang="en-GB" b="0" baseline="0" dirty="0"/>
              </a:p>
              <a:p>
                <a:r>
                  <a:rPr lang="en-GB" b="1" dirty="0"/>
                  <a:t>Suggested questioning</a:t>
                </a:r>
              </a:p>
              <a:p>
                <a:r>
                  <a:rPr lang="en-GB" b="0" dirty="0"/>
                  <a:t>Is it possible to have (1, 0) as one of your points for part a or b? How about part c?</a:t>
                </a:r>
              </a:p>
              <a:p>
                <a:r>
                  <a:rPr lang="en-GB" b="0" dirty="0"/>
                  <a:t>Can you think of coordinates for a kite that wouldn’t fit on this grid?</a:t>
                </a:r>
              </a:p>
              <a:p>
                <a:r>
                  <a:rPr lang="en-GB" b="0" dirty="0"/>
                  <a:t>Did you find it easier to think of the kite in one or other orientation?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What are all the possible answers to part b? Why must the point (0, -2) remain while the other point can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How many possible answers are there for part c? Can both the coordinates change this time? Why not? </a:t>
                </a:r>
                <a:endParaRPr lang="en-GB" b="0" dirty="0"/>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grid in Checkpoint 21 is deliberately too small. How does the fact that the </a:t>
                </a:r>
                <a:r>
                  <a:rPr lang="en-US" b="0" i="1" dirty="0"/>
                  <a:t>x</a:t>
                </a:r>
                <a:r>
                  <a:rPr lang="en-US" b="0" dirty="0"/>
                  <a:t>-axis doesn’t extend far enough in the negative direction impact on students answers to part c? Do students see these axes and the lines of symmetry as extending infinitely in each direction? Might it support generalising if students are encouraged to choose points in part b that are not visible on the slide? It is likely that students tend towards kites where </a:t>
                </a:r>
                <a:r>
                  <a:rPr lang="en-GB" sz="1800" dirty="0">
                    <a:effectLst/>
                    <a:latin typeface="Segoe UI" panose="020B0502040204020203" pitchFamily="34" charset="0"/>
                  </a:rPr>
                  <a:t>the diagonal which is the line of symmetry is longer than the other diagonal; can you stretch their definition of a kite by prompting them to consider coordinates where the line of symmetry falls on the shorter diagonal?</a:t>
                </a:r>
                <a:endParaRPr lang="en-GB"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Printable copies of the coordinate grid in this task are available in ‘Printable resources’,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baseline="0" dirty="0"/>
                  <a:t>a) (0, -2) and any coordinate of the form (</a:t>
                </a:r>
                <a:r>
                  <a:rPr lang="en-GB" b="0" i="1" baseline="0" dirty="0"/>
                  <a:t>x</a:t>
                </a:r>
                <a:r>
                  <a:rPr lang="en-GB" b="0" baseline="0" dirty="0"/>
                  <a:t>, 0</a:t>
                </a:r>
                <a:r>
                  <a:rPr lang="en-GB" b="0" i="0" baseline="0" dirty="0"/>
                  <a:t>) where </a:t>
                </a:r>
                <a:r>
                  <a:rPr lang="en-GB" b="0" i="1" baseline="0" dirty="0"/>
                  <a:t>x</a:t>
                </a:r>
                <a:r>
                  <a:rPr lang="en-GB" b="0" i="0" baseline="0" dirty="0"/>
                  <a:t> </a:t>
                </a:r>
                <a:r>
                  <a:rPr lang="en-GB" b="0" i="0" baseline="0">
                    <a:latin typeface="Cambria Math" panose="02040503050406030204" pitchFamily="18" charset="0"/>
                    <a:ea typeface="Cambria Math" panose="02040503050406030204" pitchFamily="18" charset="0"/>
                  </a:rPr>
                  <a:t>≠</a:t>
                </a:r>
                <a:r>
                  <a:rPr lang="en-GB" b="0" i="0" baseline="0" dirty="0"/>
                  <a:t> 4  (i.e. a point on the </a:t>
                </a:r>
                <a:r>
                  <a:rPr lang="en-GB" b="0" i="1" baseline="0" dirty="0"/>
                  <a:t>x</a:t>
                </a:r>
                <a:r>
                  <a:rPr lang="en-GB" b="0" i="0" baseline="0" dirty="0"/>
                  <a:t>-axis)</a:t>
                </a:r>
              </a:p>
              <a:p>
                <a:r>
                  <a:rPr lang="en-GB" b="0" baseline="0" dirty="0"/>
                  <a:t>b) (0, -2) must stay the same; the other coordinate can change, provided the </a:t>
                </a:r>
                <a:r>
                  <a:rPr lang="en-GB" b="0" i="1" baseline="0" dirty="0"/>
                  <a:t>y</a:t>
                </a:r>
                <a:r>
                  <a:rPr lang="en-GB" b="0" i="0" baseline="0" dirty="0"/>
                  <a:t>-coordinate remains 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c) (-4, 0) and any coordinate of the form (0, </a:t>
                </a:r>
                <a:r>
                  <a:rPr lang="en-GB" b="0" i="1" baseline="0" dirty="0"/>
                  <a:t>y</a:t>
                </a:r>
                <a:r>
                  <a:rPr lang="en-GB" b="0" i="0" baseline="0" dirty="0"/>
                  <a:t>), where </a:t>
                </a:r>
                <a:r>
                  <a:rPr lang="en-GB" b="0" i="1" baseline="0" dirty="0"/>
                  <a:t>y </a:t>
                </a:r>
                <a:r>
                  <a:rPr lang="en-GB" b="0" i="0" baseline="0">
                    <a:latin typeface="Cambria Math" panose="02040503050406030204" pitchFamily="18" charset="0"/>
                    <a:ea typeface="Cambria Math" panose="02040503050406030204" pitchFamily="18" charset="0"/>
                  </a:rPr>
                  <a:t>≠</a:t>
                </a:r>
                <a:r>
                  <a:rPr lang="en-GB" b="0" i="0" baseline="0" dirty="0"/>
                  <a:t> 2  (i.e. a point on the y-axis)</a:t>
                </a:r>
              </a:p>
              <a:p>
                <a:endParaRPr lang="en-GB" b="0" baseline="0" dirty="0"/>
              </a:p>
              <a:p>
                <a:r>
                  <a:rPr lang="en-GB" b="0" baseline="0" dirty="0"/>
                  <a:t>?  </a:t>
                </a:r>
              </a:p>
              <a:p>
                <a:endParaRPr lang="en-GB" b="0" baseline="0" dirty="0"/>
              </a:p>
              <a:p>
                <a:r>
                  <a:rPr lang="en-GB" b="1" dirty="0"/>
                  <a:t>Suggested questioning</a:t>
                </a:r>
              </a:p>
              <a:p>
                <a:r>
                  <a:rPr lang="en-GB" b="0" dirty="0"/>
                  <a:t>Can you think of coordinates for a kite that wouldn’t fit on this grid?</a:t>
                </a:r>
              </a:p>
              <a:p>
                <a:endParaRPr lang="en-GB" b="0"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40851325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30756090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1430193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2675329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flag will appear separately with parts a and b, so you can choose the pace at which to work with your class. </a:t>
            </a:r>
            <a:endParaRPr lang="en-GB" b="1" dirty="0"/>
          </a:p>
          <a:p>
            <a:endParaRPr lang="en-GB" b="1" dirty="0"/>
          </a:p>
          <a:p>
            <a:r>
              <a:rPr lang="en-US" b="1" dirty="0"/>
              <a:t>Answers</a:t>
            </a:r>
          </a:p>
          <a:p>
            <a:pPr marL="228600" indent="-228600">
              <a:buAutoNum type="alphaLcParenR"/>
            </a:pPr>
            <a:r>
              <a:rPr lang="en-US" b="0" dirty="0"/>
              <a:t>Jaya has only stretched the flag in one direction.</a:t>
            </a:r>
          </a:p>
          <a:p>
            <a:pPr marL="228600" indent="-228600">
              <a:buAutoNum type="alphaLcParenR"/>
            </a:pPr>
            <a:r>
              <a:rPr lang="en-US" b="0" dirty="0"/>
              <a:t>This is not correct. The flag was stretched vertically so that it is 50% longer, so needs to be stretched horizontally in the same way.</a:t>
            </a:r>
          </a:p>
          <a:p>
            <a:pPr marL="228600" indent="-228600">
              <a:buAutoNum type="alphaLcParenR"/>
            </a:pPr>
            <a:endParaRPr lang="en-US" b="0" dirty="0"/>
          </a:p>
          <a:p>
            <a:pPr marL="0" indent="0">
              <a:buFontTx/>
              <a:buNone/>
            </a:pPr>
            <a:r>
              <a:rPr lang="en-US" b="0" dirty="0"/>
              <a:t>? Jaya needs to stretch the image by one more </a:t>
            </a:r>
            <a:r>
              <a:rPr lang="en-US" b="0" dirty="0" err="1"/>
              <a:t>centimetre</a:t>
            </a:r>
            <a:r>
              <a:rPr lang="en-US" b="0" dirty="0"/>
              <a:t> so that the flag is in the correct proportion. This will make it </a:t>
            </a:r>
          </a:p>
          <a:p>
            <a:pPr marL="0" indent="0">
              <a:buFontTx/>
              <a:buNone/>
            </a:pPr>
            <a:r>
              <a:rPr lang="en-US" b="0" dirty="0"/>
              <a:t>6 cm by 9 cm.</a:t>
            </a:r>
          </a:p>
          <a:p>
            <a:pPr marL="0" indent="0">
              <a:buFontTx/>
              <a:buNone/>
            </a:pPr>
            <a:r>
              <a:rPr lang="en-US" b="0" dirty="0"/>
              <a:t>Alternatively, notice that the height of the image is two-thirds of its length, so with a new height of 6 cm, the width must be 9 cm</a:t>
            </a:r>
          </a:p>
          <a:p>
            <a:pPr marL="0" indent="0">
              <a:buFontTx/>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Which of the two options looks more like the first flag?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Why are neither of Jaya’s versions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would Jaya need to do if she stretched the flag by 3 cm in one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Checkpoints 22, 23 and 24 explore enlargement and similarity. Students are likely to enlarge shapes by multiplying both the height and the length by a common scale factor. At primary, integer scale factors are used. They may not also be aware that there is constant multiplier within the shape too, between the base and the height of the flag (in this case the height is two-thirds of the base). Is it important to you that students have an awareness of this relationship at this stage? Is this something you might draw attention to within this task?</a:t>
            </a:r>
          </a:p>
          <a:p>
            <a:pPr marL="0" indent="0">
              <a:buFontTx/>
              <a:buNone/>
            </a:pPr>
            <a:endParaRPr lang="en-US" b="0" dirty="0"/>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2036928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4103445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The green (right) triangle is a correct enlargement of the blue triangle, as both sides have been made three times longer.</a:t>
            </a:r>
          </a:p>
          <a:p>
            <a:endParaRPr lang="en-GB" b="0" dirty="0"/>
          </a:p>
          <a:p>
            <a:r>
              <a:rPr lang="en-GB" b="0" dirty="0"/>
              <a:t>? If the horizontal length was 12 cm, the other length would be 18 cm. If the vertical length was 12 cm, the other length would be 8 cm.</a:t>
            </a:r>
          </a:p>
          <a:p>
            <a:endParaRPr lang="en-GB" b="1" dirty="0"/>
          </a:p>
          <a:p>
            <a:r>
              <a:rPr lang="en-GB" b="1" dirty="0"/>
              <a:t>Suggested questioning</a:t>
            </a:r>
          </a:p>
          <a:p>
            <a:r>
              <a:rPr lang="en-GB" b="0" dirty="0"/>
              <a:t>Which triangle looks most like the blue triangle?</a:t>
            </a:r>
          </a:p>
          <a:p>
            <a:r>
              <a:rPr lang="en-GB" b="0" dirty="0"/>
              <a:t>What is the same and what is different about each of the ‘enlargements’?</a:t>
            </a:r>
          </a:p>
          <a:p>
            <a:r>
              <a:rPr lang="en-GB" b="0" dirty="0"/>
              <a:t>What has been done to create the enlargements each time?</a:t>
            </a:r>
          </a:p>
          <a:p>
            <a:r>
              <a:rPr lang="en-GB" b="0" dirty="0"/>
              <a:t>Which angles are the same? Which angles are different?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Checkpoints 22, 23 and 24 explore enlargement and similarity. Students are likely to enlarge shapes by multiplying both the height and the length by a common scale factor. At primary, integer scale factors are used. They may not have explored the angles in similar shapes. Consider how much you will draw attention to this at this stage. Will you ask students to measure one or more angles? </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3207650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41034459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The rectangle is not just a large version of A. It would need another layer of the rectangular tiles along the bottom for this to be the case, so it is too short.</a:t>
            </a:r>
          </a:p>
          <a:p>
            <a:endParaRPr lang="en-GB" b="0" dirty="0"/>
          </a:p>
          <a:p>
            <a:r>
              <a:rPr lang="en-GB" b="0" dirty="0"/>
              <a:t>? It is not possible to arrange</a:t>
            </a:r>
            <a:r>
              <a:rPr lang="en-GB" b="1" dirty="0"/>
              <a:t> </a:t>
            </a:r>
            <a:r>
              <a:rPr lang="en-GB" b="0" dirty="0"/>
              <a:t>exactly</a:t>
            </a:r>
            <a:r>
              <a:rPr lang="en-GB" b="1" dirty="0"/>
              <a:t> </a:t>
            </a:r>
            <a:r>
              <a:rPr lang="en-GB" b="0" dirty="0"/>
              <a:t>10 rectangles or 12 rectangles so that they are similar to A. It is possible to arrange exactly nine, or 16 or 25 tiles (and so on) so that they are similar. The smallest number of tiles that you would need would be four.</a:t>
            </a:r>
          </a:p>
          <a:p>
            <a:endParaRPr lang="en-GB" b="0" dirty="0"/>
          </a:p>
          <a:p>
            <a:r>
              <a:rPr lang="en-GB" b="1" dirty="0"/>
              <a:t>Suggested questioning</a:t>
            </a:r>
          </a:p>
          <a:p>
            <a:r>
              <a:rPr lang="en-GB" b="0" dirty="0"/>
              <a:t>How many times longer is the large rectangle than A?</a:t>
            </a:r>
          </a:p>
          <a:p>
            <a:r>
              <a:rPr lang="en-GB" b="0" dirty="0"/>
              <a:t>How many times taller is it than A?</a:t>
            </a:r>
          </a:p>
          <a:p>
            <a:r>
              <a:rPr lang="en-GB" b="0" dirty="0"/>
              <a:t>Imagine stretching rectangle A out on a screen. Which edge of the big rectangle would it reach first?</a:t>
            </a:r>
          </a:p>
          <a:p>
            <a:r>
              <a:rPr lang="en-GB" b="0" dirty="0"/>
              <a:t>Convince me that this is/isn’t a larger version of rectangle A.</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Checkpoints 22, 23 and 24 explore enlargement and similarity. Students are likely to enlarge shapes by multiplying both the height and the length by a common scale factor. At primary, integer scale factors are used. Students may be misled in this task that the respective lengths are multiplied by themselves (i.e. there are two 2 cm lengths and three 3 cm lengths). This may lead to some productive debate – consider how you will manage this in your classroom. Will you let students form their own opinions, or assign some students to ‘agree’ and ‘disagree’ and see if they can justify the standpoint they are given?</a:t>
            </a:r>
          </a:p>
          <a:p>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4272732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410344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4 × 4 pegboard can be found on slide 103. Give students several copies if they are likely to work on the further thinking question.</a:t>
            </a:r>
            <a:endParaRPr lang="en-GB" b="1" dirty="0"/>
          </a:p>
          <a:p>
            <a:endParaRPr lang="en-GB" b="1" dirty="0"/>
          </a:p>
          <a:p>
            <a:r>
              <a:rPr lang="en-GB" b="1" dirty="0"/>
              <a:t>Answers</a:t>
            </a:r>
          </a:p>
          <a:p>
            <a:r>
              <a:rPr lang="en-GB" b="0" dirty="0"/>
              <a:t>a) Caleb can make 12 triangles (as there are 12 pegs that the top vertex could be ‘looped’ around). See the next slide for visual solutions.</a:t>
            </a:r>
          </a:p>
          <a:p>
            <a:r>
              <a:rPr lang="en-GB" b="0" dirty="0"/>
              <a:t>b) Six of the triangles are the same. Students may recognise that there are six pairs of triangles, with each pair reflected in a mirror line between the middle columns of pegs.</a:t>
            </a:r>
          </a:p>
          <a:p>
            <a:endParaRPr lang="en-GB" b="0" dirty="0"/>
          </a:p>
          <a:p>
            <a:r>
              <a:rPr lang="en-GB" b="0" dirty="0"/>
              <a:t>? If Caleb didn’t need to keen the band around the bottom four pegs, he could make 21 unique triangles.</a:t>
            </a:r>
          </a:p>
          <a:p>
            <a:endParaRPr lang="en-GB" b="0" dirty="0"/>
          </a:p>
          <a:p>
            <a:r>
              <a:rPr lang="en-GB" b="1" dirty="0"/>
              <a:t>Suggested questioning</a:t>
            </a:r>
          </a:p>
          <a:p>
            <a:r>
              <a:rPr lang="en-GB" b="0" dirty="0"/>
              <a:t>What is the same and what is different about your triangles?</a:t>
            </a:r>
          </a:p>
          <a:p>
            <a:r>
              <a:rPr lang="en-GB" b="0" dirty="0"/>
              <a:t>How can you tell if you’ve found all the triangles?</a:t>
            </a:r>
          </a:p>
          <a:p>
            <a:r>
              <a:rPr lang="en-GB" b="0" dirty="0"/>
              <a:t>What do you notice about the pairs of possible triangles you have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would this activity be different if the band was around the second row of four pegs?</a:t>
            </a:r>
          </a:p>
          <a:p>
            <a:endParaRPr lang="en-GB" b="1" dirty="0"/>
          </a:p>
          <a:p>
            <a:r>
              <a:rPr lang="en-GB" b="1" dirty="0"/>
              <a:t>Things to think about</a:t>
            </a:r>
          </a:p>
          <a:p>
            <a:r>
              <a:rPr lang="en-GB" b="0" dirty="0"/>
              <a:t>Additional activity A, similarly to Checkpoint 1, assesses students’ understanding of congruence without explicitly mentioning the term. In this activity, there is the additional element of generating their own triangles. This activity might need longer than 10 minutes. If you can, give students actual pegboards and bands to work with, or use the printable resource on slide 103. See which students work systematically and are able to identify when all possible triangles have been generated. Once students have generated some examples, compare triangles and listen to the language they use to describe them. Can they recognise that, within the 12 possibilities, there are six pairs that are reflections of each other? Students are not likely to use the term ‘congruent’, but should be able to identify which triangles are the same. You could assess their understanding of types of triangles and their properties, although this is not intended as the main assessment point.</a:t>
            </a:r>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4330861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12 different (and six unique) triangles possible in parts a and b.</a:t>
            </a:r>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2955624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is available on slide 88.</a:t>
            </a:r>
            <a:endParaRPr lang="en-GB" b="1" dirty="0"/>
          </a:p>
          <a:p>
            <a:endParaRPr lang="en-GB" b="1" dirty="0"/>
          </a:p>
          <a:p>
            <a:r>
              <a:rPr lang="en-GB" b="1" dirty="0"/>
              <a:t>Answers</a:t>
            </a:r>
          </a:p>
          <a:p>
            <a:r>
              <a:rPr lang="en-GB" b="0" dirty="0"/>
              <a:t>a) The red shape (1) has been moved (or translated) three squares left and two squares down.</a:t>
            </a:r>
          </a:p>
          <a:p>
            <a:r>
              <a:rPr lang="en-GB" b="0" dirty="0"/>
              <a:t>b) The red shape (1) has been reflected in a horizontal line.</a:t>
            </a:r>
          </a:p>
          <a:p>
            <a:r>
              <a:rPr lang="en-GB" b="0" dirty="0"/>
              <a:t>c) The red shape (1) has been reflected in a vertical line.</a:t>
            </a:r>
          </a:p>
          <a:p>
            <a:r>
              <a:rPr lang="en-GB" b="0" dirty="0"/>
              <a:t>d) The red shape (1) has been rotated 180°.</a:t>
            </a:r>
          </a:p>
          <a:p>
            <a:endParaRPr lang="en-GB" b="0" dirty="0"/>
          </a:p>
          <a:p>
            <a:r>
              <a:rPr lang="en-GB" b="0" dirty="0"/>
              <a:t>? There are numerous possible answers here. For ease, the possible pairs are grouped by type of transformation:</a:t>
            </a:r>
          </a:p>
          <a:p>
            <a:r>
              <a:rPr lang="en-GB" b="0" dirty="0"/>
              <a:t>Translations: orange/dark purple.</a:t>
            </a:r>
          </a:p>
          <a:p>
            <a:r>
              <a:rPr lang="en-GB" b="0" dirty="0"/>
              <a:t>Reflections: dark green/dark purple; red/light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Rotations: dark green/light blue; any pair from dark blue, orange, light green and light purple;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Exactly the same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Translation three left and two down: red/light purple; orange/dark purple.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Reflection in the horizontal line: dark green/dark purple; red/light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Reflection in the vertical line: dark green/red; dark purple/light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Rotation 90° (given clockwise, reverse for anti-clockwise): light purple/light green; light green/orange; orange/dark blue; dark blue/light purple.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Rotation 180°: dark purple/red; dark green/light blue; light green/dark blue; orange/light purple.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Rotation 270° (given clockwise, reverse for anti-clockwise): light purple/dark blue; light green/light purple; orange/light green; dark blue/orange.</a:t>
            </a:r>
          </a:p>
          <a:p>
            <a:endParaRPr lang="en-GB" b="1" dirty="0"/>
          </a:p>
          <a:p>
            <a:r>
              <a:rPr lang="en-GB" b="1" dirty="0"/>
              <a:t>Suggested questioning</a:t>
            </a:r>
          </a:p>
          <a:p>
            <a:r>
              <a:rPr lang="en-GB" b="0" dirty="0"/>
              <a:t>What is the same and what is different about the __ shape and the __ shape?</a:t>
            </a:r>
          </a:p>
          <a:p>
            <a:r>
              <a:rPr lang="en-GB" b="0" dirty="0"/>
              <a:t>How can you tell which shapes are translations/reflections/rotations?</a:t>
            </a:r>
          </a:p>
          <a:p>
            <a:r>
              <a:rPr lang="en-GB" b="0" dirty="0"/>
              <a:t>Could you add another L shape that is a translation/reflection/rotation of __?</a:t>
            </a:r>
          </a:p>
          <a:p>
            <a:endParaRPr lang="en-GB" b="1" dirty="0"/>
          </a:p>
          <a:p>
            <a:r>
              <a:rPr lang="en-GB" b="1" dirty="0"/>
              <a:t>Things to think about</a:t>
            </a:r>
          </a:p>
          <a:p>
            <a:r>
              <a:rPr lang="en-GB" b="0" dirty="0"/>
              <a:t>Additional activity B is an alternative to Checkpoint 2; rather than supplying language such as ‘flipped’ or ‘turned’, this task is more open and just asks students how one shape has been transformed onto another. Use this task if you want to see what language students apply without prompting. Alternatively, you could use it as a follow-up to Checkpoint 2 or after some teaching, to see which language has been retained. Note that, for the translation in part a, students will not have been taught vector notation at primary. For the rotation in part d, students will not have discussed a centre of rotation but should be able to talk about how much of a full turn has taken place, either in degrees or fractions of a turn.</a:t>
            </a:r>
          </a:p>
        </p:txBody>
      </p:sp>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36536514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There is a printable resource on slide 104.</a:t>
            </a:r>
            <a:endParaRPr lang="en-GB" b="1" dirty="0"/>
          </a:p>
          <a:p>
            <a:endParaRPr lang="en-GB" b="1" dirty="0"/>
          </a:p>
          <a:p>
            <a:r>
              <a:rPr lang="en-GB" b="0" dirty="0"/>
              <a:t>Note that this task is not a short assessment task but a more open-ended problem solving task that is likely to take significantly more time than the 10 minutes a Checkpoint is usually designed for. </a:t>
            </a:r>
          </a:p>
          <a:p>
            <a:endParaRPr lang="en-GB" b="1" dirty="0"/>
          </a:p>
          <a:p>
            <a:r>
              <a:rPr lang="en-GB" b="1" dirty="0"/>
              <a:t>Answers</a:t>
            </a:r>
          </a:p>
          <a:p>
            <a:r>
              <a:rPr lang="en-GB" b="0" dirty="0"/>
              <a:t>a) and b) There are 33 possible positions for the final square – see the next two slides.</a:t>
            </a:r>
          </a:p>
          <a:p>
            <a:r>
              <a:rPr lang="en-GB" b="0" dirty="0"/>
              <a:t>c) There are 11 different shapes that can be created (all of the pentominoes except the straight line) – see the next two slides.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Unlike the multiple solutions for the further thinking question in Checkpoint 3, there is only one alternative position for the three starting squares: a straight line. From this, there would be three different positions to place the fourth square. These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In a line, with 10 possible positions for the final square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In an L shape, with nine possible positions for the final square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In a row of three with a fourth above the centre square, with eight possible positions for the final square.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Overall, there would be 11 unique shapes created, all of the pentominoes except the ‘W’. </a:t>
            </a:r>
          </a:p>
          <a:p>
            <a:endParaRPr lang="en-GB" b="1" dirty="0"/>
          </a:p>
          <a:p>
            <a:r>
              <a:rPr lang="en-GB" b="1" dirty="0"/>
              <a:t>Suggested questioning</a:t>
            </a:r>
          </a:p>
          <a:p>
            <a:r>
              <a:rPr lang="en-GB" b="0" dirty="0"/>
              <a:t>What is your strategy?</a:t>
            </a:r>
          </a:p>
          <a:p>
            <a:r>
              <a:rPr lang="en-GB" b="0" dirty="0"/>
              <a:t>How can you be sure you have found every possible position for the final two squares?</a:t>
            </a:r>
          </a:p>
          <a:p>
            <a:r>
              <a:rPr lang="en-GB" b="0" dirty="0"/>
              <a:t>What is the same and what is different about the shapes you have created?</a:t>
            </a:r>
          </a:p>
          <a:p>
            <a:r>
              <a:rPr lang="en-GB" b="0" dirty="0"/>
              <a:t>Can you match any of your shapes to each other?</a:t>
            </a:r>
          </a:p>
          <a:p>
            <a:r>
              <a:rPr lang="en-GB" b="0" dirty="0"/>
              <a:t>For the shapes that match, how could you move one shape so it is exactly the same as the other?</a:t>
            </a:r>
          </a:p>
          <a:p>
            <a:endParaRPr lang="en-GB" b="1" dirty="0"/>
          </a:p>
          <a:p>
            <a:r>
              <a:rPr lang="en-GB" b="1" dirty="0"/>
              <a:t>Things to think about</a:t>
            </a:r>
          </a:p>
          <a:p>
            <a:r>
              <a:rPr lang="en-GB" b="0" dirty="0"/>
              <a:t>Additional activity B is an alternative version of Checkpoint 3, using pentominoes to explore possible shapes and their relationship to one another. As there are fewer squares given as a starting point, there are more possible arrangements. This shifts the task from being a shorter assessment activity to a more open-ended, problem-solving activity, likely to take significantly more time than one of the Checkpoints. While still offering opportunities for students to recognise congruent shapes, the emphasis of this version is on problem solving and systematic thinking. Can students find all possible solutions? How do they know? If you do bring the focus back towards the language of transformation, this version of the task has some solutions that are reflected as well as rotated, which is not a feature of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3397540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slide shows all the possible arrangements with the given starting point. The next slide is animated, to show how each shape was generated and which are congruent.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use this slide to support with gathering students’ responses to the activity. You could use questions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many of these are congruent?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could you change shape __ to be in the same position as shape 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many of these did you find?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many of these could be created more than one way?</a:t>
            </a:r>
          </a:p>
        </p:txBody>
      </p:sp>
      <p:sp>
        <p:nvSpPr>
          <p:cNvPr id="4" name="Slide Number Placeholder 3"/>
          <p:cNvSpPr>
            <a:spLocks noGrp="1"/>
          </p:cNvSpPr>
          <p:nvPr>
            <p:ph type="sldNum" sz="quarter" idx="5"/>
          </p:nvPr>
        </p:nvSpPr>
        <p:spPr/>
        <p:txBody>
          <a:bodyPr/>
          <a:lstStyle/>
          <a:p>
            <a:fld id="{95CC6D43-B330-470E-9514-C837501A6F5A}" type="slidenum">
              <a:rPr lang="en-GB" smtClean="0"/>
              <a:t>76</a:t>
            </a:fld>
            <a:endParaRPr lang="en-GB" dirty="0"/>
          </a:p>
        </p:txBody>
      </p:sp>
    </p:spTree>
    <p:extLst>
      <p:ext uri="{BB962C8B-B14F-4D97-AF65-F5344CB8AC3E}">
        <p14:creationId xmlns:p14="http://schemas.microsoft.com/office/powerpoint/2010/main" val="12774521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green squares show the possible positions of a fourth square, and the white dotted squares will appear and disappear to show the eight possible positions for the fifth square. Each complete arrangement appears as the shape changes, colour coded to show which shapes are actually congruent. Exact duplications (i.e. where the positions of the white and green squares are reversed) are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use this slide to support with gathering students’ responses to the activity. You could use questions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Why are some shapes the same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many of these are congruent?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Why are some positions for the white dotty square not shown?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could you change shape __ to be in the same position as shape 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many of these did you find?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dirty="0"/>
          </a:p>
        </p:txBody>
      </p:sp>
    </p:spTree>
    <p:extLst>
      <p:ext uri="{BB962C8B-B14F-4D97-AF65-F5344CB8AC3E}">
        <p14:creationId xmlns:p14="http://schemas.microsoft.com/office/powerpoint/2010/main" val="22695973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She could have clicked Rotate Left 90° once, or she could have clicked Rotate Right 90° three times.</a:t>
            </a:r>
          </a:p>
          <a:p>
            <a:r>
              <a:rPr lang="en-GB" b="0" dirty="0"/>
              <a:t>b) She could have clicked Rotate Right 90° and then Flip Vertical, or she could have clicked Flip Horizontal and then Rotate Right 90°.</a:t>
            </a:r>
          </a:p>
          <a:p>
            <a:endParaRPr lang="en-GB" b="0" dirty="0"/>
          </a:p>
          <a:p>
            <a:r>
              <a:rPr lang="en-GB" b="0" dirty="0"/>
              <a:t>? </a:t>
            </a:r>
          </a:p>
          <a:p>
            <a:r>
              <a:rPr lang="en-GB" b="0" dirty="0"/>
              <a:t>Examples of four clicks could include: Flip Horizontal then Rotate Left 90° three times; Rotate Right 90° then Flip Horizontal three times. </a:t>
            </a:r>
          </a:p>
          <a:p>
            <a:r>
              <a:rPr lang="en-GB" b="0" dirty="0"/>
              <a:t>Examples of five clicks could include: Rotate Right 90° four times then Rotate Left 90°; Flip Vertical four times then Rotate Left 90°.</a:t>
            </a:r>
          </a:p>
          <a:p>
            <a:endParaRPr lang="en-GB" b="1"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What other language could you use to describe the four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many different options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Is any number of clicks always possible?</a:t>
            </a:r>
          </a:p>
          <a:p>
            <a:endParaRPr lang="en-GB" b="1" dirty="0"/>
          </a:p>
          <a:p>
            <a:r>
              <a:rPr lang="en-GB" b="1" dirty="0"/>
              <a:t>Things to think about</a:t>
            </a:r>
          </a:p>
          <a:p>
            <a:r>
              <a:rPr lang="en-GB" b="0" dirty="0"/>
              <a:t>Additional activity D is an alternative to Checkpoint 4. Instead of varying the shapes and considering the same transformations, this time the task focuses on one shape and the multiple different transformations that might have taken place. Use it as a next step if students were confident with Checkpoint 4, or a few weeks after using Checkpoint 4 to see if students handle the task any differently after some teaching in Key Stage 3. See the Guidance slide for Checkpoint 4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78</a:t>
            </a:fld>
            <a:endParaRPr lang="en-GB" dirty="0"/>
          </a:p>
        </p:txBody>
      </p:sp>
    </p:spTree>
    <p:extLst>
      <p:ext uri="{BB962C8B-B14F-4D97-AF65-F5344CB8AC3E}">
        <p14:creationId xmlns:p14="http://schemas.microsoft.com/office/powerpoint/2010/main" val="30828367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 </a:t>
            </a:r>
            <a:r>
              <a:rPr lang="en-GB" b="0" dirty="0"/>
              <a:t>Each headphone will appear separately (in order from left to right) so you can choose whether to show them all or work through individually. Once students have tried to visualise the rotation of the headphones without a physical image, you may wish to give the printed resource on slide 105 for them to turn and manipulate.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Working left to right across the page: right, left, left, right, right, right, left.</a:t>
            </a:r>
          </a:p>
          <a:p>
            <a:endParaRPr lang="en-GB" b="0" dirty="0"/>
          </a:p>
          <a:p>
            <a:r>
              <a:rPr lang="en-GB" b="0" dirty="0"/>
              <a:t>? Any orientation of a left headphone.</a:t>
            </a:r>
          </a:p>
          <a:p>
            <a:endParaRPr lang="en-GB" b="0" dirty="0"/>
          </a:p>
          <a:p>
            <a:r>
              <a:rPr lang="en-GB" b="1" dirty="0"/>
              <a:t>Suggested questioning</a:t>
            </a:r>
          </a:p>
          <a:p>
            <a:r>
              <a:rPr lang="en-GB" b="0" dirty="0"/>
              <a:t>What are you looking for when you decide?</a:t>
            </a:r>
          </a:p>
          <a:p>
            <a:r>
              <a:rPr lang="en-GB" b="0" dirty="0"/>
              <a:t>Can you find a pair that are both for the same ear? </a:t>
            </a:r>
          </a:p>
          <a:p>
            <a:r>
              <a:rPr lang="en-GB" b="0" dirty="0"/>
              <a:t>How do you know they are for the same ear?</a:t>
            </a:r>
          </a:p>
          <a:p>
            <a:r>
              <a:rPr lang="en-GB" b="0" dirty="0"/>
              <a:t>Which was hardest to decide?</a:t>
            </a:r>
          </a:p>
          <a:p>
            <a:endParaRPr lang="en-GB" b="1" dirty="0"/>
          </a:p>
          <a:p>
            <a:r>
              <a:rPr lang="en-GB" b="1" dirty="0"/>
              <a:t>Things to think about</a:t>
            </a:r>
          </a:p>
          <a:p>
            <a:r>
              <a:rPr lang="en-GB" dirty="0"/>
              <a:t>Additional activity E is a simplified version of Checkpoint 6, with fewer items to consider and none that are ‘upside down’. As with Checkpoint 6, we recommend that any physical manipulatives (either images of headphones, or actual headphones) are not provided immediately. The intention is to identify those students that find it particularly easy or difficult to visualise shapes being transformed without a physical shape to manipulate. See the guidance notes to Checkpoint 6 for more details.</a:t>
            </a:r>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dirty="0"/>
          </a:p>
        </p:txBody>
      </p:sp>
    </p:spTree>
    <p:extLst>
      <p:ext uri="{BB962C8B-B14F-4D97-AF65-F5344CB8AC3E}">
        <p14:creationId xmlns:p14="http://schemas.microsoft.com/office/powerpoint/2010/main" val="2448816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Image c is correct.</a:t>
            </a:r>
          </a:p>
          <a:p>
            <a:r>
              <a:rPr lang="en-GB" b="0" dirty="0"/>
              <a:t>In image a, the plate has been rearranged before Andrea took the photo, meaning that the plate looks like the original image even though the cutlery and cup are correct.</a:t>
            </a:r>
          </a:p>
          <a:p>
            <a:r>
              <a:rPr lang="en-GB" b="0" dirty="0"/>
              <a:t>In image a, the cutlery has been rotated 180° before Andrea took the photo, meaning that the cutlery looks like the original image even though the plate and cup are correct.</a:t>
            </a:r>
          </a:p>
          <a:p>
            <a:endParaRPr lang="en-GB" b="0" dirty="0"/>
          </a:p>
          <a:p>
            <a:r>
              <a:rPr lang="en-GB" b="0" dirty="0"/>
              <a:t>? In a, The plate would need to be reflected in a horizontal mirror line. In b, the cutlery would need to be rotated another 180°.</a:t>
            </a:r>
          </a:p>
          <a:p>
            <a:endParaRPr lang="en-GB" b="0" dirty="0"/>
          </a:p>
          <a:p>
            <a:r>
              <a:rPr lang="en-GB" b="1" dirty="0"/>
              <a:t>Suggested questioning</a:t>
            </a:r>
          </a:p>
          <a:p>
            <a:r>
              <a:rPr lang="en-GB" b="0" dirty="0"/>
              <a:t>What has changed between the photos? How do you know?</a:t>
            </a:r>
          </a:p>
          <a:p>
            <a:r>
              <a:rPr lang="en-GB" b="0" dirty="0"/>
              <a:t>What would you expect to see?</a:t>
            </a:r>
          </a:p>
          <a:p>
            <a:r>
              <a:rPr lang="en-GB" b="0" dirty="0"/>
              <a:t>How do you know the __ has </a:t>
            </a:r>
            <a:r>
              <a:rPr lang="en-GB" b="1" dirty="0"/>
              <a:t>not</a:t>
            </a:r>
            <a:r>
              <a:rPr lang="en-GB" b="0" dirty="0"/>
              <a:t> moved?</a:t>
            </a:r>
          </a:p>
          <a:p>
            <a:r>
              <a:rPr lang="en-GB" b="0" dirty="0"/>
              <a:t>How do you know the __ </a:t>
            </a:r>
            <a:r>
              <a:rPr lang="en-GB" b="1" dirty="0"/>
              <a:t>has</a:t>
            </a:r>
            <a:r>
              <a:rPr lang="en-GB" b="0" dirty="0"/>
              <a:t> moved?</a:t>
            </a:r>
          </a:p>
          <a:p>
            <a:endParaRPr lang="en-GB" b="1" dirty="0"/>
          </a:p>
          <a:p>
            <a:r>
              <a:rPr lang="en-GB" b="1" dirty="0"/>
              <a:t>Things to think about</a:t>
            </a:r>
          </a:p>
          <a:p>
            <a:r>
              <a:rPr lang="en-GB" dirty="0"/>
              <a:t>Additional activity F, similar to Checkpoints 6–7, is about students’ mental manipulation of shape. Can they imagine what the plate should look like from the other angle, and identify what is wrong with the second image? The activity will help you to see which students are more or less confident with spatial reasoning. Only one items has been moved each time to support students to compare with the rest of the items in the image. Before showing the options for Andrea’s image, you could ask students to describe what Andrea’s photo</a:t>
            </a:r>
            <a:r>
              <a:rPr lang="en-GB" i="1" dirty="0"/>
              <a:t> </a:t>
            </a:r>
            <a:r>
              <a:rPr lang="en-GB" b="1" i="0" dirty="0"/>
              <a:t>should</a:t>
            </a:r>
            <a:r>
              <a:rPr lang="en-GB" i="0" dirty="0"/>
              <a:t> look like. Which item should be closest to him? Which should be to his left? His right? Then, the reveal of the photo where everything is not where students will expect might </a:t>
            </a:r>
            <a:r>
              <a:rPr lang="en-GB" dirty="0"/>
              <a:t>prompt some discussion! Listen to students’ descriptions of how the items have been moved. Do they use ‘rotated’ or more colloquial terms like ‘turned’ or ‘spun’? Do they refer to angles when describing how the plate has been rotated? There is no expectation of particular language, but it may help you to plan future teaching to see what terms students naturally reach for.</a:t>
            </a:r>
          </a:p>
        </p:txBody>
      </p:sp>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dirty="0"/>
          </a:p>
        </p:txBody>
      </p:sp>
    </p:spTree>
    <p:extLst>
      <p:ext uri="{BB962C8B-B14F-4D97-AF65-F5344CB8AC3E}">
        <p14:creationId xmlns:p14="http://schemas.microsoft.com/office/powerpoint/2010/main" val="10781859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images will each appear separately so you can choose the pace to work with your class. If the scales are too small to read on the screen, you might like to give students the printable images on slide 106.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60°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230°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320°</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 120° more, b) 70° more c) 50° less d) 140°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Which of these angles are acute/obtuse/reflex?</a:t>
            </a:r>
          </a:p>
          <a:p>
            <a:r>
              <a:rPr lang="en-GB" b="0" dirty="0"/>
              <a:t>Which direction has the ruler been opened in?</a:t>
            </a:r>
          </a:p>
          <a:p>
            <a:r>
              <a:rPr lang="en-GB" b="0" dirty="0"/>
              <a:t>How did you work this out, given 0 was marked on the opposite side to where the ruler was turned from?</a:t>
            </a:r>
          </a:p>
          <a:p>
            <a:r>
              <a:rPr lang="en-GB" b="0" dirty="0"/>
              <a:t>What do you notice about the number opposite the one where the angle was read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did you work out the angle when it was more than 180°?</a:t>
            </a:r>
          </a:p>
          <a:p>
            <a:endParaRPr lang="en-GB" b="0" dirty="0"/>
          </a:p>
          <a:p>
            <a:r>
              <a:rPr lang="en-GB" b="1" dirty="0"/>
              <a:t>Things to think about</a:t>
            </a:r>
          </a:p>
          <a:p>
            <a:r>
              <a:rPr lang="en-GB" dirty="0"/>
              <a:t>Additional activity G, like Checkpoints 13 and 14, offers a context for exploring angles as a measure of turn. Dan’s ‘special ruler’ is actually a simplified illustration of a goniometer, which is a device used in medicine to measure the available range of motion at a joint. You might wish to explain this to students after they have had a go at interpreting the diagrams. The idea here is to see if students are able to interpret an angle in an unfamiliar context, and to reason about the answers they give. As the markings read in the opposite way to how the device is opened, students will need to work their answers out from the ‘wrong’ end of the protractor (subtracting the angle from 180° for the first two answers). Do they notice this? Do they realise that the first angle is acute and that 120° is therefore not an appropriate answer? Students may find the latter two images with reflex angles more challenging, as the device does not include markings to 360°, so it offers a good opportunity to assess students’ confidence and experience with angles greater than 180°.</a:t>
            </a:r>
          </a:p>
        </p:txBody>
      </p:sp>
      <p:sp>
        <p:nvSpPr>
          <p:cNvPr id="4" name="Slide Number Placeholder 3"/>
          <p:cNvSpPr>
            <a:spLocks noGrp="1"/>
          </p:cNvSpPr>
          <p:nvPr>
            <p:ph type="sldNum" sz="quarter" idx="5"/>
          </p:nvPr>
        </p:nvSpPr>
        <p:spPr/>
        <p:txBody>
          <a:bodyPr/>
          <a:lstStyle/>
          <a:p>
            <a:fld id="{95CC6D43-B330-470E-9514-C837501A6F5A}" type="slidenum">
              <a:rPr lang="en-GB" smtClean="0"/>
              <a:t>81</a:t>
            </a:fld>
            <a:endParaRPr lang="en-GB" dirty="0"/>
          </a:p>
        </p:txBody>
      </p:sp>
    </p:spTree>
    <p:extLst>
      <p:ext uri="{BB962C8B-B14F-4D97-AF65-F5344CB8AC3E}">
        <p14:creationId xmlns:p14="http://schemas.microsoft.com/office/powerpoint/2010/main" val="82336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34082357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All the questions are visible throughout, but the line is animated to continually rotate through 360°. Press enter or click the mouse to stop this animation. A set of printable octagons is available on slide 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The line is not always a line of symmetry. </a:t>
            </a:r>
          </a:p>
          <a:p>
            <a:r>
              <a:rPr lang="en-GB" b="0" dirty="0"/>
              <a:t>It is only a line of symmetry when passing through either the midpoint of an edge, or a vertex.</a:t>
            </a:r>
          </a:p>
          <a:p>
            <a:endParaRPr lang="en-GB" b="0" dirty="0"/>
          </a:p>
          <a:p>
            <a:r>
              <a:rPr lang="en-GB" b="0" dirty="0"/>
              <a:t>? If the shape was a parallelogram there would be no line of symmetry.</a:t>
            </a:r>
          </a:p>
          <a:p>
            <a:r>
              <a:rPr lang="en-GB" b="0" dirty="0"/>
              <a:t>If it was a square there would be four lines of symmetry and they would also be either through the midpoints of an edge, or through two opposite vertices</a:t>
            </a:r>
          </a:p>
          <a:p>
            <a:endParaRPr lang="en-GB" b="0" dirty="0"/>
          </a:p>
          <a:p>
            <a:r>
              <a:rPr lang="en-GB" b="1" dirty="0"/>
              <a:t>Suggested questioning</a:t>
            </a:r>
          </a:p>
          <a:p>
            <a:r>
              <a:rPr lang="en-US" b="0" dirty="0"/>
              <a:t>What do you look for when thinking about symmetry?</a:t>
            </a:r>
          </a:p>
          <a:p>
            <a:r>
              <a:rPr lang="en-US" dirty="0"/>
              <a:t>Does a line of symmetry always go through the ‘middle’ of a shape?</a:t>
            </a:r>
          </a:p>
          <a:p>
            <a:r>
              <a:rPr lang="en-US" dirty="0"/>
              <a:t>Does a line of symmetry always cut a shape ‘in half’?</a:t>
            </a:r>
          </a:p>
          <a:p>
            <a:r>
              <a:rPr lang="en-GB" b="0" dirty="0"/>
              <a:t>Why might someone think that the line is always a line of symmetry? How would you convince them that it isn’t?</a:t>
            </a:r>
          </a:p>
          <a:p>
            <a:r>
              <a:rPr lang="en-GB" b="0" dirty="0"/>
              <a:t>How would your answers be different if the octagon was a circle?</a:t>
            </a:r>
          </a:p>
          <a:p>
            <a:endParaRPr lang="en-GB" b="1" dirty="0"/>
          </a:p>
          <a:p>
            <a:r>
              <a:rPr lang="en-GB" b="1" dirty="0"/>
              <a:t>Things to think about</a:t>
            </a:r>
          </a:p>
          <a:p>
            <a:r>
              <a:rPr lang="en-GB" dirty="0"/>
              <a:t>Additional activity H is an alternative to Checkpoint 17, with the animated line offering a dynamic representation to help students think about lines of symmetry. It may offer a different prompt for students when thinking about reflection and symmetry. Students might think that the line is always a line of symmetry, as it is in a circle. Can they identify that it is only a line of symmetry when it goes through a vertex or the centre of a side? Do they realise that there are eight not 16 lines of symmetry, as they are duplicated as you go around the shape? The printed sheet of octagons on slide 98 might be a helpful resource to use alongside this task.</a:t>
            </a:r>
          </a:p>
        </p:txBody>
      </p:sp>
      <p:sp>
        <p:nvSpPr>
          <p:cNvPr id="4" name="Slide Number Placeholder 3"/>
          <p:cNvSpPr>
            <a:spLocks noGrp="1"/>
          </p:cNvSpPr>
          <p:nvPr>
            <p:ph type="sldNum" sz="quarter" idx="5"/>
          </p:nvPr>
        </p:nvSpPr>
        <p:spPr/>
        <p:txBody>
          <a:bodyPr/>
          <a:lstStyle/>
          <a:p>
            <a:fld id="{95CC6D43-B330-470E-9514-C837501A6F5A}" type="slidenum">
              <a:rPr lang="en-GB" smtClean="0"/>
              <a:t>82</a:t>
            </a:fld>
            <a:endParaRPr lang="en-GB" dirty="0"/>
          </a:p>
        </p:txBody>
      </p:sp>
    </p:spTree>
    <p:extLst>
      <p:ext uri="{BB962C8B-B14F-4D97-AF65-F5344CB8AC3E}">
        <p14:creationId xmlns:p14="http://schemas.microsoft.com/office/powerpoint/2010/main" val="23319730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is available on slide 107.</a:t>
            </a:r>
            <a:endParaRPr lang="en-GB" b="1" dirty="0"/>
          </a:p>
          <a:p>
            <a:endParaRPr lang="en-GB" b="1" dirty="0"/>
          </a:p>
          <a:p>
            <a:r>
              <a:rPr lang="en-GB" b="1" dirty="0"/>
              <a:t>Answers</a:t>
            </a:r>
          </a:p>
          <a:p>
            <a:r>
              <a:rPr lang="en-GB" b="0" dirty="0"/>
              <a:t>See the next slide.</a:t>
            </a:r>
          </a:p>
          <a:p>
            <a:endParaRPr lang="en-GB" b="0" dirty="0"/>
          </a:p>
          <a:p>
            <a:r>
              <a:rPr lang="en-GB" b="1" dirty="0"/>
              <a:t>Suggested questioning</a:t>
            </a:r>
          </a:p>
          <a:p>
            <a:r>
              <a:rPr lang="en-GB" b="0" dirty="0"/>
              <a:t>Will all of the ladybirds have the same number of dots?</a:t>
            </a:r>
          </a:p>
          <a:p>
            <a:r>
              <a:rPr lang="en-GB" b="0" dirty="0"/>
              <a:t>Which is the hardest to do? Why?</a:t>
            </a:r>
          </a:p>
          <a:p>
            <a:r>
              <a:rPr lang="en-GB" b="0" dirty="0"/>
              <a:t>If the ladybird needs to be symmetrical, how can you draw a fifth dot on for ladybirds c to e?</a:t>
            </a:r>
          </a:p>
          <a:p>
            <a:endParaRPr lang="en-GB" b="1" dirty="0"/>
          </a:p>
          <a:p>
            <a:r>
              <a:rPr lang="en-GB" b="1" dirty="0"/>
              <a:t>Things to think about</a:t>
            </a:r>
          </a:p>
          <a:p>
            <a:r>
              <a:rPr lang="en-GB" b="0" dirty="0"/>
              <a:t>Additional activity I could be used to check students’ understanding of symmetry, and whether they are clear that a reflection and its image are equidistant from a mirror line. Concentrating on the placement of single dots, rather than more complex shapes as in Checkpoints 18 to 21, may help to isolate the assessment of this specific concept, without other distractions such as properties of shape. It is a simple and accessible context, although the level of complexity does increase quite quickly. In b, for example, students need to add dots on both parts of the shape. In part c onwards, they need to identify that, as they have an even number of dots shown but need to add an odd number of dots to the image, one of the dots must be exactly in the centre of the image. Encourage creativity with the further thinking question by asking students if they can create a ladybird pattern that no one else has.</a:t>
            </a:r>
          </a:p>
          <a:p>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dirty="0"/>
          </a:p>
        </p:txBody>
      </p:sp>
    </p:spTree>
    <p:extLst>
      <p:ext uri="{BB962C8B-B14F-4D97-AF65-F5344CB8AC3E}">
        <p14:creationId xmlns:p14="http://schemas.microsoft.com/office/powerpoint/2010/main" val="25777645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are solutions to Additional activity I.</a:t>
            </a:r>
          </a:p>
        </p:txBody>
      </p:sp>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dirty="0"/>
          </a:p>
        </p:txBody>
      </p:sp>
    </p:spTree>
    <p:extLst>
      <p:ext uri="{BB962C8B-B14F-4D97-AF65-F5344CB8AC3E}">
        <p14:creationId xmlns:p14="http://schemas.microsoft.com/office/powerpoint/2010/main" val="34188658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Neung is correct. They need to multiply the length of the vertical line by the same scale factor as the horizontal line. Chima is incorrect as he has added the same amount each time. This has made the horizontal line three times bigger, but the vertical line only ‘two and a bit’ times bigger.</a:t>
            </a:r>
          </a:p>
          <a:p>
            <a:endParaRPr lang="en-GB" b="0" dirty="0"/>
          </a:p>
          <a:p>
            <a:r>
              <a:rPr lang="en-GB" b="0" dirty="0"/>
              <a:t>? They would need to multiply both lengths by four: the horizontal line would be 8 cm and the vertical line 12 cm.</a:t>
            </a:r>
          </a:p>
          <a:p>
            <a:endParaRPr lang="en-GB" b="0" dirty="0"/>
          </a:p>
          <a:p>
            <a:r>
              <a:rPr lang="en-GB" b="1" dirty="0"/>
              <a:t>Suggested questioning</a:t>
            </a:r>
          </a:p>
          <a:p>
            <a:r>
              <a:rPr lang="en-GB" b="0" dirty="0"/>
              <a:t>What has Chima done? What has Neung done?</a:t>
            </a:r>
          </a:p>
          <a:p>
            <a:r>
              <a:rPr lang="en-GB" b="0" dirty="0"/>
              <a:t>How many times bigger is Chima’s vertical length than the original?</a:t>
            </a:r>
          </a:p>
          <a:p>
            <a:r>
              <a:rPr lang="en-GB" b="0" dirty="0"/>
              <a:t>If one length was seven, what would the other length need to be?</a:t>
            </a:r>
          </a:p>
          <a:p>
            <a:endParaRPr lang="en-GB" b="1" dirty="0"/>
          </a:p>
          <a:p>
            <a:r>
              <a:rPr lang="en-GB" b="1" dirty="0"/>
              <a:t>Things to think about</a:t>
            </a:r>
          </a:p>
          <a:p>
            <a:r>
              <a:rPr lang="en-GB" b="0" dirty="0"/>
              <a:t>Additional activity J has a relatively narrow assessment focus, to expose and challenge a common misconception. Students often incorrectly use additive reasoning in enlargement, rather than multiplying by a consistent scale factor as Neung has here. Use Checkpoint 23 first, to see if it is a misconception that is present in your class. Consider how you will frame the activity. Will you ask students to identify how each student has deduced their calculation, before asking them to decide who is right? Will you give students time to discuss the two opinions in small groups or pairs first? Words such as horizontal and vertical are used as they are likely to be familiar from primary, but check understanding of these terms as part of the activity. The animations should support this.</a:t>
            </a:r>
          </a:p>
        </p:txBody>
      </p:sp>
      <p:sp>
        <p:nvSpPr>
          <p:cNvPr id="4" name="Slide Number Placeholder 3"/>
          <p:cNvSpPr>
            <a:spLocks noGrp="1"/>
          </p:cNvSpPr>
          <p:nvPr>
            <p:ph type="sldNum" sz="quarter" idx="5"/>
          </p:nvPr>
        </p:nvSpPr>
        <p:spPr/>
        <p:txBody>
          <a:bodyPr/>
          <a:lstStyle/>
          <a:p>
            <a:fld id="{95CC6D43-B330-470E-9514-C837501A6F5A}" type="slidenum">
              <a:rPr lang="en-GB" smtClean="0"/>
              <a:t>85</a:t>
            </a:fld>
            <a:endParaRPr lang="en-GB" dirty="0"/>
          </a:p>
        </p:txBody>
      </p:sp>
    </p:spTree>
    <p:extLst>
      <p:ext uri="{BB962C8B-B14F-4D97-AF65-F5344CB8AC3E}">
        <p14:creationId xmlns:p14="http://schemas.microsoft.com/office/powerpoint/2010/main" val="20719344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Because the text is twice as wide and twice as tall, it will need four times the space and so will need four sheets of paper</a:t>
            </a:r>
          </a:p>
          <a:p>
            <a:endParaRPr lang="en-GB" b="0" dirty="0"/>
          </a:p>
          <a:p>
            <a:r>
              <a:rPr lang="en-GB" b="0" dirty="0"/>
              <a:t>? Size 96 font is four times as high and four times as wide as size 24, so will need sixteen sheets of paper.</a:t>
            </a:r>
          </a:p>
          <a:p>
            <a:endParaRPr lang="en-GB" b="0" dirty="0"/>
          </a:p>
          <a:p>
            <a:r>
              <a:rPr lang="en-GB" b="1" dirty="0"/>
              <a:t>Suggested questioning</a:t>
            </a:r>
            <a:endParaRPr lang="en-GB" b="0" dirty="0"/>
          </a:p>
          <a:p>
            <a:r>
              <a:rPr lang="en-GB" b="0" dirty="0"/>
              <a:t>If size 48 font was </a:t>
            </a:r>
            <a:r>
              <a:rPr lang="en-GB" b="1" dirty="0"/>
              <a:t>only double the width</a:t>
            </a:r>
            <a:r>
              <a:rPr lang="en-GB" b="0" dirty="0"/>
              <a:t>, but the same height, how many lines would each original line of text take up?</a:t>
            </a:r>
          </a:p>
          <a:p>
            <a:r>
              <a:rPr lang="en-GB" b="0" dirty="0"/>
              <a:t>If size 48 font was </a:t>
            </a:r>
            <a:r>
              <a:rPr lang="en-GB" b="1" dirty="0"/>
              <a:t>only double the height</a:t>
            </a:r>
            <a:r>
              <a:rPr lang="en-GB" b="0" dirty="0"/>
              <a:t>, but the same width, how many lines would each original line of text take up</a:t>
            </a:r>
          </a:p>
          <a:p>
            <a:r>
              <a:rPr lang="en-GB" b="0" dirty="0"/>
              <a:t>Can you make a general statement about how many sheets of paper are needed as the font gets bigger? </a:t>
            </a:r>
          </a:p>
          <a:p>
            <a:endParaRPr lang="en-GB" b="1" dirty="0"/>
          </a:p>
          <a:p>
            <a:r>
              <a:rPr lang="en-GB" b="1" dirty="0"/>
              <a:t>Things to think about</a:t>
            </a:r>
          </a:p>
          <a:p>
            <a:r>
              <a:rPr lang="en-GB" dirty="0"/>
              <a:t>Although students are unlikely to have come across area factors formally, they may be able to reason about the solution to this problem. What prompts and questions might support them in developing this without giving away the solution?</a:t>
            </a:r>
          </a:p>
        </p:txBody>
      </p:sp>
      <p:sp>
        <p:nvSpPr>
          <p:cNvPr id="4" name="Slide Number Placeholder 3"/>
          <p:cNvSpPr>
            <a:spLocks noGrp="1"/>
          </p:cNvSpPr>
          <p:nvPr>
            <p:ph type="sldNum" sz="quarter" idx="5"/>
          </p:nvPr>
        </p:nvSpPr>
        <p:spPr/>
        <p:txBody>
          <a:bodyPr/>
          <a:lstStyle/>
          <a:p>
            <a:fld id="{95CC6D43-B330-470E-9514-C837501A6F5A}" type="slidenum">
              <a:rPr lang="en-GB" smtClean="0"/>
              <a:t>86</a:t>
            </a:fld>
            <a:endParaRPr lang="en-GB" dirty="0"/>
          </a:p>
        </p:txBody>
      </p:sp>
    </p:spTree>
    <p:extLst>
      <p:ext uri="{BB962C8B-B14F-4D97-AF65-F5344CB8AC3E}">
        <p14:creationId xmlns:p14="http://schemas.microsoft.com/office/powerpoint/2010/main" val="31955192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per page) could be used with Checkpoint 2 or Additional activity B. The shapes are labelled with colours in case you wish to print in black and white or have students with visual impairments.</a:t>
            </a:r>
          </a:p>
        </p:txBody>
      </p:sp>
      <p:sp>
        <p:nvSpPr>
          <p:cNvPr id="4" name="Slide Number Placeholder 3"/>
          <p:cNvSpPr>
            <a:spLocks noGrp="1"/>
          </p:cNvSpPr>
          <p:nvPr>
            <p:ph type="sldNum" sz="quarter" idx="5"/>
          </p:nvPr>
        </p:nvSpPr>
        <p:spPr/>
        <p:txBody>
          <a:bodyPr/>
          <a:lstStyle/>
          <a:p>
            <a:fld id="{95CC6D43-B330-470E-9514-C837501A6F5A}" type="slidenum">
              <a:rPr lang="en-GB" smtClean="0"/>
              <a:t>88</a:t>
            </a:fld>
            <a:endParaRPr lang="en-GB" dirty="0"/>
          </a:p>
        </p:txBody>
      </p:sp>
    </p:spTree>
    <p:extLst>
      <p:ext uri="{BB962C8B-B14F-4D97-AF65-F5344CB8AC3E}">
        <p14:creationId xmlns:p14="http://schemas.microsoft.com/office/powerpoint/2010/main" val="3641723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(one per page) may be helpful to support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89</a:t>
            </a:fld>
            <a:endParaRPr lang="en-GB" dirty="0"/>
          </a:p>
        </p:txBody>
      </p:sp>
    </p:spTree>
    <p:extLst>
      <p:ext uri="{BB962C8B-B14F-4D97-AF65-F5344CB8AC3E}">
        <p14:creationId xmlns:p14="http://schemas.microsoft.com/office/powerpoint/2010/main" val="17072931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(seven per page) might be helpful for Checkpoint 4.</a:t>
            </a:r>
          </a:p>
        </p:txBody>
      </p:sp>
      <p:sp>
        <p:nvSpPr>
          <p:cNvPr id="4" name="Slide Number Placeholder 3"/>
          <p:cNvSpPr>
            <a:spLocks noGrp="1"/>
          </p:cNvSpPr>
          <p:nvPr>
            <p:ph type="sldNum" sz="quarter" idx="5"/>
          </p:nvPr>
        </p:nvSpPr>
        <p:spPr/>
        <p:txBody>
          <a:bodyPr/>
          <a:lstStyle/>
          <a:p>
            <a:fld id="{95CC6D43-B330-470E-9514-C837501A6F5A}" type="slidenum">
              <a:rPr lang="en-GB" smtClean="0"/>
              <a:t>90</a:t>
            </a:fld>
            <a:endParaRPr lang="en-GB" dirty="0"/>
          </a:p>
        </p:txBody>
      </p:sp>
    </p:spTree>
    <p:extLst>
      <p:ext uri="{BB962C8B-B14F-4D97-AF65-F5344CB8AC3E}">
        <p14:creationId xmlns:p14="http://schemas.microsoft.com/office/powerpoint/2010/main" val="32084964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per page) might be helpful to support Checkpoint 5.</a:t>
            </a:r>
          </a:p>
        </p:txBody>
      </p:sp>
      <p:sp>
        <p:nvSpPr>
          <p:cNvPr id="4" name="Slide Number Placeholder 3"/>
          <p:cNvSpPr>
            <a:spLocks noGrp="1"/>
          </p:cNvSpPr>
          <p:nvPr>
            <p:ph type="sldNum" sz="quarter" idx="5"/>
          </p:nvPr>
        </p:nvSpPr>
        <p:spPr/>
        <p:txBody>
          <a:bodyPr/>
          <a:lstStyle/>
          <a:p>
            <a:fld id="{95CC6D43-B330-470E-9514-C837501A6F5A}" type="slidenum">
              <a:rPr lang="en-GB" smtClean="0"/>
              <a:t>91</a:t>
            </a:fld>
            <a:endParaRPr lang="en-GB" dirty="0"/>
          </a:p>
        </p:txBody>
      </p:sp>
    </p:spTree>
    <p:extLst>
      <p:ext uri="{BB962C8B-B14F-4D97-AF65-F5344CB8AC3E}">
        <p14:creationId xmlns:p14="http://schemas.microsoft.com/office/powerpoint/2010/main" val="32554041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(five per page) might be helpful to support Checkpoint 6.</a:t>
            </a:r>
          </a:p>
        </p:txBody>
      </p:sp>
      <p:sp>
        <p:nvSpPr>
          <p:cNvPr id="4" name="Slide Number Placeholder 3"/>
          <p:cNvSpPr>
            <a:spLocks noGrp="1"/>
          </p:cNvSpPr>
          <p:nvPr>
            <p:ph type="sldNum" sz="quarter" idx="5"/>
          </p:nvPr>
        </p:nvSpPr>
        <p:spPr/>
        <p:txBody>
          <a:bodyPr/>
          <a:lstStyle/>
          <a:p>
            <a:fld id="{95CC6D43-B330-470E-9514-C837501A6F5A}" type="slidenum">
              <a:rPr lang="en-GB" smtClean="0"/>
              <a:t>92</a:t>
            </a:fld>
            <a:endParaRPr lang="en-GB" dirty="0"/>
          </a:p>
        </p:txBody>
      </p:sp>
    </p:spTree>
    <p:extLst>
      <p:ext uri="{BB962C8B-B14F-4D97-AF65-F5344CB8AC3E}">
        <p14:creationId xmlns:p14="http://schemas.microsoft.com/office/powerpoint/2010/main" val="363574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6903078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(six per page) might be helpful for Checkpoint 8.</a:t>
            </a:r>
          </a:p>
        </p:txBody>
      </p:sp>
      <p:sp>
        <p:nvSpPr>
          <p:cNvPr id="4" name="Slide Number Placeholder 3"/>
          <p:cNvSpPr>
            <a:spLocks noGrp="1"/>
          </p:cNvSpPr>
          <p:nvPr>
            <p:ph type="sldNum" sz="quarter" idx="5"/>
          </p:nvPr>
        </p:nvSpPr>
        <p:spPr/>
        <p:txBody>
          <a:bodyPr/>
          <a:lstStyle/>
          <a:p>
            <a:fld id="{95CC6D43-B330-470E-9514-C837501A6F5A}" type="slidenum">
              <a:rPr lang="en-GB" smtClean="0"/>
              <a:t>93</a:t>
            </a:fld>
            <a:endParaRPr lang="en-GB" dirty="0"/>
          </a:p>
        </p:txBody>
      </p:sp>
    </p:spTree>
    <p:extLst>
      <p:ext uri="{BB962C8B-B14F-4D97-AF65-F5344CB8AC3E}">
        <p14:creationId xmlns:p14="http://schemas.microsoft.com/office/powerpoint/2010/main" val="13695405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(four per page) might be useful for Checkpoint 12.</a:t>
            </a:r>
          </a:p>
        </p:txBody>
      </p:sp>
      <p:sp>
        <p:nvSpPr>
          <p:cNvPr id="4" name="Slide Number Placeholder 3"/>
          <p:cNvSpPr>
            <a:spLocks noGrp="1"/>
          </p:cNvSpPr>
          <p:nvPr>
            <p:ph type="sldNum" sz="quarter" idx="5"/>
          </p:nvPr>
        </p:nvSpPr>
        <p:spPr/>
        <p:txBody>
          <a:bodyPr/>
          <a:lstStyle/>
          <a:p>
            <a:fld id="{95CC6D43-B330-470E-9514-C837501A6F5A}" type="slidenum">
              <a:rPr lang="en-GB" smtClean="0"/>
              <a:t>94</a:t>
            </a:fld>
            <a:endParaRPr lang="en-GB" dirty="0"/>
          </a:p>
        </p:txBody>
      </p:sp>
    </p:spTree>
    <p:extLst>
      <p:ext uri="{BB962C8B-B14F-4D97-AF65-F5344CB8AC3E}">
        <p14:creationId xmlns:p14="http://schemas.microsoft.com/office/powerpoint/2010/main" val="20118592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version of the images in Checkpoint 13 (two per page) might be useful if the scale is too small to read on screen.</a:t>
            </a:r>
          </a:p>
        </p:txBody>
      </p:sp>
      <p:sp>
        <p:nvSpPr>
          <p:cNvPr id="4" name="Slide Number Placeholder 3"/>
          <p:cNvSpPr>
            <a:spLocks noGrp="1"/>
          </p:cNvSpPr>
          <p:nvPr>
            <p:ph type="sldNum" sz="quarter" idx="5"/>
          </p:nvPr>
        </p:nvSpPr>
        <p:spPr/>
        <p:txBody>
          <a:bodyPr/>
          <a:lstStyle/>
          <a:p>
            <a:fld id="{95CC6D43-B330-470E-9514-C837501A6F5A}" type="slidenum">
              <a:rPr lang="en-GB" smtClean="0"/>
              <a:t>95</a:t>
            </a:fld>
            <a:endParaRPr lang="en-GB" dirty="0"/>
          </a:p>
        </p:txBody>
      </p:sp>
    </p:spTree>
    <p:extLst>
      <p:ext uri="{BB962C8B-B14F-4D97-AF65-F5344CB8AC3E}">
        <p14:creationId xmlns:p14="http://schemas.microsoft.com/office/powerpoint/2010/main" val="16498038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(one per page) might be useful to support Checkpoint 15.</a:t>
            </a:r>
          </a:p>
        </p:txBody>
      </p:sp>
      <p:sp>
        <p:nvSpPr>
          <p:cNvPr id="4" name="Slide Number Placeholder 3"/>
          <p:cNvSpPr>
            <a:spLocks noGrp="1"/>
          </p:cNvSpPr>
          <p:nvPr>
            <p:ph type="sldNum" sz="quarter" idx="5"/>
          </p:nvPr>
        </p:nvSpPr>
        <p:spPr/>
        <p:txBody>
          <a:bodyPr/>
          <a:lstStyle/>
          <a:p>
            <a:fld id="{95CC6D43-B330-470E-9514-C837501A6F5A}" type="slidenum">
              <a:rPr lang="en-GB" smtClean="0"/>
              <a:t>96</a:t>
            </a:fld>
            <a:endParaRPr lang="en-GB" dirty="0"/>
          </a:p>
        </p:txBody>
      </p:sp>
    </p:spTree>
    <p:extLst>
      <p:ext uri="{BB962C8B-B14F-4D97-AF65-F5344CB8AC3E}">
        <p14:creationId xmlns:p14="http://schemas.microsoft.com/office/powerpoint/2010/main" val="12310462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per page) might be helpful for Checkpoint 16.</a:t>
            </a:r>
          </a:p>
        </p:txBody>
      </p:sp>
      <p:sp>
        <p:nvSpPr>
          <p:cNvPr id="4" name="Slide Number Placeholder 3"/>
          <p:cNvSpPr>
            <a:spLocks noGrp="1"/>
          </p:cNvSpPr>
          <p:nvPr>
            <p:ph type="sldNum" sz="quarter" idx="5"/>
          </p:nvPr>
        </p:nvSpPr>
        <p:spPr/>
        <p:txBody>
          <a:bodyPr/>
          <a:lstStyle/>
          <a:p>
            <a:fld id="{95CC6D43-B330-470E-9514-C837501A6F5A}" type="slidenum">
              <a:rPr lang="en-GB" smtClean="0"/>
              <a:t>97</a:t>
            </a:fld>
            <a:endParaRPr lang="en-GB" dirty="0"/>
          </a:p>
        </p:txBody>
      </p:sp>
    </p:spTree>
    <p:extLst>
      <p:ext uri="{BB962C8B-B14F-4D97-AF65-F5344CB8AC3E}">
        <p14:creationId xmlns:p14="http://schemas.microsoft.com/office/powerpoint/2010/main" val="878714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find it helpful to give students a printout of a hexagon for Additional activity H.</a:t>
            </a:r>
          </a:p>
        </p:txBody>
      </p:sp>
      <p:sp>
        <p:nvSpPr>
          <p:cNvPr id="4" name="Slide Number Placeholder 3"/>
          <p:cNvSpPr>
            <a:spLocks noGrp="1"/>
          </p:cNvSpPr>
          <p:nvPr>
            <p:ph type="sldNum" sz="quarter" idx="5"/>
          </p:nvPr>
        </p:nvSpPr>
        <p:spPr/>
        <p:txBody>
          <a:bodyPr/>
          <a:lstStyle/>
          <a:p>
            <a:fld id="{95CC6D43-B330-470E-9514-C837501A6F5A}" type="slidenum">
              <a:rPr lang="en-GB" smtClean="0"/>
              <a:t>98</a:t>
            </a:fld>
            <a:endParaRPr lang="en-GB" dirty="0"/>
          </a:p>
        </p:txBody>
      </p:sp>
    </p:spTree>
    <p:extLst>
      <p:ext uri="{BB962C8B-B14F-4D97-AF65-F5344CB8AC3E}">
        <p14:creationId xmlns:p14="http://schemas.microsoft.com/office/powerpoint/2010/main" val="37333690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(four per page) might be useful for Checkpoint 18.</a:t>
            </a:r>
          </a:p>
        </p:txBody>
      </p:sp>
      <p:sp>
        <p:nvSpPr>
          <p:cNvPr id="4" name="Slide Number Placeholder 3"/>
          <p:cNvSpPr>
            <a:spLocks noGrp="1"/>
          </p:cNvSpPr>
          <p:nvPr>
            <p:ph type="sldNum" sz="quarter" idx="5"/>
          </p:nvPr>
        </p:nvSpPr>
        <p:spPr/>
        <p:txBody>
          <a:bodyPr/>
          <a:lstStyle/>
          <a:p>
            <a:fld id="{95CC6D43-B330-470E-9514-C837501A6F5A}" type="slidenum">
              <a:rPr lang="en-GB" smtClean="0"/>
              <a:t>99</a:t>
            </a:fld>
            <a:endParaRPr lang="en-GB" dirty="0"/>
          </a:p>
        </p:txBody>
      </p:sp>
    </p:spTree>
    <p:extLst>
      <p:ext uri="{BB962C8B-B14F-4D97-AF65-F5344CB8AC3E}">
        <p14:creationId xmlns:p14="http://schemas.microsoft.com/office/powerpoint/2010/main" val="8627815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(two per page) might be helpful to use alongside Checkpoint 19, particularly the ‘further thinking’ question.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100</a:t>
            </a:fld>
            <a:endParaRPr lang="en-GB" dirty="0"/>
          </a:p>
        </p:txBody>
      </p:sp>
    </p:spTree>
    <p:extLst>
      <p:ext uri="{BB962C8B-B14F-4D97-AF65-F5344CB8AC3E}">
        <p14:creationId xmlns:p14="http://schemas.microsoft.com/office/powerpoint/2010/main" val="16158671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(one per page) is for use with Checkpoint 20.</a:t>
            </a:r>
          </a:p>
        </p:txBody>
      </p:sp>
      <p:sp>
        <p:nvSpPr>
          <p:cNvPr id="4" name="Slide Number Placeholder 3"/>
          <p:cNvSpPr>
            <a:spLocks noGrp="1"/>
          </p:cNvSpPr>
          <p:nvPr>
            <p:ph type="sldNum" sz="quarter" idx="5"/>
          </p:nvPr>
        </p:nvSpPr>
        <p:spPr/>
        <p:txBody>
          <a:bodyPr/>
          <a:lstStyle/>
          <a:p>
            <a:fld id="{95CC6D43-B330-470E-9514-C837501A6F5A}" type="slidenum">
              <a:rPr lang="en-GB" smtClean="0"/>
              <a:t>101</a:t>
            </a:fld>
            <a:endParaRPr lang="en-GB" dirty="0"/>
          </a:p>
        </p:txBody>
      </p:sp>
    </p:spTree>
    <p:extLst>
      <p:ext uri="{BB962C8B-B14F-4D97-AF65-F5344CB8AC3E}">
        <p14:creationId xmlns:p14="http://schemas.microsoft.com/office/powerpoint/2010/main" val="13639800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(four per page) may be helpful for Checkpoint 21.</a:t>
            </a:r>
          </a:p>
        </p:txBody>
      </p:sp>
      <p:sp>
        <p:nvSpPr>
          <p:cNvPr id="4" name="Slide Number Placeholder 3"/>
          <p:cNvSpPr>
            <a:spLocks noGrp="1"/>
          </p:cNvSpPr>
          <p:nvPr>
            <p:ph type="sldNum" sz="quarter" idx="5"/>
          </p:nvPr>
        </p:nvSpPr>
        <p:spPr/>
        <p:txBody>
          <a:bodyPr/>
          <a:lstStyle/>
          <a:p>
            <a:fld id="{95CC6D43-B330-470E-9514-C837501A6F5A}" type="slidenum">
              <a:rPr lang="en-GB" smtClean="0"/>
              <a:t>102</a:t>
            </a:fld>
            <a:endParaRPr lang="en-GB" dirty="0"/>
          </a:p>
        </p:txBody>
      </p:sp>
    </p:spTree>
    <p:extLst>
      <p:ext uri="{BB962C8B-B14F-4D97-AF65-F5344CB8AC3E}">
        <p14:creationId xmlns:p14="http://schemas.microsoft.com/office/powerpoint/2010/main" val="3637615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17/10/2022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wpga0v3p/ncetm_ks3_cc_6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msclkid=a21ba7b9b02311ecb91a43d928ab673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ncetm.org.uk/media/uatj3csv/secmm-cc-theme-6-key-idea-50.ppt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3.xml"/><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2.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19.xml"/><Relationship Id="rId10" Type="http://schemas.openxmlformats.org/officeDocument/2006/relationships/slide" Target="slide31.xml"/><Relationship Id="rId4" Type="http://schemas.openxmlformats.org/officeDocument/2006/relationships/slide" Target="slide15.xml"/><Relationship Id="rId9" Type="http://schemas.openxmlformats.org/officeDocument/2006/relationships/slide" Target="slide29.xml"/></Relationships>
</file>

<file path=ppt/slides/_rels/slide40.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ncetm.org.uk/media/uvbpzaxh/secmm-cc-theme-6-key-idea-51.pptx" TargetMode="Externa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slide" Target="slide49.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ncetm.org.uk/classroom-resources/cp-year-5-unit-10-angl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msclkid=a21ba7b9b02311ecb91a43d928ab673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ncetm.org.uk/classroom-resources/cp-year-4-unit-10-symmetry-in-2d-shap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3.xml"/><Relationship Id="rId7" Type="http://schemas.openxmlformats.org/officeDocument/2006/relationships/slide" Target="slide4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9.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8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ncetm.org.uk/media/uvbpzaxh/secmm-cc-theme-6-key-idea-51.pptx" TargetMode="External"/><Relationship Id="rId4" Type="http://schemas.openxmlformats.org/officeDocument/2006/relationships/hyperlink" Target="https://www.ncetm.org.uk/teaching-for-mastery/mastery-materials/secondary-mastery-professional-developmen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ncetm.org.uk/media/uvbpzaxh/secmm-cc-theme-6-key-idea-51.pptx" TargetMode="External"/><Relationship Id="rId4" Type="http://schemas.openxmlformats.org/officeDocument/2006/relationships/hyperlink" Target="https://www.ncetm.org.uk/teaching-for-mastery/mastery-materials/secondary-mastery-professional-developmen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38.png"/><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51.xml"/><Relationship Id="rId7" Type="http://schemas.openxmlformats.org/officeDocument/2006/relationships/slide" Target="slide6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58.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56.xml"/><Relationship Id="rId10" Type="http://schemas.openxmlformats.org/officeDocument/2006/relationships/slide" Target="slide69.xml"/><Relationship Id="rId4" Type="http://schemas.openxmlformats.org/officeDocument/2006/relationships/slide" Target="slide53.xml"/><Relationship Id="rId9" Type="http://schemas.openxmlformats.org/officeDocument/2006/relationships/slide" Target="slide67.xml"/></Relationships>
</file>

<file path=ppt/slides/_rels/slide6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msclkid=a21ba7b9b02311ecb91a43d928ab6730"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ncetm.org.uk/classroom-resources/primm-227-scale-factors-ratio-and-proportional-reasoning/" TargetMode="External"/><Relationship Id="rId4" Type="http://schemas.openxmlformats.org/officeDocument/2006/relationships/hyperlink" Target="https://www.ncetm.org.uk/teaching-for-mastery/mastery-materials/primary-mastery-professional-development/"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www.ncetm.org.uk/teaching-for-mastery/mastery-materials/primary-mastery-professional-development/?msclkid=72498f13b02411ec85641b5325de95e6" TargetMode="External"/><Relationship Id="rId4" Type="http://schemas.openxmlformats.org/officeDocument/2006/relationships/hyperlink" Target="https://www.ncetm.org.uk/classroom-resources/primm-227-scale-factors-ratio-and-proportional-reasonin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www.ncetm.org.uk/teaching-for-mastery/mastery-materials/primary-mastery-professional-development/?msclkid=72498f13b02411ec85641b5325de95e6" TargetMode="External"/><Relationship Id="rId4" Type="http://schemas.openxmlformats.org/officeDocument/2006/relationships/hyperlink" Target="https://www.ncetm.org.uk/classroom-resources/primm-227-scale-factors-ratio-and-proportional-reasoning/"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3.png"/><Relationship Id="rId7"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090477"/>
          </a:xfrm>
        </p:spPr>
        <p:txBody>
          <a:bodyPr vert="horz" lIns="91440" tIns="45720" rIns="91440" bIns="45720" rtlCol="0" anchor="t">
            <a:normAutofit/>
          </a:bodyPr>
          <a:lstStyle/>
          <a:p>
            <a:r>
              <a:rPr lang="en-GB" sz="4000" b="1" dirty="0">
                <a:latin typeface="Century Gothic" panose="020B0502020202020204" pitchFamily="34" charset="0"/>
              </a:rPr>
              <a:t>Transformations</a:t>
            </a:r>
          </a:p>
          <a:p>
            <a:r>
              <a:rPr lang="en-GB" sz="1800" dirty="0">
                <a:latin typeface="Century Gothic"/>
                <a:cs typeface="Arial"/>
              </a:rPr>
              <a:t>Twenty-four Checkpoint activities </a:t>
            </a:r>
            <a:endParaRPr lang="en-GB" sz="1800" dirty="0">
              <a:latin typeface="Century Gothic" panose="020B0502020202020204" pitchFamily="34" charset="0"/>
            </a:endParaRPr>
          </a:p>
          <a:p>
            <a:r>
              <a:rPr lang="en-GB" sz="1800" dirty="0">
                <a:latin typeface="Century Gothic"/>
                <a:cs typeface="Arial"/>
              </a:rPr>
              <a:t>Eleven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7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2021/22</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Congruence</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1–21</a:t>
            </a:r>
          </a:p>
        </p:txBody>
      </p:sp>
    </p:spTree>
    <p:extLst>
      <p:ext uri="{BB962C8B-B14F-4D97-AF65-F5344CB8AC3E}">
        <p14:creationId xmlns:p14="http://schemas.microsoft.com/office/powerpoint/2010/main" val="21073488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9A3575-8D33-4E95-EB69-758F61C14B3E}"/>
              </a:ext>
            </a:extLst>
          </p:cNvPr>
          <p:cNvPicPr>
            <a:picLocks noChangeAspect="1"/>
          </p:cNvPicPr>
          <p:nvPr/>
        </p:nvPicPr>
        <p:blipFill>
          <a:blip r:embed="rId3"/>
          <a:stretch>
            <a:fillRect/>
          </a:stretch>
        </p:blipFill>
        <p:spPr>
          <a:xfrm>
            <a:off x="912679" y="172995"/>
            <a:ext cx="4668462" cy="6526426"/>
          </a:xfrm>
          <a:prstGeom prst="rect">
            <a:avLst/>
          </a:prstGeom>
        </p:spPr>
      </p:pic>
      <p:pic>
        <p:nvPicPr>
          <p:cNvPr id="5" name="Picture 4">
            <a:extLst>
              <a:ext uri="{FF2B5EF4-FFF2-40B4-BE49-F238E27FC236}">
                <a16:creationId xmlns:a16="http://schemas.microsoft.com/office/drawing/2014/main" id="{13DB5DF7-304C-CAC3-4FAC-7880EED3AECD}"/>
              </a:ext>
            </a:extLst>
          </p:cNvPr>
          <p:cNvPicPr>
            <a:picLocks noChangeAspect="1"/>
          </p:cNvPicPr>
          <p:nvPr/>
        </p:nvPicPr>
        <p:blipFill>
          <a:blip r:embed="rId3"/>
          <a:stretch>
            <a:fillRect/>
          </a:stretch>
        </p:blipFill>
        <p:spPr>
          <a:xfrm>
            <a:off x="6610861" y="172995"/>
            <a:ext cx="4668462" cy="6526426"/>
          </a:xfrm>
          <a:prstGeom prst="rect">
            <a:avLst/>
          </a:prstGeom>
        </p:spPr>
      </p:pic>
    </p:spTree>
    <p:extLst>
      <p:ext uri="{BB962C8B-B14F-4D97-AF65-F5344CB8AC3E}">
        <p14:creationId xmlns:p14="http://schemas.microsoft.com/office/powerpoint/2010/main" val="618191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D7566-03B0-4D43-AD17-6D2A02D70AE3}"/>
              </a:ext>
            </a:extLst>
          </p:cNvPr>
          <p:cNvSpPr txBox="1"/>
          <p:nvPr/>
        </p:nvSpPr>
        <p:spPr>
          <a:xfrm>
            <a:off x="298497" y="1168400"/>
            <a:ext cx="11682412" cy="5511750"/>
          </a:xfrm>
          <a:prstGeom prst="rect">
            <a:avLst/>
          </a:prstGeom>
          <a:solidFill>
            <a:srgbClr val="FFFFEB"/>
          </a:solidFill>
        </p:spPr>
        <p:txBody>
          <a:bodyPr wrap="square" rtlCol="0">
            <a:spAutoFit/>
          </a:bodyPr>
          <a:lstStyle/>
          <a:p>
            <a:endParaRPr lang="en-GB" dirty="0"/>
          </a:p>
        </p:txBody>
      </p:sp>
      <p:sp>
        <p:nvSpPr>
          <p:cNvPr id="97" name="TextBox 96">
            <a:extLst>
              <a:ext uri="{FF2B5EF4-FFF2-40B4-BE49-F238E27FC236}">
                <a16:creationId xmlns:a16="http://schemas.microsoft.com/office/drawing/2014/main" id="{C2DDCE5F-E109-43FB-B070-1E180EC47DB5}"/>
              </a:ext>
            </a:extLst>
          </p:cNvPr>
          <p:cNvSpPr txBox="1"/>
          <p:nvPr/>
        </p:nvSpPr>
        <p:spPr>
          <a:xfrm>
            <a:off x="211091" y="177850"/>
            <a:ext cx="6645453" cy="1243417"/>
          </a:xfrm>
          <a:prstGeom prst="rect">
            <a:avLst/>
          </a:prstGeom>
          <a:noFill/>
        </p:spPr>
        <p:txBody>
          <a:bodyPr wrap="square" rtlCol="0">
            <a:spAutoFit/>
          </a:bodyPr>
          <a:lstStyle/>
          <a:p>
            <a:pPr>
              <a:buNone/>
            </a:pPr>
            <a:r>
              <a:rPr lang="en-US" sz="2200" dirty="0">
                <a:solidFill>
                  <a:srgbClr val="585858"/>
                </a:solidFill>
              </a:rPr>
              <a:t>Which of these are reflections?</a:t>
            </a:r>
          </a:p>
          <a:p>
            <a:pPr>
              <a:buNone/>
            </a:pPr>
            <a:r>
              <a:rPr lang="en-US" sz="2200" dirty="0">
                <a:solidFill>
                  <a:srgbClr val="585858"/>
                </a:solidFill>
              </a:rPr>
              <a:t>How could you correct the images that are not?</a:t>
            </a:r>
          </a:p>
          <a:p>
            <a:pPr marL="457200" indent="-457200">
              <a:buAutoNum type="alphaLcParenR"/>
            </a:pPr>
            <a:endParaRPr lang="en-US" sz="2200" dirty="0">
              <a:solidFill>
                <a:srgbClr val="585858"/>
              </a:solidFill>
            </a:endParaRPr>
          </a:p>
        </p:txBody>
      </p:sp>
      <p:pic>
        <p:nvPicPr>
          <p:cNvPr id="99" name="Picture 98">
            <a:extLst>
              <a:ext uri="{FF2B5EF4-FFF2-40B4-BE49-F238E27FC236}">
                <a16:creationId xmlns:a16="http://schemas.microsoft.com/office/drawing/2014/main" id="{4E2DF06E-754A-4DFD-88FB-C5335E1B8ED4}"/>
              </a:ext>
            </a:extLst>
          </p:cNvPr>
          <p:cNvPicPr>
            <a:picLocks noChangeAspect="1"/>
          </p:cNvPicPr>
          <p:nvPr/>
        </p:nvPicPr>
        <p:blipFill rotWithShape="1">
          <a:blip r:embed="rId3">
            <a:clrChange>
              <a:clrFrom>
                <a:srgbClr val="FFFFFF"/>
              </a:clrFrom>
              <a:clrTo>
                <a:srgbClr val="FFFFFF">
                  <a:alpha val="0"/>
                </a:srgbClr>
              </a:clrTo>
            </a:clrChange>
          </a:blip>
          <a:srcRect l="43356" t="-1" r="14447" b="52933"/>
          <a:stretch/>
        </p:blipFill>
        <p:spPr>
          <a:xfrm>
            <a:off x="8288423" y="1286802"/>
            <a:ext cx="3635314" cy="5330215"/>
          </a:xfrm>
          <a:prstGeom prst="rect">
            <a:avLst/>
          </a:prstGeom>
          <a:ln>
            <a:noFill/>
          </a:ln>
        </p:spPr>
      </p:pic>
      <p:grpSp>
        <p:nvGrpSpPr>
          <p:cNvPr id="100" name="Group 99">
            <a:extLst>
              <a:ext uri="{FF2B5EF4-FFF2-40B4-BE49-F238E27FC236}">
                <a16:creationId xmlns:a16="http://schemas.microsoft.com/office/drawing/2014/main" id="{853170F2-400F-4135-834D-5F422F5A8352}"/>
              </a:ext>
            </a:extLst>
          </p:cNvPr>
          <p:cNvGrpSpPr/>
          <p:nvPr/>
        </p:nvGrpSpPr>
        <p:grpSpPr>
          <a:xfrm>
            <a:off x="311197" y="1291296"/>
            <a:ext cx="8477749" cy="5330215"/>
            <a:chOff x="559753" y="1291296"/>
            <a:chExt cx="8477749" cy="5330215"/>
          </a:xfrm>
        </p:grpSpPr>
        <p:grpSp>
          <p:nvGrpSpPr>
            <p:cNvPr id="101" name="Group 100">
              <a:extLst>
                <a:ext uri="{FF2B5EF4-FFF2-40B4-BE49-F238E27FC236}">
                  <a16:creationId xmlns:a16="http://schemas.microsoft.com/office/drawing/2014/main" id="{1424B863-93F8-4964-B9F7-D97AFE7CB3C9}"/>
                </a:ext>
              </a:extLst>
            </p:cNvPr>
            <p:cNvGrpSpPr/>
            <p:nvPr/>
          </p:nvGrpSpPr>
          <p:grpSpPr>
            <a:xfrm>
              <a:off x="559753" y="1291296"/>
              <a:ext cx="8477749" cy="5330215"/>
              <a:chOff x="559753" y="1291296"/>
              <a:chExt cx="8477749" cy="5330215"/>
            </a:xfrm>
          </p:grpSpPr>
          <p:pic>
            <p:nvPicPr>
              <p:cNvPr id="112" name="Picture 111">
                <a:extLst>
                  <a:ext uri="{FF2B5EF4-FFF2-40B4-BE49-F238E27FC236}">
                    <a16:creationId xmlns:a16="http://schemas.microsoft.com/office/drawing/2014/main" id="{7F425184-9517-4713-B63D-336DF70565CC}"/>
                  </a:ext>
                </a:extLst>
              </p:cNvPr>
              <p:cNvPicPr>
                <a:picLocks noChangeAspect="1"/>
              </p:cNvPicPr>
              <p:nvPr/>
            </p:nvPicPr>
            <p:blipFill rotWithShape="1">
              <a:blip r:embed="rId3">
                <a:clrChange>
                  <a:clrFrom>
                    <a:srgbClr val="FFFFFF"/>
                  </a:clrFrom>
                  <a:clrTo>
                    <a:srgbClr val="FFFFFF">
                      <a:alpha val="0"/>
                    </a:srgbClr>
                  </a:clrTo>
                </a:clrChange>
              </a:blip>
              <a:srcRect t="-1" r="1605" b="52933"/>
              <a:stretch/>
            </p:blipFill>
            <p:spPr>
              <a:xfrm>
                <a:off x="560522" y="1291296"/>
                <a:ext cx="8476980" cy="5330215"/>
              </a:xfrm>
              <a:prstGeom prst="rect">
                <a:avLst/>
              </a:prstGeom>
              <a:ln>
                <a:noFill/>
              </a:ln>
            </p:spPr>
          </p:pic>
          <p:grpSp>
            <p:nvGrpSpPr>
              <p:cNvPr id="113" name="Group 112">
                <a:extLst>
                  <a:ext uri="{FF2B5EF4-FFF2-40B4-BE49-F238E27FC236}">
                    <a16:creationId xmlns:a16="http://schemas.microsoft.com/office/drawing/2014/main" id="{13D039DA-AB6A-471F-8A60-A8CED7C23995}"/>
                  </a:ext>
                </a:extLst>
              </p:cNvPr>
              <p:cNvGrpSpPr/>
              <p:nvPr/>
            </p:nvGrpSpPr>
            <p:grpSpPr>
              <a:xfrm>
                <a:off x="1037505" y="1582220"/>
                <a:ext cx="1274084" cy="1211495"/>
                <a:chOff x="1051360" y="1582220"/>
                <a:chExt cx="1274084" cy="1211495"/>
              </a:xfrm>
            </p:grpSpPr>
            <p:cxnSp>
              <p:nvCxnSpPr>
                <p:cNvPr id="115" name="Straight Connector 114">
                  <a:extLst>
                    <a:ext uri="{FF2B5EF4-FFF2-40B4-BE49-F238E27FC236}">
                      <a16:creationId xmlns:a16="http://schemas.microsoft.com/office/drawing/2014/main" id="{97B0AA2D-7F47-484B-A0FF-2C3EDBAD39C8}"/>
                    </a:ext>
                  </a:extLst>
                </p:cNvPr>
                <p:cNvCxnSpPr/>
                <p:nvPr/>
              </p:nvCxnSpPr>
              <p:spPr>
                <a:xfrm flipV="1">
                  <a:off x="1051360" y="15822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B7B7B67-1AB8-45F7-87B7-D814A5B49DD7}"/>
                    </a:ext>
                  </a:extLst>
                </p:cNvPr>
                <p:cNvCxnSpPr>
                  <a:cxnSpLocks/>
                </p:cNvCxnSpPr>
                <p:nvPr/>
              </p:nvCxnSpPr>
              <p:spPr>
                <a:xfrm>
                  <a:off x="1469204" y="15822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1108217-778D-489C-A0D2-28B132FDD59B}"/>
                    </a:ext>
                  </a:extLst>
                </p:cNvPr>
                <p:cNvCxnSpPr>
                  <a:cxnSpLocks/>
                </p:cNvCxnSpPr>
                <p:nvPr/>
              </p:nvCxnSpPr>
              <p:spPr>
                <a:xfrm>
                  <a:off x="1051360" y="18288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59A8218-F05F-4D64-BDDB-93C62A22F168}"/>
                    </a:ext>
                  </a:extLst>
                </p:cNvPr>
                <p:cNvCxnSpPr>
                  <a:cxnSpLocks/>
                </p:cNvCxnSpPr>
                <p:nvPr/>
              </p:nvCxnSpPr>
              <p:spPr>
                <a:xfrm flipH="1">
                  <a:off x="1051360" y="20753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EB26D02-1441-40C8-90E3-D70CEB6EDB5A}"/>
                    </a:ext>
                  </a:extLst>
                </p:cNvPr>
                <p:cNvCxnSpPr>
                  <a:cxnSpLocks/>
                </p:cNvCxnSpPr>
                <p:nvPr/>
              </p:nvCxnSpPr>
              <p:spPr>
                <a:xfrm>
                  <a:off x="1469204" y="20753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C49EE8C-E16A-4259-943F-EB8C0F7CD3E5}"/>
                    </a:ext>
                  </a:extLst>
                </p:cNvPr>
                <p:cNvCxnSpPr>
                  <a:cxnSpLocks/>
                </p:cNvCxnSpPr>
                <p:nvPr/>
              </p:nvCxnSpPr>
              <p:spPr>
                <a:xfrm flipH="1">
                  <a:off x="1469203" y="23322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FEDCAF2-15DB-4BF2-BFC6-D777FAE6681B}"/>
                    </a:ext>
                  </a:extLst>
                </p:cNvPr>
                <p:cNvCxnSpPr>
                  <a:cxnSpLocks/>
                </p:cNvCxnSpPr>
                <p:nvPr/>
              </p:nvCxnSpPr>
              <p:spPr>
                <a:xfrm flipH="1">
                  <a:off x="1895581" y="23322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6FD4A87-2863-48AE-A663-975DDD301A3F}"/>
                    </a:ext>
                  </a:extLst>
                </p:cNvPr>
                <p:cNvCxnSpPr>
                  <a:cxnSpLocks/>
                </p:cNvCxnSpPr>
                <p:nvPr/>
              </p:nvCxnSpPr>
              <p:spPr>
                <a:xfrm flipH="1">
                  <a:off x="1910991" y="25890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B064F76-5433-4793-AF8C-F6F64C5F3E0C}"/>
                    </a:ext>
                  </a:extLst>
                </p:cNvPr>
                <p:cNvCxnSpPr>
                  <a:cxnSpLocks/>
                </p:cNvCxnSpPr>
                <p:nvPr/>
              </p:nvCxnSpPr>
              <p:spPr>
                <a:xfrm flipH="1" flipV="1">
                  <a:off x="2325443" y="20753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B4EAF54A-4A65-40D3-9F4D-AE78990B2136}"/>
                  </a:ext>
                </a:extLst>
              </p:cNvPr>
              <p:cNvCxnSpPr>
                <a:cxnSpLocks/>
              </p:cNvCxnSpPr>
              <p:nvPr/>
            </p:nvCxnSpPr>
            <p:spPr>
              <a:xfrm flipH="1" flipV="1">
                <a:off x="559753" y="2832088"/>
                <a:ext cx="2446683" cy="517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58EBB6A2-2B46-490A-876C-65FBE4E94B57}"/>
                </a:ext>
              </a:extLst>
            </p:cNvPr>
            <p:cNvGrpSpPr/>
            <p:nvPr/>
          </p:nvGrpSpPr>
          <p:grpSpPr>
            <a:xfrm flipV="1">
              <a:off x="1037539" y="2859797"/>
              <a:ext cx="1274084" cy="1211495"/>
              <a:chOff x="1203760" y="1734620"/>
              <a:chExt cx="1274084" cy="1211495"/>
            </a:xfrm>
          </p:grpSpPr>
          <p:cxnSp>
            <p:nvCxnSpPr>
              <p:cNvPr id="103" name="Straight Connector 102">
                <a:extLst>
                  <a:ext uri="{FF2B5EF4-FFF2-40B4-BE49-F238E27FC236}">
                    <a16:creationId xmlns:a16="http://schemas.microsoft.com/office/drawing/2014/main" id="{49EA5858-9FF6-493A-A007-164D4EDD4E02}"/>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1E97361-D1C3-4F7D-8CD0-CC7BFED82ED5}"/>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D830B00-C669-4A6B-89C6-D4C4985A02DA}"/>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22ABEED-4A54-42AD-B38E-1BF4F8547604}"/>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EC5A14-3B9A-4A07-824B-5858F875F300}"/>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DF6F256-631A-41A8-A81E-BC85B11D7207}"/>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8729E5F-6B5C-4FD0-A8DF-CB4EED7DA014}"/>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651DCAC-F4ED-406E-8285-5FCDF7FF35CD}"/>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351BF4-DF23-40CA-83E2-DB064ACD0595}"/>
                  </a:ext>
                </a:extLst>
              </p:cNvPr>
              <p:cNvCxnSpPr>
                <a:cxnSpLocks/>
              </p:cNvCxnSpPr>
              <p:nvPr/>
            </p:nvCxnSpPr>
            <p:spPr>
              <a:xfrm flipH="1" flipV="1">
                <a:off x="2477843"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24" name="Group 123">
            <a:extLst>
              <a:ext uri="{FF2B5EF4-FFF2-40B4-BE49-F238E27FC236}">
                <a16:creationId xmlns:a16="http://schemas.microsoft.com/office/drawing/2014/main" id="{460981A8-FA7D-403B-90F5-9471C8F4D0C8}"/>
              </a:ext>
            </a:extLst>
          </p:cNvPr>
          <p:cNvGrpSpPr/>
          <p:nvPr/>
        </p:nvGrpSpPr>
        <p:grpSpPr>
          <a:xfrm>
            <a:off x="3751563" y="2347526"/>
            <a:ext cx="2157174" cy="3219178"/>
            <a:chOff x="3908575" y="1315035"/>
            <a:chExt cx="2157174" cy="3219178"/>
          </a:xfrm>
        </p:grpSpPr>
        <p:grpSp>
          <p:nvGrpSpPr>
            <p:cNvPr id="125" name="Group 124">
              <a:extLst>
                <a:ext uri="{FF2B5EF4-FFF2-40B4-BE49-F238E27FC236}">
                  <a16:creationId xmlns:a16="http://schemas.microsoft.com/office/drawing/2014/main" id="{70AC884B-FD3C-4E45-82D3-BE6874D9128A}"/>
                </a:ext>
              </a:extLst>
            </p:cNvPr>
            <p:cNvGrpSpPr/>
            <p:nvPr/>
          </p:nvGrpSpPr>
          <p:grpSpPr>
            <a:xfrm flipH="1">
              <a:off x="4352728" y="1315035"/>
              <a:ext cx="1274084" cy="1211495"/>
              <a:chOff x="1203760" y="1734620"/>
              <a:chExt cx="1274084" cy="1211495"/>
            </a:xfrm>
          </p:grpSpPr>
          <p:cxnSp>
            <p:nvCxnSpPr>
              <p:cNvPr id="137" name="Straight Connector 136">
                <a:extLst>
                  <a:ext uri="{FF2B5EF4-FFF2-40B4-BE49-F238E27FC236}">
                    <a16:creationId xmlns:a16="http://schemas.microsoft.com/office/drawing/2014/main" id="{A62651E7-64BF-4D27-ACDA-729C156F1485}"/>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72B475B-5C30-4039-8D63-6D1D9B10F22D}"/>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775D8FB-AA7E-4844-B92F-FE7FCE19FA1A}"/>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139687E-C6D3-4603-84DA-B7ADDD888573}"/>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7AC129B-F7B6-48E4-9D08-CF206E3F74D6}"/>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9B5B3F9-0D88-4973-81F9-64D80B792EA9}"/>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4D2483B-530E-413B-A0A0-6967C8BFFDAC}"/>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3B1250-B49A-4C4D-A9E0-A5150163CBEA}"/>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511DF81-FE66-4F45-9F60-EA3D7043D07E}"/>
                  </a:ext>
                </a:extLst>
              </p:cNvPr>
              <p:cNvCxnSpPr>
                <a:cxnSpLocks/>
              </p:cNvCxnSpPr>
              <p:nvPr/>
            </p:nvCxnSpPr>
            <p:spPr>
              <a:xfrm flipH="1" flipV="1">
                <a:off x="2477843"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669DA283-E063-4E7C-80BA-C8927E8046F5}"/>
                </a:ext>
              </a:extLst>
            </p:cNvPr>
            <p:cNvGrpSpPr/>
            <p:nvPr/>
          </p:nvGrpSpPr>
          <p:grpSpPr>
            <a:xfrm flipV="1">
              <a:off x="4377173" y="3322718"/>
              <a:ext cx="1274084" cy="1211495"/>
              <a:chOff x="1203760" y="1734620"/>
              <a:chExt cx="1274084" cy="1211495"/>
            </a:xfrm>
          </p:grpSpPr>
          <p:cxnSp>
            <p:nvCxnSpPr>
              <p:cNvPr id="128" name="Straight Connector 127">
                <a:extLst>
                  <a:ext uri="{FF2B5EF4-FFF2-40B4-BE49-F238E27FC236}">
                    <a16:creationId xmlns:a16="http://schemas.microsoft.com/office/drawing/2014/main" id="{079423A6-F901-4465-89BB-948BE57DAAD6}"/>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C67F83A-B276-457D-9B97-00CDBA561C45}"/>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F63C7C3-8A87-4477-916E-9E2CDA781159}"/>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4F0C15A-D37C-48A6-B6BA-07693BFFE11C}"/>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9B8DC5A-AC9E-4207-AB1E-47781E6FF73B}"/>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870EB01-F2FC-4BC1-8D2F-D32CF170291E}"/>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DA03800-45B7-408B-A256-9CBC7A4981B0}"/>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6B8A124-A7C6-4FE4-9F1B-78B833E19A63}"/>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0B0DE2B-3E9B-4397-A978-813BDE04F72E}"/>
                  </a:ext>
                </a:extLst>
              </p:cNvPr>
              <p:cNvCxnSpPr>
                <a:cxnSpLocks/>
              </p:cNvCxnSpPr>
              <p:nvPr/>
            </p:nvCxnSpPr>
            <p:spPr>
              <a:xfrm flipH="1" flipV="1">
                <a:off x="2477843"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1B868B99-CB63-4CF4-B4A7-EAC52F434977}"/>
                </a:ext>
              </a:extLst>
            </p:cNvPr>
            <p:cNvCxnSpPr>
              <a:cxnSpLocks/>
            </p:cNvCxnSpPr>
            <p:nvPr/>
          </p:nvCxnSpPr>
          <p:spPr>
            <a:xfrm flipH="1">
              <a:off x="3908575" y="2793715"/>
              <a:ext cx="215717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33764707-C5F7-4450-9F22-36BEC705FCF2}"/>
              </a:ext>
            </a:extLst>
          </p:cNvPr>
          <p:cNvSpPr txBox="1"/>
          <p:nvPr/>
        </p:nvSpPr>
        <p:spPr>
          <a:xfrm>
            <a:off x="6575402" y="1421267"/>
            <a:ext cx="5107009" cy="2007733"/>
          </a:xfrm>
          <a:prstGeom prst="rect">
            <a:avLst/>
          </a:prstGeom>
          <a:solidFill>
            <a:srgbClr val="FFFFEB"/>
          </a:solidFill>
        </p:spPr>
        <p:txBody>
          <a:bodyPr wrap="square" rtlCol="0">
            <a:spAutoFit/>
          </a:bodyPr>
          <a:lstStyle/>
          <a:p>
            <a:endParaRPr lang="en-GB" dirty="0"/>
          </a:p>
        </p:txBody>
      </p:sp>
      <p:sp>
        <p:nvSpPr>
          <p:cNvPr id="192" name="TextBox 191">
            <a:extLst>
              <a:ext uri="{FF2B5EF4-FFF2-40B4-BE49-F238E27FC236}">
                <a16:creationId xmlns:a16="http://schemas.microsoft.com/office/drawing/2014/main" id="{1F90E6D0-EB6A-4850-8133-588720FC0D39}"/>
              </a:ext>
            </a:extLst>
          </p:cNvPr>
          <p:cNvSpPr txBox="1"/>
          <p:nvPr/>
        </p:nvSpPr>
        <p:spPr>
          <a:xfrm>
            <a:off x="6561191" y="3862271"/>
            <a:ext cx="5107009" cy="2052000"/>
          </a:xfrm>
          <a:prstGeom prst="rect">
            <a:avLst/>
          </a:prstGeom>
          <a:solidFill>
            <a:srgbClr val="FFFFEB"/>
          </a:solidFill>
        </p:spPr>
        <p:txBody>
          <a:bodyPr wrap="square" rtlCol="0">
            <a:spAutoFit/>
          </a:bodyPr>
          <a:lstStyle/>
          <a:p>
            <a:endParaRPr lang="en-GB" dirty="0"/>
          </a:p>
        </p:txBody>
      </p:sp>
      <p:grpSp>
        <p:nvGrpSpPr>
          <p:cNvPr id="146" name="Group 145">
            <a:extLst>
              <a:ext uri="{FF2B5EF4-FFF2-40B4-BE49-F238E27FC236}">
                <a16:creationId xmlns:a16="http://schemas.microsoft.com/office/drawing/2014/main" id="{EEF04581-2316-48CD-A570-D76EB58DF11D}"/>
              </a:ext>
            </a:extLst>
          </p:cNvPr>
          <p:cNvGrpSpPr/>
          <p:nvPr/>
        </p:nvGrpSpPr>
        <p:grpSpPr>
          <a:xfrm>
            <a:off x="6713397" y="1478725"/>
            <a:ext cx="4783964" cy="1966410"/>
            <a:chOff x="7115265" y="1280496"/>
            <a:chExt cx="4783964" cy="1966410"/>
          </a:xfrm>
        </p:grpSpPr>
        <p:pic>
          <p:nvPicPr>
            <p:cNvPr id="147" name="Picture 146">
              <a:extLst>
                <a:ext uri="{FF2B5EF4-FFF2-40B4-BE49-F238E27FC236}">
                  <a16:creationId xmlns:a16="http://schemas.microsoft.com/office/drawing/2014/main" id="{C8501E75-5EDA-4402-94B1-69E3F12A5BF6}"/>
                </a:ext>
              </a:extLst>
            </p:cNvPr>
            <p:cNvPicPr>
              <a:picLocks noChangeAspect="1"/>
            </p:cNvPicPr>
            <p:nvPr/>
          </p:nvPicPr>
          <p:blipFill rotWithShape="1">
            <a:blip r:embed="rId3">
              <a:clrChange>
                <a:clrFrom>
                  <a:srgbClr val="FFFFFF"/>
                </a:clrFrom>
                <a:clrTo>
                  <a:srgbClr val="FFFFFF">
                    <a:alpha val="0"/>
                  </a:srgbClr>
                </a:clrTo>
              </a:clrChange>
            </a:blip>
            <a:srcRect r="44472" b="82941"/>
            <a:stretch/>
          </p:blipFill>
          <p:spPr>
            <a:xfrm>
              <a:off x="7115265" y="1315035"/>
              <a:ext cx="4783964" cy="1931871"/>
            </a:xfrm>
            <a:prstGeom prst="rect">
              <a:avLst/>
            </a:prstGeom>
            <a:ln>
              <a:noFill/>
            </a:ln>
          </p:spPr>
        </p:pic>
        <p:grpSp>
          <p:nvGrpSpPr>
            <p:cNvPr id="148" name="Group 147">
              <a:extLst>
                <a:ext uri="{FF2B5EF4-FFF2-40B4-BE49-F238E27FC236}">
                  <a16:creationId xmlns:a16="http://schemas.microsoft.com/office/drawing/2014/main" id="{E8BA3C9C-1A32-4207-A1F0-95E3FFFC1954}"/>
                </a:ext>
              </a:extLst>
            </p:cNvPr>
            <p:cNvGrpSpPr/>
            <p:nvPr/>
          </p:nvGrpSpPr>
          <p:grpSpPr>
            <a:xfrm flipV="1">
              <a:off x="7583478" y="1377593"/>
              <a:ext cx="1274084" cy="1211495"/>
              <a:chOff x="1051360" y="1582220"/>
              <a:chExt cx="1274084" cy="1211495"/>
            </a:xfrm>
          </p:grpSpPr>
          <p:cxnSp>
            <p:nvCxnSpPr>
              <p:cNvPr id="160" name="Straight Connector 159">
                <a:extLst>
                  <a:ext uri="{FF2B5EF4-FFF2-40B4-BE49-F238E27FC236}">
                    <a16:creationId xmlns:a16="http://schemas.microsoft.com/office/drawing/2014/main" id="{72782634-ED53-4E16-81BC-B02A7F3D8EB6}"/>
                  </a:ext>
                </a:extLst>
              </p:cNvPr>
              <p:cNvCxnSpPr/>
              <p:nvPr/>
            </p:nvCxnSpPr>
            <p:spPr>
              <a:xfrm flipV="1">
                <a:off x="1051360" y="15822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98A9829-ADA6-4EA9-8071-140446D7D02C}"/>
                  </a:ext>
                </a:extLst>
              </p:cNvPr>
              <p:cNvCxnSpPr>
                <a:cxnSpLocks/>
              </p:cNvCxnSpPr>
              <p:nvPr/>
            </p:nvCxnSpPr>
            <p:spPr>
              <a:xfrm>
                <a:off x="1469204" y="15822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DBD3ECE-EC21-4D66-A119-C464BEB546AD}"/>
                  </a:ext>
                </a:extLst>
              </p:cNvPr>
              <p:cNvCxnSpPr>
                <a:cxnSpLocks/>
              </p:cNvCxnSpPr>
              <p:nvPr/>
            </p:nvCxnSpPr>
            <p:spPr>
              <a:xfrm>
                <a:off x="1051360" y="18288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447AB25-2363-4835-9936-F4164917852F}"/>
                  </a:ext>
                </a:extLst>
              </p:cNvPr>
              <p:cNvCxnSpPr>
                <a:cxnSpLocks/>
              </p:cNvCxnSpPr>
              <p:nvPr/>
            </p:nvCxnSpPr>
            <p:spPr>
              <a:xfrm flipH="1">
                <a:off x="1051360" y="20753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9773456-C083-4314-A0F7-FF13CEBE6F72}"/>
                  </a:ext>
                </a:extLst>
              </p:cNvPr>
              <p:cNvCxnSpPr>
                <a:cxnSpLocks/>
              </p:cNvCxnSpPr>
              <p:nvPr/>
            </p:nvCxnSpPr>
            <p:spPr>
              <a:xfrm>
                <a:off x="1469204" y="20753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B888ED-FABA-469E-A774-E4D1307CDFF0}"/>
                  </a:ext>
                </a:extLst>
              </p:cNvPr>
              <p:cNvCxnSpPr>
                <a:cxnSpLocks/>
              </p:cNvCxnSpPr>
              <p:nvPr/>
            </p:nvCxnSpPr>
            <p:spPr>
              <a:xfrm flipH="1">
                <a:off x="1469203" y="23322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7BF269E-21B4-4AAE-9287-9A50E680D64C}"/>
                  </a:ext>
                </a:extLst>
              </p:cNvPr>
              <p:cNvCxnSpPr>
                <a:cxnSpLocks/>
              </p:cNvCxnSpPr>
              <p:nvPr/>
            </p:nvCxnSpPr>
            <p:spPr>
              <a:xfrm flipH="1">
                <a:off x="1895581" y="23322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D726FF5-4B47-4B6F-95B5-EC0A09688B15}"/>
                  </a:ext>
                </a:extLst>
              </p:cNvPr>
              <p:cNvCxnSpPr>
                <a:cxnSpLocks/>
              </p:cNvCxnSpPr>
              <p:nvPr/>
            </p:nvCxnSpPr>
            <p:spPr>
              <a:xfrm flipH="1">
                <a:off x="1910991" y="25890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CEDBC8D-5E40-41CD-9D34-3CF3C257D7FF}"/>
                  </a:ext>
                </a:extLst>
              </p:cNvPr>
              <p:cNvCxnSpPr>
                <a:cxnSpLocks/>
              </p:cNvCxnSpPr>
              <p:nvPr/>
            </p:nvCxnSpPr>
            <p:spPr>
              <a:xfrm flipH="1" flipV="1">
                <a:off x="2325443" y="20753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49" name="Straight Connector 148">
              <a:extLst>
                <a:ext uri="{FF2B5EF4-FFF2-40B4-BE49-F238E27FC236}">
                  <a16:creationId xmlns:a16="http://schemas.microsoft.com/office/drawing/2014/main" id="{EA067245-2C99-4424-B0B4-134AAFD82D9D}"/>
                </a:ext>
              </a:extLst>
            </p:cNvPr>
            <p:cNvCxnSpPr>
              <a:cxnSpLocks/>
            </p:cNvCxnSpPr>
            <p:nvPr/>
          </p:nvCxnSpPr>
          <p:spPr>
            <a:xfrm flipH="1" flipV="1">
              <a:off x="9306978" y="1280496"/>
              <a:ext cx="7275" cy="182590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4AE7DEFA-3587-4554-9A74-CA309E87BDAA}"/>
                </a:ext>
              </a:extLst>
            </p:cNvPr>
            <p:cNvGrpSpPr/>
            <p:nvPr/>
          </p:nvGrpSpPr>
          <p:grpSpPr>
            <a:xfrm flipH="1" flipV="1">
              <a:off x="10559697" y="1373785"/>
              <a:ext cx="1274084" cy="1211495"/>
              <a:chOff x="1051360" y="1582220"/>
              <a:chExt cx="1274084" cy="1211495"/>
            </a:xfrm>
          </p:grpSpPr>
          <p:cxnSp>
            <p:nvCxnSpPr>
              <p:cNvPr id="151" name="Straight Connector 150">
                <a:extLst>
                  <a:ext uri="{FF2B5EF4-FFF2-40B4-BE49-F238E27FC236}">
                    <a16:creationId xmlns:a16="http://schemas.microsoft.com/office/drawing/2014/main" id="{596B043D-FBEB-4901-B95A-6A93B6AD79BE}"/>
                  </a:ext>
                </a:extLst>
              </p:cNvPr>
              <p:cNvCxnSpPr/>
              <p:nvPr/>
            </p:nvCxnSpPr>
            <p:spPr>
              <a:xfrm flipV="1">
                <a:off x="1051360" y="15822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CBD6105-EA02-44AE-B288-D497E5A81362}"/>
                  </a:ext>
                </a:extLst>
              </p:cNvPr>
              <p:cNvCxnSpPr>
                <a:cxnSpLocks/>
              </p:cNvCxnSpPr>
              <p:nvPr/>
            </p:nvCxnSpPr>
            <p:spPr>
              <a:xfrm>
                <a:off x="1469204" y="15822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BFF4B94-26DF-45C4-9E32-2961ADEDAD2B}"/>
                  </a:ext>
                </a:extLst>
              </p:cNvPr>
              <p:cNvCxnSpPr>
                <a:cxnSpLocks/>
              </p:cNvCxnSpPr>
              <p:nvPr/>
            </p:nvCxnSpPr>
            <p:spPr>
              <a:xfrm>
                <a:off x="1051360" y="18288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B30EDCE-5D37-40F3-8ADA-58ABFF6FCC2A}"/>
                  </a:ext>
                </a:extLst>
              </p:cNvPr>
              <p:cNvCxnSpPr>
                <a:cxnSpLocks/>
              </p:cNvCxnSpPr>
              <p:nvPr/>
            </p:nvCxnSpPr>
            <p:spPr>
              <a:xfrm flipH="1">
                <a:off x="1051360" y="20753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09ACF25-4A06-4920-8249-F125238D68E4}"/>
                  </a:ext>
                </a:extLst>
              </p:cNvPr>
              <p:cNvCxnSpPr>
                <a:cxnSpLocks/>
              </p:cNvCxnSpPr>
              <p:nvPr/>
            </p:nvCxnSpPr>
            <p:spPr>
              <a:xfrm>
                <a:off x="1469204" y="20753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05C4DD0-C3F0-46D6-BAC9-BB34BB314D19}"/>
                  </a:ext>
                </a:extLst>
              </p:cNvPr>
              <p:cNvCxnSpPr>
                <a:cxnSpLocks/>
              </p:cNvCxnSpPr>
              <p:nvPr/>
            </p:nvCxnSpPr>
            <p:spPr>
              <a:xfrm flipH="1">
                <a:off x="1469203" y="23322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6C6BA16-A7B8-477E-8CFB-D4F4DC2AE890}"/>
                  </a:ext>
                </a:extLst>
              </p:cNvPr>
              <p:cNvCxnSpPr>
                <a:cxnSpLocks/>
              </p:cNvCxnSpPr>
              <p:nvPr/>
            </p:nvCxnSpPr>
            <p:spPr>
              <a:xfrm flipH="1">
                <a:off x="1895581" y="23322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BD829D3-4FAA-4D90-9896-795A55E3B9FE}"/>
                  </a:ext>
                </a:extLst>
              </p:cNvPr>
              <p:cNvCxnSpPr>
                <a:cxnSpLocks/>
              </p:cNvCxnSpPr>
              <p:nvPr/>
            </p:nvCxnSpPr>
            <p:spPr>
              <a:xfrm flipH="1">
                <a:off x="1910991" y="25890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A31F21C-E0C1-4E35-9B96-6696B44CF57A}"/>
                  </a:ext>
                </a:extLst>
              </p:cNvPr>
              <p:cNvCxnSpPr>
                <a:cxnSpLocks/>
              </p:cNvCxnSpPr>
              <p:nvPr/>
            </p:nvCxnSpPr>
            <p:spPr>
              <a:xfrm flipH="1" flipV="1">
                <a:off x="2325443" y="20753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69" name="Group 168">
            <a:extLst>
              <a:ext uri="{FF2B5EF4-FFF2-40B4-BE49-F238E27FC236}">
                <a16:creationId xmlns:a16="http://schemas.microsoft.com/office/drawing/2014/main" id="{A2ED9A0E-A530-4F9E-A34C-9B6CB056A31D}"/>
              </a:ext>
            </a:extLst>
          </p:cNvPr>
          <p:cNvGrpSpPr/>
          <p:nvPr/>
        </p:nvGrpSpPr>
        <p:grpSpPr>
          <a:xfrm>
            <a:off x="6713397" y="3978931"/>
            <a:ext cx="4783964" cy="1941785"/>
            <a:chOff x="7139311" y="3689041"/>
            <a:chExt cx="4783964" cy="1941785"/>
          </a:xfrm>
        </p:grpSpPr>
        <p:pic>
          <p:nvPicPr>
            <p:cNvPr id="170" name="Picture 169">
              <a:extLst>
                <a:ext uri="{FF2B5EF4-FFF2-40B4-BE49-F238E27FC236}">
                  <a16:creationId xmlns:a16="http://schemas.microsoft.com/office/drawing/2014/main" id="{9906BC5F-B11A-49B3-B303-1A8A1134E051}"/>
                </a:ext>
              </a:extLst>
            </p:cNvPr>
            <p:cNvPicPr>
              <a:picLocks noChangeAspect="1"/>
            </p:cNvPicPr>
            <p:nvPr/>
          </p:nvPicPr>
          <p:blipFill rotWithShape="1">
            <a:blip r:embed="rId3">
              <a:clrChange>
                <a:clrFrom>
                  <a:srgbClr val="FFFFFF"/>
                </a:clrFrom>
                <a:clrTo>
                  <a:srgbClr val="FFFFFF">
                    <a:alpha val="0"/>
                  </a:srgbClr>
                </a:clrTo>
              </a:clrChange>
            </a:blip>
            <a:srcRect r="44472" b="82941"/>
            <a:stretch/>
          </p:blipFill>
          <p:spPr>
            <a:xfrm>
              <a:off x="7139311" y="3698955"/>
              <a:ext cx="4783964" cy="1931871"/>
            </a:xfrm>
            <a:prstGeom prst="rect">
              <a:avLst/>
            </a:prstGeom>
            <a:ln>
              <a:noFill/>
            </a:ln>
          </p:spPr>
        </p:pic>
        <p:cxnSp>
          <p:nvCxnSpPr>
            <p:cNvPr id="171" name="Straight Connector 170">
              <a:extLst>
                <a:ext uri="{FF2B5EF4-FFF2-40B4-BE49-F238E27FC236}">
                  <a16:creationId xmlns:a16="http://schemas.microsoft.com/office/drawing/2014/main" id="{C5B08C17-C34B-4E52-9B37-572BD6E197CE}"/>
                </a:ext>
              </a:extLst>
            </p:cNvPr>
            <p:cNvCxnSpPr>
              <a:cxnSpLocks/>
            </p:cNvCxnSpPr>
            <p:nvPr/>
          </p:nvCxnSpPr>
          <p:spPr>
            <a:xfrm flipH="1" flipV="1">
              <a:off x="9747639" y="3689041"/>
              <a:ext cx="7275" cy="182590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E5F4703D-7BF7-493E-A512-098D4059C366}"/>
                </a:ext>
              </a:extLst>
            </p:cNvPr>
            <p:cNvGrpSpPr/>
            <p:nvPr/>
          </p:nvGrpSpPr>
          <p:grpSpPr>
            <a:xfrm>
              <a:off x="8461523" y="3977949"/>
              <a:ext cx="1262052" cy="1211495"/>
              <a:chOff x="1203760" y="1734620"/>
              <a:chExt cx="1262052" cy="1211495"/>
            </a:xfrm>
          </p:grpSpPr>
          <p:cxnSp>
            <p:nvCxnSpPr>
              <p:cNvPr id="183" name="Straight Connector 182">
                <a:extLst>
                  <a:ext uri="{FF2B5EF4-FFF2-40B4-BE49-F238E27FC236}">
                    <a16:creationId xmlns:a16="http://schemas.microsoft.com/office/drawing/2014/main" id="{9921B4DC-DE49-424C-B686-35EFA6CF5B76}"/>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74A1D48-FAAF-42F8-903C-3B3D5171D09C}"/>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B6E69DE-893E-447E-985C-CA00D54F7089}"/>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EC86570-2A92-437D-A068-F4D0D078342C}"/>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81614A5-04F8-4C2B-A19A-0D531849F249}"/>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93AA6A1-58C8-422A-8961-92523ECDF664}"/>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5CC3156-F1FC-44DD-8073-56FF4D793960}"/>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C39E34F-E4C1-42E8-B17D-A20EB67AB68B}"/>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D90F636-63FD-46BF-8EA3-9B4A61376326}"/>
                  </a:ext>
                </a:extLst>
              </p:cNvPr>
              <p:cNvCxnSpPr>
                <a:cxnSpLocks/>
              </p:cNvCxnSpPr>
              <p:nvPr/>
            </p:nvCxnSpPr>
            <p:spPr>
              <a:xfrm flipH="1" flipV="1">
                <a:off x="2465811"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04E5B2A6-6A9B-42AA-A873-257A88DE6D66}"/>
                </a:ext>
              </a:extLst>
            </p:cNvPr>
            <p:cNvGrpSpPr/>
            <p:nvPr/>
          </p:nvGrpSpPr>
          <p:grpSpPr>
            <a:xfrm rot="7156439">
              <a:off x="9772384" y="4001508"/>
              <a:ext cx="1262052" cy="1211495"/>
              <a:chOff x="1203760" y="1734620"/>
              <a:chExt cx="1262052" cy="1211495"/>
            </a:xfrm>
          </p:grpSpPr>
          <p:cxnSp>
            <p:nvCxnSpPr>
              <p:cNvPr id="174" name="Straight Connector 173">
                <a:extLst>
                  <a:ext uri="{FF2B5EF4-FFF2-40B4-BE49-F238E27FC236}">
                    <a16:creationId xmlns:a16="http://schemas.microsoft.com/office/drawing/2014/main" id="{E4B0ECCA-B5F7-4411-B961-B4D7450D933A}"/>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A0BEA74-9DBA-44D4-9C2F-94FAD800AE9A}"/>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917A784-8E06-4AC9-9AA0-ADB11CF60114}"/>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7B322A3-406C-43DC-A60B-7F06BFC44042}"/>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39C0A29-C280-448B-9DD6-8202BF33E3FF}"/>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965728D-8C21-42FB-8003-8F9D8C5A9E17}"/>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4685F6F-AFA7-47C2-B145-12436E51BAEE}"/>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0D0AD6C-71D7-4B39-8AE1-A2DA4EF40267}"/>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640F085-50ED-41A6-9C42-C05B3A0E1CE0}"/>
                  </a:ext>
                </a:extLst>
              </p:cNvPr>
              <p:cNvCxnSpPr>
                <a:cxnSpLocks/>
              </p:cNvCxnSpPr>
              <p:nvPr/>
            </p:nvCxnSpPr>
            <p:spPr>
              <a:xfrm flipH="1" flipV="1">
                <a:off x="2465811"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325359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9C45DA-E340-465F-AB91-56BBE0175FA0}"/>
              </a:ext>
            </a:extLst>
          </p:cNvPr>
          <p:cNvGrpSpPr/>
          <p:nvPr/>
        </p:nvGrpSpPr>
        <p:grpSpPr>
          <a:xfrm>
            <a:off x="625749" y="-40164"/>
            <a:ext cx="4729675" cy="3418265"/>
            <a:chOff x="20125" y="-13614"/>
            <a:chExt cx="4158444" cy="3134067"/>
          </a:xfrm>
        </p:grpSpPr>
        <p:pic>
          <p:nvPicPr>
            <p:cNvPr id="3" name="Picture 2">
              <a:extLst>
                <a:ext uri="{FF2B5EF4-FFF2-40B4-BE49-F238E27FC236}">
                  <a16:creationId xmlns:a16="http://schemas.microsoft.com/office/drawing/2014/main" id="{09161AF0-026D-4EBE-8210-C20C0F8A6B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25" y="293918"/>
              <a:ext cx="3960000" cy="2826535"/>
            </a:xfrm>
            <a:prstGeom prst="rect">
              <a:avLst/>
            </a:prstGeom>
          </p:spPr>
        </p:pic>
        <p:sp>
          <p:nvSpPr>
            <p:cNvPr id="20" name="TextBox 19">
              <a:extLst>
                <a:ext uri="{FF2B5EF4-FFF2-40B4-BE49-F238E27FC236}">
                  <a16:creationId xmlns:a16="http://schemas.microsoft.com/office/drawing/2014/main" id="{F550C14F-97FD-4CAE-8BAE-1BFF5300211D}"/>
                </a:ext>
              </a:extLst>
            </p:cNvPr>
            <p:cNvSpPr txBox="1"/>
            <p:nvPr/>
          </p:nvSpPr>
          <p:spPr>
            <a:xfrm>
              <a:off x="1851052" y="-13614"/>
              <a:ext cx="269626" cy="276999"/>
            </a:xfrm>
            <a:prstGeom prst="rect">
              <a:avLst/>
            </a:prstGeom>
            <a:noFill/>
          </p:spPr>
          <p:txBody>
            <a:bodyPr wrap="none" rtlCol="0">
              <a:spAutoFit/>
            </a:bodyPr>
            <a:lstStyle/>
            <a:p>
              <a:pPr>
                <a:buNone/>
              </a:pPr>
              <a:r>
                <a:rPr lang="en-GB" sz="1200" b="1" i="1" dirty="0"/>
                <a:t>y</a:t>
              </a:r>
            </a:p>
          </p:txBody>
        </p:sp>
        <p:sp>
          <p:nvSpPr>
            <p:cNvPr id="21" name="TextBox 20">
              <a:extLst>
                <a:ext uri="{FF2B5EF4-FFF2-40B4-BE49-F238E27FC236}">
                  <a16:creationId xmlns:a16="http://schemas.microsoft.com/office/drawing/2014/main" id="{E0A79654-A1CB-4FC7-8BF2-1BD604AC544B}"/>
                </a:ext>
              </a:extLst>
            </p:cNvPr>
            <p:cNvSpPr txBox="1"/>
            <p:nvPr/>
          </p:nvSpPr>
          <p:spPr>
            <a:xfrm>
              <a:off x="3908943" y="1560619"/>
              <a:ext cx="269626" cy="276999"/>
            </a:xfrm>
            <a:prstGeom prst="rect">
              <a:avLst/>
            </a:prstGeom>
            <a:noFill/>
          </p:spPr>
          <p:txBody>
            <a:bodyPr wrap="none" rtlCol="0">
              <a:spAutoFit/>
            </a:bodyPr>
            <a:lstStyle/>
            <a:p>
              <a:pPr>
                <a:buNone/>
              </a:pPr>
              <a:r>
                <a:rPr lang="en-GB" sz="1200" b="1" i="1" dirty="0"/>
                <a:t>x</a:t>
              </a:r>
            </a:p>
          </p:txBody>
        </p:sp>
      </p:grpSp>
      <p:grpSp>
        <p:nvGrpSpPr>
          <p:cNvPr id="42" name="Group 41">
            <a:extLst>
              <a:ext uri="{FF2B5EF4-FFF2-40B4-BE49-F238E27FC236}">
                <a16:creationId xmlns:a16="http://schemas.microsoft.com/office/drawing/2014/main" id="{DFEED7F3-128A-44F3-B904-724E9E67A8B0}"/>
              </a:ext>
            </a:extLst>
          </p:cNvPr>
          <p:cNvGrpSpPr/>
          <p:nvPr/>
        </p:nvGrpSpPr>
        <p:grpSpPr>
          <a:xfrm>
            <a:off x="625749" y="3411403"/>
            <a:ext cx="4729675" cy="3418265"/>
            <a:chOff x="20125" y="-13614"/>
            <a:chExt cx="4158444" cy="3134067"/>
          </a:xfrm>
        </p:grpSpPr>
        <p:pic>
          <p:nvPicPr>
            <p:cNvPr id="43" name="Picture 42">
              <a:extLst>
                <a:ext uri="{FF2B5EF4-FFF2-40B4-BE49-F238E27FC236}">
                  <a16:creationId xmlns:a16="http://schemas.microsoft.com/office/drawing/2014/main" id="{B3684F40-9F31-4033-9F5E-676748F8B4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25" y="293918"/>
              <a:ext cx="3960000" cy="2826535"/>
            </a:xfrm>
            <a:prstGeom prst="rect">
              <a:avLst/>
            </a:prstGeom>
          </p:spPr>
        </p:pic>
        <p:sp>
          <p:nvSpPr>
            <p:cNvPr id="44" name="TextBox 43">
              <a:extLst>
                <a:ext uri="{FF2B5EF4-FFF2-40B4-BE49-F238E27FC236}">
                  <a16:creationId xmlns:a16="http://schemas.microsoft.com/office/drawing/2014/main" id="{02ABAE46-918C-4032-9A35-DC3D4D89A6E9}"/>
                </a:ext>
              </a:extLst>
            </p:cNvPr>
            <p:cNvSpPr txBox="1"/>
            <p:nvPr/>
          </p:nvSpPr>
          <p:spPr>
            <a:xfrm>
              <a:off x="1851052" y="-13614"/>
              <a:ext cx="269626" cy="276999"/>
            </a:xfrm>
            <a:prstGeom prst="rect">
              <a:avLst/>
            </a:prstGeom>
            <a:noFill/>
          </p:spPr>
          <p:txBody>
            <a:bodyPr wrap="none" rtlCol="0">
              <a:spAutoFit/>
            </a:bodyPr>
            <a:lstStyle/>
            <a:p>
              <a:pPr>
                <a:buNone/>
              </a:pPr>
              <a:r>
                <a:rPr lang="en-GB" sz="1200" b="1" i="1" dirty="0"/>
                <a:t>y</a:t>
              </a:r>
            </a:p>
          </p:txBody>
        </p:sp>
        <p:sp>
          <p:nvSpPr>
            <p:cNvPr id="45" name="TextBox 44">
              <a:extLst>
                <a:ext uri="{FF2B5EF4-FFF2-40B4-BE49-F238E27FC236}">
                  <a16:creationId xmlns:a16="http://schemas.microsoft.com/office/drawing/2014/main" id="{424BEFD7-935C-4469-A713-308DC699BF6F}"/>
                </a:ext>
              </a:extLst>
            </p:cNvPr>
            <p:cNvSpPr txBox="1"/>
            <p:nvPr/>
          </p:nvSpPr>
          <p:spPr>
            <a:xfrm>
              <a:off x="3908943" y="1560619"/>
              <a:ext cx="269626" cy="276999"/>
            </a:xfrm>
            <a:prstGeom prst="rect">
              <a:avLst/>
            </a:prstGeom>
            <a:noFill/>
          </p:spPr>
          <p:txBody>
            <a:bodyPr wrap="none" rtlCol="0">
              <a:spAutoFit/>
            </a:bodyPr>
            <a:lstStyle/>
            <a:p>
              <a:pPr>
                <a:buNone/>
              </a:pPr>
              <a:r>
                <a:rPr lang="en-GB" sz="1200" b="1" i="1" dirty="0"/>
                <a:t>x</a:t>
              </a:r>
            </a:p>
          </p:txBody>
        </p:sp>
      </p:grpSp>
      <p:grpSp>
        <p:nvGrpSpPr>
          <p:cNvPr id="46" name="Group 45">
            <a:extLst>
              <a:ext uri="{FF2B5EF4-FFF2-40B4-BE49-F238E27FC236}">
                <a16:creationId xmlns:a16="http://schemas.microsoft.com/office/drawing/2014/main" id="{362D5297-6BD5-49D4-AF06-2A6772845CA7}"/>
              </a:ext>
            </a:extLst>
          </p:cNvPr>
          <p:cNvGrpSpPr/>
          <p:nvPr/>
        </p:nvGrpSpPr>
        <p:grpSpPr>
          <a:xfrm>
            <a:off x="6836576" y="-40164"/>
            <a:ext cx="4729675" cy="3418265"/>
            <a:chOff x="20125" y="-13614"/>
            <a:chExt cx="4158444" cy="3134067"/>
          </a:xfrm>
        </p:grpSpPr>
        <p:pic>
          <p:nvPicPr>
            <p:cNvPr id="47" name="Picture 46">
              <a:extLst>
                <a:ext uri="{FF2B5EF4-FFF2-40B4-BE49-F238E27FC236}">
                  <a16:creationId xmlns:a16="http://schemas.microsoft.com/office/drawing/2014/main" id="{8B0DF65A-5CF3-4739-A532-95CF6D71B7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25" y="293918"/>
              <a:ext cx="3960000" cy="2826535"/>
            </a:xfrm>
            <a:prstGeom prst="rect">
              <a:avLst/>
            </a:prstGeom>
          </p:spPr>
        </p:pic>
        <p:sp>
          <p:nvSpPr>
            <p:cNvPr id="48" name="TextBox 47">
              <a:extLst>
                <a:ext uri="{FF2B5EF4-FFF2-40B4-BE49-F238E27FC236}">
                  <a16:creationId xmlns:a16="http://schemas.microsoft.com/office/drawing/2014/main" id="{6A20E75F-2BBF-4A72-9672-2B502E100EFE}"/>
                </a:ext>
              </a:extLst>
            </p:cNvPr>
            <p:cNvSpPr txBox="1"/>
            <p:nvPr/>
          </p:nvSpPr>
          <p:spPr>
            <a:xfrm>
              <a:off x="1851052" y="-13614"/>
              <a:ext cx="269626" cy="276999"/>
            </a:xfrm>
            <a:prstGeom prst="rect">
              <a:avLst/>
            </a:prstGeom>
            <a:noFill/>
          </p:spPr>
          <p:txBody>
            <a:bodyPr wrap="none" rtlCol="0">
              <a:spAutoFit/>
            </a:bodyPr>
            <a:lstStyle/>
            <a:p>
              <a:pPr>
                <a:buNone/>
              </a:pPr>
              <a:r>
                <a:rPr lang="en-GB" sz="1200" b="1" i="1" dirty="0"/>
                <a:t>y</a:t>
              </a:r>
            </a:p>
          </p:txBody>
        </p:sp>
        <p:sp>
          <p:nvSpPr>
            <p:cNvPr id="49" name="TextBox 48">
              <a:extLst>
                <a:ext uri="{FF2B5EF4-FFF2-40B4-BE49-F238E27FC236}">
                  <a16:creationId xmlns:a16="http://schemas.microsoft.com/office/drawing/2014/main" id="{F7D055E0-8649-4B58-BFFE-B20319C46C3F}"/>
                </a:ext>
              </a:extLst>
            </p:cNvPr>
            <p:cNvSpPr txBox="1"/>
            <p:nvPr/>
          </p:nvSpPr>
          <p:spPr>
            <a:xfrm>
              <a:off x="3908943" y="1560619"/>
              <a:ext cx="269626" cy="276999"/>
            </a:xfrm>
            <a:prstGeom prst="rect">
              <a:avLst/>
            </a:prstGeom>
            <a:noFill/>
          </p:spPr>
          <p:txBody>
            <a:bodyPr wrap="none" rtlCol="0">
              <a:spAutoFit/>
            </a:bodyPr>
            <a:lstStyle/>
            <a:p>
              <a:pPr>
                <a:buNone/>
              </a:pPr>
              <a:r>
                <a:rPr lang="en-GB" sz="1200" b="1" i="1" dirty="0"/>
                <a:t>x</a:t>
              </a:r>
            </a:p>
          </p:txBody>
        </p:sp>
      </p:grpSp>
      <p:grpSp>
        <p:nvGrpSpPr>
          <p:cNvPr id="50" name="Group 49">
            <a:extLst>
              <a:ext uri="{FF2B5EF4-FFF2-40B4-BE49-F238E27FC236}">
                <a16:creationId xmlns:a16="http://schemas.microsoft.com/office/drawing/2014/main" id="{A3B86953-4A24-4628-B22E-77584B4E16A9}"/>
              </a:ext>
            </a:extLst>
          </p:cNvPr>
          <p:cNvGrpSpPr/>
          <p:nvPr/>
        </p:nvGrpSpPr>
        <p:grpSpPr>
          <a:xfrm>
            <a:off x="6836576" y="3411403"/>
            <a:ext cx="4729675" cy="3418265"/>
            <a:chOff x="20125" y="-13614"/>
            <a:chExt cx="4158444" cy="3134067"/>
          </a:xfrm>
        </p:grpSpPr>
        <p:pic>
          <p:nvPicPr>
            <p:cNvPr id="51" name="Picture 50">
              <a:extLst>
                <a:ext uri="{FF2B5EF4-FFF2-40B4-BE49-F238E27FC236}">
                  <a16:creationId xmlns:a16="http://schemas.microsoft.com/office/drawing/2014/main" id="{CA8D6D65-2BBD-4B82-AEB7-5D9069D431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25" y="293918"/>
              <a:ext cx="3960000" cy="2826535"/>
            </a:xfrm>
            <a:prstGeom prst="rect">
              <a:avLst/>
            </a:prstGeom>
          </p:spPr>
        </p:pic>
        <p:sp>
          <p:nvSpPr>
            <p:cNvPr id="52" name="TextBox 51">
              <a:extLst>
                <a:ext uri="{FF2B5EF4-FFF2-40B4-BE49-F238E27FC236}">
                  <a16:creationId xmlns:a16="http://schemas.microsoft.com/office/drawing/2014/main" id="{490C0FDB-BB29-4D54-96AB-2C38C6C2F3CE}"/>
                </a:ext>
              </a:extLst>
            </p:cNvPr>
            <p:cNvSpPr txBox="1"/>
            <p:nvPr/>
          </p:nvSpPr>
          <p:spPr>
            <a:xfrm>
              <a:off x="1851052" y="-13614"/>
              <a:ext cx="269626" cy="276999"/>
            </a:xfrm>
            <a:prstGeom prst="rect">
              <a:avLst/>
            </a:prstGeom>
            <a:noFill/>
          </p:spPr>
          <p:txBody>
            <a:bodyPr wrap="none" rtlCol="0">
              <a:spAutoFit/>
            </a:bodyPr>
            <a:lstStyle/>
            <a:p>
              <a:pPr>
                <a:buNone/>
              </a:pPr>
              <a:r>
                <a:rPr lang="en-GB" sz="1200" b="1" i="1" dirty="0"/>
                <a:t>y</a:t>
              </a:r>
            </a:p>
          </p:txBody>
        </p:sp>
        <p:sp>
          <p:nvSpPr>
            <p:cNvPr id="53" name="TextBox 52">
              <a:extLst>
                <a:ext uri="{FF2B5EF4-FFF2-40B4-BE49-F238E27FC236}">
                  <a16:creationId xmlns:a16="http://schemas.microsoft.com/office/drawing/2014/main" id="{5A6494D0-2982-4D51-B3EA-F599E9BE24B5}"/>
                </a:ext>
              </a:extLst>
            </p:cNvPr>
            <p:cNvSpPr txBox="1"/>
            <p:nvPr/>
          </p:nvSpPr>
          <p:spPr>
            <a:xfrm>
              <a:off x="3908943" y="1560619"/>
              <a:ext cx="269626" cy="276999"/>
            </a:xfrm>
            <a:prstGeom prst="rect">
              <a:avLst/>
            </a:prstGeom>
            <a:noFill/>
          </p:spPr>
          <p:txBody>
            <a:bodyPr wrap="none" rtlCol="0">
              <a:spAutoFit/>
            </a:bodyPr>
            <a:lstStyle/>
            <a:p>
              <a:pPr>
                <a:buNone/>
              </a:pPr>
              <a:r>
                <a:rPr lang="en-GB" sz="1200" b="1" i="1" dirty="0"/>
                <a:t>x</a:t>
              </a:r>
            </a:p>
          </p:txBody>
        </p:sp>
      </p:grpSp>
    </p:spTree>
    <p:extLst>
      <p:ext uri="{BB962C8B-B14F-4D97-AF65-F5344CB8AC3E}">
        <p14:creationId xmlns:p14="http://schemas.microsoft.com/office/powerpoint/2010/main" val="28061535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A1DC2CC-D65D-40C0-B4D8-70770BA16960}"/>
              </a:ext>
            </a:extLst>
          </p:cNvPr>
          <p:cNvGrpSpPr/>
          <p:nvPr/>
        </p:nvGrpSpPr>
        <p:grpSpPr>
          <a:xfrm>
            <a:off x="337491" y="227557"/>
            <a:ext cx="1541527" cy="1548872"/>
            <a:chOff x="8926689" y="2275366"/>
            <a:chExt cx="1541527" cy="1548872"/>
          </a:xfrm>
        </p:grpSpPr>
        <p:sp>
          <p:nvSpPr>
            <p:cNvPr id="5" name="Oval 4">
              <a:extLst>
                <a:ext uri="{FF2B5EF4-FFF2-40B4-BE49-F238E27FC236}">
                  <a16:creationId xmlns:a16="http://schemas.microsoft.com/office/drawing/2014/main" id="{0BB751F1-00FE-43E4-AD7B-F0EE613C6DDC}"/>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6BC32F9-4B0F-44D3-89EF-C524170E8258}"/>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770B52A-2658-47F6-AB21-3948F126AC6D}"/>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15DF895D-4362-4B42-8560-778F82158349}"/>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2D88526-C146-4E09-BC6B-CD87DE892856}"/>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1DA73467-E347-462B-AD60-44C557A6183C}"/>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BF644E1A-8F6E-454E-ADBC-6D83AF1ECDDB}"/>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6C96934F-B07C-4CB9-B4BD-8B57E379A044}"/>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4F7FEFAD-5DCA-4B8F-84E4-AE34529F3E98}"/>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6D95DBD-C4FE-42A3-8C35-E041B6DAD25A}"/>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8BF92228-42CE-45DD-ADD9-A0F58D42329B}"/>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B5B7AC7A-49BE-4C48-A4B0-E050022A3C01}"/>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931B4D86-3A18-4F3E-9380-49E3227AB3FB}"/>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83B05B53-126E-4C07-A63F-6627C37C07FB}"/>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67DEF049-D531-4672-BC6E-898BA2C2E440}"/>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58D3C8CC-ACAA-4F2B-B8A0-CC1F8AEC04A6}"/>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292FF10E-BEE1-4973-B977-2F6A46E93020}"/>
              </a:ext>
            </a:extLst>
          </p:cNvPr>
          <p:cNvGrpSpPr/>
          <p:nvPr/>
        </p:nvGrpSpPr>
        <p:grpSpPr>
          <a:xfrm>
            <a:off x="337491" y="2424624"/>
            <a:ext cx="1541527" cy="1548872"/>
            <a:chOff x="8926689" y="2275366"/>
            <a:chExt cx="1541527" cy="1548872"/>
          </a:xfrm>
        </p:grpSpPr>
        <p:sp>
          <p:nvSpPr>
            <p:cNvPr id="22" name="Oval 21">
              <a:extLst>
                <a:ext uri="{FF2B5EF4-FFF2-40B4-BE49-F238E27FC236}">
                  <a16:creationId xmlns:a16="http://schemas.microsoft.com/office/drawing/2014/main" id="{282299F5-D435-4C79-973A-6A9C502715CC}"/>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0EE304DC-B604-48A4-AE63-42683153F2E2}"/>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C32B9A84-161E-4B10-8DC0-9C47BEDF33AA}"/>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14F653B2-43C5-45DF-8160-471426A28A22}"/>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E2A0F5CE-6A17-418A-BC70-504578E26F1F}"/>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A911CF13-EB2A-4DFF-98AF-86331C747173}"/>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6F1730ED-36AD-4C65-BE3E-2B3846405039}"/>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D48AF355-E519-4A07-A25E-CA18098763BB}"/>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F6F7E046-D59A-40E8-8DCD-ABB74BBAB28E}"/>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4789FB45-850D-4099-B72D-C3483C18F095}"/>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1EC2E97-F45C-4BDE-BFAD-54215BF6F149}"/>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B6D9DEB6-BB6E-4A33-8252-69915C272024}"/>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72135B90-472B-4D5C-9DBA-2B3760306333}"/>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8B983ED9-F398-4518-A60D-B6A771FF8C88}"/>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BE97FF8F-2C9A-428D-91F3-E23131EB8B77}"/>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D3DA3C4F-F768-4F5F-91B3-DDA5D28AD418}"/>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 name="Group 37">
            <a:extLst>
              <a:ext uri="{FF2B5EF4-FFF2-40B4-BE49-F238E27FC236}">
                <a16:creationId xmlns:a16="http://schemas.microsoft.com/office/drawing/2014/main" id="{D53B644D-1708-4BCE-9F6A-4DBF8EBCD2D1}"/>
              </a:ext>
            </a:extLst>
          </p:cNvPr>
          <p:cNvGrpSpPr/>
          <p:nvPr/>
        </p:nvGrpSpPr>
        <p:grpSpPr>
          <a:xfrm>
            <a:off x="337491" y="4621691"/>
            <a:ext cx="1541527" cy="1548872"/>
            <a:chOff x="8926689" y="2275366"/>
            <a:chExt cx="1541527" cy="1548872"/>
          </a:xfrm>
        </p:grpSpPr>
        <p:sp>
          <p:nvSpPr>
            <p:cNvPr id="39" name="Oval 38">
              <a:extLst>
                <a:ext uri="{FF2B5EF4-FFF2-40B4-BE49-F238E27FC236}">
                  <a16:creationId xmlns:a16="http://schemas.microsoft.com/office/drawing/2014/main" id="{56D2D525-C800-4E47-B8E2-E06BE0640965}"/>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DC6AF517-3F6C-4D0E-9A9B-0182ED05C4F3}"/>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2BD23399-2E66-489E-913D-71BBC76E4065}"/>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C3BDCCC9-F900-4BA4-99EA-0A18B3FBD296}"/>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B6FA46FB-DA03-45CC-B4A5-57903140EF91}"/>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9670A327-96C0-4F2F-B632-6AE72D89DD82}"/>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64DFBF97-9118-4CEF-BCDE-B8E53FA2D8A2}"/>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73EDA68C-6006-45FA-A75A-C740CD8DD13F}"/>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89F1AF42-3745-4813-AE37-9C98077A5BC7}"/>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E9277B30-3DCE-4C1C-89A0-DEDA7A056E25}"/>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5ADC68E9-E13C-4444-A914-D9293841562D}"/>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96ECA735-E7AF-4DA8-93FA-90793125FAFF}"/>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A752CB04-23ED-4690-8106-3954ABCFA0BE}"/>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440B2C27-4FE6-4007-AA48-325DD688E603}"/>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32E1C09A-CD14-4E84-A3ED-FE47B0525777}"/>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D5187109-A620-46D4-B558-8D0645517F8D}"/>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63416FD8-ECD0-4F2E-A27D-81A6084DE033}"/>
              </a:ext>
            </a:extLst>
          </p:cNvPr>
          <p:cNvGrpSpPr/>
          <p:nvPr/>
        </p:nvGrpSpPr>
        <p:grpSpPr>
          <a:xfrm>
            <a:off x="2568073" y="227557"/>
            <a:ext cx="1541527" cy="1548872"/>
            <a:chOff x="8926689" y="2275366"/>
            <a:chExt cx="1541527" cy="1548872"/>
          </a:xfrm>
        </p:grpSpPr>
        <p:sp>
          <p:nvSpPr>
            <p:cNvPr id="56" name="Oval 55">
              <a:extLst>
                <a:ext uri="{FF2B5EF4-FFF2-40B4-BE49-F238E27FC236}">
                  <a16:creationId xmlns:a16="http://schemas.microsoft.com/office/drawing/2014/main" id="{2D2123E4-89E9-4AED-964B-AE986C693ACA}"/>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64DD75BB-036D-4386-BC00-3BB709D7223E}"/>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6FBF68A4-3CDD-4103-A83D-8B0D22CF356E}"/>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177425B5-58F2-4041-986F-7FAE45823DE1}"/>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BD0C0CD7-2A8F-42B8-B08B-323FB245CCDE}"/>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3E98F35F-CF61-4FC9-B54A-1230DD315B73}"/>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0252B902-935E-4875-9249-50FBAFD6526E}"/>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68E1E277-9284-4E48-B243-2286EFC5A6DB}"/>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B7C913C9-20A8-4460-B8B2-80C4283485F0}"/>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3964A28E-8D21-46A6-8444-7FBDECD48CF1}"/>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0A49EB32-9DAE-4FA2-9390-A130B5519813}"/>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827F4DA9-4152-4973-8A93-AE322AD111CF}"/>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a16="http://schemas.microsoft.com/office/drawing/2014/main" id="{EB96BFD7-0344-4166-8662-7569C30E5465}"/>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18F1120A-3639-409F-A80E-104447EB70A5}"/>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a16="http://schemas.microsoft.com/office/drawing/2014/main" id="{1F333C91-661D-4DF0-B500-1D95C076F510}"/>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785E01D2-E88F-433D-A08B-45D43AF54CB4}"/>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9192F112-AC7A-4881-9EF6-353E7C4AF215}"/>
              </a:ext>
            </a:extLst>
          </p:cNvPr>
          <p:cNvGrpSpPr/>
          <p:nvPr/>
        </p:nvGrpSpPr>
        <p:grpSpPr>
          <a:xfrm>
            <a:off x="2568073" y="2424624"/>
            <a:ext cx="1541527" cy="1548872"/>
            <a:chOff x="8926689" y="2275366"/>
            <a:chExt cx="1541527" cy="1548872"/>
          </a:xfrm>
        </p:grpSpPr>
        <p:sp>
          <p:nvSpPr>
            <p:cNvPr id="73" name="Oval 72">
              <a:extLst>
                <a:ext uri="{FF2B5EF4-FFF2-40B4-BE49-F238E27FC236}">
                  <a16:creationId xmlns:a16="http://schemas.microsoft.com/office/drawing/2014/main" id="{E0D811FD-E7E3-4C0B-8C03-EC11E705B67A}"/>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D4785A77-E492-4E03-8164-0EA6C6FD4575}"/>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BE3D53E8-8EBD-41F0-97CF-FB0D28E6C4D9}"/>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836612C3-8A4C-4466-A204-DC01CC56500E}"/>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02A9F0B3-4D29-421E-B771-5851F0C3559E}"/>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B3C42192-EB5C-498E-B7E6-ACB6A6BDD740}"/>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113D9A46-7B36-4038-8213-1525CA71E45A}"/>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8F1CA377-42D8-42B6-B7C0-3822531A3916}"/>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Oval 80">
              <a:extLst>
                <a:ext uri="{FF2B5EF4-FFF2-40B4-BE49-F238E27FC236}">
                  <a16:creationId xmlns:a16="http://schemas.microsoft.com/office/drawing/2014/main" id="{03FED923-7829-4F29-97A5-20B008BADCC9}"/>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a:extLst>
                <a:ext uri="{FF2B5EF4-FFF2-40B4-BE49-F238E27FC236}">
                  <a16:creationId xmlns:a16="http://schemas.microsoft.com/office/drawing/2014/main" id="{5DC7A960-A3E6-4D59-A123-B30C4FF5048A}"/>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A71C247F-FD8F-4009-8577-B55D51AE6C1B}"/>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B9E6135B-FC7C-4CAD-B087-2F4A3151F909}"/>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90F3125B-FA35-4E70-B65F-2AB9D555400B}"/>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7A67E0AE-9B3E-4ADB-B52F-2D1AD2F486CF}"/>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242F5223-E9E5-4CB0-8F50-9B612D44ADA8}"/>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a16="http://schemas.microsoft.com/office/drawing/2014/main" id="{45356494-FDF6-4B82-B6BD-68A88813CFC1}"/>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9" name="Group 88">
            <a:extLst>
              <a:ext uri="{FF2B5EF4-FFF2-40B4-BE49-F238E27FC236}">
                <a16:creationId xmlns:a16="http://schemas.microsoft.com/office/drawing/2014/main" id="{40025EF8-B86F-4693-8EDE-0D85BFCAFCFD}"/>
              </a:ext>
            </a:extLst>
          </p:cNvPr>
          <p:cNvGrpSpPr/>
          <p:nvPr/>
        </p:nvGrpSpPr>
        <p:grpSpPr>
          <a:xfrm>
            <a:off x="2568073" y="4621691"/>
            <a:ext cx="1541527" cy="1548872"/>
            <a:chOff x="8926689" y="2275366"/>
            <a:chExt cx="1541527" cy="1548872"/>
          </a:xfrm>
        </p:grpSpPr>
        <p:sp>
          <p:nvSpPr>
            <p:cNvPr id="90" name="Oval 89">
              <a:extLst>
                <a:ext uri="{FF2B5EF4-FFF2-40B4-BE49-F238E27FC236}">
                  <a16:creationId xmlns:a16="http://schemas.microsoft.com/office/drawing/2014/main" id="{83AF5849-6A95-4A3D-A585-FB48E26AFEA0}"/>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a:extLst>
                <a:ext uri="{FF2B5EF4-FFF2-40B4-BE49-F238E27FC236}">
                  <a16:creationId xmlns:a16="http://schemas.microsoft.com/office/drawing/2014/main" id="{649CECF6-E946-4473-9181-8D208AEBE7B3}"/>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9742E154-A210-4C8B-A695-854F662AB836}"/>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856158B2-5BB6-4B16-BED9-87A694E960F2}"/>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7805D113-32D5-4BEF-83A6-79224D109794}"/>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76736D49-F214-40A4-9620-3F7E09058394}"/>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94236A0F-837A-4A33-8708-DE24A6C68CCD}"/>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B00EB2C6-3B40-4A2E-BBA2-45B648FECA59}"/>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a:extLst>
                <a:ext uri="{FF2B5EF4-FFF2-40B4-BE49-F238E27FC236}">
                  <a16:creationId xmlns:a16="http://schemas.microsoft.com/office/drawing/2014/main" id="{72B93DEC-310B-444B-A023-F0D2F0282EAF}"/>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82702A38-F408-4A57-A9AF-1EA4DBF6752F}"/>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a:extLst>
                <a:ext uri="{FF2B5EF4-FFF2-40B4-BE49-F238E27FC236}">
                  <a16:creationId xmlns:a16="http://schemas.microsoft.com/office/drawing/2014/main" id="{F4C6DD32-7594-43BF-9BC3-23E1286FEDEF}"/>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a:extLst>
                <a:ext uri="{FF2B5EF4-FFF2-40B4-BE49-F238E27FC236}">
                  <a16:creationId xmlns:a16="http://schemas.microsoft.com/office/drawing/2014/main" id="{22B986D0-4B34-4F1B-B19D-AA9886B576A7}"/>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a:extLst>
                <a:ext uri="{FF2B5EF4-FFF2-40B4-BE49-F238E27FC236}">
                  <a16:creationId xmlns:a16="http://schemas.microsoft.com/office/drawing/2014/main" id="{A31FCF1A-D0B1-4790-B708-EA8AEFD152AC}"/>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a:extLst>
                <a:ext uri="{FF2B5EF4-FFF2-40B4-BE49-F238E27FC236}">
                  <a16:creationId xmlns:a16="http://schemas.microsoft.com/office/drawing/2014/main" id="{314C2EEE-B9BF-476B-8F9F-FB1AACA67D0C}"/>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a:extLst>
                <a:ext uri="{FF2B5EF4-FFF2-40B4-BE49-F238E27FC236}">
                  <a16:creationId xmlns:a16="http://schemas.microsoft.com/office/drawing/2014/main" id="{08678C3D-9DED-4618-A8E2-25351F29F158}"/>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0ED93DA6-6541-417E-AC66-0F59F2C76632}"/>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6" name="Group 105">
            <a:extLst>
              <a:ext uri="{FF2B5EF4-FFF2-40B4-BE49-F238E27FC236}">
                <a16:creationId xmlns:a16="http://schemas.microsoft.com/office/drawing/2014/main" id="{4A51AC0D-58A3-4059-94AE-6DF3A7A70D08}"/>
              </a:ext>
            </a:extLst>
          </p:cNvPr>
          <p:cNvGrpSpPr/>
          <p:nvPr/>
        </p:nvGrpSpPr>
        <p:grpSpPr>
          <a:xfrm>
            <a:off x="4798655" y="227557"/>
            <a:ext cx="1541527" cy="1548872"/>
            <a:chOff x="8926689" y="2275366"/>
            <a:chExt cx="1541527" cy="1548872"/>
          </a:xfrm>
        </p:grpSpPr>
        <p:sp>
          <p:nvSpPr>
            <p:cNvPr id="107" name="Oval 106">
              <a:extLst>
                <a:ext uri="{FF2B5EF4-FFF2-40B4-BE49-F238E27FC236}">
                  <a16:creationId xmlns:a16="http://schemas.microsoft.com/office/drawing/2014/main" id="{650F5BFB-AD2F-4939-8C42-55EC498273AC}"/>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a:extLst>
                <a:ext uri="{FF2B5EF4-FFF2-40B4-BE49-F238E27FC236}">
                  <a16:creationId xmlns:a16="http://schemas.microsoft.com/office/drawing/2014/main" id="{37B75226-B24C-483B-A955-7F5988954E6A}"/>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Oval 108">
              <a:extLst>
                <a:ext uri="{FF2B5EF4-FFF2-40B4-BE49-F238E27FC236}">
                  <a16:creationId xmlns:a16="http://schemas.microsoft.com/office/drawing/2014/main" id="{467BD86B-5076-40F9-ABF4-58729FF35106}"/>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Oval 109">
              <a:extLst>
                <a:ext uri="{FF2B5EF4-FFF2-40B4-BE49-F238E27FC236}">
                  <a16:creationId xmlns:a16="http://schemas.microsoft.com/office/drawing/2014/main" id="{22B9485E-1FA5-46FA-BDBE-45A76D9068AC}"/>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Oval 110">
              <a:extLst>
                <a:ext uri="{FF2B5EF4-FFF2-40B4-BE49-F238E27FC236}">
                  <a16:creationId xmlns:a16="http://schemas.microsoft.com/office/drawing/2014/main" id="{3B24A43D-FB46-4314-8D62-F5B5AA8472D4}"/>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Oval 111">
              <a:extLst>
                <a:ext uri="{FF2B5EF4-FFF2-40B4-BE49-F238E27FC236}">
                  <a16:creationId xmlns:a16="http://schemas.microsoft.com/office/drawing/2014/main" id="{12370D6C-6165-4531-8D35-6CE4A658CE3C}"/>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Oval 112">
              <a:extLst>
                <a:ext uri="{FF2B5EF4-FFF2-40B4-BE49-F238E27FC236}">
                  <a16:creationId xmlns:a16="http://schemas.microsoft.com/office/drawing/2014/main" id="{54E8E291-1E84-4490-8EEA-846810F5A508}"/>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Oval 113">
              <a:extLst>
                <a:ext uri="{FF2B5EF4-FFF2-40B4-BE49-F238E27FC236}">
                  <a16:creationId xmlns:a16="http://schemas.microsoft.com/office/drawing/2014/main" id="{544E8946-9ADD-46EF-BAD4-568EDFC478F7}"/>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Oval 114">
              <a:extLst>
                <a:ext uri="{FF2B5EF4-FFF2-40B4-BE49-F238E27FC236}">
                  <a16:creationId xmlns:a16="http://schemas.microsoft.com/office/drawing/2014/main" id="{847F6B84-9C7F-438F-BE83-AF100B6B2107}"/>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Oval 115">
              <a:extLst>
                <a:ext uri="{FF2B5EF4-FFF2-40B4-BE49-F238E27FC236}">
                  <a16:creationId xmlns:a16="http://schemas.microsoft.com/office/drawing/2014/main" id="{C09AD050-7EE1-4021-9107-26D28E571278}"/>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Oval 116">
              <a:extLst>
                <a:ext uri="{FF2B5EF4-FFF2-40B4-BE49-F238E27FC236}">
                  <a16:creationId xmlns:a16="http://schemas.microsoft.com/office/drawing/2014/main" id="{849BC1B4-1586-487C-8323-B10FD00134E2}"/>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Oval 117">
              <a:extLst>
                <a:ext uri="{FF2B5EF4-FFF2-40B4-BE49-F238E27FC236}">
                  <a16:creationId xmlns:a16="http://schemas.microsoft.com/office/drawing/2014/main" id="{4A6C83FA-90FA-4F58-9AD8-373CF720E9B0}"/>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Oval 118">
              <a:extLst>
                <a:ext uri="{FF2B5EF4-FFF2-40B4-BE49-F238E27FC236}">
                  <a16:creationId xmlns:a16="http://schemas.microsoft.com/office/drawing/2014/main" id="{1873C902-4DB5-499D-9AE0-F05CE8F63135}"/>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Oval 119">
              <a:extLst>
                <a:ext uri="{FF2B5EF4-FFF2-40B4-BE49-F238E27FC236}">
                  <a16:creationId xmlns:a16="http://schemas.microsoft.com/office/drawing/2014/main" id="{E4A3C426-54C4-479C-A1B8-9BD280C1970D}"/>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Oval 120">
              <a:extLst>
                <a:ext uri="{FF2B5EF4-FFF2-40B4-BE49-F238E27FC236}">
                  <a16:creationId xmlns:a16="http://schemas.microsoft.com/office/drawing/2014/main" id="{DD228DED-5986-4BB2-BF12-47EC794F6978}"/>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Oval 121">
              <a:extLst>
                <a:ext uri="{FF2B5EF4-FFF2-40B4-BE49-F238E27FC236}">
                  <a16:creationId xmlns:a16="http://schemas.microsoft.com/office/drawing/2014/main" id="{378958B6-10FF-4F18-A8EE-33B9E72BE29F}"/>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3" name="Group 122">
            <a:extLst>
              <a:ext uri="{FF2B5EF4-FFF2-40B4-BE49-F238E27FC236}">
                <a16:creationId xmlns:a16="http://schemas.microsoft.com/office/drawing/2014/main" id="{462A1D02-05FC-4DA5-927B-9AE3105F061D}"/>
              </a:ext>
            </a:extLst>
          </p:cNvPr>
          <p:cNvGrpSpPr/>
          <p:nvPr/>
        </p:nvGrpSpPr>
        <p:grpSpPr>
          <a:xfrm>
            <a:off x="4798655" y="2424624"/>
            <a:ext cx="1541527" cy="1548872"/>
            <a:chOff x="8926689" y="2275366"/>
            <a:chExt cx="1541527" cy="1548872"/>
          </a:xfrm>
        </p:grpSpPr>
        <p:sp>
          <p:nvSpPr>
            <p:cNvPr id="124" name="Oval 123">
              <a:extLst>
                <a:ext uri="{FF2B5EF4-FFF2-40B4-BE49-F238E27FC236}">
                  <a16:creationId xmlns:a16="http://schemas.microsoft.com/office/drawing/2014/main" id="{BB230C69-AEC0-4AB7-AF08-BC7B14F23F31}"/>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Oval 124">
              <a:extLst>
                <a:ext uri="{FF2B5EF4-FFF2-40B4-BE49-F238E27FC236}">
                  <a16:creationId xmlns:a16="http://schemas.microsoft.com/office/drawing/2014/main" id="{E3FD7D7D-0D9B-41A4-8B88-ED579051B954}"/>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Oval 125">
              <a:extLst>
                <a:ext uri="{FF2B5EF4-FFF2-40B4-BE49-F238E27FC236}">
                  <a16:creationId xmlns:a16="http://schemas.microsoft.com/office/drawing/2014/main" id="{EBDD08CB-18AB-4AEA-9AB3-B8EDCD188BDF}"/>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Oval 126">
              <a:extLst>
                <a:ext uri="{FF2B5EF4-FFF2-40B4-BE49-F238E27FC236}">
                  <a16:creationId xmlns:a16="http://schemas.microsoft.com/office/drawing/2014/main" id="{798D5F92-2AC7-4F19-AE9D-464BDBAB278A}"/>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Oval 127">
              <a:extLst>
                <a:ext uri="{FF2B5EF4-FFF2-40B4-BE49-F238E27FC236}">
                  <a16:creationId xmlns:a16="http://schemas.microsoft.com/office/drawing/2014/main" id="{402BA62B-C8C2-498B-863D-2D49286B55F8}"/>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a:extLst>
                <a:ext uri="{FF2B5EF4-FFF2-40B4-BE49-F238E27FC236}">
                  <a16:creationId xmlns:a16="http://schemas.microsoft.com/office/drawing/2014/main" id="{38025CF2-EB32-43ED-B57E-9FA1EC2E2314}"/>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D7A3CE98-A375-4C75-89EC-FCF25D5E305B}"/>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Oval 130">
              <a:extLst>
                <a:ext uri="{FF2B5EF4-FFF2-40B4-BE49-F238E27FC236}">
                  <a16:creationId xmlns:a16="http://schemas.microsoft.com/office/drawing/2014/main" id="{25FEBAB6-7D65-4ADA-ACD3-116461DD2595}"/>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Oval 131">
              <a:extLst>
                <a:ext uri="{FF2B5EF4-FFF2-40B4-BE49-F238E27FC236}">
                  <a16:creationId xmlns:a16="http://schemas.microsoft.com/office/drawing/2014/main" id="{422B566C-ABF9-4F12-9D24-FA1920D87FA8}"/>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Oval 132">
              <a:extLst>
                <a:ext uri="{FF2B5EF4-FFF2-40B4-BE49-F238E27FC236}">
                  <a16:creationId xmlns:a16="http://schemas.microsoft.com/office/drawing/2014/main" id="{CCEF1716-F7D6-411B-A00F-110B9E7142A9}"/>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Oval 133">
              <a:extLst>
                <a:ext uri="{FF2B5EF4-FFF2-40B4-BE49-F238E27FC236}">
                  <a16:creationId xmlns:a16="http://schemas.microsoft.com/office/drawing/2014/main" id="{83E23EDC-0386-4149-BC9D-CAC4DC763B6C}"/>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Oval 134">
              <a:extLst>
                <a:ext uri="{FF2B5EF4-FFF2-40B4-BE49-F238E27FC236}">
                  <a16:creationId xmlns:a16="http://schemas.microsoft.com/office/drawing/2014/main" id="{48AE54E7-A6D7-444C-8987-E9C5A1DF7597}"/>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Oval 135">
              <a:extLst>
                <a:ext uri="{FF2B5EF4-FFF2-40B4-BE49-F238E27FC236}">
                  <a16:creationId xmlns:a16="http://schemas.microsoft.com/office/drawing/2014/main" id="{628A424E-F53C-46EB-9DDE-FAFDAAB26727}"/>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Oval 136">
              <a:extLst>
                <a:ext uri="{FF2B5EF4-FFF2-40B4-BE49-F238E27FC236}">
                  <a16:creationId xmlns:a16="http://schemas.microsoft.com/office/drawing/2014/main" id="{C5D9BDFA-6734-4803-9D72-2B148B2CA945}"/>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Oval 137">
              <a:extLst>
                <a:ext uri="{FF2B5EF4-FFF2-40B4-BE49-F238E27FC236}">
                  <a16:creationId xmlns:a16="http://schemas.microsoft.com/office/drawing/2014/main" id="{89BDA784-E39C-45CE-A225-330F37E5627C}"/>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Oval 138">
              <a:extLst>
                <a:ext uri="{FF2B5EF4-FFF2-40B4-BE49-F238E27FC236}">
                  <a16:creationId xmlns:a16="http://schemas.microsoft.com/office/drawing/2014/main" id="{6F10BD9E-101B-4142-98BC-D2EB06886F1D}"/>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0" name="Group 139">
            <a:extLst>
              <a:ext uri="{FF2B5EF4-FFF2-40B4-BE49-F238E27FC236}">
                <a16:creationId xmlns:a16="http://schemas.microsoft.com/office/drawing/2014/main" id="{46E2A4E0-04F0-40C3-B8EC-24A6B0AFA9E9}"/>
              </a:ext>
            </a:extLst>
          </p:cNvPr>
          <p:cNvGrpSpPr/>
          <p:nvPr/>
        </p:nvGrpSpPr>
        <p:grpSpPr>
          <a:xfrm>
            <a:off x="4798655" y="4621691"/>
            <a:ext cx="1541527" cy="1548872"/>
            <a:chOff x="8926689" y="2275366"/>
            <a:chExt cx="1541527" cy="1548872"/>
          </a:xfrm>
        </p:grpSpPr>
        <p:sp>
          <p:nvSpPr>
            <p:cNvPr id="141" name="Oval 140">
              <a:extLst>
                <a:ext uri="{FF2B5EF4-FFF2-40B4-BE49-F238E27FC236}">
                  <a16:creationId xmlns:a16="http://schemas.microsoft.com/office/drawing/2014/main" id="{51DE55BE-127E-4B24-A047-928F29F0DF3F}"/>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Oval 141">
              <a:extLst>
                <a:ext uri="{FF2B5EF4-FFF2-40B4-BE49-F238E27FC236}">
                  <a16:creationId xmlns:a16="http://schemas.microsoft.com/office/drawing/2014/main" id="{DC69DF75-467D-4C49-AFCB-6EE7FEF9F4AB}"/>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Oval 142">
              <a:extLst>
                <a:ext uri="{FF2B5EF4-FFF2-40B4-BE49-F238E27FC236}">
                  <a16:creationId xmlns:a16="http://schemas.microsoft.com/office/drawing/2014/main" id="{8EF5690E-4B76-4919-BD31-3346D0938C8C}"/>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Oval 143">
              <a:extLst>
                <a:ext uri="{FF2B5EF4-FFF2-40B4-BE49-F238E27FC236}">
                  <a16:creationId xmlns:a16="http://schemas.microsoft.com/office/drawing/2014/main" id="{3C1BF75C-FCAB-4124-A224-4401D709A2BA}"/>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Oval 144">
              <a:extLst>
                <a:ext uri="{FF2B5EF4-FFF2-40B4-BE49-F238E27FC236}">
                  <a16:creationId xmlns:a16="http://schemas.microsoft.com/office/drawing/2014/main" id="{D0C00944-3AAE-4869-A199-411B5F560973}"/>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Oval 145">
              <a:extLst>
                <a:ext uri="{FF2B5EF4-FFF2-40B4-BE49-F238E27FC236}">
                  <a16:creationId xmlns:a16="http://schemas.microsoft.com/office/drawing/2014/main" id="{DB7EC3F9-A70E-457B-98DB-F4FC97B683CF}"/>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Oval 146">
              <a:extLst>
                <a:ext uri="{FF2B5EF4-FFF2-40B4-BE49-F238E27FC236}">
                  <a16:creationId xmlns:a16="http://schemas.microsoft.com/office/drawing/2014/main" id="{465A0A17-385F-42FF-896B-D645F2A70D31}"/>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Oval 147">
              <a:extLst>
                <a:ext uri="{FF2B5EF4-FFF2-40B4-BE49-F238E27FC236}">
                  <a16:creationId xmlns:a16="http://schemas.microsoft.com/office/drawing/2014/main" id="{645820A5-E6A6-4331-B3E7-B17DE42BB89C}"/>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Oval 148">
              <a:extLst>
                <a:ext uri="{FF2B5EF4-FFF2-40B4-BE49-F238E27FC236}">
                  <a16:creationId xmlns:a16="http://schemas.microsoft.com/office/drawing/2014/main" id="{1212FA2A-1FAC-460C-99A7-68CC358FA9D5}"/>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a:extLst>
                <a:ext uri="{FF2B5EF4-FFF2-40B4-BE49-F238E27FC236}">
                  <a16:creationId xmlns:a16="http://schemas.microsoft.com/office/drawing/2014/main" id="{FA3637FD-2469-47D2-B267-1E7801CC6896}"/>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50">
              <a:extLst>
                <a:ext uri="{FF2B5EF4-FFF2-40B4-BE49-F238E27FC236}">
                  <a16:creationId xmlns:a16="http://schemas.microsoft.com/office/drawing/2014/main" id="{21A8D772-C603-43AE-AB0F-EC23FC32E4B0}"/>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a:extLst>
                <a:ext uri="{FF2B5EF4-FFF2-40B4-BE49-F238E27FC236}">
                  <a16:creationId xmlns:a16="http://schemas.microsoft.com/office/drawing/2014/main" id="{537E686A-7E1F-4457-864C-42D921A909C7}"/>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C489FF4C-432E-4341-BB43-E67BD1DC48E7}"/>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a:extLst>
                <a:ext uri="{FF2B5EF4-FFF2-40B4-BE49-F238E27FC236}">
                  <a16:creationId xmlns:a16="http://schemas.microsoft.com/office/drawing/2014/main" id="{3647301A-913E-4EC4-8236-E04498102FA2}"/>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Oval 154">
              <a:extLst>
                <a:ext uri="{FF2B5EF4-FFF2-40B4-BE49-F238E27FC236}">
                  <a16:creationId xmlns:a16="http://schemas.microsoft.com/office/drawing/2014/main" id="{C842B21A-AA66-4A17-B6DE-A02DF5ABDAE0}"/>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B2F3A90F-7925-4459-9845-DE0BD1D27FC1}"/>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7" name="Group 156">
            <a:extLst>
              <a:ext uri="{FF2B5EF4-FFF2-40B4-BE49-F238E27FC236}">
                <a16:creationId xmlns:a16="http://schemas.microsoft.com/office/drawing/2014/main" id="{2B12DF2A-F1E1-4C78-86C9-3DDB9F19AC80}"/>
              </a:ext>
            </a:extLst>
          </p:cNvPr>
          <p:cNvGrpSpPr/>
          <p:nvPr/>
        </p:nvGrpSpPr>
        <p:grpSpPr>
          <a:xfrm>
            <a:off x="7187486" y="227557"/>
            <a:ext cx="1541527" cy="1548872"/>
            <a:chOff x="8926689" y="2275366"/>
            <a:chExt cx="1541527" cy="1548872"/>
          </a:xfrm>
        </p:grpSpPr>
        <p:sp>
          <p:nvSpPr>
            <p:cNvPr id="158" name="Oval 157">
              <a:extLst>
                <a:ext uri="{FF2B5EF4-FFF2-40B4-BE49-F238E27FC236}">
                  <a16:creationId xmlns:a16="http://schemas.microsoft.com/office/drawing/2014/main" id="{8E219BCA-7E32-42C5-BCEE-49E968D3A8BF}"/>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AC554235-E600-46EF-A3FD-073666C1AF82}"/>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Oval 159">
              <a:extLst>
                <a:ext uri="{FF2B5EF4-FFF2-40B4-BE49-F238E27FC236}">
                  <a16:creationId xmlns:a16="http://schemas.microsoft.com/office/drawing/2014/main" id="{96E46A3D-C3EE-44BB-80EE-BE8B4A491436}"/>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48D47E77-5EC4-46EF-B9BE-FCE1E2535D29}"/>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a:extLst>
                <a:ext uri="{FF2B5EF4-FFF2-40B4-BE49-F238E27FC236}">
                  <a16:creationId xmlns:a16="http://schemas.microsoft.com/office/drawing/2014/main" id="{3FEAAFEF-0BDE-4B3E-BEA8-914DF09D3931}"/>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77F4C572-4C32-4EEA-AE3D-811BB29EF611}"/>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a:extLst>
                <a:ext uri="{FF2B5EF4-FFF2-40B4-BE49-F238E27FC236}">
                  <a16:creationId xmlns:a16="http://schemas.microsoft.com/office/drawing/2014/main" id="{1143E2C1-54DF-44E6-AAF5-03F6867D4C76}"/>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9C9C0621-004A-47EA-A8AB-B18FE5FC9B18}"/>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Oval 165">
              <a:extLst>
                <a:ext uri="{FF2B5EF4-FFF2-40B4-BE49-F238E27FC236}">
                  <a16:creationId xmlns:a16="http://schemas.microsoft.com/office/drawing/2014/main" id="{274352DD-E7FE-4158-839A-6D1DEE7D5EC7}"/>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a:extLst>
                <a:ext uri="{FF2B5EF4-FFF2-40B4-BE49-F238E27FC236}">
                  <a16:creationId xmlns:a16="http://schemas.microsoft.com/office/drawing/2014/main" id="{F5ADC5FF-53FC-4DA7-85E5-F919EC6ED559}"/>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Oval 167">
              <a:extLst>
                <a:ext uri="{FF2B5EF4-FFF2-40B4-BE49-F238E27FC236}">
                  <a16:creationId xmlns:a16="http://schemas.microsoft.com/office/drawing/2014/main" id="{25C14ED2-4ED0-47D5-B687-B4A764C3181F}"/>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CA8501E5-1299-4FE4-BA8F-33E42848AA44}"/>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Oval 169">
              <a:extLst>
                <a:ext uri="{FF2B5EF4-FFF2-40B4-BE49-F238E27FC236}">
                  <a16:creationId xmlns:a16="http://schemas.microsoft.com/office/drawing/2014/main" id="{AC313BC9-24DF-47E6-96C2-9236DF411D5F}"/>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Oval 170">
              <a:extLst>
                <a:ext uri="{FF2B5EF4-FFF2-40B4-BE49-F238E27FC236}">
                  <a16:creationId xmlns:a16="http://schemas.microsoft.com/office/drawing/2014/main" id="{9CBB9F4C-AAAD-4991-98B5-F9EF8AAB9F50}"/>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55D67A45-4A5F-4C4A-B65B-B1D6C5C36D22}"/>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7A74CDFA-22FC-4EB1-AEE4-251769CF5D57}"/>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4" name="Group 173">
            <a:extLst>
              <a:ext uri="{FF2B5EF4-FFF2-40B4-BE49-F238E27FC236}">
                <a16:creationId xmlns:a16="http://schemas.microsoft.com/office/drawing/2014/main" id="{F5FA4149-7869-4F75-B281-A5E606AFBAD9}"/>
              </a:ext>
            </a:extLst>
          </p:cNvPr>
          <p:cNvGrpSpPr/>
          <p:nvPr/>
        </p:nvGrpSpPr>
        <p:grpSpPr>
          <a:xfrm>
            <a:off x="7187486" y="2424624"/>
            <a:ext cx="1541527" cy="1548872"/>
            <a:chOff x="8926689" y="2275366"/>
            <a:chExt cx="1541527" cy="1548872"/>
          </a:xfrm>
        </p:grpSpPr>
        <p:sp>
          <p:nvSpPr>
            <p:cNvPr id="175" name="Oval 174">
              <a:extLst>
                <a:ext uri="{FF2B5EF4-FFF2-40B4-BE49-F238E27FC236}">
                  <a16:creationId xmlns:a16="http://schemas.microsoft.com/office/drawing/2014/main" id="{8F358A89-2165-47C8-B64E-F447EF79A547}"/>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7716D95C-F6AC-4EDB-AE1E-91578DEB5DEA}"/>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09CC1A5F-2009-47AC-80CA-E1A77F4BC8BF}"/>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D61AC7B4-E17B-40D9-A600-82E55791ED57}"/>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Oval 178">
              <a:extLst>
                <a:ext uri="{FF2B5EF4-FFF2-40B4-BE49-F238E27FC236}">
                  <a16:creationId xmlns:a16="http://schemas.microsoft.com/office/drawing/2014/main" id="{14128EC9-F4D4-4768-B1BE-E1A5E679E99C}"/>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Oval 179">
              <a:extLst>
                <a:ext uri="{FF2B5EF4-FFF2-40B4-BE49-F238E27FC236}">
                  <a16:creationId xmlns:a16="http://schemas.microsoft.com/office/drawing/2014/main" id="{C2861092-6B61-457C-BAFB-704B9636BEBF}"/>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Oval 180">
              <a:extLst>
                <a:ext uri="{FF2B5EF4-FFF2-40B4-BE49-F238E27FC236}">
                  <a16:creationId xmlns:a16="http://schemas.microsoft.com/office/drawing/2014/main" id="{700AA6D7-FFC0-49B4-AF05-FA8624945776}"/>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Oval 181">
              <a:extLst>
                <a:ext uri="{FF2B5EF4-FFF2-40B4-BE49-F238E27FC236}">
                  <a16:creationId xmlns:a16="http://schemas.microsoft.com/office/drawing/2014/main" id="{B3F059EA-D145-4C76-8425-63F7F632EE82}"/>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Oval 182">
              <a:extLst>
                <a:ext uri="{FF2B5EF4-FFF2-40B4-BE49-F238E27FC236}">
                  <a16:creationId xmlns:a16="http://schemas.microsoft.com/office/drawing/2014/main" id="{7CF3D342-9FAF-42D2-B97A-8F86DB9EC7C5}"/>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Oval 183">
              <a:extLst>
                <a:ext uri="{FF2B5EF4-FFF2-40B4-BE49-F238E27FC236}">
                  <a16:creationId xmlns:a16="http://schemas.microsoft.com/office/drawing/2014/main" id="{333E85CE-D4CC-4848-B7A5-32604A540543}"/>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Oval 184">
              <a:extLst>
                <a:ext uri="{FF2B5EF4-FFF2-40B4-BE49-F238E27FC236}">
                  <a16:creationId xmlns:a16="http://schemas.microsoft.com/office/drawing/2014/main" id="{CA8A6076-4AAE-40F2-A56B-F3E542BBA305}"/>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6" name="Oval 185">
              <a:extLst>
                <a:ext uri="{FF2B5EF4-FFF2-40B4-BE49-F238E27FC236}">
                  <a16:creationId xmlns:a16="http://schemas.microsoft.com/office/drawing/2014/main" id="{1AD080F9-B883-49DC-A866-E8047A4F5404}"/>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E496B23F-FF20-463D-A257-EBAF97F229E7}"/>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Oval 187">
              <a:extLst>
                <a:ext uri="{FF2B5EF4-FFF2-40B4-BE49-F238E27FC236}">
                  <a16:creationId xmlns:a16="http://schemas.microsoft.com/office/drawing/2014/main" id="{7539F1C2-2714-464E-AF38-E73DCB2E8C13}"/>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Oval 188">
              <a:extLst>
                <a:ext uri="{FF2B5EF4-FFF2-40B4-BE49-F238E27FC236}">
                  <a16:creationId xmlns:a16="http://schemas.microsoft.com/office/drawing/2014/main" id="{BB13FBDF-FD48-4AE3-A63B-287A59DFEBFE}"/>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Oval 189">
              <a:extLst>
                <a:ext uri="{FF2B5EF4-FFF2-40B4-BE49-F238E27FC236}">
                  <a16:creationId xmlns:a16="http://schemas.microsoft.com/office/drawing/2014/main" id="{407B8E9F-60AB-4661-9DDD-1FFB9DA4DE5E}"/>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1" name="Group 190">
            <a:extLst>
              <a:ext uri="{FF2B5EF4-FFF2-40B4-BE49-F238E27FC236}">
                <a16:creationId xmlns:a16="http://schemas.microsoft.com/office/drawing/2014/main" id="{8402375F-134B-4754-96E6-8D4795F3E884}"/>
              </a:ext>
            </a:extLst>
          </p:cNvPr>
          <p:cNvGrpSpPr/>
          <p:nvPr/>
        </p:nvGrpSpPr>
        <p:grpSpPr>
          <a:xfrm>
            <a:off x="7187486" y="4621691"/>
            <a:ext cx="1541527" cy="1548872"/>
            <a:chOff x="8926689" y="2275366"/>
            <a:chExt cx="1541527" cy="1548872"/>
          </a:xfrm>
        </p:grpSpPr>
        <p:sp>
          <p:nvSpPr>
            <p:cNvPr id="192" name="Oval 191">
              <a:extLst>
                <a:ext uri="{FF2B5EF4-FFF2-40B4-BE49-F238E27FC236}">
                  <a16:creationId xmlns:a16="http://schemas.microsoft.com/office/drawing/2014/main" id="{3A2F11EB-E236-47CC-BD19-EDC7449CD283}"/>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C2E6A9D3-6E3D-4BDC-9512-8A741299411D}"/>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Oval 193">
              <a:extLst>
                <a:ext uri="{FF2B5EF4-FFF2-40B4-BE49-F238E27FC236}">
                  <a16:creationId xmlns:a16="http://schemas.microsoft.com/office/drawing/2014/main" id="{646E726D-7948-472F-A3CE-23896EE81FDD}"/>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Oval 194">
              <a:extLst>
                <a:ext uri="{FF2B5EF4-FFF2-40B4-BE49-F238E27FC236}">
                  <a16:creationId xmlns:a16="http://schemas.microsoft.com/office/drawing/2014/main" id="{817366D5-3663-46C4-A8FD-1B6ED01243CC}"/>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Oval 195">
              <a:extLst>
                <a:ext uri="{FF2B5EF4-FFF2-40B4-BE49-F238E27FC236}">
                  <a16:creationId xmlns:a16="http://schemas.microsoft.com/office/drawing/2014/main" id="{ACD174FE-B4BA-4507-B18C-D5B434600E0F}"/>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Oval 196">
              <a:extLst>
                <a:ext uri="{FF2B5EF4-FFF2-40B4-BE49-F238E27FC236}">
                  <a16:creationId xmlns:a16="http://schemas.microsoft.com/office/drawing/2014/main" id="{C2213DF5-D7A1-432B-A07D-00005B3916E3}"/>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Oval 197">
              <a:extLst>
                <a:ext uri="{FF2B5EF4-FFF2-40B4-BE49-F238E27FC236}">
                  <a16:creationId xmlns:a16="http://schemas.microsoft.com/office/drawing/2014/main" id="{92DDBD9A-A015-4346-9A77-0C77BB355964}"/>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Oval 198">
              <a:extLst>
                <a:ext uri="{FF2B5EF4-FFF2-40B4-BE49-F238E27FC236}">
                  <a16:creationId xmlns:a16="http://schemas.microsoft.com/office/drawing/2014/main" id="{D531FE43-F4A5-4ACC-A958-0D343BF5D756}"/>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Oval 199">
              <a:extLst>
                <a:ext uri="{FF2B5EF4-FFF2-40B4-BE49-F238E27FC236}">
                  <a16:creationId xmlns:a16="http://schemas.microsoft.com/office/drawing/2014/main" id="{A754666A-4D3C-40D2-BECC-8ADB44134D05}"/>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Oval 200">
              <a:extLst>
                <a:ext uri="{FF2B5EF4-FFF2-40B4-BE49-F238E27FC236}">
                  <a16:creationId xmlns:a16="http://schemas.microsoft.com/office/drawing/2014/main" id="{236C96EB-AFF5-4F6D-B542-E4F1FEA82C00}"/>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Oval 201">
              <a:extLst>
                <a:ext uri="{FF2B5EF4-FFF2-40B4-BE49-F238E27FC236}">
                  <a16:creationId xmlns:a16="http://schemas.microsoft.com/office/drawing/2014/main" id="{1327CEE9-45EB-42A5-862B-E9E4E622D943}"/>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Oval 202">
              <a:extLst>
                <a:ext uri="{FF2B5EF4-FFF2-40B4-BE49-F238E27FC236}">
                  <a16:creationId xmlns:a16="http://schemas.microsoft.com/office/drawing/2014/main" id="{343A4830-FE60-4E2F-B8F4-C37390556511}"/>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Oval 203">
              <a:extLst>
                <a:ext uri="{FF2B5EF4-FFF2-40B4-BE49-F238E27FC236}">
                  <a16:creationId xmlns:a16="http://schemas.microsoft.com/office/drawing/2014/main" id="{0D29AE0B-806A-4ECB-AF48-0709A9010D95}"/>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Oval 204">
              <a:extLst>
                <a:ext uri="{FF2B5EF4-FFF2-40B4-BE49-F238E27FC236}">
                  <a16:creationId xmlns:a16="http://schemas.microsoft.com/office/drawing/2014/main" id="{DF5FF1D9-7CE8-455C-9B9C-2B0DDE237779}"/>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Oval 205">
              <a:extLst>
                <a:ext uri="{FF2B5EF4-FFF2-40B4-BE49-F238E27FC236}">
                  <a16:creationId xmlns:a16="http://schemas.microsoft.com/office/drawing/2014/main" id="{FA8071DF-688D-4882-9AD5-5813017B575B}"/>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Oval 206">
              <a:extLst>
                <a:ext uri="{FF2B5EF4-FFF2-40B4-BE49-F238E27FC236}">
                  <a16:creationId xmlns:a16="http://schemas.microsoft.com/office/drawing/2014/main" id="{65FC709A-A0E6-4765-B69F-CBD486286398}"/>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8" name="Group 207">
            <a:extLst>
              <a:ext uri="{FF2B5EF4-FFF2-40B4-BE49-F238E27FC236}">
                <a16:creationId xmlns:a16="http://schemas.microsoft.com/office/drawing/2014/main" id="{B6FD9474-C8EB-439E-8073-F59F0E871EC9}"/>
              </a:ext>
            </a:extLst>
          </p:cNvPr>
          <p:cNvGrpSpPr/>
          <p:nvPr/>
        </p:nvGrpSpPr>
        <p:grpSpPr>
          <a:xfrm>
            <a:off x="9418068" y="227557"/>
            <a:ext cx="1541527" cy="1548872"/>
            <a:chOff x="8926689" y="2275366"/>
            <a:chExt cx="1541527" cy="1548872"/>
          </a:xfrm>
        </p:grpSpPr>
        <p:sp>
          <p:nvSpPr>
            <p:cNvPr id="209" name="Oval 208">
              <a:extLst>
                <a:ext uri="{FF2B5EF4-FFF2-40B4-BE49-F238E27FC236}">
                  <a16:creationId xmlns:a16="http://schemas.microsoft.com/office/drawing/2014/main" id="{9C9BDE21-C07C-473A-8A65-E4966CDE4466}"/>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237C8CDD-CCE7-4D9A-B3AE-64371DD9F12D}"/>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Oval 210">
              <a:extLst>
                <a:ext uri="{FF2B5EF4-FFF2-40B4-BE49-F238E27FC236}">
                  <a16:creationId xmlns:a16="http://schemas.microsoft.com/office/drawing/2014/main" id="{00C97FBD-DDED-4887-8073-5618C288007F}"/>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Oval 211">
              <a:extLst>
                <a:ext uri="{FF2B5EF4-FFF2-40B4-BE49-F238E27FC236}">
                  <a16:creationId xmlns:a16="http://schemas.microsoft.com/office/drawing/2014/main" id="{DC819BA4-FA7F-44D4-8AF8-A6EAFC2F981F}"/>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Oval 212">
              <a:extLst>
                <a:ext uri="{FF2B5EF4-FFF2-40B4-BE49-F238E27FC236}">
                  <a16:creationId xmlns:a16="http://schemas.microsoft.com/office/drawing/2014/main" id="{279BBCB9-F52E-44EF-A65F-42DE19185327}"/>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Oval 213">
              <a:extLst>
                <a:ext uri="{FF2B5EF4-FFF2-40B4-BE49-F238E27FC236}">
                  <a16:creationId xmlns:a16="http://schemas.microsoft.com/office/drawing/2014/main" id="{0A56B2A3-BFBA-47C1-97DE-A1730C90CE37}"/>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Oval 214">
              <a:extLst>
                <a:ext uri="{FF2B5EF4-FFF2-40B4-BE49-F238E27FC236}">
                  <a16:creationId xmlns:a16="http://schemas.microsoft.com/office/drawing/2014/main" id="{39CDC3B8-69AB-48DD-B6AE-A1F8C5AC3561}"/>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a:extLst>
                <a:ext uri="{FF2B5EF4-FFF2-40B4-BE49-F238E27FC236}">
                  <a16:creationId xmlns:a16="http://schemas.microsoft.com/office/drawing/2014/main" id="{42A2EEA3-A4B4-447C-B095-AF8029C2EDF9}"/>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CC4DA14B-7963-4332-A2A1-26082BCFCFDB}"/>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Oval 217">
              <a:extLst>
                <a:ext uri="{FF2B5EF4-FFF2-40B4-BE49-F238E27FC236}">
                  <a16:creationId xmlns:a16="http://schemas.microsoft.com/office/drawing/2014/main" id="{E901C4D1-56B8-4F26-978D-FF27915B1BA6}"/>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a:extLst>
                <a:ext uri="{FF2B5EF4-FFF2-40B4-BE49-F238E27FC236}">
                  <a16:creationId xmlns:a16="http://schemas.microsoft.com/office/drawing/2014/main" id="{F05D79D1-B5F9-40B3-83C2-2C232F350B07}"/>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Oval 219">
              <a:extLst>
                <a:ext uri="{FF2B5EF4-FFF2-40B4-BE49-F238E27FC236}">
                  <a16:creationId xmlns:a16="http://schemas.microsoft.com/office/drawing/2014/main" id="{19F118F7-6B9C-4996-A348-57E77B40F637}"/>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a:extLst>
                <a:ext uri="{FF2B5EF4-FFF2-40B4-BE49-F238E27FC236}">
                  <a16:creationId xmlns:a16="http://schemas.microsoft.com/office/drawing/2014/main" id="{F620ED53-7A23-48FF-B3B4-F16A9DF50D9B}"/>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Oval 221">
              <a:extLst>
                <a:ext uri="{FF2B5EF4-FFF2-40B4-BE49-F238E27FC236}">
                  <a16:creationId xmlns:a16="http://schemas.microsoft.com/office/drawing/2014/main" id="{BD5E2EA8-E9ED-4014-806A-9E5E53337518}"/>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a:extLst>
                <a:ext uri="{FF2B5EF4-FFF2-40B4-BE49-F238E27FC236}">
                  <a16:creationId xmlns:a16="http://schemas.microsoft.com/office/drawing/2014/main" id="{42B6E5A7-7599-4884-9948-9CEEFA7B4F4D}"/>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Oval 223">
              <a:extLst>
                <a:ext uri="{FF2B5EF4-FFF2-40B4-BE49-F238E27FC236}">
                  <a16:creationId xmlns:a16="http://schemas.microsoft.com/office/drawing/2014/main" id="{5310B931-BA59-45F7-BB04-8214AA890501}"/>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5" name="Group 224">
            <a:extLst>
              <a:ext uri="{FF2B5EF4-FFF2-40B4-BE49-F238E27FC236}">
                <a16:creationId xmlns:a16="http://schemas.microsoft.com/office/drawing/2014/main" id="{F3406858-0E79-4BDE-8C97-2644357B42F2}"/>
              </a:ext>
            </a:extLst>
          </p:cNvPr>
          <p:cNvGrpSpPr/>
          <p:nvPr/>
        </p:nvGrpSpPr>
        <p:grpSpPr>
          <a:xfrm>
            <a:off x="9418068" y="2424624"/>
            <a:ext cx="1541527" cy="1548872"/>
            <a:chOff x="8926689" y="2275366"/>
            <a:chExt cx="1541527" cy="1548872"/>
          </a:xfrm>
        </p:grpSpPr>
        <p:sp>
          <p:nvSpPr>
            <p:cNvPr id="226" name="Oval 225">
              <a:extLst>
                <a:ext uri="{FF2B5EF4-FFF2-40B4-BE49-F238E27FC236}">
                  <a16:creationId xmlns:a16="http://schemas.microsoft.com/office/drawing/2014/main" id="{E61401B4-42F9-42D5-AED1-7412E1A27D18}"/>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Oval 226">
              <a:extLst>
                <a:ext uri="{FF2B5EF4-FFF2-40B4-BE49-F238E27FC236}">
                  <a16:creationId xmlns:a16="http://schemas.microsoft.com/office/drawing/2014/main" id="{35EA30DC-A60E-42B2-81C4-A0CBB779B376}"/>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Oval 227">
              <a:extLst>
                <a:ext uri="{FF2B5EF4-FFF2-40B4-BE49-F238E27FC236}">
                  <a16:creationId xmlns:a16="http://schemas.microsoft.com/office/drawing/2014/main" id="{FEE9AFF6-2F60-41E2-8BA0-B9CC141BF792}"/>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Oval 228">
              <a:extLst>
                <a:ext uri="{FF2B5EF4-FFF2-40B4-BE49-F238E27FC236}">
                  <a16:creationId xmlns:a16="http://schemas.microsoft.com/office/drawing/2014/main" id="{9977676D-490D-4D9D-99F6-E4676153B728}"/>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Oval 229">
              <a:extLst>
                <a:ext uri="{FF2B5EF4-FFF2-40B4-BE49-F238E27FC236}">
                  <a16:creationId xmlns:a16="http://schemas.microsoft.com/office/drawing/2014/main" id="{BF954129-1635-4EDE-A4E4-96C5B7334D7C}"/>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Oval 230">
              <a:extLst>
                <a:ext uri="{FF2B5EF4-FFF2-40B4-BE49-F238E27FC236}">
                  <a16:creationId xmlns:a16="http://schemas.microsoft.com/office/drawing/2014/main" id="{74ED9841-4678-4229-8275-9C7EA9ADCE38}"/>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Oval 231">
              <a:extLst>
                <a:ext uri="{FF2B5EF4-FFF2-40B4-BE49-F238E27FC236}">
                  <a16:creationId xmlns:a16="http://schemas.microsoft.com/office/drawing/2014/main" id="{C92FA05C-F97D-4819-A733-827372678EF8}"/>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Oval 232">
              <a:extLst>
                <a:ext uri="{FF2B5EF4-FFF2-40B4-BE49-F238E27FC236}">
                  <a16:creationId xmlns:a16="http://schemas.microsoft.com/office/drawing/2014/main" id="{3A954563-6760-4E9D-B396-37EDD4C94057}"/>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Oval 233">
              <a:extLst>
                <a:ext uri="{FF2B5EF4-FFF2-40B4-BE49-F238E27FC236}">
                  <a16:creationId xmlns:a16="http://schemas.microsoft.com/office/drawing/2014/main" id="{B4073A21-E69E-4B65-9513-D1B4E857F6B7}"/>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Oval 234">
              <a:extLst>
                <a:ext uri="{FF2B5EF4-FFF2-40B4-BE49-F238E27FC236}">
                  <a16:creationId xmlns:a16="http://schemas.microsoft.com/office/drawing/2014/main" id="{38CEBEC6-0994-4BDD-927B-A75E5DE7C8E9}"/>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Oval 235">
              <a:extLst>
                <a:ext uri="{FF2B5EF4-FFF2-40B4-BE49-F238E27FC236}">
                  <a16:creationId xmlns:a16="http://schemas.microsoft.com/office/drawing/2014/main" id="{8B48FDAD-0B3A-4D2E-ACAD-5C79855069A6}"/>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Oval 236">
              <a:extLst>
                <a:ext uri="{FF2B5EF4-FFF2-40B4-BE49-F238E27FC236}">
                  <a16:creationId xmlns:a16="http://schemas.microsoft.com/office/drawing/2014/main" id="{BE4D40B5-205C-4A77-B1F6-08CD3033538E}"/>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Oval 237">
              <a:extLst>
                <a:ext uri="{FF2B5EF4-FFF2-40B4-BE49-F238E27FC236}">
                  <a16:creationId xmlns:a16="http://schemas.microsoft.com/office/drawing/2014/main" id="{718300F0-E20C-4917-AF80-E725AB83099E}"/>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Oval 238">
              <a:extLst>
                <a:ext uri="{FF2B5EF4-FFF2-40B4-BE49-F238E27FC236}">
                  <a16:creationId xmlns:a16="http://schemas.microsoft.com/office/drawing/2014/main" id="{00F34F4B-66EC-4E1A-A57E-81A9128B51C7}"/>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Oval 239">
              <a:extLst>
                <a:ext uri="{FF2B5EF4-FFF2-40B4-BE49-F238E27FC236}">
                  <a16:creationId xmlns:a16="http://schemas.microsoft.com/office/drawing/2014/main" id="{386E8010-247A-46BB-A193-E72A7ECEAB82}"/>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Oval 240">
              <a:extLst>
                <a:ext uri="{FF2B5EF4-FFF2-40B4-BE49-F238E27FC236}">
                  <a16:creationId xmlns:a16="http://schemas.microsoft.com/office/drawing/2014/main" id="{B920F2F4-E6DE-47F7-B906-7E8EE8FCD12F}"/>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2" name="Group 241">
            <a:extLst>
              <a:ext uri="{FF2B5EF4-FFF2-40B4-BE49-F238E27FC236}">
                <a16:creationId xmlns:a16="http://schemas.microsoft.com/office/drawing/2014/main" id="{45D70D3C-30F6-401A-9B8F-E981F749D1E7}"/>
              </a:ext>
            </a:extLst>
          </p:cNvPr>
          <p:cNvGrpSpPr/>
          <p:nvPr/>
        </p:nvGrpSpPr>
        <p:grpSpPr>
          <a:xfrm>
            <a:off x="9418068" y="4621691"/>
            <a:ext cx="1541527" cy="1548872"/>
            <a:chOff x="8926689" y="2275366"/>
            <a:chExt cx="1541527" cy="1548872"/>
          </a:xfrm>
        </p:grpSpPr>
        <p:sp>
          <p:nvSpPr>
            <p:cNvPr id="243" name="Oval 242">
              <a:extLst>
                <a:ext uri="{FF2B5EF4-FFF2-40B4-BE49-F238E27FC236}">
                  <a16:creationId xmlns:a16="http://schemas.microsoft.com/office/drawing/2014/main" id="{4A2E3C4D-93C8-41F8-A750-8B7491917C01}"/>
                </a:ext>
              </a:extLst>
            </p:cNvPr>
            <p:cNvSpPr/>
            <p:nvPr/>
          </p:nvSpPr>
          <p:spPr>
            <a:xfrm>
              <a:off x="8926689"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id="{9FDAC14D-EBB9-457D-A21B-5BF7FE0BA7CA}"/>
                </a:ext>
              </a:extLst>
            </p:cNvPr>
            <p:cNvSpPr/>
            <p:nvPr/>
          </p:nvSpPr>
          <p:spPr>
            <a:xfrm>
              <a:off x="8926689"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Oval 244">
              <a:extLst>
                <a:ext uri="{FF2B5EF4-FFF2-40B4-BE49-F238E27FC236}">
                  <a16:creationId xmlns:a16="http://schemas.microsoft.com/office/drawing/2014/main" id="{F8644907-9423-4FD5-A39E-78E3707F457C}"/>
                </a:ext>
              </a:extLst>
            </p:cNvPr>
            <p:cNvSpPr/>
            <p:nvPr/>
          </p:nvSpPr>
          <p:spPr>
            <a:xfrm>
              <a:off x="8926689"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Oval 245">
              <a:extLst>
                <a:ext uri="{FF2B5EF4-FFF2-40B4-BE49-F238E27FC236}">
                  <a16:creationId xmlns:a16="http://schemas.microsoft.com/office/drawing/2014/main" id="{1F9464CF-AA33-4F6A-A2E1-A2B5A7A13FC0}"/>
                </a:ext>
              </a:extLst>
            </p:cNvPr>
            <p:cNvSpPr/>
            <p:nvPr/>
          </p:nvSpPr>
          <p:spPr>
            <a:xfrm>
              <a:off x="9376312"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Oval 246">
              <a:extLst>
                <a:ext uri="{FF2B5EF4-FFF2-40B4-BE49-F238E27FC236}">
                  <a16:creationId xmlns:a16="http://schemas.microsoft.com/office/drawing/2014/main" id="{C22AB1BC-9682-413D-BA0F-0976C51FAC9F}"/>
                </a:ext>
              </a:extLst>
            </p:cNvPr>
            <p:cNvSpPr/>
            <p:nvPr/>
          </p:nvSpPr>
          <p:spPr>
            <a:xfrm>
              <a:off x="9376312"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Oval 247">
              <a:extLst>
                <a:ext uri="{FF2B5EF4-FFF2-40B4-BE49-F238E27FC236}">
                  <a16:creationId xmlns:a16="http://schemas.microsoft.com/office/drawing/2014/main" id="{FE89C8FC-A82B-4A65-9BDA-0A62AF9EECF6}"/>
                </a:ext>
              </a:extLst>
            </p:cNvPr>
            <p:cNvSpPr/>
            <p:nvPr/>
          </p:nvSpPr>
          <p:spPr>
            <a:xfrm>
              <a:off x="9376312"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Oval 248">
              <a:extLst>
                <a:ext uri="{FF2B5EF4-FFF2-40B4-BE49-F238E27FC236}">
                  <a16:creationId xmlns:a16="http://schemas.microsoft.com/office/drawing/2014/main" id="{C7EF4347-F12B-48C5-976B-AC0890B4DBA6}"/>
                </a:ext>
              </a:extLst>
            </p:cNvPr>
            <p:cNvSpPr/>
            <p:nvPr/>
          </p:nvSpPr>
          <p:spPr>
            <a:xfrm>
              <a:off x="9825935"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Oval 249">
              <a:extLst>
                <a:ext uri="{FF2B5EF4-FFF2-40B4-BE49-F238E27FC236}">
                  <a16:creationId xmlns:a16="http://schemas.microsoft.com/office/drawing/2014/main" id="{22E6AB83-938F-46E1-A211-067EFCEA3EF2}"/>
                </a:ext>
              </a:extLst>
            </p:cNvPr>
            <p:cNvSpPr/>
            <p:nvPr/>
          </p:nvSpPr>
          <p:spPr>
            <a:xfrm>
              <a:off x="9825935"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AF275E19-887C-4130-A82F-EC6CC183CF67}"/>
                </a:ext>
              </a:extLst>
            </p:cNvPr>
            <p:cNvSpPr/>
            <p:nvPr/>
          </p:nvSpPr>
          <p:spPr>
            <a:xfrm>
              <a:off x="9825935"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Oval 251">
              <a:extLst>
                <a:ext uri="{FF2B5EF4-FFF2-40B4-BE49-F238E27FC236}">
                  <a16:creationId xmlns:a16="http://schemas.microsoft.com/office/drawing/2014/main" id="{B91EAD76-22E7-4B0A-896E-F6B81FC04A4B}"/>
                </a:ext>
              </a:extLst>
            </p:cNvPr>
            <p:cNvSpPr/>
            <p:nvPr/>
          </p:nvSpPr>
          <p:spPr>
            <a:xfrm>
              <a:off x="10288216" y="22753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Oval 252">
              <a:extLst>
                <a:ext uri="{FF2B5EF4-FFF2-40B4-BE49-F238E27FC236}">
                  <a16:creationId xmlns:a16="http://schemas.microsoft.com/office/drawing/2014/main" id="{67168DF9-8AC8-4682-82AF-9470FD4B9FCD}"/>
                </a:ext>
              </a:extLst>
            </p:cNvPr>
            <p:cNvSpPr/>
            <p:nvPr/>
          </p:nvSpPr>
          <p:spPr>
            <a:xfrm>
              <a:off x="10288216" y="27352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Oval 253">
              <a:extLst>
                <a:ext uri="{FF2B5EF4-FFF2-40B4-BE49-F238E27FC236}">
                  <a16:creationId xmlns:a16="http://schemas.microsoft.com/office/drawing/2014/main" id="{F98EE4D8-D95C-4889-A395-FFDE7B22415C}"/>
                </a:ext>
              </a:extLst>
            </p:cNvPr>
            <p:cNvSpPr/>
            <p:nvPr/>
          </p:nvSpPr>
          <p:spPr>
            <a:xfrm>
              <a:off x="10288216" y="31897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a:extLst>
                <a:ext uri="{FF2B5EF4-FFF2-40B4-BE49-F238E27FC236}">
                  <a16:creationId xmlns:a16="http://schemas.microsoft.com/office/drawing/2014/main" id="{065B6612-3073-4835-B98E-2B640AEBB7CC}"/>
                </a:ext>
              </a:extLst>
            </p:cNvPr>
            <p:cNvSpPr/>
            <p:nvPr/>
          </p:nvSpPr>
          <p:spPr>
            <a:xfrm>
              <a:off x="8926689"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Oval 255">
              <a:extLst>
                <a:ext uri="{FF2B5EF4-FFF2-40B4-BE49-F238E27FC236}">
                  <a16:creationId xmlns:a16="http://schemas.microsoft.com/office/drawing/2014/main" id="{4859F5C8-1629-44DF-952D-76EF2F0AD382}"/>
                </a:ext>
              </a:extLst>
            </p:cNvPr>
            <p:cNvSpPr/>
            <p:nvPr/>
          </p:nvSpPr>
          <p:spPr>
            <a:xfrm>
              <a:off x="9376312"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Oval 256">
              <a:extLst>
                <a:ext uri="{FF2B5EF4-FFF2-40B4-BE49-F238E27FC236}">
                  <a16:creationId xmlns:a16="http://schemas.microsoft.com/office/drawing/2014/main" id="{6CC7666B-6B53-46D8-B671-280C43879E0E}"/>
                </a:ext>
              </a:extLst>
            </p:cNvPr>
            <p:cNvSpPr/>
            <p:nvPr/>
          </p:nvSpPr>
          <p:spPr>
            <a:xfrm>
              <a:off x="9825935"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Oval 257">
              <a:extLst>
                <a:ext uri="{FF2B5EF4-FFF2-40B4-BE49-F238E27FC236}">
                  <a16:creationId xmlns:a16="http://schemas.microsoft.com/office/drawing/2014/main" id="{FE62C8E0-3C9B-482C-8E15-01BAA176C8A2}"/>
                </a:ext>
              </a:extLst>
            </p:cNvPr>
            <p:cNvSpPr/>
            <p:nvPr/>
          </p:nvSpPr>
          <p:spPr>
            <a:xfrm>
              <a:off x="10288216" y="364423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058522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26D0457-778A-4F95-A16B-E5ACE6BEE5CE}"/>
              </a:ext>
            </a:extLst>
          </p:cNvPr>
          <p:cNvGraphicFramePr>
            <a:graphicFrameLocks noGrp="1"/>
          </p:cNvGraphicFramePr>
          <p:nvPr>
            <p:extLst>
              <p:ext uri="{D42A27DB-BD31-4B8C-83A1-F6EECF244321}">
                <p14:modId xmlns:p14="http://schemas.microsoft.com/office/powerpoint/2010/main" val="1162135770"/>
              </p:ext>
            </p:extLst>
          </p:nvPr>
        </p:nvGraphicFramePr>
        <p:xfrm>
          <a:off x="35712" y="98566"/>
          <a:ext cx="11880000" cy="6732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583092133"/>
                    </a:ext>
                  </a:extLst>
                </a:gridCol>
                <a:gridCol w="396000">
                  <a:extLst>
                    <a:ext uri="{9D8B030D-6E8A-4147-A177-3AD203B41FA5}">
                      <a16:colId xmlns:a16="http://schemas.microsoft.com/office/drawing/2014/main" val="3668719992"/>
                    </a:ext>
                  </a:extLst>
                </a:gridCol>
                <a:gridCol w="396000">
                  <a:extLst>
                    <a:ext uri="{9D8B030D-6E8A-4147-A177-3AD203B41FA5}">
                      <a16:colId xmlns:a16="http://schemas.microsoft.com/office/drawing/2014/main" val="1888490148"/>
                    </a:ext>
                  </a:extLst>
                </a:gridCol>
                <a:gridCol w="396000">
                  <a:extLst>
                    <a:ext uri="{9D8B030D-6E8A-4147-A177-3AD203B41FA5}">
                      <a16:colId xmlns:a16="http://schemas.microsoft.com/office/drawing/2014/main" val="2067012322"/>
                    </a:ext>
                  </a:extLst>
                </a:gridCol>
                <a:gridCol w="396000">
                  <a:extLst>
                    <a:ext uri="{9D8B030D-6E8A-4147-A177-3AD203B41FA5}">
                      <a16:colId xmlns:a16="http://schemas.microsoft.com/office/drawing/2014/main" val="2221580545"/>
                    </a:ext>
                  </a:extLst>
                </a:gridCol>
                <a:gridCol w="426037">
                  <a:extLst>
                    <a:ext uri="{9D8B030D-6E8A-4147-A177-3AD203B41FA5}">
                      <a16:colId xmlns:a16="http://schemas.microsoft.com/office/drawing/2014/main" val="106867124"/>
                    </a:ext>
                  </a:extLst>
                </a:gridCol>
                <a:gridCol w="365963">
                  <a:extLst>
                    <a:ext uri="{9D8B030D-6E8A-4147-A177-3AD203B41FA5}">
                      <a16:colId xmlns:a16="http://schemas.microsoft.com/office/drawing/2014/main" val="2451502189"/>
                    </a:ext>
                  </a:extLst>
                </a:gridCol>
                <a:gridCol w="396000">
                  <a:extLst>
                    <a:ext uri="{9D8B030D-6E8A-4147-A177-3AD203B41FA5}">
                      <a16:colId xmlns:a16="http://schemas.microsoft.com/office/drawing/2014/main" val="3791412811"/>
                    </a:ext>
                  </a:extLst>
                </a:gridCol>
                <a:gridCol w="396000">
                  <a:extLst>
                    <a:ext uri="{9D8B030D-6E8A-4147-A177-3AD203B41FA5}">
                      <a16:colId xmlns:a16="http://schemas.microsoft.com/office/drawing/2014/main" val="342730984"/>
                    </a:ext>
                  </a:extLst>
                </a:gridCol>
                <a:gridCol w="396000">
                  <a:extLst>
                    <a:ext uri="{9D8B030D-6E8A-4147-A177-3AD203B41FA5}">
                      <a16:colId xmlns:a16="http://schemas.microsoft.com/office/drawing/2014/main" val="242092661"/>
                    </a:ext>
                  </a:extLst>
                </a:gridCol>
                <a:gridCol w="396000">
                  <a:extLst>
                    <a:ext uri="{9D8B030D-6E8A-4147-A177-3AD203B41FA5}">
                      <a16:colId xmlns:a16="http://schemas.microsoft.com/office/drawing/2014/main" val="3599500368"/>
                    </a:ext>
                  </a:extLst>
                </a:gridCol>
                <a:gridCol w="396000">
                  <a:extLst>
                    <a:ext uri="{9D8B030D-6E8A-4147-A177-3AD203B41FA5}">
                      <a16:colId xmlns:a16="http://schemas.microsoft.com/office/drawing/2014/main" val="3979325721"/>
                    </a:ext>
                  </a:extLst>
                </a:gridCol>
                <a:gridCol w="396000">
                  <a:extLst>
                    <a:ext uri="{9D8B030D-6E8A-4147-A177-3AD203B41FA5}">
                      <a16:colId xmlns:a16="http://schemas.microsoft.com/office/drawing/2014/main" val="1421137999"/>
                    </a:ext>
                  </a:extLst>
                </a:gridCol>
                <a:gridCol w="396000">
                  <a:extLst>
                    <a:ext uri="{9D8B030D-6E8A-4147-A177-3AD203B41FA5}">
                      <a16:colId xmlns:a16="http://schemas.microsoft.com/office/drawing/2014/main" val="883713578"/>
                    </a:ext>
                  </a:extLst>
                </a:gridCol>
                <a:gridCol w="396000">
                  <a:extLst>
                    <a:ext uri="{9D8B030D-6E8A-4147-A177-3AD203B41FA5}">
                      <a16:colId xmlns:a16="http://schemas.microsoft.com/office/drawing/2014/main" val="1010451563"/>
                    </a:ext>
                  </a:extLst>
                </a:gridCol>
                <a:gridCol w="396000">
                  <a:extLst>
                    <a:ext uri="{9D8B030D-6E8A-4147-A177-3AD203B41FA5}">
                      <a16:colId xmlns:a16="http://schemas.microsoft.com/office/drawing/2014/main" val="3513218657"/>
                    </a:ext>
                  </a:extLst>
                </a:gridCol>
                <a:gridCol w="396000">
                  <a:extLst>
                    <a:ext uri="{9D8B030D-6E8A-4147-A177-3AD203B41FA5}">
                      <a16:colId xmlns:a16="http://schemas.microsoft.com/office/drawing/2014/main" val="2766196284"/>
                    </a:ext>
                  </a:extLst>
                </a:gridCol>
                <a:gridCol w="396000">
                  <a:extLst>
                    <a:ext uri="{9D8B030D-6E8A-4147-A177-3AD203B41FA5}">
                      <a16:colId xmlns:a16="http://schemas.microsoft.com/office/drawing/2014/main" val="418837894"/>
                    </a:ext>
                  </a:extLst>
                </a:gridCol>
                <a:gridCol w="396000">
                  <a:extLst>
                    <a:ext uri="{9D8B030D-6E8A-4147-A177-3AD203B41FA5}">
                      <a16:colId xmlns:a16="http://schemas.microsoft.com/office/drawing/2014/main" val="1100248343"/>
                    </a:ext>
                  </a:extLst>
                </a:gridCol>
                <a:gridCol w="396000">
                  <a:extLst>
                    <a:ext uri="{9D8B030D-6E8A-4147-A177-3AD203B41FA5}">
                      <a16:colId xmlns:a16="http://schemas.microsoft.com/office/drawing/2014/main" val="4021067735"/>
                    </a:ext>
                  </a:extLst>
                </a:gridCol>
                <a:gridCol w="396000">
                  <a:extLst>
                    <a:ext uri="{9D8B030D-6E8A-4147-A177-3AD203B41FA5}">
                      <a16:colId xmlns:a16="http://schemas.microsoft.com/office/drawing/2014/main" val="1006334059"/>
                    </a:ext>
                  </a:extLst>
                </a:gridCol>
                <a:gridCol w="396000">
                  <a:extLst>
                    <a:ext uri="{9D8B030D-6E8A-4147-A177-3AD203B41FA5}">
                      <a16:colId xmlns:a16="http://schemas.microsoft.com/office/drawing/2014/main" val="2464276302"/>
                    </a:ext>
                  </a:extLst>
                </a:gridCol>
                <a:gridCol w="396000">
                  <a:extLst>
                    <a:ext uri="{9D8B030D-6E8A-4147-A177-3AD203B41FA5}">
                      <a16:colId xmlns:a16="http://schemas.microsoft.com/office/drawing/2014/main" val="259211232"/>
                    </a:ext>
                  </a:extLst>
                </a:gridCol>
                <a:gridCol w="396000">
                  <a:extLst>
                    <a:ext uri="{9D8B030D-6E8A-4147-A177-3AD203B41FA5}">
                      <a16:colId xmlns:a16="http://schemas.microsoft.com/office/drawing/2014/main" val="3637581215"/>
                    </a:ext>
                  </a:extLst>
                </a:gridCol>
                <a:gridCol w="396000">
                  <a:extLst>
                    <a:ext uri="{9D8B030D-6E8A-4147-A177-3AD203B41FA5}">
                      <a16:colId xmlns:a16="http://schemas.microsoft.com/office/drawing/2014/main" val="2738722022"/>
                    </a:ext>
                  </a:extLst>
                </a:gridCol>
                <a:gridCol w="396000">
                  <a:extLst>
                    <a:ext uri="{9D8B030D-6E8A-4147-A177-3AD203B41FA5}">
                      <a16:colId xmlns:a16="http://schemas.microsoft.com/office/drawing/2014/main" val="925230293"/>
                    </a:ext>
                  </a:extLst>
                </a:gridCol>
                <a:gridCol w="396000">
                  <a:extLst>
                    <a:ext uri="{9D8B030D-6E8A-4147-A177-3AD203B41FA5}">
                      <a16:colId xmlns:a16="http://schemas.microsoft.com/office/drawing/2014/main" val="3374450534"/>
                    </a:ext>
                  </a:extLst>
                </a:gridCol>
                <a:gridCol w="396000">
                  <a:extLst>
                    <a:ext uri="{9D8B030D-6E8A-4147-A177-3AD203B41FA5}">
                      <a16:colId xmlns:a16="http://schemas.microsoft.com/office/drawing/2014/main" val="1777786319"/>
                    </a:ext>
                  </a:extLst>
                </a:gridCol>
                <a:gridCol w="396000">
                  <a:extLst>
                    <a:ext uri="{9D8B030D-6E8A-4147-A177-3AD203B41FA5}">
                      <a16:colId xmlns:a16="http://schemas.microsoft.com/office/drawing/2014/main" val="521947935"/>
                    </a:ext>
                  </a:extLst>
                </a:gridCol>
                <a:gridCol w="396000">
                  <a:extLst>
                    <a:ext uri="{9D8B030D-6E8A-4147-A177-3AD203B41FA5}">
                      <a16:colId xmlns:a16="http://schemas.microsoft.com/office/drawing/2014/main" val="2777304572"/>
                    </a:ext>
                  </a:extLst>
                </a:gridCol>
              </a:tblGrid>
              <a:tr h="39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156520830"/>
                  </a:ext>
                </a:extLst>
              </a:tr>
              <a:tr h="396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755202251"/>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70478546"/>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14725827"/>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97201546"/>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54830452"/>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77507656"/>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45691768"/>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78338486"/>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99327496"/>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5456974"/>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67566607"/>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74422613"/>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74136570"/>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92514781"/>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5992760"/>
                  </a:ext>
                </a:extLst>
              </a:tr>
              <a:tr h="396000">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85621762"/>
                  </a:ext>
                </a:extLst>
              </a:tr>
            </a:tbl>
          </a:graphicData>
        </a:graphic>
      </p:graphicFrame>
    </p:spTree>
    <p:extLst>
      <p:ext uri="{BB962C8B-B14F-4D97-AF65-F5344CB8AC3E}">
        <p14:creationId xmlns:p14="http://schemas.microsoft.com/office/powerpoint/2010/main" val="14404005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04EE8D4-85D5-4E9F-B0EA-E84A013A00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980007" y="2734318"/>
            <a:ext cx="6480000" cy="1389365"/>
          </a:xfrm>
          <a:prstGeom prst="rect">
            <a:avLst/>
          </a:prstGeom>
        </p:spPr>
      </p:pic>
      <p:pic>
        <p:nvPicPr>
          <p:cNvPr id="34" name="Picture 33">
            <a:extLst>
              <a:ext uri="{FF2B5EF4-FFF2-40B4-BE49-F238E27FC236}">
                <a16:creationId xmlns:a16="http://schemas.microsoft.com/office/drawing/2014/main" id="{40204FCC-C69C-48D4-B319-69A28C25AC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22921" y="2734320"/>
            <a:ext cx="6480000" cy="1389365"/>
          </a:xfrm>
          <a:prstGeom prst="rect">
            <a:avLst/>
          </a:prstGeom>
        </p:spPr>
      </p:pic>
      <p:pic>
        <p:nvPicPr>
          <p:cNvPr id="41" name="Picture 40">
            <a:extLst>
              <a:ext uri="{FF2B5EF4-FFF2-40B4-BE49-F238E27FC236}">
                <a16:creationId xmlns:a16="http://schemas.microsoft.com/office/drawing/2014/main" id="{3285FF35-3B34-4C9A-957E-CA48C9D98C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934165" y="2734319"/>
            <a:ext cx="6480000" cy="1389365"/>
          </a:xfrm>
          <a:prstGeom prst="rect">
            <a:avLst/>
          </a:prstGeom>
        </p:spPr>
      </p:pic>
      <p:pic>
        <p:nvPicPr>
          <p:cNvPr id="42" name="Picture 41">
            <a:extLst>
              <a:ext uri="{FF2B5EF4-FFF2-40B4-BE49-F238E27FC236}">
                <a16:creationId xmlns:a16="http://schemas.microsoft.com/office/drawing/2014/main" id="{09C252CF-A364-4F7B-A456-A8D863983A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2391251" y="2734321"/>
            <a:ext cx="6480000" cy="1389365"/>
          </a:xfrm>
          <a:prstGeom prst="rect">
            <a:avLst/>
          </a:prstGeom>
        </p:spPr>
      </p:pic>
      <p:pic>
        <p:nvPicPr>
          <p:cNvPr id="43" name="Picture 42">
            <a:extLst>
              <a:ext uri="{FF2B5EF4-FFF2-40B4-BE49-F238E27FC236}">
                <a16:creationId xmlns:a16="http://schemas.microsoft.com/office/drawing/2014/main" id="{D9EDE46A-7C23-4967-B12C-29D79B1FC8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3848337" y="2734311"/>
            <a:ext cx="6480000" cy="1389365"/>
          </a:xfrm>
          <a:prstGeom prst="rect">
            <a:avLst/>
          </a:prstGeom>
        </p:spPr>
      </p:pic>
      <p:pic>
        <p:nvPicPr>
          <p:cNvPr id="44" name="Picture 43">
            <a:extLst>
              <a:ext uri="{FF2B5EF4-FFF2-40B4-BE49-F238E27FC236}">
                <a16:creationId xmlns:a16="http://schemas.microsoft.com/office/drawing/2014/main" id="{2F7EB702-1BBF-4F01-BC4B-997DDB1101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305423" y="2734313"/>
            <a:ext cx="6480000" cy="1389365"/>
          </a:xfrm>
          <a:prstGeom prst="rect">
            <a:avLst/>
          </a:prstGeom>
        </p:spPr>
      </p:pic>
      <p:pic>
        <p:nvPicPr>
          <p:cNvPr id="45" name="Picture 44">
            <a:extLst>
              <a:ext uri="{FF2B5EF4-FFF2-40B4-BE49-F238E27FC236}">
                <a16:creationId xmlns:a16="http://schemas.microsoft.com/office/drawing/2014/main" id="{51A91D65-037B-4CAE-9066-B663A579D1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6762509" y="2734312"/>
            <a:ext cx="6480000" cy="1389365"/>
          </a:xfrm>
          <a:prstGeom prst="rect">
            <a:avLst/>
          </a:prstGeom>
        </p:spPr>
      </p:pic>
      <p:pic>
        <p:nvPicPr>
          <p:cNvPr id="46" name="Picture 45">
            <a:extLst>
              <a:ext uri="{FF2B5EF4-FFF2-40B4-BE49-F238E27FC236}">
                <a16:creationId xmlns:a16="http://schemas.microsoft.com/office/drawing/2014/main" id="{85C2F2FF-027D-4CFB-9737-A3FAF8A48A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8219596" y="2734314"/>
            <a:ext cx="6480000" cy="1389365"/>
          </a:xfrm>
          <a:prstGeom prst="rect">
            <a:avLst/>
          </a:prstGeom>
        </p:spPr>
      </p:pic>
      <p:sp>
        <p:nvSpPr>
          <p:cNvPr id="47" name="TextBox 46">
            <a:extLst>
              <a:ext uri="{FF2B5EF4-FFF2-40B4-BE49-F238E27FC236}">
                <a16:creationId xmlns:a16="http://schemas.microsoft.com/office/drawing/2014/main" id="{604C1DFC-C2A1-450A-A1B1-70FDB01D8439}"/>
              </a:ext>
            </a:extLst>
          </p:cNvPr>
          <p:cNvSpPr txBox="1"/>
          <p:nvPr/>
        </p:nvSpPr>
        <p:spPr>
          <a:xfrm rot="16200000">
            <a:off x="-46186" y="3244334"/>
            <a:ext cx="718218" cy="369332"/>
          </a:xfrm>
          <a:prstGeom prst="rect">
            <a:avLst/>
          </a:prstGeom>
          <a:noFill/>
        </p:spPr>
        <p:txBody>
          <a:bodyPr wrap="square" rtlCol="0">
            <a:spAutoFit/>
          </a:bodyPr>
          <a:lstStyle/>
          <a:p>
            <a:pPr algn="ctr">
              <a:buNone/>
            </a:pPr>
            <a:r>
              <a:rPr lang="en-GB" sz="1800" dirty="0"/>
              <a:t>TOP</a:t>
            </a:r>
          </a:p>
        </p:txBody>
      </p:sp>
    </p:spTree>
    <p:extLst>
      <p:ext uri="{BB962C8B-B14F-4D97-AF65-F5344CB8AC3E}">
        <p14:creationId xmlns:p14="http://schemas.microsoft.com/office/powerpoint/2010/main" val="39557410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4FD867-92CF-4E6D-AA07-CD2A7CF8DA55}"/>
              </a:ext>
            </a:extLst>
          </p:cNvPr>
          <p:cNvSpPr txBox="1"/>
          <p:nvPr/>
        </p:nvSpPr>
        <p:spPr>
          <a:xfrm>
            <a:off x="71295" y="0"/>
            <a:ext cx="505267" cy="523220"/>
          </a:xfrm>
          <a:prstGeom prst="rect">
            <a:avLst/>
          </a:prstGeom>
          <a:noFill/>
        </p:spPr>
        <p:txBody>
          <a:bodyPr wrap="none" rtlCol="0">
            <a:spAutoFit/>
          </a:bodyPr>
          <a:lstStyle/>
          <a:p>
            <a:pPr>
              <a:buNone/>
            </a:pPr>
            <a:r>
              <a:rPr lang="en-GB" dirty="0">
                <a:solidFill>
                  <a:srgbClr val="00628C"/>
                </a:solidFill>
              </a:rPr>
              <a:t>a)</a:t>
            </a:r>
          </a:p>
        </p:txBody>
      </p:sp>
      <p:sp>
        <p:nvSpPr>
          <p:cNvPr id="15" name="TextBox 14">
            <a:extLst>
              <a:ext uri="{FF2B5EF4-FFF2-40B4-BE49-F238E27FC236}">
                <a16:creationId xmlns:a16="http://schemas.microsoft.com/office/drawing/2014/main" id="{77B9B678-15CC-46F3-8D12-EDD4040F1BCA}"/>
              </a:ext>
            </a:extLst>
          </p:cNvPr>
          <p:cNvSpPr txBox="1"/>
          <p:nvPr/>
        </p:nvSpPr>
        <p:spPr>
          <a:xfrm>
            <a:off x="4475346" y="12700"/>
            <a:ext cx="505267" cy="523220"/>
          </a:xfrm>
          <a:prstGeom prst="rect">
            <a:avLst/>
          </a:prstGeom>
          <a:noFill/>
        </p:spPr>
        <p:txBody>
          <a:bodyPr wrap="none" rtlCol="0">
            <a:spAutoFit/>
          </a:bodyPr>
          <a:lstStyle/>
          <a:p>
            <a:pPr>
              <a:buNone/>
            </a:pPr>
            <a:r>
              <a:rPr lang="en-GB" dirty="0">
                <a:solidFill>
                  <a:srgbClr val="00628C"/>
                </a:solidFill>
              </a:rPr>
              <a:t>b)</a:t>
            </a:r>
          </a:p>
        </p:txBody>
      </p:sp>
      <p:sp>
        <p:nvSpPr>
          <p:cNvPr id="16" name="TextBox 15">
            <a:extLst>
              <a:ext uri="{FF2B5EF4-FFF2-40B4-BE49-F238E27FC236}">
                <a16:creationId xmlns:a16="http://schemas.microsoft.com/office/drawing/2014/main" id="{7F56ABA2-5B68-452C-8957-32EF2CFFA8DE}"/>
              </a:ext>
            </a:extLst>
          </p:cNvPr>
          <p:cNvSpPr txBox="1"/>
          <p:nvPr/>
        </p:nvSpPr>
        <p:spPr>
          <a:xfrm>
            <a:off x="92134" y="3981614"/>
            <a:ext cx="484428" cy="523220"/>
          </a:xfrm>
          <a:prstGeom prst="rect">
            <a:avLst/>
          </a:prstGeom>
          <a:noFill/>
        </p:spPr>
        <p:txBody>
          <a:bodyPr wrap="none" rtlCol="0">
            <a:spAutoFit/>
          </a:bodyPr>
          <a:lstStyle/>
          <a:p>
            <a:pPr>
              <a:buNone/>
            </a:pPr>
            <a:r>
              <a:rPr lang="en-GB" dirty="0">
                <a:solidFill>
                  <a:srgbClr val="00628C"/>
                </a:solidFill>
              </a:rPr>
              <a:t>c)</a:t>
            </a:r>
          </a:p>
        </p:txBody>
      </p:sp>
      <p:sp>
        <p:nvSpPr>
          <p:cNvPr id="17" name="TextBox 16">
            <a:extLst>
              <a:ext uri="{FF2B5EF4-FFF2-40B4-BE49-F238E27FC236}">
                <a16:creationId xmlns:a16="http://schemas.microsoft.com/office/drawing/2014/main" id="{C8DADA01-1490-443A-85B0-C06239B182FB}"/>
              </a:ext>
            </a:extLst>
          </p:cNvPr>
          <p:cNvSpPr txBox="1"/>
          <p:nvPr/>
        </p:nvSpPr>
        <p:spPr>
          <a:xfrm>
            <a:off x="4475345" y="3981614"/>
            <a:ext cx="505267" cy="523220"/>
          </a:xfrm>
          <a:prstGeom prst="rect">
            <a:avLst/>
          </a:prstGeom>
          <a:noFill/>
        </p:spPr>
        <p:txBody>
          <a:bodyPr wrap="none" rtlCol="0">
            <a:spAutoFit/>
          </a:bodyPr>
          <a:lstStyle/>
          <a:p>
            <a:pPr>
              <a:buNone/>
            </a:pPr>
            <a:r>
              <a:rPr lang="en-GB" dirty="0">
                <a:solidFill>
                  <a:srgbClr val="00628C"/>
                </a:solidFill>
              </a:rPr>
              <a:t>d)</a:t>
            </a:r>
          </a:p>
        </p:txBody>
      </p:sp>
      <p:pic>
        <p:nvPicPr>
          <p:cNvPr id="1027" name="0341EA29-BD48-4273-9B34-7EB5C7CF541A">
            <a:extLst>
              <a:ext uri="{FF2B5EF4-FFF2-40B4-BE49-F238E27FC236}">
                <a16:creationId xmlns:a16="http://schemas.microsoft.com/office/drawing/2014/main" id="{6E6A9F55-17C6-474C-B8A1-1F5916A4A42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041" t="20310" r="77718" b="22454"/>
          <a:stretch/>
        </p:blipFill>
        <p:spPr bwMode="auto">
          <a:xfrm>
            <a:off x="797954" y="261610"/>
            <a:ext cx="3456000" cy="307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0341EA29-BD48-4273-9B34-7EB5C7CF541A">
            <a:extLst>
              <a:ext uri="{FF2B5EF4-FFF2-40B4-BE49-F238E27FC236}">
                <a16:creationId xmlns:a16="http://schemas.microsoft.com/office/drawing/2014/main" id="{B3B168CD-731C-4748-843D-9D7B1117756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4409" t="16260" r="54350" b="26504"/>
          <a:stretch/>
        </p:blipFill>
        <p:spPr bwMode="auto">
          <a:xfrm>
            <a:off x="4886652" y="160978"/>
            <a:ext cx="3456000" cy="307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0341EA29-BD48-4273-9B34-7EB5C7CF541A">
            <a:extLst>
              <a:ext uri="{FF2B5EF4-FFF2-40B4-BE49-F238E27FC236}">
                <a16:creationId xmlns:a16="http://schemas.microsoft.com/office/drawing/2014/main" id="{DD93BCFE-CDBF-4392-A7E7-4F2DD7BA0B4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2881" t="27555" r="25878" b="11688"/>
          <a:stretch/>
        </p:blipFill>
        <p:spPr bwMode="auto">
          <a:xfrm>
            <a:off x="797954" y="3380614"/>
            <a:ext cx="3456000" cy="3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0341EA29-BD48-4273-9B34-7EB5C7CF541A">
            <a:extLst>
              <a:ext uri="{FF2B5EF4-FFF2-40B4-BE49-F238E27FC236}">
                <a16:creationId xmlns:a16="http://schemas.microsoft.com/office/drawing/2014/main" id="{A6F4FCBE-C8C4-4C2E-B988-8FB9D931CD7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75681" t="28696" r="3078" b="10645"/>
          <a:stretch/>
        </p:blipFill>
        <p:spPr bwMode="auto">
          <a:xfrm>
            <a:off x="5033559" y="3434281"/>
            <a:ext cx="3456000" cy="326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8787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elp 3">
            <a:hlinkClick r:id="" action="ppaction://noaction" highlightClick="1"/>
            <a:extLst>
              <a:ext uri="{FF2B5EF4-FFF2-40B4-BE49-F238E27FC236}">
                <a16:creationId xmlns:a16="http://schemas.microsoft.com/office/drawing/2014/main" id="{61E672F6-7B7E-4A8F-9514-A76AC1E2746D}"/>
              </a:ext>
            </a:extLst>
          </p:cNvPr>
          <p:cNvSpPr/>
          <p:nvPr/>
        </p:nvSpPr>
        <p:spPr>
          <a:xfrm>
            <a:off x="10142940" y="282477"/>
            <a:ext cx="454011" cy="368577"/>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2D63FD5-73F0-4CB9-A924-EDB5BD271702}"/>
              </a:ext>
            </a:extLst>
          </p:cNvPr>
          <p:cNvSpPr txBox="1"/>
          <p:nvPr/>
        </p:nvSpPr>
        <p:spPr>
          <a:xfrm>
            <a:off x="-18757" y="207770"/>
            <a:ext cx="491439" cy="837152"/>
          </a:xfrm>
          <a:prstGeom prst="rect">
            <a:avLst/>
          </a:prstGeom>
          <a:noFill/>
        </p:spPr>
        <p:txBody>
          <a:bodyPr wrap="square" rtlCol="0">
            <a:spAutoFit/>
          </a:bodyPr>
          <a:lstStyle/>
          <a:p>
            <a:pPr>
              <a:buNone/>
            </a:pPr>
            <a:r>
              <a:rPr lang="en-US" sz="2200" dirty="0">
                <a:solidFill>
                  <a:srgbClr val="00628C"/>
                </a:solidFill>
              </a:rPr>
              <a:t>a)</a:t>
            </a:r>
          </a:p>
          <a:p>
            <a:pPr marL="457200" indent="-457200">
              <a:buAutoNum type="alphaLcParenR"/>
            </a:pPr>
            <a:endParaRPr lang="en-US" sz="2200" dirty="0">
              <a:solidFill>
                <a:srgbClr val="00628C"/>
              </a:solidFill>
            </a:endParaRPr>
          </a:p>
        </p:txBody>
      </p:sp>
      <p:sp>
        <p:nvSpPr>
          <p:cNvPr id="48" name="TextBox 47">
            <a:extLst>
              <a:ext uri="{FF2B5EF4-FFF2-40B4-BE49-F238E27FC236}">
                <a16:creationId xmlns:a16="http://schemas.microsoft.com/office/drawing/2014/main" id="{F351E805-5280-4124-81F4-351E90BE355D}"/>
              </a:ext>
            </a:extLst>
          </p:cNvPr>
          <p:cNvSpPr txBox="1"/>
          <p:nvPr/>
        </p:nvSpPr>
        <p:spPr>
          <a:xfrm>
            <a:off x="1979927" y="201434"/>
            <a:ext cx="491439" cy="837152"/>
          </a:xfrm>
          <a:prstGeom prst="rect">
            <a:avLst/>
          </a:prstGeom>
          <a:noFill/>
        </p:spPr>
        <p:txBody>
          <a:bodyPr wrap="square" rtlCol="0">
            <a:spAutoFit/>
          </a:bodyPr>
          <a:lstStyle/>
          <a:p>
            <a:pPr>
              <a:buNone/>
            </a:pPr>
            <a:r>
              <a:rPr lang="en-US" sz="2200" dirty="0">
                <a:solidFill>
                  <a:srgbClr val="00628C"/>
                </a:solidFill>
              </a:rPr>
              <a:t>b)</a:t>
            </a:r>
          </a:p>
          <a:p>
            <a:pPr marL="457200" indent="-457200">
              <a:buAutoNum type="alphaLcParenR"/>
            </a:pPr>
            <a:endParaRPr lang="en-US" sz="2200" dirty="0">
              <a:solidFill>
                <a:srgbClr val="00628C"/>
              </a:solidFill>
            </a:endParaRPr>
          </a:p>
        </p:txBody>
      </p:sp>
      <p:sp>
        <p:nvSpPr>
          <p:cNvPr id="49" name="TextBox 48">
            <a:extLst>
              <a:ext uri="{FF2B5EF4-FFF2-40B4-BE49-F238E27FC236}">
                <a16:creationId xmlns:a16="http://schemas.microsoft.com/office/drawing/2014/main" id="{F9CD8C7F-C3F9-44DC-9C1B-449DB27631D1}"/>
              </a:ext>
            </a:extLst>
          </p:cNvPr>
          <p:cNvSpPr txBox="1"/>
          <p:nvPr/>
        </p:nvSpPr>
        <p:spPr>
          <a:xfrm>
            <a:off x="4029832" y="201434"/>
            <a:ext cx="491439" cy="837152"/>
          </a:xfrm>
          <a:prstGeom prst="rect">
            <a:avLst/>
          </a:prstGeom>
          <a:noFill/>
        </p:spPr>
        <p:txBody>
          <a:bodyPr wrap="square" rtlCol="0">
            <a:spAutoFit/>
          </a:bodyPr>
          <a:lstStyle/>
          <a:p>
            <a:pPr>
              <a:buNone/>
            </a:pPr>
            <a:r>
              <a:rPr lang="en-US" sz="2200" dirty="0">
                <a:solidFill>
                  <a:srgbClr val="00628C"/>
                </a:solidFill>
              </a:rPr>
              <a:t>c)</a:t>
            </a:r>
          </a:p>
          <a:p>
            <a:pPr marL="457200" indent="-457200">
              <a:buAutoNum type="alphaLcParenR"/>
            </a:pPr>
            <a:endParaRPr lang="en-US" sz="2200" dirty="0">
              <a:solidFill>
                <a:srgbClr val="00628C"/>
              </a:solidFill>
            </a:endParaRPr>
          </a:p>
        </p:txBody>
      </p:sp>
      <p:sp>
        <p:nvSpPr>
          <p:cNvPr id="50" name="TextBox 49">
            <a:extLst>
              <a:ext uri="{FF2B5EF4-FFF2-40B4-BE49-F238E27FC236}">
                <a16:creationId xmlns:a16="http://schemas.microsoft.com/office/drawing/2014/main" id="{48BFFB47-EEBF-4318-BD96-31B1A37CF074}"/>
              </a:ext>
            </a:extLst>
          </p:cNvPr>
          <p:cNvSpPr txBox="1"/>
          <p:nvPr/>
        </p:nvSpPr>
        <p:spPr>
          <a:xfrm>
            <a:off x="6048225" y="221100"/>
            <a:ext cx="491439" cy="837152"/>
          </a:xfrm>
          <a:prstGeom prst="rect">
            <a:avLst/>
          </a:prstGeom>
          <a:noFill/>
        </p:spPr>
        <p:txBody>
          <a:bodyPr wrap="square" rtlCol="0">
            <a:spAutoFit/>
          </a:bodyPr>
          <a:lstStyle/>
          <a:p>
            <a:pPr>
              <a:buNone/>
            </a:pPr>
            <a:r>
              <a:rPr lang="en-US" sz="2200" dirty="0">
                <a:solidFill>
                  <a:srgbClr val="00628C"/>
                </a:solidFill>
              </a:rPr>
              <a:t>d)</a:t>
            </a:r>
          </a:p>
          <a:p>
            <a:pPr marL="457200" indent="-457200">
              <a:buAutoNum type="alphaLcParenR"/>
            </a:pPr>
            <a:endParaRPr lang="en-US" sz="2200" dirty="0">
              <a:solidFill>
                <a:srgbClr val="00628C"/>
              </a:solidFill>
            </a:endParaRPr>
          </a:p>
        </p:txBody>
      </p:sp>
      <p:sp>
        <p:nvSpPr>
          <p:cNvPr id="51" name="TextBox 50">
            <a:extLst>
              <a:ext uri="{FF2B5EF4-FFF2-40B4-BE49-F238E27FC236}">
                <a16:creationId xmlns:a16="http://schemas.microsoft.com/office/drawing/2014/main" id="{DB56B886-1D2A-4AE3-B318-97F52A4D7D7B}"/>
              </a:ext>
            </a:extLst>
          </p:cNvPr>
          <p:cNvSpPr txBox="1"/>
          <p:nvPr/>
        </p:nvSpPr>
        <p:spPr>
          <a:xfrm>
            <a:off x="8140741" y="232478"/>
            <a:ext cx="491439" cy="837152"/>
          </a:xfrm>
          <a:prstGeom prst="rect">
            <a:avLst/>
          </a:prstGeom>
          <a:noFill/>
        </p:spPr>
        <p:txBody>
          <a:bodyPr wrap="square" rtlCol="0">
            <a:spAutoFit/>
          </a:bodyPr>
          <a:lstStyle/>
          <a:p>
            <a:pPr>
              <a:buNone/>
            </a:pPr>
            <a:r>
              <a:rPr lang="en-US" sz="2200" dirty="0">
                <a:solidFill>
                  <a:srgbClr val="00628C"/>
                </a:solidFill>
              </a:rPr>
              <a:t>e)</a:t>
            </a:r>
          </a:p>
          <a:p>
            <a:pPr marL="457200" indent="-457200">
              <a:buAutoNum type="alphaLcParenR"/>
            </a:pPr>
            <a:endParaRPr lang="en-US" sz="2200" dirty="0">
              <a:solidFill>
                <a:srgbClr val="00628C"/>
              </a:solidFill>
            </a:endParaRPr>
          </a:p>
        </p:txBody>
      </p:sp>
      <p:sp>
        <p:nvSpPr>
          <p:cNvPr id="52" name="Action Button: Help 51">
            <a:hlinkClick r:id="" action="ppaction://noaction" highlightClick="1"/>
            <a:extLst>
              <a:ext uri="{FF2B5EF4-FFF2-40B4-BE49-F238E27FC236}">
                <a16:creationId xmlns:a16="http://schemas.microsoft.com/office/drawing/2014/main" id="{CB08ABE0-50C3-4D83-8D81-9BCF59FD890F}"/>
              </a:ext>
            </a:extLst>
          </p:cNvPr>
          <p:cNvSpPr/>
          <p:nvPr/>
        </p:nvSpPr>
        <p:spPr>
          <a:xfrm>
            <a:off x="10142940" y="2578544"/>
            <a:ext cx="454011" cy="368577"/>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C60F305D-3334-4865-B110-DDBE68A08066}"/>
              </a:ext>
            </a:extLst>
          </p:cNvPr>
          <p:cNvSpPr txBox="1"/>
          <p:nvPr/>
        </p:nvSpPr>
        <p:spPr>
          <a:xfrm>
            <a:off x="-18757" y="2503837"/>
            <a:ext cx="491439" cy="837152"/>
          </a:xfrm>
          <a:prstGeom prst="rect">
            <a:avLst/>
          </a:prstGeom>
          <a:noFill/>
        </p:spPr>
        <p:txBody>
          <a:bodyPr wrap="square" rtlCol="0">
            <a:spAutoFit/>
          </a:bodyPr>
          <a:lstStyle/>
          <a:p>
            <a:pPr>
              <a:buNone/>
            </a:pPr>
            <a:r>
              <a:rPr lang="en-US" sz="2200" dirty="0">
                <a:solidFill>
                  <a:srgbClr val="00628C"/>
                </a:solidFill>
              </a:rPr>
              <a:t>a)</a:t>
            </a:r>
          </a:p>
          <a:p>
            <a:pPr marL="457200" indent="-457200">
              <a:buAutoNum type="alphaLcParenR"/>
            </a:pPr>
            <a:endParaRPr lang="en-US" sz="2200" dirty="0">
              <a:solidFill>
                <a:srgbClr val="00628C"/>
              </a:solidFill>
            </a:endParaRPr>
          </a:p>
        </p:txBody>
      </p:sp>
      <p:sp>
        <p:nvSpPr>
          <p:cNvPr id="96" name="TextBox 95">
            <a:extLst>
              <a:ext uri="{FF2B5EF4-FFF2-40B4-BE49-F238E27FC236}">
                <a16:creationId xmlns:a16="http://schemas.microsoft.com/office/drawing/2014/main" id="{50645AD6-5D1E-4A40-8C17-120BFEDC8BD4}"/>
              </a:ext>
            </a:extLst>
          </p:cNvPr>
          <p:cNvSpPr txBox="1"/>
          <p:nvPr/>
        </p:nvSpPr>
        <p:spPr>
          <a:xfrm>
            <a:off x="1979927" y="2497501"/>
            <a:ext cx="491439" cy="837152"/>
          </a:xfrm>
          <a:prstGeom prst="rect">
            <a:avLst/>
          </a:prstGeom>
          <a:noFill/>
        </p:spPr>
        <p:txBody>
          <a:bodyPr wrap="square" rtlCol="0">
            <a:spAutoFit/>
          </a:bodyPr>
          <a:lstStyle/>
          <a:p>
            <a:pPr>
              <a:buNone/>
            </a:pPr>
            <a:r>
              <a:rPr lang="en-US" sz="2200" dirty="0">
                <a:solidFill>
                  <a:srgbClr val="00628C"/>
                </a:solidFill>
              </a:rPr>
              <a:t>b)</a:t>
            </a:r>
          </a:p>
          <a:p>
            <a:pPr marL="457200" indent="-457200">
              <a:buAutoNum type="alphaLcParenR"/>
            </a:pPr>
            <a:endParaRPr lang="en-US" sz="2200" dirty="0">
              <a:solidFill>
                <a:srgbClr val="00628C"/>
              </a:solidFill>
            </a:endParaRPr>
          </a:p>
        </p:txBody>
      </p:sp>
      <p:sp>
        <p:nvSpPr>
          <p:cNvPr id="97" name="TextBox 96">
            <a:extLst>
              <a:ext uri="{FF2B5EF4-FFF2-40B4-BE49-F238E27FC236}">
                <a16:creationId xmlns:a16="http://schemas.microsoft.com/office/drawing/2014/main" id="{292DDC21-6DD1-46BC-9B5A-6418FA43EF12}"/>
              </a:ext>
            </a:extLst>
          </p:cNvPr>
          <p:cNvSpPr txBox="1"/>
          <p:nvPr/>
        </p:nvSpPr>
        <p:spPr>
          <a:xfrm>
            <a:off x="4029832" y="2497501"/>
            <a:ext cx="491439" cy="837152"/>
          </a:xfrm>
          <a:prstGeom prst="rect">
            <a:avLst/>
          </a:prstGeom>
          <a:noFill/>
        </p:spPr>
        <p:txBody>
          <a:bodyPr wrap="square" rtlCol="0">
            <a:spAutoFit/>
          </a:bodyPr>
          <a:lstStyle/>
          <a:p>
            <a:pPr>
              <a:buNone/>
            </a:pPr>
            <a:r>
              <a:rPr lang="en-US" sz="2200" dirty="0">
                <a:solidFill>
                  <a:srgbClr val="00628C"/>
                </a:solidFill>
              </a:rPr>
              <a:t>c)</a:t>
            </a:r>
          </a:p>
          <a:p>
            <a:pPr marL="457200" indent="-457200">
              <a:buAutoNum type="alphaLcParenR"/>
            </a:pPr>
            <a:endParaRPr lang="en-US" sz="2200" dirty="0">
              <a:solidFill>
                <a:srgbClr val="00628C"/>
              </a:solidFill>
            </a:endParaRPr>
          </a:p>
        </p:txBody>
      </p:sp>
      <p:sp>
        <p:nvSpPr>
          <p:cNvPr id="98" name="TextBox 97">
            <a:extLst>
              <a:ext uri="{FF2B5EF4-FFF2-40B4-BE49-F238E27FC236}">
                <a16:creationId xmlns:a16="http://schemas.microsoft.com/office/drawing/2014/main" id="{4FE4AEAB-09BB-472C-8195-FEC1AEA0D021}"/>
              </a:ext>
            </a:extLst>
          </p:cNvPr>
          <p:cNvSpPr txBox="1"/>
          <p:nvPr/>
        </p:nvSpPr>
        <p:spPr>
          <a:xfrm>
            <a:off x="6048225" y="2517167"/>
            <a:ext cx="491439" cy="837152"/>
          </a:xfrm>
          <a:prstGeom prst="rect">
            <a:avLst/>
          </a:prstGeom>
          <a:noFill/>
        </p:spPr>
        <p:txBody>
          <a:bodyPr wrap="square" rtlCol="0">
            <a:spAutoFit/>
          </a:bodyPr>
          <a:lstStyle/>
          <a:p>
            <a:pPr>
              <a:buNone/>
            </a:pPr>
            <a:r>
              <a:rPr lang="en-US" sz="2200" dirty="0">
                <a:solidFill>
                  <a:srgbClr val="00628C"/>
                </a:solidFill>
              </a:rPr>
              <a:t>d)</a:t>
            </a:r>
          </a:p>
          <a:p>
            <a:pPr marL="457200" indent="-457200">
              <a:buAutoNum type="alphaLcParenR"/>
            </a:pPr>
            <a:endParaRPr lang="en-US" sz="2200" dirty="0">
              <a:solidFill>
                <a:srgbClr val="00628C"/>
              </a:solidFill>
            </a:endParaRPr>
          </a:p>
        </p:txBody>
      </p:sp>
      <p:sp>
        <p:nvSpPr>
          <p:cNvPr id="99" name="TextBox 98">
            <a:extLst>
              <a:ext uri="{FF2B5EF4-FFF2-40B4-BE49-F238E27FC236}">
                <a16:creationId xmlns:a16="http://schemas.microsoft.com/office/drawing/2014/main" id="{11BC1416-0ECB-4973-B68F-36622E28E0D8}"/>
              </a:ext>
            </a:extLst>
          </p:cNvPr>
          <p:cNvSpPr txBox="1"/>
          <p:nvPr/>
        </p:nvSpPr>
        <p:spPr>
          <a:xfrm>
            <a:off x="8140741" y="2528545"/>
            <a:ext cx="491439" cy="837152"/>
          </a:xfrm>
          <a:prstGeom prst="rect">
            <a:avLst/>
          </a:prstGeom>
          <a:noFill/>
        </p:spPr>
        <p:txBody>
          <a:bodyPr wrap="square" rtlCol="0">
            <a:spAutoFit/>
          </a:bodyPr>
          <a:lstStyle/>
          <a:p>
            <a:pPr>
              <a:buNone/>
            </a:pPr>
            <a:r>
              <a:rPr lang="en-US" sz="2200" dirty="0">
                <a:solidFill>
                  <a:srgbClr val="00628C"/>
                </a:solidFill>
              </a:rPr>
              <a:t>e)</a:t>
            </a:r>
          </a:p>
          <a:p>
            <a:pPr marL="457200" indent="-457200">
              <a:buAutoNum type="alphaLcParenR"/>
            </a:pPr>
            <a:endParaRPr lang="en-US" sz="2200" dirty="0">
              <a:solidFill>
                <a:srgbClr val="00628C"/>
              </a:solidFill>
            </a:endParaRPr>
          </a:p>
        </p:txBody>
      </p:sp>
      <p:sp>
        <p:nvSpPr>
          <p:cNvPr id="100" name="Action Button: Help 99">
            <a:hlinkClick r:id="" action="ppaction://noaction" highlightClick="1"/>
            <a:extLst>
              <a:ext uri="{FF2B5EF4-FFF2-40B4-BE49-F238E27FC236}">
                <a16:creationId xmlns:a16="http://schemas.microsoft.com/office/drawing/2014/main" id="{A722A260-835F-460B-82A4-30B07E13E124}"/>
              </a:ext>
            </a:extLst>
          </p:cNvPr>
          <p:cNvSpPr/>
          <p:nvPr/>
        </p:nvSpPr>
        <p:spPr>
          <a:xfrm>
            <a:off x="10149293" y="4796534"/>
            <a:ext cx="454011" cy="368577"/>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37AB6039-3952-4562-9E5E-50673056E3FB}"/>
              </a:ext>
            </a:extLst>
          </p:cNvPr>
          <p:cNvSpPr txBox="1"/>
          <p:nvPr/>
        </p:nvSpPr>
        <p:spPr>
          <a:xfrm>
            <a:off x="-12404" y="4721827"/>
            <a:ext cx="491439" cy="837152"/>
          </a:xfrm>
          <a:prstGeom prst="rect">
            <a:avLst/>
          </a:prstGeom>
          <a:noFill/>
        </p:spPr>
        <p:txBody>
          <a:bodyPr wrap="square" rtlCol="0">
            <a:spAutoFit/>
          </a:bodyPr>
          <a:lstStyle/>
          <a:p>
            <a:pPr>
              <a:buNone/>
            </a:pPr>
            <a:r>
              <a:rPr lang="en-US" sz="2200" dirty="0">
                <a:solidFill>
                  <a:srgbClr val="00628C"/>
                </a:solidFill>
              </a:rPr>
              <a:t>a)</a:t>
            </a:r>
          </a:p>
          <a:p>
            <a:pPr marL="457200" indent="-457200">
              <a:buAutoNum type="alphaLcParenR"/>
            </a:pPr>
            <a:endParaRPr lang="en-US" sz="2200" dirty="0">
              <a:solidFill>
                <a:srgbClr val="00628C"/>
              </a:solidFill>
            </a:endParaRPr>
          </a:p>
        </p:txBody>
      </p:sp>
      <p:sp>
        <p:nvSpPr>
          <p:cNvPr id="144" name="TextBox 143">
            <a:extLst>
              <a:ext uri="{FF2B5EF4-FFF2-40B4-BE49-F238E27FC236}">
                <a16:creationId xmlns:a16="http://schemas.microsoft.com/office/drawing/2014/main" id="{5B2FF849-B9A9-4F7A-B53E-FE7EC8D0B8B4}"/>
              </a:ext>
            </a:extLst>
          </p:cNvPr>
          <p:cNvSpPr txBox="1"/>
          <p:nvPr/>
        </p:nvSpPr>
        <p:spPr>
          <a:xfrm>
            <a:off x="1986280" y="4715491"/>
            <a:ext cx="491439" cy="837152"/>
          </a:xfrm>
          <a:prstGeom prst="rect">
            <a:avLst/>
          </a:prstGeom>
          <a:noFill/>
        </p:spPr>
        <p:txBody>
          <a:bodyPr wrap="square" rtlCol="0">
            <a:spAutoFit/>
          </a:bodyPr>
          <a:lstStyle/>
          <a:p>
            <a:pPr>
              <a:buNone/>
            </a:pPr>
            <a:r>
              <a:rPr lang="en-US" sz="2200" dirty="0">
                <a:solidFill>
                  <a:srgbClr val="00628C"/>
                </a:solidFill>
              </a:rPr>
              <a:t>b)</a:t>
            </a:r>
          </a:p>
          <a:p>
            <a:pPr marL="457200" indent="-457200">
              <a:buAutoNum type="alphaLcParenR"/>
            </a:pPr>
            <a:endParaRPr lang="en-US" sz="2200" dirty="0">
              <a:solidFill>
                <a:srgbClr val="00628C"/>
              </a:solidFill>
            </a:endParaRPr>
          </a:p>
        </p:txBody>
      </p:sp>
      <p:sp>
        <p:nvSpPr>
          <p:cNvPr id="145" name="TextBox 144">
            <a:extLst>
              <a:ext uri="{FF2B5EF4-FFF2-40B4-BE49-F238E27FC236}">
                <a16:creationId xmlns:a16="http://schemas.microsoft.com/office/drawing/2014/main" id="{82D69BBF-4BDD-4DAC-AF73-5799CA6ACC44}"/>
              </a:ext>
            </a:extLst>
          </p:cNvPr>
          <p:cNvSpPr txBox="1"/>
          <p:nvPr/>
        </p:nvSpPr>
        <p:spPr>
          <a:xfrm>
            <a:off x="4036185" y="4715491"/>
            <a:ext cx="491439" cy="837152"/>
          </a:xfrm>
          <a:prstGeom prst="rect">
            <a:avLst/>
          </a:prstGeom>
          <a:noFill/>
        </p:spPr>
        <p:txBody>
          <a:bodyPr wrap="square" rtlCol="0">
            <a:spAutoFit/>
          </a:bodyPr>
          <a:lstStyle/>
          <a:p>
            <a:pPr>
              <a:buNone/>
            </a:pPr>
            <a:r>
              <a:rPr lang="en-US" sz="2200" dirty="0">
                <a:solidFill>
                  <a:srgbClr val="00628C"/>
                </a:solidFill>
              </a:rPr>
              <a:t>c)</a:t>
            </a:r>
          </a:p>
          <a:p>
            <a:pPr marL="457200" indent="-457200">
              <a:buAutoNum type="alphaLcParenR"/>
            </a:pPr>
            <a:endParaRPr lang="en-US" sz="2200" dirty="0">
              <a:solidFill>
                <a:srgbClr val="00628C"/>
              </a:solidFill>
            </a:endParaRPr>
          </a:p>
        </p:txBody>
      </p:sp>
      <p:sp>
        <p:nvSpPr>
          <p:cNvPr id="146" name="TextBox 145">
            <a:extLst>
              <a:ext uri="{FF2B5EF4-FFF2-40B4-BE49-F238E27FC236}">
                <a16:creationId xmlns:a16="http://schemas.microsoft.com/office/drawing/2014/main" id="{8915E214-80C6-4E9E-9493-8B2CFE5FCB3E}"/>
              </a:ext>
            </a:extLst>
          </p:cNvPr>
          <p:cNvSpPr txBox="1"/>
          <p:nvPr/>
        </p:nvSpPr>
        <p:spPr>
          <a:xfrm>
            <a:off x="6054578" y="4735157"/>
            <a:ext cx="491439" cy="837152"/>
          </a:xfrm>
          <a:prstGeom prst="rect">
            <a:avLst/>
          </a:prstGeom>
          <a:noFill/>
        </p:spPr>
        <p:txBody>
          <a:bodyPr wrap="square" rtlCol="0">
            <a:spAutoFit/>
          </a:bodyPr>
          <a:lstStyle/>
          <a:p>
            <a:pPr>
              <a:buNone/>
            </a:pPr>
            <a:r>
              <a:rPr lang="en-US" sz="2200" dirty="0">
                <a:solidFill>
                  <a:srgbClr val="00628C"/>
                </a:solidFill>
              </a:rPr>
              <a:t>d)</a:t>
            </a:r>
          </a:p>
          <a:p>
            <a:pPr marL="457200" indent="-457200">
              <a:buAutoNum type="alphaLcParenR"/>
            </a:pPr>
            <a:endParaRPr lang="en-US" sz="2200" dirty="0">
              <a:solidFill>
                <a:srgbClr val="00628C"/>
              </a:solidFill>
            </a:endParaRPr>
          </a:p>
        </p:txBody>
      </p:sp>
      <p:sp>
        <p:nvSpPr>
          <p:cNvPr id="147" name="TextBox 146">
            <a:extLst>
              <a:ext uri="{FF2B5EF4-FFF2-40B4-BE49-F238E27FC236}">
                <a16:creationId xmlns:a16="http://schemas.microsoft.com/office/drawing/2014/main" id="{98331BE0-8FC6-4DAA-A003-235E70DDF064}"/>
              </a:ext>
            </a:extLst>
          </p:cNvPr>
          <p:cNvSpPr txBox="1"/>
          <p:nvPr/>
        </p:nvSpPr>
        <p:spPr>
          <a:xfrm>
            <a:off x="8147094" y="4746535"/>
            <a:ext cx="491439" cy="837152"/>
          </a:xfrm>
          <a:prstGeom prst="rect">
            <a:avLst/>
          </a:prstGeom>
          <a:noFill/>
        </p:spPr>
        <p:txBody>
          <a:bodyPr wrap="square" rtlCol="0">
            <a:spAutoFit/>
          </a:bodyPr>
          <a:lstStyle/>
          <a:p>
            <a:pPr>
              <a:buNone/>
            </a:pPr>
            <a:r>
              <a:rPr lang="en-US" sz="2200" dirty="0">
                <a:solidFill>
                  <a:srgbClr val="00628C"/>
                </a:solidFill>
              </a:rPr>
              <a:t>e)</a:t>
            </a:r>
          </a:p>
          <a:p>
            <a:pPr marL="457200" indent="-457200">
              <a:buAutoNum type="alphaLcParenR"/>
            </a:pPr>
            <a:endParaRPr lang="en-US" sz="2200" dirty="0">
              <a:solidFill>
                <a:srgbClr val="00628C"/>
              </a:solidFill>
            </a:endParaRPr>
          </a:p>
        </p:txBody>
      </p:sp>
      <p:pic>
        <p:nvPicPr>
          <p:cNvPr id="148" name="Picture 147" descr="Background pattern&#10;&#10;Description automatically generated">
            <a:extLst>
              <a:ext uri="{FF2B5EF4-FFF2-40B4-BE49-F238E27FC236}">
                <a16:creationId xmlns:a16="http://schemas.microsoft.com/office/drawing/2014/main" id="{911F5A04-55C4-4964-9D0B-EABB492A6FDC}"/>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8861" t="50092" r="70161"/>
          <a:stretch/>
        </p:blipFill>
        <p:spPr>
          <a:xfrm>
            <a:off x="10333633" y="172743"/>
            <a:ext cx="1825500" cy="1731686"/>
          </a:xfrm>
          <a:prstGeom prst="rect">
            <a:avLst/>
          </a:prstGeom>
        </p:spPr>
      </p:pic>
      <p:pic>
        <p:nvPicPr>
          <p:cNvPr id="149" name="Picture 148" descr="Background pattern&#10;&#10;Description automatically generated">
            <a:extLst>
              <a:ext uri="{FF2B5EF4-FFF2-40B4-BE49-F238E27FC236}">
                <a16:creationId xmlns:a16="http://schemas.microsoft.com/office/drawing/2014/main" id="{D9E7E96E-9A1B-48B6-B857-3AB6E9CC6BA1}"/>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r="80208" b="49893"/>
          <a:stretch/>
        </p:blipFill>
        <p:spPr>
          <a:xfrm>
            <a:off x="181192" y="121894"/>
            <a:ext cx="1877666" cy="1895471"/>
          </a:xfrm>
          <a:prstGeom prst="rect">
            <a:avLst/>
          </a:prstGeom>
        </p:spPr>
      </p:pic>
      <p:pic>
        <p:nvPicPr>
          <p:cNvPr id="150" name="Picture 149" descr="Background pattern&#10;&#10;Description automatically generated">
            <a:extLst>
              <a:ext uri="{FF2B5EF4-FFF2-40B4-BE49-F238E27FC236}">
                <a16:creationId xmlns:a16="http://schemas.microsoft.com/office/drawing/2014/main" id="{3B491DAA-0D30-4C9A-805D-216EC587312A}"/>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19743" r="60465" b="49893"/>
          <a:stretch/>
        </p:blipFill>
        <p:spPr>
          <a:xfrm>
            <a:off x="2146910" y="121894"/>
            <a:ext cx="1877666" cy="1895471"/>
          </a:xfrm>
          <a:prstGeom prst="rect">
            <a:avLst/>
          </a:prstGeom>
        </p:spPr>
      </p:pic>
      <p:pic>
        <p:nvPicPr>
          <p:cNvPr id="151" name="Picture 150" descr="Background pattern&#10;&#10;Description automatically generated">
            <a:extLst>
              <a:ext uri="{FF2B5EF4-FFF2-40B4-BE49-F238E27FC236}">
                <a16:creationId xmlns:a16="http://schemas.microsoft.com/office/drawing/2014/main" id="{FAF2E819-339B-4B97-85A7-32151C0FC328}"/>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39851" t="-1249" r="40357" b="51142"/>
          <a:stretch/>
        </p:blipFill>
        <p:spPr>
          <a:xfrm>
            <a:off x="4170559" y="121894"/>
            <a:ext cx="1877666" cy="1895471"/>
          </a:xfrm>
          <a:prstGeom prst="rect">
            <a:avLst/>
          </a:prstGeom>
        </p:spPr>
      </p:pic>
      <p:pic>
        <p:nvPicPr>
          <p:cNvPr id="152" name="Picture 151" descr="Background pattern&#10;&#10;Description automatically generated">
            <a:extLst>
              <a:ext uri="{FF2B5EF4-FFF2-40B4-BE49-F238E27FC236}">
                <a16:creationId xmlns:a16="http://schemas.microsoft.com/office/drawing/2014/main" id="{B1FCDE6B-F9A4-41D1-80BA-777F2522517C}"/>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60434" t="672" r="19774" b="49221"/>
          <a:stretch/>
        </p:blipFill>
        <p:spPr>
          <a:xfrm>
            <a:off x="6325659" y="121894"/>
            <a:ext cx="1877666" cy="1895471"/>
          </a:xfrm>
          <a:prstGeom prst="rect">
            <a:avLst/>
          </a:prstGeom>
        </p:spPr>
      </p:pic>
      <p:pic>
        <p:nvPicPr>
          <p:cNvPr id="153" name="Picture 152" descr="Background pattern&#10;&#10;Description automatically generated">
            <a:extLst>
              <a:ext uri="{FF2B5EF4-FFF2-40B4-BE49-F238E27FC236}">
                <a16:creationId xmlns:a16="http://schemas.microsoft.com/office/drawing/2014/main" id="{D32F529F-ADD8-42AE-9337-E8F7E1847C13}"/>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80208" t="242" b="49651"/>
          <a:stretch/>
        </p:blipFill>
        <p:spPr>
          <a:xfrm>
            <a:off x="8283445" y="121894"/>
            <a:ext cx="1877666" cy="1895471"/>
          </a:xfrm>
          <a:prstGeom prst="rect">
            <a:avLst/>
          </a:prstGeom>
        </p:spPr>
      </p:pic>
      <p:pic>
        <p:nvPicPr>
          <p:cNvPr id="154" name="Picture 153" descr="Background pattern&#10;&#10;Description automatically generated">
            <a:extLst>
              <a:ext uri="{FF2B5EF4-FFF2-40B4-BE49-F238E27FC236}">
                <a16:creationId xmlns:a16="http://schemas.microsoft.com/office/drawing/2014/main" id="{9F1BB44A-C48B-4046-9A7E-FC8982040C76}"/>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8861" t="50092" r="70161"/>
          <a:stretch/>
        </p:blipFill>
        <p:spPr>
          <a:xfrm>
            <a:off x="10366500" y="2579394"/>
            <a:ext cx="1825500" cy="1731686"/>
          </a:xfrm>
          <a:prstGeom prst="rect">
            <a:avLst/>
          </a:prstGeom>
        </p:spPr>
      </p:pic>
      <p:pic>
        <p:nvPicPr>
          <p:cNvPr id="155" name="Picture 154" descr="Background pattern&#10;&#10;Description automatically generated">
            <a:extLst>
              <a:ext uri="{FF2B5EF4-FFF2-40B4-BE49-F238E27FC236}">
                <a16:creationId xmlns:a16="http://schemas.microsoft.com/office/drawing/2014/main" id="{52D3108A-6719-4670-BA3A-47309F091BBA}"/>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r="80208" b="49893"/>
          <a:stretch/>
        </p:blipFill>
        <p:spPr>
          <a:xfrm>
            <a:off x="214059" y="2528545"/>
            <a:ext cx="1877666" cy="1895471"/>
          </a:xfrm>
          <a:prstGeom prst="rect">
            <a:avLst/>
          </a:prstGeom>
        </p:spPr>
      </p:pic>
      <p:pic>
        <p:nvPicPr>
          <p:cNvPr id="156" name="Picture 155" descr="Background pattern&#10;&#10;Description automatically generated">
            <a:extLst>
              <a:ext uri="{FF2B5EF4-FFF2-40B4-BE49-F238E27FC236}">
                <a16:creationId xmlns:a16="http://schemas.microsoft.com/office/drawing/2014/main" id="{27F287C1-8BD7-46A5-A085-D1068BE8EB2C}"/>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19743" r="60465" b="49893"/>
          <a:stretch/>
        </p:blipFill>
        <p:spPr>
          <a:xfrm>
            <a:off x="2179777" y="2528545"/>
            <a:ext cx="1877666" cy="1895471"/>
          </a:xfrm>
          <a:prstGeom prst="rect">
            <a:avLst/>
          </a:prstGeom>
        </p:spPr>
      </p:pic>
      <p:pic>
        <p:nvPicPr>
          <p:cNvPr id="157" name="Picture 156" descr="Background pattern&#10;&#10;Description automatically generated">
            <a:extLst>
              <a:ext uri="{FF2B5EF4-FFF2-40B4-BE49-F238E27FC236}">
                <a16:creationId xmlns:a16="http://schemas.microsoft.com/office/drawing/2014/main" id="{1A80CB33-310B-40EA-9231-9D7D639B2388}"/>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39851" t="-1249" r="40357" b="51142"/>
          <a:stretch/>
        </p:blipFill>
        <p:spPr>
          <a:xfrm>
            <a:off x="4203426" y="2528545"/>
            <a:ext cx="1877666" cy="1895471"/>
          </a:xfrm>
          <a:prstGeom prst="rect">
            <a:avLst/>
          </a:prstGeom>
        </p:spPr>
      </p:pic>
      <p:pic>
        <p:nvPicPr>
          <p:cNvPr id="158" name="Picture 157" descr="Background pattern&#10;&#10;Description automatically generated">
            <a:extLst>
              <a:ext uri="{FF2B5EF4-FFF2-40B4-BE49-F238E27FC236}">
                <a16:creationId xmlns:a16="http://schemas.microsoft.com/office/drawing/2014/main" id="{6F95FABC-6F98-478A-A17E-2B8644A9FF61}"/>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60434" t="672" r="19774" b="49221"/>
          <a:stretch/>
        </p:blipFill>
        <p:spPr>
          <a:xfrm>
            <a:off x="6358526" y="2528545"/>
            <a:ext cx="1877666" cy="1895471"/>
          </a:xfrm>
          <a:prstGeom prst="rect">
            <a:avLst/>
          </a:prstGeom>
        </p:spPr>
      </p:pic>
      <p:pic>
        <p:nvPicPr>
          <p:cNvPr id="159" name="Picture 158" descr="Background pattern&#10;&#10;Description automatically generated">
            <a:extLst>
              <a:ext uri="{FF2B5EF4-FFF2-40B4-BE49-F238E27FC236}">
                <a16:creationId xmlns:a16="http://schemas.microsoft.com/office/drawing/2014/main" id="{FEDA36A8-9671-44DE-B0D5-87686EC05515}"/>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80208" t="242" b="49651"/>
          <a:stretch/>
        </p:blipFill>
        <p:spPr>
          <a:xfrm>
            <a:off x="8316312" y="2528545"/>
            <a:ext cx="1877666" cy="1895471"/>
          </a:xfrm>
          <a:prstGeom prst="rect">
            <a:avLst/>
          </a:prstGeom>
        </p:spPr>
      </p:pic>
      <p:pic>
        <p:nvPicPr>
          <p:cNvPr id="160" name="Picture 159" descr="Background pattern&#10;&#10;Description automatically generated">
            <a:extLst>
              <a:ext uri="{FF2B5EF4-FFF2-40B4-BE49-F238E27FC236}">
                <a16:creationId xmlns:a16="http://schemas.microsoft.com/office/drawing/2014/main" id="{19AD2CCB-EBE6-48F9-B19D-CAF63D02C5E8}"/>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8861" t="50092" r="70161"/>
          <a:stretch/>
        </p:blipFill>
        <p:spPr>
          <a:xfrm>
            <a:off x="10366500" y="4797008"/>
            <a:ext cx="1825500" cy="1731686"/>
          </a:xfrm>
          <a:prstGeom prst="rect">
            <a:avLst/>
          </a:prstGeom>
        </p:spPr>
      </p:pic>
      <p:pic>
        <p:nvPicPr>
          <p:cNvPr id="161" name="Picture 160" descr="Background pattern&#10;&#10;Description automatically generated">
            <a:extLst>
              <a:ext uri="{FF2B5EF4-FFF2-40B4-BE49-F238E27FC236}">
                <a16:creationId xmlns:a16="http://schemas.microsoft.com/office/drawing/2014/main" id="{512238A1-7713-4084-83E7-F467724E8DCC}"/>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r="80208" b="49893"/>
          <a:stretch/>
        </p:blipFill>
        <p:spPr>
          <a:xfrm>
            <a:off x="214059" y="4746159"/>
            <a:ext cx="1877666" cy="1895471"/>
          </a:xfrm>
          <a:prstGeom prst="rect">
            <a:avLst/>
          </a:prstGeom>
        </p:spPr>
      </p:pic>
      <p:pic>
        <p:nvPicPr>
          <p:cNvPr id="162" name="Picture 161" descr="Background pattern&#10;&#10;Description automatically generated">
            <a:extLst>
              <a:ext uri="{FF2B5EF4-FFF2-40B4-BE49-F238E27FC236}">
                <a16:creationId xmlns:a16="http://schemas.microsoft.com/office/drawing/2014/main" id="{EE7CBF0F-F1CF-4D2F-B5B6-4BB3E6FC9A6D}"/>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19743" r="60465" b="49893"/>
          <a:stretch/>
        </p:blipFill>
        <p:spPr>
          <a:xfrm>
            <a:off x="2179777" y="4746159"/>
            <a:ext cx="1877666" cy="1895471"/>
          </a:xfrm>
          <a:prstGeom prst="rect">
            <a:avLst/>
          </a:prstGeom>
        </p:spPr>
      </p:pic>
      <p:pic>
        <p:nvPicPr>
          <p:cNvPr id="163" name="Picture 162" descr="Background pattern&#10;&#10;Description automatically generated">
            <a:extLst>
              <a:ext uri="{FF2B5EF4-FFF2-40B4-BE49-F238E27FC236}">
                <a16:creationId xmlns:a16="http://schemas.microsoft.com/office/drawing/2014/main" id="{075ADB38-8039-42DF-999C-FE31EF057B49}"/>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39851" t="-1249" r="40357" b="51142"/>
          <a:stretch/>
        </p:blipFill>
        <p:spPr>
          <a:xfrm>
            <a:off x="4203426" y="4746159"/>
            <a:ext cx="1877666" cy="1895471"/>
          </a:xfrm>
          <a:prstGeom prst="rect">
            <a:avLst/>
          </a:prstGeom>
        </p:spPr>
      </p:pic>
      <p:pic>
        <p:nvPicPr>
          <p:cNvPr id="164" name="Picture 163" descr="Background pattern&#10;&#10;Description automatically generated">
            <a:extLst>
              <a:ext uri="{FF2B5EF4-FFF2-40B4-BE49-F238E27FC236}">
                <a16:creationId xmlns:a16="http://schemas.microsoft.com/office/drawing/2014/main" id="{FDDF250D-7F26-4D33-883B-AE62926D950D}"/>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60434" t="672" r="19774" b="49221"/>
          <a:stretch/>
        </p:blipFill>
        <p:spPr>
          <a:xfrm>
            <a:off x="6358526" y="4746159"/>
            <a:ext cx="1877666" cy="1895471"/>
          </a:xfrm>
          <a:prstGeom prst="rect">
            <a:avLst/>
          </a:prstGeom>
        </p:spPr>
      </p:pic>
      <p:pic>
        <p:nvPicPr>
          <p:cNvPr id="165" name="Picture 164" descr="Background pattern&#10;&#10;Description automatically generated">
            <a:extLst>
              <a:ext uri="{FF2B5EF4-FFF2-40B4-BE49-F238E27FC236}">
                <a16:creationId xmlns:a16="http://schemas.microsoft.com/office/drawing/2014/main" id="{C2186C0A-9C93-4E6F-B75C-251EF410E3E2}"/>
              </a:ext>
            </a:extLst>
          </p:cNvPr>
          <p:cNvPicPr>
            <a:picLocks noChangeAspect="1"/>
          </p:cNvPicPr>
          <p:nvPr/>
        </p:nvPicPr>
        <p:blipFill rotWithShape="1">
          <a:blip r:embed="rId3">
            <a:clrChange>
              <a:clrFrom>
                <a:srgbClr val="DA0D14"/>
              </a:clrFrom>
              <a:clrTo>
                <a:srgbClr val="DA0D14">
                  <a:alpha val="0"/>
                </a:srgbClr>
              </a:clrTo>
            </a:clrChange>
            <a:grayscl/>
            <a:extLst>
              <a:ext uri="{28A0092B-C50C-407E-A947-70E740481C1C}">
                <a14:useLocalDpi xmlns:a14="http://schemas.microsoft.com/office/drawing/2010/main"/>
              </a:ext>
            </a:extLst>
          </a:blip>
          <a:srcRect l="80208" t="242" b="49651"/>
          <a:stretch/>
        </p:blipFill>
        <p:spPr>
          <a:xfrm>
            <a:off x="8316312" y="4746159"/>
            <a:ext cx="1877666" cy="1895471"/>
          </a:xfrm>
          <a:prstGeom prst="rect">
            <a:avLst/>
          </a:prstGeom>
        </p:spPr>
      </p:pic>
    </p:spTree>
    <p:extLst>
      <p:ext uri="{BB962C8B-B14F-4D97-AF65-F5344CB8AC3E}">
        <p14:creationId xmlns:p14="http://schemas.microsoft.com/office/powerpoint/2010/main" val="50828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Congruence</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082362501"/>
              </p:ext>
            </p:extLst>
          </p:nvPr>
        </p:nvGraphicFramePr>
        <p:xfrm>
          <a:off x="512817" y="881208"/>
          <a:ext cx="10768741" cy="5760720"/>
        </p:xfrm>
        <a:graphic>
          <a:graphicData uri="http://schemas.openxmlformats.org/drawingml/2006/table">
            <a:tbl>
              <a:tblPr firstRow="1" bandRow="1">
                <a:tableStyleId>{5940675A-B579-460E-94D1-54222C63F5DA}</a:tableStyleId>
              </a:tblPr>
              <a:tblGrid>
                <a:gridCol w="10768741">
                  <a:extLst>
                    <a:ext uri="{9D8B030D-6E8A-4147-A177-3AD203B41FA5}">
                      <a16:colId xmlns:a16="http://schemas.microsoft.com/office/drawing/2014/main" val="4178532543"/>
                    </a:ext>
                  </a:extLst>
                </a:gridCol>
              </a:tblGrid>
              <a:tr h="330453">
                <a:tc>
                  <a:txBody>
                    <a:bodyPr/>
                    <a:lstStyle/>
                    <a:p>
                      <a:r>
                        <a:rPr lang="en-GB" sz="1800" b="1" dirty="0">
                          <a:solidFill>
                            <a:schemeClr val="bg1"/>
                          </a:solidFill>
                        </a:rPr>
                        <a:t>Previous learning</a:t>
                      </a:r>
                    </a:p>
                  </a:txBody>
                  <a:tcPr>
                    <a:solidFill>
                      <a:schemeClr val="accent2"/>
                    </a:solidFill>
                  </a:tcPr>
                </a:tc>
                <a:extLst>
                  <a:ext uri="{0D108BD9-81ED-4DB2-BD59-A6C34878D82A}">
                    <a16:rowId xmlns:a16="http://schemas.microsoft.com/office/drawing/2014/main" val="1994315794"/>
                  </a:ext>
                </a:extLst>
              </a:tr>
              <a:tr h="2954167">
                <a:tc>
                  <a:txBody>
                    <a:bodyPr/>
                    <a:lstStyle/>
                    <a:p>
                      <a:pPr marL="0" indent="0">
                        <a:buFont typeface="Arial" panose="020B0604020202020204" pitchFamily="34" charset="0"/>
                        <a:buNone/>
                      </a:pPr>
                      <a:r>
                        <a:rPr lang="en-GB" sz="1600" i="0" dirty="0"/>
                        <a:t>Key Stage 1 curriculum:</a:t>
                      </a:r>
                    </a:p>
                    <a:p>
                      <a:pPr marL="285750" indent="-285750">
                        <a:buFont typeface="Arial" panose="020B0604020202020204" pitchFamily="34" charset="0"/>
                        <a:buChar char="•"/>
                      </a:pPr>
                      <a:r>
                        <a:rPr lang="en-GB" sz="1600" i="0" dirty="0"/>
                        <a:t>Year 2: use mathematical vocabulary to describe position, direction and movement, including movement in a straight line and distinguishing between rotation as a turn and in terms of right angles for quarter, half and three-quarter turns (clockwise and anti-clockwise)</a:t>
                      </a:r>
                    </a:p>
                    <a:p>
                      <a:pPr marL="0" indent="0">
                        <a:buFont typeface="Arial" panose="020B0604020202020204" pitchFamily="34" charset="0"/>
                        <a:buNone/>
                      </a:pPr>
                      <a:endParaRPr lang="en-GB" sz="1600" i="0" dirty="0"/>
                    </a:p>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recognise angles as a property of shape or a description of a turn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identify lines of symmetry in 2-D shapes presented in different orientations and complete a simple symmetric figure with respect to a specific line of symmetry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describe movements between positions as translations of a given unit to the left/right and up/down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identify, describe and represent the position of a shape following a reflection (in lines parallel to the axes) or translation, using the appropriate language and know that the shape has not changed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draw and translate simple shapes on the coordinate plane (all four quadrants) and reflect them in the 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t>Year 6: recognise angles where they meet at a point, are on a straight line, or are vertically opposite, and find missing angles.</a:t>
                      </a:r>
                      <a:endParaRPr lang="en-GB" sz="1600" b="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4G–1: Draw polygons, specified by coordinates in the first quadrant, and translate within the first quadrant (pp192– 96); </a:t>
                      </a:r>
                      <a:r>
                        <a:rPr lang="en-GB" sz="1600" i="0" dirty="0"/>
                        <a:t>4G</a:t>
                      </a:r>
                      <a:r>
                        <a:rPr lang="en-GB" sz="1600" i="0" baseline="0" dirty="0"/>
                        <a:t>–</a:t>
                      </a:r>
                      <a:r>
                        <a:rPr lang="en-GB" sz="1600" i="0" dirty="0"/>
                        <a:t>3 Identify line symmetry in 2D shapes presented in different orientations. Reflect shapes in a line of symmetry and complete a symmetric figure or pattern with respect to a specified line of symmetry (pp201</a:t>
                      </a:r>
                      <a:r>
                        <a:rPr lang="en-GB" sz="1600" i="0" baseline="0" dirty="0"/>
                        <a:t>–</a:t>
                      </a:r>
                      <a:r>
                        <a:rPr lang="en-GB" sz="1600" i="0" dirty="0"/>
                        <a:t>04)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2171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Congruence</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545399185"/>
                  </p:ext>
                </p:extLst>
              </p:nvPr>
            </p:nvGraphicFramePr>
            <p:xfrm>
              <a:off x="417815" y="1140538"/>
              <a:ext cx="10091847" cy="5286352"/>
            </p:xfrm>
            <a:graphic>
              <a:graphicData uri="http://schemas.openxmlformats.org/drawingml/2006/table">
                <a:tbl>
                  <a:tblPr firstRow="1" bandRow="1">
                    <a:tableStyleId>{5940675A-B579-460E-94D1-54222C63F5DA}</a:tableStyleId>
                  </a:tblPr>
                  <a:tblGrid>
                    <a:gridCol w="10091847">
                      <a:extLst>
                        <a:ext uri="{9D8B030D-6E8A-4147-A177-3AD203B41FA5}">
                          <a16:colId xmlns:a16="http://schemas.microsoft.com/office/drawing/2014/main" val="864547500"/>
                        </a:ext>
                      </a:extLst>
                    </a:gridCol>
                  </a:tblGrid>
                  <a:tr h="400027">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842400">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transformations describe different ways of mapping points on a plane to other points on the plane.</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Recognise that, in all four transformations, every element of the object (i.e. every point, line or curve, interior space, etc.) undergoes the same transformation; from this, recognise what changes and what remains invariant after an object undergoes a transformation.</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Build on their experience of distinguishing between all four transformations at Key Stage 2, by concentrating on specific features, such as the centre of rotation. This includes understanding the minimum information required to describe the transformation.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Recognise that translation, rotation and reflection produce congruent shapes in an increasing range of orientations and senses.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that translation is the only transformation that always maintains both congruence and orientation; build from describing translations using informal language (e.g. left 4, up 3) to using formal vector notation (e.g. </a:t>
                          </a:r>
                          <a14:m>
                            <m:oMath xmlns:m="http://schemas.openxmlformats.org/officeDocument/2006/math">
                              <m:d>
                                <m:dPr>
                                  <m:ctrlPr>
                                    <a:rPr lang="en-GB" sz="1600" i="1" kern="1200" smtClean="0">
                                      <a:solidFill>
                                        <a:schemeClr val="tx1"/>
                                      </a:solidFill>
                                      <a:effectLst/>
                                      <a:latin typeface="Cambria Math" panose="02040503050406030204" pitchFamily="18" charset="0"/>
                                      <a:ea typeface="+mn-ea"/>
                                      <a:cs typeface="+mn-cs"/>
                                    </a:rPr>
                                  </m:ctrlPr>
                                </m:dPr>
                                <m:e>
                                  <m:m>
                                    <m:mPr>
                                      <m:mcs>
                                        <m:mc>
                                          <m:mcPr>
                                            <m:count m:val="1"/>
                                            <m:mcJc m:val="center"/>
                                          </m:mcPr>
                                        </m:mc>
                                      </m:mcs>
                                      <m:ctrlPr>
                                        <a:rPr lang="en-GB" sz="1600" i="1" kern="1200" smtClean="0">
                                          <a:solidFill>
                                            <a:schemeClr val="tx1"/>
                                          </a:solidFill>
                                          <a:effectLst/>
                                          <a:latin typeface="Cambria Math" panose="02040503050406030204" pitchFamily="18" charset="0"/>
                                          <a:ea typeface="+mn-ea"/>
                                          <a:cs typeface="+mn-cs"/>
                                        </a:rPr>
                                      </m:ctrlPr>
                                    </m:mPr>
                                    <m:mr>
                                      <m:e>
                                        <m:r>
                                          <m:rPr>
                                            <m:brk m:alnAt="7"/>
                                          </m:rPr>
                                          <a:rPr lang="en-GB" sz="1600" b="0" i="1" kern="1200" smtClean="0">
                                            <a:solidFill>
                                              <a:schemeClr val="tx1"/>
                                            </a:solidFill>
                                            <a:effectLst/>
                                            <a:latin typeface="Cambria Math" panose="02040503050406030204" pitchFamily="18" charset="0"/>
                                            <a:ea typeface="+mn-ea"/>
                                            <a:cs typeface="+mn-cs"/>
                                          </a:rPr>
                                          <m:t>4</m:t>
                                        </m:r>
                                      </m:e>
                                    </m:mr>
                                    <m:mr>
                                      <m:e>
                                        <m:r>
                                          <a:rPr lang="en-GB" sz="1600" b="0" i="1" kern="1200" smtClean="0">
                                            <a:solidFill>
                                              <a:schemeClr val="tx1"/>
                                            </a:solidFill>
                                            <a:effectLst/>
                                            <a:latin typeface="Cambria Math" panose="02040503050406030204" pitchFamily="18" charset="0"/>
                                            <a:ea typeface="+mn-ea"/>
                                            <a:cs typeface="+mn-cs"/>
                                          </a:rPr>
                                          <m:t>3</m:t>
                                        </m:r>
                                      </m:e>
                                    </m:mr>
                                  </m:m>
                                </m:e>
                              </m:d>
                            </m:oMath>
                          </a14:m>
                          <a:r>
                            <a:rPr lang="en-GB" sz="1600" kern="1200" dirty="0">
                              <a:solidFill>
                                <a:schemeClr val="tx1"/>
                              </a:solidFill>
                              <a:effectLst/>
                              <a:latin typeface="+mn-lt"/>
                              <a:ea typeface="+mn-ea"/>
                              <a:cs typeface="+mn-cs"/>
                            </a:rPr>
                            <a:t>)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rotation maintains congruence but produces a change in orientation; build from Key Stage 2 experience to rotate objects by any angle (specifying size and direction of turn); understand the effect of varying the centre of rotation, (including that different centres of rotation can mean that the position of the image changes even when the orientation does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that reflection also maintains congruence but offers the full range of possible congruent shapes; reflect objects in lines which are neither horizontal nor vertical.</a:t>
                          </a:r>
                          <a:endParaRPr lang="en-GB" sz="1600" kern="1200" dirty="0">
                            <a:solidFill>
                              <a:schemeClr val="tx1"/>
                            </a:solidFill>
                            <a:effectLst/>
                            <a:highlight>
                              <a:srgbClr val="FFFF00"/>
                            </a:highlight>
                            <a:latin typeface="+mn-lt"/>
                            <a:ea typeface="+mn-ea"/>
                            <a:cs typeface="+mn-cs"/>
                          </a:endParaRP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545399185"/>
                  </p:ext>
                </p:extLst>
              </p:nvPr>
            </p:nvGraphicFramePr>
            <p:xfrm>
              <a:off x="417815" y="1140538"/>
              <a:ext cx="10091847" cy="5286352"/>
            </p:xfrm>
            <a:graphic>
              <a:graphicData uri="http://schemas.openxmlformats.org/drawingml/2006/table">
                <a:tbl>
                  <a:tblPr firstRow="1" bandRow="1">
                    <a:tableStyleId>{5940675A-B579-460E-94D1-54222C63F5DA}</a:tableStyleId>
                  </a:tblPr>
                  <a:tblGrid>
                    <a:gridCol w="10091847">
                      <a:extLst>
                        <a:ext uri="{9D8B030D-6E8A-4147-A177-3AD203B41FA5}">
                          <a16:colId xmlns:a16="http://schemas.microsoft.com/office/drawing/2014/main" val="864547500"/>
                        </a:ext>
                      </a:extLst>
                    </a:gridCol>
                  </a:tblGrid>
                  <a:tr h="400027">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886325">
                    <a:tc>
                      <a:txBody>
                        <a:bodyPr/>
                        <a:lstStyle/>
                        <a:p>
                          <a:endParaRPr lang="en-US"/>
                        </a:p>
                      </a:txBody>
                      <a:tcPr>
                        <a:blipFill>
                          <a:blip r:embed="rId3"/>
                          <a:stretch>
                            <a:fillRect l="-60" t="-8853" r="-121" b="-1621"/>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275717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 The same triangle?</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5727183" y="38639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5465A3-FB5C-B74A-B52F-6AD30AD700C5}"/>
              </a:ext>
            </a:extLst>
          </p:cNvPr>
          <p:cNvSpPr txBox="1"/>
          <p:nvPr/>
        </p:nvSpPr>
        <p:spPr>
          <a:xfrm>
            <a:off x="5653825" y="1294253"/>
            <a:ext cx="6538176" cy="1175706"/>
          </a:xfrm>
          <a:prstGeom prst="rect">
            <a:avLst/>
          </a:prstGeom>
          <a:noFill/>
        </p:spPr>
        <p:txBody>
          <a:bodyPr wrap="square" rtlCol="0">
            <a:spAutoFit/>
          </a:bodyPr>
          <a:lstStyle/>
          <a:p>
            <a:pPr marL="457200" indent="-457200">
              <a:buFont typeface="+mj-lt"/>
              <a:buAutoNum type="alphaLcParenR"/>
            </a:pPr>
            <a:r>
              <a:rPr lang="en-US" sz="2200" dirty="0"/>
              <a:t>Which of these triangles are the same?</a:t>
            </a:r>
          </a:p>
          <a:p>
            <a:pPr marL="457200" indent="-457200">
              <a:buFont typeface="+mj-lt"/>
              <a:buAutoNum type="alphaLcParenR"/>
            </a:pPr>
            <a:r>
              <a:rPr lang="en-US" sz="2200" dirty="0"/>
              <a:t>Are there any that you need to know more about before you can be certain?</a:t>
            </a:r>
          </a:p>
        </p:txBody>
      </p:sp>
      <p:pic>
        <p:nvPicPr>
          <p:cNvPr id="2" name="Picture 1">
            <a:extLst>
              <a:ext uri="{FF2B5EF4-FFF2-40B4-BE49-F238E27FC236}">
                <a16:creationId xmlns:a16="http://schemas.microsoft.com/office/drawing/2014/main" id="{92E1A47F-FDCB-9745-85A8-7514BA40EDEC}"/>
              </a:ext>
            </a:extLst>
          </p:cNvPr>
          <p:cNvPicPr>
            <a:picLocks noChangeAspect="1"/>
          </p:cNvPicPr>
          <p:nvPr/>
        </p:nvPicPr>
        <p:blipFill>
          <a:blip r:embed="rId3"/>
          <a:stretch>
            <a:fillRect/>
          </a:stretch>
        </p:blipFill>
        <p:spPr>
          <a:xfrm>
            <a:off x="182880" y="1193768"/>
            <a:ext cx="5266574" cy="4470464"/>
          </a:xfrm>
          <a:prstGeom prst="rect">
            <a:avLst/>
          </a:prstGeom>
        </p:spPr>
      </p:pic>
      <p:sp>
        <p:nvSpPr>
          <p:cNvPr id="7" name="TextBox 6">
            <a:extLst>
              <a:ext uri="{FF2B5EF4-FFF2-40B4-BE49-F238E27FC236}">
                <a16:creationId xmlns:a16="http://schemas.microsoft.com/office/drawing/2014/main" id="{4CF4099E-7958-634B-8418-DD8E5B0174EB}"/>
              </a:ext>
            </a:extLst>
          </p:cNvPr>
          <p:cNvSpPr txBox="1"/>
          <p:nvPr/>
        </p:nvSpPr>
        <p:spPr>
          <a:xfrm>
            <a:off x="759853" y="2601533"/>
            <a:ext cx="320922" cy="338554"/>
          </a:xfrm>
          <a:prstGeom prst="rect">
            <a:avLst/>
          </a:prstGeom>
          <a:noFill/>
        </p:spPr>
        <p:txBody>
          <a:bodyPr wrap="none" rtlCol="0">
            <a:spAutoFit/>
          </a:bodyPr>
          <a:lstStyle/>
          <a:p>
            <a:pPr>
              <a:buNone/>
            </a:pPr>
            <a:r>
              <a:rPr lang="en-US" sz="1600" dirty="0">
                <a:solidFill>
                  <a:schemeClr val="bg1"/>
                </a:solidFill>
              </a:rPr>
              <a:t>A</a:t>
            </a:r>
          </a:p>
        </p:txBody>
      </p:sp>
      <p:sp>
        <p:nvSpPr>
          <p:cNvPr id="9" name="TextBox 8">
            <a:extLst>
              <a:ext uri="{FF2B5EF4-FFF2-40B4-BE49-F238E27FC236}">
                <a16:creationId xmlns:a16="http://schemas.microsoft.com/office/drawing/2014/main" id="{219BF614-4A7A-5E48-956F-0C2888E761FA}"/>
              </a:ext>
            </a:extLst>
          </p:cNvPr>
          <p:cNvSpPr txBox="1"/>
          <p:nvPr/>
        </p:nvSpPr>
        <p:spPr>
          <a:xfrm>
            <a:off x="1878168" y="2625143"/>
            <a:ext cx="320922" cy="338554"/>
          </a:xfrm>
          <a:prstGeom prst="rect">
            <a:avLst/>
          </a:prstGeom>
          <a:noFill/>
        </p:spPr>
        <p:txBody>
          <a:bodyPr wrap="none" rtlCol="0">
            <a:spAutoFit/>
          </a:bodyPr>
          <a:lstStyle/>
          <a:p>
            <a:pPr>
              <a:buNone/>
            </a:pPr>
            <a:r>
              <a:rPr lang="en-US" sz="1600" dirty="0">
                <a:solidFill>
                  <a:schemeClr val="bg1"/>
                </a:solidFill>
              </a:rPr>
              <a:t>B</a:t>
            </a:r>
          </a:p>
        </p:txBody>
      </p:sp>
      <p:sp>
        <p:nvSpPr>
          <p:cNvPr id="11" name="TextBox 10">
            <a:extLst>
              <a:ext uri="{FF2B5EF4-FFF2-40B4-BE49-F238E27FC236}">
                <a16:creationId xmlns:a16="http://schemas.microsoft.com/office/drawing/2014/main" id="{09BE7E73-94AA-EA43-A949-EE2FFBF1CEAC}"/>
              </a:ext>
            </a:extLst>
          </p:cNvPr>
          <p:cNvSpPr txBox="1"/>
          <p:nvPr/>
        </p:nvSpPr>
        <p:spPr>
          <a:xfrm>
            <a:off x="2700269" y="1772992"/>
            <a:ext cx="332142" cy="338554"/>
          </a:xfrm>
          <a:prstGeom prst="rect">
            <a:avLst/>
          </a:prstGeom>
          <a:noFill/>
        </p:spPr>
        <p:txBody>
          <a:bodyPr wrap="none" rtlCol="0">
            <a:spAutoFit/>
          </a:bodyPr>
          <a:lstStyle/>
          <a:p>
            <a:pPr>
              <a:buNone/>
            </a:pPr>
            <a:r>
              <a:rPr lang="en-US" sz="1600" dirty="0">
                <a:solidFill>
                  <a:schemeClr val="bg1"/>
                </a:solidFill>
              </a:rPr>
              <a:t>C</a:t>
            </a:r>
          </a:p>
        </p:txBody>
      </p:sp>
      <p:sp>
        <p:nvSpPr>
          <p:cNvPr id="12" name="TextBox 11">
            <a:extLst>
              <a:ext uri="{FF2B5EF4-FFF2-40B4-BE49-F238E27FC236}">
                <a16:creationId xmlns:a16="http://schemas.microsoft.com/office/drawing/2014/main" id="{F73A549B-F72E-3646-B41C-DD458D0BA90B}"/>
              </a:ext>
            </a:extLst>
          </p:cNvPr>
          <p:cNvSpPr txBox="1"/>
          <p:nvPr/>
        </p:nvSpPr>
        <p:spPr>
          <a:xfrm>
            <a:off x="4059456" y="2688947"/>
            <a:ext cx="332142" cy="338554"/>
          </a:xfrm>
          <a:prstGeom prst="rect">
            <a:avLst/>
          </a:prstGeom>
          <a:noFill/>
        </p:spPr>
        <p:txBody>
          <a:bodyPr wrap="none" rtlCol="0">
            <a:spAutoFit/>
          </a:bodyPr>
          <a:lstStyle/>
          <a:p>
            <a:pPr>
              <a:buNone/>
            </a:pPr>
            <a:r>
              <a:rPr lang="en-US" sz="1600" dirty="0">
                <a:solidFill>
                  <a:schemeClr val="bg1"/>
                </a:solidFill>
              </a:rPr>
              <a:t>D</a:t>
            </a:r>
          </a:p>
        </p:txBody>
      </p:sp>
      <p:sp>
        <p:nvSpPr>
          <p:cNvPr id="13" name="TextBox 12">
            <a:extLst>
              <a:ext uri="{FF2B5EF4-FFF2-40B4-BE49-F238E27FC236}">
                <a16:creationId xmlns:a16="http://schemas.microsoft.com/office/drawing/2014/main" id="{1176D861-010B-9B46-B047-FBF443EA37D8}"/>
              </a:ext>
            </a:extLst>
          </p:cNvPr>
          <p:cNvSpPr txBox="1"/>
          <p:nvPr/>
        </p:nvSpPr>
        <p:spPr>
          <a:xfrm>
            <a:off x="3395728" y="3644900"/>
            <a:ext cx="320922" cy="338554"/>
          </a:xfrm>
          <a:prstGeom prst="rect">
            <a:avLst/>
          </a:prstGeom>
          <a:noFill/>
        </p:spPr>
        <p:txBody>
          <a:bodyPr wrap="none" rtlCol="0">
            <a:spAutoFit/>
          </a:bodyPr>
          <a:lstStyle/>
          <a:p>
            <a:pPr>
              <a:buNone/>
            </a:pPr>
            <a:r>
              <a:rPr lang="en-US" sz="1600" dirty="0">
                <a:solidFill>
                  <a:schemeClr val="bg1"/>
                </a:solidFill>
              </a:rPr>
              <a:t>E</a:t>
            </a:r>
          </a:p>
        </p:txBody>
      </p:sp>
      <p:sp>
        <p:nvSpPr>
          <p:cNvPr id="14" name="TextBox 13">
            <a:extLst>
              <a:ext uri="{FF2B5EF4-FFF2-40B4-BE49-F238E27FC236}">
                <a16:creationId xmlns:a16="http://schemas.microsoft.com/office/drawing/2014/main" id="{AB58D441-AAC1-EB40-9A32-6FF0D580965D}"/>
              </a:ext>
            </a:extLst>
          </p:cNvPr>
          <p:cNvSpPr txBox="1"/>
          <p:nvPr/>
        </p:nvSpPr>
        <p:spPr>
          <a:xfrm>
            <a:off x="3716650" y="4654566"/>
            <a:ext cx="309700" cy="338554"/>
          </a:xfrm>
          <a:prstGeom prst="rect">
            <a:avLst/>
          </a:prstGeom>
          <a:noFill/>
        </p:spPr>
        <p:txBody>
          <a:bodyPr wrap="none" rtlCol="0">
            <a:spAutoFit/>
          </a:bodyPr>
          <a:lstStyle/>
          <a:p>
            <a:pPr>
              <a:buNone/>
            </a:pPr>
            <a:r>
              <a:rPr lang="en-US" sz="1600" dirty="0">
                <a:solidFill>
                  <a:schemeClr val="bg1"/>
                </a:solidFill>
              </a:rPr>
              <a:t>F</a:t>
            </a:r>
          </a:p>
        </p:txBody>
      </p:sp>
      <p:sp>
        <p:nvSpPr>
          <p:cNvPr id="15" name="TextBox 14">
            <a:extLst>
              <a:ext uri="{FF2B5EF4-FFF2-40B4-BE49-F238E27FC236}">
                <a16:creationId xmlns:a16="http://schemas.microsoft.com/office/drawing/2014/main" id="{3C735344-2CEF-8343-90AD-901794C86BA6}"/>
              </a:ext>
            </a:extLst>
          </p:cNvPr>
          <p:cNvSpPr txBox="1"/>
          <p:nvPr/>
        </p:nvSpPr>
        <p:spPr>
          <a:xfrm>
            <a:off x="2507087" y="3782094"/>
            <a:ext cx="344966" cy="338554"/>
          </a:xfrm>
          <a:prstGeom prst="rect">
            <a:avLst/>
          </a:prstGeom>
          <a:noFill/>
        </p:spPr>
        <p:txBody>
          <a:bodyPr wrap="none" rtlCol="0">
            <a:spAutoFit/>
          </a:bodyPr>
          <a:lstStyle/>
          <a:p>
            <a:pPr>
              <a:buNone/>
            </a:pPr>
            <a:r>
              <a:rPr lang="en-US" sz="1600" dirty="0">
                <a:solidFill>
                  <a:schemeClr val="bg1"/>
                </a:solidFill>
              </a:rPr>
              <a:t>G</a:t>
            </a:r>
          </a:p>
        </p:txBody>
      </p:sp>
      <p:sp>
        <p:nvSpPr>
          <p:cNvPr id="16" name="TextBox 15">
            <a:extLst>
              <a:ext uri="{FF2B5EF4-FFF2-40B4-BE49-F238E27FC236}">
                <a16:creationId xmlns:a16="http://schemas.microsoft.com/office/drawing/2014/main" id="{354E96CB-9312-004E-879C-3B7105A53067}"/>
              </a:ext>
            </a:extLst>
          </p:cNvPr>
          <p:cNvSpPr txBox="1"/>
          <p:nvPr/>
        </p:nvSpPr>
        <p:spPr>
          <a:xfrm>
            <a:off x="775654" y="4430503"/>
            <a:ext cx="332142" cy="338554"/>
          </a:xfrm>
          <a:prstGeom prst="rect">
            <a:avLst/>
          </a:prstGeom>
          <a:noFill/>
        </p:spPr>
        <p:txBody>
          <a:bodyPr wrap="none" rtlCol="0">
            <a:spAutoFit/>
          </a:bodyPr>
          <a:lstStyle/>
          <a:p>
            <a:pPr>
              <a:buNone/>
            </a:pPr>
            <a:r>
              <a:rPr lang="en-US" sz="1600" dirty="0">
                <a:solidFill>
                  <a:schemeClr val="bg1"/>
                </a:solidFill>
              </a:rPr>
              <a:t>H</a:t>
            </a:r>
          </a:p>
        </p:txBody>
      </p:sp>
      <p:sp>
        <p:nvSpPr>
          <p:cNvPr id="5" name="TextBox 4">
            <a:extLst>
              <a:ext uri="{FF2B5EF4-FFF2-40B4-BE49-F238E27FC236}">
                <a16:creationId xmlns:a16="http://schemas.microsoft.com/office/drawing/2014/main" id="{860F4744-0EA3-C44E-92E9-69E9579A617A}"/>
              </a:ext>
            </a:extLst>
          </p:cNvPr>
          <p:cNvSpPr txBox="1"/>
          <p:nvPr/>
        </p:nvSpPr>
        <p:spPr>
          <a:xfrm>
            <a:off x="6742548" y="3782094"/>
            <a:ext cx="5076919" cy="1446550"/>
          </a:xfrm>
          <a:prstGeom prst="rect">
            <a:avLst/>
          </a:prstGeom>
          <a:noFill/>
        </p:spPr>
        <p:txBody>
          <a:bodyPr wrap="square" rtlCol="0">
            <a:spAutoFit/>
          </a:bodyPr>
          <a:lstStyle/>
          <a:p>
            <a:pPr>
              <a:buNone/>
            </a:pPr>
            <a:r>
              <a:rPr lang="en-US" sz="2200" dirty="0"/>
              <a:t>Shapes E and H are not the same as shape A. Which of E and H is most like shape A? Explain the reasons for your answer.</a:t>
            </a:r>
          </a:p>
        </p:txBody>
      </p:sp>
    </p:spTree>
    <p:extLst>
      <p:ext uri="{BB962C8B-B14F-4D97-AF65-F5344CB8AC3E}">
        <p14:creationId xmlns:p14="http://schemas.microsoft.com/office/powerpoint/2010/main" val="19682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00256285"/>
              </p:ext>
            </p:extLst>
          </p:nvPr>
        </p:nvGraphicFramePr>
        <p:xfrm>
          <a:off x="267128" y="764704"/>
          <a:ext cx="11766038" cy="5674320"/>
        </p:xfrm>
        <a:graphic>
          <a:graphicData uri="http://schemas.openxmlformats.org/drawingml/2006/table">
            <a:tbl>
              <a:tblPr firstRow="1" bandRow="1">
                <a:tableStyleId>{5940675A-B579-460E-94D1-54222C63F5DA}</a:tableStyleId>
              </a:tblPr>
              <a:tblGrid>
                <a:gridCol w="7357354">
                  <a:extLst>
                    <a:ext uri="{9D8B030D-6E8A-4147-A177-3AD203B41FA5}">
                      <a16:colId xmlns:a16="http://schemas.microsoft.com/office/drawing/2014/main" val="695237181"/>
                    </a:ext>
                  </a:extLst>
                </a:gridCol>
                <a:gridCol w="440868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Ask students to consider particular pairs of triangles and ask, ‘What's the same, what's different?’ Draw attention to features necessary for congruence to support students to justify and compare their solutions. For example, state ‘A and B are the same because they are both 2 by 4 triangles.’ Then ask, ‘Are there other 2 by 4 triangles? Are they the same as A and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Triangle F is a particular challenge since it doesn’t align with the grid, and so its dimensions are not obvious. Ask students how they could convince themselves that it is 'the same'. Would they be convinced if you said that the angles in F are the same as those in A and B? Would they be convinced if you said that the angles are the same, and that one length is the same? This is not about them having formal knowledge of the properties of congruent shapes, rather about them reasoning with their understandings to draw conclusions.</a:t>
                      </a:r>
                    </a:p>
                    <a:p>
                      <a:endParaRPr lang="en-GB" sz="1600" u="none" dirty="0"/>
                    </a:p>
                    <a:p>
                      <a:r>
                        <a:rPr lang="en-GB" sz="1600" b="1" i="0" u="none" dirty="0"/>
                        <a:t>Representations</a:t>
                      </a:r>
                    </a:p>
                    <a:p>
                      <a:r>
                        <a:rPr lang="en-GB" sz="1600" b="0" i="0" u="none" dirty="0"/>
                        <a:t>The grid is used to support comparisons between lengths and angles.</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Explore with students what they understand 'the same' to mean, to gain an insight into what they know about congruence without yet using that vocabulary.</a:t>
                      </a:r>
                    </a:p>
                    <a:p>
                      <a:pPr marL="0" marR="0" lvl="0" indent="0" algn="l">
                        <a:lnSpc>
                          <a:spcPct val="100000"/>
                        </a:lnSpc>
                        <a:spcBef>
                          <a:spcPts val="0"/>
                        </a:spcBef>
                        <a:spcAft>
                          <a:spcPts val="600"/>
                        </a:spcAft>
                        <a:buClrTx/>
                        <a:buSzTx/>
                        <a:buFont typeface="Arial" panose="020B0604020202020204" pitchFamily="34" charset="0"/>
                        <a:buNone/>
                      </a:pPr>
                      <a:r>
                        <a:rPr lang="en-GB" sz="1600" dirty="0"/>
                        <a:t>Shape D, which includes a reflection; and F, which is aligned in a way that make it 'longer', may prove interesting to explore more. The alignment of F, where the lengths of the sides are not obvious, offers an opportunity to further discuss lengths of edges and whether having ‘the same’ length is enough to make two triangles the same.</a:t>
                      </a:r>
                    </a:p>
                    <a:p>
                      <a:pPr marL="0" marR="0" lvl="0" indent="0" algn="l">
                        <a:lnSpc>
                          <a:spcPct val="100000"/>
                        </a:lnSpc>
                        <a:spcBef>
                          <a:spcPts val="0"/>
                        </a:spcBef>
                        <a:spcAft>
                          <a:spcPts val="600"/>
                        </a:spcAft>
                        <a:buClrTx/>
                        <a:buSzTx/>
                        <a:buFont typeface="Arial" panose="020B0604020202020204" pitchFamily="34" charset="0"/>
                        <a:buNone/>
                      </a:pPr>
                      <a:r>
                        <a:rPr lang="en-GB" sz="1600" dirty="0"/>
                        <a:t>Shape E offers further insight into what students understand ‘the same’ to mean. They may describe it as ‘the same but smaller’, offering useful insight into their intuitive understanding of similarity.</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compares triangles to explore congruence, with the added dimension of students generating the triangles themselves using a pegboard.</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3180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 Tess-ellation</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382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5681" y="1137647"/>
            <a:ext cx="6458319" cy="3748719"/>
          </a:xfrm>
          <a:prstGeom prst="rect">
            <a:avLst/>
          </a:prstGeom>
          <a:noFill/>
        </p:spPr>
        <p:txBody>
          <a:bodyPr wrap="square" rtlCol="0">
            <a:spAutoFit/>
          </a:bodyPr>
          <a:lstStyle/>
          <a:p>
            <a:pPr>
              <a:buNone/>
            </a:pPr>
            <a:r>
              <a:rPr lang="en-US" sz="2200" dirty="0">
                <a:solidFill>
                  <a:srgbClr val="585858"/>
                </a:solidFill>
              </a:rPr>
              <a:t>Tessa made this pattern by drawing around an    L-shaped stencil. She started with the red shape, labelled 1.</a:t>
            </a:r>
          </a:p>
          <a:p>
            <a:pPr>
              <a:buNone/>
            </a:pPr>
            <a:endParaRPr lang="en-US" sz="2200" dirty="0">
              <a:solidFill>
                <a:srgbClr val="585858"/>
              </a:solidFill>
            </a:endParaRPr>
          </a:p>
          <a:p>
            <a:pPr marL="457200" indent="-457200">
              <a:buFont typeface="+mj-lt"/>
              <a:buAutoNum type="alphaLcParenR"/>
            </a:pPr>
            <a:r>
              <a:rPr lang="en-US" sz="2200" dirty="0">
                <a:solidFill>
                  <a:srgbClr val="585858"/>
                </a:solidFill>
              </a:rPr>
              <a:t>Choose an L shape where she could have slid the stencil </a:t>
            </a:r>
            <a:r>
              <a:rPr lang="en-US" sz="2200" b="1" dirty="0">
                <a:solidFill>
                  <a:srgbClr val="585858"/>
                </a:solidFill>
              </a:rPr>
              <a:t>along</a:t>
            </a:r>
            <a:r>
              <a:rPr lang="en-US" sz="2200" dirty="0">
                <a:solidFill>
                  <a:srgbClr val="585858"/>
                </a:solidFill>
              </a:rPr>
              <a:t> the page.</a:t>
            </a:r>
          </a:p>
          <a:p>
            <a:pPr marL="457200" indent="-457200">
              <a:buFont typeface="+mj-lt"/>
              <a:buAutoNum type="alphaLcParenR"/>
            </a:pPr>
            <a:r>
              <a:rPr lang="en-US" sz="2200" dirty="0">
                <a:solidFill>
                  <a:srgbClr val="585858"/>
                </a:solidFill>
              </a:rPr>
              <a:t>Choose an L shape where she could have </a:t>
            </a:r>
            <a:r>
              <a:rPr lang="en-US" sz="2200" b="1" dirty="0">
                <a:solidFill>
                  <a:srgbClr val="585858"/>
                </a:solidFill>
              </a:rPr>
              <a:t>flipped</a:t>
            </a:r>
            <a:r>
              <a:rPr lang="en-US" sz="2200" dirty="0">
                <a:solidFill>
                  <a:srgbClr val="585858"/>
                </a:solidFill>
              </a:rPr>
              <a:t> the stencil over.</a:t>
            </a:r>
          </a:p>
          <a:p>
            <a:pPr marL="457200" indent="-457200">
              <a:buFont typeface="+mj-lt"/>
              <a:buAutoNum type="alphaLcParenR"/>
            </a:pPr>
            <a:r>
              <a:rPr lang="en-US" sz="2200" dirty="0">
                <a:solidFill>
                  <a:srgbClr val="585858"/>
                </a:solidFill>
              </a:rPr>
              <a:t>Choose an L shape where she could have </a:t>
            </a:r>
            <a:r>
              <a:rPr lang="en-US" sz="2200" b="1" dirty="0">
                <a:solidFill>
                  <a:srgbClr val="585858"/>
                </a:solidFill>
              </a:rPr>
              <a:t>turned/spun </a:t>
            </a:r>
            <a:r>
              <a:rPr lang="en-US" sz="2200" dirty="0">
                <a:solidFill>
                  <a:srgbClr val="585858"/>
                </a:solidFill>
              </a:rPr>
              <a:t>the stencil.</a:t>
            </a:r>
          </a:p>
        </p:txBody>
      </p:sp>
      <p:pic>
        <p:nvPicPr>
          <p:cNvPr id="15" name="Picture 14">
            <a:extLst>
              <a:ext uri="{FF2B5EF4-FFF2-40B4-BE49-F238E27FC236}">
                <a16:creationId xmlns:a16="http://schemas.microsoft.com/office/drawing/2014/main" id="{3FBF8A05-DA5E-4B11-96BE-C88E75A5AB3B}"/>
              </a:ext>
            </a:extLst>
          </p:cNvPr>
          <p:cNvPicPr>
            <a:picLocks noChangeAspect="1"/>
          </p:cNvPicPr>
          <p:nvPr/>
        </p:nvPicPr>
        <p:blipFill>
          <a:blip r:embed="rId3"/>
          <a:stretch>
            <a:fillRect/>
          </a:stretch>
        </p:blipFill>
        <p:spPr>
          <a:xfrm>
            <a:off x="6899399" y="1164569"/>
            <a:ext cx="4883973" cy="3674559"/>
          </a:xfrm>
          <a:prstGeom prst="rect">
            <a:avLst/>
          </a:prstGeom>
        </p:spPr>
      </p:pic>
      <p:sp>
        <p:nvSpPr>
          <p:cNvPr id="7" name="TextBox 6">
            <a:extLst>
              <a:ext uri="{FF2B5EF4-FFF2-40B4-BE49-F238E27FC236}">
                <a16:creationId xmlns:a16="http://schemas.microsoft.com/office/drawing/2014/main" id="{35331900-7B44-4453-A3E9-5A2710CA0D5E}"/>
              </a:ext>
            </a:extLst>
          </p:cNvPr>
          <p:cNvSpPr txBox="1"/>
          <p:nvPr/>
        </p:nvSpPr>
        <p:spPr>
          <a:xfrm>
            <a:off x="1476157" y="5537509"/>
            <a:ext cx="7119203" cy="1107996"/>
          </a:xfrm>
          <a:prstGeom prst="rect">
            <a:avLst/>
          </a:prstGeom>
          <a:noFill/>
        </p:spPr>
        <p:txBody>
          <a:bodyPr wrap="square" rtlCol="0">
            <a:spAutoFit/>
          </a:bodyPr>
          <a:lstStyle/>
          <a:p>
            <a:pPr>
              <a:buNone/>
            </a:pPr>
            <a:r>
              <a:rPr lang="en-US" sz="2200" dirty="0">
                <a:solidFill>
                  <a:srgbClr val="585858"/>
                </a:solidFill>
              </a:rPr>
              <a:t>Tessa adds another shape by both flipping </a:t>
            </a:r>
            <a:r>
              <a:rPr lang="en-US" sz="2200" b="1" dirty="0">
                <a:solidFill>
                  <a:srgbClr val="585858"/>
                </a:solidFill>
              </a:rPr>
              <a:t>and</a:t>
            </a:r>
            <a:r>
              <a:rPr lang="en-US" sz="2200" dirty="0">
                <a:solidFill>
                  <a:srgbClr val="585858"/>
                </a:solidFill>
              </a:rPr>
              <a:t> spinning the stencil. What might this shape look like? Could any of the possible shapes fit on this grid?</a:t>
            </a:r>
          </a:p>
        </p:txBody>
      </p:sp>
      <p:sp>
        <p:nvSpPr>
          <p:cNvPr id="2" name="TextBox 1">
            <a:extLst>
              <a:ext uri="{FF2B5EF4-FFF2-40B4-BE49-F238E27FC236}">
                <a16:creationId xmlns:a16="http://schemas.microsoft.com/office/drawing/2014/main" id="{DFABE3A1-D6F8-49FD-91BA-8767D0DCBB20}"/>
              </a:ext>
            </a:extLst>
          </p:cNvPr>
          <p:cNvSpPr txBox="1"/>
          <p:nvPr/>
        </p:nvSpPr>
        <p:spPr>
          <a:xfrm>
            <a:off x="9421595" y="1196653"/>
            <a:ext cx="385042" cy="523220"/>
          </a:xfrm>
          <a:prstGeom prst="rect">
            <a:avLst/>
          </a:prstGeom>
          <a:noFill/>
        </p:spPr>
        <p:txBody>
          <a:bodyPr wrap="none" rtlCol="0">
            <a:spAutoFit/>
          </a:bodyPr>
          <a:lstStyle/>
          <a:p>
            <a:pPr>
              <a:buNone/>
            </a:pPr>
            <a:r>
              <a:rPr lang="en-GB" dirty="0">
                <a:solidFill>
                  <a:schemeClr val="bg1"/>
                </a:solidFill>
              </a:rPr>
              <a:t>1</a:t>
            </a:r>
          </a:p>
        </p:txBody>
      </p:sp>
    </p:spTree>
    <p:extLst>
      <p:ext uri="{BB962C8B-B14F-4D97-AF65-F5344CB8AC3E}">
        <p14:creationId xmlns:p14="http://schemas.microsoft.com/office/powerpoint/2010/main" val="35760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 Tess-elation (animated solutions to parts a-c)</a:t>
            </a:r>
          </a:p>
        </p:txBody>
      </p:sp>
      <p:sp>
        <p:nvSpPr>
          <p:cNvPr id="5" name="TextBox 4">
            <a:extLst>
              <a:ext uri="{FF2B5EF4-FFF2-40B4-BE49-F238E27FC236}">
                <a16:creationId xmlns:a16="http://schemas.microsoft.com/office/drawing/2014/main" id="{8A75C67E-B7A8-9241-B1B9-19DF6D577558}"/>
              </a:ext>
            </a:extLst>
          </p:cNvPr>
          <p:cNvSpPr txBox="1"/>
          <p:nvPr/>
        </p:nvSpPr>
        <p:spPr>
          <a:xfrm>
            <a:off x="145681" y="1137647"/>
            <a:ext cx="6458319" cy="3748719"/>
          </a:xfrm>
          <a:prstGeom prst="rect">
            <a:avLst/>
          </a:prstGeom>
          <a:noFill/>
        </p:spPr>
        <p:txBody>
          <a:bodyPr wrap="square" rtlCol="0">
            <a:spAutoFit/>
          </a:bodyPr>
          <a:lstStyle/>
          <a:p>
            <a:pPr>
              <a:buNone/>
            </a:pPr>
            <a:r>
              <a:rPr lang="en-US" sz="2200" dirty="0">
                <a:solidFill>
                  <a:srgbClr val="585858"/>
                </a:solidFill>
              </a:rPr>
              <a:t>Tessa made this pattern by drawing around an    L-shaped stencil. She started with the red shape, labelled 1.</a:t>
            </a:r>
          </a:p>
          <a:p>
            <a:pPr>
              <a:buNone/>
            </a:pPr>
            <a:endParaRPr lang="en-US" sz="2200" dirty="0">
              <a:solidFill>
                <a:srgbClr val="585858"/>
              </a:solidFill>
            </a:endParaRPr>
          </a:p>
          <a:p>
            <a:pPr marL="457200" indent="-457200">
              <a:buFont typeface="+mj-lt"/>
              <a:buAutoNum type="alphaLcParenR"/>
            </a:pPr>
            <a:r>
              <a:rPr lang="en-US" sz="2200" dirty="0">
                <a:solidFill>
                  <a:srgbClr val="585858"/>
                </a:solidFill>
              </a:rPr>
              <a:t>Choose an L shape where she could have slid the stencil </a:t>
            </a:r>
            <a:r>
              <a:rPr lang="en-US" sz="2200" b="1" dirty="0">
                <a:solidFill>
                  <a:srgbClr val="585858"/>
                </a:solidFill>
              </a:rPr>
              <a:t>along</a:t>
            </a:r>
            <a:r>
              <a:rPr lang="en-US" sz="2200" dirty="0">
                <a:solidFill>
                  <a:srgbClr val="585858"/>
                </a:solidFill>
              </a:rPr>
              <a:t> the page.</a:t>
            </a:r>
          </a:p>
          <a:p>
            <a:pPr marL="457200" indent="-457200">
              <a:buFont typeface="+mj-lt"/>
              <a:buAutoNum type="alphaLcParenR"/>
            </a:pPr>
            <a:r>
              <a:rPr lang="en-US" sz="2200" dirty="0">
                <a:solidFill>
                  <a:srgbClr val="585858"/>
                </a:solidFill>
              </a:rPr>
              <a:t>Choose an L shape where she could have </a:t>
            </a:r>
            <a:r>
              <a:rPr lang="en-US" sz="2200" b="1" dirty="0">
                <a:solidFill>
                  <a:srgbClr val="585858"/>
                </a:solidFill>
              </a:rPr>
              <a:t>flipped</a:t>
            </a:r>
            <a:r>
              <a:rPr lang="en-US" sz="2200" dirty="0">
                <a:solidFill>
                  <a:srgbClr val="585858"/>
                </a:solidFill>
              </a:rPr>
              <a:t> the stencil over.</a:t>
            </a:r>
          </a:p>
          <a:p>
            <a:pPr marL="457200" indent="-457200">
              <a:buFont typeface="+mj-lt"/>
              <a:buAutoNum type="alphaLcParenR"/>
            </a:pPr>
            <a:r>
              <a:rPr lang="en-US" sz="2200" dirty="0">
                <a:solidFill>
                  <a:srgbClr val="585858"/>
                </a:solidFill>
              </a:rPr>
              <a:t>Choose an L shape where she could have </a:t>
            </a:r>
            <a:r>
              <a:rPr lang="en-US" sz="2200" b="1" dirty="0">
                <a:solidFill>
                  <a:srgbClr val="585858"/>
                </a:solidFill>
              </a:rPr>
              <a:t>turned/spun </a:t>
            </a:r>
            <a:r>
              <a:rPr lang="en-US" sz="2200" dirty="0">
                <a:solidFill>
                  <a:srgbClr val="585858"/>
                </a:solidFill>
              </a:rPr>
              <a:t>the stencil.</a:t>
            </a:r>
          </a:p>
        </p:txBody>
      </p:sp>
      <p:pic>
        <p:nvPicPr>
          <p:cNvPr id="15" name="Picture 14">
            <a:extLst>
              <a:ext uri="{FF2B5EF4-FFF2-40B4-BE49-F238E27FC236}">
                <a16:creationId xmlns:a16="http://schemas.microsoft.com/office/drawing/2014/main" id="{3FBF8A05-DA5E-4B11-96BE-C88E75A5AB3B}"/>
              </a:ext>
            </a:extLst>
          </p:cNvPr>
          <p:cNvPicPr>
            <a:picLocks noChangeAspect="1"/>
          </p:cNvPicPr>
          <p:nvPr/>
        </p:nvPicPr>
        <p:blipFill>
          <a:blip r:embed="rId3"/>
          <a:stretch>
            <a:fillRect/>
          </a:stretch>
        </p:blipFill>
        <p:spPr>
          <a:xfrm>
            <a:off x="6899399" y="1164569"/>
            <a:ext cx="4883973" cy="3674559"/>
          </a:xfrm>
          <a:prstGeom prst="rect">
            <a:avLst/>
          </a:prstGeom>
        </p:spPr>
      </p:pic>
      <p:sp>
        <p:nvSpPr>
          <p:cNvPr id="2" name="TextBox 1">
            <a:extLst>
              <a:ext uri="{FF2B5EF4-FFF2-40B4-BE49-F238E27FC236}">
                <a16:creationId xmlns:a16="http://schemas.microsoft.com/office/drawing/2014/main" id="{DFABE3A1-D6F8-49FD-91BA-8767D0DCBB20}"/>
              </a:ext>
            </a:extLst>
          </p:cNvPr>
          <p:cNvSpPr txBox="1"/>
          <p:nvPr/>
        </p:nvSpPr>
        <p:spPr>
          <a:xfrm>
            <a:off x="9421595" y="1196653"/>
            <a:ext cx="385042" cy="523220"/>
          </a:xfrm>
          <a:prstGeom prst="rect">
            <a:avLst/>
          </a:prstGeom>
          <a:noFill/>
        </p:spPr>
        <p:txBody>
          <a:bodyPr wrap="none" rtlCol="0">
            <a:spAutoFit/>
          </a:bodyPr>
          <a:lstStyle/>
          <a:p>
            <a:pPr>
              <a:buNone/>
            </a:pPr>
            <a:r>
              <a:rPr lang="en-GB" dirty="0">
                <a:solidFill>
                  <a:schemeClr val="bg1"/>
                </a:solidFill>
              </a:rPr>
              <a:t>1</a:t>
            </a:r>
          </a:p>
        </p:txBody>
      </p:sp>
      <p:sp>
        <p:nvSpPr>
          <p:cNvPr id="4" name="L-Shape 3">
            <a:extLst>
              <a:ext uri="{FF2B5EF4-FFF2-40B4-BE49-F238E27FC236}">
                <a16:creationId xmlns:a16="http://schemas.microsoft.com/office/drawing/2014/main" id="{3C22A06A-FC39-4EDF-9583-07E51457E616}"/>
              </a:ext>
            </a:extLst>
          </p:cNvPr>
          <p:cNvSpPr/>
          <p:nvPr/>
        </p:nvSpPr>
        <p:spPr>
          <a:xfrm>
            <a:off x="7525041" y="2406828"/>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L-Shape 8">
            <a:extLst>
              <a:ext uri="{FF2B5EF4-FFF2-40B4-BE49-F238E27FC236}">
                <a16:creationId xmlns:a16="http://schemas.microsoft.com/office/drawing/2014/main" id="{78BD7B47-EAA8-4F31-9503-65493C1C77EE}"/>
              </a:ext>
            </a:extLst>
          </p:cNvPr>
          <p:cNvSpPr/>
          <p:nvPr/>
        </p:nvSpPr>
        <p:spPr>
          <a:xfrm flipH="1">
            <a:off x="8151125" y="1177477"/>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L-Shape 9">
            <a:extLst>
              <a:ext uri="{FF2B5EF4-FFF2-40B4-BE49-F238E27FC236}">
                <a16:creationId xmlns:a16="http://schemas.microsoft.com/office/drawing/2014/main" id="{368C5D08-B477-4636-BA17-548657BF2C7E}"/>
              </a:ext>
            </a:extLst>
          </p:cNvPr>
          <p:cNvSpPr/>
          <p:nvPr/>
        </p:nvSpPr>
        <p:spPr>
          <a:xfrm flipV="1">
            <a:off x="9354725" y="3001848"/>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L-Shape 10">
            <a:extLst>
              <a:ext uri="{FF2B5EF4-FFF2-40B4-BE49-F238E27FC236}">
                <a16:creationId xmlns:a16="http://schemas.microsoft.com/office/drawing/2014/main" id="{8B023B1A-8993-44A3-876F-A1B7162DD070}"/>
              </a:ext>
            </a:extLst>
          </p:cNvPr>
          <p:cNvSpPr/>
          <p:nvPr/>
        </p:nvSpPr>
        <p:spPr>
          <a:xfrm rot="5400000">
            <a:off x="7228041" y="1488110"/>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L-Shape 11">
            <a:extLst>
              <a:ext uri="{FF2B5EF4-FFF2-40B4-BE49-F238E27FC236}">
                <a16:creationId xmlns:a16="http://schemas.microsoft.com/office/drawing/2014/main" id="{0C55D43E-19B3-4371-95F3-91B04093688F}"/>
              </a:ext>
            </a:extLst>
          </p:cNvPr>
          <p:cNvSpPr/>
          <p:nvPr/>
        </p:nvSpPr>
        <p:spPr>
          <a:xfrm rot="10800000">
            <a:off x="9964767" y="1798515"/>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L-Shape 12">
            <a:extLst>
              <a:ext uri="{FF2B5EF4-FFF2-40B4-BE49-F238E27FC236}">
                <a16:creationId xmlns:a16="http://schemas.microsoft.com/office/drawing/2014/main" id="{225C1B3B-4567-457A-8053-373D3C204A1C}"/>
              </a:ext>
            </a:extLst>
          </p:cNvPr>
          <p:cNvSpPr/>
          <p:nvPr/>
        </p:nvSpPr>
        <p:spPr>
          <a:xfrm rot="10800000">
            <a:off x="8128041" y="2990385"/>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L-Shape 13">
            <a:extLst>
              <a:ext uri="{FF2B5EF4-FFF2-40B4-BE49-F238E27FC236}">
                <a16:creationId xmlns:a16="http://schemas.microsoft.com/office/drawing/2014/main" id="{4F0EAFD8-A723-410D-B6C5-770BA023D0E3}"/>
              </a:ext>
            </a:extLst>
          </p:cNvPr>
          <p:cNvSpPr/>
          <p:nvPr/>
        </p:nvSpPr>
        <p:spPr>
          <a:xfrm rot="16200000">
            <a:off x="10270767" y="2712828"/>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797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4"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 Tess-elation (animated solutions to further thinking question)</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77777" y="238811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5681" y="1137647"/>
            <a:ext cx="6458319" cy="1514261"/>
          </a:xfrm>
          <a:prstGeom prst="rect">
            <a:avLst/>
          </a:prstGeom>
          <a:noFill/>
        </p:spPr>
        <p:txBody>
          <a:bodyPr wrap="square" rtlCol="0">
            <a:spAutoFit/>
          </a:bodyPr>
          <a:lstStyle/>
          <a:p>
            <a:pPr>
              <a:buNone/>
            </a:pPr>
            <a:r>
              <a:rPr lang="en-US" sz="2200" dirty="0">
                <a:solidFill>
                  <a:srgbClr val="585858"/>
                </a:solidFill>
              </a:rPr>
              <a:t>Tessa made this pattern by drawing around an    L-shaped stencil. She started with the red shape, labelled 1.</a:t>
            </a:r>
          </a:p>
          <a:p>
            <a:pPr>
              <a:buNone/>
            </a:pPr>
            <a:endParaRPr lang="en-US" sz="2200" dirty="0">
              <a:solidFill>
                <a:srgbClr val="585858"/>
              </a:solidFill>
            </a:endParaRPr>
          </a:p>
        </p:txBody>
      </p:sp>
      <p:pic>
        <p:nvPicPr>
          <p:cNvPr id="15" name="Picture 14">
            <a:extLst>
              <a:ext uri="{FF2B5EF4-FFF2-40B4-BE49-F238E27FC236}">
                <a16:creationId xmlns:a16="http://schemas.microsoft.com/office/drawing/2014/main" id="{3FBF8A05-DA5E-4B11-96BE-C88E75A5AB3B}"/>
              </a:ext>
            </a:extLst>
          </p:cNvPr>
          <p:cNvPicPr>
            <a:picLocks noChangeAspect="1"/>
          </p:cNvPicPr>
          <p:nvPr/>
        </p:nvPicPr>
        <p:blipFill>
          <a:blip r:embed="rId3"/>
          <a:stretch>
            <a:fillRect/>
          </a:stretch>
        </p:blipFill>
        <p:spPr>
          <a:xfrm>
            <a:off x="6899399" y="1164569"/>
            <a:ext cx="4883973" cy="3674559"/>
          </a:xfrm>
          <a:prstGeom prst="rect">
            <a:avLst/>
          </a:prstGeom>
        </p:spPr>
      </p:pic>
      <p:sp>
        <p:nvSpPr>
          <p:cNvPr id="7" name="TextBox 6">
            <a:extLst>
              <a:ext uri="{FF2B5EF4-FFF2-40B4-BE49-F238E27FC236}">
                <a16:creationId xmlns:a16="http://schemas.microsoft.com/office/drawing/2014/main" id="{35331900-7B44-4453-A3E9-5A2710CA0D5E}"/>
              </a:ext>
            </a:extLst>
          </p:cNvPr>
          <p:cNvSpPr txBox="1"/>
          <p:nvPr/>
        </p:nvSpPr>
        <p:spPr>
          <a:xfrm>
            <a:off x="1361710" y="2256698"/>
            <a:ext cx="5119301" cy="1446550"/>
          </a:xfrm>
          <a:prstGeom prst="rect">
            <a:avLst/>
          </a:prstGeom>
          <a:noFill/>
        </p:spPr>
        <p:txBody>
          <a:bodyPr wrap="square" rtlCol="0">
            <a:spAutoFit/>
          </a:bodyPr>
          <a:lstStyle/>
          <a:p>
            <a:pPr>
              <a:buNone/>
            </a:pPr>
            <a:r>
              <a:rPr lang="en-US" sz="2200" dirty="0">
                <a:solidFill>
                  <a:srgbClr val="585858"/>
                </a:solidFill>
              </a:rPr>
              <a:t>Tessa adds another shape by both flipping </a:t>
            </a:r>
            <a:r>
              <a:rPr lang="en-US" sz="2200" b="1" dirty="0">
                <a:solidFill>
                  <a:srgbClr val="585858"/>
                </a:solidFill>
              </a:rPr>
              <a:t>and</a:t>
            </a:r>
            <a:r>
              <a:rPr lang="en-US" sz="2200" dirty="0">
                <a:solidFill>
                  <a:srgbClr val="585858"/>
                </a:solidFill>
              </a:rPr>
              <a:t> spinning the stencil. What might this shape look like? Could any of the possible shapes fit on this grid?</a:t>
            </a:r>
          </a:p>
        </p:txBody>
      </p:sp>
      <p:sp>
        <p:nvSpPr>
          <p:cNvPr id="2" name="TextBox 1">
            <a:extLst>
              <a:ext uri="{FF2B5EF4-FFF2-40B4-BE49-F238E27FC236}">
                <a16:creationId xmlns:a16="http://schemas.microsoft.com/office/drawing/2014/main" id="{DFABE3A1-D6F8-49FD-91BA-8767D0DCBB20}"/>
              </a:ext>
            </a:extLst>
          </p:cNvPr>
          <p:cNvSpPr txBox="1"/>
          <p:nvPr/>
        </p:nvSpPr>
        <p:spPr>
          <a:xfrm>
            <a:off x="9421595" y="1196653"/>
            <a:ext cx="385042" cy="523220"/>
          </a:xfrm>
          <a:prstGeom prst="rect">
            <a:avLst/>
          </a:prstGeom>
          <a:noFill/>
        </p:spPr>
        <p:txBody>
          <a:bodyPr wrap="none" rtlCol="0">
            <a:spAutoFit/>
          </a:bodyPr>
          <a:lstStyle/>
          <a:p>
            <a:pPr>
              <a:buNone/>
            </a:pPr>
            <a:r>
              <a:rPr lang="en-GB" dirty="0">
                <a:solidFill>
                  <a:schemeClr val="bg1"/>
                </a:solidFill>
              </a:rPr>
              <a:t>1</a:t>
            </a:r>
          </a:p>
        </p:txBody>
      </p:sp>
      <p:sp>
        <p:nvSpPr>
          <p:cNvPr id="12" name="L-Shape 11">
            <a:extLst>
              <a:ext uri="{FF2B5EF4-FFF2-40B4-BE49-F238E27FC236}">
                <a16:creationId xmlns:a16="http://schemas.microsoft.com/office/drawing/2014/main" id="{0C55D43E-19B3-4371-95F3-91B04093688F}"/>
              </a:ext>
            </a:extLst>
          </p:cNvPr>
          <p:cNvSpPr/>
          <p:nvPr/>
        </p:nvSpPr>
        <p:spPr>
          <a:xfrm rot="5400000" flipH="1">
            <a:off x="509699" y="4133715"/>
            <a:ext cx="1188000" cy="1800000"/>
          </a:xfrm>
          <a:prstGeom prst="corner">
            <a:avLst/>
          </a:prstGeom>
          <a:solidFill>
            <a:srgbClr val="FF0000"/>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L-Shape 15">
            <a:extLst>
              <a:ext uri="{FF2B5EF4-FFF2-40B4-BE49-F238E27FC236}">
                <a16:creationId xmlns:a16="http://schemas.microsoft.com/office/drawing/2014/main" id="{47D9198B-D4AB-45E9-AFFA-3C115D4A2A28}"/>
              </a:ext>
            </a:extLst>
          </p:cNvPr>
          <p:cNvSpPr/>
          <p:nvPr/>
        </p:nvSpPr>
        <p:spPr>
          <a:xfrm rot="10800000" flipH="1">
            <a:off x="2218899" y="3819710"/>
            <a:ext cx="1188000" cy="1800000"/>
          </a:xfrm>
          <a:prstGeom prst="corner">
            <a:avLst/>
          </a:prstGeom>
          <a:solidFill>
            <a:srgbClr val="FF0000"/>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L-Shape 16">
            <a:extLst>
              <a:ext uri="{FF2B5EF4-FFF2-40B4-BE49-F238E27FC236}">
                <a16:creationId xmlns:a16="http://schemas.microsoft.com/office/drawing/2014/main" id="{F1F31881-707F-4BD3-A5DB-412A261DF701}"/>
              </a:ext>
            </a:extLst>
          </p:cNvPr>
          <p:cNvSpPr/>
          <p:nvPr/>
        </p:nvSpPr>
        <p:spPr>
          <a:xfrm rot="16200000" flipH="1">
            <a:off x="3909604" y="3513710"/>
            <a:ext cx="1188000" cy="1800000"/>
          </a:xfrm>
          <a:prstGeom prst="corner">
            <a:avLst/>
          </a:prstGeom>
          <a:solidFill>
            <a:srgbClr val="FF0000"/>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L-Shape 17">
            <a:extLst>
              <a:ext uri="{FF2B5EF4-FFF2-40B4-BE49-F238E27FC236}">
                <a16:creationId xmlns:a16="http://schemas.microsoft.com/office/drawing/2014/main" id="{67D6A3B1-C7D2-4A6A-A75A-6C9FC4811E1E}"/>
              </a:ext>
            </a:extLst>
          </p:cNvPr>
          <p:cNvSpPr/>
          <p:nvPr/>
        </p:nvSpPr>
        <p:spPr>
          <a:xfrm flipH="1">
            <a:off x="5600309" y="3819709"/>
            <a:ext cx="1188000" cy="1800000"/>
          </a:xfrm>
          <a:prstGeom prst="corner">
            <a:avLst/>
          </a:prstGeom>
          <a:solidFill>
            <a:srgbClr val="FF0000"/>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Shape 19">
            <a:extLst>
              <a:ext uri="{FF2B5EF4-FFF2-40B4-BE49-F238E27FC236}">
                <a16:creationId xmlns:a16="http://schemas.microsoft.com/office/drawing/2014/main" id="{9FC37C92-07FD-491F-8BF2-5D12FDA7CD5A}"/>
              </a:ext>
            </a:extLst>
          </p:cNvPr>
          <p:cNvSpPr/>
          <p:nvPr/>
        </p:nvSpPr>
        <p:spPr>
          <a:xfrm rot="5400000" flipH="1">
            <a:off x="7211188" y="3313044"/>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L-Shape 20">
            <a:extLst>
              <a:ext uri="{FF2B5EF4-FFF2-40B4-BE49-F238E27FC236}">
                <a16:creationId xmlns:a16="http://schemas.microsoft.com/office/drawing/2014/main" id="{9CC06338-BE29-4D39-B172-E4499B939205}"/>
              </a:ext>
            </a:extLst>
          </p:cNvPr>
          <p:cNvSpPr/>
          <p:nvPr/>
        </p:nvSpPr>
        <p:spPr>
          <a:xfrm rot="16200000" flipH="1">
            <a:off x="10284416" y="872038"/>
            <a:ext cx="1188000" cy="1800000"/>
          </a:xfrm>
          <a:prstGeom prst="corner">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393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67323787"/>
              </p:ext>
            </p:extLst>
          </p:nvPr>
        </p:nvGraphicFramePr>
        <p:xfrm>
          <a:off x="267128" y="764704"/>
          <a:ext cx="11766038" cy="5782320"/>
        </p:xfrm>
        <a:graphic>
          <a:graphicData uri="http://schemas.openxmlformats.org/drawingml/2006/table">
            <a:tbl>
              <a:tblPr firstRow="1" bandRow="1">
                <a:tableStyleId>{5940675A-B579-460E-94D1-54222C63F5DA}</a:tableStyleId>
              </a:tblPr>
              <a:tblGrid>
                <a:gridCol w="5654701">
                  <a:extLst>
                    <a:ext uri="{9D8B030D-6E8A-4147-A177-3AD203B41FA5}">
                      <a16:colId xmlns:a16="http://schemas.microsoft.com/office/drawing/2014/main" val="695237181"/>
                    </a:ext>
                  </a:extLst>
                </a:gridCol>
                <a:gridCol w="611133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a physical copy of Tessa’s pattern, and cut out a copy of the L shape so that they can manipulate it to explore the transformations (see the </a:t>
                      </a:r>
                      <a:r>
                        <a:rPr lang="en-GB" sz="1600" i="0" u="none" dirty="0">
                          <a:hlinkClick r:id="rId3" action="ppaction://hlinksldjump"/>
                        </a:rPr>
                        <a:t>printable resource</a:t>
                      </a:r>
                      <a:r>
                        <a:rPr lang="en-GB" sz="1600" i="0" u="none" dirty="0"/>
                        <a:t> on slide 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For each part, ask students to create the</a:t>
                      </a:r>
                      <a:r>
                        <a:rPr lang="en-GB" sz="1600" i="0" u="none" dirty="0"/>
                        <a:t> </a:t>
                      </a:r>
                      <a:r>
                        <a:rPr lang="en-GB" sz="1600" b="1" i="0" u="none" dirty="0"/>
                        <a:t>other</a:t>
                      </a:r>
                      <a:r>
                        <a:rPr lang="en-GB" sz="1600" i="0" u="none" dirty="0"/>
                        <a:t> images that Tessa could have created with the same type of movement.</a:t>
                      </a:r>
                      <a:endParaRPr lang="en-GB" sz="1600" u="none" dirty="0"/>
                    </a:p>
                    <a:p>
                      <a:endParaRPr lang="en-GB" sz="1600" u="none" dirty="0"/>
                    </a:p>
                    <a:p>
                      <a:r>
                        <a:rPr lang="en-GB" sz="1600" b="1" i="0" u="none" dirty="0"/>
                        <a:t>Representations</a:t>
                      </a:r>
                    </a:p>
                    <a:p>
                      <a:r>
                        <a:rPr lang="en-GB" sz="1600" b="0" i="0" u="none" dirty="0"/>
                        <a:t>Consider language as a form of representation when using this Checkpoint. Does using more informal language change how students interact with the task? Do they recognise the transformations more or less readily when more mathematical terminology is used?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intention of Checkpoint 2 is to provide an introduction to transformations so that you can assess students’ familiarity and confidence with moving shapes within the plane. Informal language is used so that the focus is on the transformation, and recognising the effect of the transformation, rather than the mathematical terminology.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If students are able to identify the correct images for each part, then you may wish to probe further to see if they can describe any of the movements in more detail. For example, can they describe the direction of a ‘spin’ or use some kind of measurement to say how far around the shape has turned. This is an opportunity to see whether students naturally volunteer terms like ‘clockwise’ or degrees as a measure of turn. If students are confident, this task could easily be extended to compare different pairs of shapes – for example, there are two pairs of shapes where one L shape has been rotated 180°, and two pairs where one L shape has been rotated 90°. Can students identify which are which?</a:t>
                      </a:r>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B</a:t>
                      </a:r>
                      <a:r>
                        <a:rPr lang="en-GB" sz="1600" b="0" dirty="0"/>
                        <a:t> is a more open version of this task, which selects pairs of L shapes to compare rather than asking students to look for specific transformations.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87382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3: Pentominoes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76168" y="546979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3339" y="1111369"/>
            <a:ext cx="6931229" cy="837152"/>
          </a:xfrm>
          <a:prstGeom prst="rect">
            <a:avLst/>
          </a:prstGeom>
          <a:noFill/>
        </p:spPr>
        <p:txBody>
          <a:bodyPr wrap="square" rtlCol="0">
            <a:spAutoFit/>
          </a:bodyPr>
          <a:lstStyle/>
          <a:p>
            <a:pPr>
              <a:buNone/>
            </a:pPr>
            <a:r>
              <a:rPr lang="en-US" sz="2200" dirty="0">
                <a:solidFill>
                  <a:srgbClr val="585858"/>
                </a:solidFill>
              </a:rPr>
              <a:t>Pentominoes are arrangements of five squares.</a:t>
            </a:r>
          </a:p>
          <a:p>
            <a:pPr>
              <a:buNone/>
            </a:pPr>
            <a:r>
              <a:rPr lang="en-US" sz="2200" dirty="0">
                <a:solidFill>
                  <a:srgbClr val="585858"/>
                </a:solidFill>
              </a:rPr>
              <a:t>Jasmine starts to arrange her squares like this:  </a:t>
            </a:r>
          </a:p>
        </p:txBody>
      </p:sp>
      <p:sp>
        <p:nvSpPr>
          <p:cNvPr id="2" name="Rectangle 1">
            <a:extLst>
              <a:ext uri="{FF2B5EF4-FFF2-40B4-BE49-F238E27FC236}">
                <a16:creationId xmlns:a16="http://schemas.microsoft.com/office/drawing/2014/main" id="{3C4383C6-CECA-4BB5-B56C-9F137C276B84}"/>
              </a:ext>
            </a:extLst>
          </p:cNvPr>
          <p:cNvSpPr/>
          <p:nvPr/>
        </p:nvSpPr>
        <p:spPr>
          <a:xfrm>
            <a:off x="830179" y="2095457"/>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972572A-FB53-45D1-9987-8139627F58CE}"/>
              </a:ext>
            </a:extLst>
          </p:cNvPr>
          <p:cNvSpPr/>
          <p:nvPr/>
        </p:nvSpPr>
        <p:spPr>
          <a:xfrm>
            <a:off x="830179" y="3009857"/>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4347456-7A4D-4D05-8340-F00E43C6F7BC}"/>
              </a:ext>
            </a:extLst>
          </p:cNvPr>
          <p:cNvSpPr/>
          <p:nvPr/>
        </p:nvSpPr>
        <p:spPr>
          <a:xfrm>
            <a:off x="1744579" y="3009857"/>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9CF984B-8799-4A1B-84CD-CA0C904B2752}"/>
              </a:ext>
            </a:extLst>
          </p:cNvPr>
          <p:cNvSpPr txBox="1"/>
          <p:nvPr/>
        </p:nvSpPr>
        <p:spPr>
          <a:xfrm>
            <a:off x="3819104" y="2689612"/>
            <a:ext cx="6931229" cy="1581972"/>
          </a:xfrm>
          <a:prstGeom prst="rect">
            <a:avLst/>
          </a:prstGeom>
          <a:noFill/>
        </p:spPr>
        <p:txBody>
          <a:bodyPr wrap="square" rtlCol="0">
            <a:spAutoFit/>
          </a:bodyPr>
          <a:lstStyle/>
          <a:p>
            <a:pPr marL="457200" indent="-457200">
              <a:buFont typeface="+mj-lt"/>
              <a:buAutoNum type="alphaLcParenR"/>
            </a:pPr>
            <a:r>
              <a:rPr lang="en-US" sz="2200" dirty="0">
                <a:solidFill>
                  <a:srgbClr val="585858"/>
                </a:solidFill>
              </a:rPr>
              <a:t>Where could Jasmine place her final square?</a:t>
            </a:r>
          </a:p>
          <a:p>
            <a:pPr marL="457200" indent="-457200">
              <a:buFont typeface="+mj-lt"/>
              <a:buAutoNum type="alphaLcParenR"/>
            </a:pPr>
            <a:r>
              <a:rPr lang="en-US" sz="2200" dirty="0">
                <a:solidFill>
                  <a:srgbClr val="585858"/>
                </a:solidFill>
              </a:rPr>
              <a:t>How many different possibilities are there?</a:t>
            </a:r>
          </a:p>
          <a:p>
            <a:pPr marL="457200" indent="-457200">
              <a:buFont typeface="+mj-lt"/>
              <a:buAutoNum type="alphaLcParenR"/>
            </a:pPr>
            <a:r>
              <a:rPr lang="en-US" sz="2200" dirty="0">
                <a:solidFill>
                  <a:srgbClr val="585858"/>
                </a:solidFill>
              </a:rPr>
              <a:t>How many of the possibilities create different shapes?</a:t>
            </a:r>
          </a:p>
        </p:txBody>
      </p:sp>
      <p:sp>
        <p:nvSpPr>
          <p:cNvPr id="10" name="Rectangle 9">
            <a:extLst>
              <a:ext uri="{FF2B5EF4-FFF2-40B4-BE49-F238E27FC236}">
                <a16:creationId xmlns:a16="http://schemas.microsoft.com/office/drawing/2014/main" id="{27ED16AF-F7D1-454F-8B4F-5763E683BB9C}"/>
              </a:ext>
            </a:extLst>
          </p:cNvPr>
          <p:cNvSpPr/>
          <p:nvPr/>
        </p:nvSpPr>
        <p:spPr>
          <a:xfrm>
            <a:off x="1744579" y="3924257"/>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FE2A713-AFA3-45F3-86E4-F6F4D4051385}"/>
              </a:ext>
            </a:extLst>
          </p:cNvPr>
          <p:cNvSpPr txBox="1"/>
          <p:nvPr/>
        </p:nvSpPr>
        <p:spPr>
          <a:xfrm>
            <a:off x="1410861" y="5579748"/>
            <a:ext cx="6931229" cy="769441"/>
          </a:xfrm>
          <a:prstGeom prst="rect">
            <a:avLst/>
          </a:prstGeom>
          <a:noFill/>
        </p:spPr>
        <p:txBody>
          <a:bodyPr wrap="square" rtlCol="0">
            <a:spAutoFit/>
          </a:bodyPr>
          <a:lstStyle/>
          <a:p>
            <a:pPr>
              <a:buNone/>
            </a:pPr>
            <a:r>
              <a:rPr lang="en-US" sz="2200" dirty="0">
                <a:solidFill>
                  <a:srgbClr val="585858"/>
                </a:solidFill>
              </a:rPr>
              <a:t>How would your answers be different if your four starting squares were arranged differently?</a:t>
            </a:r>
          </a:p>
        </p:txBody>
      </p:sp>
    </p:spTree>
    <p:extLst>
      <p:ext uri="{BB962C8B-B14F-4D97-AF65-F5344CB8AC3E}">
        <p14:creationId xmlns:p14="http://schemas.microsoft.com/office/powerpoint/2010/main" val="35604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1" grpId="0" build="p"/>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600"/>
            <a:ext cx="9993351" cy="5112568"/>
          </a:xfrm>
        </p:spPr>
        <p:txBody>
          <a:bodyPr>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6.3 Transforming shapes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ED183-CC1A-4099-AE59-6BB708E602A0}"/>
              </a:ext>
            </a:extLst>
          </p:cNvPr>
          <p:cNvSpPr>
            <a:spLocks noGrp="1"/>
          </p:cNvSpPr>
          <p:nvPr>
            <p:ph type="body" sz="quarter" idx="11"/>
          </p:nvPr>
        </p:nvSpPr>
        <p:spPr/>
        <p:txBody>
          <a:bodyPr/>
          <a:lstStyle/>
          <a:p>
            <a:r>
              <a:rPr lang="en-GB" dirty="0"/>
              <a:t>Checkpoint 3: Pentominoes (animated solutions)</a:t>
            </a:r>
          </a:p>
          <a:p>
            <a:endParaRPr lang="en-GB" dirty="0"/>
          </a:p>
        </p:txBody>
      </p:sp>
      <p:sp>
        <p:nvSpPr>
          <p:cNvPr id="2" name="Rectangle 1">
            <a:extLst>
              <a:ext uri="{FF2B5EF4-FFF2-40B4-BE49-F238E27FC236}">
                <a16:creationId xmlns:a16="http://schemas.microsoft.com/office/drawing/2014/main" id="{3C4383C6-CECA-4BB5-B56C-9F137C276B84}"/>
              </a:ext>
            </a:extLst>
          </p:cNvPr>
          <p:cNvSpPr/>
          <p:nvPr/>
        </p:nvSpPr>
        <p:spPr>
          <a:xfrm>
            <a:off x="1011552" y="3518086"/>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D84021F-2948-47BC-936E-38C3705CA69E}"/>
              </a:ext>
            </a:extLst>
          </p:cNvPr>
          <p:cNvSpPr/>
          <p:nvPr/>
        </p:nvSpPr>
        <p:spPr>
          <a:xfrm>
            <a:off x="1730015" y="35180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D30E50DD-2D00-459F-BCA3-BA57E1E3C838}"/>
              </a:ext>
            </a:extLst>
          </p:cNvPr>
          <p:cNvSpPr/>
          <p:nvPr/>
        </p:nvSpPr>
        <p:spPr>
          <a:xfrm>
            <a:off x="1011552" y="4225386"/>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7934742D-4825-4476-8F72-869AF4FFEBE3}"/>
              </a:ext>
            </a:extLst>
          </p:cNvPr>
          <p:cNvSpPr/>
          <p:nvPr/>
        </p:nvSpPr>
        <p:spPr>
          <a:xfrm>
            <a:off x="1731552" y="4225386"/>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15BB8331-4F8A-49CE-A85B-EC8F16B70B3B}"/>
              </a:ext>
            </a:extLst>
          </p:cNvPr>
          <p:cNvSpPr/>
          <p:nvPr/>
        </p:nvSpPr>
        <p:spPr>
          <a:xfrm>
            <a:off x="1731552" y="4945386"/>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TextBox 54">
            <a:extLst>
              <a:ext uri="{FF2B5EF4-FFF2-40B4-BE49-F238E27FC236}">
                <a16:creationId xmlns:a16="http://schemas.microsoft.com/office/drawing/2014/main" id="{71EA179A-60B5-4411-B985-B93F7A90926C}"/>
              </a:ext>
            </a:extLst>
          </p:cNvPr>
          <p:cNvSpPr txBox="1"/>
          <p:nvPr/>
        </p:nvSpPr>
        <p:spPr>
          <a:xfrm>
            <a:off x="265748" y="1369923"/>
            <a:ext cx="2928534" cy="1107996"/>
          </a:xfrm>
          <a:prstGeom prst="rect">
            <a:avLst/>
          </a:prstGeom>
          <a:noFill/>
        </p:spPr>
        <p:txBody>
          <a:bodyPr wrap="square" rtlCol="0">
            <a:spAutoFit/>
          </a:bodyPr>
          <a:lstStyle/>
          <a:p>
            <a:pPr>
              <a:buNone/>
            </a:pPr>
            <a:r>
              <a:rPr lang="en-US" sz="2200" dirty="0">
                <a:solidFill>
                  <a:srgbClr val="585858"/>
                </a:solidFill>
              </a:rPr>
              <a:t>How many of these solutions are different shapes?</a:t>
            </a:r>
          </a:p>
        </p:txBody>
      </p:sp>
      <p:sp>
        <p:nvSpPr>
          <p:cNvPr id="61" name="Rectangle 60">
            <a:extLst>
              <a:ext uri="{FF2B5EF4-FFF2-40B4-BE49-F238E27FC236}">
                <a16:creationId xmlns:a16="http://schemas.microsoft.com/office/drawing/2014/main" id="{D21A86D1-B36C-46BA-9D9F-FBAC038A73F2}"/>
              </a:ext>
            </a:extLst>
          </p:cNvPr>
          <p:cNvSpPr/>
          <p:nvPr/>
        </p:nvSpPr>
        <p:spPr>
          <a:xfrm>
            <a:off x="3760535" y="120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C26ABFD4-7E5E-452C-A887-775D9C37A45F}"/>
              </a:ext>
            </a:extLst>
          </p:cNvPr>
          <p:cNvSpPr/>
          <p:nvPr/>
        </p:nvSpPr>
        <p:spPr>
          <a:xfrm>
            <a:off x="4480535" y="120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21EA61C7-8E13-40F5-8947-D3FFEBB005B4}"/>
              </a:ext>
            </a:extLst>
          </p:cNvPr>
          <p:cNvSpPr/>
          <p:nvPr/>
        </p:nvSpPr>
        <p:spPr>
          <a:xfrm>
            <a:off x="3760535"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5EB29053-6DDF-4EF6-A32C-67C9EE1EACAC}"/>
              </a:ext>
            </a:extLst>
          </p:cNvPr>
          <p:cNvSpPr/>
          <p:nvPr/>
        </p:nvSpPr>
        <p:spPr>
          <a:xfrm>
            <a:off x="4480535"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9DE8A32A-2B04-4A4D-8FF2-1959E28EDE2C}"/>
              </a:ext>
            </a:extLst>
          </p:cNvPr>
          <p:cNvSpPr/>
          <p:nvPr/>
        </p:nvSpPr>
        <p:spPr>
          <a:xfrm>
            <a:off x="4480535" y="264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200E650D-86F2-4D9A-8F31-DD567B9F38B0}"/>
              </a:ext>
            </a:extLst>
          </p:cNvPr>
          <p:cNvSpPr/>
          <p:nvPr/>
        </p:nvSpPr>
        <p:spPr>
          <a:xfrm>
            <a:off x="2448478" y="42253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090E6EE5-195B-4A90-80D9-B1795DB34AA6}"/>
              </a:ext>
            </a:extLst>
          </p:cNvPr>
          <p:cNvSpPr/>
          <p:nvPr/>
        </p:nvSpPr>
        <p:spPr>
          <a:xfrm>
            <a:off x="5528400" y="120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86C08F07-8F02-426A-90B0-6CAD2136D928}"/>
              </a:ext>
            </a:extLst>
          </p:cNvPr>
          <p:cNvSpPr/>
          <p:nvPr/>
        </p:nvSpPr>
        <p:spPr>
          <a:xfrm>
            <a:off x="6968400"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5F3EB84F-62AA-419A-B16B-E5A72914B694}"/>
              </a:ext>
            </a:extLst>
          </p:cNvPr>
          <p:cNvSpPr/>
          <p:nvPr/>
        </p:nvSpPr>
        <p:spPr>
          <a:xfrm>
            <a:off x="5528400"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76C24B94-0F0C-4AA6-9AE0-D70FF8BF164B}"/>
              </a:ext>
            </a:extLst>
          </p:cNvPr>
          <p:cNvSpPr/>
          <p:nvPr/>
        </p:nvSpPr>
        <p:spPr>
          <a:xfrm>
            <a:off x="6248400"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B19A33EE-4284-435E-8052-173742EE397B}"/>
              </a:ext>
            </a:extLst>
          </p:cNvPr>
          <p:cNvSpPr/>
          <p:nvPr/>
        </p:nvSpPr>
        <p:spPr>
          <a:xfrm>
            <a:off x="6248400" y="264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CA18B85A-077A-467F-A28B-B15A4DA0D0D6}"/>
              </a:ext>
            </a:extLst>
          </p:cNvPr>
          <p:cNvSpPr/>
          <p:nvPr/>
        </p:nvSpPr>
        <p:spPr>
          <a:xfrm>
            <a:off x="2448478" y="49453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FBF715F3-626A-45C9-8957-AA1B593966CC}"/>
              </a:ext>
            </a:extLst>
          </p:cNvPr>
          <p:cNvSpPr/>
          <p:nvPr/>
        </p:nvSpPr>
        <p:spPr>
          <a:xfrm>
            <a:off x="8016265" y="120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53DAAE02-85F7-4C2A-8513-A1AB63F0BD87}"/>
              </a:ext>
            </a:extLst>
          </p:cNvPr>
          <p:cNvSpPr/>
          <p:nvPr/>
        </p:nvSpPr>
        <p:spPr>
          <a:xfrm>
            <a:off x="9457802" y="264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A27BDB37-64F5-4684-9510-0C736B1C3CB5}"/>
              </a:ext>
            </a:extLst>
          </p:cNvPr>
          <p:cNvSpPr/>
          <p:nvPr/>
        </p:nvSpPr>
        <p:spPr>
          <a:xfrm>
            <a:off x="8016265"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D38BFC6E-92B8-490A-8D85-BAD17D092EB3}"/>
              </a:ext>
            </a:extLst>
          </p:cNvPr>
          <p:cNvSpPr/>
          <p:nvPr/>
        </p:nvSpPr>
        <p:spPr>
          <a:xfrm>
            <a:off x="8736265"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C40847B2-508F-48F2-97FA-1AAC75CA1AB2}"/>
              </a:ext>
            </a:extLst>
          </p:cNvPr>
          <p:cNvSpPr/>
          <p:nvPr/>
        </p:nvSpPr>
        <p:spPr>
          <a:xfrm>
            <a:off x="8736265" y="264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9402CD57-0A54-4680-993C-7CB07390EE14}"/>
              </a:ext>
            </a:extLst>
          </p:cNvPr>
          <p:cNvSpPr/>
          <p:nvPr/>
        </p:nvSpPr>
        <p:spPr>
          <a:xfrm>
            <a:off x="1731552" y="56653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150D08BE-1D57-4C22-9363-6D6495C7292F}"/>
              </a:ext>
            </a:extLst>
          </p:cNvPr>
          <p:cNvSpPr/>
          <p:nvPr/>
        </p:nvSpPr>
        <p:spPr>
          <a:xfrm>
            <a:off x="10504130" y="120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F32A78BA-B15C-4097-9AC5-1FB50608F24E}"/>
              </a:ext>
            </a:extLst>
          </p:cNvPr>
          <p:cNvSpPr/>
          <p:nvPr/>
        </p:nvSpPr>
        <p:spPr>
          <a:xfrm>
            <a:off x="11224130" y="336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91C7E557-946F-4B83-82B9-EEF7DBD5AE46}"/>
              </a:ext>
            </a:extLst>
          </p:cNvPr>
          <p:cNvSpPr/>
          <p:nvPr/>
        </p:nvSpPr>
        <p:spPr>
          <a:xfrm>
            <a:off x="10504130"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BCC1915F-B836-42D6-9114-33BA0C28D2DA}"/>
              </a:ext>
            </a:extLst>
          </p:cNvPr>
          <p:cNvSpPr/>
          <p:nvPr/>
        </p:nvSpPr>
        <p:spPr>
          <a:xfrm>
            <a:off x="11224130" y="192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5DBB26DF-6294-4605-8784-AD190303C2E9}"/>
              </a:ext>
            </a:extLst>
          </p:cNvPr>
          <p:cNvSpPr/>
          <p:nvPr/>
        </p:nvSpPr>
        <p:spPr>
          <a:xfrm>
            <a:off x="11224130" y="2643921"/>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707FEADF-B54B-471F-B87D-34DDC7D7D298}"/>
              </a:ext>
            </a:extLst>
          </p:cNvPr>
          <p:cNvSpPr/>
          <p:nvPr/>
        </p:nvSpPr>
        <p:spPr>
          <a:xfrm>
            <a:off x="1010015" y="49453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1EFE07BA-FF0D-4865-BA7A-A2C6C535FE73}"/>
              </a:ext>
            </a:extLst>
          </p:cNvPr>
          <p:cNvSpPr/>
          <p:nvPr/>
        </p:nvSpPr>
        <p:spPr>
          <a:xfrm>
            <a:off x="10504130" y="436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3581AFF3-BEB6-4917-A708-DEDEAC2F89D7}"/>
              </a:ext>
            </a:extLst>
          </p:cNvPr>
          <p:cNvSpPr/>
          <p:nvPr/>
        </p:nvSpPr>
        <p:spPr>
          <a:xfrm>
            <a:off x="10504130" y="580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87CD4490-13EE-4941-BA04-4B97D5A1FD10}"/>
              </a:ext>
            </a:extLst>
          </p:cNvPr>
          <p:cNvSpPr/>
          <p:nvPr/>
        </p:nvSpPr>
        <p:spPr>
          <a:xfrm>
            <a:off x="10504130"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F1EE66EC-C4F2-4D5B-93E0-EA42CFECFBC9}"/>
              </a:ext>
            </a:extLst>
          </p:cNvPr>
          <p:cNvSpPr/>
          <p:nvPr/>
        </p:nvSpPr>
        <p:spPr>
          <a:xfrm>
            <a:off x="11224130"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B311CB78-DA69-49F3-A8DF-86D9B6B7141C}"/>
              </a:ext>
            </a:extLst>
          </p:cNvPr>
          <p:cNvSpPr/>
          <p:nvPr/>
        </p:nvSpPr>
        <p:spPr>
          <a:xfrm>
            <a:off x="11224130" y="580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1A90C91B-2149-4CF8-8549-02BD853A793C}"/>
              </a:ext>
            </a:extLst>
          </p:cNvPr>
          <p:cNvSpPr/>
          <p:nvPr/>
        </p:nvSpPr>
        <p:spPr>
          <a:xfrm>
            <a:off x="287321" y="42253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C5FF9EF7-AD59-4A8C-8B6D-5B63B346AD12}"/>
              </a:ext>
            </a:extLst>
          </p:cNvPr>
          <p:cNvSpPr/>
          <p:nvPr/>
        </p:nvSpPr>
        <p:spPr>
          <a:xfrm>
            <a:off x="8736265" y="436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42C192C0-CB14-4982-AE54-F5F7890A44ED}"/>
              </a:ext>
            </a:extLst>
          </p:cNvPr>
          <p:cNvSpPr/>
          <p:nvPr/>
        </p:nvSpPr>
        <p:spPr>
          <a:xfrm>
            <a:off x="8014728"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9D213B61-33D2-4680-B948-F860E50901DC}"/>
              </a:ext>
            </a:extLst>
          </p:cNvPr>
          <p:cNvSpPr/>
          <p:nvPr/>
        </p:nvSpPr>
        <p:spPr>
          <a:xfrm>
            <a:off x="8736265"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C09A60BC-5317-4056-ACFF-1CABDDD656AA}"/>
              </a:ext>
            </a:extLst>
          </p:cNvPr>
          <p:cNvSpPr/>
          <p:nvPr/>
        </p:nvSpPr>
        <p:spPr>
          <a:xfrm>
            <a:off x="9456265"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37B88215-9AD3-4880-8872-75795E3C159A}"/>
              </a:ext>
            </a:extLst>
          </p:cNvPr>
          <p:cNvSpPr/>
          <p:nvPr/>
        </p:nvSpPr>
        <p:spPr>
          <a:xfrm>
            <a:off x="9456265" y="580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001E1941-7441-42B2-A4B6-D7E575F9A72C}"/>
              </a:ext>
            </a:extLst>
          </p:cNvPr>
          <p:cNvSpPr/>
          <p:nvPr/>
        </p:nvSpPr>
        <p:spPr>
          <a:xfrm>
            <a:off x="290015" y="35180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66A1181A-1F44-41D2-9348-05FCA95A7A78}"/>
              </a:ext>
            </a:extLst>
          </p:cNvPr>
          <p:cNvSpPr/>
          <p:nvPr/>
        </p:nvSpPr>
        <p:spPr>
          <a:xfrm>
            <a:off x="6355557" y="436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08361FDC-F102-442A-9682-4E46F3525E5A}"/>
              </a:ext>
            </a:extLst>
          </p:cNvPr>
          <p:cNvSpPr/>
          <p:nvPr/>
        </p:nvSpPr>
        <p:spPr>
          <a:xfrm>
            <a:off x="5627594" y="436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D3CCA9EB-7257-48ED-BCFA-9CA2B3F0C032}"/>
              </a:ext>
            </a:extLst>
          </p:cNvPr>
          <p:cNvSpPr/>
          <p:nvPr/>
        </p:nvSpPr>
        <p:spPr>
          <a:xfrm>
            <a:off x="6355557"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D33B238A-B479-43F2-B6B8-F3B31AF6292C}"/>
              </a:ext>
            </a:extLst>
          </p:cNvPr>
          <p:cNvSpPr/>
          <p:nvPr/>
        </p:nvSpPr>
        <p:spPr>
          <a:xfrm>
            <a:off x="7075557"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81425D68-4BD4-4619-95AA-AF96D5254DD0}"/>
              </a:ext>
            </a:extLst>
          </p:cNvPr>
          <p:cNvSpPr/>
          <p:nvPr/>
        </p:nvSpPr>
        <p:spPr>
          <a:xfrm>
            <a:off x="7075557" y="580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73E9FF24-78FC-4D6D-96BB-61572B1F3B8F}"/>
              </a:ext>
            </a:extLst>
          </p:cNvPr>
          <p:cNvSpPr/>
          <p:nvPr/>
        </p:nvSpPr>
        <p:spPr>
          <a:xfrm>
            <a:off x="1010015" y="2798086"/>
            <a:ext cx="720000" cy="72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1282C9E2-3233-4539-94D8-4E5C800BB029}"/>
              </a:ext>
            </a:extLst>
          </p:cNvPr>
          <p:cNvSpPr/>
          <p:nvPr/>
        </p:nvSpPr>
        <p:spPr>
          <a:xfrm>
            <a:off x="3855882" y="436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90DD0C6D-26D2-482D-B8A4-07714A284C21}"/>
              </a:ext>
            </a:extLst>
          </p:cNvPr>
          <p:cNvSpPr/>
          <p:nvPr/>
        </p:nvSpPr>
        <p:spPr>
          <a:xfrm>
            <a:off x="3855882" y="364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A089ABF3-DBA3-43B6-B78C-09CA0F1D1C49}"/>
              </a:ext>
            </a:extLst>
          </p:cNvPr>
          <p:cNvSpPr/>
          <p:nvPr/>
        </p:nvSpPr>
        <p:spPr>
          <a:xfrm>
            <a:off x="3855882"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5812DA3E-011A-4714-A997-EBE1BF0895D2}"/>
              </a:ext>
            </a:extLst>
          </p:cNvPr>
          <p:cNvSpPr/>
          <p:nvPr/>
        </p:nvSpPr>
        <p:spPr>
          <a:xfrm>
            <a:off x="4575882" y="508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Rectangle 106">
            <a:extLst>
              <a:ext uri="{FF2B5EF4-FFF2-40B4-BE49-F238E27FC236}">
                <a16:creationId xmlns:a16="http://schemas.microsoft.com/office/drawing/2014/main" id="{97EE9DA9-85F1-4810-818A-5DCD51B0BFD5}"/>
              </a:ext>
            </a:extLst>
          </p:cNvPr>
          <p:cNvSpPr/>
          <p:nvPr/>
        </p:nvSpPr>
        <p:spPr>
          <a:xfrm>
            <a:off x="4575882" y="5803045"/>
            <a:ext cx="720000" cy="72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91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7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78"/>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84"/>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96"/>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61" grpId="0" animBg="1"/>
      <p:bldP spid="62" grpId="0" animBg="1"/>
      <p:bldP spid="63" grpId="0" animBg="1"/>
      <p:bldP spid="64" grpId="0" animBg="1"/>
      <p:bldP spid="65" grpId="0" animBg="1"/>
      <p:bldP spid="66" grpId="0" animBg="1"/>
      <p:bldP spid="66" grpId="1" animBg="1"/>
      <p:bldP spid="67" grpId="0" animBg="1"/>
      <p:bldP spid="68" grpId="0" animBg="1"/>
      <p:bldP spid="69" grpId="0" animBg="1"/>
      <p:bldP spid="70" grpId="0" animBg="1"/>
      <p:bldP spid="71" grpId="0" animBg="1"/>
      <p:bldP spid="72" grpId="0" animBg="1"/>
      <p:bldP spid="72" grpId="1" animBg="1"/>
      <p:bldP spid="73" grpId="0" animBg="1"/>
      <p:bldP spid="74" grpId="0" animBg="1"/>
      <p:bldP spid="75" grpId="0" animBg="1"/>
      <p:bldP spid="76" grpId="0" animBg="1"/>
      <p:bldP spid="77" grpId="0" animBg="1"/>
      <p:bldP spid="78" grpId="0" animBg="1"/>
      <p:bldP spid="78" grpId="1" animBg="1"/>
      <p:bldP spid="79" grpId="0" animBg="1"/>
      <p:bldP spid="80" grpId="0" animBg="1"/>
      <p:bldP spid="81" grpId="0" animBg="1"/>
      <p:bldP spid="82" grpId="0" animBg="1"/>
      <p:bldP spid="83" grpId="0" animBg="1"/>
      <p:bldP spid="84" grpId="0" animBg="1"/>
      <p:bldP spid="84" grpId="1" animBg="1"/>
      <p:bldP spid="85" grpId="0" animBg="1"/>
      <p:bldP spid="86" grpId="0" animBg="1"/>
      <p:bldP spid="87" grpId="0" animBg="1"/>
      <p:bldP spid="88" grpId="0" animBg="1"/>
      <p:bldP spid="89" grpId="0" animBg="1"/>
      <p:bldP spid="90" grpId="0" animBg="1"/>
      <p:bldP spid="90" grpId="1" animBg="1"/>
      <p:bldP spid="91" grpId="0" animBg="1"/>
      <p:bldP spid="92" grpId="0" animBg="1"/>
      <p:bldP spid="93" grpId="0" animBg="1"/>
      <p:bldP spid="94" grpId="0" animBg="1"/>
      <p:bldP spid="95" grpId="0" animBg="1"/>
      <p:bldP spid="96" grpId="0" animBg="1"/>
      <p:bldP spid="96" grpId="1" animBg="1"/>
      <p:bldP spid="97" grpId="0" animBg="1"/>
      <p:bldP spid="98" grpId="0" animBg="1"/>
      <p:bldP spid="99" grpId="0" animBg="1"/>
      <p:bldP spid="100" grpId="0" animBg="1"/>
      <p:bldP spid="101" grpId="0" animBg="1"/>
      <p:bldP spid="102" grpId="0" animBg="1"/>
      <p:bldP spid="102" grpId="1" animBg="1"/>
      <p:bldP spid="103" grpId="0" animBg="1"/>
      <p:bldP spid="104" grpId="0" animBg="1"/>
      <p:bldP spid="105" grpId="0" animBg="1"/>
      <p:bldP spid="106" grpId="0" animBg="1"/>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14531149"/>
              </p:ext>
            </p:extLst>
          </p:nvPr>
        </p:nvGraphicFramePr>
        <p:xfrm>
          <a:off x="267128" y="764704"/>
          <a:ext cx="11766038" cy="5530463"/>
        </p:xfrm>
        <a:graphic>
          <a:graphicData uri="http://schemas.openxmlformats.org/drawingml/2006/table">
            <a:tbl>
              <a:tblPr firstRow="1" bandRow="1">
                <a:tableStyleId>{5940675A-B579-460E-94D1-54222C63F5DA}</a:tableStyleId>
              </a:tblPr>
              <a:tblGrid>
                <a:gridCol w="6621352">
                  <a:extLst>
                    <a:ext uri="{9D8B030D-6E8A-4147-A177-3AD203B41FA5}">
                      <a16:colId xmlns:a16="http://schemas.microsoft.com/office/drawing/2014/main" val="695237181"/>
                    </a:ext>
                  </a:extLst>
                </a:gridCol>
                <a:gridCol w="5144686">
                  <a:extLst>
                    <a:ext uri="{9D8B030D-6E8A-4147-A177-3AD203B41FA5}">
                      <a16:colId xmlns:a16="http://schemas.microsoft.com/office/drawing/2014/main" val="300072507"/>
                    </a:ext>
                  </a:extLst>
                </a:gridCol>
              </a:tblGrid>
              <a:tr h="33613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4174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a grid to draw on, or physical tiles to move, so that they are just adding a single tile rather than recreating the image each time. The </a:t>
                      </a:r>
                      <a:r>
                        <a:rPr lang="en-GB" sz="1600" i="0" u="none" dirty="0">
                          <a:hlinkClick r:id="rId3" action="ppaction://hlinksldjump"/>
                        </a:rPr>
                        <a:t>printable resource</a:t>
                      </a:r>
                      <a:r>
                        <a:rPr lang="en-GB" sz="1600" i="0" u="none" dirty="0"/>
                        <a:t> on slide 89 could be used for this. </a:t>
                      </a:r>
                      <a:endParaRPr lang="en-GB" sz="1600" i="1" u="none" dirty="0"/>
                    </a:p>
                    <a:p>
                      <a:pPr>
                        <a:lnSpc>
                          <a:spcPct val="100000"/>
                        </a:lnSpc>
                      </a:pPr>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The further thinking question opens the possibility of a different arrangement of four squares. You can probe students’ understanding of this using follow-up questions, such as, ‘Which of your original solutions are </a:t>
                      </a:r>
                      <a:r>
                        <a:rPr lang="en-GB" sz="1600" b="1" u="none" dirty="0"/>
                        <a:t>not</a:t>
                      </a:r>
                      <a:r>
                        <a:rPr lang="en-GB" sz="1600" u="none" dirty="0"/>
                        <a:t> possible with this different rearrangement of squares?’, or, ‘Which starting arrangement gives the most possible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u="none" dirty="0"/>
                    </a:p>
                    <a:p>
                      <a:pPr>
                        <a:lnSpc>
                          <a:spcPct val="100000"/>
                        </a:lnSpc>
                      </a:pPr>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Pentominoes are arrangements of five squares connected edge-to-edge, and are a commonly-used puzzle in mathematics. There are 12 distinct pentominoes, of which only four are possible with this starting point – created from the eight possible positions for the fifth tile.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provides an activity that can act as a springboard to conversations about comparing shapes. Once students have created some pentominoes, they might notice that some of their shapes are the same. Listen to the language that they use to compare their shapes – do they volunteer words such as ‘turned’ or ‘rotated’? If they do talk about a shape being rotated, you might wish to use a prompt question, such as, ‘How much has it been turned?’ See whether they opt for describing in angles or fractions of a whole turn.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structure of the task also helps you to assess students’ reasoning: do they have a systematic approach to making sure they have found all of the solutions? If they find all eight possible arrangements, are they able to successfully match all pairs of congruent shapes and recognise that there are only four unique solutions?</a:t>
                      </a:r>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C</a:t>
                      </a:r>
                      <a:r>
                        <a:rPr lang="en-GB" sz="1600" b="0" dirty="0"/>
                        <a:t> is a more open version of this task, with just three rather than four starting squares given. This could be used as the basis for a much longer problem solving activity.</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88134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4: Computer graphics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54189" y="590961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70240" y="1073194"/>
            <a:ext cx="7933236" cy="5644622"/>
          </a:xfrm>
          <a:prstGeom prst="rect">
            <a:avLst/>
          </a:prstGeom>
          <a:noFill/>
        </p:spPr>
        <p:txBody>
          <a:bodyPr wrap="square" rtlCol="0">
            <a:spAutoFit/>
          </a:bodyPr>
          <a:lstStyle/>
          <a:p>
            <a:pPr>
              <a:buNone/>
            </a:pPr>
            <a:r>
              <a:rPr lang="en-US" sz="2200" dirty="0">
                <a:solidFill>
                  <a:srgbClr val="585858"/>
                </a:solidFill>
              </a:rPr>
              <a:t>Monisha is making a poster using a computer. </a:t>
            </a:r>
          </a:p>
          <a:p>
            <a:pPr>
              <a:buNone/>
            </a:pPr>
            <a:r>
              <a:rPr lang="en-US" sz="2200" dirty="0">
                <a:solidFill>
                  <a:srgbClr val="585858"/>
                </a:solidFill>
              </a:rPr>
              <a:t>She has four options for how she can rotate or flip images. You can see them on the menu to the right.</a:t>
            </a:r>
          </a:p>
          <a:p>
            <a:pPr>
              <a:buNone/>
            </a:pPr>
            <a:r>
              <a:rPr lang="en-US" sz="2200" dirty="0">
                <a:solidFill>
                  <a:srgbClr val="585858"/>
                </a:solidFill>
              </a:rPr>
              <a:t>She has the images below on her poster.</a:t>
            </a:r>
          </a:p>
          <a:p>
            <a:pPr>
              <a:buNone/>
            </a:pPr>
            <a:endParaRPr lang="en-US" sz="2200" dirty="0">
              <a:solidFill>
                <a:srgbClr val="585858"/>
              </a:solidFill>
            </a:endParaRPr>
          </a:p>
          <a:p>
            <a:pPr>
              <a:buNone/>
            </a:pPr>
            <a:endParaRPr lang="en-US" sz="2200" dirty="0">
              <a:solidFill>
                <a:srgbClr val="585858"/>
              </a:solidFill>
            </a:endParaRPr>
          </a:p>
          <a:p>
            <a:pPr>
              <a:buNone/>
            </a:pPr>
            <a:endParaRPr lang="en-US" sz="2200" b="1" dirty="0">
              <a:solidFill>
                <a:srgbClr val="585858"/>
              </a:solidFill>
            </a:endParaRPr>
          </a:p>
          <a:p>
            <a:pPr>
              <a:buNone/>
            </a:pPr>
            <a:r>
              <a:rPr lang="en-US" sz="2200" dirty="0">
                <a:solidFill>
                  <a:srgbClr val="585858"/>
                </a:solidFill>
              </a:rPr>
              <a:t>For which of the four rotate or flip options would:</a:t>
            </a:r>
          </a:p>
          <a:p>
            <a:pPr marL="457200" indent="-457200">
              <a:buAutoNum type="alphaLcParenR"/>
            </a:pPr>
            <a:r>
              <a:rPr lang="en-US" sz="2200" dirty="0">
                <a:solidFill>
                  <a:srgbClr val="585858"/>
                </a:solidFill>
              </a:rPr>
              <a:t>The star look the same?</a:t>
            </a:r>
          </a:p>
          <a:p>
            <a:pPr marL="457200" indent="-457200">
              <a:buFont typeface="Arial" panose="020B0604020202020204" pitchFamily="34" charset="0"/>
              <a:buAutoNum type="alphaLcParenR"/>
            </a:pPr>
            <a:r>
              <a:rPr lang="en-US" sz="2200" dirty="0">
                <a:solidFill>
                  <a:srgbClr val="585858"/>
                </a:solidFill>
              </a:rPr>
              <a:t>The first sun look the same? </a:t>
            </a:r>
          </a:p>
          <a:p>
            <a:pPr marL="457200" indent="-457200">
              <a:buFont typeface="Arial" panose="020B0604020202020204" pitchFamily="34" charset="0"/>
              <a:buAutoNum type="alphaLcParenR"/>
            </a:pPr>
            <a:r>
              <a:rPr lang="en-US" sz="2200" dirty="0">
                <a:solidFill>
                  <a:srgbClr val="585858"/>
                </a:solidFill>
              </a:rPr>
              <a:t>The moon look the same?</a:t>
            </a:r>
          </a:p>
          <a:p>
            <a:pPr marL="457200" indent="-457200">
              <a:buFont typeface="Arial" panose="020B0604020202020204" pitchFamily="34" charset="0"/>
              <a:buAutoNum type="alphaLcParenR"/>
            </a:pPr>
            <a:r>
              <a:rPr lang="en-US" sz="2200" dirty="0">
                <a:solidFill>
                  <a:srgbClr val="585858"/>
                </a:solidFill>
              </a:rPr>
              <a:t>The second sun look the same?</a:t>
            </a:r>
          </a:p>
          <a:p>
            <a:pPr marL="457200" indent="-457200">
              <a:buAutoNum type="alphaLcParenR"/>
            </a:pPr>
            <a:endParaRPr lang="en-US" sz="2200" dirty="0">
              <a:solidFill>
                <a:srgbClr val="585858"/>
              </a:solidFill>
            </a:endParaRPr>
          </a:p>
          <a:p>
            <a:pPr marL="457200" indent="-457200">
              <a:buAutoNum type="alphaLcParenR"/>
            </a:pPr>
            <a:endParaRPr lang="en-US" sz="2200" dirty="0">
              <a:solidFill>
                <a:srgbClr val="585858"/>
              </a:solidFill>
            </a:endParaRPr>
          </a:p>
        </p:txBody>
      </p:sp>
      <p:sp>
        <p:nvSpPr>
          <p:cNvPr id="2" name="Star: 5 Points 1">
            <a:extLst>
              <a:ext uri="{FF2B5EF4-FFF2-40B4-BE49-F238E27FC236}">
                <a16:creationId xmlns:a16="http://schemas.microsoft.com/office/drawing/2014/main" id="{481A8FFD-F9B7-46A3-A17B-C83321B44098}"/>
              </a:ext>
            </a:extLst>
          </p:cNvPr>
          <p:cNvSpPr/>
          <p:nvPr/>
        </p:nvSpPr>
        <p:spPr>
          <a:xfrm>
            <a:off x="554214" y="270829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57F1365D-EC46-4DE8-8A22-35E488A69237}"/>
              </a:ext>
            </a:extLst>
          </p:cNvPr>
          <p:cNvPicPr>
            <a:picLocks noChangeAspect="1"/>
          </p:cNvPicPr>
          <p:nvPr/>
        </p:nvPicPr>
        <p:blipFill>
          <a:blip r:embed="rId3"/>
          <a:stretch>
            <a:fillRect/>
          </a:stretch>
        </p:blipFill>
        <p:spPr>
          <a:xfrm>
            <a:off x="8517466" y="1073195"/>
            <a:ext cx="3369733" cy="3270206"/>
          </a:xfrm>
          <a:prstGeom prst="rect">
            <a:avLst/>
          </a:prstGeom>
        </p:spPr>
      </p:pic>
      <p:sp>
        <p:nvSpPr>
          <p:cNvPr id="10" name="TextBox 9">
            <a:extLst>
              <a:ext uri="{FF2B5EF4-FFF2-40B4-BE49-F238E27FC236}">
                <a16:creationId xmlns:a16="http://schemas.microsoft.com/office/drawing/2014/main" id="{82A3F9DD-85EC-4EC5-B11F-D2CAA45B835A}"/>
              </a:ext>
            </a:extLst>
          </p:cNvPr>
          <p:cNvSpPr txBox="1"/>
          <p:nvPr/>
        </p:nvSpPr>
        <p:spPr>
          <a:xfrm>
            <a:off x="1273592" y="5948375"/>
            <a:ext cx="5648613" cy="769441"/>
          </a:xfrm>
          <a:prstGeom prst="rect">
            <a:avLst/>
          </a:prstGeom>
          <a:noFill/>
        </p:spPr>
        <p:txBody>
          <a:bodyPr wrap="square">
            <a:spAutoFit/>
          </a:bodyPr>
          <a:lstStyle/>
          <a:p>
            <a:pPr>
              <a:buNone/>
            </a:pPr>
            <a:r>
              <a:rPr lang="en-GB" sz="2200" dirty="0"/>
              <a:t>What two clicks might Monisha have used to change the moon image to look like this:</a:t>
            </a:r>
          </a:p>
        </p:txBody>
      </p:sp>
      <p:sp>
        <p:nvSpPr>
          <p:cNvPr id="9" name="&quot;Not Allowed&quot; Symbol 8">
            <a:extLst>
              <a:ext uri="{FF2B5EF4-FFF2-40B4-BE49-F238E27FC236}">
                <a16:creationId xmlns:a16="http://schemas.microsoft.com/office/drawing/2014/main" id="{F804C8CD-E1B6-4880-B803-95B714E16D3F}"/>
              </a:ext>
            </a:extLst>
          </p:cNvPr>
          <p:cNvSpPr/>
          <p:nvPr/>
        </p:nvSpPr>
        <p:spPr>
          <a:xfrm>
            <a:off x="12535175" y="409736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Sun 11">
            <a:extLst>
              <a:ext uri="{FF2B5EF4-FFF2-40B4-BE49-F238E27FC236}">
                <a16:creationId xmlns:a16="http://schemas.microsoft.com/office/drawing/2014/main" id="{865E3982-1D9B-4A3A-92C7-365232BAF15A}"/>
              </a:ext>
            </a:extLst>
          </p:cNvPr>
          <p:cNvSpPr/>
          <p:nvPr/>
        </p:nvSpPr>
        <p:spPr>
          <a:xfrm>
            <a:off x="1946659" y="2696705"/>
            <a:ext cx="914400" cy="9144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oon 14">
            <a:extLst>
              <a:ext uri="{FF2B5EF4-FFF2-40B4-BE49-F238E27FC236}">
                <a16:creationId xmlns:a16="http://schemas.microsoft.com/office/drawing/2014/main" id="{C7D0CCB7-E532-435F-AD0E-F805D45519A6}"/>
              </a:ext>
            </a:extLst>
          </p:cNvPr>
          <p:cNvSpPr>
            <a:spLocks noChangeAspect="1"/>
          </p:cNvSpPr>
          <p:nvPr/>
        </p:nvSpPr>
        <p:spPr>
          <a:xfrm rot="10800000">
            <a:off x="3537132" y="2754380"/>
            <a:ext cx="396000" cy="7920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oon 13">
            <a:extLst>
              <a:ext uri="{FF2B5EF4-FFF2-40B4-BE49-F238E27FC236}">
                <a16:creationId xmlns:a16="http://schemas.microsoft.com/office/drawing/2014/main" id="{8F48995B-CC30-4EF7-964E-2A89B6F5C1C8}"/>
              </a:ext>
            </a:extLst>
          </p:cNvPr>
          <p:cNvSpPr>
            <a:spLocks noChangeAspect="1"/>
          </p:cNvSpPr>
          <p:nvPr/>
        </p:nvSpPr>
        <p:spPr>
          <a:xfrm rot="5400000" flipH="1" flipV="1">
            <a:off x="7120205" y="6020900"/>
            <a:ext cx="396000" cy="7920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n 15">
            <a:extLst>
              <a:ext uri="{FF2B5EF4-FFF2-40B4-BE49-F238E27FC236}">
                <a16:creationId xmlns:a16="http://schemas.microsoft.com/office/drawing/2014/main" id="{2A1A9DE3-0432-4609-BACA-5770DCAAC1A4}"/>
              </a:ext>
            </a:extLst>
          </p:cNvPr>
          <p:cNvSpPr/>
          <p:nvPr/>
        </p:nvSpPr>
        <p:spPr>
          <a:xfrm rot="960000">
            <a:off x="4504037" y="2708299"/>
            <a:ext cx="914400" cy="9144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7219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2" grpId="0" animBg="1"/>
      <p:bldP spid="10" grpId="0"/>
      <p:bldP spid="12" grpId="0" animBg="1"/>
      <p:bldP spid="15"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243956256"/>
              </p:ext>
            </p:extLst>
          </p:nvPr>
        </p:nvGraphicFramePr>
        <p:xfrm>
          <a:off x="267128" y="764704"/>
          <a:ext cx="11766038" cy="5286480"/>
        </p:xfrm>
        <a:graphic>
          <a:graphicData uri="http://schemas.openxmlformats.org/drawingml/2006/table">
            <a:tbl>
              <a:tblPr firstRow="1" bandRow="1">
                <a:tableStyleId>{5940675A-B579-460E-94D1-54222C63F5DA}</a:tableStyleId>
              </a:tblPr>
              <a:tblGrid>
                <a:gridCol w="5030086">
                  <a:extLst>
                    <a:ext uri="{9D8B030D-6E8A-4147-A177-3AD203B41FA5}">
                      <a16:colId xmlns:a16="http://schemas.microsoft.com/office/drawing/2014/main" val="695237181"/>
                    </a:ext>
                  </a:extLst>
                </a:gridCol>
                <a:gridCol w="673595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have not used the flip or rotate functions in Microsoft Office before, you can model them using one of the images on the PowerPoint.</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what ‘More Rotation Options’ could mean, and what these options would have to be for the shapes to look the same. What other options could there be for the star and sun? Are there any other options for the moon?</a:t>
                      </a:r>
                    </a:p>
                    <a:p>
                      <a:endParaRPr lang="en-GB" sz="1600" u="none" dirty="0"/>
                    </a:p>
                    <a:p>
                      <a:r>
                        <a:rPr lang="en-GB" sz="1600" b="1" i="0" u="none" dirty="0"/>
                        <a:t>Representations</a:t>
                      </a:r>
                    </a:p>
                    <a:p>
                      <a:r>
                        <a:rPr lang="en-GB" sz="1600" b="0" i="0" u="none" dirty="0"/>
                        <a:t>As with many of the Checkpoints in this deck, you may find it helpful to give a physical representation of the 2D image for students to manipulate. A </a:t>
                      </a:r>
                      <a:r>
                        <a:rPr lang="en-GB" sz="1600" b="0" i="0" u="none" dirty="0">
                          <a:hlinkClick r:id="rId3" action="ppaction://hlinksldjump"/>
                        </a:rPr>
                        <a:t>printable version</a:t>
                      </a:r>
                      <a:r>
                        <a:rPr lang="en-GB" sz="1600" b="0" i="0" u="none" dirty="0"/>
                        <a:t> can be found on slide 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4 offers a context that may be familiar to students – the rotate and flip tools within Microsoft Office. Much like Checkpoints 2 and 3, the intention is to check students can visualise and imagine the actual transformation, rather than specific mathematical vocabulary. The shapes have been chosen to elicit discussion. The star, for example, could look the same if rotated by a fifth of the turn, but this is not one of the options available. The first sun, however, would look the same for all of the four options given. This contrasts with the second sun which, as it has been tilted slightly, would look different for all four transformations.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does touch upon the concept of rotational symmetry, which is not specifically mentioned in the primary curriculum. Students may still have explored properties of rotational symmetry, but are unlikely to have experience of describing an ‘order’ of rotational symmetry. Listen to their explanations and, if they are confident with the answers to parts a-d, prompt to see if they are able to explain how many times the shape would look like the original image if it was rotated through a whole turn.</a:t>
                      </a:r>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D</a:t>
                      </a:r>
                      <a:r>
                        <a:rPr lang="en-GB" sz="1600" b="0" dirty="0"/>
                        <a:t> develops the ideas of the further thinking into a whole task.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74397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AF1610-BA1B-435D-8804-F6E09292BB19}"/>
              </a:ext>
            </a:extLst>
          </p:cNvPr>
          <p:cNvSpPr>
            <a:spLocks noGrp="1"/>
          </p:cNvSpPr>
          <p:nvPr>
            <p:ph type="body" sz="quarter" idx="10"/>
          </p:nvPr>
        </p:nvSpPr>
        <p:spPr>
          <a:xfrm>
            <a:off x="240288" y="1124743"/>
            <a:ext cx="4979412" cy="4289175"/>
          </a:xfrm>
        </p:spPr>
        <p:txBody>
          <a:bodyPr>
            <a:normAutofit/>
          </a:bodyPr>
          <a:lstStyle/>
          <a:p>
            <a:r>
              <a:rPr lang="en-GB" sz="2200" dirty="0"/>
              <a:t>Oscar is helping his little sister Evie to stick some vehicle stickers in her sticker book.</a:t>
            </a:r>
          </a:p>
          <a:p>
            <a:r>
              <a:rPr lang="en-GB" sz="2200" dirty="0"/>
              <a:t>Evie places the stickers into the book so that they are all the right way up with their wheels on the road.</a:t>
            </a:r>
          </a:p>
          <a:p>
            <a:r>
              <a:rPr lang="en-GB" sz="2200" dirty="0"/>
              <a:t>Which vehicles will be facing in the same direction? </a:t>
            </a:r>
          </a:p>
          <a:p>
            <a:endParaRPr lang="en-GB" sz="2200" dirty="0"/>
          </a:p>
        </p:txBody>
      </p:sp>
      <p:sp>
        <p:nvSpPr>
          <p:cNvPr id="3" name="Text Placeholder 2">
            <a:extLst>
              <a:ext uri="{FF2B5EF4-FFF2-40B4-BE49-F238E27FC236}">
                <a16:creationId xmlns:a16="http://schemas.microsoft.com/office/drawing/2014/main" id="{3B4B2A65-16FD-422D-8686-EA57B942CC3E}"/>
              </a:ext>
            </a:extLst>
          </p:cNvPr>
          <p:cNvSpPr>
            <a:spLocks noGrp="1"/>
          </p:cNvSpPr>
          <p:nvPr>
            <p:ph type="body" sz="quarter" idx="11"/>
          </p:nvPr>
        </p:nvSpPr>
        <p:spPr/>
        <p:txBody>
          <a:bodyPr/>
          <a:lstStyle/>
          <a:p>
            <a:r>
              <a:rPr lang="en-GB" dirty="0"/>
              <a:t>Checkpoint 5: Sticker book</a:t>
            </a:r>
          </a:p>
        </p:txBody>
      </p:sp>
      <p:pic>
        <p:nvPicPr>
          <p:cNvPr id="9" name="Picture 8" descr="Graphical user interface, application&#10;&#10;Description automatically generated">
            <a:extLst>
              <a:ext uri="{FF2B5EF4-FFF2-40B4-BE49-F238E27FC236}">
                <a16:creationId xmlns:a16="http://schemas.microsoft.com/office/drawing/2014/main" id="{CCCF9E42-B773-4797-829D-6E7E4F45FB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8353" y="1255872"/>
            <a:ext cx="5579458" cy="4097521"/>
          </a:xfrm>
          <a:prstGeom prst="rect">
            <a:avLst/>
          </a:prstGeom>
        </p:spPr>
      </p:pic>
      <p:sp>
        <p:nvSpPr>
          <p:cNvPr id="4" name="Action Button: Help 3">
            <a:hlinkClick r:id="" action="ppaction://noaction" highlightClick="1"/>
            <a:extLst>
              <a:ext uri="{FF2B5EF4-FFF2-40B4-BE49-F238E27FC236}">
                <a16:creationId xmlns:a16="http://schemas.microsoft.com/office/drawing/2014/main" id="{22579C1E-C695-4F61-A050-BF42DC9BE62B}"/>
              </a:ext>
            </a:extLst>
          </p:cNvPr>
          <p:cNvSpPr/>
          <p:nvPr/>
        </p:nvSpPr>
        <p:spPr>
          <a:xfrm>
            <a:off x="240288" y="558923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F377A21B-1223-483E-8B1D-FCF234197302}"/>
              </a:ext>
            </a:extLst>
          </p:cNvPr>
          <p:cNvSpPr txBox="1">
            <a:spLocks/>
          </p:cNvSpPr>
          <p:nvPr/>
        </p:nvSpPr>
        <p:spPr>
          <a:xfrm>
            <a:off x="250553" y="1612774"/>
            <a:ext cx="6683648" cy="13209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sz="2200" dirty="0"/>
          </a:p>
        </p:txBody>
      </p:sp>
      <p:sp>
        <p:nvSpPr>
          <p:cNvPr id="12" name="TextBox 11">
            <a:extLst>
              <a:ext uri="{FF2B5EF4-FFF2-40B4-BE49-F238E27FC236}">
                <a16:creationId xmlns:a16="http://schemas.microsoft.com/office/drawing/2014/main" id="{44047CD3-0914-408D-9191-EC9CF365CE7F}"/>
              </a:ext>
            </a:extLst>
          </p:cNvPr>
          <p:cNvSpPr txBox="1"/>
          <p:nvPr/>
        </p:nvSpPr>
        <p:spPr>
          <a:xfrm>
            <a:off x="1297337" y="5671354"/>
            <a:ext cx="9739258" cy="769441"/>
          </a:xfrm>
          <a:prstGeom prst="rect">
            <a:avLst/>
          </a:prstGeom>
          <a:noFill/>
        </p:spPr>
        <p:txBody>
          <a:bodyPr wrap="square">
            <a:spAutoFit/>
          </a:bodyPr>
          <a:lstStyle/>
          <a:p>
            <a:pPr fontAlgn="auto">
              <a:spcAft>
                <a:spcPts val="0"/>
              </a:spcAft>
              <a:buNone/>
            </a:pPr>
            <a:r>
              <a:rPr lang="en-GB" sz="2200" dirty="0"/>
              <a:t>Sketch your own vehicles in different orientations. Can you draw two vehicles that face the same way, even if they are not drawn the same way up?</a:t>
            </a:r>
          </a:p>
        </p:txBody>
      </p:sp>
      <p:sp>
        <p:nvSpPr>
          <p:cNvPr id="5" name="TextBox 4">
            <a:extLst>
              <a:ext uri="{FF2B5EF4-FFF2-40B4-BE49-F238E27FC236}">
                <a16:creationId xmlns:a16="http://schemas.microsoft.com/office/drawing/2014/main" id="{C07CAF09-A445-4183-9A72-DA194C53F39C}"/>
              </a:ext>
            </a:extLst>
          </p:cNvPr>
          <p:cNvSpPr txBox="1"/>
          <p:nvPr/>
        </p:nvSpPr>
        <p:spPr>
          <a:xfrm>
            <a:off x="6145713" y="3111490"/>
            <a:ext cx="423514" cy="523220"/>
          </a:xfrm>
          <a:prstGeom prst="rect">
            <a:avLst/>
          </a:prstGeom>
          <a:noFill/>
        </p:spPr>
        <p:txBody>
          <a:bodyPr wrap="none" rtlCol="0">
            <a:spAutoFit/>
          </a:bodyPr>
          <a:lstStyle/>
          <a:p>
            <a:pPr>
              <a:buNone/>
            </a:pPr>
            <a:r>
              <a:rPr lang="en-GB" dirty="0"/>
              <a:t>A</a:t>
            </a:r>
          </a:p>
        </p:txBody>
      </p:sp>
      <p:sp>
        <p:nvSpPr>
          <p:cNvPr id="10" name="TextBox 9">
            <a:extLst>
              <a:ext uri="{FF2B5EF4-FFF2-40B4-BE49-F238E27FC236}">
                <a16:creationId xmlns:a16="http://schemas.microsoft.com/office/drawing/2014/main" id="{CB7F44A2-B8BE-4165-BEA2-077E34AA47BE}"/>
              </a:ext>
            </a:extLst>
          </p:cNvPr>
          <p:cNvSpPr txBox="1"/>
          <p:nvPr/>
        </p:nvSpPr>
        <p:spPr>
          <a:xfrm>
            <a:off x="6701317" y="1089554"/>
            <a:ext cx="423514" cy="523220"/>
          </a:xfrm>
          <a:prstGeom prst="rect">
            <a:avLst/>
          </a:prstGeom>
          <a:noFill/>
        </p:spPr>
        <p:txBody>
          <a:bodyPr wrap="square" rtlCol="0">
            <a:spAutoFit/>
          </a:bodyPr>
          <a:lstStyle/>
          <a:p>
            <a:pPr>
              <a:buNone/>
            </a:pPr>
            <a:r>
              <a:rPr lang="en-GB" dirty="0"/>
              <a:t>B</a:t>
            </a:r>
          </a:p>
        </p:txBody>
      </p:sp>
      <p:sp>
        <p:nvSpPr>
          <p:cNvPr id="11" name="TextBox 10">
            <a:extLst>
              <a:ext uri="{FF2B5EF4-FFF2-40B4-BE49-F238E27FC236}">
                <a16:creationId xmlns:a16="http://schemas.microsoft.com/office/drawing/2014/main" id="{0163DF6F-427E-4CA3-8CFD-8EC12C58D13B}"/>
              </a:ext>
            </a:extLst>
          </p:cNvPr>
          <p:cNvSpPr txBox="1"/>
          <p:nvPr/>
        </p:nvSpPr>
        <p:spPr>
          <a:xfrm>
            <a:off x="6913074" y="2427276"/>
            <a:ext cx="423514" cy="523220"/>
          </a:xfrm>
          <a:prstGeom prst="rect">
            <a:avLst/>
          </a:prstGeom>
          <a:noFill/>
        </p:spPr>
        <p:txBody>
          <a:bodyPr wrap="square" rtlCol="0">
            <a:spAutoFit/>
          </a:bodyPr>
          <a:lstStyle/>
          <a:p>
            <a:pPr>
              <a:buNone/>
            </a:pPr>
            <a:r>
              <a:rPr lang="en-GB" dirty="0"/>
              <a:t>C</a:t>
            </a:r>
          </a:p>
        </p:txBody>
      </p:sp>
      <p:sp>
        <p:nvSpPr>
          <p:cNvPr id="14" name="TextBox 13">
            <a:extLst>
              <a:ext uri="{FF2B5EF4-FFF2-40B4-BE49-F238E27FC236}">
                <a16:creationId xmlns:a16="http://schemas.microsoft.com/office/drawing/2014/main" id="{3359A438-C99F-4BCA-817E-0143608C3288}"/>
              </a:ext>
            </a:extLst>
          </p:cNvPr>
          <p:cNvSpPr txBox="1"/>
          <p:nvPr/>
        </p:nvSpPr>
        <p:spPr>
          <a:xfrm>
            <a:off x="7349946" y="3263471"/>
            <a:ext cx="423514" cy="523220"/>
          </a:xfrm>
          <a:prstGeom prst="rect">
            <a:avLst/>
          </a:prstGeom>
          <a:noFill/>
        </p:spPr>
        <p:txBody>
          <a:bodyPr wrap="square" rtlCol="0">
            <a:spAutoFit/>
          </a:bodyPr>
          <a:lstStyle/>
          <a:p>
            <a:pPr>
              <a:buNone/>
            </a:pPr>
            <a:r>
              <a:rPr lang="en-GB" dirty="0"/>
              <a:t>D</a:t>
            </a:r>
          </a:p>
        </p:txBody>
      </p:sp>
      <p:sp>
        <p:nvSpPr>
          <p:cNvPr id="15" name="TextBox 14">
            <a:extLst>
              <a:ext uri="{FF2B5EF4-FFF2-40B4-BE49-F238E27FC236}">
                <a16:creationId xmlns:a16="http://schemas.microsoft.com/office/drawing/2014/main" id="{8CCE077D-F85A-45B7-8BD0-CE01700A2720}"/>
              </a:ext>
            </a:extLst>
          </p:cNvPr>
          <p:cNvSpPr txBox="1"/>
          <p:nvPr/>
        </p:nvSpPr>
        <p:spPr>
          <a:xfrm>
            <a:off x="8356325" y="1190861"/>
            <a:ext cx="423514" cy="523220"/>
          </a:xfrm>
          <a:prstGeom prst="rect">
            <a:avLst/>
          </a:prstGeom>
          <a:noFill/>
        </p:spPr>
        <p:txBody>
          <a:bodyPr wrap="square" rtlCol="0">
            <a:spAutoFit/>
          </a:bodyPr>
          <a:lstStyle/>
          <a:p>
            <a:pPr>
              <a:buNone/>
            </a:pPr>
            <a:r>
              <a:rPr lang="en-GB" dirty="0"/>
              <a:t>E</a:t>
            </a:r>
          </a:p>
        </p:txBody>
      </p:sp>
      <p:sp>
        <p:nvSpPr>
          <p:cNvPr id="16" name="TextBox 15">
            <a:extLst>
              <a:ext uri="{FF2B5EF4-FFF2-40B4-BE49-F238E27FC236}">
                <a16:creationId xmlns:a16="http://schemas.microsoft.com/office/drawing/2014/main" id="{920B4931-D54B-4235-BFD3-D277C790A7CA}"/>
              </a:ext>
            </a:extLst>
          </p:cNvPr>
          <p:cNvSpPr txBox="1"/>
          <p:nvPr/>
        </p:nvSpPr>
        <p:spPr>
          <a:xfrm>
            <a:off x="8786400" y="2657845"/>
            <a:ext cx="423514" cy="523220"/>
          </a:xfrm>
          <a:prstGeom prst="rect">
            <a:avLst/>
          </a:prstGeom>
          <a:noFill/>
        </p:spPr>
        <p:txBody>
          <a:bodyPr wrap="square" rtlCol="0">
            <a:spAutoFit/>
          </a:bodyPr>
          <a:lstStyle/>
          <a:p>
            <a:pPr>
              <a:buNone/>
            </a:pPr>
            <a:r>
              <a:rPr lang="en-GB" dirty="0"/>
              <a:t>F</a:t>
            </a:r>
          </a:p>
        </p:txBody>
      </p:sp>
      <p:sp>
        <p:nvSpPr>
          <p:cNvPr id="17" name="TextBox 16">
            <a:extLst>
              <a:ext uri="{FF2B5EF4-FFF2-40B4-BE49-F238E27FC236}">
                <a16:creationId xmlns:a16="http://schemas.microsoft.com/office/drawing/2014/main" id="{974FA85C-4543-4616-949E-7D7EFCC3315D}"/>
              </a:ext>
            </a:extLst>
          </p:cNvPr>
          <p:cNvSpPr txBox="1"/>
          <p:nvPr/>
        </p:nvSpPr>
        <p:spPr>
          <a:xfrm>
            <a:off x="8511235" y="4230546"/>
            <a:ext cx="423514" cy="523220"/>
          </a:xfrm>
          <a:prstGeom prst="rect">
            <a:avLst/>
          </a:prstGeom>
          <a:noFill/>
        </p:spPr>
        <p:txBody>
          <a:bodyPr wrap="square" rtlCol="0">
            <a:spAutoFit/>
          </a:bodyPr>
          <a:lstStyle/>
          <a:p>
            <a:pPr>
              <a:buNone/>
            </a:pPr>
            <a:r>
              <a:rPr lang="en-GB" dirty="0"/>
              <a:t>G</a:t>
            </a:r>
          </a:p>
        </p:txBody>
      </p:sp>
      <p:sp>
        <p:nvSpPr>
          <p:cNvPr id="18" name="TextBox 17">
            <a:extLst>
              <a:ext uri="{FF2B5EF4-FFF2-40B4-BE49-F238E27FC236}">
                <a16:creationId xmlns:a16="http://schemas.microsoft.com/office/drawing/2014/main" id="{A60BBC22-73B6-4E63-A011-5A064074F2D2}"/>
              </a:ext>
            </a:extLst>
          </p:cNvPr>
          <p:cNvSpPr txBox="1"/>
          <p:nvPr/>
        </p:nvSpPr>
        <p:spPr>
          <a:xfrm>
            <a:off x="10153578" y="3213682"/>
            <a:ext cx="423514" cy="523220"/>
          </a:xfrm>
          <a:prstGeom prst="rect">
            <a:avLst/>
          </a:prstGeom>
          <a:noFill/>
        </p:spPr>
        <p:txBody>
          <a:bodyPr wrap="square" rtlCol="0">
            <a:spAutoFit/>
          </a:bodyPr>
          <a:lstStyle/>
          <a:p>
            <a:pPr>
              <a:buNone/>
            </a:pPr>
            <a:r>
              <a:rPr lang="en-GB" dirty="0"/>
              <a:t>H</a:t>
            </a:r>
          </a:p>
        </p:txBody>
      </p:sp>
    </p:spTree>
    <p:extLst>
      <p:ext uri="{BB962C8B-B14F-4D97-AF65-F5344CB8AC3E}">
        <p14:creationId xmlns:p14="http://schemas.microsoft.com/office/powerpoint/2010/main" val="28447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12" grpId="0"/>
      <p:bldP spid="5" grpId="0"/>
      <p:bldP spid="10" grpId="0"/>
      <p:bldP spid="11"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65207120"/>
              </p:ext>
            </p:extLst>
          </p:nvPr>
        </p:nvGraphicFramePr>
        <p:xfrm>
          <a:off x="267128" y="764704"/>
          <a:ext cx="11766038" cy="5250018"/>
        </p:xfrm>
        <a:graphic>
          <a:graphicData uri="http://schemas.openxmlformats.org/drawingml/2006/table">
            <a:tbl>
              <a:tblPr firstRow="1" bandRow="1">
                <a:tableStyleId>{5940675A-B579-460E-94D1-54222C63F5DA}</a:tableStyleId>
              </a:tblPr>
              <a:tblGrid>
                <a:gridCol w="6509592">
                  <a:extLst>
                    <a:ext uri="{9D8B030D-6E8A-4147-A177-3AD203B41FA5}">
                      <a16:colId xmlns:a16="http://schemas.microsoft.com/office/drawing/2014/main" val="695237181"/>
                    </a:ext>
                  </a:extLst>
                </a:gridCol>
                <a:gridCol w="5256446">
                  <a:extLst>
                    <a:ext uri="{9D8B030D-6E8A-4147-A177-3AD203B41FA5}">
                      <a16:colId xmlns:a16="http://schemas.microsoft.com/office/drawing/2014/main" val="300072507"/>
                    </a:ext>
                  </a:extLst>
                </a:gridCol>
              </a:tblGrid>
              <a:tr h="38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pPr>
                        <a:spcAft>
                          <a:spcPts val="0"/>
                        </a:spcAft>
                      </a:pPr>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Students may find it easier to access this task with a </a:t>
                      </a:r>
                      <a:r>
                        <a:rPr lang="en-GB" sz="1600" i="0" u="none" dirty="0">
                          <a:hlinkClick r:id="rId3" action="ppaction://hlinksldjump"/>
                        </a:rPr>
                        <a:t>printable image</a:t>
                      </a:r>
                      <a:r>
                        <a:rPr lang="en-GB" sz="1600" i="0" u="none" dirty="0"/>
                        <a:t> (see slide 91); and easier still if they can cut out each ‘sticker’ to arrange on a road themselves. As the purpose of this Checkpoint is to identify those students who need this support, make it available to those that ask rather than offering at the start of the task.</a:t>
                      </a:r>
                    </a:p>
                    <a:p>
                      <a:pPr>
                        <a:spcAft>
                          <a:spcPts val="0"/>
                        </a:spcAft>
                      </a:pPr>
                      <a:r>
                        <a:rPr lang="en-GB" sz="1600" b="1" i="0" u="none" dirty="0"/>
                        <a:t>Challenge</a:t>
                      </a:r>
                    </a:p>
                    <a:p>
                      <a:pPr>
                        <a:spcAft>
                          <a:spcPts val="600"/>
                        </a:spcAft>
                      </a:pPr>
                      <a:r>
                        <a:rPr lang="en-GB" sz="1600" u="none" dirty="0"/>
                        <a:t>Challenge students to recreate this task using digit symbols, but where only one digit is facing the opposite way. Can they ‘hide’ the odd one out within their sketch? Are some numbers easier to identify than others? Are the some numbers where you cannot tell?</a:t>
                      </a:r>
                    </a:p>
                    <a:p>
                      <a:pPr>
                        <a:spcAft>
                          <a:spcPts val="0"/>
                        </a:spcAft>
                      </a:pPr>
                      <a:r>
                        <a:rPr lang="en-GB" sz="1600" b="1" i="0" u="none" dirty="0"/>
                        <a:t>Representations</a:t>
                      </a:r>
                    </a:p>
                    <a:p>
                      <a:pPr>
                        <a:spcAft>
                          <a:spcPts val="0"/>
                        </a:spcAft>
                      </a:pPr>
                      <a:r>
                        <a:rPr lang="en-GB" sz="1600" b="0" i="0" u="none" dirty="0"/>
                        <a:t>2D representations are used here to help students to focus on orientation, where just ‘turning it over’ is not an option.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key skill that underpins work on transformations is being able to visualise the effect of a transformation. This spatial reasoning can be challenging, and this Checkpoint, much like Checkpoint 6, will help you identify those students who find it harder to imagine a shape or object being transformed without being able to physically manipulate it.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How students respond to this task may inform your teaching of transformations at Key Stage 3. Do students need more concrete or pictorial representations to support them to understand how a shape or object is transformed? Are there individuals who find this particularly challenging?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Clarify that students understand the word ‘orientation’ before they attempt the further thinking question.</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F</a:t>
                      </a:r>
                      <a:r>
                        <a:rPr lang="en-GB" sz="1600" b="0" dirty="0"/>
                        <a:t> offers another opportunity for students to visualise shape from different angles, this time using a 3D context.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157233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35C805-2925-489F-B52A-DD0E022862E9}"/>
              </a:ext>
            </a:extLst>
          </p:cNvPr>
          <p:cNvSpPr>
            <a:spLocks noGrp="1"/>
          </p:cNvSpPr>
          <p:nvPr>
            <p:ph type="body" sz="quarter" idx="11"/>
          </p:nvPr>
        </p:nvSpPr>
        <p:spPr/>
        <p:txBody>
          <a:bodyPr/>
          <a:lstStyle/>
          <a:p>
            <a:r>
              <a:rPr lang="en-GB" dirty="0"/>
              <a:t>Checkpoint 6: Headphones</a:t>
            </a:r>
          </a:p>
        </p:txBody>
      </p:sp>
      <p:grpSp>
        <p:nvGrpSpPr>
          <p:cNvPr id="14" name="Group 13">
            <a:extLst>
              <a:ext uri="{FF2B5EF4-FFF2-40B4-BE49-F238E27FC236}">
                <a16:creationId xmlns:a16="http://schemas.microsoft.com/office/drawing/2014/main" id="{A3105ACA-D11D-4A80-BB3E-BD07F4F0F455}"/>
              </a:ext>
            </a:extLst>
          </p:cNvPr>
          <p:cNvGrpSpPr/>
          <p:nvPr/>
        </p:nvGrpSpPr>
        <p:grpSpPr>
          <a:xfrm rot="19241233">
            <a:off x="8992125" y="4037667"/>
            <a:ext cx="771525" cy="1362075"/>
            <a:chOff x="2552700" y="2324100"/>
            <a:chExt cx="771525" cy="1362075"/>
          </a:xfrm>
        </p:grpSpPr>
        <p:sp>
          <p:nvSpPr>
            <p:cNvPr id="15" name="Flowchart: Sequential Access Storage 14">
              <a:extLst>
                <a:ext uri="{FF2B5EF4-FFF2-40B4-BE49-F238E27FC236}">
                  <a16:creationId xmlns:a16="http://schemas.microsoft.com/office/drawing/2014/main" id="{2469D886-AAA3-49D9-82B6-036A93DD6445}"/>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9F6BE26-A9E0-49B6-9A98-B0E21C150249}"/>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a:extLst>
              <a:ext uri="{FF2B5EF4-FFF2-40B4-BE49-F238E27FC236}">
                <a16:creationId xmlns:a16="http://schemas.microsoft.com/office/drawing/2014/main" id="{32B1502C-EB07-4453-A5A9-52FE095028CF}"/>
              </a:ext>
            </a:extLst>
          </p:cNvPr>
          <p:cNvGrpSpPr/>
          <p:nvPr/>
        </p:nvGrpSpPr>
        <p:grpSpPr>
          <a:xfrm>
            <a:off x="9241626" y="3153484"/>
            <a:ext cx="1362075" cy="771525"/>
            <a:chOff x="9390613" y="3309936"/>
            <a:chExt cx="1362075" cy="771525"/>
          </a:xfrm>
        </p:grpSpPr>
        <p:grpSp>
          <p:nvGrpSpPr>
            <p:cNvPr id="17" name="Group 16">
              <a:extLst>
                <a:ext uri="{FF2B5EF4-FFF2-40B4-BE49-F238E27FC236}">
                  <a16:creationId xmlns:a16="http://schemas.microsoft.com/office/drawing/2014/main" id="{7CF65BD1-EB5A-47C3-97F4-6164C0731BFA}"/>
                </a:ext>
              </a:extLst>
            </p:cNvPr>
            <p:cNvGrpSpPr/>
            <p:nvPr/>
          </p:nvGrpSpPr>
          <p:grpSpPr>
            <a:xfrm rot="2806341">
              <a:off x="9685888" y="3014661"/>
              <a:ext cx="771525" cy="1362075"/>
              <a:chOff x="2552700" y="2324100"/>
              <a:chExt cx="771525" cy="1362075"/>
            </a:xfrm>
          </p:grpSpPr>
          <p:sp>
            <p:nvSpPr>
              <p:cNvPr id="18" name="Flowchart: Sequential Access Storage 17">
                <a:extLst>
                  <a:ext uri="{FF2B5EF4-FFF2-40B4-BE49-F238E27FC236}">
                    <a16:creationId xmlns:a16="http://schemas.microsoft.com/office/drawing/2014/main" id="{D8044EAD-4BA2-4D0A-99DF-CDC4695DD616}"/>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33D8467-8C92-484B-B355-EA83206C479F}"/>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Oval 21">
              <a:extLst>
                <a:ext uri="{FF2B5EF4-FFF2-40B4-BE49-F238E27FC236}">
                  <a16:creationId xmlns:a16="http://schemas.microsoft.com/office/drawing/2014/main" id="{8D87EF1D-8EE1-4B2F-8CEC-AC699D62294F}"/>
                </a:ext>
              </a:extLst>
            </p:cNvPr>
            <p:cNvSpPr/>
            <p:nvPr/>
          </p:nvSpPr>
          <p:spPr>
            <a:xfrm rot="3132700">
              <a:off x="10270710" y="3476624"/>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421008EE-598C-496F-A1D1-4858D8E5363B}"/>
              </a:ext>
            </a:extLst>
          </p:cNvPr>
          <p:cNvGrpSpPr/>
          <p:nvPr/>
        </p:nvGrpSpPr>
        <p:grpSpPr>
          <a:xfrm rot="15208504">
            <a:off x="282000" y="2960318"/>
            <a:ext cx="1362075" cy="771525"/>
            <a:chOff x="4839667" y="2186360"/>
            <a:chExt cx="1362075" cy="771525"/>
          </a:xfrm>
        </p:grpSpPr>
        <p:grpSp>
          <p:nvGrpSpPr>
            <p:cNvPr id="23" name="Group 22">
              <a:extLst>
                <a:ext uri="{FF2B5EF4-FFF2-40B4-BE49-F238E27FC236}">
                  <a16:creationId xmlns:a16="http://schemas.microsoft.com/office/drawing/2014/main" id="{6633B3C6-C4FF-4F04-AFF9-A7B697817192}"/>
                </a:ext>
              </a:extLst>
            </p:cNvPr>
            <p:cNvGrpSpPr/>
            <p:nvPr/>
          </p:nvGrpSpPr>
          <p:grpSpPr>
            <a:xfrm rot="2806341">
              <a:off x="5134942" y="1891085"/>
              <a:ext cx="771525" cy="1362075"/>
              <a:chOff x="2552700" y="2324100"/>
              <a:chExt cx="771525" cy="1362075"/>
            </a:xfrm>
          </p:grpSpPr>
          <p:sp>
            <p:nvSpPr>
              <p:cNvPr id="24" name="Flowchart: Sequential Access Storage 23">
                <a:extLst>
                  <a:ext uri="{FF2B5EF4-FFF2-40B4-BE49-F238E27FC236}">
                    <a16:creationId xmlns:a16="http://schemas.microsoft.com/office/drawing/2014/main" id="{5BBE96EB-5577-4BBC-930A-CB3D8D31EAEB}"/>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ABF920-7A46-4AFC-B345-8540E6DF5D7C}"/>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Oval 25">
              <a:extLst>
                <a:ext uri="{FF2B5EF4-FFF2-40B4-BE49-F238E27FC236}">
                  <a16:creationId xmlns:a16="http://schemas.microsoft.com/office/drawing/2014/main" id="{3D47E101-72E8-4FBB-A71D-3B34ACBB3251}"/>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8342FA39-B21C-4981-B938-D74ACD95239C}"/>
              </a:ext>
            </a:extLst>
          </p:cNvPr>
          <p:cNvGrpSpPr/>
          <p:nvPr/>
        </p:nvGrpSpPr>
        <p:grpSpPr>
          <a:xfrm rot="7215240">
            <a:off x="7122539" y="3867649"/>
            <a:ext cx="1362075" cy="771525"/>
            <a:chOff x="4839667" y="2186360"/>
            <a:chExt cx="1362075" cy="771525"/>
          </a:xfrm>
        </p:grpSpPr>
        <p:grpSp>
          <p:nvGrpSpPr>
            <p:cNvPr id="29" name="Group 28">
              <a:extLst>
                <a:ext uri="{FF2B5EF4-FFF2-40B4-BE49-F238E27FC236}">
                  <a16:creationId xmlns:a16="http://schemas.microsoft.com/office/drawing/2014/main" id="{1741CFA3-517D-448B-906C-CE3CFE60770B}"/>
                </a:ext>
              </a:extLst>
            </p:cNvPr>
            <p:cNvGrpSpPr/>
            <p:nvPr/>
          </p:nvGrpSpPr>
          <p:grpSpPr>
            <a:xfrm rot="2806341">
              <a:off x="5134942" y="1891085"/>
              <a:ext cx="771525" cy="1362075"/>
              <a:chOff x="2552700" y="2324100"/>
              <a:chExt cx="771525" cy="1362075"/>
            </a:xfrm>
          </p:grpSpPr>
          <p:sp>
            <p:nvSpPr>
              <p:cNvPr id="31" name="Flowchart: Sequential Access Storage 30">
                <a:extLst>
                  <a:ext uri="{FF2B5EF4-FFF2-40B4-BE49-F238E27FC236}">
                    <a16:creationId xmlns:a16="http://schemas.microsoft.com/office/drawing/2014/main" id="{131A6705-E8F4-43D3-8909-E94EEA45E81C}"/>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C0DE9F3-12A4-40AB-9EE8-598B3DCA2EA9}"/>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Oval 29">
              <a:extLst>
                <a:ext uri="{FF2B5EF4-FFF2-40B4-BE49-F238E27FC236}">
                  <a16:creationId xmlns:a16="http://schemas.microsoft.com/office/drawing/2014/main" id="{E55E403E-A595-45B6-84A1-9D3053E903E4}"/>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96374D3C-0F8F-4016-9D3E-C0957B2F454C}"/>
              </a:ext>
            </a:extLst>
          </p:cNvPr>
          <p:cNvGrpSpPr/>
          <p:nvPr/>
        </p:nvGrpSpPr>
        <p:grpSpPr>
          <a:xfrm rot="13009851">
            <a:off x="5355120" y="4607657"/>
            <a:ext cx="1362075" cy="771525"/>
            <a:chOff x="4839667" y="2186360"/>
            <a:chExt cx="1362075" cy="771525"/>
          </a:xfrm>
        </p:grpSpPr>
        <p:grpSp>
          <p:nvGrpSpPr>
            <p:cNvPr id="35" name="Group 34">
              <a:extLst>
                <a:ext uri="{FF2B5EF4-FFF2-40B4-BE49-F238E27FC236}">
                  <a16:creationId xmlns:a16="http://schemas.microsoft.com/office/drawing/2014/main" id="{EABD8C02-93E1-443B-BB47-293696DF03ED}"/>
                </a:ext>
              </a:extLst>
            </p:cNvPr>
            <p:cNvGrpSpPr/>
            <p:nvPr/>
          </p:nvGrpSpPr>
          <p:grpSpPr>
            <a:xfrm rot="2806341">
              <a:off x="5134942" y="1891085"/>
              <a:ext cx="771525" cy="1362075"/>
              <a:chOff x="2552700" y="2324100"/>
              <a:chExt cx="771525" cy="1362075"/>
            </a:xfrm>
          </p:grpSpPr>
          <p:sp>
            <p:nvSpPr>
              <p:cNvPr id="37" name="Flowchart: Sequential Access Storage 36">
                <a:extLst>
                  <a:ext uri="{FF2B5EF4-FFF2-40B4-BE49-F238E27FC236}">
                    <a16:creationId xmlns:a16="http://schemas.microsoft.com/office/drawing/2014/main" id="{5898CB23-4D6F-47DD-8B7E-3D4AA12CE5E6}"/>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E012C33C-4A83-4630-8231-45F4150368CA}"/>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Oval 35">
              <a:extLst>
                <a:ext uri="{FF2B5EF4-FFF2-40B4-BE49-F238E27FC236}">
                  <a16:creationId xmlns:a16="http://schemas.microsoft.com/office/drawing/2014/main" id="{8700B676-EC77-4C4A-B0B9-62381DED5BF1}"/>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3588243D-4D09-409B-BB78-F5E7E5A14674}"/>
              </a:ext>
            </a:extLst>
          </p:cNvPr>
          <p:cNvGrpSpPr/>
          <p:nvPr/>
        </p:nvGrpSpPr>
        <p:grpSpPr>
          <a:xfrm rot="15251686">
            <a:off x="3318780" y="4228328"/>
            <a:ext cx="771525" cy="1371600"/>
            <a:chOff x="1359912" y="2324099"/>
            <a:chExt cx="771525" cy="1371600"/>
          </a:xfrm>
        </p:grpSpPr>
        <p:grpSp>
          <p:nvGrpSpPr>
            <p:cNvPr id="40" name="Group 39">
              <a:extLst>
                <a:ext uri="{FF2B5EF4-FFF2-40B4-BE49-F238E27FC236}">
                  <a16:creationId xmlns:a16="http://schemas.microsoft.com/office/drawing/2014/main" id="{EE52EB4F-3E1D-4D61-BC8A-2628EF328F19}"/>
                </a:ext>
              </a:extLst>
            </p:cNvPr>
            <p:cNvGrpSpPr/>
            <p:nvPr/>
          </p:nvGrpSpPr>
          <p:grpSpPr>
            <a:xfrm flipH="1">
              <a:off x="1359912" y="2324099"/>
              <a:ext cx="771525" cy="1371600"/>
              <a:chOff x="2705100" y="2476500"/>
              <a:chExt cx="771525" cy="1371600"/>
            </a:xfrm>
          </p:grpSpPr>
          <p:sp>
            <p:nvSpPr>
              <p:cNvPr id="42" name="Flowchart: Sequential Access Storage 41">
                <a:extLst>
                  <a:ext uri="{FF2B5EF4-FFF2-40B4-BE49-F238E27FC236}">
                    <a16:creationId xmlns:a16="http://schemas.microsoft.com/office/drawing/2014/main" id="{2CBAEB9C-59BB-4C20-9ADE-1270972E2D45}"/>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E7582CEC-C94A-4D2F-970E-FA395D06AB59}"/>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Oval 40">
              <a:extLst>
                <a:ext uri="{FF2B5EF4-FFF2-40B4-BE49-F238E27FC236}">
                  <a16:creationId xmlns:a16="http://schemas.microsoft.com/office/drawing/2014/main" id="{07DE1F2B-2996-4C13-A525-7B262032A31F}"/>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id="{E184BC84-54E7-441E-BF57-5FB93687BAFF}"/>
              </a:ext>
            </a:extLst>
          </p:cNvPr>
          <p:cNvGrpSpPr/>
          <p:nvPr/>
        </p:nvGrpSpPr>
        <p:grpSpPr>
          <a:xfrm>
            <a:off x="4556554" y="2708206"/>
            <a:ext cx="771525" cy="1371600"/>
            <a:chOff x="1359912" y="2324099"/>
            <a:chExt cx="771525" cy="1371600"/>
          </a:xfrm>
        </p:grpSpPr>
        <p:grpSp>
          <p:nvGrpSpPr>
            <p:cNvPr id="45" name="Group 44">
              <a:extLst>
                <a:ext uri="{FF2B5EF4-FFF2-40B4-BE49-F238E27FC236}">
                  <a16:creationId xmlns:a16="http://schemas.microsoft.com/office/drawing/2014/main" id="{E73E7AED-0F8B-4641-B9FD-EB6E47C9D126}"/>
                </a:ext>
              </a:extLst>
            </p:cNvPr>
            <p:cNvGrpSpPr/>
            <p:nvPr/>
          </p:nvGrpSpPr>
          <p:grpSpPr>
            <a:xfrm flipH="1">
              <a:off x="1359912" y="2324099"/>
              <a:ext cx="771525" cy="1371600"/>
              <a:chOff x="2705100" y="2476500"/>
              <a:chExt cx="771525" cy="1371600"/>
            </a:xfrm>
          </p:grpSpPr>
          <p:sp>
            <p:nvSpPr>
              <p:cNvPr id="47" name="Flowchart: Sequential Access Storage 46">
                <a:extLst>
                  <a:ext uri="{FF2B5EF4-FFF2-40B4-BE49-F238E27FC236}">
                    <a16:creationId xmlns:a16="http://schemas.microsoft.com/office/drawing/2014/main" id="{556ED71B-1B60-4351-8428-1A7FFE05D519}"/>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79FF6351-EBD3-423C-848D-97107BFD89D4}"/>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Oval 45">
              <a:extLst>
                <a:ext uri="{FF2B5EF4-FFF2-40B4-BE49-F238E27FC236}">
                  <a16:creationId xmlns:a16="http://schemas.microsoft.com/office/drawing/2014/main" id="{689A2E98-6067-439D-8D53-344EAB9B3E37}"/>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B0F7B323-CA5A-4B68-9D2B-0F5A104AC47B}"/>
              </a:ext>
            </a:extLst>
          </p:cNvPr>
          <p:cNvGrpSpPr/>
          <p:nvPr/>
        </p:nvGrpSpPr>
        <p:grpSpPr>
          <a:xfrm rot="3364344">
            <a:off x="1183922" y="4145634"/>
            <a:ext cx="771525" cy="1371600"/>
            <a:chOff x="1359912" y="2324099"/>
            <a:chExt cx="771525" cy="1371600"/>
          </a:xfrm>
        </p:grpSpPr>
        <p:grpSp>
          <p:nvGrpSpPr>
            <p:cNvPr id="50" name="Group 49">
              <a:extLst>
                <a:ext uri="{FF2B5EF4-FFF2-40B4-BE49-F238E27FC236}">
                  <a16:creationId xmlns:a16="http://schemas.microsoft.com/office/drawing/2014/main" id="{DF590153-7F57-4047-83C0-0B261AE01832}"/>
                </a:ext>
              </a:extLst>
            </p:cNvPr>
            <p:cNvGrpSpPr/>
            <p:nvPr/>
          </p:nvGrpSpPr>
          <p:grpSpPr>
            <a:xfrm flipH="1">
              <a:off x="1359912" y="2324099"/>
              <a:ext cx="771525" cy="1371600"/>
              <a:chOff x="2705100" y="2476500"/>
              <a:chExt cx="771525" cy="1371600"/>
            </a:xfrm>
          </p:grpSpPr>
          <p:sp>
            <p:nvSpPr>
              <p:cNvPr id="52" name="Flowchart: Sequential Access Storage 51">
                <a:extLst>
                  <a:ext uri="{FF2B5EF4-FFF2-40B4-BE49-F238E27FC236}">
                    <a16:creationId xmlns:a16="http://schemas.microsoft.com/office/drawing/2014/main" id="{70CFE3A1-442A-497C-AD4A-A5AF4D2A4186}"/>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FBA61CC3-6013-443F-99E7-0032E3BCDF67}"/>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Oval 50">
              <a:extLst>
                <a:ext uri="{FF2B5EF4-FFF2-40B4-BE49-F238E27FC236}">
                  <a16:creationId xmlns:a16="http://schemas.microsoft.com/office/drawing/2014/main" id="{45EDFFEB-A07B-45B1-8FD4-FD801DF7F55E}"/>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EFD77798-D2BA-4C4E-A075-F6E24789D88A}"/>
              </a:ext>
            </a:extLst>
          </p:cNvPr>
          <p:cNvGrpSpPr/>
          <p:nvPr/>
        </p:nvGrpSpPr>
        <p:grpSpPr>
          <a:xfrm rot="2358767" flipH="1">
            <a:off x="6233586" y="2874263"/>
            <a:ext cx="771525" cy="1362075"/>
            <a:chOff x="2552700" y="2324100"/>
            <a:chExt cx="771525" cy="1362075"/>
          </a:xfrm>
        </p:grpSpPr>
        <p:sp>
          <p:nvSpPr>
            <p:cNvPr id="56" name="Flowchart: Sequential Access Storage 55">
              <a:extLst>
                <a:ext uri="{FF2B5EF4-FFF2-40B4-BE49-F238E27FC236}">
                  <a16:creationId xmlns:a16="http://schemas.microsoft.com/office/drawing/2014/main" id="{723065A7-003A-4217-A41A-DDED09FBE874}"/>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BF8D845E-B6FF-40D2-8A0C-BAC7733DB080}"/>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9" name="TextBox 58">
            <a:extLst>
              <a:ext uri="{FF2B5EF4-FFF2-40B4-BE49-F238E27FC236}">
                <a16:creationId xmlns:a16="http://schemas.microsoft.com/office/drawing/2014/main" id="{F6CA871C-EE8D-46C3-8A69-26185F8EF843}"/>
              </a:ext>
            </a:extLst>
          </p:cNvPr>
          <p:cNvSpPr txBox="1"/>
          <p:nvPr/>
        </p:nvSpPr>
        <p:spPr>
          <a:xfrm>
            <a:off x="153168" y="1081009"/>
            <a:ext cx="8788770" cy="2055947"/>
          </a:xfrm>
          <a:prstGeom prst="rect">
            <a:avLst/>
          </a:prstGeom>
          <a:noFill/>
        </p:spPr>
        <p:txBody>
          <a:bodyPr wrap="square" rtlCol="0">
            <a:spAutoFit/>
          </a:bodyPr>
          <a:lstStyle/>
          <a:p>
            <a:pPr>
              <a:buNone/>
            </a:pPr>
            <a:r>
              <a:rPr lang="en-GB" sz="2200" dirty="0"/>
              <a:t>A phone shop takes a delivery of headphones. </a:t>
            </a:r>
          </a:p>
          <a:p>
            <a:pPr>
              <a:buNone/>
            </a:pPr>
            <a:r>
              <a:rPr lang="en-GB" sz="2200" dirty="0"/>
              <a:t>They are meant to fit in a case like the one on the right. </a:t>
            </a:r>
          </a:p>
          <a:p>
            <a:pPr>
              <a:buNone/>
            </a:pPr>
            <a:r>
              <a:rPr lang="en-GB" sz="2200" dirty="0"/>
              <a:t>The box splits and the headphones spill all over the floor.</a:t>
            </a:r>
          </a:p>
          <a:p>
            <a:pPr>
              <a:buNone/>
            </a:pPr>
            <a:r>
              <a:rPr lang="en-GB" sz="2200" dirty="0"/>
              <a:t>Which are for the right ear (R), and which are for the left (L)?</a:t>
            </a:r>
          </a:p>
          <a:p>
            <a:pPr>
              <a:buNone/>
            </a:pPr>
            <a:endParaRPr lang="en-GB" sz="2200" dirty="0"/>
          </a:p>
        </p:txBody>
      </p:sp>
      <p:grpSp>
        <p:nvGrpSpPr>
          <p:cNvPr id="62" name="Group 61">
            <a:extLst>
              <a:ext uri="{FF2B5EF4-FFF2-40B4-BE49-F238E27FC236}">
                <a16:creationId xmlns:a16="http://schemas.microsoft.com/office/drawing/2014/main" id="{CF7CFA07-A66F-4C23-A602-F43D852D1AD2}"/>
              </a:ext>
            </a:extLst>
          </p:cNvPr>
          <p:cNvGrpSpPr/>
          <p:nvPr/>
        </p:nvGrpSpPr>
        <p:grpSpPr>
          <a:xfrm>
            <a:off x="9062239" y="1050988"/>
            <a:ext cx="2581275" cy="1753567"/>
            <a:chOff x="433396" y="3957403"/>
            <a:chExt cx="2581275" cy="1753567"/>
          </a:xfrm>
        </p:grpSpPr>
        <p:sp>
          <p:nvSpPr>
            <p:cNvPr id="4" name="Rectangle: Rounded Corners 3">
              <a:extLst>
                <a:ext uri="{FF2B5EF4-FFF2-40B4-BE49-F238E27FC236}">
                  <a16:creationId xmlns:a16="http://schemas.microsoft.com/office/drawing/2014/main" id="{679E009E-2F4F-4321-9274-14402AC12194}"/>
                </a:ext>
              </a:extLst>
            </p:cNvPr>
            <p:cNvSpPr/>
            <p:nvPr/>
          </p:nvSpPr>
          <p:spPr>
            <a:xfrm>
              <a:off x="433396" y="3957403"/>
              <a:ext cx="2581275" cy="1753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8617FB6E-92EE-4ED7-A1DC-0950381B6052}"/>
                </a:ext>
              </a:extLst>
            </p:cNvPr>
            <p:cNvGrpSpPr/>
            <p:nvPr/>
          </p:nvGrpSpPr>
          <p:grpSpPr>
            <a:xfrm>
              <a:off x="2005021" y="4206021"/>
              <a:ext cx="771525" cy="1371600"/>
              <a:chOff x="2552700" y="2324100"/>
              <a:chExt cx="771525" cy="1371600"/>
            </a:xfrm>
          </p:grpSpPr>
          <p:sp>
            <p:nvSpPr>
              <p:cNvPr id="5" name="Flowchart: Sequential Access Storage 4">
                <a:extLst>
                  <a:ext uri="{FF2B5EF4-FFF2-40B4-BE49-F238E27FC236}">
                    <a16:creationId xmlns:a16="http://schemas.microsoft.com/office/drawing/2014/main" id="{91C1A7A6-1E6E-4B08-93ED-312F3E99B022}"/>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5B783EB-7850-424A-9607-30BDDFB174E6}"/>
                  </a:ext>
                </a:extLst>
              </p:cNvPr>
              <p:cNvSpPr/>
              <p:nvPr/>
            </p:nvSpPr>
            <p:spPr>
              <a:xfrm>
                <a:off x="2562225" y="3209925"/>
                <a:ext cx="9525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Oval 19">
              <a:extLst>
                <a:ext uri="{FF2B5EF4-FFF2-40B4-BE49-F238E27FC236}">
                  <a16:creationId xmlns:a16="http://schemas.microsoft.com/office/drawing/2014/main" id="{9FC180F4-83A5-4D19-81D0-A5730978F6DB}"/>
                </a:ext>
              </a:extLst>
            </p:cNvPr>
            <p:cNvSpPr/>
            <p:nvPr/>
          </p:nvSpPr>
          <p:spPr>
            <a:xfrm>
              <a:off x="2487182" y="4454044"/>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3E9FDB9E-9B3D-41E7-9C87-9D7044F99E36}"/>
                </a:ext>
              </a:extLst>
            </p:cNvPr>
            <p:cNvGrpSpPr/>
            <p:nvPr/>
          </p:nvGrpSpPr>
          <p:grpSpPr>
            <a:xfrm>
              <a:off x="812233" y="4206020"/>
              <a:ext cx="771525" cy="1371600"/>
              <a:chOff x="1359912" y="2324099"/>
              <a:chExt cx="771525" cy="1371600"/>
            </a:xfrm>
          </p:grpSpPr>
          <p:grpSp>
            <p:nvGrpSpPr>
              <p:cNvPr id="9" name="Group 8">
                <a:extLst>
                  <a:ext uri="{FF2B5EF4-FFF2-40B4-BE49-F238E27FC236}">
                    <a16:creationId xmlns:a16="http://schemas.microsoft.com/office/drawing/2014/main" id="{5FD72038-8D0A-4A6E-A18E-4A00D9797A82}"/>
                  </a:ext>
                </a:extLst>
              </p:cNvPr>
              <p:cNvGrpSpPr/>
              <p:nvPr/>
            </p:nvGrpSpPr>
            <p:grpSpPr>
              <a:xfrm flipH="1">
                <a:off x="1359912" y="2324099"/>
                <a:ext cx="771525" cy="1371600"/>
                <a:chOff x="2705100" y="2476500"/>
                <a:chExt cx="771525" cy="1371600"/>
              </a:xfrm>
            </p:grpSpPr>
            <p:sp>
              <p:nvSpPr>
                <p:cNvPr id="7" name="Flowchart: Sequential Access Storage 6">
                  <a:extLst>
                    <a:ext uri="{FF2B5EF4-FFF2-40B4-BE49-F238E27FC236}">
                      <a16:creationId xmlns:a16="http://schemas.microsoft.com/office/drawing/2014/main" id="{5299A9F7-FD70-4102-9C63-AE80D6CAE849}"/>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7AAC06-0431-49C9-81C3-9B1BF313D8D8}"/>
                    </a:ext>
                  </a:extLst>
                </p:cNvPr>
                <p:cNvSpPr/>
                <p:nvPr/>
              </p:nvSpPr>
              <p:spPr>
                <a:xfrm>
                  <a:off x="2714625" y="3362325"/>
                  <a:ext cx="9525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1252FEDC-E13F-4D91-A140-361874EA0EB6}"/>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0" name="TextBox 59">
              <a:extLst>
                <a:ext uri="{FF2B5EF4-FFF2-40B4-BE49-F238E27FC236}">
                  <a16:creationId xmlns:a16="http://schemas.microsoft.com/office/drawing/2014/main" id="{E43DE26A-645C-4275-A33B-FA6DCF59EB30}"/>
                </a:ext>
              </a:extLst>
            </p:cNvPr>
            <p:cNvSpPr txBox="1"/>
            <p:nvPr/>
          </p:nvSpPr>
          <p:spPr>
            <a:xfrm>
              <a:off x="536595" y="5097997"/>
              <a:ext cx="385042" cy="523220"/>
            </a:xfrm>
            <a:prstGeom prst="rect">
              <a:avLst/>
            </a:prstGeom>
            <a:noFill/>
          </p:spPr>
          <p:txBody>
            <a:bodyPr wrap="none" rtlCol="0">
              <a:spAutoFit/>
            </a:bodyPr>
            <a:lstStyle/>
            <a:p>
              <a:pPr>
                <a:buNone/>
              </a:pPr>
              <a:r>
                <a:rPr lang="en-GB" dirty="0">
                  <a:solidFill>
                    <a:schemeClr val="bg1"/>
                  </a:solidFill>
                </a:rPr>
                <a:t>L</a:t>
              </a:r>
            </a:p>
          </p:txBody>
        </p:sp>
        <p:sp>
          <p:nvSpPr>
            <p:cNvPr id="61" name="TextBox 60">
              <a:extLst>
                <a:ext uri="{FF2B5EF4-FFF2-40B4-BE49-F238E27FC236}">
                  <a16:creationId xmlns:a16="http://schemas.microsoft.com/office/drawing/2014/main" id="{ED10CE2B-FFBF-4190-B2FB-B0E4DAFA95AB}"/>
                </a:ext>
              </a:extLst>
            </p:cNvPr>
            <p:cNvSpPr txBox="1"/>
            <p:nvPr/>
          </p:nvSpPr>
          <p:spPr>
            <a:xfrm>
              <a:off x="2520373" y="5097997"/>
              <a:ext cx="444352" cy="523220"/>
            </a:xfrm>
            <a:prstGeom prst="rect">
              <a:avLst/>
            </a:prstGeom>
            <a:noFill/>
          </p:spPr>
          <p:txBody>
            <a:bodyPr wrap="none" rtlCol="0">
              <a:spAutoFit/>
            </a:bodyPr>
            <a:lstStyle/>
            <a:p>
              <a:pPr>
                <a:buNone/>
              </a:pPr>
              <a:r>
                <a:rPr lang="en-GB" dirty="0">
                  <a:solidFill>
                    <a:schemeClr val="bg1"/>
                  </a:solidFill>
                </a:rPr>
                <a:t>R</a:t>
              </a:r>
            </a:p>
          </p:txBody>
        </p:sp>
      </p:grpSp>
      <p:grpSp>
        <p:nvGrpSpPr>
          <p:cNvPr id="63" name="Group 62">
            <a:extLst>
              <a:ext uri="{FF2B5EF4-FFF2-40B4-BE49-F238E27FC236}">
                <a16:creationId xmlns:a16="http://schemas.microsoft.com/office/drawing/2014/main" id="{DEFD616C-7301-4DCF-8A88-E98BAFF9A50F}"/>
              </a:ext>
            </a:extLst>
          </p:cNvPr>
          <p:cNvGrpSpPr/>
          <p:nvPr/>
        </p:nvGrpSpPr>
        <p:grpSpPr>
          <a:xfrm rot="11158987">
            <a:off x="10906517" y="3818959"/>
            <a:ext cx="771525" cy="1371600"/>
            <a:chOff x="1359912" y="2324099"/>
            <a:chExt cx="771525" cy="1371600"/>
          </a:xfrm>
        </p:grpSpPr>
        <p:grpSp>
          <p:nvGrpSpPr>
            <p:cNvPr id="64" name="Group 63">
              <a:extLst>
                <a:ext uri="{FF2B5EF4-FFF2-40B4-BE49-F238E27FC236}">
                  <a16:creationId xmlns:a16="http://schemas.microsoft.com/office/drawing/2014/main" id="{D7F64282-6675-4873-8ACC-800C52562E5B}"/>
                </a:ext>
              </a:extLst>
            </p:cNvPr>
            <p:cNvGrpSpPr/>
            <p:nvPr/>
          </p:nvGrpSpPr>
          <p:grpSpPr>
            <a:xfrm flipH="1">
              <a:off x="1359912" y="2324099"/>
              <a:ext cx="771525" cy="1371600"/>
              <a:chOff x="2705100" y="2476500"/>
              <a:chExt cx="771525" cy="1371600"/>
            </a:xfrm>
          </p:grpSpPr>
          <p:sp>
            <p:nvSpPr>
              <p:cNvPr id="66" name="Flowchart: Sequential Access Storage 65">
                <a:extLst>
                  <a:ext uri="{FF2B5EF4-FFF2-40B4-BE49-F238E27FC236}">
                    <a16:creationId xmlns:a16="http://schemas.microsoft.com/office/drawing/2014/main" id="{B3D53526-7848-4EF6-BD82-5B4935A10CFC}"/>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1381141C-F608-4BEB-BA95-E71C514B8F58}"/>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Oval 64">
              <a:extLst>
                <a:ext uri="{FF2B5EF4-FFF2-40B4-BE49-F238E27FC236}">
                  <a16:creationId xmlns:a16="http://schemas.microsoft.com/office/drawing/2014/main" id="{4465C9D7-5DCE-47A2-B0E6-EF0179C5FAD9}"/>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id="{10841EFC-6984-4CB4-9EDC-8FAF9A19F0D8}"/>
              </a:ext>
            </a:extLst>
          </p:cNvPr>
          <p:cNvGrpSpPr/>
          <p:nvPr/>
        </p:nvGrpSpPr>
        <p:grpSpPr>
          <a:xfrm rot="16200000" flipH="1">
            <a:off x="2606824" y="2850904"/>
            <a:ext cx="771525" cy="1362075"/>
            <a:chOff x="2552700" y="2324100"/>
            <a:chExt cx="771525" cy="1362075"/>
          </a:xfrm>
        </p:grpSpPr>
        <p:sp>
          <p:nvSpPr>
            <p:cNvPr id="69" name="Flowchart: Sequential Access Storage 68">
              <a:extLst>
                <a:ext uri="{FF2B5EF4-FFF2-40B4-BE49-F238E27FC236}">
                  <a16:creationId xmlns:a16="http://schemas.microsoft.com/office/drawing/2014/main" id="{373836E9-CE1F-4B2E-AF0D-27D63738214A}"/>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EE9FE387-3FF6-4A37-997B-93459C99FF8F}"/>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1" name="Action Button: Help 70">
            <a:hlinkClick r:id="" action="ppaction://noaction" highlightClick="1"/>
            <a:extLst>
              <a:ext uri="{FF2B5EF4-FFF2-40B4-BE49-F238E27FC236}">
                <a16:creationId xmlns:a16="http://schemas.microsoft.com/office/drawing/2014/main" id="{3F2EB79C-E35D-4C48-9504-6F887D9D4768}"/>
              </a:ext>
            </a:extLst>
          </p:cNvPr>
          <p:cNvSpPr/>
          <p:nvPr/>
        </p:nvSpPr>
        <p:spPr>
          <a:xfrm>
            <a:off x="145680" y="57933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E436B02-A583-486A-9A6B-D3B3AB5EA867}"/>
              </a:ext>
            </a:extLst>
          </p:cNvPr>
          <p:cNvSpPr txBox="1"/>
          <p:nvPr/>
        </p:nvSpPr>
        <p:spPr>
          <a:xfrm>
            <a:off x="1143940" y="5687938"/>
            <a:ext cx="7981189" cy="1175706"/>
          </a:xfrm>
          <a:prstGeom prst="rect">
            <a:avLst/>
          </a:prstGeom>
          <a:noFill/>
        </p:spPr>
        <p:txBody>
          <a:bodyPr wrap="square" rtlCol="0">
            <a:spAutoFit/>
          </a:bodyPr>
          <a:lstStyle/>
          <a:p>
            <a:pPr>
              <a:buNone/>
            </a:pPr>
            <a:r>
              <a:rPr lang="en-US" sz="2200" dirty="0"/>
              <a:t>One headphone is missing. Is it a left or a right headphone?</a:t>
            </a:r>
          </a:p>
          <a:p>
            <a:pPr>
              <a:buNone/>
            </a:pPr>
            <a:r>
              <a:rPr lang="en-US" sz="2200" dirty="0"/>
              <a:t>Draw the missing headphone. Is there more than one way to do this?</a:t>
            </a:r>
          </a:p>
        </p:txBody>
      </p:sp>
    </p:spTree>
    <p:extLst>
      <p:ext uri="{BB962C8B-B14F-4D97-AF65-F5344CB8AC3E}">
        <p14:creationId xmlns:p14="http://schemas.microsoft.com/office/powerpoint/2010/main" val="209902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P spid="71" grpId="0" animBg="1"/>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01F80D-34D8-4D2A-9C7A-AB7490D3FDBC}"/>
              </a:ext>
            </a:extLst>
          </p:cNvPr>
          <p:cNvSpPr>
            <a:spLocks noGrp="1"/>
          </p:cNvSpPr>
          <p:nvPr>
            <p:ph type="body" sz="quarter" idx="11"/>
          </p:nvPr>
        </p:nvSpPr>
        <p:spPr/>
        <p:txBody>
          <a:bodyPr/>
          <a:lstStyle/>
          <a:p>
            <a:r>
              <a:rPr lang="en-GB" dirty="0"/>
              <a:t>Checkpoint 6: Headphones (animated solutions)</a:t>
            </a:r>
          </a:p>
          <a:p>
            <a:endParaRPr lang="en-GB" dirty="0"/>
          </a:p>
        </p:txBody>
      </p:sp>
      <p:grpSp>
        <p:nvGrpSpPr>
          <p:cNvPr id="14" name="Group 13">
            <a:extLst>
              <a:ext uri="{FF2B5EF4-FFF2-40B4-BE49-F238E27FC236}">
                <a16:creationId xmlns:a16="http://schemas.microsoft.com/office/drawing/2014/main" id="{A3105ACA-D11D-4A80-BB3E-BD07F4F0F455}"/>
              </a:ext>
            </a:extLst>
          </p:cNvPr>
          <p:cNvGrpSpPr/>
          <p:nvPr/>
        </p:nvGrpSpPr>
        <p:grpSpPr>
          <a:xfrm rot="19241233">
            <a:off x="9000061" y="2858980"/>
            <a:ext cx="771525" cy="1362075"/>
            <a:chOff x="2552700" y="2324100"/>
            <a:chExt cx="771525" cy="1362075"/>
          </a:xfrm>
        </p:grpSpPr>
        <p:sp>
          <p:nvSpPr>
            <p:cNvPr id="15" name="Flowchart: Sequential Access Storage 14">
              <a:extLst>
                <a:ext uri="{FF2B5EF4-FFF2-40B4-BE49-F238E27FC236}">
                  <a16:creationId xmlns:a16="http://schemas.microsoft.com/office/drawing/2014/main" id="{2469D886-AAA3-49D9-82B6-036A93DD6445}"/>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9F6BE26-A9E0-49B6-9A98-B0E21C150249}"/>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a:extLst>
              <a:ext uri="{FF2B5EF4-FFF2-40B4-BE49-F238E27FC236}">
                <a16:creationId xmlns:a16="http://schemas.microsoft.com/office/drawing/2014/main" id="{32B1502C-EB07-4453-A5A9-52FE095028CF}"/>
              </a:ext>
            </a:extLst>
          </p:cNvPr>
          <p:cNvGrpSpPr/>
          <p:nvPr/>
        </p:nvGrpSpPr>
        <p:grpSpPr>
          <a:xfrm>
            <a:off x="9249562" y="1974797"/>
            <a:ext cx="1362075" cy="771525"/>
            <a:chOff x="9390613" y="3309936"/>
            <a:chExt cx="1362075" cy="771525"/>
          </a:xfrm>
        </p:grpSpPr>
        <p:grpSp>
          <p:nvGrpSpPr>
            <p:cNvPr id="17" name="Group 16">
              <a:extLst>
                <a:ext uri="{FF2B5EF4-FFF2-40B4-BE49-F238E27FC236}">
                  <a16:creationId xmlns:a16="http://schemas.microsoft.com/office/drawing/2014/main" id="{7CF65BD1-EB5A-47C3-97F4-6164C0731BFA}"/>
                </a:ext>
              </a:extLst>
            </p:cNvPr>
            <p:cNvGrpSpPr/>
            <p:nvPr/>
          </p:nvGrpSpPr>
          <p:grpSpPr>
            <a:xfrm rot="2806341">
              <a:off x="9685888" y="3014661"/>
              <a:ext cx="771525" cy="1362075"/>
              <a:chOff x="2552700" y="2324100"/>
              <a:chExt cx="771525" cy="1362075"/>
            </a:xfrm>
          </p:grpSpPr>
          <p:sp>
            <p:nvSpPr>
              <p:cNvPr id="18" name="Flowchart: Sequential Access Storage 17">
                <a:extLst>
                  <a:ext uri="{FF2B5EF4-FFF2-40B4-BE49-F238E27FC236}">
                    <a16:creationId xmlns:a16="http://schemas.microsoft.com/office/drawing/2014/main" id="{D8044EAD-4BA2-4D0A-99DF-CDC4695DD616}"/>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33D8467-8C92-484B-B355-EA83206C479F}"/>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Oval 21">
              <a:extLst>
                <a:ext uri="{FF2B5EF4-FFF2-40B4-BE49-F238E27FC236}">
                  <a16:creationId xmlns:a16="http://schemas.microsoft.com/office/drawing/2014/main" id="{8D87EF1D-8EE1-4B2F-8CEC-AC699D62294F}"/>
                </a:ext>
              </a:extLst>
            </p:cNvPr>
            <p:cNvSpPr/>
            <p:nvPr/>
          </p:nvSpPr>
          <p:spPr>
            <a:xfrm rot="3132700">
              <a:off x="10270710" y="3476624"/>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421008EE-598C-496F-A1D1-4858D8E5363B}"/>
              </a:ext>
            </a:extLst>
          </p:cNvPr>
          <p:cNvGrpSpPr/>
          <p:nvPr/>
        </p:nvGrpSpPr>
        <p:grpSpPr>
          <a:xfrm rot="15208504">
            <a:off x="289936" y="1781631"/>
            <a:ext cx="1362075" cy="771525"/>
            <a:chOff x="4839667" y="2186360"/>
            <a:chExt cx="1362075" cy="771525"/>
          </a:xfrm>
        </p:grpSpPr>
        <p:grpSp>
          <p:nvGrpSpPr>
            <p:cNvPr id="23" name="Group 22">
              <a:extLst>
                <a:ext uri="{FF2B5EF4-FFF2-40B4-BE49-F238E27FC236}">
                  <a16:creationId xmlns:a16="http://schemas.microsoft.com/office/drawing/2014/main" id="{6633B3C6-C4FF-4F04-AFF9-A7B697817192}"/>
                </a:ext>
              </a:extLst>
            </p:cNvPr>
            <p:cNvGrpSpPr/>
            <p:nvPr/>
          </p:nvGrpSpPr>
          <p:grpSpPr>
            <a:xfrm rot="2806341">
              <a:off x="5134942" y="1891085"/>
              <a:ext cx="771525" cy="1362075"/>
              <a:chOff x="2552700" y="2324100"/>
              <a:chExt cx="771525" cy="1362075"/>
            </a:xfrm>
          </p:grpSpPr>
          <p:sp>
            <p:nvSpPr>
              <p:cNvPr id="24" name="Flowchart: Sequential Access Storage 23">
                <a:extLst>
                  <a:ext uri="{FF2B5EF4-FFF2-40B4-BE49-F238E27FC236}">
                    <a16:creationId xmlns:a16="http://schemas.microsoft.com/office/drawing/2014/main" id="{5BBE96EB-5577-4BBC-930A-CB3D8D31EAEB}"/>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ABF920-7A46-4AFC-B345-8540E6DF5D7C}"/>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Oval 25">
              <a:extLst>
                <a:ext uri="{FF2B5EF4-FFF2-40B4-BE49-F238E27FC236}">
                  <a16:creationId xmlns:a16="http://schemas.microsoft.com/office/drawing/2014/main" id="{3D47E101-72E8-4FBB-A71D-3B34ACBB3251}"/>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8342FA39-B21C-4981-B938-D74ACD95239C}"/>
              </a:ext>
            </a:extLst>
          </p:cNvPr>
          <p:cNvGrpSpPr/>
          <p:nvPr/>
        </p:nvGrpSpPr>
        <p:grpSpPr>
          <a:xfrm rot="7215240">
            <a:off x="7130475" y="2688962"/>
            <a:ext cx="1362075" cy="771525"/>
            <a:chOff x="4839667" y="2186360"/>
            <a:chExt cx="1362075" cy="771525"/>
          </a:xfrm>
        </p:grpSpPr>
        <p:grpSp>
          <p:nvGrpSpPr>
            <p:cNvPr id="29" name="Group 28">
              <a:extLst>
                <a:ext uri="{FF2B5EF4-FFF2-40B4-BE49-F238E27FC236}">
                  <a16:creationId xmlns:a16="http://schemas.microsoft.com/office/drawing/2014/main" id="{1741CFA3-517D-448B-906C-CE3CFE60770B}"/>
                </a:ext>
              </a:extLst>
            </p:cNvPr>
            <p:cNvGrpSpPr/>
            <p:nvPr/>
          </p:nvGrpSpPr>
          <p:grpSpPr>
            <a:xfrm rot="2806341">
              <a:off x="5134942" y="1891085"/>
              <a:ext cx="771525" cy="1362075"/>
              <a:chOff x="2552700" y="2324100"/>
              <a:chExt cx="771525" cy="1362075"/>
            </a:xfrm>
          </p:grpSpPr>
          <p:sp>
            <p:nvSpPr>
              <p:cNvPr id="31" name="Flowchart: Sequential Access Storage 30">
                <a:extLst>
                  <a:ext uri="{FF2B5EF4-FFF2-40B4-BE49-F238E27FC236}">
                    <a16:creationId xmlns:a16="http://schemas.microsoft.com/office/drawing/2014/main" id="{131A6705-E8F4-43D3-8909-E94EEA45E81C}"/>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C0DE9F3-12A4-40AB-9EE8-598B3DCA2EA9}"/>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Oval 29">
              <a:extLst>
                <a:ext uri="{FF2B5EF4-FFF2-40B4-BE49-F238E27FC236}">
                  <a16:creationId xmlns:a16="http://schemas.microsoft.com/office/drawing/2014/main" id="{E55E403E-A595-45B6-84A1-9D3053E903E4}"/>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96374D3C-0F8F-4016-9D3E-C0957B2F454C}"/>
              </a:ext>
            </a:extLst>
          </p:cNvPr>
          <p:cNvGrpSpPr/>
          <p:nvPr/>
        </p:nvGrpSpPr>
        <p:grpSpPr>
          <a:xfrm rot="13009851">
            <a:off x="5363056" y="3541264"/>
            <a:ext cx="1362075" cy="771525"/>
            <a:chOff x="4839667" y="2186360"/>
            <a:chExt cx="1362075" cy="771525"/>
          </a:xfrm>
        </p:grpSpPr>
        <p:grpSp>
          <p:nvGrpSpPr>
            <p:cNvPr id="35" name="Group 34">
              <a:extLst>
                <a:ext uri="{FF2B5EF4-FFF2-40B4-BE49-F238E27FC236}">
                  <a16:creationId xmlns:a16="http://schemas.microsoft.com/office/drawing/2014/main" id="{EABD8C02-93E1-443B-BB47-293696DF03ED}"/>
                </a:ext>
              </a:extLst>
            </p:cNvPr>
            <p:cNvGrpSpPr/>
            <p:nvPr/>
          </p:nvGrpSpPr>
          <p:grpSpPr>
            <a:xfrm rot="2806341">
              <a:off x="5134942" y="1891085"/>
              <a:ext cx="771525" cy="1362075"/>
              <a:chOff x="2552700" y="2324100"/>
              <a:chExt cx="771525" cy="1362075"/>
            </a:xfrm>
          </p:grpSpPr>
          <p:sp>
            <p:nvSpPr>
              <p:cNvPr id="37" name="Flowchart: Sequential Access Storage 36">
                <a:extLst>
                  <a:ext uri="{FF2B5EF4-FFF2-40B4-BE49-F238E27FC236}">
                    <a16:creationId xmlns:a16="http://schemas.microsoft.com/office/drawing/2014/main" id="{5898CB23-4D6F-47DD-8B7E-3D4AA12CE5E6}"/>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E012C33C-4A83-4630-8231-45F4150368CA}"/>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Oval 35">
              <a:extLst>
                <a:ext uri="{FF2B5EF4-FFF2-40B4-BE49-F238E27FC236}">
                  <a16:creationId xmlns:a16="http://schemas.microsoft.com/office/drawing/2014/main" id="{8700B676-EC77-4C4A-B0B9-62381DED5BF1}"/>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3588243D-4D09-409B-BB78-F5E7E5A14674}"/>
              </a:ext>
            </a:extLst>
          </p:cNvPr>
          <p:cNvGrpSpPr/>
          <p:nvPr/>
        </p:nvGrpSpPr>
        <p:grpSpPr>
          <a:xfrm rot="15251686">
            <a:off x="3326716" y="3161935"/>
            <a:ext cx="771525" cy="1371600"/>
            <a:chOff x="1359912" y="2324099"/>
            <a:chExt cx="771525" cy="1371600"/>
          </a:xfrm>
        </p:grpSpPr>
        <p:grpSp>
          <p:nvGrpSpPr>
            <p:cNvPr id="40" name="Group 39">
              <a:extLst>
                <a:ext uri="{FF2B5EF4-FFF2-40B4-BE49-F238E27FC236}">
                  <a16:creationId xmlns:a16="http://schemas.microsoft.com/office/drawing/2014/main" id="{EE52EB4F-3E1D-4D61-BC8A-2628EF328F19}"/>
                </a:ext>
              </a:extLst>
            </p:cNvPr>
            <p:cNvGrpSpPr/>
            <p:nvPr/>
          </p:nvGrpSpPr>
          <p:grpSpPr>
            <a:xfrm flipH="1">
              <a:off x="1359912" y="2324099"/>
              <a:ext cx="771525" cy="1371600"/>
              <a:chOff x="2705100" y="2476500"/>
              <a:chExt cx="771525" cy="1371600"/>
            </a:xfrm>
          </p:grpSpPr>
          <p:sp>
            <p:nvSpPr>
              <p:cNvPr id="42" name="Flowchart: Sequential Access Storage 41">
                <a:extLst>
                  <a:ext uri="{FF2B5EF4-FFF2-40B4-BE49-F238E27FC236}">
                    <a16:creationId xmlns:a16="http://schemas.microsoft.com/office/drawing/2014/main" id="{2CBAEB9C-59BB-4C20-9ADE-1270972E2D45}"/>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E7582CEC-C94A-4D2F-970E-FA395D06AB59}"/>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Oval 40">
              <a:extLst>
                <a:ext uri="{FF2B5EF4-FFF2-40B4-BE49-F238E27FC236}">
                  <a16:creationId xmlns:a16="http://schemas.microsoft.com/office/drawing/2014/main" id="{07DE1F2B-2996-4C13-A525-7B262032A31F}"/>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id="{E184BC84-54E7-441E-BF57-5FB93687BAFF}"/>
              </a:ext>
            </a:extLst>
          </p:cNvPr>
          <p:cNvGrpSpPr/>
          <p:nvPr/>
        </p:nvGrpSpPr>
        <p:grpSpPr>
          <a:xfrm>
            <a:off x="4564490" y="1529519"/>
            <a:ext cx="771525" cy="1371600"/>
            <a:chOff x="1359912" y="2324099"/>
            <a:chExt cx="771525" cy="1371600"/>
          </a:xfrm>
        </p:grpSpPr>
        <p:grpSp>
          <p:nvGrpSpPr>
            <p:cNvPr id="45" name="Group 44">
              <a:extLst>
                <a:ext uri="{FF2B5EF4-FFF2-40B4-BE49-F238E27FC236}">
                  <a16:creationId xmlns:a16="http://schemas.microsoft.com/office/drawing/2014/main" id="{E73E7AED-0F8B-4641-B9FD-EB6E47C9D126}"/>
                </a:ext>
              </a:extLst>
            </p:cNvPr>
            <p:cNvGrpSpPr/>
            <p:nvPr/>
          </p:nvGrpSpPr>
          <p:grpSpPr>
            <a:xfrm flipH="1">
              <a:off x="1359912" y="2324099"/>
              <a:ext cx="771525" cy="1371600"/>
              <a:chOff x="2705100" y="2476500"/>
              <a:chExt cx="771525" cy="1371600"/>
            </a:xfrm>
          </p:grpSpPr>
          <p:sp>
            <p:nvSpPr>
              <p:cNvPr id="47" name="Flowchart: Sequential Access Storage 46">
                <a:extLst>
                  <a:ext uri="{FF2B5EF4-FFF2-40B4-BE49-F238E27FC236}">
                    <a16:creationId xmlns:a16="http://schemas.microsoft.com/office/drawing/2014/main" id="{556ED71B-1B60-4351-8428-1A7FFE05D519}"/>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79FF6351-EBD3-423C-848D-97107BFD89D4}"/>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Oval 45">
              <a:extLst>
                <a:ext uri="{FF2B5EF4-FFF2-40B4-BE49-F238E27FC236}">
                  <a16:creationId xmlns:a16="http://schemas.microsoft.com/office/drawing/2014/main" id="{689A2E98-6067-439D-8D53-344EAB9B3E37}"/>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B0F7B323-CA5A-4B68-9D2B-0F5A104AC47B}"/>
              </a:ext>
            </a:extLst>
          </p:cNvPr>
          <p:cNvGrpSpPr/>
          <p:nvPr/>
        </p:nvGrpSpPr>
        <p:grpSpPr>
          <a:xfrm rot="3364344">
            <a:off x="1191858" y="2966947"/>
            <a:ext cx="771525" cy="1371600"/>
            <a:chOff x="1359912" y="2324099"/>
            <a:chExt cx="771525" cy="1371600"/>
          </a:xfrm>
        </p:grpSpPr>
        <p:grpSp>
          <p:nvGrpSpPr>
            <p:cNvPr id="50" name="Group 49">
              <a:extLst>
                <a:ext uri="{FF2B5EF4-FFF2-40B4-BE49-F238E27FC236}">
                  <a16:creationId xmlns:a16="http://schemas.microsoft.com/office/drawing/2014/main" id="{DF590153-7F57-4047-83C0-0B261AE01832}"/>
                </a:ext>
              </a:extLst>
            </p:cNvPr>
            <p:cNvGrpSpPr/>
            <p:nvPr/>
          </p:nvGrpSpPr>
          <p:grpSpPr>
            <a:xfrm flipH="1">
              <a:off x="1359912" y="2324099"/>
              <a:ext cx="771525" cy="1371600"/>
              <a:chOff x="2705100" y="2476500"/>
              <a:chExt cx="771525" cy="1371600"/>
            </a:xfrm>
          </p:grpSpPr>
          <p:sp>
            <p:nvSpPr>
              <p:cNvPr id="52" name="Flowchart: Sequential Access Storage 51">
                <a:extLst>
                  <a:ext uri="{FF2B5EF4-FFF2-40B4-BE49-F238E27FC236}">
                    <a16:creationId xmlns:a16="http://schemas.microsoft.com/office/drawing/2014/main" id="{70CFE3A1-442A-497C-AD4A-A5AF4D2A4186}"/>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FBA61CC3-6013-443F-99E7-0032E3BCDF67}"/>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Oval 50">
              <a:extLst>
                <a:ext uri="{FF2B5EF4-FFF2-40B4-BE49-F238E27FC236}">
                  <a16:creationId xmlns:a16="http://schemas.microsoft.com/office/drawing/2014/main" id="{45EDFFEB-A07B-45B1-8FD4-FD801DF7F55E}"/>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EFD77798-D2BA-4C4E-A075-F6E24789D88A}"/>
              </a:ext>
            </a:extLst>
          </p:cNvPr>
          <p:cNvGrpSpPr/>
          <p:nvPr/>
        </p:nvGrpSpPr>
        <p:grpSpPr>
          <a:xfrm rot="2358767" flipH="1">
            <a:off x="6241522" y="1695576"/>
            <a:ext cx="771525" cy="1362075"/>
            <a:chOff x="2552700" y="2324100"/>
            <a:chExt cx="771525" cy="1362075"/>
          </a:xfrm>
        </p:grpSpPr>
        <p:sp>
          <p:nvSpPr>
            <p:cNvPr id="56" name="Flowchart: Sequential Access Storage 55">
              <a:extLst>
                <a:ext uri="{FF2B5EF4-FFF2-40B4-BE49-F238E27FC236}">
                  <a16:creationId xmlns:a16="http://schemas.microsoft.com/office/drawing/2014/main" id="{723065A7-003A-4217-A41A-DDED09FBE874}"/>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BF8D845E-B6FF-40D2-8A0C-BAC7733DB080}"/>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 name="Group 61">
            <a:extLst>
              <a:ext uri="{FF2B5EF4-FFF2-40B4-BE49-F238E27FC236}">
                <a16:creationId xmlns:a16="http://schemas.microsoft.com/office/drawing/2014/main" id="{CF7CFA07-A66F-4C23-A602-F43D852D1AD2}"/>
              </a:ext>
            </a:extLst>
          </p:cNvPr>
          <p:cNvGrpSpPr/>
          <p:nvPr/>
        </p:nvGrpSpPr>
        <p:grpSpPr>
          <a:xfrm>
            <a:off x="7669820" y="4880377"/>
            <a:ext cx="2581275" cy="1753567"/>
            <a:chOff x="433396" y="3957403"/>
            <a:chExt cx="2581275" cy="1753567"/>
          </a:xfrm>
        </p:grpSpPr>
        <p:sp>
          <p:nvSpPr>
            <p:cNvPr id="4" name="Rectangle: Rounded Corners 3">
              <a:extLst>
                <a:ext uri="{FF2B5EF4-FFF2-40B4-BE49-F238E27FC236}">
                  <a16:creationId xmlns:a16="http://schemas.microsoft.com/office/drawing/2014/main" id="{679E009E-2F4F-4321-9274-14402AC12194}"/>
                </a:ext>
              </a:extLst>
            </p:cNvPr>
            <p:cNvSpPr/>
            <p:nvPr/>
          </p:nvSpPr>
          <p:spPr>
            <a:xfrm>
              <a:off x="433396" y="3957403"/>
              <a:ext cx="2581275" cy="1753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8617FB6E-92EE-4ED7-A1DC-0950381B6052}"/>
                </a:ext>
              </a:extLst>
            </p:cNvPr>
            <p:cNvGrpSpPr/>
            <p:nvPr/>
          </p:nvGrpSpPr>
          <p:grpSpPr>
            <a:xfrm>
              <a:off x="2005021" y="4206021"/>
              <a:ext cx="771525" cy="1371600"/>
              <a:chOff x="2552700" y="2324100"/>
              <a:chExt cx="771525" cy="1371600"/>
            </a:xfrm>
          </p:grpSpPr>
          <p:sp>
            <p:nvSpPr>
              <p:cNvPr id="5" name="Flowchart: Sequential Access Storage 4">
                <a:extLst>
                  <a:ext uri="{FF2B5EF4-FFF2-40B4-BE49-F238E27FC236}">
                    <a16:creationId xmlns:a16="http://schemas.microsoft.com/office/drawing/2014/main" id="{91C1A7A6-1E6E-4B08-93ED-312F3E99B022}"/>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5B783EB-7850-424A-9607-30BDDFB174E6}"/>
                  </a:ext>
                </a:extLst>
              </p:cNvPr>
              <p:cNvSpPr/>
              <p:nvPr/>
            </p:nvSpPr>
            <p:spPr>
              <a:xfrm>
                <a:off x="2562225" y="3209925"/>
                <a:ext cx="9525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Oval 19">
              <a:extLst>
                <a:ext uri="{FF2B5EF4-FFF2-40B4-BE49-F238E27FC236}">
                  <a16:creationId xmlns:a16="http://schemas.microsoft.com/office/drawing/2014/main" id="{9FC180F4-83A5-4D19-81D0-A5730978F6DB}"/>
                </a:ext>
              </a:extLst>
            </p:cNvPr>
            <p:cNvSpPr/>
            <p:nvPr/>
          </p:nvSpPr>
          <p:spPr>
            <a:xfrm>
              <a:off x="2487182" y="4454044"/>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3E9FDB9E-9B3D-41E7-9C87-9D7044F99E36}"/>
                </a:ext>
              </a:extLst>
            </p:cNvPr>
            <p:cNvGrpSpPr/>
            <p:nvPr/>
          </p:nvGrpSpPr>
          <p:grpSpPr>
            <a:xfrm>
              <a:off x="812233" y="4206020"/>
              <a:ext cx="771525" cy="1371600"/>
              <a:chOff x="1359912" y="2324099"/>
              <a:chExt cx="771525" cy="1371600"/>
            </a:xfrm>
          </p:grpSpPr>
          <p:grpSp>
            <p:nvGrpSpPr>
              <p:cNvPr id="9" name="Group 8">
                <a:extLst>
                  <a:ext uri="{FF2B5EF4-FFF2-40B4-BE49-F238E27FC236}">
                    <a16:creationId xmlns:a16="http://schemas.microsoft.com/office/drawing/2014/main" id="{5FD72038-8D0A-4A6E-A18E-4A00D9797A82}"/>
                  </a:ext>
                </a:extLst>
              </p:cNvPr>
              <p:cNvGrpSpPr/>
              <p:nvPr/>
            </p:nvGrpSpPr>
            <p:grpSpPr>
              <a:xfrm flipH="1">
                <a:off x="1359912" y="2324099"/>
                <a:ext cx="771525" cy="1371600"/>
                <a:chOff x="2705100" y="2476500"/>
                <a:chExt cx="771525" cy="1371600"/>
              </a:xfrm>
            </p:grpSpPr>
            <p:sp>
              <p:nvSpPr>
                <p:cNvPr id="7" name="Flowchart: Sequential Access Storage 6">
                  <a:extLst>
                    <a:ext uri="{FF2B5EF4-FFF2-40B4-BE49-F238E27FC236}">
                      <a16:creationId xmlns:a16="http://schemas.microsoft.com/office/drawing/2014/main" id="{5299A9F7-FD70-4102-9C63-AE80D6CAE849}"/>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7AAC06-0431-49C9-81C3-9B1BF313D8D8}"/>
                    </a:ext>
                  </a:extLst>
                </p:cNvPr>
                <p:cNvSpPr/>
                <p:nvPr/>
              </p:nvSpPr>
              <p:spPr>
                <a:xfrm>
                  <a:off x="2714625" y="3362325"/>
                  <a:ext cx="9525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1252FEDC-E13F-4D91-A140-361874EA0EB6}"/>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0" name="TextBox 59">
              <a:extLst>
                <a:ext uri="{FF2B5EF4-FFF2-40B4-BE49-F238E27FC236}">
                  <a16:creationId xmlns:a16="http://schemas.microsoft.com/office/drawing/2014/main" id="{E43DE26A-645C-4275-A33B-FA6DCF59EB30}"/>
                </a:ext>
              </a:extLst>
            </p:cNvPr>
            <p:cNvSpPr txBox="1"/>
            <p:nvPr/>
          </p:nvSpPr>
          <p:spPr>
            <a:xfrm>
              <a:off x="536595" y="5097997"/>
              <a:ext cx="385042" cy="523220"/>
            </a:xfrm>
            <a:prstGeom prst="rect">
              <a:avLst/>
            </a:prstGeom>
            <a:noFill/>
          </p:spPr>
          <p:txBody>
            <a:bodyPr wrap="none" rtlCol="0">
              <a:spAutoFit/>
            </a:bodyPr>
            <a:lstStyle/>
            <a:p>
              <a:pPr>
                <a:buNone/>
              </a:pPr>
              <a:r>
                <a:rPr lang="en-GB" dirty="0">
                  <a:solidFill>
                    <a:schemeClr val="bg1"/>
                  </a:solidFill>
                </a:rPr>
                <a:t>L</a:t>
              </a:r>
            </a:p>
          </p:txBody>
        </p:sp>
        <p:sp>
          <p:nvSpPr>
            <p:cNvPr id="61" name="TextBox 60">
              <a:extLst>
                <a:ext uri="{FF2B5EF4-FFF2-40B4-BE49-F238E27FC236}">
                  <a16:creationId xmlns:a16="http://schemas.microsoft.com/office/drawing/2014/main" id="{ED10CE2B-FFBF-4190-B2FB-B0E4DAFA95AB}"/>
                </a:ext>
              </a:extLst>
            </p:cNvPr>
            <p:cNvSpPr txBox="1"/>
            <p:nvPr/>
          </p:nvSpPr>
          <p:spPr>
            <a:xfrm>
              <a:off x="2520373" y="5097997"/>
              <a:ext cx="444352" cy="523220"/>
            </a:xfrm>
            <a:prstGeom prst="rect">
              <a:avLst/>
            </a:prstGeom>
            <a:noFill/>
          </p:spPr>
          <p:txBody>
            <a:bodyPr wrap="none" rtlCol="0">
              <a:spAutoFit/>
            </a:bodyPr>
            <a:lstStyle/>
            <a:p>
              <a:pPr>
                <a:buNone/>
              </a:pPr>
              <a:r>
                <a:rPr lang="en-GB" dirty="0">
                  <a:solidFill>
                    <a:schemeClr val="bg1"/>
                  </a:solidFill>
                </a:rPr>
                <a:t>R</a:t>
              </a:r>
            </a:p>
          </p:txBody>
        </p:sp>
      </p:grpSp>
      <p:grpSp>
        <p:nvGrpSpPr>
          <p:cNvPr id="63" name="Group 62">
            <a:extLst>
              <a:ext uri="{FF2B5EF4-FFF2-40B4-BE49-F238E27FC236}">
                <a16:creationId xmlns:a16="http://schemas.microsoft.com/office/drawing/2014/main" id="{DEFD616C-7301-4DCF-8A88-E98BAFF9A50F}"/>
              </a:ext>
            </a:extLst>
          </p:cNvPr>
          <p:cNvGrpSpPr/>
          <p:nvPr/>
        </p:nvGrpSpPr>
        <p:grpSpPr>
          <a:xfrm rot="11158987">
            <a:off x="10914453" y="2640272"/>
            <a:ext cx="771525" cy="1371600"/>
            <a:chOff x="1359912" y="2324099"/>
            <a:chExt cx="771525" cy="1371600"/>
          </a:xfrm>
        </p:grpSpPr>
        <p:grpSp>
          <p:nvGrpSpPr>
            <p:cNvPr id="64" name="Group 63">
              <a:extLst>
                <a:ext uri="{FF2B5EF4-FFF2-40B4-BE49-F238E27FC236}">
                  <a16:creationId xmlns:a16="http://schemas.microsoft.com/office/drawing/2014/main" id="{D7F64282-6675-4873-8ACC-800C52562E5B}"/>
                </a:ext>
              </a:extLst>
            </p:cNvPr>
            <p:cNvGrpSpPr/>
            <p:nvPr/>
          </p:nvGrpSpPr>
          <p:grpSpPr>
            <a:xfrm flipH="1">
              <a:off x="1359912" y="2324099"/>
              <a:ext cx="771525" cy="1371600"/>
              <a:chOff x="2705100" y="2476500"/>
              <a:chExt cx="771525" cy="1371600"/>
            </a:xfrm>
          </p:grpSpPr>
          <p:sp>
            <p:nvSpPr>
              <p:cNvPr id="66" name="Flowchart: Sequential Access Storage 65">
                <a:extLst>
                  <a:ext uri="{FF2B5EF4-FFF2-40B4-BE49-F238E27FC236}">
                    <a16:creationId xmlns:a16="http://schemas.microsoft.com/office/drawing/2014/main" id="{B3D53526-7848-4EF6-BD82-5B4935A10CFC}"/>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1381141C-F608-4BEB-BA95-E71C514B8F58}"/>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Oval 64">
              <a:extLst>
                <a:ext uri="{FF2B5EF4-FFF2-40B4-BE49-F238E27FC236}">
                  <a16:creationId xmlns:a16="http://schemas.microsoft.com/office/drawing/2014/main" id="{4465C9D7-5DCE-47A2-B0E6-EF0179C5FAD9}"/>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id="{10841EFC-6984-4CB4-9EDC-8FAF9A19F0D8}"/>
              </a:ext>
            </a:extLst>
          </p:cNvPr>
          <p:cNvGrpSpPr/>
          <p:nvPr/>
        </p:nvGrpSpPr>
        <p:grpSpPr>
          <a:xfrm rot="16200000" flipH="1">
            <a:off x="2614760" y="1672217"/>
            <a:ext cx="771525" cy="1362075"/>
            <a:chOff x="2552700" y="2324100"/>
            <a:chExt cx="771525" cy="1362075"/>
          </a:xfrm>
        </p:grpSpPr>
        <p:sp>
          <p:nvSpPr>
            <p:cNvPr id="69" name="Flowchart: Sequential Access Storage 68">
              <a:extLst>
                <a:ext uri="{FF2B5EF4-FFF2-40B4-BE49-F238E27FC236}">
                  <a16:creationId xmlns:a16="http://schemas.microsoft.com/office/drawing/2014/main" id="{373836E9-CE1F-4B2E-AF0D-27D63738214A}"/>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EE9FE387-3FF6-4A37-997B-93459C99FF8F}"/>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1" name="Action Button: Help 70">
            <a:hlinkClick r:id="" action="ppaction://noaction" highlightClick="1"/>
            <a:extLst>
              <a:ext uri="{FF2B5EF4-FFF2-40B4-BE49-F238E27FC236}">
                <a16:creationId xmlns:a16="http://schemas.microsoft.com/office/drawing/2014/main" id="{3F2EB79C-E35D-4C48-9504-6F887D9D4768}"/>
              </a:ext>
            </a:extLst>
          </p:cNvPr>
          <p:cNvSpPr/>
          <p:nvPr/>
        </p:nvSpPr>
        <p:spPr>
          <a:xfrm>
            <a:off x="596376" y="540001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E436B02-A583-486A-9A6B-D3B3AB5EA867}"/>
              </a:ext>
            </a:extLst>
          </p:cNvPr>
          <p:cNvSpPr txBox="1"/>
          <p:nvPr/>
        </p:nvSpPr>
        <p:spPr>
          <a:xfrm>
            <a:off x="1664566" y="5553555"/>
            <a:ext cx="3638381" cy="430887"/>
          </a:xfrm>
          <a:prstGeom prst="rect">
            <a:avLst/>
          </a:prstGeom>
          <a:noFill/>
        </p:spPr>
        <p:txBody>
          <a:bodyPr wrap="square" rtlCol="0">
            <a:spAutoFit/>
          </a:bodyPr>
          <a:lstStyle/>
          <a:p>
            <a:pPr>
              <a:buNone/>
            </a:pPr>
            <a:r>
              <a:rPr lang="en-US" sz="2200" dirty="0"/>
              <a:t>Missing headphone: </a:t>
            </a:r>
          </a:p>
        </p:txBody>
      </p:sp>
      <p:sp>
        <p:nvSpPr>
          <p:cNvPr id="2" name="TextBox 1">
            <a:extLst>
              <a:ext uri="{FF2B5EF4-FFF2-40B4-BE49-F238E27FC236}">
                <a16:creationId xmlns:a16="http://schemas.microsoft.com/office/drawing/2014/main" id="{9DF20F78-DCBF-4920-9EFE-D505181089C7}"/>
              </a:ext>
            </a:extLst>
          </p:cNvPr>
          <p:cNvSpPr txBox="1"/>
          <p:nvPr/>
        </p:nvSpPr>
        <p:spPr>
          <a:xfrm>
            <a:off x="1243283" y="2043499"/>
            <a:ext cx="444352" cy="523220"/>
          </a:xfrm>
          <a:prstGeom prst="rect">
            <a:avLst/>
          </a:prstGeom>
          <a:noFill/>
        </p:spPr>
        <p:txBody>
          <a:bodyPr wrap="none" rtlCol="0">
            <a:spAutoFit/>
          </a:bodyPr>
          <a:lstStyle/>
          <a:p>
            <a:pPr>
              <a:buNone/>
            </a:pPr>
            <a:r>
              <a:rPr lang="en-GB" dirty="0"/>
              <a:t>R</a:t>
            </a:r>
          </a:p>
        </p:txBody>
      </p:sp>
      <p:sp>
        <p:nvSpPr>
          <p:cNvPr id="75" name="TextBox 74">
            <a:extLst>
              <a:ext uri="{FF2B5EF4-FFF2-40B4-BE49-F238E27FC236}">
                <a16:creationId xmlns:a16="http://schemas.microsoft.com/office/drawing/2014/main" id="{B111DEB0-F0A1-4494-8101-5DD668D4505D}"/>
              </a:ext>
            </a:extLst>
          </p:cNvPr>
          <p:cNvSpPr txBox="1"/>
          <p:nvPr/>
        </p:nvSpPr>
        <p:spPr>
          <a:xfrm>
            <a:off x="1893921" y="3911010"/>
            <a:ext cx="385042" cy="523220"/>
          </a:xfrm>
          <a:prstGeom prst="rect">
            <a:avLst/>
          </a:prstGeom>
          <a:noFill/>
        </p:spPr>
        <p:txBody>
          <a:bodyPr wrap="none" rtlCol="0">
            <a:spAutoFit/>
          </a:bodyPr>
          <a:lstStyle/>
          <a:p>
            <a:pPr>
              <a:buNone/>
            </a:pPr>
            <a:r>
              <a:rPr lang="en-GB" dirty="0"/>
              <a:t>L</a:t>
            </a:r>
          </a:p>
        </p:txBody>
      </p:sp>
      <p:sp>
        <p:nvSpPr>
          <p:cNvPr id="76" name="TextBox 75">
            <a:extLst>
              <a:ext uri="{FF2B5EF4-FFF2-40B4-BE49-F238E27FC236}">
                <a16:creationId xmlns:a16="http://schemas.microsoft.com/office/drawing/2014/main" id="{58ED1164-926C-4614-8D11-E502AC9CF89B}"/>
              </a:ext>
            </a:extLst>
          </p:cNvPr>
          <p:cNvSpPr txBox="1"/>
          <p:nvPr/>
        </p:nvSpPr>
        <p:spPr>
          <a:xfrm>
            <a:off x="3364012" y="2215798"/>
            <a:ext cx="444352" cy="523220"/>
          </a:xfrm>
          <a:prstGeom prst="rect">
            <a:avLst/>
          </a:prstGeom>
          <a:noFill/>
        </p:spPr>
        <p:txBody>
          <a:bodyPr wrap="none" rtlCol="0">
            <a:spAutoFit/>
          </a:bodyPr>
          <a:lstStyle/>
          <a:p>
            <a:pPr>
              <a:buNone/>
            </a:pPr>
            <a:r>
              <a:rPr lang="en-GB" dirty="0"/>
              <a:t>R</a:t>
            </a:r>
          </a:p>
        </p:txBody>
      </p:sp>
      <p:sp>
        <p:nvSpPr>
          <p:cNvPr id="77" name="TextBox 76">
            <a:extLst>
              <a:ext uri="{FF2B5EF4-FFF2-40B4-BE49-F238E27FC236}">
                <a16:creationId xmlns:a16="http://schemas.microsoft.com/office/drawing/2014/main" id="{D97ACF02-5C66-4838-9DFC-A044DEFCF83D}"/>
              </a:ext>
            </a:extLst>
          </p:cNvPr>
          <p:cNvSpPr txBox="1"/>
          <p:nvPr/>
        </p:nvSpPr>
        <p:spPr>
          <a:xfrm>
            <a:off x="3975271" y="3487018"/>
            <a:ext cx="385042" cy="523220"/>
          </a:xfrm>
          <a:prstGeom prst="rect">
            <a:avLst/>
          </a:prstGeom>
          <a:noFill/>
        </p:spPr>
        <p:txBody>
          <a:bodyPr wrap="square" rtlCol="0">
            <a:spAutoFit/>
          </a:bodyPr>
          <a:lstStyle/>
          <a:p>
            <a:pPr>
              <a:buNone/>
            </a:pPr>
            <a:r>
              <a:rPr lang="en-GB" dirty="0"/>
              <a:t>L</a:t>
            </a:r>
          </a:p>
        </p:txBody>
      </p:sp>
      <p:sp>
        <p:nvSpPr>
          <p:cNvPr id="78" name="TextBox 77">
            <a:extLst>
              <a:ext uri="{FF2B5EF4-FFF2-40B4-BE49-F238E27FC236}">
                <a16:creationId xmlns:a16="http://schemas.microsoft.com/office/drawing/2014/main" id="{CD0FA96E-5DE2-42E0-AAE9-7CFBE666F07B}"/>
              </a:ext>
            </a:extLst>
          </p:cNvPr>
          <p:cNvSpPr txBox="1"/>
          <p:nvPr/>
        </p:nvSpPr>
        <p:spPr>
          <a:xfrm>
            <a:off x="5339311" y="1650906"/>
            <a:ext cx="385042" cy="523220"/>
          </a:xfrm>
          <a:prstGeom prst="rect">
            <a:avLst/>
          </a:prstGeom>
          <a:noFill/>
        </p:spPr>
        <p:txBody>
          <a:bodyPr wrap="square" rtlCol="0">
            <a:spAutoFit/>
          </a:bodyPr>
          <a:lstStyle/>
          <a:p>
            <a:pPr>
              <a:buNone/>
            </a:pPr>
            <a:r>
              <a:rPr lang="en-GB" dirty="0"/>
              <a:t>L</a:t>
            </a:r>
          </a:p>
        </p:txBody>
      </p:sp>
      <p:sp>
        <p:nvSpPr>
          <p:cNvPr id="79" name="TextBox 78">
            <a:extLst>
              <a:ext uri="{FF2B5EF4-FFF2-40B4-BE49-F238E27FC236}">
                <a16:creationId xmlns:a16="http://schemas.microsoft.com/office/drawing/2014/main" id="{83B773B5-746E-413D-8C63-D8601A651B8B}"/>
              </a:ext>
            </a:extLst>
          </p:cNvPr>
          <p:cNvSpPr txBox="1"/>
          <p:nvPr/>
        </p:nvSpPr>
        <p:spPr>
          <a:xfrm>
            <a:off x="6278448" y="3481311"/>
            <a:ext cx="444352" cy="523220"/>
          </a:xfrm>
          <a:prstGeom prst="rect">
            <a:avLst/>
          </a:prstGeom>
          <a:noFill/>
        </p:spPr>
        <p:txBody>
          <a:bodyPr wrap="none" rtlCol="0">
            <a:spAutoFit/>
          </a:bodyPr>
          <a:lstStyle/>
          <a:p>
            <a:pPr>
              <a:buNone/>
            </a:pPr>
            <a:r>
              <a:rPr lang="en-GB" dirty="0"/>
              <a:t>R</a:t>
            </a:r>
          </a:p>
        </p:txBody>
      </p:sp>
      <p:sp>
        <p:nvSpPr>
          <p:cNvPr id="80" name="TextBox 79">
            <a:extLst>
              <a:ext uri="{FF2B5EF4-FFF2-40B4-BE49-F238E27FC236}">
                <a16:creationId xmlns:a16="http://schemas.microsoft.com/office/drawing/2014/main" id="{44C4FED1-C33B-46BA-8FDE-D0753908666B}"/>
              </a:ext>
            </a:extLst>
          </p:cNvPr>
          <p:cNvSpPr txBox="1"/>
          <p:nvPr/>
        </p:nvSpPr>
        <p:spPr>
          <a:xfrm>
            <a:off x="7142955" y="1821964"/>
            <a:ext cx="444352" cy="523220"/>
          </a:xfrm>
          <a:prstGeom prst="rect">
            <a:avLst/>
          </a:prstGeom>
          <a:noFill/>
        </p:spPr>
        <p:txBody>
          <a:bodyPr wrap="none" rtlCol="0">
            <a:spAutoFit/>
          </a:bodyPr>
          <a:lstStyle/>
          <a:p>
            <a:pPr>
              <a:buNone/>
            </a:pPr>
            <a:r>
              <a:rPr lang="en-GB" dirty="0"/>
              <a:t>R</a:t>
            </a:r>
          </a:p>
        </p:txBody>
      </p:sp>
      <p:sp>
        <p:nvSpPr>
          <p:cNvPr id="81" name="TextBox 80">
            <a:extLst>
              <a:ext uri="{FF2B5EF4-FFF2-40B4-BE49-F238E27FC236}">
                <a16:creationId xmlns:a16="http://schemas.microsoft.com/office/drawing/2014/main" id="{E6504A6E-8571-473A-B180-DE678EF905D2}"/>
              </a:ext>
            </a:extLst>
          </p:cNvPr>
          <p:cNvSpPr txBox="1"/>
          <p:nvPr/>
        </p:nvSpPr>
        <p:spPr>
          <a:xfrm>
            <a:off x="8069243" y="3681862"/>
            <a:ext cx="444352" cy="523220"/>
          </a:xfrm>
          <a:prstGeom prst="rect">
            <a:avLst/>
          </a:prstGeom>
          <a:noFill/>
        </p:spPr>
        <p:txBody>
          <a:bodyPr wrap="none" rtlCol="0">
            <a:spAutoFit/>
          </a:bodyPr>
          <a:lstStyle/>
          <a:p>
            <a:pPr>
              <a:buNone/>
            </a:pPr>
            <a:r>
              <a:rPr lang="en-GB" dirty="0"/>
              <a:t>R</a:t>
            </a:r>
          </a:p>
        </p:txBody>
      </p:sp>
      <p:sp>
        <p:nvSpPr>
          <p:cNvPr id="83" name="TextBox 82">
            <a:extLst>
              <a:ext uri="{FF2B5EF4-FFF2-40B4-BE49-F238E27FC236}">
                <a16:creationId xmlns:a16="http://schemas.microsoft.com/office/drawing/2014/main" id="{EC1EFF93-8AAE-4943-8110-9D46D0E573F0}"/>
              </a:ext>
            </a:extLst>
          </p:cNvPr>
          <p:cNvSpPr txBox="1"/>
          <p:nvPr/>
        </p:nvSpPr>
        <p:spPr>
          <a:xfrm>
            <a:off x="9558416" y="3580308"/>
            <a:ext cx="385042" cy="523220"/>
          </a:xfrm>
          <a:prstGeom prst="rect">
            <a:avLst/>
          </a:prstGeom>
          <a:noFill/>
        </p:spPr>
        <p:txBody>
          <a:bodyPr wrap="square" rtlCol="0">
            <a:spAutoFit/>
          </a:bodyPr>
          <a:lstStyle/>
          <a:p>
            <a:pPr>
              <a:buNone/>
            </a:pPr>
            <a:r>
              <a:rPr lang="en-GB" dirty="0"/>
              <a:t>L</a:t>
            </a:r>
          </a:p>
        </p:txBody>
      </p:sp>
      <p:sp>
        <p:nvSpPr>
          <p:cNvPr id="84" name="TextBox 83">
            <a:extLst>
              <a:ext uri="{FF2B5EF4-FFF2-40B4-BE49-F238E27FC236}">
                <a16:creationId xmlns:a16="http://schemas.microsoft.com/office/drawing/2014/main" id="{CF1297AF-46B0-47EA-A06D-881AC9C0BB4A}"/>
              </a:ext>
            </a:extLst>
          </p:cNvPr>
          <p:cNvSpPr txBox="1"/>
          <p:nvPr/>
        </p:nvSpPr>
        <p:spPr>
          <a:xfrm>
            <a:off x="10129594" y="2563706"/>
            <a:ext cx="444352" cy="523220"/>
          </a:xfrm>
          <a:prstGeom prst="rect">
            <a:avLst/>
          </a:prstGeom>
          <a:noFill/>
        </p:spPr>
        <p:txBody>
          <a:bodyPr wrap="none" rtlCol="0">
            <a:spAutoFit/>
          </a:bodyPr>
          <a:lstStyle/>
          <a:p>
            <a:pPr>
              <a:buNone/>
            </a:pPr>
            <a:r>
              <a:rPr lang="en-GB" dirty="0"/>
              <a:t>R</a:t>
            </a:r>
          </a:p>
        </p:txBody>
      </p:sp>
      <p:sp>
        <p:nvSpPr>
          <p:cNvPr id="86" name="TextBox 85">
            <a:extLst>
              <a:ext uri="{FF2B5EF4-FFF2-40B4-BE49-F238E27FC236}">
                <a16:creationId xmlns:a16="http://schemas.microsoft.com/office/drawing/2014/main" id="{BB488E42-9FF1-4718-8A38-619DFB69A12B}"/>
              </a:ext>
            </a:extLst>
          </p:cNvPr>
          <p:cNvSpPr txBox="1"/>
          <p:nvPr/>
        </p:nvSpPr>
        <p:spPr>
          <a:xfrm>
            <a:off x="11319685" y="2671979"/>
            <a:ext cx="385042" cy="523220"/>
          </a:xfrm>
          <a:prstGeom prst="rect">
            <a:avLst/>
          </a:prstGeom>
          <a:noFill/>
        </p:spPr>
        <p:txBody>
          <a:bodyPr wrap="square" rtlCol="0">
            <a:spAutoFit/>
          </a:bodyPr>
          <a:lstStyle/>
          <a:p>
            <a:pPr>
              <a:buNone/>
            </a:pPr>
            <a:r>
              <a:rPr lang="en-GB" dirty="0"/>
              <a:t>L</a:t>
            </a:r>
          </a:p>
        </p:txBody>
      </p:sp>
      <p:grpSp>
        <p:nvGrpSpPr>
          <p:cNvPr id="97" name="Group 96">
            <a:extLst>
              <a:ext uri="{FF2B5EF4-FFF2-40B4-BE49-F238E27FC236}">
                <a16:creationId xmlns:a16="http://schemas.microsoft.com/office/drawing/2014/main" id="{2425410B-88E0-477A-8438-25D71FC41715}"/>
              </a:ext>
            </a:extLst>
          </p:cNvPr>
          <p:cNvGrpSpPr/>
          <p:nvPr/>
        </p:nvGrpSpPr>
        <p:grpSpPr>
          <a:xfrm rot="2810050" flipH="1">
            <a:off x="4590093" y="5386239"/>
            <a:ext cx="1362075" cy="771525"/>
            <a:chOff x="4839667" y="2186360"/>
            <a:chExt cx="1362075" cy="771525"/>
          </a:xfrm>
        </p:grpSpPr>
        <p:grpSp>
          <p:nvGrpSpPr>
            <p:cNvPr id="98" name="Group 97">
              <a:extLst>
                <a:ext uri="{FF2B5EF4-FFF2-40B4-BE49-F238E27FC236}">
                  <a16:creationId xmlns:a16="http://schemas.microsoft.com/office/drawing/2014/main" id="{C0897139-7E16-4ABB-B496-09A43E4C26EB}"/>
                </a:ext>
              </a:extLst>
            </p:cNvPr>
            <p:cNvGrpSpPr/>
            <p:nvPr/>
          </p:nvGrpSpPr>
          <p:grpSpPr>
            <a:xfrm rot="2806341">
              <a:off x="5134942" y="1891085"/>
              <a:ext cx="771525" cy="1362075"/>
              <a:chOff x="2552700" y="2324100"/>
              <a:chExt cx="771525" cy="1362075"/>
            </a:xfrm>
          </p:grpSpPr>
          <p:sp>
            <p:nvSpPr>
              <p:cNvPr id="100" name="Flowchart: Sequential Access Storage 99">
                <a:extLst>
                  <a:ext uri="{FF2B5EF4-FFF2-40B4-BE49-F238E27FC236}">
                    <a16:creationId xmlns:a16="http://schemas.microsoft.com/office/drawing/2014/main" id="{C3C68833-A2B4-41F2-BA9B-D9875EBE491B}"/>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AAA4FB6C-39F5-44B5-BCD4-992086EE58D3}"/>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9" name="Oval 98">
              <a:extLst>
                <a:ext uri="{FF2B5EF4-FFF2-40B4-BE49-F238E27FC236}">
                  <a16:creationId xmlns:a16="http://schemas.microsoft.com/office/drawing/2014/main" id="{67A5B3EF-C68C-4405-B03F-69F7DB424487}"/>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2" name="Group 101">
            <a:extLst>
              <a:ext uri="{FF2B5EF4-FFF2-40B4-BE49-F238E27FC236}">
                <a16:creationId xmlns:a16="http://schemas.microsoft.com/office/drawing/2014/main" id="{0A91511F-DD91-4865-AD78-817F77CE4628}"/>
              </a:ext>
            </a:extLst>
          </p:cNvPr>
          <p:cNvGrpSpPr/>
          <p:nvPr/>
        </p:nvGrpSpPr>
        <p:grpSpPr>
          <a:xfrm>
            <a:off x="6256155" y="5044799"/>
            <a:ext cx="771525" cy="1362075"/>
            <a:chOff x="2552700" y="2324100"/>
            <a:chExt cx="771525" cy="1362075"/>
          </a:xfrm>
        </p:grpSpPr>
        <p:sp>
          <p:nvSpPr>
            <p:cNvPr id="103" name="Flowchart: Sequential Access Storage 102">
              <a:extLst>
                <a:ext uri="{FF2B5EF4-FFF2-40B4-BE49-F238E27FC236}">
                  <a16:creationId xmlns:a16="http://schemas.microsoft.com/office/drawing/2014/main" id="{9317E1EA-927B-4742-B78C-43B6343C7FA0}"/>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990F8646-B364-4DCC-9CA3-47AB1D0192F3}"/>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5495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childTnLst>
                          </p:cTn>
                        </p:par>
                        <p:par>
                          <p:cTn id="57" fill="hold">
                            <p:stCondLst>
                              <p:cond delay="0"/>
                            </p:stCondLst>
                            <p:childTnLst>
                              <p:par>
                                <p:cTn id="58" presetID="8" presetClass="emph" presetSubtype="0" repeatCount="indefinite" fill="hold" nodeType="afterEffect">
                                  <p:stCondLst>
                                    <p:cond delay="0"/>
                                  </p:stCondLst>
                                  <p:endCondLst>
                                    <p:cond evt="onNext" delay="0">
                                      <p:tgtEl>
                                        <p:sldTgt/>
                                      </p:tgtEl>
                                    </p:cond>
                                  </p:endCondLst>
                                  <p:childTnLst>
                                    <p:animRot by="21600000">
                                      <p:cBhvr>
                                        <p:cTn id="59" dur="5000" fill="hold"/>
                                        <p:tgtEl>
                                          <p:spTgt spid="97"/>
                                        </p:tgtEl>
                                        <p:attrNameLst>
                                          <p:attrName>r</p:attrName>
                                        </p:attrNameLst>
                                      </p:cBhvr>
                                    </p:animRot>
                                  </p:childTnLst>
                                </p:cTn>
                              </p:par>
                              <p:par>
                                <p:cTn id="60" presetID="8" presetClass="emph" presetSubtype="0" repeatCount="indefinite" fill="hold" nodeType="withEffect">
                                  <p:stCondLst>
                                    <p:cond delay="0"/>
                                  </p:stCondLst>
                                  <p:endCondLst>
                                    <p:cond evt="onNext" delay="0">
                                      <p:tgtEl>
                                        <p:sldTgt/>
                                      </p:tgtEl>
                                    </p:cond>
                                  </p:endCondLst>
                                  <p:childTnLst>
                                    <p:animRot by="21600000">
                                      <p:cBhvr>
                                        <p:cTn id="61" dur="5000" fill="hold"/>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2" grpId="0"/>
      <p:bldP spid="75" grpId="0"/>
      <p:bldP spid="76" grpId="0"/>
      <p:bldP spid="77" grpId="0"/>
      <p:bldP spid="78" grpId="0"/>
      <p:bldP spid="79" grpId="0"/>
      <p:bldP spid="80" grpId="0"/>
      <p:bldP spid="81" grpId="0"/>
      <p:bldP spid="83" grpId="0"/>
      <p:bldP spid="84" grpId="0"/>
      <p:bldP spid="86"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33164454"/>
              </p:ext>
            </p:extLst>
          </p:nvPr>
        </p:nvGraphicFramePr>
        <p:xfrm>
          <a:off x="267128" y="764704"/>
          <a:ext cx="11766038" cy="5745480"/>
        </p:xfrm>
        <a:graphic>
          <a:graphicData uri="http://schemas.openxmlformats.org/drawingml/2006/table">
            <a:tbl>
              <a:tblPr firstRow="1" bandRow="1">
                <a:tableStyleId>{5940675A-B579-460E-94D1-54222C63F5DA}</a:tableStyleId>
              </a:tblPr>
              <a:tblGrid>
                <a:gridCol w="5853117">
                  <a:extLst>
                    <a:ext uri="{9D8B030D-6E8A-4147-A177-3AD203B41FA5}">
                      <a16:colId xmlns:a16="http://schemas.microsoft.com/office/drawing/2014/main" val="695237181"/>
                    </a:ext>
                  </a:extLst>
                </a:gridCol>
                <a:gridCol w="5912921">
                  <a:extLst>
                    <a:ext uri="{9D8B030D-6E8A-4147-A177-3AD203B41FA5}">
                      <a16:colId xmlns:a16="http://schemas.microsoft.com/office/drawing/2014/main" val="300072507"/>
                    </a:ext>
                  </a:extLst>
                </a:gridCol>
              </a:tblGrid>
              <a:tr h="34768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3161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Show one image at a time and ask students to identify whether it is left or right. You could also use the simplified version in Additional activity </a:t>
                      </a:r>
                      <a:r>
                        <a:rPr lang="en-GB" sz="1600" i="0" u="none" dirty="0">
                          <a:hlinkClick r:id="rId3" action="ppaction://hlinksldjump"/>
                        </a:rPr>
                        <a:t>E</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a:spcAft>
                          <a:spcPts val="600"/>
                        </a:spcAft>
                      </a:pPr>
                      <a:r>
                        <a:rPr lang="en-GB" sz="1600" u="none" dirty="0"/>
                        <a:t>Challenge students to recreate this task using paired items of their choice (for example, shoes), but where only one item is facing the opposite way. Can they ‘hide’ the odd one out within their sketch?</a:t>
                      </a:r>
                    </a:p>
                    <a:p>
                      <a:r>
                        <a:rPr lang="en-GB" sz="1600" b="1" i="0" u="none" dirty="0"/>
                        <a:t>Representations</a:t>
                      </a:r>
                    </a:p>
                    <a:p>
                      <a:r>
                        <a:rPr lang="en-GB" sz="1600" b="0" i="0" u="none" dirty="0"/>
                        <a:t>Using 2D representations of 3D objects adds a layer of challenge that is not present in Checkpoint 6. In this case, you may find it helpful to model this Checkpoint with ‘real’ objects such as actual headphones. We suggest that physical objects are only introduced after some productive struggle, rather than at the outset of the task, so that you are able to assess students’ spatial reasoning more effectively.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6, similarly to Checkpoint 5, assesses students’ spatial reasoning and ability to mentally manipulate shapes into the same orientation. It uses a real-life example, with an abstract shape that pupils are familiar with, but which doesn't appear on a grid or rely on understanding of shape properties that might commonly feature in transformation questions. There is an additional layer of challenge here as, unlike the stickers from Checkpoint 5, the headphones can be rotated on two axes. There is, in effect, both a front and a back, and then a whole turn of positions on each side.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Firstly, the task offers an opportunity to identify which individuals find it particularly challenging to imagine the shapes in different orientations. These students may need more support when working with transformations in later lessons.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is also an opportunity to listen to the language that students use around transformation: pick two headphones and ask students to convince you that they are the same/different.</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E</a:t>
                      </a:r>
                      <a:r>
                        <a:rPr lang="en-GB" sz="1600" b="0" dirty="0"/>
                        <a:t> uses fewer images, and removes those that are ‘upside down’, so might provide a more accessible starting point.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4419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FB4972-E957-CB4E-BBD1-389DDCFC64EA}"/>
              </a:ext>
            </a:extLst>
          </p:cNvPr>
          <p:cNvSpPr>
            <a:spLocks noGrp="1"/>
          </p:cNvSpPr>
          <p:nvPr>
            <p:ph type="body" sz="quarter" idx="11"/>
          </p:nvPr>
        </p:nvSpPr>
        <p:spPr/>
        <p:txBody>
          <a:bodyPr/>
          <a:lstStyle/>
          <a:p>
            <a:r>
              <a:rPr lang="en-US" dirty="0"/>
              <a:t>Checkpoint 7: Sliding box</a:t>
            </a:r>
          </a:p>
        </p:txBody>
      </p:sp>
      <p:sp>
        <p:nvSpPr>
          <p:cNvPr id="5" name="TextBox 4">
            <a:extLst>
              <a:ext uri="{FF2B5EF4-FFF2-40B4-BE49-F238E27FC236}">
                <a16:creationId xmlns:a16="http://schemas.microsoft.com/office/drawing/2014/main" id="{DCB3D311-8F98-F141-A73E-11EB471329B3}"/>
              </a:ext>
            </a:extLst>
          </p:cNvPr>
          <p:cNvSpPr txBox="1"/>
          <p:nvPr/>
        </p:nvSpPr>
        <p:spPr>
          <a:xfrm>
            <a:off x="6365965" y="1243982"/>
            <a:ext cx="5582195" cy="3410164"/>
          </a:xfrm>
          <a:prstGeom prst="rect">
            <a:avLst/>
          </a:prstGeom>
          <a:noFill/>
        </p:spPr>
        <p:txBody>
          <a:bodyPr wrap="square" rtlCol="0">
            <a:spAutoFit/>
          </a:bodyPr>
          <a:lstStyle/>
          <a:p>
            <a:pPr>
              <a:buNone/>
            </a:pPr>
            <a:r>
              <a:rPr lang="en-US" sz="2200" dirty="0"/>
              <a:t>The red box is 15 cm by 20 cm. </a:t>
            </a:r>
          </a:p>
          <a:p>
            <a:pPr>
              <a:buNone/>
            </a:pPr>
            <a:r>
              <a:rPr lang="en-US" sz="2200" dirty="0"/>
              <a:t>Richard slides the box over the floor.</a:t>
            </a:r>
          </a:p>
          <a:p>
            <a:pPr marL="514350" indent="-514350">
              <a:buFont typeface="+mj-lt"/>
              <a:buAutoNum type="alphaLcParenR"/>
            </a:pPr>
            <a:r>
              <a:rPr lang="en-US" sz="2200" dirty="0"/>
              <a:t>How would Richard slide the box so that it fits into rectangle A?</a:t>
            </a:r>
          </a:p>
          <a:p>
            <a:pPr marL="514350" indent="-514350">
              <a:buFont typeface="+mj-lt"/>
              <a:buAutoNum type="alphaLcParenR"/>
            </a:pPr>
            <a:r>
              <a:rPr lang="en-US" sz="2200" dirty="0"/>
              <a:t>How would he slide the box from its original position to fit into rectangle B?</a:t>
            </a:r>
          </a:p>
          <a:p>
            <a:pPr marL="514350" indent="-514350">
              <a:buFont typeface="+mj-lt"/>
              <a:buAutoNum type="alphaLcParenR"/>
            </a:pPr>
            <a:r>
              <a:rPr lang="en-US" sz="2200" dirty="0"/>
              <a:t>How would he slide it from its original position to fit into C then on to D and from there to E?</a:t>
            </a:r>
          </a:p>
        </p:txBody>
      </p:sp>
      <p:sp>
        <p:nvSpPr>
          <p:cNvPr id="6" name="Action Button: Help 5">
            <a:hlinkClick r:id="" action="ppaction://noaction" highlightClick="1"/>
            <a:extLst>
              <a:ext uri="{FF2B5EF4-FFF2-40B4-BE49-F238E27FC236}">
                <a16:creationId xmlns:a16="http://schemas.microsoft.com/office/drawing/2014/main" id="{517213DD-C43C-0A46-A160-933AD5BAA867}"/>
              </a:ext>
            </a:extLst>
          </p:cNvPr>
          <p:cNvSpPr/>
          <p:nvPr/>
        </p:nvSpPr>
        <p:spPr>
          <a:xfrm>
            <a:off x="145680" y="58574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CE08C47-6433-0843-84A6-63D4C6E65C94}"/>
              </a:ext>
            </a:extLst>
          </p:cNvPr>
          <p:cNvSpPr txBox="1"/>
          <p:nvPr/>
        </p:nvSpPr>
        <p:spPr>
          <a:xfrm>
            <a:off x="1238759" y="5750004"/>
            <a:ext cx="7410075" cy="1107996"/>
          </a:xfrm>
          <a:prstGeom prst="rect">
            <a:avLst/>
          </a:prstGeom>
          <a:noFill/>
        </p:spPr>
        <p:txBody>
          <a:bodyPr wrap="square" rtlCol="0">
            <a:spAutoFit/>
          </a:bodyPr>
          <a:lstStyle/>
          <a:p>
            <a:pPr>
              <a:buNone/>
            </a:pPr>
            <a:r>
              <a:rPr lang="en-US" sz="2200" dirty="0"/>
              <a:t>Which is the greater distance – moving the box to A and back, then to B and back, then C and back, and so on to E; or moving from A to B to C and so on to E?</a:t>
            </a:r>
          </a:p>
        </p:txBody>
      </p:sp>
      <p:pic>
        <p:nvPicPr>
          <p:cNvPr id="10" name="Picture 9">
            <a:extLst>
              <a:ext uri="{FF2B5EF4-FFF2-40B4-BE49-F238E27FC236}">
                <a16:creationId xmlns:a16="http://schemas.microsoft.com/office/drawing/2014/main" id="{9D978AF0-634B-9B4F-9EFE-C1A1B4E6B80A}"/>
              </a:ext>
            </a:extLst>
          </p:cNvPr>
          <p:cNvPicPr>
            <a:picLocks noChangeAspect="1"/>
          </p:cNvPicPr>
          <p:nvPr/>
        </p:nvPicPr>
        <p:blipFill>
          <a:blip r:embed="rId3"/>
          <a:stretch>
            <a:fillRect/>
          </a:stretch>
        </p:blipFill>
        <p:spPr>
          <a:xfrm>
            <a:off x="243840" y="1085851"/>
            <a:ext cx="5570963" cy="4481830"/>
          </a:xfrm>
          <a:prstGeom prst="rect">
            <a:avLst/>
          </a:prstGeom>
          <a:ln w="57150">
            <a:solidFill>
              <a:schemeClr val="accent1"/>
            </a:solidFill>
          </a:ln>
        </p:spPr>
      </p:pic>
    </p:spTree>
    <p:extLst>
      <p:ext uri="{BB962C8B-B14F-4D97-AF65-F5344CB8AC3E}">
        <p14:creationId xmlns:p14="http://schemas.microsoft.com/office/powerpoint/2010/main" val="10772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Using these Checkpoints </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rmAutofit/>
          </a:bodyPr>
          <a:lstStyle/>
          <a:p>
            <a:r>
              <a:rPr lang="en-GB" sz="2000" dirty="0"/>
              <a:t>These Checkpoints are separated into two sections. The first section explores transformations that preserve congruence (Checkpoints 1–21) while the second explores enlargement (Checkpoints 22–24).</a:t>
            </a:r>
          </a:p>
          <a:p>
            <a:r>
              <a:rPr lang="en-GB" sz="2000" dirty="0"/>
              <a:t>Students’ experience of transformations is quite spread out over the primary curriculum. As such, the context for the first section is split over slides 11 and 12 so that the full extent of their learning can be shared. Pedagogically, this might mean that students have not encountered some concepts for quite some time or may not have connected different aspects of their learning.</a:t>
            </a:r>
          </a:p>
          <a:p>
            <a:r>
              <a:rPr lang="en-GB" sz="2000" dirty="0"/>
              <a:t>Some Checkpoints in the first section assess understanding of a specific transformation, while others explore multiple transformations (for example, by asking students to identify which transformation has taken place). The table on slide 7 details which transformations are explored in each Checkpoint.</a:t>
            </a:r>
          </a:p>
          <a:p>
            <a:r>
              <a:rPr lang="en-GB" sz="2000" dirty="0"/>
              <a:t>There are a number of printable resources and animated slides to support your explanations to students. Consider carefully at what stage you provide students with this support. Access to resources, such as a printed resource that they can manipulate, may change the approach that students take. </a:t>
            </a:r>
          </a:p>
          <a:p>
            <a:pPr marL="0" indent="0">
              <a:buNone/>
            </a:pPr>
            <a:endParaRPr lang="en-GB" sz="2200" dirty="0"/>
          </a:p>
        </p:txBody>
      </p:sp>
    </p:spTree>
    <p:extLst>
      <p:ext uri="{BB962C8B-B14F-4D97-AF65-F5344CB8AC3E}">
        <p14:creationId xmlns:p14="http://schemas.microsoft.com/office/powerpoint/2010/main" val="376207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00287091"/>
              </p:ext>
            </p:extLst>
          </p:nvPr>
        </p:nvGraphicFramePr>
        <p:xfrm>
          <a:off x="267128" y="694364"/>
          <a:ext cx="11766038" cy="5794511"/>
        </p:xfrm>
        <a:graphic>
          <a:graphicData uri="http://schemas.openxmlformats.org/drawingml/2006/table">
            <a:tbl>
              <a:tblPr firstRow="1" bandRow="1">
                <a:tableStyleId>{5940675A-B579-460E-94D1-54222C63F5DA}</a:tableStyleId>
              </a:tblPr>
              <a:tblGrid>
                <a:gridCol w="5908589">
                  <a:extLst>
                    <a:ext uri="{9D8B030D-6E8A-4147-A177-3AD203B41FA5}">
                      <a16:colId xmlns:a16="http://schemas.microsoft.com/office/drawing/2014/main" val="695237181"/>
                    </a:ext>
                  </a:extLst>
                </a:gridCol>
                <a:gridCol w="585744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Using the dimensions of the box as a way to identify distance may not be immediately obvious to some students. Encourage them to describe the distance first in terms of 'boxes' and then convert this to cm. </a:t>
                      </a:r>
                      <a:endParaRPr lang="en-GB" sz="1600" i="1" u="none" dirty="0"/>
                    </a:p>
                    <a:p>
                      <a:r>
                        <a:rPr lang="en-GB" sz="1600" b="1" i="0" u="none" dirty="0"/>
                        <a:t>Challenge</a:t>
                      </a:r>
                    </a:p>
                    <a:p>
                      <a:pPr>
                        <a:spcAft>
                          <a:spcPts val="600"/>
                        </a:spcAft>
                      </a:pPr>
                      <a:r>
                        <a:rPr lang="en-GB" sz="1600" u="none" dirty="0"/>
                        <a:t>The move to 'negative' positions might offer a useful context to challenge students. For example, how does a student describe the difference between the move from A to B and A to E? You could suggest that A to B is a movement of 15 then –20 and ask students to describe other movements in the same way.</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This uses a ‘real-life’ example of transformations. Y</a:t>
                      </a:r>
                      <a:r>
                        <a:rPr lang="en-GB" sz="1600" i="0" u="none" dirty="0"/>
                        <a:t>ou might like to draw a dot on one corner of the box, and ask students to consider the way that the dot moves, to simplify the task to moving a point rather than a whole shape.</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The focus of this task is on describing the result of sliding a box across the floor, using its original position as a reference point. The Year 5 Programme of Study says that pupils should </a:t>
                      </a:r>
                      <a:r>
                        <a:rPr lang="en-GB" sz="1600" b="0" i="1" u="none" strike="noStrike" noProof="0" dirty="0">
                          <a:latin typeface="Arial"/>
                        </a:rPr>
                        <a:t>identify, describe and represent the position of a shape following a... translation, using the appropriate language,</a:t>
                      </a:r>
                      <a:r>
                        <a:rPr lang="en-GB" sz="1600" b="0" i="0" u="none" strike="noStrike" noProof="0" dirty="0">
                          <a:latin typeface="Arial"/>
                        </a:rPr>
                        <a:t> and this Checkpoint gives teachers the chance to hear the language used, and the precision of the descriptions. </a:t>
                      </a:r>
                    </a:p>
                    <a:p>
                      <a:pPr marL="0" marR="0" lvl="0" indent="0" algn="l">
                        <a:lnSpc>
                          <a:spcPct val="100000"/>
                        </a:lnSpc>
                        <a:spcBef>
                          <a:spcPts val="0"/>
                        </a:spcBef>
                        <a:spcAft>
                          <a:spcPts val="600"/>
                        </a:spcAft>
                        <a:buClrTx/>
                        <a:buSzTx/>
                        <a:buFont typeface="Arial" panose="020B0604020202020204" pitchFamily="34" charset="0"/>
                        <a:buNone/>
                      </a:pPr>
                      <a:r>
                        <a:rPr lang="en-GB" sz="1600" b="0" i="0" u="none" strike="noStrike" noProof="0" dirty="0">
                          <a:latin typeface="Arial"/>
                        </a:rPr>
                        <a:t>Consider the importance (or not) of the 'journey' that the box has taken as it moves from one position to the next. Discuss the importance of giving both a direction and a magnitude. Students will not have used column vectors at primary, but you could build towards the awareness needed to understand them. A suitable question might be, ‘Can every position that the box might be slid to be described as a combination of across and up?’ For example, if students describe a diagonal movement can they be prompted to frame it in terms of a horizontal and vertical component?</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There are examples of the kind of translation questions students might be expected to do in the Key Stage 2 Mathematics papers</a:t>
                      </a:r>
                      <a:r>
                        <a:rPr lang="en-GB" sz="1600" dirty="0"/>
                        <a:t>, particularly </a:t>
                      </a:r>
                      <a:r>
                        <a:rPr lang="en-GB" sz="1600" b="0" dirty="0"/>
                        <a:t>2018 paper 2 (reasoning) question 12 and 2017 paper 3 (reasoning) question 7. Past papers can readily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038273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162F89-B681-44E0-A69B-11D06C704D54}"/>
              </a:ext>
            </a:extLst>
          </p:cNvPr>
          <p:cNvGrpSpPr/>
          <p:nvPr/>
        </p:nvGrpSpPr>
        <p:grpSpPr>
          <a:xfrm>
            <a:off x="274492" y="889288"/>
            <a:ext cx="4588187" cy="4648483"/>
            <a:chOff x="273049" y="901644"/>
            <a:chExt cx="5601134" cy="5697875"/>
          </a:xfrm>
        </p:grpSpPr>
        <p:pic>
          <p:nvPicPr>
            <p:cNvPr id="4" name="Picture 3">
              <a:extLst>
                <a:ext uri="{FF2B5EF4-FFF2-40B4-BE49-F238E27FC236}">
                  <a16:creationId xmlns:a16="http://schemas.microsoft.com/office/drawing/2014/main" id="{5B64D21A-0EDE-2942-BB87-F8D3940B1713}"/>
                </a:ext>
              </a:extLst>
            </p:cNvPr>
            <p:cNvPicPr>
              <a:picLocks noChangeAspect="1"/>
            </p:cNvPicPr>
            <p:nvPr/>
          </p:nvPicPr>
          <p:blipFill>
            <a:blip r:embed="rId3"/>
            <a:stretch>
              <a:fillRect/>
            </a:stretch>
          </p:blipFill>
          <p:spPr>
            <a:xfrm>
              <a:off x="273049" y="1272684"/>
              <a:ext cx="5347603" cy="5326835"/>
            </a:xfrm>
            <a:prstGeom prst="rect">
              <a:avLst/>
            </a:prstGeom>
            <a:ln w="38100">
              <a:noFill/>
            </a:ln>
          </p:spPr>
        </p:pic>
        <p:sp>
          <p:nvSpPr>
            <p:cNvPr id="9" name="TextBox 8">
              <a:extLst>
                <a:ext uri="{FF2B5EF4-FFF2-40B4-BE49-F238E27FC236}">
                  <a16:creationId xmlns:a16="http://schemas.microsoft.com/office/drawing/2014/main" id="{0665C42E-A872-47AD-A39D-9EFBE90D39C5}"/>
                </a:ext>
              </a:extLst>
            </p:cNvPr>
            <p:cNvSpPr txBox="1"/>
            <p:nvPr/>
          </p:nvSpPr>
          <p:spPr>
            <a:xfrm>
              <a:off x="5561277" y="4005901"/>
              <a:ext cx="312906" cy="369332"/>
            </a:xfrm>
            <a:prstGeom prst="rect">
              <a:avLst/>
            </a:prstGeom>
            <a:noFill/>
          </p:spPr>
          <p:txBody>
            <a:bodyPr wrap="none" rtlCol="0">
              <a:spAutoFit/>
            </a:bodyPr>
            <a:lstStyle/>
            <a:p>
              <a:pPr>
                <a:buNone/>
              </a:pPr>
              <a:r>
                <a:rPr lang="en-GB" sz="1800" b="1" i="1" dirty="0"/>
                <a:t>x</a:t>
              </a:r>
            </a:p>
          </p:txBody>
        </p:sp>
        <p:sp>
          <p:nvSpPr>
            <p:cNvPr id="10" name="TextBox 9">
              <a:extLst>
                <a:ext uri="{FF2B5EF4-FFF2-40B4-BE49-F238E27FC236}">
                  <a16:creationId xmlns:a16="http://schemas.microsoft.com/office/drawing/2014/main" id="{497BA655-E787-4179-B990-FDCBC0AAE4B9}"/>
                </a:ext>
              </a:extLst>
            </p:cNvPr>
            <p:cNvSpPr txBox="1"/>
            <p:nvPr/>
          </p:nvSpPr>
          <p:spPr>
            <a:xfrm>
              <a:off x="1896122" y="901644"/>
              <a:ext cx="312906" cy="369332"/>
            </a:xfrm>
            <a:prstGeom prst="rect">
              <a:avLst/>
            </a:prstGeom>
            <a:noFill/>
          </p:spPr>
          <p:txBody>
            <a:bodyPr wrap="none" rtlCol="0">
              <a:spAutoFit/>
            </a:bodyPr>
            <a:lstStyle/>
            <a:p>
              <a:pPr>
                <a:buNone/>
              </a:pPr>
              <a:r>
                <a:rPr lang="en-GB" sz="1800" b="1" i="1" dirty="0"/>
                <a:t>y</a:t>
              </a:r>
            </a:p>
          </p:txBody>
        </p:sp>
      </p:grpSp>
      <p:sp>
        <p:nvSpPr>
          <p:cNvPr id="3" name="Text Placeholder 2">
            <a:extLst>
              <a:ext uri="{FF2B5EF4-FFF2-40B4-BE49-F238E27FC236}">
                <a16:creationId xmlns:a16="http://schemas.microsoft.com/office/drawing/2014/main" id="{6830DEEF-7A2A-364D-932D-1AB63A4559C7}"/>
              </a:ext>
            </a:extLst>
          </p:cNvPr>
          <p:cNvSpPr>
            <a:spLocks noGrp="1"/>
          </p:cNvSpPr>
          <p:nvPr>
            <p:ph type="body" sz="quarter" idx="11"/>
          </p:nvPr>
        </p:nvSpPr>
        <p:spPr/>
        <p:txBody>
          <a:bodyPr/>
          <a:lstStyle/>
          <a:p>
            <a:r>
              <a:rPr lang="en-US" dirty="0"/>
              <a:t>Checkpoint 8: Two ants move</a:t>
            </a:r>
          </a:p>
        </p:txBody>
      </p:sp>
      <p:sp>
        <p:nvSpPr>
          <p:cNvPr id="7" name="TextBox 6">
            <a:extLst>
              <a:ext uri="{FF2B5EF4-FFF2-40B4-BE49-F238E27FC236}">
                <a16:creationId xmlns:a16="http://schemas.microsoft.com/office/drawing/2014/main" id="{274EC9AB-E5C8-EF46-AA78-C12E62FF9F71}"/>
              </a:ext>
            </a:extLst>
          </p:cNvPr>
          <p:cNvSpPr txBox="1"/>
          <p:nvPr/>
        </p:nvSpPr>
        <p:spPr>
          <a:xfrm>
            <a:off x="5131623" y="1225835"/>
            <a:ext cx="6866897" cy="4278094"/>
          </a:xfrm>
          <a:prstGeom prst="rect">
            <a:avLst/>
          </a:prstGeom>
          <a:noFill/>
        </p:spPr>
        <p:txBody>
          <a:bodyPr wrap="square" rtlCol="0">
            <a:spAutoFit/>
          </a:bodyPr>
          <a:lstStyle/>
          <a:p>
            <a:pPr>
              <a:spcBef>
                <a:spcPts val="600"/>
              </a:spcBef>
              <a:buNone/>
            </a:pPr>
            <a:r>
              <a:rPr lang="en-US" sz="2200" dirty="0"/>
              <a:t>Two ants are on a coordinate grid. They can move only horizontally or vertically, along the grid lines. </a:t>
            </a:r>
          </a:p>
          <a:p>
            <a:pPr>
              <a:spcBef>
                <a:spcPts val="600"/>
              </a:spcBef>
              <a:buNone/>
            </a:pPr>
            <a:r>
              <a:rPr lang="en-US" sz="2200" dirty="0"/>
              <a:t>Starting from the positions that they are in now, how could they each move so that:</a:t>
            </a:r>
          </a:p>
          <a:p>
            <a:pPr marL="457200" indent="-457200">
              <a:spcBef>
                <a:spcPts val="600"/>
              </a:spcBef>
              <a:buAutoNum type="alphaLcParenR"/>
            </a:pPr>
            <a:r>
              <a:rPr lang="en-US" sz="2200" dirty="0"/>
              <a:t>They swap places?</a:t>
            </a:r>
          </a:p>
          <a:p>
            <a:pPr marL="457200" indent="-457200">
              <a:spcBef>
                <a:spcPts val="600"/>
              </a:spcBef>
              <a:buAutoNum type="alphaLcParenR"/>
            </a:pPr>
            <a:r>
              <a:rPr lang="en-US" sz="2200" dirty="0"/>
              <a:t>They both end up at (0, 0)?</a:t>
            </a:r>
          </a:p>
          <a:p>
            <a:pPr marL="457200" indent="-457200">
              <a:spcBef>
                <a:spcPts val="600"/>
              </a:spcBef>
              <a:buAutoNum type="alphaLcParenR"/>
            </a:pPr>
            <a:r>
              <a:rPr lang="en-US" sz="2200" dirty="0"/>
              <a:t>They end up meeting halfway between their starting points?</a:t>
            </a:r>
          </a:p>
          <a:p>
            <a:pPr marL="457200" indent="-457200">
              <a:spcBef>
                <a:spcPts val="600"/>
              </a:spcBef>
              <a:buAutoNum type="alphaLcParenR"/>
            </a:pPr>
            <a:r>
              <a:rPr lang="en-US" sz="2200" dirty="0"/>
              <a:t>They end up closer to Ant’s starting point than Dec’s?</a:t>
            </a:r>
          </a:p>
          <a:p>
            <a:pPr>
              <a:spcBef>
                <a:spcPts val="600"/>
              </a:spcBef>
              <a:buNone/>
            </a:pPr>
            <a:endParaRPr lang="en-US" sz="2200" dirty="0"/>
          </a:p>
        </p:txBody>
      </p:sp>
      <p:sp>
        <p:nvSpPr>
          <p:cNvPr id="14" name="TextBox 13">
            <a:extLst>
              <a:ext uri="{FF2B5EF4-FFF2-40B4-BE49-F238E27FC236}">
                <a16:creationId xmlns:a16="http://schemas.microsoft.com/office/drawing/2014/main" id="{C0D4C04D-9061-437F-806B-E252CBEC56DB}"/>
              </a:ext>
            </a:extLst>
          </p:cNvPr>
          <p:cNvSpPr txBox="1"/>
          <p:nvPr/>
        </p:nvSpPr>
        <p:spPr>
          <a:xfrm>
            <a:off x="1106398" y="5666007"/>
            <a:ext cx="7894494" cy="1107996"/>
          </a:xfrm>
          <a:prstGeom prst="rect">
            <a:avLst/>
          </a:prstGeom>
          <a:noFill/>
        </p:spPr>
        <p:txBody>
          <a:bodyPr wrap="square" rtlCol="0">
            <a:spAutoFit/>
          </a:bodyPr>
          <a:lstStyle/>
          <a:p>
            <a:pPr>
              <a:buNone/>
            </a:pPr>
            <a:r>
              <a:rPr lang="en-US" sz="2200" dirty="0"/>
              <a:t>Both ants move five units horizontally and two units vertically. What is the closest they could now be? What is the furthest apart they could now be?</a:t>
            </a:r>
          </a:p>
        </p:txBody>
      </p:sp>
      <p:sp>
        <p:nvSpPr>
          <p:cNvPr id="15" name="Action Button: Help 14">
            <a:hlinkClick r:id="" action="ppaction://noaction" highlightClick="1"/>
            <a:extLst>
              <a:ext uri="{FF2B5EF4-FFF2-40B4-BE49-F238E27FC236}">
                <a16:creationId xmlns:a16="http://schemas.microsoft.com/office/drawing/2014/main" id="{B6DAD64E-0F50-44F3-8A57-187C025A7C3F}"/>
              </a:ext>
            </a:extLst>
          </p:cNvPr>
          <p:cNvSpPr/>
          <p:nvPr/>
        </p:nvSpPr>
        <p:spPr>
          <a:xfrm>
            <a:off x="353257" y="575735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84A06074-BE0F-9D4B-BC00-54B33DF4DD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6398" y="1567075"/>
            <a:ext cx="317661" cy="238246"/>
          </a:xfrm>
          <a:prstGeom prst="rect">
            <a:avLst/>
          </a:prstGeom>
        </p:spPr>
      </p:pic>
      <p:pic>
        <p:nvPicPr>
          <p:cNvPr id="13" name="Picture 12">
            <a:extLst>
              <a:ext uri="{FF2B5EF4-FFF2-40B4-BE49-F238E27FC236}">
                <a16:creationId xmlns:a16="http://schemas.microsoft.com/office/drawing/2014/main" id="{8238C600-1C71-4452-9465-CAC0DAE356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01044" y="4405616"/>
            <a:ext cx="317661" cy="238246"/>
          </a:xfrm>
          <a:prstGeom prst="rect">
            <a:avLst/>
          </a:prstGeom>
        </p:spPr>
      </p:pic>
      <p:sp>
        <p:nvSpPr>
          <p:cNvPr id="5" name="TextBox 4">
            <a:extLst>
              <a:ext uri="{FF2B5EF4-FFF2-40B4-BE49-F238E27FC236}">
                <a16:creationId xmlns:a16="http://schemas.microsoft.com/office/drawing/2014/main" id="{909C456D-669B-4859-BAB1-5498C8DF52FE}"/>
              </a:ext>
            </a:extLst>
          </p:cNvPr>
          <p:cNvSpPr txBox="1"/>
          <p:nvPr/>
        </p:nvSpPr>
        <p:spPr>
          <a:xfrm>
            <a:off x="1034273" y="1236689"/>
            <a:ext cx="845176" cy="400110"/>
          </a:xfrm>
          <a:prstGeom prst="rect">
            <a:avLst/>
          </a:prstGeom>
          <a:noFill/>
        </p:spPr>
        <p:txBody>
          <a:bodyPr wrap="square" rtlCol="0">
            <a:spAutoFit/>
          </a:bodyPr>
          <a:lstStyle/>
          <a:p>
            <a:pPr>
              <a:buNone/>
            </a:pPr>
            <a:r>
              <a:rPr lang="en-GB" sz="2000" dirty="0"/>
              <a:t>Ant</a:t>
            </a:r>
          </a:p>
        </p:txBody>
      </p:sp>
      <p:sp>
        <p:nvSpPr>
          <p:cNvPr id="16" name="TextBox 15">
            <a:extLst>
              <a:ext uri="{FF2B5EF4-FFF2-40B4-BE49-F238E27FC236}">
                <a16:creationId xmlns:a16="http://schemas.microsoft.com/office/drawing/2014/main" id="{53EC66BA-438C-4820-85AD-2A6D73E207A6}"/>
              </a:ext>
            </a:extLst>
          </p:cNvPr>
          <p:cNvSpPr txBox="1"/>
          <p:nvPr/>
        </p:nvSpPr>
        <p:spPr>
          <a:xfrm>
            <a:off x="3960727" y="4120976"/>
            <a:ext cx="694271" cy="400110"/>
          </a:xfrm>
          <a:prstGeom prst="rect">
            <a:avLst/>
          </a:prstGeom>
          <a:noFill/>
        </p:spPr>
        <p:txBody>
          <a:bodyPr wrap="square" rtlCol="0">
            <a:spAutoFit/>
          </a:bodyPr>
          <a:lstStyle/>
          <a:p>
            <a:pPr>
              <a:buNone/>
            </a:pPr>
            <a:r>
              <a:rPr lang="en-GB" sz="2000" dirty="0"/>
              <a:t>Dec</a:t>
            </a:r>
          </a:p>
        </p:txBody>
      </p:sp>
    </p:spTree>
    <p:extLst>
      <p:ext uri="{BB962C8B-B14F-4D97-AF65-F5344CB8AC3E}">
        <p14:creationId xmlns:p14="http://schemas.microsoft.com/office/powerpoint/2010/main" val="364591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p:bldP spid="15" grpId="0" animBg="1"/>
      <p:bldP spid="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02533174"/>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6066437">
                  <a:extLst>
                    <a:ext uri="{9D8B030D-6E8A-4147-A177-3AD203B41FA5}">
                      <a16:colId xmlns:a16="http://schemas.microsoft.com/office/drawing/2014/main" val="695237181"/>
                    </a:ext>
                  </a:extLst>
                </a:gridCol>
                <a:gridCol w="569960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If dealing with negative coordinates is causing challenge, move Ant and Dec into the same quadrant. Alternatively, start with one ant and begin by practising movement to specified coordinates before introducing this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endParaRPr lang="en-GB" sz="1600" u="none" dirty="0"/>
                    </a:p>
                    <a:p>
                      <a:pPr>
                        <a:spcBef>
                          <a:spcPts val="600"/>
                        </a:spcBef>
                      </a:pPr>
                      <a:r>
                        <a:rPr lang="en-GB" sz="1600" u="none" dirty="0"/>
                        <a:t>Build upon the further thinking question by asking students to generate movements for Ant and Dec that would result in specific end points, such as, ‘End up three times as far apart’; or ‘End up the same distance apart’.</a:t>
                      </a:r>
                    </a:p>
                    <a:p>
                      <a:pPr>
                        <a:spcBef>
                          <a:spcPts val="600"/>
                        </a:spcBef>
                      </a:pPr>
                      <a:endParaRPr lang="en-GB" sz="1600" u="none" dirty="0"/>
                    </a:p>
                    <a:p>
                      <a:r>
                        <a:rPr lang="en-GB" sz="1600" b="1" i="0" u="none" dirty="0"/>
                        <a:t>Representations</a:t>
                      </a:r>
                    </a:p>
                    <a:p>
                      <a:pPr lvl="0" algn="l">
                        <a:lnSpc>
                          <a:spcPct val="100000"/>
                        </a:lnSpc>
                        <a:spcBef>
                          <a:spcPts val="0"/>
                        </a:spcBef>
                        <a:spcAft>
                          <a:spcPts val="0"/>
                        </a:spcAft>
                        <a:buNone/>
                      </a:pPr>
                      <a:r>
                        <a:rPr lang="en-GB" sz="1600" b="0" dirty="0"/>
                        <a:t>The image of the ant offers a context to help students visualise movement across the coordinate grid. Students may recognise the context from work on previous Checkpoints: using simple constraints gives students an opportunity to describe movement in the way most comfortable to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8 uses the same starting point as Checkpoint 1 from the ‘Plotting coordinates’ deck, explores movement rather than position on the plane. The task is a prompt for discussion; rather than specifying any particular language,  listen for the vocabulary students instinctively use. Do they specify left/right? Do they use words such as horizontal/vertical? Do they link to compass directions? Do they always give the most efficient/direct route? Students will have explored translation across four quadrants, and should be familiar with the term ‘translate’, but they will not have used column vector notation.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Pay particular attention to the strategies students use: those more confident may rely less on counting squares and more on addition/subtraction along the axes. The task is structured so that students may notice connections between the parts of each question. For example, they move half as far for part c as they do in part a, and the answer to part d is linked to that of part c.</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The middle row of questions on p36 of the Year 6 </a:t>
                      </a:r>
                      <a:r>
                        <a:rPr lang="en-GB" sz="1600" dirty="0">
                          <a:hlinkClick r:id="rId3"/>
                        </a:rPr>
                        <a:t>Primary Assessment Materials | NCETM</a:t>
                      </a:r>
                      <a:r>
                        <a:rPr lang="en-GB" sz="1600" dirty="0"/>
                        <a:t> explores reflection and translation on a coordinate grid.</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7928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 Counter rectangle</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4095" y="57728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5465A3-FB5C-B74A-B52F-6AD30AD700C5}"/>
              </a:ext>
            </a:extLst>
          </p:cNvPr>
          <p:cNvSpPr txBox="1"/>
          <p:nvPr/>
        </p:nvSpPr>
        <p:spPr>
          <a:xfrm>
            <a:off x="5306096" y="1294253"/>
            <a:ext cx="6570217" cy="2326791"/>
          </a:xfrm>
          <a:prstGeom prst="rect">
            <a:avLst/>
          </a:prstGeom>
          <a:noFill/>
        </p:spPr>
        <p:txBody>
          <a:bodyPr wrap="square" rtlCol="0">
            <a:spAutoFit/>
          </a:bodyPr>
          <a:lstStyle/>
          <a:p>
            <a:pPr>
              <a:buNone/>
            </a:pPr>
            <a:r>
              <a:rPr lang="en-US" sz="2200" dirty="0"/>
              <a:t>Some counters were arranged to make a rectangle.</a:t>
            </a:r>
          </a:p>
          <a:p>
            <a:pPr>
              <a:buNone/>
            </a:pPr>
            <a:r>
              <a:rPr lang="en-US" sz="2200" dirty="0"/>
              <a:t>The blue counter (A) has been moved and stuck down.</a:t>
            </a:r>
          </a:p>
          <a:p>
            <a:pPr>
              <a:buNone/>
            </a:pPr>
            <a:r>
              <a:rPr lang="en-US" sz="2200" dirty="0"/>
              <a:t>Describe how each of the other counters needs to move so that the same rectangle is created again.</a:t>
            </a:r>
          </a:p>
          <a:p>
            <a:pPr>
              <a:buNone/>
            </a:pPr>
            <a:r>
              <a:rPr lang="en-US" sz="2200" dirty="0"/>
              <a:t>What do you notice?</a:t>
            </a:r>
          </a:p>
        </p:txBody>
      </p:sp>
      <p:sp>
        <p:nvSpPr>
          <p:cNvPr id="7" name="TextBox 6">
            <a:extLst>
              <a:ext uri="{FF2B5EF4-FFF2-40B4-BE49-F238E27FC236}">
                <a16:creationId xmlns:a16="http://schemas.microsoft.com/office/drawing/2014/main" id="{BC0D2E49-5957-2A43-BDDF-F87587855387}"/>
              </a:ext>
            </a:extLst>
          </p:cNvPr>
          <p:cNvSpPr txBox="1"/>
          <p:nvPr/>
        </p:nvSpPr>
        <p:spPr>
          <a:xfrm>
            <a:off x="1112116" y="5658546"/>
            <a:ext cx="7636933" cy="1107996"/>
          </a:xfrm>
          <a:prstGeom prst="rect">
            <a:avLst/>
          </a:prstGeom>
          <a:noFill/>
        </p:spPr>
        <p:txBody>
          <a:bodyPr wrap="square" rtlCol="0">
            <a:spAutoFit/>
          </a:bodyPr>
          <a:lstStyle/>
          <a:p>
            <a:pPr>
              <a:buNone/>
            </a:pPr>
            <a:r>
              <a:rPr lang="en-US" sz="2200" dirty="0"/>
              <a:t>Without moving the blue (A) or green (B) counter from where they are in this image, how would you move the red (C) and yellow (D) counters to make a square?</a:t>
            </a:r>
          </a:p>
        </p:txBody>
      </p:sp>
      <p:pic>
        <p:nvPicPr>
          <p:cNvPr id="8" name="Picture 7">
            <a:extLst>
              <a:ext uri="{FF2B5EF4-FFF2-40B4-BE49-F238E27FC236}">
                <a16:creationId xmlns:a16="http://schemas.microsoft.com/office/drawing/2014/main" id="{D0D2B1AC-6985-4C9A-B5B5-B911CA5FF022}"/>
              </a:ext>
            </a:extLst>
          </p:cNvPr>
          <p:cNvPicPr>
            <a:picLocks noChangeAspect="1"/>
          </p:cNvPicPr>
          <p:nvPr/>
        </p:nvPicPr>
        <p:blipFill>
          <a:blip r:embed="rId3"/>
          <a:stretch>
            <a:fillRect/>
          </a:stretch>
        </p:blipFill>
        <p:spPr>
          <a:xfrm>
            <a:off x="196948" y="1308321"/>
            <a:ext cx="4958662" cy="4124297"/>
          </a:xfrm>
          <a:prstGeom prst="rect">
            <a:avLst/>
          </a:prstGeom>
        </p:spPr>
      </p:pic>
      <p:sp>
        <p:nvSpPr>
          <p:cNvPr id="9" name="TextBox 8">
            <a:extLst>
              <a:ext uri="{FF2B5EF4-FFF2-40B4-BE49-F238E27FC236}">
                <a16:creationId xmlns:a16="http://schemas.microsoft.com/office/drawing/2014/main" id="{5E89CF8D-9532-46F9-A5A2-A9FD00C0BC00}"/>
              </a:ext>
            </a:extLst>
          </p:cNvPr>
          <p:cNvSpPr txBox="1"/>
          <p:nvPr/>
        </p:nvSpPr>
        <p:spPr>
          <a:xfrm>
            <a:off x="3867338" y="2090494"/>
            <a:ext cx="423514" cy="523220"/>
          </a:xfrm>
          <a:prstGeom prst="rect">
            <a:avLst/>
          </a:prstGeom>
          <a:noFill/>
        </p:spPr>
        <p:txBody>
          <a:bodyPr wrap="none" rtlCol="0">
            <a:spAutoFit/>
          </a:bodyPr>
          <a:lstStyle/>
          <a:p>
            <a:pPr>
              <a:buNone/>
            </a:pPr>
            <a:r>
              <a:rPr lang="en-GB" dirty="0"/>
              <a:t>A</a:t>
            </a:r>
          </a:p>
        </p:txBody>
      </p:sp>
      <p:sp>
        <p:nvSpPr>
          <p:cNvPr id="11" name="TextBox 10">
            <a:extLst>
              <a:ext uri="{FF2B5EF4-FFF2-40B4-BE49-F238E27FC236}">
                <a16:creationId xmlns:a16="http://schemas.microsoft.com/office/drawing/2014/main" id="{25BEEDAD-46AE-401F-9701-7889E96A1B11}"/>
              </a:ext>
            </a:extLst>
          </p:cNvPr>
          <p:cNvSpPr txBox="1"/>
          <p:nvPr/>
        </p:nvSpPr>
        <p:spPr>
          <a:xfrm>
            <a:off x="3059759" y="4100533"/>
            <a:ext cx="423514" cy="523220"/>
          </a:xfrm>
          <a:prstGeom prst="rect">
            <a:avLst/>
          </a:prstGeom>
          <a:noFill/>
        </p:spPr>
        <p:txBody>
          <a:bodyPr wrap="square" rtlCol="0">
            <a:spAutoFit/>
          </a:bodyPr>
          <a:lstStyle/>
          <a:p>
            <a:pPr>
              <a:buNone/>
            </a:pPr>
            <a:r>
              <a:rPr lang="en-GB" dirty="0"/>
              <a:t>B</a:t>
            </a:r>
          </a:p>
        </p:txBody>
      </p:sp>
      <p:sp>
        <p:nvSpPr>
          <p:cNvPr id="12" name="TextBox 11">
            <a:extLst>
              <a:ext uri="{FF2B5EF4-FFF2-40B4-BE49-F238E27FC236}">
                <a16:creationId xmlns:a16="http://schemas.microsoft.com/office/drawing/2014/main" id="{FAED6FAB-E9A3-467F-AA8D-5ECB628E6DCB}"/>
              </a:ext>
            </a:extLst>
          </p:cNvPr>
          <p:cNvSpPr txBox="1"/>
          <p:nvPr/>
        </p:nvSpPr>
        <p:spPr>
          <a:xfrm>
            <a:off x="1843768" y="4100533"/>
            <a:ext cx="423514" cy="523220"/>
          </a:xfrm>
          <a:prstGeom prst="rect">
            <a:avLst/>
          </a:prstGeom>
          <a:noFill/>
        </p:spPr>
        <p:txBody>
          <a:bodyPr wrap="square" rtlCol="0">
            <a:spAutoFit/>
          </a:bodyPr>
          <a:lstStyle/>
          <a:p>
            <a:pPr>
              <a:buNone/>
            </a:pPr>
            <a:r>
              <a:rPr lang="en-GB" dirty="0"/>
              <a:t>C</a:t>
            </a:r>
          </a:p>
        </p:txBody>
      </p:sp>
      <p:sp>
        <p:nvSpPr>
          <p:cNvPr id="13" name="TextBox 12">
            <a:extLst>
              <a:ext uri="{FF2B5EF4-FFF2-40B4-BE49-F238E27FC236}">
                <a16:creationId xmlns:a16="http://schemas.microsoft.com/office/drawing/2014/main" id="{1FC0B91A-DCD6-4AC1-BEE7-3AD87F1D7A0E}"/>
              </a:ext>
            </a:extLst>
          </p:cNvPr>
          <p:cNvSpPr txBox="1"/>
          <p:nvPr/>
        </p:nvSpPr>
        <p:spPr>
          <a:xfrm>
            <a:off x="1843768" y="3291668"/>
            <a:ext cx="423514" cy="523220"/>
          </a:xfrm>
          <a:prstGeom prst="rect">
            <a:avLst/>
          </a:prstGeom>
          <a:noFill/>
        </p:spPr>
        <p:txBody>
          <a:bodyPr wrap="square" rtlCol="0">
            <a:spAutoFit/>
          </a:bodyPr>
          <a:lstStyle/>
          <a:p>
            <a:pPr>
              <a:buNone/>
            </a:pPr>
            <a:r>
              <a:rPr lang="en-GB" dirty="0"/>
              <a:t>D</a:t>
            </a:r>
          </a:p>
        </p:txBody>
      </p:sp>
    </p:spTree>
    <p:extLst>
      <p:ext uri="{BB962C8B-B14F-4D97-AF65-F5344CB8AC3E}">
        <p14:creationId xmlns:p14="http://schemas.microsoft.com/office/powerpoint/2010/main" val="41409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uiExpand="1"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15463800"/>
              </p:ext>
            </p:extLst>
          </p:nvPr>
        </p:nvGraphicFramePr>
        <p:xfrm>
          <a:off x="267128" y="764704"/>
          <a:ext cx="11766038" cy="5440054"/>
        </p:xfrm>
        <a:graphic>
          <a:graphicData uri="http://schemas.openxmlformats.org/drawingml/2006/table">
            <a:tbl>
              <a:tblPr firstRow="1" bandRow="1">
                <a:tableStyleId>{5940675A-B579-460E-94D1-54222C63F5DA}</a:tableStyleId>
              </a:tblPr>
              <a:tblGrid>
                <a:gridCol w="6071327">
                  <a:extLst>
                    <a:ext uri="{9D8B030D-6E8A-4147-A177-3AD203B41FA5}">
                      <a16:colId xmlns:a16="http://schemas.microsoft.com/office/drawing/2014/main" val="695237181"/>
                    </a:ext>
                  </a:extLst>
                </a:gridCol>
                <a:gridCol w="569471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6365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a grid and counters so that they can replicate the situation physically.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how they would complete the further thinking question with different quadrilaterals. What is the same and what is different if we ask for a rhombus, kite or trapezium? When are there multiple answers and when is there only one?</a:t>
                      </a:r>
                    </a:p>
                    <a:p>
                      <a:endParaRPr lang="en-GB" sz="1600" u="none" dirty="0"/>
                    </a:p>
                    <a:p>
                      <a:r>
                        <a:rPr lang="en-GB" sz="1600" b="1" i="0" u="none" dirty="0"/>
                        <a:t>Representations</a:t>
                      </a:r>
                    </a:p>
                    <a:p>
                      <a:r>
                        <a:rPr lang="en-GB" sz="1600" b="0" i="0" u="none" dirty="0"/>
                        <a:t>We have chosen to use a grid without coordinates here, to focus the assessment point on the movement rather than the description of position. Axes could be drawn in to add this element if you prefer.</a:t>
                      </a:r>
                    </a:p>
                  </a:txBody>
                  <a:tcPr/>
                </a:tc>
                <a:tc>
                  <a:txBody>
                    <a:bodyPr/>
                    <a:lstStyle/>
                    <a:p>
                      <a:pPr>
                        <a:spcAft>
                          <a:spcPts val="600"/>
                        </a:spcAft>
                      </a:pPr>
                      <a:r>
                        <a:rPr lang="en-US" sz="1600" dirty="0"/>
                        <a:t>The intention in Checkpoint 9 is to assess whether students can identify that all vertices must move by the same distance in the same direction in order to maintain congruence. Can they identify where the blue dot was originally? Can they describe how the blue dot has moved? From there, can they identify how the other dots must move? </a:t>
                      </a:r>
                    </a:p>
                    <a:p>
                      <a:pPr>
                        <a:spcAft>
                          <a:spcPts val="600"/>
                        </a:spcAft>
                      </a:pPr>
                      <a:r>
                        <a:rPr lang="en-US" sz="1600" dirty="0"/>
                        <a:t>An interesting point is whether students move each dot individually, and then notice that the movement is the same, or whether they say that all three dots will move ‘2 right and 3 up’ from the outset.</a:t>
                      </a:r>
                    </a:p>
                    <a:p>
                      <a:pPr>
                        <a:spcAft>
                          <a:spcPts val="600"/>
                        </a:spcAft>
                      </a:pPr>
                      <a:r>
                        <a:rPr lang="en-US" sz="1600" dirty="0"/>
                        <a:t>The ‘further thinking’ question asks students to consider a square that does not have horizontal or vertical lines, which offers a good opportunity to check how flexibly students think about shapes and their properties.</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Another example of a question exploring </a:t>
                      </a:r>
                      <a:r>
                        <a:rPr lang="en-GB" sz="1600" dirty="0"/>
                        <a:t>quadrilaterals and translation can be found in the </a:t>
                      </a:r>
                      <a:r>
                        <a:rPr lang="en-GB" sz="1600" b="0" dirty="0"/>
                        <a:t>Key Stage 2 SATs papers: 2019 Paper 3 (reasoning) question 10. Past papers can readily be found online.</a:t>
                      </a:r>
                    </a:p>
                    <a:p>
                      <a:pPr marL="285750" indent="-285750">
                        <a:buFont typeface="Arial" panose="020B0604020202020204" pitchFamily="34" charset="0"/>
                        <a:buChar char="•"/>
                      </a:pPr>
                      <a:r>
                        <a:rPr lang="en-GB" sz="1600" b="0" dirty="0"/>
                        <a:t>Checkpoint </a:t>
                      </a:r>
                      <a:r>
                        <a:rPr lang="en-GB" sz="1600" b="0" dirty="0">
                          <a:hlinkClick r:id="rId3" action="ppaction://hlinksldjump"/>
                        </a:rPr>
                        <a:t>8</a:t>
                      </a:r>
                      <a:r>
                        <a:rPr lang="en-GB" sz="1600" b="0" dirty="0"/>
                        <a:t> uses a grid with coordinates if you wish to explore how confident students are with describing position and movement on a coordinate grid.</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8672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C963F9F-1EB5-AE4E-80FE-E735C644577E}"/>
              </a:ext>
            </a:extLst>
          </p:cNvPr>
          <p:cNvSpPr txBox="1"/>
          <p:nvPr/>
        </p:nvSpPr>
        <p:spPr>
          <a:xfrm>
            <a:off x="182220" y="1375088"/>
            <a:ext cx="423514" cy="523220"/>
          </a:xfrm>
          <a:prstGeom prst="rect">
            <a:avLst/>
          </a:prstGeom>
          <a:noFill/>
        </p:spPr>
        <p:txBody>
          <a:bodyPr wrap="none" rtlCol="0">
            <a:spAutoFit/>
          </a:bodyPr>
          <a:lstStyle/>
          <a:p>
            <a:pPr>
              <a:buNone/>
            </a:pPr>
            <a:r>
              <a:rPr lang="en-US" dirty="0"/>
              <a:t>A</a:t>
            </a:r>
          </a:p>
        </p:txBody>
      </p:sp>
      <p:sp>
        <p:nvSpPr>
          <p:cNvPr id="3" name="Text Placeholder 2">
            <a:extLst>
              <a:ext uri="{FF2B5EF4-FFF2-40B4-BE49-F238E27FC236}">
                <a16:creationId xmlns:a16="http://schemas.microsoft.com/office/drawing/2014/main" id="{F3079196-3F14-F345-8B9C-0ED16F091062}"/>
              </a:ext>
            </a:extLst>
          </p:cNvPr>
          <p:cNvSpPr>
            <a:spLocks noGrp="1"/>
          </p:cNvSpPr>
          <p:nvPr>
            <p:ph type="body" sz="quarter" idx="11"/>
          </p:nvPr>
        </p:nvSpPr>
        <p:spPr/>
        <p:txBody>
          <a:bodyPr/>
          <a:lstStyle/>
          <a:p>
            <a:r>
              <a:rPr lang="en-US" dirty="0"/>
              <a:t>Checkpoint 10: Spinning snails</a:t>
            </a:r>
          </a:p>
          <a:p>
            <a:endParaRPr lang="en-US" dirty="0"/>
          </a:p>
        </p:txBody>
      </p:sp>
      <p:sp>
        <p:nvSpPr>
          <p:cNvPr id="24" name="TextBox 23">
            <a:extLst>
              <a:ext uri="{FF2B5EF4-FFF2-40B4-BE49-F238E27FC236}">
                <a16:creationId xmlns:a16="http://schemas.microsoft.com/office/drawing/2014/main" id="{9424F47B-D13D-8745-A3E6-59CD9B9A9360}"/>
              </a:ext>
            </a:extLst>
          </p:cNvPr>
          <p:cNvSpPr txBox="1"/>
          <p:nvPr/>
        </p:nvSpPr>
        <p:spPr>
          <a:xfrm>
            <a:off x="6247567" y="1338309"/>
            <a:ext cx="6023036" cy="3951851"/>
          </a:xfrm>
          <a:prstGeom prst="rect">
            <a:avLst/>
          </a:prstGeom>
          <a:noFill/>
        </p:spPr>
        <p:txBody>
          <a:bodyPr wrap="square" rtlCol="0">
            <a:spAutoFit/>
          </a:bodyPr>
          <a:lstStyle/>
          <a:p>
            <a:pPr>
              <a:buNone/>
            </a:pPr>
            <a:r>
              <a:rPr lang="en-US" sz="2200" dirty="0"/>
              <a:t>Picture A shows two snails sitting on a wheel.</a:t>
            </a:r>
          </a:p>
          <a:p>
            <a:pPr>
              <a:buNone/>
            </a:pPr>
            <a:r>
              <a:rPr lang="en-US" sz="2200" dirty="0"/>
              <a:t>The wheel is rotated a quarter turn. </a:t>
            </a:r>
          </a:p>
          <a:p>
            <a:pPr>
              <a:buNone/>
            </a:pPr>
            <a:r>
              <a:rPr lang="en-US" sz="2200" dirty="0"/>
              <a:t>Picture B shows the new position of the snails (with the faded images showing their original positions).</a:t>
            </a:r>
          </a:p>
          <a:p>
            <a:pPr>
              <a:buNone/>
            </a:pPr>
            <a:r>
              <a:rPr lang="en-US" sz="2200" dirty="0"/>
              <a:t>Which of the following are true?</a:t>
            </a:r>
          </a:p>
          <a:p>
            <a:pPr marL="514350" indent="-514350">
              <a:buFont typeface="+mj-lt"/>
              <a:buAutoNum type="alphaLcParenR"/>
            </a:pPr>
            <a:r>
              <a:rPr lang="en-US" sz="2200" dirty="0"/>
              <a:t>Both snails moved clockwise.</a:t>
            </a:r>
          </a:p>
          <a:p>
            <a:pPr marL="514350" indent="-514350">
              <a:buFont typeface="+mj-lt"/>
              <a:buAutoNum type="alphaLcParenR"/>
            </a:pPr>
            <a:r>
              <a:rPr lang="en-US" sz="2200" dirty="0"/>
              <a:t>Both snails moved downwards.</a:t>
            </a:r>
          </a:p>
          <a:p>
            <a:pPr marL="514350" indent="-514350">
              <a:buFont typeface="+mj-lt"/>
              <a:buAutoNum type="alphaLcParenR"/>
            </a:pPr>
            <a:r>
              <a:rPr lang="en-US" sz="2200" dirty="0"/>
              <a:t>Both snails moved the same distance.</a:t>
            </a:r>
          </a:p>
          <a:p>
            <a:pPr marL="514350" indent="-514350">
              <a:buFont typeface="+mj-lt"/>
              <a:buAutoNum type="alphaLcParenR"/>
            </a:pPr>
            <a:r>
              <a:rPr lang="en-US" sz="2200" dirty="0"/>
              <a:t>Both snails moved 90°.</a:t>
            </a:r>
            <a:endParaRPr lang="en-US" sz="2200" dirty="0">
              <a:highlight>
                <a:srgbClr val="FFFF00"/>
              </a:highlight>
            </a:endParaRPr>
          </a:p>
        </p:txBody>
      </p:sp>
      <p:sp>
        <p:nvSpPr>
          <p:cNvPr id="21" name="Action Button: Help 20">
            <a:hlinkClick r:id="" action="ppaction://noaction" highlightClick="1"/>
            <a:extLst>
              <a:ext uri="{FF2B5EF4-FFF2-40B4-BE49-F238E27FC236}">
                <a16:creationId xmlns:a16="http://schemas.microsoft.com/office/drawing/2014/main" id="{5864A193-FFBD-EA4F-A601-8CE66665DFDB}"/>
              </a:ext>
            </a:extLst>
          </p:cNvPr>
          <p:cNvSpPr/>
          <p:nvPr/>
        </p:nvSpPr>
        <p:spPr>
          <a:xfrm>
            <a:off x="18222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F5AA014-7B97-2047-B7BC-0FAF30B3B41A}"/>
              </a:ext>
            </a:extLst>
          </p:cNvPr>
          <p:cNvSpPr txBox="1"/>
          <p:nvPr/>
        </p:nvSpPr>
        <p:spPr>
          <a:xfrm>
            <a:off x="1118157" y="5468400"/>
            <a:ext cx="8313710" cy="1107996"/>
          </a:xfrm>
          <a:prstGeom prst="rect">
            <a:avLst/>
          </a:prstGeom>
          <a:noFill/>
        </p:spPr>
        <p:txBody>
          <a:bodyPr wrap="square" rtlCol="0">
            <a:spAutoFit/>
          </a:bodyPr>
          <a:lstStyle/>
          <a:p>
            <a:pPr>
              <a:buNone/>
            </a:pPr>
            <a:r>
              <a:rPr lang="en-US" sz="2200" dirty="0"/>
              <a:t>Another snail climbs onto the wheel. Three of the above statements are true for this new snail and the snail originally on the outside of the wheel. Where might the new snail be?  </a:t>
            </a:r>
          </a:p>
        </p:txBody>
      </p:sp>
      <p:sp>
        <p:nvSpPr>
          <p:cNvPr id="31" name="TextBox 30">
            <a:extLst>
              <a:ext uri="{FF2B5EF4-FFF2-40B4-BE49-F238E27FC236}">
                <a16:creationId xmlns:a16="http://schemas.microsoft.com/office/drawing/2014/main" id="{B77D55E6-D794-CA45-8FF1-4635380223A3}"/>
              </a:ext>
            </a:extLst>
          </p:cNvPr>
          <p:cNvSpPr txBox="1"/>
          <p:nvPr/>
        </p:nvSpPr>
        <p:spPr>
          <a:xfrm>
            <a:off x="3336970" y="1416651"/>
            <a:ext cx="423514" cy="523220"/>
          </a:xfrm>
          <a:prstGeom prst="rect">
            <a:avLst/>
          </a:prstGeom>
          <a:noFill/>
        </p:spPr>
        <p:txBody>
          <a:bodyPr wrap="none" rtlCol="0">
            <a:spAutoFit/>
          </a:bodyPr>
          <a:lstStyle/>
          <a:p>
            <a:pPr>
              <a:buNone/>
            </a:pPr>
            <a:r>
              <a:rPr lang="en-US" dirty="0"/>
              <a:t>B</a:t>
            </a:r>
          </a:p>
        </p:txBody>
      </p:sp>
      <p:pic>
        <p:nvPicPr>
          <p:cNvPr id="2050" name="12D71673-D9DE-4A98-AD05-76B348842F27">
            <a:extLst>
              <a:ext uri="{FF2B5EF4-FFF2-40B4-BE49-F238E27FC236}">
                <a16:creationId xmlns:a16="http://schemas.microsoft.com/office/drawing/2014/main" id="{1661E0AE-5365-421C-8375-0BA1B6CC43B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 r="50268" b="-2079"/>
          <a:stretch/>
        </p:blipFill>
        <p:spPr bwMode="auto">
          <a:xfrm>
            <a:off x="182220" y="1724921"/>
            <a:ext cx="2944462" cy="29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2D71673-D9DE-4A98-AD05-76B348842F27">
            <a:extLst>
              <a:ext uri="{FF2B5EF4-FFF2-40B4-BE49-F238E27FC236}">
                <a16:creationId xmlns:a16="http://schemas.microsoft.com/office/drawing/2014/main" id="{78B3C2B5-8B70-4031-A624-74A8FF2EDA1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0481" t="-134" r="-213" b="-1947"/>
          <a:stretch/>
        </p:blipFill>
        <p:spPr bwMode="auto">
          <a:xfrm>
            <a:off x="3245234" y="1724921"/>
            <a:ext cx="2944462" cy="29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1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uiExpand="1" build="p"/>
      <p:bldP spid="21" grpId="0" animBg="1"/>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94020192"/>
              </p:ext>
            </p:extLst>
          </p:nvPr>
        </p:nvGraphicFramePr>
        <p:xfrm>
          <a:off x="267128" y="764704"/>
          <a:ext cx="11766038" cy="5674320"/>
        </p:xfrm>
        <a:graphic>
          <a:graphicData uri="http://schemas.openxmlformats.org/drawingml/2006/table">
            <a:tbl>
              <a:tblPr firstRow="1" bandRow="1">
                <a:tableStyleId>{5940675A-B579-460E-94D1-54222C63F5DA}</a:tableStyleId>
              </a:tblPr>
              <a:tblGrid>
                <a:gridCol w="7399764">
                  <a:extLst>
                    <a:ext uri="{9D8B030D-6E8A-4147-A177-3AD203B41FA5}">
                      <a16:colId xmlns:a16="http://schemas.microsoft.com/office/drawing/2014/main" val="695237181"/>
                    </a:ext>
                  </a:extLst>
                </a:gridCol>
                <a:gridCol w="436627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Some of the statements a to d should be accessible for most students. Ask students to identify each as true or false fairly quickly, asking them what their instinctive answer is, before going on to explore. In most cases, these instinctive answers are likely to be correct; it is part c that may cause a challenge. Using a tape measure or similar might be helpful in showing an answer to be correct, but ensure that sufficient time is given for students to reason before measuring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b="0" i="0" u="none" dirty="0"/>
                        <a:t>Ask students to write another statement that is true for both snails, or only true for one. You could also ask them to visualise whether all of their answers are the same, no matter what size the wheel is, or to consider their answers as one snail gets closer to the axis of the wheel.</a:t>
                      </a:r>
                    </a:p>
                    <a:p>
                      <a:endParaRPr lang="en-GB" sz="1600" u="none" dirty="0"/>
                    </a:p>
                    <a:p>
                      <a:r>
                        <a:rPr lang="en-GB" sz="1600" b="1" u="none" dirty="0"/>
                        <a:t>Representations</a:t>
                      </a:r>
                    </a:p>
                    <a:p>
                      <a:r>
                        <a:rPr lang="en-GB" sz="1600" b="0" u="none" dirty="0"/>
                        <a:t>The ‘real-life’ example is intended to give a context for students to visualise rotation; ‘before’ and ‘after’ images are used here. You may find it helpful to print out the first image and model the rotation to support your explanation.</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‘Spinning snails’ gives an opportunity to assess students' understanding of angle as a measure of turn, and the difference between measuring angles and lengths.</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Statements a to d will give students an opportunity to show what they know, and what they can reason. Do they, for example, know which direction is ‘clockwise’? Do they understand that you can turn through the same angle, but different distances?</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Key to this task is unpacking the distinction between rotational and linear movement, and the different vocabulary that’s used.</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This task gives a context for students to informally discuss rotation in preparation for thinking about rotational symmetry.</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6.3.2.2 from </a:t>
                      </a:r>
                      <a:r>
                        <a:rPr lang="en-GB" sz="1600" dirty="0">
                          <a:hlinkClick r:id="rId3"/>
                        </a:rPr>
                        <a:t>Secondary Mastery Professional Development | NCETM</a:t>
                      </a:r>
                      <a:r>
                        <a:rPr lang="en-GB" sz="1600" dirty="0"/>
                        <a:t> explores ‘</a:t>
                      </a:r>
                      <a:r>
                        <a:rPr lang="en-GB" sz="1600" dirty="0">
                          <a:hlinkClick r:id="rId4"/>
                        </a:rPr>
                        <a:t>describing a rotation</a:t>
                      </a:r>
                      <a:r>
                        <a:rPr lang="en-GB" sz="1600" dirty="0"/>
                        <a:t>’ and might give some ideas for where to take this next in Key Stage 3.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4830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11: McTwist</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3339" y="57466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3339" y="1111369"/>
            <a:ext cx="11047996" cy="837152"/>
          </a:xfrm>
          <a:prstGeom prst="rect">
            <a:avLst/>
          </a:prstGeom>
          <a:noFill/>
        </p:spPr>
        <p:txBody>
          <a:bodyPr wrap="square" rtlCol="0">
            <a:spAutoFit/>
          </a:bodyPr>
          <a:lstStyle/>
          <a:p>
            <a:pPr>
              <a:buNone/>
            </a:pPr>
            <a:r>
              <a:rPr lang="en-US" sz="2200" dirty="0">
                <a:solidFill>
                  <a:srgbClr val="585858"/>
                </a:solidFill>
              </a:rPr>
              <a:t>A McTwist is a skateboarding move that involves one and a half full turns.</a:t>
            </a:r>
          </a:p>
          <a:p>
            <a:pPr>
              <a:buNone/>
            </a:pPr>
            <a:r>
              <a:rPr lang="en-US" sz="2200" dirty="0">
                <a:solidFill>
                  <a:srgbClr val="585858"/>
                </a:solidFill>
              </a:rPr>
              <a:t>Here are four positions that a skateboarder could be in during a spin. </a:t>
            </a:r>
          </a:p>
        </p:txBody>
      </p:sp>
      <p:sp>
        <p:nvSpPr>
          <p:cNvPr id="13" name="TextBox 12">
            <a:extLst>
              <a:ext uri="{FF2B5EF4-FFF2-40B4-BE49-F238E27FC236}">
                <a16:creationId xmlns:a16="http://schemas.microsoft.com/office/drawing/2014/main" id="{E049A9D2-8E3F-4783-B181-26EB29C77E69}"/>
              </a:ext>
            </a:extLst>
          </p:cNvPr>
          <p:cNvSpPr txBox="1"/>
          <p:nvPr/>
        </p:nvSpPr>
        <p:spPr>
          <a:xfrm>
            <a:off x="286967" y="3654119"/>
            <a:ext cx="9972156" cy="1988237"/>
          </a:xfrm>
          <a:prstGeom prst="rect">
            <a:avLst/>
          </a:prstGeom>
          <a:noFill/>
        </p:spPr>
        <p:txBody>
          <a:bodyPr wrap="square" rtlCol="0">
            <a:spAutoFit/>
          </a:bodyPr>
          <a:lstStyle/>
          <a:p>
            <a:pPr marL="514350" indent="-514350">
              <a:buAutoNum type="alphaLcParenR"/>
            </a:pPr>
            <a:r>
              <a:rPr lang="en-GB" sz="2200" dirty="0"/>
              <a:t>Which two could be a skateboarder before and after a McTwist?            How do you know?</a:t>
            </a:r>
          </a:p>
          <a:p>
            <a:pPr marL="514350" indent="-514350">
              <a:buAutoNum type="alphaLcParenR"/>
            </a:pPr>
            <a:r>
              <a:rPr lang="en-GB" sz="2200" dirty="0"/>
              <a:t>What angle has the skateboarder turned through to complete a McTwist?</a:t>
            </a:r>
          </a:p>
          <a:p>
            <a:pPr marL="514350" indent="-514350">
              <a:buAutoNum type="alphaLcParenR"/>
            </a:pPr>
            <a:r>
              <a:rPr lang="en-GB" sz="2200" dirty="0"/>
              <a:t>What other angles could the skateboarder have turned through to end up in the same position?</a:t>
            </a:r>
          </a:p>
        </p:txBody>
      </p:sp>
      <p:sp>
        <p:nvSpPr>
          <p:cNvPr id="16" name="TextBox 15">
            <a:extLst>
              <a:ext uri="{FF2B5EF4-FFF2-40B4-BE49-F238E27FC236}">
                <a16:creationId xmlns:a16="http://schemas.microsoft.com/office/drawing/2014/main" id="{3FAF9392-72F0-42D9-9E8F-3D4C652D072A}"/>
              </a:ext>
            </a:extLst>
          </p:cNvPr>
          <p:cNvSpPr txBox="1"/>
          <p:nvPr/>
        </p:nvSpPr>
        <p:spPr>
          <a:xfrm>
            <a:off x="1051360" y="5674353"/>
            <a:ext cx="7878884" cy="769441"/>
          </a:xfrm>
          <a:prstGeom prst="rect">
            <a:avLst/>
          </a:prstGeom>
          <a:noFill/>
        </p:spPr>
        <p:txBody>
          <a:bodyPr wrap="square">
            <a:spAutoFit/>
          </a:bodyPr>
          <a:lstStyle/>
          <a:p>
            <a:pPr>
              <a:buNone/>
            </a:pPr>
            <a:r>
              <a:rPr lang="en-GB" sz="2200" dirty="0"/>
              <a:t>Skateboarders can also flip upside down. Jenny claims to have completed a 900° flip. Why must she be wrong? </a:t>
            </a:r>
          </a:p>
        </p:txBody>
      </p:sp>
      <p:pic>
        <p:nvPicPr>
          <p:cNvPr id="4" name="Picture 3" descr="A picture containing text, guitar, clipart&#10;&#10;Description automatically generated">
            <a:extLst>
              <a:ext uri="{FF2B5EF4-FFF2-40B4-BE49-F238E27FC236}">
                <a16:creationId xmlns:a16="http://schemas.microsoft.com/office/drawing/2014/main" id="{2AFF8BED-E770-42DF-91B9-DB15326DABE4}"/>
              </a:ext>
            </a:extLst>
          </p:cNvPr>
          <p:cNvPicPr>
            <a:picLocks noChangeAspect="1"/>
          </p:cNvPicPr>
          <p:nvPr/>
        </p:nvPicPr>
        <p:blipFill rotWithShape="1">
          <a:blip r:embed="rId3">
            <a:extLst>
              <a:ext uri="{28A0092B-C50C-407E-A947-70E740481C1C}">
                <a14:useLocalDpi xmlns:a14="http://schemas.microsoft.com/office/drawing/2010/main"/>
              </a:ext>
            </a:extLst>
          </a:blip>
          <a:srcRect t="5072" r="81244"/>
          <a:stretch/>
        </p:blipFill>
        <p:spPr>
          <a:xfrm>
            <a:off x="1051360" y="2129559"/>
            <a:ext cx="1547101" cy="1371594"/>
          </a:xfrm>
          <a:prstGeom prst="rect">
            <a:avLst/>
          </a:prstGeom>
        </p:spPr>
      </p:pic>
      <p:sp>
        <p:nvSpPr>
          <p:cNvPr id="8" name="TextBox 7">
            <a:extLst>
              <a:ext uri="{FF2B5EF4-FFF2-40B4-BE49-F238E27FC236}">
                <a16:creationId xmlns:a16="http://schemas.microsoft.com/office/drawing/2014/main" id="{FD2221AE-7C13-493B-A81F-3A82119534BF}"/>
              </a:ext>
            </a:extLst>
          </p:cNvPr>
          <p:cNvSpPr txBox="1"/>
          <p:nvPr/>
        </p:nvSpPr>
        <p:spPr>
          <a:xfrm>
            <a:off x="588726" y="1987125"/>
            <a:ext cx="385042" cy="523220"/>
          </a:xfrm>
          <a:prstGeom prst="rect">
            <a:avLst/>
          </a:prstGeom>
          <a:noFill/>
        </p:spPr>
        <p:txBody>
          <a:bodyPr wrap="none" rtlCol="0">
            <a:spAutoFit/>
          </a:bodyPr>
          <a:lstStyle/>
          <a:p>
            <a:pPr>
              <a:buNone/>
            </a:pPr>
            <a:r>
              <a:rPr lang="en-GB" dirty="0">
                <a:solidFill>
                  <a:srgbClr val="00628C"/>
                </a:solidFill>
              </a:rPr>
              <a:t>1</a:t>
            </a:r>
          </a:p>
        </p:txBody>
      </p:sp>
      <p:sp>
        <p:nvSpPr>
          <p:cNvPr id="15" name="TextBox 14">
            <a:extLst>
              <a:ext uri="{FF2B5EF4-FFF2-40B4-BE49-F238E27FC236}">
                <a16:creationId xmlns:a16="http://schemas.microsoft.com/office/drawing/2014/main" id="{E600E284-81CE-43DB-A947-3C131FA2CF84}"/>
              </a:ext>
            </a:extLst>
          </p:cNvPr>
          <p:cNvSpPr txBox="1"/>
          <p:nvPr/>
        </p:nvSpPr>
        <p:spPr>
          <a:xfrm>
            <a:off x="3067231" y="1987125"/>
            <a:ext cx="385042" cy="523220"/>
          </a:xfrm>
          <a:prstGeom prst="rect">
            <a:avLst/>
          </a:prstGeom>
          <a:noFill/>
        </p:spPr>
        <p:txBody>
          <a:bodyPr wrap="none" rtlCol="0">
            <a:spAutoFit/>
          </a:bodyPr>
          <a:lstStyle/>
          <a:p>
            <a:pPr>
              <a:buNone/>
            </a:pPr>
            <a:r>
              <a:rPr lang="en-GB" dirty="0">
                <a:solidFill>
                  <a:srgbClr val="00628C"/>
                </a:solidFill>
              </a:rPr>
              <a:t>2</a:t>
            </a:r>
          </a:p>
        </p:txBody>
      </p:sp>
      <p:sp>
        <p:nvSpPr>
          <p:cNvPr id="17" name="TextBox 16">
            <a:extLst>
              <a:ext uri="{FF2B5EF4-FFF2-40B4-BE49-F238E27FC236}">
                <a16:creationId xmlns:a16="http://schemas.microsoft.com/office/drawing/2014/main" id="{BA4E4DD6-2AFB-4EA7-AE8D-7439A557234B}"/>
              </a:ext>
            </a:extLst>
          </p:cNvPr>
          <p:cNvSpPr txBox="1"/>
          <p:nvPr/>
        </p:nvSpPr>
        <p:spPr>
          <a:xfrm>
            <a:off x="5407196" y="1987125"/>
            <a:ext cx="385042" cy="523220"/>
          </a:xfrm>
          <a:prstGeom prst="rect">
            <a:avLst/>
          </a:prstGeom>
          <a:noFill/>
        </p:spPr>
        <p:txBody>
          <a:bodyPr wrap="none" rtlCol="0">
            <a:spAutoFit/>
          </a:bodyPr>
          <a:lstStyle/>
          <a:p>
            <a:pPr>
              <a:buNone/>
            </a:pPr>
            <a:r>
              <a:rPr lang="en-GB" dirty="0">
                <a:solidFill>
                  <a:srgbClr val="00628C"/>
                </a:solidFill>
              </a:rPr>
              <a:t>3</a:t>
            </a:r>
          </a:p>
        </p:txBody>
      </p:sp>
      <p:sp>
        <p:nvSpPr>
          <p:cNvPr id="18" name="TextBox 17">
            <a:extLst>
              <a:ext uri="{FF2B5EF4-FFF2-40B4-BE49-F238E27FC236}">
                <a16:creationId xmlns:a16="http://schemas.microsoft.com/office/drawing/2014/main" id="{3475235D-5069-47CF-86C5-FD1A94161A98}"/>
              </a:ext>
            </a:extLst>
          </p:cNvPr>
          <p:cNvSpPr txBox="1"/>
          <p:nvPr/>
        </p:nvSpPr>
        <p:spPr>
          <a:xfrm>
            <a:off x="7885701" y="1987125"/>
            <a:ext cx="385042" cy="523220"/>
          </a:xfrm>
          <a:prstGeom prst="rect">
            <a:avLst/>
          </a:prstGeom>
          <a:noFill/>
        </p:spPr>
        <p:txBody>
          <a:bodyPr wrap="none" rtlCol="0">
            <a:spAutoFit/>
          </a:bodyPr>
          <a:lstStyle/>
          <a:p>
            <a:pPr>
              <a:buNone/>
            </a:pPr>
            <a:r>
              <a:rPr lang="en-GB" dirty="0">
                <a:solidFill>
                  <a:srgbClr val="00628C"/>
                </a:solidFill>
              </a:rPr>
              <a:t>4</a:t>
            </a:r>
          </a:p>
        </p:txBody>
      </p:sp>
      <p:pic>
        <p:nvPicPr>
          <p:cNvPr id="19" name="Picture 18" descr="A picture containing text, guitar, clipart&#10;&#10;Description automatically generated">
            <a:extLst>
              <a:ext uri="{FF2B5EF4-FFF2-40B4-BE49-F238E27FC236}">
                <a16:creationId xmlns:a16="http://schemas.microsoft.com/office/drawing/2014/main" id="{E2040DB2-5754-44CF-8DE2-4E48F6838B08}"/>
              </a:ext>
            </a:extLst>
          </p:cNvPr>
          <p:cNvPicPr>
            <a:picLocks noChangeAspect="1"/>
          </p:cNvPicPr>
          <p:nvPr/>
        </p:nvPicPr>
        <p:blipFill rotWithShape="1">
          <a:blip r:embed="rId3">
            <a:extLst>
              <a:ext uri="{28A0092B-C50C-407E-A947-70E740481C1C}">
                <a14:useLocalDpi xmlns:a14="http://schemas.microsoft.com/office/drawing/2010/main"/>
              </a:ext>
            </a:extLst>
          </a:blip>
          <a:srcRect l="29107" t="1311" r="52137" b="-1311"/>
          <a:stretch/>
        </p:blipFill>
        <p:spPr>
          <a:xfrm>
            <a:off x="3452273" y="2067168"/>
            <a:ext cx="1547101" cy="1444877"/>
          </a:xfrm>
          <a:prstGeom prst="rect">
            <a:avLst/>
          </a:prstGeom>
        </p:spPr>
      </p:pic>
      <p:pic>
        <p:nvPicPr>
          <p:cNvPr id="20" name="Picture 19" descr="A picture containing text, guitar, clipart&#10;&#10;Description automatically generated">
            <a:extLst>
              <a:ext uri="{FF2B5EF4-FFF2-40B4-BE49-F238E27FC236}">
                <a16:creationId xmlns:a16="http://schemas.microsoft.com/office/drawing/2014/main" id="{582E6933-9D1B-4425-8E33-54B769EE33C3}"/>
              </a:ext>
            </a:extLst>
          </p:cNvPr>
          <p:cNvPicPr>
            <a:picLocks noChangeAspect="1"/>
          </p:cNvPicPr>
          <p:nvPr/>
        </p:nvPicPr>
        <p:blipFill rotWithShape="1">
          <a:blip r:embed="rId3">
            <a:extLst>
              <a:ext uri="{28A0092B-C50C-407E-A947-70E740481C1C}">
                <a14:useLocalDpi xmlns:a14="http://schemas.microsoft.com/office/drawing/2010/main"/>
              </a:ext>
            </a:extLst>
          </a:blip>
          <a:srcRect l="54487" r="23410"/>
          <a:stretch/>
        </p:blipFill>
        <p:spPr>
          <a:xfrm>
            <a:off x="5545736" y="2048229"/>
            <a:ext cx="1823113" cy="1444877"/>
          </a:xfrm>
          <a:prstGeom prst="rect">
            <a:avLst/>
          </a:prstGeom>
        </p:spPr>
      </p:pic>
      <p:pic>
        <p:nvPicPr>
          <p:cNvPr id="21" name="Picture 20" descr="A picture containing text, guitar, clipart&#10;&#10;Description automatically generated">
            <a:extLst>
              <a:ext uri="{FF2B5EF4-FFF2-40B4-BE49-F238E27FC236}">
                <a16:creationId xmlns:a16="http://schemas.microsoft.com/office/drawing/2014/main" id="{ECED9CE2-32D0-4640-8080-F281A8CB6DA8}"/>
              </a:ext>
            </a:extLst>
          </p:cNvPr>
          <p:cNvPicPr>
            <a:picLocks noChangeAspect="1"/>
          </p:cNvPicPr>
          <p:nvPr/>
        </p:nvPicPr>
        <p:blipFill rotWithShape="1">
          <a:blip r:embed="rId3">
            <a:extLst>
              <a:ext uri="{28A0092B-C50C-407E-A947-70E740481C1C}">
                <a14:useLocalDpi xmlns:a14="http://schemas.microsoft.com/office/drawing/2010/main"/>
              </a:ext>
            </a:extLst>
          </a:blip>
          <a:srcRect l="84177" t="-824" r="-6279" b="-755"/>
          <a:stretch/>
        </p:blipFill>
        <p:spPr>
          <a:xfrm>
            <a:off x="7994731" y="2044362"/>
            <a:ext cx="1823113" cy="1467683"/>
          </a:xfrm>
          <a:prstGeom prst="rect">
            <a:avLst/>
          </a:prstGeom>
        </p:spPr>
      </p:pic>
    </p:spTree>
    <p:extLst>
      <p:ext uri="{BB962C8B-B14F-4D97-AF65-F5344CB8AC3E}">
        <p14:creationId xmlns:p14="http://schemas.microsoft.com/office/powerpoint/2010/main" val="35581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13" grpId="0" build="p"/>
      <p:bldP spid="16" grpId="0"/>
      <p:bldP spid="8" grpId="0"/>
      <p:bldP spid="15"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729282736"/>
              </p:ext>
            </p:extLst>
          </p:nvPr>
        </p:nvGraphicFramePr>
        <p:xfrm>
          <a:off x="267128" y="764704"/>
          <a:ext cx="11766038" cy="5710320"/>
        </p:xfrm>
        <a:graphic>
          <a:graphicData uri="http://schemas.openxmlformats.org/drawingml/2006/table">
            <a:tbl>
              <a:tblPr firstRow="1" bandRow="1">
                <a:tableStyleId>{5940675A-B579-460E-94D1-54222C63F5DA}</a:tableStyleId>
              </a:tblPr>
              <a:tblGrid>
                <a:gridCol w="5458758">
                  <a:extLst>
                    <a:ext uri="{9D8B030D-6E8A-4147-A177-3AD203B41FA5}">
                      <a16:colId xmlns:a16="http://schemas.microsoft.com/office/drawing/2014/main" val="695237181"/>
                    </a:ext>
                  </a:extLst>
                </a:gridCol>
                <a:gridCol w="630728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To build students up to rotation beyond a full turn, this task could initially be completed using 90</a:t>
                      </a:r>
                      <a:r>
                        <a:rPr lang="en-GB" sz="1600" b="0" dirty="0"/>
                        <a:t>°, 180°, 270° and 360° angles as a prompt.</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Ask students to consider ‘impossible’ spins – give them a large angle (for example, 1</a:t>
                      </a:r>
                      <a:r>
                        <a:rPr lang="en-GB" sz="800" u="none" dirty="0"/>
                        <a:t> </a:t>
                      </a:r>
                      <a:r>
                        <a:rPr lang="en-GB" sz="1600" u="none" dirty="0"/>
                        <a:t>260</a:t>
                      </a:r>
                      <a:r>
                        <a:rPr lang="en-GB" sz="1600" b="0" dirty="0"/>
                        <a:t>°) and ask if the skateboarder would be continuing in the same direction as they started by the end of the turn.</a:t>
                      </a:r>
                      <a:endParaRPr lang="en-GB" sz="1600" u="none"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The static images here capture the sense of an angle as a measure of turn, and link angles to rotation. </a:t>
                      </a:r>
                      <a:r>
                        <a:rPr lang="en-GB" sz="1600" i="0" u="none" dirty="0"/>
                        <a:t>To help students understand the context, model turning through one-and-a-half turns using either yourself or another student, drawing attention to where in the turn the position matches one of the skateboarder’s images.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11 uses a context that students are likely to have some awareness of. The task assesses students’ spatial reasoning and whether they are able to visualise the effect of a turn. If students struggle with this, try drawing attention to just one feature of the picture, such as the skateboarder’s baseball cap, and talking about how this has changed.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language of rotation is not specifically used in this task: as with Checkpoint 10, the intention is to check students’ understanding of the effect of the transformation, rather than the language associated with it, although you may wish to introduce the term ‘rotates’ as a synonym for spins or turns.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might not initially identify that there are two possible answers to part a: any pair of images where the skateboarder is facing in opposite directions could be the ‘before’ and ‘after’ positions for a McTwist.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Parts b and c reveal if students connect their work on measuring angles in degrees to their sense of full and part turns. </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A similar context, that of a rotating diver, can be found in Key Stage 2 SATs papers: 2017 Paper 2 (reasoning) question 12. Past papers can readily be found online.</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01450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374AB-5DC3-7F4D-9ADF-544403730E93}"/>
              </a:ext>
            </a:extLst>
          </p:cNvPr>
          <p:cNvSpPr>
            <a:spLocks noGrp="1"/>
          </p:cNvSpPr>
          <p:nvPr>
            <p:ph type="body" sz="quarter" idx="10"/>
          </p:nvPr>
        </p:nvSpPr>
        <p:spPr>
          <a:xfrm>
            <a:off x="304707" y="1388964"/>
            <a:ext cx="4664858" cy="1652323"/>
          </a:xfrm>
        </p:spPr>
        <p:txBody>
          <a:bodyPr>
            <a:noAutofit/>
          </a:bodyPr>
          <a:lstStyle/>
          <a:p>
            <a:r>
              <a:rPr lang="en-US" sz="2200" dirty="0"/>
              <a:t>John has two L-shaped tiles.</a:t>
            </a:r>
          </a:p>
          <a:p>
            <a:r>
              <a:rPr lang="en-US" sz="2200" dirty="0"/>
              <a:t>He turns them and sticks them together to make different shapes.</a:t>
            </a:r>
          </a:p>
          <a:p>
            <a:r>
              <a:rPr lang="en-US" sz="2200" dirty="0"/>
              <a:t>Do any of John’s shapes have symmetry?</a:t>
            </a:r>
          </a:p>
        </p:txBody>
      </p:sp>
      <p:sp>
        <p:nvSpPr>
          <p:cNvPr id="3" name="Text Placeholder 2">
            <a:extLst>
              <a:ext uri="{FF2B5EF4-FFF2-40B4-BE49-F238E27FC236}">
                <a16:creationId xmlns:a16="http://schemas.microsoft.com/office/drawing/2014/main" id="{6E4585CE-406A-944D-BA2F-856D6B76E521}"/>
              </a:ext>
            </a:extLst>
          </p:cNvPr>
          <p:cNvSpPr>
            <a:spLocks noGrp="1"/>
          </p:cNvSpPr>
          <p:nvPr>
            <p:ph type="body" sz="quarter" idx="11"/>
          </p:nvPr>
        </p:nvSpPr>
        <p:spPr/>
        <p:txBody>
          <a:bodyPr/>
          <a:lstStyle/>
          <a:p>
            <a:r>
              <a:rPr lang="en-US" dirty="0"/>
              <a:t>Checkpoint 12: L-turn John</a:t>
            </a:r>
          </a:p>
        </p:txBody>
      </p:sp>
      <p:sp>
        <p:nvSpPr>
          <p:cNvPr id="5" name="Action Button: Help 4">
            <a:hlinkClick r:id="" action="ppaction://noaction" highlightClick="1"/>
            <a:extLst>
              <a:ext uri="{FF2B5EF4-FFF2-40B4-BE49-F238E27FC236}">
                <a16:creationId xmlns:a16="http://schemas.microsoft.com/office/drawing/2014/main" id="{2468FC50-828A-9847-B0EC-E5F3178CC7BD}"/>
              </a:ext>
            </a:extLst>
          </p:cNvPr>
          <p:cNvSpPr/>
          <p:nvPr/>
        </p:nvSpPr>
        <p:spPr>
          <a:xfrm>
            <a:off x="448094" y="381546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089723B-09C9-4F4B-9F57-51E7F6A0B81F}"/>
              </a:ext>
            </a:extLst>
          </p:cNvPr>
          <p:cNvSpPr txBox="1"/>
          <p:nvPr/>
        </p:nvSpPr>
        <p:spPr>
          <a:xfrm>
            <a:off x="304707" y="4877104"/>
            <a:ext cx="4167902" cy="1785104"/>
          </a:xfrm>
          <a:prstGeom prst="rect">
            <a:avLst/>
          </a:prstGeom>
          <a:noFill/>
        </p:spPr>
        <p:txBody>
          <a:bodyPr wrap="square" rtlCol="0">
            <a:spAutoFit/>
          </a:bodyPr>
          <a:lstStyle/>
          <a:p>
            <a:pPr>
              <a:buNone/>
            </a:pPr>
            <a:r>
              <a:rPr lang="en-US" sz="2200" dirty="0"/>
              <a:t>All these shapes are formed by turning or sliding the tiles. Is John able to make more symmetrical shapes if he can flip the tiles over, too?</a:t>
            </a:r>
          </a:p>
        </p:txBody>
      </p:sp>
      <p:pic>
        <p:nvPicPr>
          <p:cNvPr id="13" name="Picture 12">
            <a:extLst>
              <a:ext uri="{FF2B5EF4-FFF2-40B4-BE49-F238E27FC236}">
                <a16:creationId xmlns:a16="http://schemas.microsoft.com/office/drawing/2014/main" id="{D5C662E1-4205-A54A-ADBB-BA9FBCC45C54}"/>
              </a:ext>
            </a:extLst>
          </p:cNvPr>
          <p:cNvPicPr>
            <a:picLocks noChangeAspect="1"/>
          </p:cNvPicPr>
          <p:nvPr/>
        </p:nvPicPr>
        <p:blipFill>
          <a:blip r:embed="rId3"/>
          <a:stretch>
            <a:fillRect/>
          </a:stretch>
        </p:blipFill>
        <p:spPr>
          <a:xfrm>
            <a:off x="4737571" y="1174387"/>
            <a:ext cx="7006335" cy="4294649"/>
          </a:xfrm>
          <a:prstGeom prst="rect">
            <a:avLst/>
          </a:prstGeom>
          <a:ln w="57150">
            <a:solidFill>
              <a:srgbClr val="585858"/>
            </a:solidFill>
          </a:ln>
        </p:spPr>
      </p:pic>
    </p:spTree>
    <p:extLst>
      <p:ext uri="{BB962C8B-B14F-4D97-AF65-F5344CB8AC3E}">
        <p14:creationId xmlns:p14="http://schemas.microsoft.com/office/powerpoint/2010/main" val="37322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1–8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660093619"/>
              </p:ext>
            </p:extLst>
          </p:nvPr>
        </p:nvGraphicFramePr>
        <p:xfrm>
          <a:off x="774918" y="1412777"/>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The same triangle? </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Congruence</a:t>
                      </a:r>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6.3.1 6.3.2 6.3.3</a:t>
                      </a:r>
                    </a:p>
                    <a:p>
                      <a:endParaRPr lang="en-GB" dirty="0"/>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Tess-ellation</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Pentominoes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Computer graphics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Sticker book</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Headphones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Sliding box</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8: Two ants move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64116411"/>
              </p:ext>
            </p:extLst>
          </p:nvPr>
        </p:nvGraphicFramePr>
        <p:xfrm>
          <a:off x="267128" y="764704"/>
          <a:ext cx="11766038" cy="5674320"/>
        </p:xfrm>
        <a:graphic>
          <a:graphicData uri="http://schemas.openxmlformats.org/drawingml/2006/table">
            <a:tbl>
              <a:tblPr firstRow="1" bandRow="1">
                <a:tableStyleId>{5940675A-B579-460E-94D1-54222C63F5DA}</a:tableStyleId>
              </a:tblPr>
              <a:tblGrid>
                <a:gridCol w="6405815">
                  <a:extLst>
                    <a:ext uri="{9D8B030D-6E8A-4147-A177-3AD203B41FA5}">
                      <a16:colId xmlns:a16="http://schemas.microsoft.com/office/drawing/2014/main" val="695237181"/>
                    </a:ext>
                  </a:extLst>
                </a:gridCol>
                <a:gridCol w="536022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There is a </a:t>
                      </a:r>
                      <a:r>
                        <a:rPr lang="en-GB" sz="1600" i="0" u="none" dirty="0">
                          <a:hlinkClick r:id="rId3" action="ppaction://hlinksldjump"/>
                        </a:rPr>
                        <a:t>printable version</a:t>
                      </a:r>
                      <a:r>
                        <a:rPr lang="en-GB" sz="1600" i="0" u="none" dirty="0"/>
                        <a:t> of the shapes on slide 94. Rather than leading with this, use it as scaffolding if students find visualising from the projected image challenging. The printed grid allows students to sketch lines and to fold or use mirrors. It also enables them to rotate and identify those shapes that look the same ‘upside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Following on from the ‘further thinking’ task, you might ask students to explain why flipping the tiles allows a greater number of symmetrical shapes to be created. Introduce another L-shaped tile and discuss whether this will allow further symmetrical shapes to be created.</a:t>
                      </a:r>
                    </a:p>
                    <a:p>
                      <a:endParaRPr lang="en-GB" sz="1600" u="none" dirty="0"/>
                    </a:p>
                    <a:p>
                      <a:r>
                        <a:rPr lang="en-GB" sz="1600" b="1" i="0" u="none" dirty="0"/>
                        <a:t>Representations</a:t>
                      </a:r>
                    </a:p>
                    <a:p>
                      <a:r>
                        <a:rPr lang="en-GB" sz="1600" b="0" i="0" u="none" dirty="0"/>
                        <a:t>A printed resource is available, but students might also find it beneficial to cut out two L-shape tiles to allow them to physically rotate and flip the shapes.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gives an opportunity to observe how students talk about symmetry and reflection. Although rotational symmetry no longer features in the primary Programme of Study, students may have an informal or intuitive understanding that, for example, shape B or shape E have some symmetry. They may, however, not have the language to explain this efficiently.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main assessment focus is to consider what students understand about line symmetry, and the ways in which they describe it. Students might talk about mirror lines, or about folding, when discussing the lines of symmetry in the various shapes. Look for students who are able to reason that shape F has diagonal lines of symmetry, while D does not.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are likely to have met reflection as a transformation (explored explicitly in Checkpoint </a:t>
                      </a:r>
                      <a:r>
                        <a:rPr lang="en-GB" sz="1600" dirty="0">
                          <a:hlinkClick r:id="rId4" action="ppaction://hlinksldjump"/>
                        </a:rPr>
                        <a:t>16</a:t>
                      </a:r>
                      <a:r>
                        <a:rPr lang="en-GB" sz="1600" dirty="0"/>
                        <a:t>), but may not have connected it with line symmetry in a shape. </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6.3.3.1 from </a:t>
                      </a:r>
                      <a:r>
                        <a:rPr lang="en-GB" sz="1600" dirty="0">
                          <a:hlinkClick r:id="rId5"/>
                        </a:rPr>
                        <a:t>Secondary Mastery Professional Development | NCETM</a:t>
                      </a:r>
                      <a:r>
                        <a:rPr lang="en-GB" sz="1600" dirty="0"/>
                        <a:t> explores ‘</a:t>
                      </a:r>
                      <a:r>
                        <a:rPr lang="en-GB" sz="1600" dirty="0">
                          <a:hlinkClick r:id="rId6"/>
                        </a:rPr>
                        <a:t>describing a reflection</a:t>
                      </a:r>
                      <a:r>
                        <a:rPr lang="en-GB" sz="1600" dirty="0"/>
                        <a:t>’ and gives ideas for where to take this next in Key Stage 3.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67466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C54B07-654D-424C-B3C9-03F06F6B8A5C}"/>
              </a:ext>
            </a:extLst>
          </p:cNvPr>
          <p:cNvSpPr txBox="1"/>
          <p:nvPr/>
        </p:nvSpPr>
        <p:spPr>
          <a:xfrm>
            <a:off x="231653" y="4990955"/>
            <a:ext cx="8650634" cy="769441"/>
          </a:xfrm>
          <a:prstGeom prst="rect">
            <a:avLst/>
          </a:prstGeom>
          <a:noFill/>
        </p:spPr>
        <p:txBody>
          <a:bodyPr wrap="square">
            <a:spAutoFit/>
          </a:bodyPr>
          <a:lstStyle/>
          <a:p>
            <a:pPr>
              <a:buNone/>
            </a:pPr>
            <a:r>
              <a:rPr lang="en-GB" sz="2200" dirty="0"/>
              <a:t>Billy says he has put the pictures in order from the smallest to the biggest angle. Do you agree? Why or why not?</a:t>
            </a:r>
          </a:p>
        </p:txBody>
      </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13: Hinges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31653" y="584041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99892" y="1188101"/>
            <a:ext cx="8292880" cy="1649682"/>
          </a:xfrm>
          <a:prstGeom prst="rect">
            <a:avLst/>
          </a:prstGeom>
          <a:noFill/>
        </p:spPr>
        <p:txBody>
          <a:bodyPr wrap="square" rtlCol="0">
            <a:spAutoFit/>
          </a:bodyPr>
          <a:lstStyle/>
          <a:p>
            <a:pPr>
              <a:buNone/>
            </a:pPr>
            <a:r>
              <a:rPr lang="en-US" sz="2200" dirty="0">
                <a:solidFill>
                  <a:srgbClr val="585858"/>
                </a:solidFill>
              </a:rPr>
              <a:t>Billy is using the protractor on his tool bench to make a hinge.</a:t>
            </a:r>
          </a:p>
          <a:p>
            <a:pPr>
              <a:buNone/>
            </a:pPr>
            <a:r>
              <a:rPr lang="en-US" sz="2200" dirty="0">
                <a:solidFill>
                  <a:srgbClr val="585858"/>
                </a:solidFill>
              </a:rPr>
              <a:t>When the hinge is closed it looks like the picture on the right.</a:t>
            </a:r>
          </a:p>
          <a:p>
            <a:pPr>
              <a:buNone/>
            </a:pPr>
            <a:r>
              <a:rPr lang="en-US" sz="2200" dirty="0">
                <a:solidFill>
                  <a:srgbClr val="585858"/>
                </a:solidFill>
              </a:rPr>
              <a:t>He can open the hinge by turning one part anticlockwise.</a:t>
            </a:r>
          </a:p>
          <a:p>
            <a:pPr>
              <a:buNone/>
            </a:pPr>
            <a:r>
              <a:rPr lang="en-GB" sz="2200" dirty="0"/>
              <a:t>Below are three different positions for the hinge.</a:t>
            </a:r>
            <a:endParaRPr lang="en-US" sz="2200" dirty="0">
              <a:solidFill>
                <a:srgbClr val="585858"/>
              </a:solidFill>
            </a:endParaRPr>
          </a:p>
        </p:txBody>
      </p:sp>
      <p:sp>
        <p:nvSpPr>
          <p:cNvPr id="13" name="TextBox 12">
            <a:extLst>
              <a:ext uri="{FF2B5EF4-FFF2-40B4-BE49-F238E27FC236}">
                <a16:creationId xmlns:a16="http://schemas.microsoft.com/office/drawing/2014/main" id="{100D2A8D-93C8-44AF-80C0-1460F0630ECC}"/>
              </a:ext>
            </a:extLst>
          </p:cNvPr>
          <p:cNvSpPr txBox="1"/>
          <p:nvPr/>
        </p:nvSpPr>
        <p:spPr>
          <a:xfrm>
            <a:off x="1139674" y="5809206"/>
            <a:ext cx="7742613" cy="769441"/>
          </a:xfrm>
          <a:prstGeom prst="rect">
            <a:avLst/>
          </a:prstGeom>
          <a:noFill/>
        </p:spPr>
        <p:txBody>
          <a:bodyPr wrap="square" rtlCol="0">
            <a:spAutoFit/>
          </a:bodyPr>
          <a:lstStyle/>
          <a:p>
            <a:pPr>
              <a:buNone/>
            </a:pPr>
            <a:r>
              <a:rPr lang="en-US" sz="2200" dirty="0">
                <a:solidFill>
                  <a:srgbClr val="585858"/>
                </a:solidFill>
              </a:rPr>
              <a:t>How could Billy have turned the hinge to move from A to B? How about B to C? What do you notice about your answers?</a:t>
            </a:r>
          </a:p>
        </p:txBody>
      </p:sp>
      <p:sp>
        <p:nvSpPr>
          <p:cNvPr id="20" name="TextBox 19">
            <a:extLst>
              <a:ext uri="{FF2B5EF4-FFF2-40B4-BE49-F238E27FC236}">
                <a16:creationId xmlns:a16="http://schemas.microsoft.com/office/drawing/2014/main" id="{C205E46C-77D2-453D-9871-210FD9BB88C5}"/>
              </a:ext>
            </a:extLst>
          </p:cNvPr>
          <p:cNvSpPr txBox="1"/>
          <p:nvPr/>
        </p:nvSpPr>
        <p:spPr>
          <a:xfrm>
            <a:off x="339456" y="3325700"/>
            <a:ext cx="423514" cy="523220"/>
          </a:xfrm>
          <a:prstGeom prst="rect">
            <a:avLst/>
          </a:prstGeom>
          <a:noFill/>
        </p:spPr>
        <p:txBody>
          <a:bodyPr wrap="none" rtlCol="0">
            <a:spAutoFit/>
          </a:bodyPr>
          <a:lstStyle/>
          <a:p>
            <a:pPr>
              <a:buNone/>
            </a:pPr>
            <a:r>
              <a:rPr lang="en-GB" dirty="0">
                <a:solidFill>
                  <a:srgbClr val="00628C"/>
                </a:solidFill>
              </a:rPr>
              <a:t>A</a:t>
            </a:r>
          </a:p>
        </p:txBody>
      </p:sp>
      <p:sp>
        <p:nvSpPr>
          <p:cNvPr id="21" name="TextBox 20">
            <a:extLst>
              <a:ext uri="{FF2B5EF4-FFF2-40B4-BE49-F238E27FC236}">
                <a16:creationId xmlns:a16="http://schemas.microsoft.com/office/drawing/2014/main" id="{80A163A8-FFDF-4B13-B774-047D185EDC89}"/>
              </a:ext>
            </a:extLst>
          </p:cNvPr>
          <p:cNvSpPr txBox="1"/>
          <p:nvPr/>
        </p:nvSpPr>
        <p:spPr>
          <a:xfrm>
            <a:off x="3569595" y="3329595"/>
            <a:ext cx="423514" cy="523220"/>
          </a:xfrm>
          <a:prstGeom prst="rect">
            <a:avLst/>
          </a:prstGeom>
          <a:noFill/>
        </p:spPr>
        <p:txBody>
          <a:bodyPr wrap="none" rtlCol="0">
            <a:spAutoFit/>
          </a:bodyPr>
          <a:lstStyle/>
          <a:p>
            <a:pPr>
              <a:buNone/>
            </a:pPr>
            <a:r>
              <a:rPr lang="en-GB" dirty="0">
                <a:solidFill>
                  <a:srgbClr val="00628C"/>
                </a:solidFill>
              </a:rPr>
              <a:t>B</a:t>
            </a:r>
          </a:p>
        </p:txBody>
      </p:sp>
      <p:sp>
        <p:nvSpPr>
          <p:cNvPr id="22" name="TextBox 21">
            <a:extLst>
              <a:ext uri="{FF2B5EF4-FFF2-40B4-BE49-F238E27FC236}">
                <a16:creationId xmlns:a16="http://schemas.microsoft.com/office/drawing/2014/main" id="{695F6F03-7E47-4AD0-8966-8A7D34C37EBF}"/>
              </a:ext>
            </a:extLst>
          </p:cNvPr>
          <p:cNvSpPr txBox="1"/>
          <p:nvPr/>
        </p:nvSpPr>
        <p:spPr>
          <a:xfrm>
            <a:off x="6602904" y="3239745"/>
            <a:ext cx="444352" cy="523220"/>
          </a:xfrm>
          <a:prstGeom prst="rect">
            <a:avLst/>
          </a:prstGeom>
          <a:noFill/>
        </p:spPr>
        <p:txBody>
          <a:bodyPr wrap="none" rtlCol="0">
            <a:spAutoFit/>
          </a:bodyPr>
          <a:lstStyle/>
          <a:p>
            <a:pPr>
              <a:buNone/>
            </a:pPr>
            <a:r>
              <a:rPr lang="en-GB" dirty="0">
                <a:solidFill>
                  <a:srgbClr val="00628C"/>
                </a:solidFill>
              </a:rPr>
              <a:t>C</a:t>
            </a:r>
          </a:p>
        </p:txBody>
      </p:sp>
      <p:pic>
        <p:nvPicPr>
          <p:cNvPr id="2" name="Picture 1">
            <a:extLst>
              <a:ext uri="{FF2B5EF4-FFF2-40B4-BE49-F238E27FC236}">
                <a16:creationId xmlns:a16="http://schemas.microsoft.com/office/drawing/2014/main" id="{0EDD9951-42CE-46EF-A824-5C20C1D04C8E}"/>
              </a:ext>
            </a:extLst>
          </p:cNvPr>
          <p:cNvPicPr>
            <a:picLocks noChangeAspect="1"/>
          </p:cNvPicPr>
          <p:nvPr/>
        </p:nvPicPr>
        <p:blipFill>
          <a:blip r:embed="rId3"/>
          <a:stretch>
            <a:fillRect/>
          </a:stretch>
        </p:blipFill>
        <p:spPr>
          <a:xfrm>
            <a:off x="8492772" y="1065520"/>
            <a:ext cx="2691220" cy="2092178"/>
          </a:xfrm>
          <a:prstGeom prst="rect">
            <a:avLst/>
          </a:prstGeom>
        </p:spPr>
      </p:pic>
      <p:pic>
        <p:nvPicPr>
          <p:cNvPr id="7" name="Picture 6" descr="A picture containing measuring stick&#10;&#10;Description automatically generated">
            <a:extLst>
              <a:ext uri="{FF2B5EF4-FFF2-40B4-BE49-F238E27FC236}">
                <a16:creationId xmlns:a16="http://schemas.microsoft.com/office/drawing/2014/main" id="{7DBD6945-DBD4-4B86-ACFA-A15655F4EC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1551" y="2831527"/>
            <a:ext cx="2124000" cy="1968759"/>
          </a:xfrm>
          <a:prstGeom prst="rect">
            <a:avLst/>
          </a:prstGeom>
        </p:spPr>
      </p:pic>
      <p:pic>
        <p:nvPicPr>
          <p:cNvPr id="9" name="Picture 8" descr="Shape&#10;&#10;Description automatically generated">
            <a:extLst>
              <a:ext uri="{FF2B5EF4-FFF2-40B4-BE49-F238E27FC236}">
                <a16:creationId xmlns:a16="http://schemas.microsoft.com/office/drawing/2014/main" id="{E1DF2FB8-3848-41B8-A962-799EDD432FD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13298" y="2897930"/>
            <a:ext cx="2124000" cy="1968759"/>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68C4DFA0-0921-46B7-BDA5-C989C124C02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59151" y="2913923"/>
            <a:ext cx="2124000" cy="2124000"/>
          </a:xfrm>
          <a:prstGeom prst="rect">
            <a:avLst/>
          </a:prstGeom>
        </p:spPr>
      </p:pic>
    </p:spTree>
    <p:extLst>
      <p:ext uri="{BB962C8B-B14F-4D97-AF65-F5344CB8AC3E}">
        <p14:creationId xmlns:p14="http://schemas.microsoft.com/office/powerpoint/2010/main" val="17930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5" grpId="0" uiExpand="1" build="p"/>
      <p:bldP spid="13" grpId="0"/>
      <p:bldP spid="20"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46922906"/>
              </p:ext>
            </p:extLst>
          </p:nvPr>
        </p:nvGraphicFramePr>
        <p:xfrm>
          <a:off x="267128" y="764704"/>
          <a:ext cx="11766038" cy="5497077"/>
        </p:xfrm>
        <a:graphic>
          <a:graphicData uri="http://schemas.openxmlformats.org/drawingml/2006/table">
            <a:tbl>
              <a:tblPr firstRow="1" bandRow="1">
                <a:tableStyleId>{5940675A-B579-460E-94D1-54222C63F5DA}</a:tableStyleId>
              </a:tblPr>
              <a:tblGrid>
                <a:gridCol w="5386540">
                  <a:extLst>
                    <a:ext uri="{9D8B030D-6E8A-4147-A177-3AD203B41FA5}">
                      <a16:colId xmlns:a16="http://schemas.microsoft.com/office/drawing/2014/main" val="695237181"/>
                    </a:ext>
                  </a:extLst>
                </a:gridCol>
                <a:gridCol w="637949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2067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‘hinges’ to manipulate alongside protractors. These can be easily made from strips of card joined with a split pin. If you do not have full protractors, print out an image of a 360° protractor to support students to see the reflex angles.</a:t>
                      </a:r>
                      <a:endParaRPr lang="en-GB" sz="1600" i="1" u="none" dirty="0"/>
                    </a:p>
                    <a:p>
                      <a:endParaRPr lang="en-GB" sz="1600" b="1" i="0" u="none" dirty="0"/>
                    </a:p>
                    <a:p>
                      <a:r>
                        <a:rPr lang="en-GB" sz="1600" b="1" i="0" u="none" dirty="0"/>
                        <a:t>Challenge</a:t>
                      </a:r>
                    </a:p>
                    <a:p>
                      <a:r>
                        <a:rPr lang="en-GB" sz="1600" u="none" dirty="0"/>
                        <a:t>Link to work on time and ask students to imagine the protractor on the toolbench superimposed onto a clock. What is the angle between the hands at various times?</a:t>
                      </a:r>
                    </a:p>
                    <a:p>
                      <a:endParaRPr lang="en-GB" sz="1600" u="none" dirty="0"/>
                    </a:p>
                    <a:p>
                      <a:r>
                        <a:rPr lang="en-GB" sz="1600" b="1" i="0" u="none" dirty="0"/>
                        <a:t>Representations</a:t>
                      </a:r>
                    </a:p>
                    <a:p>
                      <a:r>
                        <a:rPr lang="en-GB" sz="1600" b="0" i="0" u="none" dirty="0"/>
                        <a:t>A tool bench has been chosen as an example of a real-life context for a protractor.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13 explores the concept of angles as a measure of turn. The images that students see of angles are often static, and this can make it hard to connect to their sense of turn in a rotation.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Explore the language that students use relating to angles, such as acute, obtuse and reflex. Do they automatically use the markings on the protractor and connect these terms to measurement in degrees?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question is worded such that students could argue for Billy to be correct or incorrect, depending on the direction that he is measuring in. If direction is not taken into account, then his order is correct. If it is, then it is incorrect. In particular, spend time on the middle image B, and discuss the different angles that are turned to create the right angle in the image. Those who are most confident might recognise that the two possible turns (270</a:t>
                      </a:r>
                      <a:r>
                        <a:rPr lang="en-GB" sz="1600" i="0" u="none" dirty="0"/>
                        <a:t>° anticlockwise or 90° clockwise) sum to 360° and talk about the properties of a whole turn.</a:t>
                      </a:r>
                      <a:endParaRPr lang="en-GB" sz="1600" dirty="0"/>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G</a:t>
                      </a:r>
                      <a:r>
                        <a:rPr lang="en-GB" sz="1600" b="0" dirty="0"/>
                        <a:t> offers another real-life context for seeing angles as turns, using hinges. This might be particularly useful if students struggled to describe reflex angles.</a:t>
                      </a:r>
                    </a:p>
                    <a:p>
                      <a:pPr marL="285750" indent="-285750">
                        <a:buFont typeface="Arial" panose="020B0604020202020204" pitchFamily="34" charset="0"/>
                        <a:buChar char="•"/>
                      </a:pPr>
                      <a:r>
                        <a:rPr lang="en-GB" sz="1600" b="0" dirty="0"/>
                        <a:t>The NCETM has produced some resources for year 5, which give an idea of how angles might have been explored at primary: </a:t>
                      </a:r>
                      <a:r>
                        <a:rPr lang="en-GB" sz="1600" dirty="0">
                          <a:hlinkClick r:id="rId4"/>
                        </a:rPr>
                        <a:t>Angles | NCETM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38337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C2BBC7-1F0D-0D48-AAB1-0FF6E45F028F}"/>
              </a:ext>
            </a:extLst>
          </p:cNvPr>
          <p:cNvSpPr txBox="1"/>
          <p:nvPr/>
        </p:nvSpPr>
        <p:spPr>
          <a:xfrm>
            <a:off x="296030" y="1247305"/>
            <a:ext cx="6204977" cy="769441"/>
          </a:xfrm>
          <a:prstGeom prst="rect">
            <a:avLst/>
          </a:prstGeom>
          <a:noFill/>
        </p:spPr>
        <p:txBody>
          <a:bodyPr wrap="square" rtlCol="0">
            <a:spAutoFit/>
          </a:bodyPr>
          <a:lstStyle/>
          <a:p>
            <a:pPr>
              <a:buNone/>
            </a:pPr>
            <a:r>
              <a:rPr lang="en-US" sz="2200" dirty="0"/>
              <a:t>At Orcombe Point in Devon there’s a compass on the ground.</a:t>
            </a:r>
          </a:p>
        </p:txBody>
      </p:sp>
      <p:sp>
        <p:nvSpPr>
          <p:cNvPr id="2" name="Text Placeholder 1">
            <a:extLst>
              <a:ext uri="{FF2B5EF4-FFF2-40B4-BE49-F238E27FC236}">
                <a16:creationId xmlns:a16="http://schemas.microsoft.com/office/drawing/2014/main" id="{01892231-D149-4ED2-BB59-2DC63535BFC9}"/>
              </a:ext>
            </a:extLst>
          </p:cNvPr>
          <p:cNvSpPr>
            <a:spLocks noGrp="1"/>
          </p:cNvSpPr>
          <p:nvPr>
            <p:ph type="body" sz="quarter" idx="11"/>
          </p:nvPr>
        </p:nvSpPr>
        <p:spPr/>
        <p:txBody>
          <a:bodyPr/>
          <a:lstStyle/>
          <a:p>
            <a:r>
              <a:rPr lang="en-GB" dirty="0"/>
              <a:t>Checkpoint 14: </a:t>
            </a:r>
            <a:r>
              <a:rPr lang="en-US" dirty="0"/>
              <a:t>Orcombe Point</a:t>
            </a:r>
          </a:p>
          <a:p>
            <a:endParaRPr lang="en-GB" dirty="0"/>
          </a:p>
        </p:txBody>
      </p:sp>
      <p:pic>
        <p:nvPicPr>
          <p:cNvPr id="4" name="Picture 3">
            <a:extLst>
              <a:ext uri="{FF2B5EF4-FFF2-40B4-BE49-F238E27FC236}">
                <a16:creationId xmlns:a16="http://schemas.microsoft.com/office/drawing/2014/main" id="{5F7253FD-A889-9D4A-86C5-F671529C6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9368" y="1121808"/>
            <a:ext cx="3168000" cy="1788041"/>
          </a:xfrm>
          <a:prstGeom prst="rect">
            <a:avLst/>
          </a:prstGeom>
          <a:solidFill>
            <a:srgbClr val="585858"/>
          </a:solidFill>
          <a:ln w="12700">
            <a:solidFill>
              <a:srgbClr val="585858"/>
            </a:solidFill>
          </a:ln>
        </p:spPr>
      </p:pic>
      <p:pic>
        <p:nvPicPr>
          <p:cNvPr id="6" name="Picture 5">
            <a:extLst>
              <a:ext uri="{FF2B5EF4-FFF2-40B4-BE49-F238E27FC236}">
                <a16:creationId xmlns:a16="http://schemas.microsoft.com/office/drawing/2014/main" id="{6FE75242-0BB3-A149-A637-CF62FE487BD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33000"/>
                    </a14:imgEffect>
                  </a14:imgLayer>
                </a14:imgProps>
              </a:ext>
              <a:ext uri="{28A0092B-C50C-407E-A947-70E740481C1C}">
                <a14:useLocalDpi xmlns:a14="http://schemas.microsoft.com/office/drawing/2010/main"/>
              </a:ext>
            </a:extLst>
          </a:blip>
          <a:srcRect l="15850" t="21367" r="10450" b="20044"/>
          <a:stretch/>
        </p:blipFill>
        <p:spPr>
          <a:xfrm>
            <a:off x="8019368" y="3160594"/>
            <a:ext cx="3168000" cy="1654861"/>
          </a:xfrm>
          <a:prstGeom prst="rect">
            <a:avLst/>
          </a:prstGeom>
          <a:solidFill>
            <a:srgbClr val="585858"/>
          </a:solidFill>
          <a:ln w="12700">
            <a:solidFill>
              <a:srgbClr val="585858"/>
            </a:solidFill>
          </a:ln>
        </p:spPr>
      </p:pic>
      <p:sp>
        <p:nvSpPr>
          <p:cNvPr id="10" name="TextBox 9">
            <a:extLst>
              <a:ext uri="{FF2B5EF4-FFF2-40B4-BE49-F238E27FC236}">
                <a16:creationId xmlns:a16="http://schemas.microsoft.com/office/drawing/2014/main" id="{44D53A99-8AF4-BF45-8144-2EC1A7B6E6B3}"/>
              </a:ext>
            </a:extLst>
          </p:cNvPr>
          <p:cNvSpPr txBox="1"/>
          <p:nvPr/>
        </p:nvSpPr>
        <p:spPr>
          <a:xfrm>
            <a:off x="296030" y="3160594"/>
            <a:ext cx="7295371" cy="1514261"/>
          </a:xfrm>
          <a:prstGeom prst="rect">
            <a:avLst/>
          </a:prstGeom>
          <a:noFill/>
        </p:spPr>
        <p:txBody>
          <a:bodyPr wrap="square" rtlCol="0">
            <a:spAutoFit/>
          </a:bodyPr>
          <a:lstStyle/>
          <a:p>
            <a:pPr>
              <a:buNone/>
            </a:pPr>
            <a:r>
              <a:rPr lang="en-US" sz="2200" dirty="0"/>
              <a:t>Richard stands in the centre of the compass. The tile on the right is directly in front of him. </a:t>
            </a:r>
          </a:p>
          <a:p>
            <a:pPr>
              <a:buNone/>
            </a:pPr>
            <a:r>
              <a:rPr lang="en-US" sz="2200" dirty="0"/>
              <a:t>If he then turns around and faces the opposite direction, what angle is written on the tile in front of him now?</a:t>
            </a:r>
          </a:p>
        </p:txBody>
      </p:sp>
      <p:sp>
        <p:nvSpPr>
          <p:cNvPr id="17" name="TextBox 16">
            <a:extLst>
              <a:ext uri="{FF2B5EF4-FFF2-40B4-BE49-F238E27FC236}">
                <a16:creationId xmlns:a16="http://schemas.microsoft.com/office/drawing/2014/main" id="{3E098204-0F7C-7342-ADB1-F1D9652C32A9}"/>
              </a:ext>
            </a:extLst>
          </p:cNvPr>
          <p:cNvSpPr txBox="1"/>
          <p:nvPr/>
        </p:nvSpPr>
        <p:spPr>
          <a:xfrm>
            <a:off x="1077218" y="5423206"/>
            <a:ext cx="6514184" cy="1107996"/>
          </a:xfrm>
          <a:prstGeom prst="rect">
            <a:avLst/>
          </a:prstGeom>
          <a:noFill/>
        </p:spPr>
        <p:txBody>
          <a:bodyPr wrap="square" rtlCol="0">
            <a:spAutoFit/>
          </a:bodyPr>
          <a:lstStyle/>
          <a:p>
            <a:pPr>
              <a:buNone/>
            </a:pPr>
            <a:r>
              <a:rPr lang="en-US" sz="2200" dirty="0"/>
              <a:t>Sarah stands in the centre of the compass with the tile on the right directly in front of her. She turns 90°. What angle might be on the tile in front of her?</a:t>
            </a:r>
          </a:p>
        </p:txBody>
      </p:sp>
      <p:sp>
        <p:nvSpPr>
          <p:cNvPr id="18" name="Action Button: Help 17">
            <a:hlinkClick r:id="" action="ppaction://noaction" highlightClick="1"/>
            <a:extLst>
              <a:ext uri="{FF2B5EF4-FFF2-40B4-BE49-F238E27FC236}">
                <a16:creationId xmlns:a16="http://schemas.microsoft.com/office/drawing/2014/main" id="{1E82A810-FEF8-9F42-89E9-D0E554F92DBE}"/>
              </a:ext>
            </a:extLst>
          </p:cNvPr>
          <p:cNvSpPr/>
          <p:nvPr/>
        </p:nvSpPr>
        <p:spPr>
          <a:xfrm>
            <a:off x="169197"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8BBE43-D7F7-594C-A73C-3BCE24EEF37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5000"/>
                    </a14:imgEffect>
                  </a14:imgLayer>
                </a14:imgProps>
              </a:ext>
              <a:ext uri="{28A0092B-C50C-407E-A947-70E740481C1C}">
                <a14:useLocalDpi xmlns:a14="http://schemas.microsoft.com/office/drawing/2010/main"/>
              </a:ext>
            </a:extLst>
          </a:blip>
          <a:srcRect l="1" t="15911" r="1278" b="13999"/>
          <a:stretch/>
        </p:blipFill>
        <p:spPr>
          <a:xfrm>
            <a:off x="8034441" y="5074721"/>
            <a:ext cx="3168000" cy="1566095"/>
          </a:xfrm>
          <a:prstGeom prst="rect">
            <a:avLst/>
          </a:prstGeom>
          <a:ln w="12700">
            <a:solidFill>
              <a:srgbClr val="585858"/>
            </a:solidFill>
          </a:ln>
        </p:spPr>
      </p:pic>
    </p:spTree>
    <p:extLst>
      <p:ext uri="{BB962C8B-B14F-4D97-AF65-F5344CB8AC3E}">
        <p14:creationId xmlns:p14="http://schemas.microsoft.com/office/powerpoint/2010/main" val="27142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7" grpId="0"/>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95708279"/>
              </p:ext>
            </p:extLst>
          </p:nvPr>
        </p:nvGraphicFramePr>
        <p:xfrm>
          <a:off x="267128" y="764704"/>
          <a:ext cx="11766038" cy="5602320"/>
        </p:xfrm>
        <a:graphic>
          <a:graphicData uri="http://schemas.openxmlformats.org/drawingml/2006/table">
            <a:tbl>
              <a:tblPr firstRow="1" bandRow="1">
                <a:tableStyleId>{5940675A-B579-460E-94D1-54222C63F5DA}</a:tableStyleId>
              </a:tblPr>
              <a:tblGrid>
                <a:gridCol w="6022160">
                  <a:extLst>
                    <a:ext uri="{9D8B030D-6E8A-4147-A177-3AD203B41FA5}">
                      <a16:colId xmlns:a16="http://schemas.microsoft.com/office/drawing/2014/main" val="695237181"/>
                    </a:ext>
                  </a:extLst>
                </a:gridCol>
                <a:gridCol w="574387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r>
                        <a:rPr lang="en-GB" sz="1600" b="0" i="0" u="none" dirty="0"/>
                        <a:t>Invite students to sketch out (or sketch yourself) the four points of the compass as shown on the slide. (The arrow pointing to the bottom left of the image points North). Use this to build up an image of the compass and then label the angles involved to support students in accessing the task.</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position halfway between NW and N is described as NNW. Ask students to visualise and calculate what the angle needed for this position is, and what the position directly opposite might be called and labelled.</a:t>
                      </a:r>
                    </a:p>
                    <a:p>
                      <a:endParaRPr lang="en-GB" sz="1600" u="none" dirty="0"/>
                    </a:p>
                    <a:p>
                      <a:r>
                        <a:rPr lang="en-GB" sz="1600" b="1" i="0" u="none" dirty="0"/>
                        <a:t>Representations</a:t>
                      </a:r>
                    </a:p>
                    <a:p>
                      <a:r>
                        <a:rPr lang="en-GB" sz="1600" b="0" i="0" u="none" dirty="0"/>
                        <a:t>A compass and angle measurer may be useful. You might also find that encouraging students to turn (and so develop their understanding of angle as a measure of turn) supports them in accessing the task.</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allows the teacher to see and hear how students visualise and describe position; whether they are familiar with the points of a compass; and whether they can connect this with the understanding that a turn of 360˚ describes a full circle. Familiarity with the eight points of the compass is part of the Key Stage 2 geography curriculum; an awareness that angles are measured in degrees is in the Year 5 mathematics curriculum.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who are familiar with the points of the compass are likely to identify that East is directly opposite West. Explore how they identify the angle – are they able to say that it’s 90˚ because it’s a quarter turn from 0˚, or have they calculated by subtracting (or adding) 180˚ from or to 270˚?</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Look for students who are able to visualise and calculate a 90˚ turn from 315˚, and to calculate over the 360˚ barrier. These students may be ready for more challenge than those who struggle with this part of the task.  </a:t>
                      </a:r>
                    </a:p>
                  </a:txBody>
                  <a:tcPr/>
                </a:tc>
                <a:extLst>
                  <a:ext uri="{0D108BD9-81ED-4DB2-BD59-A6C34878D82A}">
                    <a16:rowId xmlns:a16="http://schemas.microsoft.com/office/drawing/2014/main" val="1616516725"/>
                  </a:ext>
                </a:extLst>
              </a:tr>
              <a:tr h="756000">
                <a:tc gridSpan="2">
                  <a:txBody>
                    <a:bodyPr/>
                    <a:lstStyle/>
                    <a:p>
                      <a:r>
                        <a:rPr lang="en-GB" sz="1600" b="1" dirty="0"/>
                        <a:t>Additional resources</a:t>
                      </a:r>
                    </a:p>
                    <a:p>
                      <a:pPr marL="285750" indent="-285750">
                        <a:buFont typeface="Arial" panose="020B0604020202020204" pitchFamily="34" charset="0"/>
                        <a:buChar char="•"/>
                      </a:pPr>
                      <a:r>
                        <a:rPr lang="en-GB" sz="1600" b="0" dirty="0"/>
                        <a:t>Page 26 of the year 6 </a:t>
                      </a:r>
                      <a:r>
                        <a:rPr lang="en-GB" sz="1600" dirty="0">
                          <a:hlinkClick r:id="rId3"/>
                        </a:rPr>
                        <a:t>Primary Assessment Materials | NCETM</a:t>
                      </a:r>
                      <a:r>
                        <a:rPr lang="en-GB" sz="1600" dirty="0"/>
                        <a:t> has more activities exploring angles and the compass.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229896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E10A2E05-51ED-4F7F-B0FA-C8D129FF154B}"/>
              </a:ext>
            </a:extLst>
          </p:cNvPr>
          <p:cNvSpPr>
            <a:spLocks noGrp="1"/>
          </p:cNvSpPr>
          <p:nvPr>
            <p:ph type="body" sz="quarter" idx="11"/>
          </p:nvPr>
        </p:nvSpPr>
        <p:spPr/>
        <p:txBody>
          <a:bodyPr/>
          <a:lstStyle/>
          <a:p>
            <a:r>
              <a:rPr lang="en-GB" dirty="0"/>
              <a:t>Checkpoint 15: Flag sort</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16795" y="566390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60415" y="1374856"/>
            <a:ext cx="2868697" cy="3274743"/>
          </a:xfrm>
          <a:prstGeom prst="rect">
            <a:avLst/>
          </a:prstGeom>
          <a:noFill/>
        </p:spPr>
        <p:txBody>
          <a:bodyPr wrap="square" rtlCol="0">
            <a:spAutoFit/>
          </a:bodyPr>
          <a:lstStyle/>
          <a:p>
            <a:pPr>
              <a:buNone/>
            </a:pPr>
            <a:r>
              <a:rPr lang="en-US" sz="2200" dirty="0">
                <a:solidFill>
                  <a:srgbClr val="585858"/>
                </a:solidFill>
              </a:rPr>
              <a:t>Genna sorts some flags into the table according to their lines of symmetry. </a:t>
            </a:r>
          </a:p>
          <a:p>
            <a:pPr marL="457200" indent="-457200">
              <a:buFont typeface="+mj-lt"/>
              <a:buAutoNum type="alphaLcParenR"/>
            </a:pPr>
            <a:r>
              <a:rPr lang="en-US" sz="2200" dirty="0">
                <a:solidFill>
                  <a:srgbClr val="585858"/>
                </a:solidFill>
              </a:rPr>
              <a:t>Is she correct? </a:t>
            </a:r>
          </a:p>
          <a:p>
            <a:pPr marL="457200" indent="-457200">
              <a:buFont typeface="+mj-lt"/>
              <a:buAutoNum type="alphaLcParenR"/>
            </a:pPr>
            <a:r>
              <a:rPr lang="en-US" sz="2200" dirty="0">
                <a:solidFill>
                  <a:srgbClr val="585858"/>
                </a:solidFill>
              </a:rPr>
              <a:t>If she is not correct, which flags would you move and why?</a:t>
            </a:r>
          </a:p>
        </p:txBody>
      </p:sp>
      <p:graphicFrame>
        <p:nvGraphicFramePr>
          <p:cNvPr id="2" name="Table 6">
            <a:extLst>
              <a:ext uri="{FF2B5EF4-FFF2-40B4-BE49-F238E27FC236}">
                <a16:creationId xmlns:a16="http://schemas.microsoft.com/office/drawing/2014/main" id="{46981E7B-339F-4D1A-8EEF-9D2ECC5BED6C}"/>
              </a:ext>
            </a:extLst>
          </p:cNvPr>
          <p:cNvGraphicFramePr>
            <a:graphicFrameLocks noGrp="1"/>
          </p:cNvGraphicFramePr>
          <p:nvPr>
            <p:extLst>
              <p:ext uri="{D42A27DB-BD31-4B8C-83A1-F6EECF244321}">
                <p14:modId xmlns:p14="http://schemas.microsoft.com/office/powerpoint/2010/main" val="3127840544"/>
              </p:ext>
            </p:extLst>
          </p:nvPr>
        </p:nvGraphicFramePr>
        <p:xfrm>
          <a:off x="3140829" y="1178433"/>
          <a:ext cx="8761005" cy="4333225"/>
        </p:xfrm>
        <a:graphic>
          <a:graphicData uri="http://schemas.openxmlformats.org/drawingml/2006/table">
            <a:tbl>
              <a:tblPr firstRow="1" bandRow="1">
                <a:tableStyleId>{5940675A-B579-460E-94D1-54222C63F5DA}</a:tableStyleId>
              </a:tblPr>
              <a:tblGrid>
                <a:gridCol w="2920335">
                  <a:extLst>
                    <a:ext uri="{9D8B030D-6E8A-4147-A177-3AD203B41FA5}">
                      <a16:colId xmlns:a16="http://schemas.microsoft.com/office/drawing/2014/main" val="3351720048"/>
                    </a:ext>
                  </a:extLst>
                </a:gridCol>
                <a:gridCol w="2920335">
                  <a:extLst>
                    <a:ext uri="{9D8B030D-6E8A-4147-A177-3AD203B41FA5}">
                      <a16:colId xmlns:a16="http://schemas.microsoft.com/office/drawing/2014/main" val="373761973"/>
                    </a:ext>
                  </a:extLst>
                </a:gridCol>
                <a:gridCol w="2920335">
                  <a:extLst>
                    <a:ext uri="{9D8B030D-6E8A-4147-A177-3AD203B41FA5}">
                      <a16:colId xmlns:a16="http://schemas.microsoft.com/office/drawing/2014/main" val="708484114"/>
                    </a:ext>
                  </a:extLst>
                </a:gridCol>
              </a:tblGrid>
              <a:tr h="823853">
                <a:tc>
                  <a:txBody>
                    <a:bodyPr/>
                    <a:lstStyle/>
                    <a:p>
                      <a:pPr algn="ctr"/>
                      <a:r>
                        <a:rPr lang="en-GB" sz="2200" b="1" dirty="0">
                          <a:solidFill>
                            <a:schemeClr val="tx1"/>
                          </a:solidFill>
                        </a:rPr>
                        <a:t>No lines of symmetry</a:t>
                      </a:r>
                    </a:p>
                  </a:txBody>
                  <a:tcPr>
                    <a:solidFill>
                      <a:schemeClr val="accent5"/>
                    </a:solidFill>
                  </a:tcPr>
                </a:tc>
                <a:tc>
                  <a:txBody>
                    <a:bodyPr/>
                    <a:lstStyle/>
                    <a:p>
                      <a:pPr algn="ctr"/>
                      <a:r>
                        <a:rPr lang="en-GB" sz="2200" b="1" dirty="0">
                          <a:solidFill>
                            <a:schemeClr val="tx1"/>
                          </a:solidFill>
                        </a:rPr>
                        <a:t>Exactly one line of symmetry</a:t>
                      </a:r>
                    </a:p>
                  </a:txBody>
                  <a:tcPr>
                    <a:solidFill>
                      <a:schemeClr val="accent5"/>
                    </a:solidFill>
                  </a:tcPr>
                </a:tc>
                <a:tc>
                  <a:txBody>
                    <a:bodyPr/>
                    <a:lstStyle/>
                    <a:p>
                      <a:pPr algn="ctr"/>
                      <a:r>
                        <a:rPr lang="en-GB" sz="2200" b="1" dirty="0">
                          <a:solidFill>
                            <a:schemeClr val="tx1"/>
                          </a:solidFill>
                        </a:rPr>
                        <a:t>More than one line of symmetry</a:t>
                      </a:r>
                    </a:p>
                  </a:txBody>
                  <a:tcPr>
                    <a:solidFill>
                      <a:schemeClr val="accent5"/>
                    </a:solidFill>
                  </a:tcPr>
                </a:tc>
                <a:extLst>
                  <a:ext uri="{0D108BD9-81ED-4DB2-BD59-A6C34878D82A}">
                    <a16:rowId xmlns:a16="http://schemas.microsoft.com/office/drawing/2014/main" val="1211041821"/>
                  </a:ext>
                </a:extLst>
              </a:tr>
              <a:tr h="3509372">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58798797"/>
                  </a:ext>
                </a:extLst>
              </a:tr>
            </a:tbl>
          </a:graphicData>
        </a:graphic>
      </p:graphicFrame>
      <p:sp>
        <p:nvSpPr>
          <p:cNvPr id="19" name="TextBox 18">
            <a:extLst>
              <a:ext uri="{FF2B5EF4-FFF2-40B4-BE49-F238E27FC236}">
                <a16:creationId xmlns:a16="http://schemas.microsoft.com/office/drawing/2014/main" id="{7C79CD8E-5FDE-4FF4-9185-41BE715246E7}"/>
              </a:ext>
            </a:extLst>
          </p:cNvPr>
          <p:cNvSpPr txBox="1"/>
          <p:nvPr/>
        </p:nvSpPr>
        <p:spPr>
          <a:xfrm>
            <a:off x="1401360" y="5740510"/>
            <a:ext cx="8214564" cy="769441"/>
          </a:xfrm>
          <a:prstGeom prst="rect">
            <a:avLst/>
          </a:prstGeom>
          <a:noFill/>
        </p:spPr>
        <p:txBody>
          <a:bodyPr wrap="square">
            <a:spAutoFit/>
          </a:bodyPr>
          <a:lstStyle/>
          <a:p>
            <a:pPr>
              <a:buNone/>
            </a:pPr>
            <a:r>
              <a:rPr lang="en-GB" sz="2200" dirty="0"/>
              <a:t>How could you change the designs of the flags so that they are in the right place in the columns Genna originally chose?</a:t>
            </a:r>
          </a:p>
        </p:txBody>
      </p:sp>
      <p:grpSp>
        <p:nvGrpSpPr>
          <p:cNvPr id="18" name="Group 17">
            <a:extLst>
              <a:ext uri="{FF2B5EF4-FFF2-40B4-BE49-F238E27FC236}">
                <a16:creationId xmlns:a16="http://schemas.microsoft.com/office/drawing/2014/main" id="{25664369-6C17-41E2-A4AB-E7309EBBCBC6}"/>
              </a:ext>
            </a:extLst>
          </p:cNvPr>
          <p:cNvGrpSpPr/>
          <p:nvPr/>
        </p:nvGrpSpPr>
        <p:grpSpPr>
          <a:xfrm>
            <a:off x="3382777" y="4511959"/>
            <a:ext cx="1911226" cy="782479"/>
            <a:chOff x="-258776" y="3403458"/>
            <a:chExt cx="3135837" cy="1450532"/>
          </a:xfrm>
        </p:grpSpPr>
        <p:pic>
          <p:nvPicPr>
            <p:cNvPr id="12" name="Picture 11">
              <a:extLst>
                <a:ext uri="{FF2B5EF4-FFF2-40B4-BE49-F238E27FC236}">
                  <a16:creationId xmlns:a16="http://schemas.microsoft.com/office/drawing/2014/main" id="{BE3889CB-5DB9-41F4-A94C-C321D4EDBB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8776" y="3403458"/>
              <a:ext cx="2170930" cy="1450532"/>
            </a:xfrm>
            <a:prstGeom prst="rect">
              <a:avLst/>
            </a:prstGeom>
          </p:spPr>
        </p:pic>
        <p:sp>
          <p:nvSpPr>
            <p:cNvPr id="17" name="TextBox 16">
              <a:extLst>
                <a:ext uri="{FF2B5EF4-FFF2-40B4-BE49-F238E27FC236}">
                  <a16:creationId xmlns:a16="http://schemas.microsoft.com/office/drawing/2014/main" id="{7E3035F7-0727-4CC1-B2E2-528643B9A125}"/>
                </a:ext>
              </a:extLst>
            </p:cNvPr>
            <p:cNvSpPr txBox="1"/>
            <p:nvPr/>
          </p:nvSpPr>
          <p:spPr>
            <a:xfrm>
              <a:off x="1892047" y="3757868"/>
              <a:ext cx="985014" cy="400109"/>
            </a:xfrm>
            <a:prstGeom prst="rect">
              <a:avLst/>
            </a:prstGeom>
            <a:noFill/>
          </p:spPr>
          <p:txBody>
            <a:bodyPr wrap="none" rtlCol="0">
              <a:spAutoFit/>
            </a:bodyPr>
            <a:lstStyle/>
            <a:p>
              <a:pPr>
                <a:buNone/>
              </a:pPr>
              <a:r>
                <a:rPr lang="en-GB" sz="2000" dirty="0"/>
                <a:t>Taiwan</a:t>
              </a:r>
            </a:p>
          </p:txBody>
        </p:sp>
      </p:grpSp>
      <p:grpSp>
        <p:nvGrpSpPr>
          <p:cNvPr id="20" name="Group 19">
            <a:extLst>
              <a:ext uri="{FF2B5EF4-FFF2-40B4-BE49-F238E27FC236}">
                <a16:creationId xmlns:a16="http://schemas.microsoft.com/office/drawing/2014/main" id="{5A5E645A-7F26-4016-9125-CD1EE0E34CEB}"/>
              </a:ext>
            </a:extLst>
          </p:cNvPr>
          <p:cNvGrpSpPr/>
          <p:nvPr/>
        </p:nvGrpSpPr>
        <p:grpSpPr>
          <a:xfrm>
            <a:off x="6163135" y="2070876"/>
            <a:ext cx="2449209" cy="948975"/>
            <a:chOff x="8552175" y="5341342"/>
            <a:chExt cx="3159413" cy="1183630"/>
          </a:xfrm>
        </p:grpSpPr>
        <p:pic>
          <p:nvPicPr>
            <p:cNvPr id="1026" name="Picture 2" descr="See the source image">
              <a:extLst>
                <a:ext uri="{FF2B5EF4-FFF2-40B4-BE49-F238E27FC236}">
                  <a16:creationId xmlns:a16="http://schemas.microsoft.com/office/drawing/2014/main" id="{9D6029E2-A544-4749-99CF-27E8DD91E93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552175" y="5341342"/>
              <a:ext cx="1775444" cy="118363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542823B-BF77-43CF-BC06-0175967CB540}"/>
                </a:ext>
              </a:extLst>
            </p:cNvPr>
            <p:cNvSpPr txBox="1"/>
            <p:nvPr/>
          </p:nvSpPr>
          <p:spPr>
            <a:xfrm>
              <a:off x="10327619" y="5733101"/>
              <a:ext cx="1383969" cy="400110"/>
            </a:xfrm>
            <a:prstGeom prst="rect">
              <a:avLst/>
            </a:prstGeom>
            <a:noFill/>
          </p:spPr>
          <p:txBody>
            <a:bodyPr wrap="none" rtlCol="0">
              <a:spAutoFit/>
            </a:bodyPr>
            <a:lstStyle/>
            <a:p>
              <a:pPr>
                <a:buNone/>
              </a:pPr>
              <a:r>
                <a:rPr lang="en-GB" sz="2000" dirty="0"/>
                <a:t>Venezuela</a:t>
              </a:r>
            </a:p>
          </p:txBody>
        </p:sp>
      </p:grpSp>
      <p:grpSp>
        <p:nvGrpSpPr>
          <p:cNvPr id="23" name="Group 22">
            <a:extLst>
              <a:ext uri="{FF2B5EF4-FFF2-40B4-BE49-F238E27FC236}">
                <a16:creationId xmlns:a16="http://schemas.microsoft.com/office/drawing/2014/main" id="{72F98182-27F2-48B1-AA1D-70EE3F8AB98F}"/>
              </a:ext>
            </a:extLst>
          </p:cNvPr>
          <p:cNvGrpSpPr/>
          <p:nvPr/>
        </p:nvGrpSpPr>
        <p:grpSpPr>
          <a:xfrm>
            <a:off x="9130866" y="3293818"/>
            <a:ext cx="2482859" cy="970117"/>
            <a:chOff x="3413877" y="3516669"/>
            <a:chExt cx="2482859" cy="970117"/>
          </a:xfrm>
        </p:grpSpPr>
        <p:pic>
          <p:nvPicPr>
            <p:cNvPr id="22" name="Picture 21">
              <a:extLst>
                <a:ext uri="{FF2B5EF4-FFF2-40B4-BE49-F238E27FC236}">
                  <a16:creationId xmlns:a16="http://schemas.microsoft.com/office/drawing/2014/main" id="{AD95849F-0E9E-408B-8863-5538AC1E20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13877" y="3516669"/>
              <a:ext cx="970117" cy="970117"/>
            </a:xfrm>
            <a:prstGeom prst="rect">
              <a:avLst/>
            </a:prstGeom>
          </p:spPr>
        </p:pic>
        <p:sp>
          <p:nvSpPr>
            <p:cNvPr id="24" name="TextBox 23">
              <a:extLst>
                <a:ext uri="{FF2B5EF4-FFF2-40B4-BE49-F238E27FC236}">
                  <a16:creationId xmlns:a16="http://schemas.microsoft.com/office/drawing/2014/main" id="{03ACDFE9-FDAF-42E8-9793-55D6816E3368}"/>
                </a:ext>
              </a:extLst>
            </p:cNvPr>
            <p:cNvSpPr txBox="1"/>
            <p:nvPr/>
          </p:nvSpPr>
          <p:spPr>
            <a:xfrm>
              <a:off x="4384784" y="3774034"/>
              <a:ext cx="1511952" cy="400110"/>
            </a:xfrm>
            <a:prstGeom prst="rect">
              <a:avLst/>
            </a:prstGeom>
            <a:noFill/>
          </p:spPr>
          <p:txBody>
            <a:bodyPr wrap="none" rtlCol="0">
              <a:spAutoFit/>
            </a:bodyPr>
            <a:lstStyle/>
            <a:p>
              <a:pPr>
                <a:buNone/>
              </a:pPr>
              <a:r>
                <a:rPr lang="en-GB" sz="2000" dirty="0"/>
                <a:t>Switzerland</a:t>
              </a:r>
            </a:p>
          </p:txBody>
        </p:sp>
      </p:grpSp>
      <p:grpSp>
        <p:nvGrpSpPr>
          <p:cNvPr id="47" name="Group 46">
            <a:extLst>
              <a:ext uri="{FF2B5EF4-FFF2-40B4-BE49-F238E27FC236}">
                <a16:creationId xmlns:a16="http://schemas.microsoft.com/office/drawing/2014/main" id="{F07375A2-DC68-4654-9A72-9805BAF40628}"/>
              </a:ext>
            </a:extLst>
          </p:cNvPr>
          <p:cNvGrpSpPr/>
          <p:nvPr/>
        </p:nvGrpSpPr>
        <p:grpSpPr>
          <a:xfrm>
            <a:off x="9128481" y="4421508"/>
            <a:ext cx="2469858" cy="925483"/>
            <a:chOff x="9128481" y="4421508"/>
            <a:chExt cx="2469858" cy="925483"/>
          </a:xfrm>
        </p:grpSpPr>
        <p:pic>
          <p:nvPicPr>
            <p:cNvPr id="25" name="Picture 24">
              <a:extLst>
                <a:ext uri="{FF2B5EF4-FFF2-40B4-BE49-F238E27FC236}">
                  <a16:creationId xmlns:a16="http://schemas.microsoft.com/office/drawing/2014/main" id="{ECE87B10-F1E1-44D6-9492-BFC042E319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28481" y="4421508"/>
              <a:ext cx="1388767" cy="925483"/>
            </a:xfrm>
            <a:prstGeom prst="rect">
              <a:avLst/>
            </a:prstGeom>
          </p:spPr>
        </p:pic>
        <p:sp>
          <p:nvSpPr>
            <p:cNvPr id="28" name="TextBox 27">
              <a:extLst>
                <a:ext uri="{FF2B5EF4-FFF2-40B4-BE49-F238E27FC236}">
                  <a16:creationId xmlns:a16="http://schemas.microsoft.com/office/drawing/2014/main" id="{48114668-6759-4801-A52B-972CC7195895}"/>
                </a:ext>
              </a:extLst>
            </p:cNvPr>
            <p:cNvSpPr txBox="1"/>
            <p:nvPr/>
          </p:nvSpPr>
          <p:spPr>
            <a:xfrm>
              <a:off x="10477326" y="4627886"/>
              <a:ext cx="1121013" cy="400110"/>
            </a:xfrm>
            <a:prstGeom prst="rect">
              <a:avLst/>
            </a:prstGeom>
            <a:noFill/>
          </p:spPr>
          <p:txBody>
            <a:bodyPr wrap="none" rtlCol="0">
              <a:spAutoFit/>
            </a:bodyPr>
            <a:lstStyle/>
            <a:p>
              <a:pPr>
                <a:buNone/>
              </a:pPr>
              <a:r>
                <a:rPr lang="en-GB" sz="2000" dirty="0"/>
                <a:t>Vietnam</a:t>
              </a:r>
            </a:p>
          </p:txBody>
        </p:sp>
      </p:grpSp>
      <p:grpSp>
        <p:nvGrpSpPr>
          <p:cNvPr id="48" name="Group 47">
            <a:extLst>
              <a:ext uri="{FF2B5EF4-FFF2-40B4-BE49-F238E27FC236}">
                <a16:creationId xmlns:a16="http://schemas.microsoft.com/office/drawing/2014/main" id="{F8D73253-6C23-4BB6-A80F-CC01ECC21F3D}"/>
              </a:ext>
            </a:extLst>
          </p:cNvPr>
          <p:cNvGrpSpPr/>
          <p:nvPr/>
        </p:nvGrpSpPr>
        <p:grpSpPr>
          <a:xfrm>
            <a:off x="9130866" y="2141806"/>
            <a:ext cx="2921278" cy="926629"/>
            <a:chOff x="9130866" y="2141806"/>
            <a:chExt cx="2921278" cy="926629"/>
          </a:xfrm>
        </p:grpSpPr>
        <p:pic>
          <p:nvPicPr>
            <p:cNvPr id="27" name="Picture 26">
              <a:extLst>
                <a:ext uri="{FF2B5EF4-FFF2-40B4-BE49-F238E27FC236}">
                  <a16:creationId xmlns:a16="http://schemas.microsoft.com/office/drawing/2014/main" id="{037CA066-6526-42EF-A829-E3D0A8D550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30866" y="2141806"/>
              <a:ext cx="1388767" cy="926629"/>
            </a:xfrm>
            <a:prstGeom prst="rect">
              <a:avLst/>
            </a:prstGeom>
          </p:spPr>
        </p:pic>
        <p:sp>
          <p:nvSpPr>
            <p:cNvPr id="30" name="TextBox 29">
              <a:extLst>
                <a:ext uri="{FF2B5EF4-FFF2-40B4-BE49-F238E27FC236}">
                  <a16:creationId xmlns:a16="http://schemas.microsoft.com/office/drawing/2014/main" id="{E746C74E-8D62-4213-A413-8630E38DDF12}"/>
                </a:ext>
              </a:extLst>
            </p:cNvPr>
            <p:cNvSpPr txBox="1"/>
            <p:nvPr/>
          </p:nvSpPr>
          <p:spPr>
            <a:xfrm>
              <a:off x="10554683" y="2225353"/>
              <a:ext cx="1497461" cy="707886"/>
            </a:xfrm>
            <a:prstGeom prst="rect">
              <a:avLst/>
            </a:prstGeom>
            <a:noFill/>
          </p:spPr>
          <p:txBody>
            <a:bodyPr wrap="square" rtlCol="0">
              <a:spAutoFit/>
            </a:bodyPr>
            <a:lstStyle/>
            <a:p>
              <a:pPr>
                <a:buNone/>
              </a:pPr>
              <a:r>
                <a:rPr lang="en-GB" sz="2000" dirty="0"/>
                <a:t>Dominican Republic</a:t>
              </a:r>
            </a:p>
          </p:txBody>
        </p:sp>
      </p:grpSp>
      <p:grpSp>
        <p:nvGrpSpPr>
          <p:cNvPr id="45" name="Group 44">
            <a:extLst>
              <a:ext uri="{FF2B5EF4-FFF2-40B4-BE49-F238E27FC236}">
                <a16:creationId xmlns:a16="http://schemas.microsoft.com/office/drawing/2014/main" id="{797A310F-BC15-4F62-BC99-F46E8B60AD95}"/>
              </a:ext>
            </a:extLst>
          </p:cNvPr>
          <p:cNvGrpSpPr/>
          <p:nvPr/>
        </p:nvGrpSpPr>
        <p:grpSpPr>
          <a:xfrm>
            <a:off x="6174513" y="3350729"/>
            <a:ext cx="2887257" cy="909975"/>
            <a:chOff x="6174513" y="3350729"/>
            <a:chExt cx="2887257" cy="909975"/>
          </a:xfrm>
        </p:grpSpPr>
        <p:pic>
          <p:nvPicPr>
            <p:cNvPr id="32" name="Picture 31" descr="Shape, arrow&#10;&#10;Description automatically generated">
              <a:extLst>
                <a:ext uri="{FF2B5EF4-FFF2-40B4-BE49-F238E27FC236}">
                  <a16:creationId xmlns:a16="http://schemas.microsoft.com/office/drawing/2014/main" id="{E0467602-7C07-40DA-B47D-67DDF0CE297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74513" y="3350729"/>
              <a:ext cx="1364964" cy="909975"/>
            </a:xfrm>
            <a:prstGeom prst="rect">
              <a:avLst/>
            </a:prstGeom>
          </p:spPr>
        </p:pic>
        <p:sp>
          <p:nvSpPr>
            <p:cNvPr id="36" name="TextBox 35">
              <a:extLst>
                <a:ext uri="{FF2B5EF4-FFF2-40B4-BE49-F238E27FC236}">
                  <a16:creationId xmlns:a16="http://schemas.microsoft.com/office/drawing/2014/main" id="{4027ABCD-2316-4E10-9CD4-388849CFE6C2}"/>
                </a:ext>
              </a:extLst>
            </p:cNvPr>
            <p:cNvSpPr txBox="1"/>
            <p:nvPr/>
          </p:nvSpPr>
          <p:spPr>
            <a:xfrm>
              <a:off x="7564309" y="3447523"/>
              <a:ext cx="1497461" cy="707886"/>
            </a:xfrm>
            <a:prstGeom prst="rect">
              <a:avLst/>
            </a:prstGeom>
            <a:noFill/>
          </p:spPr>
          <p:txBody>
            <a:bodyPr wrap="square" rtlCol="0">
              <a:spAutoFit/>
            </a:bodyPr>
            <a:lstStyle/>
            <a:p>
              <a:pPr>
                <a:buNone/>
              </a:pPr>
              <a:r>
                <a:rPr lang="en-GB" sz="2000" dirty="0"/>
                <a:t>Puerto Rico</a:t>
              </a:r>
            </a:p>
          </p:txBody>
        </p:sp>
      </p:grpSp>
      <p:grpSp>
        <p:nvGrpSpPr>
          <p:cNvPr id="46" name="Group 45">
            <a:extLst>
              <a:ext uri="{FF2B5EF4-FFF2-40B4-BE49-F238E27FC236}">
                <a16:creationId xmlns:a16="http://schemas.microsoft.com/office/drawing/2014/main" id="{280C0469-F652-479E-A116-6239295E82E9}"/>
              </a:ext>
            </a:extLst>
          </p:cNvPr>
          <p:cNvGrpSpPr/>
          <p:nvPr/>
        </p:nvGrpSpPr>
        <p:grpSpPr>
          <a:xfrm>
            <a:off x="6194870" y="4548791"/>
            <a:ext cx="2417475" cy="708814"/>
            <a:chOff x="6194870" y="4548791"/>
            <a:chExt cx="2417475" cy="708814"/>
          </a:xfrm>
        </p:grpSpPr>
        <p:pic>
          <p:nvPicPr>
            <p:cNvPr id="34" name="Picture 33" descr="Shape, rectangle&#10;&#10;Description automatically generated">
              <a:extLst>
                <a:ext uri="{FF2B5EF4-FFF2-40B4-BE49-F238E27FC236}">
                  <a16:creationId xmlns:a16="http://schemas.microsoft.com/office/drawing/2014/main" id="{7A0567BC-8BA5-48EC-9AB1-17427D2FEB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94870" y="4548791"/>
              <a:ext cx="1417628" cy="708814"/>
            </a:xfrm>
            <a:prstGeom prst="rect">
              <a:avLst/>
            </a:prstGeom>
          </p:spPr>
        </p:pic>
        <p:sp>
          <p:nvSpPr>
            <p:cNvPr id="37" name="TextBox 36">
              <a:extLst>
                <a:ext uri="{FF2B5EF4-FFF2-40B4-BE49-F238E27FC236}">
                  <a16:creationId xmlns:a16="http://schemas.microsoft.com/office/drawing/2014/main" id="{E77581F4-9E2E-44A2-AEA8-62C4DC61C3C3}"/>
                </a:ext>
              </a:extLst>
            </p:cNvPr>
            <p:cNvSpPr txBox="1"/>
            <p:nvPr/>
          </p:nvSpPr>
          <p:spPr>
            <a:xfrm>
              <a:off x="7603995" y="4703143"/>
              <a:ext cx="1008350" cy="400110"/>
            </a:xfrm>
            <a:prstGeom prst="rect">
              <a:avLst/>
            </a:prstGeom>
            <a:noFill/>
          </p:spPr>
          <p:txBody>
            <a:bodyPr wrap="square" rtlCol="0">
              <a:spAutoFit/>
            </a:bodyPr>
            <a:lstStyle/>
            <a:p>
              <a:pPr>
                <a:buNone/>
              </a:pPr>
              <a:r>
                <a:rPr lang="en-GB" sz="2000" dirty="0"/>
                <a:t>Nigeria</a:t>
              </a:r>
            </a:p>
          </p:txBody>
        </p:sp>
      </p:grpSp>
      <p:grpSp>
        <p:nvGrpSpPr>
          <p:cNvPr id="43" name="Group 42">
            <a:extLst>
              <a:ext uri="{FF2B5EF4-FFF2-40B4-BE49-F238E27FC236}">
                <a16:creationId xmlns:a16="http://schemas.microsoft.com/office/drawing/2014/main" id="{974E98D4-B35C-40A5-AF47-8D23C80AEDCD}"/>
              </a:ext>
            </a:extLst>
          </p:cNvPr>
          <p:cNvGrpSpPr/>
          <p:nvPr/>
        </p:nvGrpSpPr>
        <p:grpSpPr>
          <a:xfrm>
            <a:off x="3405784" y="2109817"/>
            <a:ext cx="2314519" cy="938960"/>
            <a:chOff x="3405784" y="2109817"/>
            <a:chExt cx="2314519" cy="938960"/>
          </a:xfrm>
        </p:grpSpPr>
        <p:pic>
          <p:nvPicPr>
            <p:cNvPr id="38" name="Picture 37">
              <a:extLst>
                <a:ext uri="{FF2B5EF4-FFF2-40B4-BE49-F238E27FC236}">
                  <a16:creationId xmlns:a16="http://schemas.microsoft.com/office/drawing/2014/main" id="{76645B24-5977-4C7D-8CCE-095A3ECBD55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05784" y="2109817"/>
              <a:ext cx="1304111" cy="938960"/>
            </a:xfrm>
            <a:prstGeom prst="rect">
              <a:avLst/>
            </a:prstGeom>
          </p:spPr>
        </p:pic>
        <p:sp>
          <p:nvSpPr>
            <p:cNvPr id="39" name="TextBox 38">
              <a:extLst>
                <a:ext uri="{FF2B5EF4-FFF2-40B4-BE49-F238E27FC236}">
                  <a16:creationId xmlns:a16="http://schemas.microsoft.com/office/drawing/2014/main" id="{B0F4E65C-522F-482A-A346-7C65F808273D}"/>
                </a:ext>
              </a:extLst>
            </p:cNvPr>
            <p:cNvSpPr txBox="1"/>
            <p:nvPr/>
          </p:nvSpPr>
          <p:spPr>
            <a:xfrm>
              <a:off x="4708488" y="2402603"/>
              <a:ext cx="1011815" cy="400110"/>
            </a:xfrm>
            <a:prstGeom prst="rect">
              <a:avLst/>
            </a:prstGeom>
            <a:noFill/>
          </p:spPr>
          <p:txBody>
            <a:bodyPr wrap="none" rtlCol="0">
              <a:spAutoFit/>
            </a:bodyPr>
            <a:lstStyle/>
            <a:p>
              <a:pPr>
                <a:buNone/>
              </a:pPr>
              <a:r>
                <a:rPr lang="en-GB" sz="2000" dirty="0"/>
                <a:t>Iceland</a:t>
              </a:r>
            </a:p>
          </p:txBody>
        </p:sp>
      </p:grpSp>
      <p:grpSp>
        <p:nvGrpSpPr>
          <p:cNvPr id="44" name="Group 43">
            <a:extLst>
              <a:ext uri="{FF2B5EF4-FFF2-40B4-BE49-F238E27FC236}">
                <a16:creationId xmlns:a16="http://schemas.microsoft.com/office/drawing/2014/main" id="{75642AD2-8EAD-4F22-A9A5-1D091C794620}"/>
              </a:ext>
            </a:extLst>
          </p:cNvPr>
          <p:cNvGrpSpPr/>
          <p:nvPr/>
        </p:nvGrpSpPr>
        <p:grpSpPr>
          <a:xfrm>
            <a:off x="3386760" y="3368415"/>
            <a:ext cx="2419703" cy="882090"/>
            <a:chOff x="3386760" y="3368415"/>
            <a:chExt cx="2419703" cy="882090"/>
          </a:xfrm>
        </p:grpSpPr>
        <p:pic>
          <p:nvPicPr>
            <p:cNvPr id="35" name="Picture 34">
              <a:extLst>
                <a:ext uri="{FF2B5EF4-FFF2-40B4-BE49-F238E27FC236}">
                  <a16:creationId xmlns:a16="http://schemas.microsoft.com/office/drawing/2014/main" id="{CC1AC3BE-E051-4F70-89C1-2AD5600ED28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86760" y="3368415"/>
              <a:ext cx="1323135" cy="882090"/>
            </a:xfrm>
            <a:prstGeom prst="rect">
              <a:avLst/>
            </a:prstGeom>
          </p:spPr>
        </p:pic>
        <p:sp>
          <p:nvSpPr>
            <p:cNvPr id="42" name="TextBox 41">
              <a:extLst>
                <a:ext uri="{FF2B5EF4-FFF2-40B4-BE49-F238E27FC236}">
                  <a16:creationId xmlns:a16="http://schemas.microsoft.com/office/drawing/2014/main" id="{D53D769D-66BE-4FA7-869D-CAE366F693EB}"/>
                </a:ext>
              </a:extLst>
            </p:cNvPr>
            <p:cNvSpPr txBox="1"/>
            <p:nvPr/>
          </p:nvSpPr>
          <p:spPr>
            <a:xfrm>
              <a:off x="4693658" y="3575920"/>
              <a:ext cx="1112805" cy="400110"/>
            </a:xfrm>
            <a:prstGeom prst="rect">
              <a:avLst/>
            </a:prstGeom>
            <a:noFill/>
          </p:spPr>
          <p:txBody>
            <a:bodyPr wrap="none" rtlCol="0">
              <a:spAutoFit/>
            </a:bodyPr>
            <a:lstStyle/>
            <a:p>
              <a:pPr>
                <a:buNone/>
              </a:pPr>
              <a:r>
                <a:rPr lang="en-GB" sz="2000" dirty="0"/>
                <a:t>Belgium</a:t>
              </a:r>
            </a:p>
          </p:txBody>
        </p:sp>
      </p:grpSp>
    </p:spTree>
    <p:extLst>
      <p:ext uri="{BB962C8B-B14F-4D97-AF65-F5344CB8AC3E}">
        <p14:creationId xmlns:p14="http://schemas.microsoft.com/office/powerpoint/2010/main" val="10194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E10A2E05-51ED-4F7F-B0FA-C8D129FF154B}"/>
              </a:ext>
            </a:extLst>
          </p:cNvPr>
          <p:cNvSpPr>
            <a:spLocks noGrp="1"/>
          </p:cNvSpPr>
          <p:nvPr>
            <p:ph type="body" sz="quarter" idx="11"/>
          </p:nvPr>
        </p:nvSpPr>
        <p:spPr/>
        <p:txBody>
          <a:bodyPr/>
          <a:lstStyle/>
          <a:p>
            <a:r>
              <a:rPr lang="en-GB" dirty="0"/>
              <a:t>Checkpoint 15: Flag sort (solutions)</a:t>
            </a:r>
          </a:p>
        </p:txBody>
      </p:sp>
      <p:graphicFrame>
        <p:nvGraphicFramePr>
          <p:cNvPr id="2" name="Table 6">
            <a:extLst>
              <a:ext uri="{FF2B5EF4-FFF2-40B4-BE49-F238E27FC236}">
                <a16:creationId xmlns:a16="http://schemas.microsoft.com/office/drawing/2014/main" id="{46981E7B-339F-4D1A-8EEF-9D2ECC5BED6C}"/>
              </a:ext>
            </a:extLst>
          </p:cNvPr>
          <p:cNvGraphicFramePr>
            <a:graphicFrameLocks noGrp="1"/>
          </p:cNvGraphicFramePr>
          <p:nvPr>
            <p:extLst>
              <p:ext uri="{D42A27DB-BD31-4B8C-83A1-F6EECF244321}">
                <p14:modId xmlns:p14="http://schemas.microsoft.com/office/powerpoint/2010/main" val="1410453911"/>
              </p:ext>
            </p:extLst>
          </p:nvPr>
        </p:nvGraphicFramePr>
        <p:xfrm>
          <a:off x="1977272" y="1244521"/>
          <a:ext cx="8761005" cy="5172379"/>
        </p:xfrm>
        <a:graphic>
          <a:graphicData uri="http://schemas.openxmlformats.org/drawingml/2006/table">
            <a:tbl>
              <a:tblPr firstRow="1" bandRow="1">
                <a:tableStyleId>{5940675A-B579-460E-94D1-54222C63F5DA}</a:tableStyleId>
              </a:tblPr>
              <a:tblGrid>
                <a:gridCol w="2920335">
                  <a:extLst>
                    <a:ext uri="{9D8B030D-6E8A-4147-A177-3AD203B41FA5}">
                      <a16:colId xmlns:a16="http://schemas.microsoft.com/office/drawing/2014/main" val="3351720048"/>
                    </a:ext>
                  </a:extLst>
                </a:gridCol>
                <a:gridCol w="2920335">
                  <a:extLst>
                    <a:ext uri="{9D8B030D-6E8A-4147-A177-3AD203B41FA5}">
                      <a16:colId xmlns:a16="http://schemas.microsoft.com/office/drawing/2014/main" val="373761973"/>
                    </a:ext>
                  </a:extLst>
                </a:gridCol>
                <a:gridCol w="2920335">
                  <a:extLst>
                    <a:ext uri="{9D8B030D-6E8A-4147-A177-3AD203B41FA5}">
                      <a16:colId xmlns:a16="http://schemas.microsoft.com/office/drawing/2014/main" val="708484114"/>
                    </a:ext>
                  </a:extLst>
                </a:gridCol>
              </a:tblGrid>
              <a:tr h="761747">
                <a:tc>
                  <a:txBody>
                    <a:bodyPr/>
                    <a:lstStyle/>
                    <a:p>
                      <a:pPr algn="ctr"/>
                      <a:r>
                        <a:rPr lang="en-GB" sz="2200" b="1" dirty="0">
                          <a:solidFill>
                            <a:schemeClr val="tx1"/>
                          </a:solidFill>
                        </a:rPr>
                        <a:t>No lines of symmetry</a:t>
                      </a:r>
                    </a:p>
                  </a:txBody>
                  <a:tcPr>
                    <a:solidFill>
                      <a:schemeClr val="accent5"/>
                    </a:solidFill>
                  </a:tcPr>
                </a:tc>
                <a:tc>
                  <a:txBody>
                    <a:bodyPr/>
                    <a:lstStyle/>
                    <a:p>
                      <a:pPr algn="ctr"/>
                      <a:r>
                        <a:rPr lang="en-GB" sz="2200" b="1" dirty="0">
                          <a:solidFill>
                            <a:schemeClr val="tx1"/>
                          </a:solidFill>
                        </a:rPr>
                        <a:t>Exactly one line of symmetry</a:t>
                      </a:r>
                    </a:p>
                  </a:txBody>
                  <a:tcPr>
                    <a:solidFill>
                      <a:schemeClr val="accent5"/>
                    </a:solidFill>
                  </a:tcPr>
                </a:tc>
                <a:tc>
                  <a:txBody>
                    <a:bodyPr/>
                    <a:lstStyle/>
                    <a:p>
                      <a:pPr algn="ctr"/>
                      <a:r>
                        <a:rPr lang="en-GB" sz="2200" b="1" dirty="0">
                          <a:solidFill>
                            <a:schemeClr val="tx1"/>
                          </a:solidFill>
                        </a:rPr>
                        <a:t>More than one line of symmetry</a:t>
                      </a:r>
                    </a:p>
                  </a:txBody>
                  <a:tcPr>
                    <a:solidFill>
                      <a:schemeClr val="accent5"/>
                    </a:solidFill>
                  </a:tcPr>
                </a:tc>
                <a:extLst>
                  <a:ext uri="{0D108BD9-81ED-4DB2-BD59-A6C34878D82A}">
                    <a16:rowId xmlns:a16="http://schemas.microsoft.com/office/drawing/2014/main" val="1211041821"/>
                  </a:ext>
                </a:extLst>
              </a:tr>
              <a:tr h="4410379">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58798797"/>
                  </a:ext>
                </a:extLst>
              </a:tr>
            </a:tbl>
          </a:graphicData>
        </a:graphic>
      </p:graphicFrame>
      <p:grpSp>
        <p:nvGrpSpPr>
          <p:cNvPr id="18" name="Group 17">
            <a:extLst>
              <a:ext uri="{FF2B5EF4-FFF2-40B4-BE49-F238E27FC236}">
                <a16:creationId xmlns:a16="http://schemas.microsoft.com/office/drawing/2014/main" id="{25664369-6C17-41E2-A4AB-E7309EBBCBC6}"/>
              </a:ext>
            </a:extLst>
          </p:cNvPr>
          <p:cNvGrpSpPr/>
          <p:nvPr/>
        </p:nvGrpSpPr>
        <p:grpSpPr>
          <a:xfrm>
            <a:off x="2110015" y="4467204"/>
            <a:ext cx="1911226" cy="782479"/>
            <a:chOff x="-258776" y="3403458"/>
            <a:chExt cx="3135837" cy="1450532"/>
          </a:xfrm>
        </p:grpSpPr>
        <p:pic>
          <p:nvPicPr>
            <p:cNvPr id="12" name="Picture 11">
              <a:extLst>
                <a:ext uri="{FF2B5EF4-FFF2-40B4-BE49-F238E27FC236}">
                  <a16:creationId xmlns:a16="http://schemas.microsoft.com/office/drawing/2014/main" id="{BE3889CB-5DB9-41F4-A94C-C321D4EDBB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8776" y="3403458"/>
              <a:ext cx="2170930" cy="1450532"/>
            </a:xfrm>
            <a:prstGeom prst="rect">
              <a:avLst/>
            </a:prstGeom>
          </p:spPr>
        </p:pic>
        <p:sp>
          <p:nvSpPr>
            <p:cNvPr id="17" name="TextBox 16">
              <a:extLst>
                <a:ext uri="{FF2B5EF4-FFF2-40B4-BE49-F238E27FC236}">
                  <a16:creationId xmlns:a16="http://schemas.microsoft.com/office/drawing/2014/main" id="{7E3035F7-0727-4CC1-B2E2-528643B9A125}"/>
                </a:ext>
              </a:extLst>
            </p:cNvPr>
            <p:cNvSpPr txBox="1"/>
            <p:nvPr/>
          </p:nvSpPr>
          <p:spPr>
            <a:xfrm>
              <a:off x="1892047" y="3757868"/>
              <a:ext cx="985014" cy="400109"/>
            </a:xfrm>
            <a:prstGeom prst="rect">
              <a:avLst/>
            </a:prstGeom>
            <a:noFill/>
          </p:spPr>
          <p:txBody>
            <a:bodyPr wrap="none" rtlCol="0">
              <a:spAutoFit/>
            </a:bodyPr>
            <a:lstStyle/>
            <a:p>
              <a:pPr>
                <a:buNone/>
              </a:pPr>
              <a:r>
                <a:rPr lang="en-GB" sz="2000" dirty="0"/>
                <a:t>Taiwan</a:t>
              </a:r>
            </a:p>
          </p:txBody>
        </p:sp>
      </p:grpSp>
      <p:grpSp>
        <p:nvGrpSpPr>
          <p:cNvPr id="20" name="Group 19">
            <a:extLst>
              <a:ext uri="{FF2B5EF4-FFF2-40B4-BE49-F238E27FC236}">
                <a16:creationId xmlns:a16="http://schemas.microsoft.com/office/drawing/2014/main" id="{5A5E645A-7F26-4016-9125-CD1EE0E34CEB}"/>
              </a:ext>
            </a:extLst>
          </p:cNvPr>
          <p:cNvGrpSpPr/>
          <p:nvPr/>
        </p:nvGrpSpPr>
        <p:grpSpPr>
          <a:xfrm>
            <a:off x="5006688" y="2086979"/>
            <a:ext cx="2449209" cy="948975"/>
            <a:chOff x="8552175" y="5341342"/>
            <a:chExt cx="3159413" cy="1183630"/>
          </a:xfrm>
        </p:grpSpPr>
        <p:pic>
          <p:nvPicPr>
            <p:cNvPr id="1026" name="Picture 2" descr="See the source image">
              <a:extLst>
                <a:ext uri="{FF2B5EF4-FFF2-40B4-BE49-F238E27FC236}">
                  <a16:creationId xmlns:a16="http://schemas.microsoft.com/office/drawing/2014/main" id="{9D6029E2-A544-4749-99CF-27E8DD91E93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552175" y="5341342"/>
              <a:ext cx="1775444" cy="118363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542823B-BF77-43CF-BC06-0175967CB540}"/>
                </a:ext>
              </a:extLst>
            </p:cNvPr>
            <p:cNvSpPr txBox="1"/>
            <p:nvPr/>
          </p:nvSpPr>
          <p:spPr>
            <a:xfrm>
              <a:off x="10327619" y="5733101"/>
              <a:ext cx="1383969" cy="400110"/>
            </a:xfrm>
            <a:prstGeom prst="rect">
              <a:avLst/>
            </a:prstGeom>
            <a:noFill/>
          </p:spPr>
          <p:txBody>
            <a:bodyPr wrap="none" rtlCol="0">
              <a:spAutoFit/>
            </a:bodyPr>
            <a:lstStyle/>
            <a:p>
              <a:pPr>
                <a:buNone/>
              </a:pPr>
              <a:r>
                <a:rPr lang="en-GB" sz="2000" dirty="0"/>
                <a:t>Venezuela</a:t>
              </a:r>
            </a:p>
          </p:txBody>
        </p:sp>
      </p:grpSp>
      <p:grpSp>
        <p:nvGrpSpPr>
          <p:cNvPr id="23" name="Group 22">
            <a:extLst>
              <a:ext uri="{FF2B5EF4-FFF2-40B4-BE49-F238E27FC236}">
                <a16:creationId xmlns:a16="http://schemas.microsoft.com/office/drawing/2014/main" id="{72F98182-27F2-48B1-AA1D-70EE3F8AB98F}"/>
              </a:ext>
            </a:extLst>
          </p:cNvPr>
          <p:cNvGrpSpPr/>
          <p:nvPr/>
        </p:nvGrpSpPr>
        <p:grpSpPr>
          <a:xfrm>
            <a:off x="7974419" y="3309921"/>
            <a:ext cx="2482859" cy="970117"/>
            <a:chOff x="3413877" y="3516669"/>
            <a:chExt cx="2482859" cy="970117"/>
          </a:xfrm>
        </p:grpSpPr>
        <p:pic>
          <p:nvPicPr>
            <p:cNvPr id="22" name="Picture 21">
              <a:extLst>
                <a:ext uri="{FF2B5EF4-FFF2-40B4-BE49-F238E27FC236}">
                  <a16:creationId xmlns:a16="http://schemas.microsoft.com/office/drawing/2014/main" id="{AD95849F-0E9E-408B-8863-5538AC1E20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13877" y="3516669"/>
              <a:ext cx="970117" cy="970117"/>
            </a:xfrm>
            <a:prstGeom prst="rect">
              <a:avLst/>
            </a:prstGeom>
          </p:spPr>
        </p:pic>
        <p:sp>
          <p:nvSpPr>
            <p:cNvPr id="24" name="TextBox 23">
              <a:extLst>
                <a:ext uri="{FF2B5EF4-FFF2-40B4-BE49-F238E27FC236}">
                  <a16:creationId xmlns:a16="http://schemas.microsoft.com/office/drawing/2014/main" id="{03ACDFE9-FDAF-42E8-9793-55D6816E3368}"/>
                </a:ext>
              </a:extLst>
            </p:cNvPr>
            <p:cNvSpPr txBox="1"/>
            <p:nvPr/>
          </p:nvSpPr>
          <p:spPr>
            <a:xfrm>
              <a:off x="4384784" y="3774034"/>
              <a:ext cx="1511952" cy="400110"/>
            </a:xfrm>
            <a:prstGeom prst="rect">
              <a:avLst/>
            </a:prstGeom>
            <a:noFill/>
          </p:spPr>
          <p:txBody>
            <a:bodyPr wrap="none" rtlCol="0">
              <a:spAutoFit/>
            </a:bodyPr>
            <a:lstStyle/>
            <a:p>
              <a:pPr>
                <a:buNone/>
              </a:pPr>
              <a:r>
                <a:rPr lang="en-GB" sz="2000" dirty="0"/>
                <a:t>Switzerland</a:t>
              </a:r>
            </a:p>
          </p:txBody>
        </p:sp>
      </p:grpSp>
      <p:grpSp>
        <p:nvGrpSpPr>
          <p:cNvPr id="47" name="Group 46">
            <a:extLst>
              <a:ext uri="{FF2B5EF4-FFF2-40B4-BE49-F238E27FC236}">
                <a16:creationId xmlns:a16="http://schemas.microsoft.com/office/drawing/2014/main" id="{F07375A2-DC68-4654-9A72-9805BAF40628}"/>
              </a:ext>
            </a:extLst>
          </p:cNvPr>
          <p:cNvGrpSpPr/>
          <p:nvPr/>
        </p:nvGrpSpPr>
        <p:grpSpPr>
          <a:xfrm>
            <a:off x="5008930" y="3199327"/>
            <a:ext cx="2469858" cy="925483"/>
            <a:chOff x="9128481" y="4421508"/>
            <a:chExt cx="2469858" cy="925483"/>
          </a:xfrm>
        </p:grpSpPr>
        <p:pic>
          <p:nvPicPr>
            <p:cNvPr id="25" name="Picture 24">
              <a:extLst>
                <a:ext uri="{FF2B5EF4-FFF2-40B4-BE49-F238E27FC236}">
                  <a16:creationId xmlns:a16="http://schemas.microsoft.com/office/drawing/2014/main" id="{ECE87B10-F1E1-44D6-9492-BFC042E319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28481" y="4421508"/>
              <a:ext cx="1388767" cy="925483"/>
            </a:xfrm>
            <a:prstGeom prst="rect">
              <a:avLst/>
            </a:prstGeom>
          </p:spPr>
        </p:pic>
        <p:sp>
          <p:nvSpPr>
            <p:cNvPr id="28" name="TextBox 27">
              <a:extLst>
                <a:ext uri="{FF2B5EF4-FFF2-40B4-BE49-F238E27FC236}">
                  <a16:creationId xmlns:a16="http://schemas.microsoft.com/office/drawing/2014/main" id="{48114668-6759-4801-A52B-972CC7195895}"/>
                </a:ext>
              </a:extLst>
            </p:cNvPr>
            <p:cNvSpPr txBox="1"/>
            <p:nvPr/>
          </p:nvSpPr>
          <p:spPr>
            <a:xfrm>
              <a:off x="10477326" y="4627886"/>
              <a:ext cx="1121013" cy="400110"/>
            </a:xfrm>
            <a:prstGeom prst="rect">
              <a:avLst/>
            </a:prstGeom>
            <a:noFill/>
          </p:spPr>
          <p:txBody>
            <a:bodyPr wrap="none" rtlCol="0">
              <a:spAutoFit/>
            </a:bodyPr>
            <a:lstStyle/>
            <a:p>
              <a:pPr>
                <a:buNone/>
              </a:pPr>
              <a:r>
                <a:rPr lang="en-GB" sz="2000" dirty="0"/>
                <a:t>Vietnam</a:t>
              </a:r>
            </a:p>
          </p:txBody>
        </p:sp>
      </p:grpSp>
      <p:grpSp>
        <p:nvGrpSpPr>
          <p:cNvPr id="48" name="Group 47">
            <a:extLst>
              <a:ext uri="{FF2B5EF4-FFF2-40B4-BE49-F238E27FC236}">
                <a16:creationId xmlns:a16="http://schemas.microsoft.com/office/drawing/2014/main" id="{F8D73253-6C23-4BB6-A80F-CC01ECC21F3D}"/>
              </a:ext>
            </a:extLst>
          </p:cNvPr>
          <p:cNvGrpSpPr/>
          <p:nvPr/>
        </p:nvGrpSpPr>
        <p:grpSpPr>
          <a:xfrm>
            <a:off x="2110015" y="3342500"/>
            <a:ext cx="2921278" cy="926629"/>
            <a:chOff x="9130866" y="2141806"/>
            <a:chExt cx="2921278" cy="926629"/>
          </a:xfrm>
        </p:grpSpPr>
        <p:pic>
          <p:nvPicPr>
            <p:cNvPr id="27" name="Picture 26">
              <a:extLst>
                <a:ext uri="{FF2B5EF4-FFF2-40B4-BE49-F238E27FC236}">
                  <a16:creationId xmlns:a16="http://schemas.microsoft.com/office/drawing/2014/main" id="{037CA066-6526-42EF-A829-E3D0A8D550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30866" y="2141806"/>
              <a:ext cx="1388767" cy="926629"/>
            </a:xfrm>
            <a:prstGeom prst="rect">
              <a:avLst/>
            </a:prstGeom>
          </p:spPr>
        </p:pic>
        <p:sp>
          <p:nvSpPr>
            <p:cNvPr id="30" name="TextBox 29">
              <a:extLst>
                <a:ext uri="{FF2B5EF4-FFF2-40B4-BE49-F238E27FC236}">
                  <a16:creationId xmlns:a16="http://schemas.microsoft.com/office/drawing/2014/main" id="{E746C74E-8D62-4213-A413-8630E38DDF12}"/>
                </a:ext>
              </a:extLst>
            </p:cNvPr>
            <p:cNvSpPr txBox="1"/>
            <p:nvPr/>
          </p:nvSpPr>
          <p:spPr>
            <a:xfrm>
              <a:off x="10554683" y="2225353"/>
              <a:ext cx="1497461" cy="707886"/>
            </a:xfrm>
            <a:prstGeom prst="rect">
              <a:avLst/>
            </a:prstGeom>
            <a:noFill/>
          </p:spPr>
          <p:txBody>
            <a:bodyPr wrap="square" rtlCol="0">
              <a:spAutoFit/>
            </a:bodyPr>
            <a:lstStyle/>
            <a:p>
              <a:pPr>
                <a:buNone/>
              </a:pPr>
              <a:r>
                <a:rPr lang="en-GB" sz="2000" dirty="0"/>
                <a:t>Dominican Republic</a:t>
              </a:r>
            </a:p>
          </p:txBody>
        </p:sp>
      </p:grpSp>
      <p:grpSp>
        <p:nvGrpSpPr>
          <p:cNvPr id="45" name="Group 44">
            <a:extLst>
              <a:ext uri="{FF2B5EF4-FFF2-40B4-BE49-F238E27FC236}">
                <a16:creationId xmlns:a16="http://schemas.microsoft.com/office/drawing/2014/main" id="{797A310F-BC15-4F62-BC99-F46E8B60AD95}"/>
              </a:ext>
            </a:extLst>
          </p:cNvPr>
          <p:cNvGrpSpPr/>
          <p:nvPr/>
        </p:nvGrpSpPr>
        <p:grpSpPr>
          <a:xfrm>
            <a:off x="2090203" y="2158182"/>
            <a:ext cx="2887257" cy="909975"/>
            <a:chOff x="6174513" y="3350729"/>
            <a:chExt cx="2887257" cy="909975"/>
          </a:xfrm>
        </p:grpSpPr>
        <p:pic>
          <p:nvPicPr>
            <p:cNvPr id="32" name="Picture 31" descr="Shape, arrow&#10;&#10;Description automatically generated">
              <a:extLst>
                <a:ext uri="{FF2B5EF4-FFF2-40B4-BE49-F238E27FC236}">
                  <a16:creationId xmlns:a16="http://schemas.microsoft.com/office/drawing/2014/main" id="{E0467602-7C07-40DA-B47D-67DDF0CE297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74513" y="3350729"/>
              <a:ext cx="1364964" cy="909975"/>
            </a:xfrm>
            <a:prstGeom prst="rect">
              <a:avLst/>
            </a:prstGeom>
          </p:spPr>
        </p:pic>
        <p:sp>
          <p:nvSpPr>
            <p:cNvPr id="36" name="TextBox 35">
              <a:extLst>
                <a:ext uri="{FF2B5EF4-FFF2-40B4-BE49-F238E27FC236}">
                  <a16:creationId xmlns:a16="http://schemas.microsoft.com/office/drawing/2014/main" id="{4027ABCD-2316-4E10-9CD4-388849CFE6C2}"/>
                </a:ext>
              </a:extLst>
            </p:cNvPr>
            <p:cNvSpPr txBox="1"/>
            <p:nvPr/>
          </p:nvSpPr>
          <p:spPr>
            <a:xfrm>
              <a:off x="7564309" y="3447523"/>
              <a:ext cx="1497461" cy="707886"/>
            </a:xfrm>
            <a:prstGeom prst="rect">
              <a:avLst/>
            </a:prstGeom>
            <a:noFill/>
          </p:spPr>
          <p:txBody>
            <a:bodyPr wrap="square" rtlCol="0">
              <a:spAutoFit/>
            </a:bodyPr>
            <a:lstStyle/>
            <a:p>
              <a:pPr>
                <a:buNone/>
              </a:pPr>
              <a:r>
                <a:rPr lang="en-GB" sz="2000" dirty="0"/>
                <a:t>Puerto Rico</a:t>
              </a:r>
            </a:p>
          </p:txBody>
        </p:sp>
      </p:grpSp>
      <p:grpSp>
        <p:nvGrpSpPr>
          <p:cNvPr id="46" name="Group 45">
            <a:extLst>
              <a:ext uri="{FF2B5EF4-FFF2-40B4-BE49-F238E27FC236}">
                <a16:creationId xmlns:a16="http://schemas.microsoft.com/office/drawing/2014/main" id="{280C0469-F652-479E-A116-6239295E82E9}"/>
              </a:ext>
            </a:extLst>
          </p:cNvPr>
          <p:cNvGrpSpPr/>
          <p:nvPr/>
        </p:nvGrpSpPr>
        <p:grpSpPr>
          <a:xfrm>
            <a:off x="7968553" y="2239232"/>
            <a:ext cx="2488725" cy="708814"/>
            <a:chOff x="6194870" y="4548791"/>
            <a:chExt cx="2488725" cy="708814"/>
          </a:xfrm>
        </p:grpSpPr>
        <p:pic>
          <p:nvPicPr>
            <p:cNvPr id="34" name="Picture 33" descr="Shape, rectangle&#10;&#10;Description automatically generated">
              <a:extLst>
                <a:ext uri="{FF2B5EF4-FFF2-40B4-BE49-F238E27FC236}">
                  <a16:creationId xmlns:a16="http://schemas.microsoft.com/office/drawing/2014/main" id="{7A0567BC-8BA5-48EC-9AB1-17427D2FEB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94870" y="4548791"/>
              <a:ext cx="1417628" cy="708814"/>
            </a:xfrm>
            <a:prstGeom prst="rect">
              <a:avLst/>
            </a:prstGeom>
          </p:spPr>
        </p:pic>
        <p:sp>
          <p:nvSpPr>
            <p:cNvPr id="37" name="TextBox 36">
              <a:extLst>
                <a:ext uri="{FF2B5EF4-FFF2-40B4-BE49-F238E27FC236}">
                  <a16:creationId xmlns:a16="http://schemas.microsoft.com/office/drawing/2014/main" id="{E77581F4-9E2E-44A2-AEA8-62C4DC61C3C3}"/>
                </a:ext>
              </a:extLst>
            </p:cNvPr>
            <p:cNvSpPr txBox="1"/>
            <p:nvPr/>
          </p:nvSpPr>
          <p:spPr>
            <a:xfrm>
              <a:off x="7603994" y="4703143"/>
              <a:ext cx="1079601" cy="400110"/>
            </a:xfrm>
            <a:prstGeom prst="rect">
              <a:avLst/>
            </a:prstGeom>
            <a:noFill/>
          </p:spPr>
          <p:txBody>
            <a:bodyPr wrap="square" rtlCol="0">
              <a:spAutoFit/>
            </a:bodyPr>
            <a:lstStyle/>
            <a:p>
              <a:pPr>
                <a:buNone/>
              </a:pPr>
              <a:r>
                <a:rPr lang="en-GB" sz="2000" dirty="0"/>
                <a:t>Nigeria</a:t>
              </a:r>
            </a:p>
          </p:txBody>
        </p:sp>
      </p:grpSp>
      <p:grpSp>
        <p:nvGrpSpPr>
          <p:cNvPr id="43" name="Group 42">
            <a:extLst>
              <a:ext uri="{FF2B5EF4-FFF2-40B4-BE49-F238E27FC236}">
                <a16:creationId xmlns:a16="http://schemas.microsoft.com/office/drawing/2014/main" id="{974E98D4-B35C-40A5-AF47-8D23C80AEDCD}"/>
              </a:ext>
            </a:extLst>
          </p:cNvPr>
          <p:cNvGrpSpPr/>
          <p:nvPr/>
        </p:nvGrpSpPr>
        <p:grpSpPr>
          <a:xfrm>
            <a:off x="5006688" y="4277352"/>
            <a:ext cx="2314519" cy="938960"/>
            <a:chOff x="3405784" y="2109817"/>
            <a:chExt cx="2314519" cy="938960"/>
          </a:xfrm>
        </p:grpSpPr>
        <p:pic>
          <p:nvPicPr>
            <p:cNvPr id="38" name="Picture 37">
              <a:extLst>
                <a:ext uri="{FF2B5EF4-FFF2-40B4-BE49-F238E27FC236}">
                  <a16:creationId xmlns:a16="http://schemas.microsoft.com/office/drawing/2014/main" id="{76645B24-5977-4C7D-8CCE-095A3ECBD55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05784" y="2109817"/>
              <a:ext cx="1304111" cy="938960"/>
            </a:xfrm>
            <a:prstGeom prst="rect">
              <a:avLst/>
            </a:prstGeom>
          </p:spPr>
        </p:pic>
        <p:sp>
          <p:nvSpPr>
            <p:cNvPr id="39" name="TextBox 38">
              <a:extLst>
                <a:ext uri="{FF2B5EF4-FFF2-40B4-BE49-F238E27FC236}">
                  <a16:creationId xmlns:a16="http://schemas.microsoft.com/office/drawing/2014/main" id="{B0F4E65C-522F-482A-A346-7C65F808273D}"/>
                </a:ext>
              </a:extLst>
            </p:cNvPr>
            <p:cNvSpPr txBox="1"/>
            <p:nvPr/>
          </p:nvSpPr>
          <p:spPr>
            <a:xfrm>
              <a:off x="4708488" y="2402603"/>
              <a:ext cx="1011815" cy="400110"/>
            </a:xfrm>
            <a:prstGeom prst="rect">
              <a:avLst/>
            </a:prstGeom>
            <a:noFill/>
          </p:spPr>
          <p:txBody>
            <a:bodyPr wrap="none" rtlCol="0">
              <a:spAutoFit/>
            </a:bodyPr>
            <a:lstStyle/>
            <a:p>
              <a:pPr>
                <a:buNone/>
              </a:pPr>
              <a:r>
                <a:rPr lang="en-GB" sz="2000" dirty="0"/>
                <a:t>Iceland</a:t>
              </a:r>
            </a:p>
          </p:txBody>
        </p:sp>
      </p:grpSp>
      <p:grpSp>
        <p:nvGrpSpPr>
          <p:cNvPr id="44" name="Group 43">
            <a:extLst>
              <a:ext uri="{FF2B5EF4-FFF2-40B4-BE49-F238E27FC236}">
                <a16:creationId xmlns:a16="http://schemas.microsoft.com/office/drawing/2014/main" id="{75642AD2-8EAD-4F22-A9A5-1D091C794620}"/>
              </a:ext>
            </a:extLst>
          </p:cNvPr>
          <p:cNvGrpSpPr/>
          <p:nvPr/>
        </p:nvGrpSpPr>
        <p:grpSpPr>
          <a:xfrm>
            <a:off x="5006688" y="5415576"/>
            <a:ext cx="2419703" cy="882090"/>
            <a:chOff x="3386760" y="3368415"/>
            <a:chExt cx="2419703" cy="882090"/>
          </a:xfrm>
        </p:grpSpPr>
        <p:pic>
          <p:nvPicPr>
            <p:cNvPr id="35" name="Picture 34">
              <a:extLst>
                <a:ext uri="{FF2B5EF4-FFF2-40B4-BE49-F238E27FC236}">
                  <a16:creationId xmlns:a16="http://schemas.microsoft.com/office/drawing/2014/main" id="{CC1AC3BE-E051-4F70-89C1-2AD5600ED28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86760" y="3368415"/>
              <a:ext cx="1323135" cy="882090"/>
            </a:xfrm>
            <a:prstGeom prst="rect">
              <a:avLst/>
            </a:prstGeom>
          </p:spPr>
        </p:pic>
        <p:sp>
          <p:nvSpPr>
            <p:cNvPr id="42" name="TextBox 41">
              <a:extLst>
                <a:ext uri="{FF2B5EF4-FFF2-40B4-BE49-F238E27FC236}">
                  <a16:creationId xmlns:a16="http://schemas.microsoft.com/office/drawing/2014/main" id="{D53D769D-66BE-4FA7-869D-CAE366F693EB}"/>
                </a:ext>
              </a:extLst>
            </p:cNvPr>
            <p:cNvSpPr txBox="1"/>
            <p:nvPr/>
          </p:nvSpPr>
          <p:spPr>
            <a:xfrm>
              <a:off x="4693658" y="3575920"/>
              <a:ext cx="1112805" cy="400110"/>
            </a:xfrm>
            <a:prstGeom prst="rect">
              <a:avLst/>
            </a:prstGeom>
            <a:noFill/>
          </p:spPr>
          <p:txBody>
            <a:bodyPr wrap="none" rtlCol="0">
              <a:spAutoFit/>
            </a:bodyPr>
            <a:lstStyle/>
            <a:p>
              <a:pPr>
                <a:buNone/>
              </a:pPr>
              <a:r>
                <a:rPr lang="en-GB" sz="2000" dirty="0"/>
                <a:t>Belgium</a:t>
              </a:r>
            </a:p>
          </p:txBody>
        </p:sp>
      </p:grpSp>
    </p:spTree>
    <p:extLst>
      <p:ext uri="{BB962C8B-B14F-4D97-AF65-F5344CB8AC3E}">
        <p14:creationId xmlns:p14="http://schemas.microsoft.com/office/powerpoint/2010/main" val="1462061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128154908"/>
              </p:ext>
            </p:extLst>
          </p:nvPr>
        </p:nvGraphicFramePr>
        <p:xfrm>
          <a:off x="234618" y="764704"/>
          <a:ext cx="11772000" cy="5913120"/>
        </p:xfrm>
        <a:graphic>
          <a:graphicData uri="http://schemas.openxmlformats.org/drawingml/2006/table">
            <a:tbl>
              <a:tblPr firstRow="1" bandRow="1">
                <a:tableStyleId>{5940675A-B579-460E-94D1-54222C63F5DA}</a:tableStyleId>
              </a:tblPr>
              <a:tblGrid>
                <a:gridCol w="3996000">
                  <a:extLst>
                    <a:ext uri="{9D8B030D-6E8A-4147-A177-3AD203B41FA5}">
                      <a16:colId xmlns:a16="http://schemas.microsoft.com/office/drawing/2014/main" val="695237181"/>
                    </a:ext>
                  </a:extLst>
                </a:gridCol>
                <a:gridCol w="777600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physical flags to fold and manipulate. A </a:t>
                      </a:r>
                      <a:r>
                        <a:rPr lang="en-GB" sz="1600" i="0" u="none" dirty="0">
                          <a:hlinkClick r:id="rId3" action="ppaction://hlinksldjump"/>
                        </a:rPr>
                        <a:t>printable resource</a:t>
                      </a:r>
                      <a:r>
                        <a:rPr lang="en-GB" sz="1600" i="0" u="none" dirty="0"/>
                        <a:t> of both the table and the flags can be found on slide 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could be asked to design their own flags for each column with specific constraints, such as to include a triangle shape or to use three different colours.</a:t>
                      </a:r>
                    </a:p>
                    <a:p>
                      <a:endParaRPr lang="en-GB" sz="1600" u="none" dirty="0"/>
                    </a:p>
                    <a:p>
                      <a:r>
                        <a:rPr lang="en-GB" sz="1600" b="1" i="0" u="none" dirty="0"/>
                        <a:t>Representations</a:t>
                      </a:r>
                    </a:p>
                    <a:p>
                      <a:r>
                        <a:rPr lang="en-GB" sz="1600" b="0" i="0" u="none" dirty="0"/>
                        <a:t>Flags are used here as a familiar image that can be used to explore symmetry. Students may have experienced similar tasks at primary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‘flag sort’ is designed to elicit misconceptions around reflection and line symmetry. Rather than asking students to place the flags in the table, they need to decide if their positions are correct and explain why. For example, the Nigerian flag is incorrectly in the central column but students might not notice the horizontal line of symmetry as readily as the vertical line of symmetry.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 key misconception is likely around the shape of the rectangle. Some students, for example, might recognise that the five-pointed star in the Vietnamese flag has five lines of symmetry, and not realise that only one of these coincides with the two lines of symmetry in the overall rectangle. The square Swiss flag has been included to contrast between the four lines of symmetry in a square and the two in a rectangle: draw attention to this if students don’t make the comparison independently.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Some flags that are </a:t>
                      </a:r>
                      <a:r>
                        <a:rPr lang="en-GB" sz="1600" i="1" dirty="0"/>
                        <a:t>nearly</a:t>
                      </a:r>
                      <a:r>
                        <a:rPr lang="en-GB" sz="1600" i="0" dirty="0"/>
                        <a:t> symmetrical, but for certain features, have been included – such as Puerto Rico and Iceland. Taiwan has features that are symmetrical, although overall it is not. Ask students what would need to be changed or removed in order for them to be symmetrical. The Dominican Republic flag, without the image in the centre, has rotational symmetry. Rotational symmetry is no longer mentioned in the primary curriculum, but students might recognise that the colours of the flag would be correct if it were rotated 180°.</a:t>
                      </a:r>
                      <a:endParaRPr lang="en-GB" sz="1600" dirty="0"/>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There are a number of other symmetry tasks involving flags, which you can be easily found using a search engine.</a:t>
                      </a:r>
                    </a:p>
                    <a:p>
                      <a:pPr marL="285750" indent="-285750">
                        <a:buFont typeface="Arial" panose="020B0604020202020204" pitchFamily="34" charset="0"/>
                        <a:buChar char="•"/>
                      </a:pPr>
                      <a:r>
                        <a:rPr lang="en-GB" sz="1600" b="0" dirty="0"/>
                        <a:t>The NCETM has produced some resources for Year 4, which give an idea of how symmetry may have been explored in primary: </a:t>
                      </a:r>
                      <a:r>
                        <a:rPr lang="en-GB" sz="1600" dirty="0">
                          <a:hlinkClick r:id="rId4"/>
                        </a:rPr>
                        <a:t>Symmetry in 2D shapes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78836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E0D6B71-AAD1-4CFF-B23B-A06CDCEC963C}"/>
              </a:ext>
            </a:extLst>
          </p:cNvPr>
          <p:cNvPicPr>
            <a:picLocks noChangeAspect="1"/>
          </p:cNvPicPr>
          <p:nvPr/>
        </p:nvPicPr>
        <p:blipFill rotWithShape="1">
          <a:blip r:embed="rId3">
            <a:extLst>
              <a:ext uri="{28A0092B-C50C-407E-A947-70E740481C1C}">
                <a14:useLocalDpi xmlns:a14="http://schemas.microsoft.com/office/drawing/2010/main"/>
              </a:ext>
            </a:extLst>
          </a:blip>
          <a:srcRect l="7420" t="24484" r="19252" b="2748"/>
          <a:stretch/>
        </p:blipFill>
        <p:spPr bwMode="auto">
          <a:xfrm>
            <a:off x="9037372" y="1541035"/>
            <a:ext cx="2580245" cy="3177985"/>
          </a:xfrm>
          <a:prstGeom prst="rect">
            <a:avLst/>
          </a:prstGeom>
          <a:noFill/>
          <a:ln>
            <a:noFill/>
          </a:ln>
        </p:spPr>
      </p:pic>
      <p:sp>
        <p:nvSpPr>
          <p:cNvPr id="3" name="Text Placeholder 2">
            <a:extLst>
              <a:ext uri="{FF2B5EF4-FFF2-40B4-BE49-F238E27FC236}">
                <a16:creationId xmlns:a16="http://schemas.microsoft.com/office/drawing/2014/main" id="{415B265F-0054-4C46-AD31-8CB035F1C6A8}"/>
              </a:ext>
            </a:extLst>
          </p:cNvPr>
          <p:cNvSpPr>
            <a:spLocks noGrp="1"/>
          </p:cNvSpPr>
          <p:nvPr>
            <p:ph type="body" sz="quarter" idx="11"/>
          </p:nvPr>
        </p:nvSpPr>
        <p:spPr/>
        <p:txBody>
          <a:bodyPr/>
          <a:lstStyle/>
          <a:p>
            <a:r>
              <a:rPr lang="en-US" dirty="0"/>
              <a:t>Checkpoint 16: Where’s the line?</a:t>
            </a:r>
          </a:p>
        </p:txBody>
      </p:sp>
      <p:sp>
        <p:nvSpPr>
          <p:cNvPr id="2" name="TextBox 1">
            <a:extLst>
              <a:ext uri="{FF2B5EF4-FFF2-40B4-BE49-F238E27FC236}">
                <a16:creationId xmlns:a16="http://schemas.microsoft.com/office/drawing/2014/main" id="{D2D3EF84-BC98-0345-8522-3161E3D22F48}"/>
              </a:ext>
            </a:extLst>
          </p:cNvPr>
          <p:cNvSpPr txBox="1"/>
          <p:nvPr/>
        </p:nvSpPr>
        <p:spPr>
          <a:xfrm>
            <a:off x="132508" y="999464"/>
            <a:ext cx="11926984" cy="430887"/>
          </a:xfrm>
          <a:prstGeom prst="rect">
            <a:avLst/>
          </a:prstGeom>
          <a:noFill/>
        </p:spPr>
        <p:txBody>
          <a:bodyPr wrap="square" rtlCol="0">
            <a:spAutoFit/>
          </a:bodyPr>
          <a:lstStyle/>
          <a:p>
            <a:pPr>
              <a:buNone/>
            </a:pPr>
            <a:r>
              <a:rPr lang="en-US" sz="2200" dirty="0"/>
              <a:t>Complete each diagram so that the dotted line is a line of symmetry.</a:t>
            </a:r>
          </a:p>
        </p:txBody>
      </p:sp>
      <p:sp>
        <p:nvSpPr>
          <p:cNvPr id="8" name="Action Button: Help 7">
            <a:hlinkClick r:id="" action="ppaction://noaction" highlightClick="1"/>
            <a:extLst>
              <a:ext uri="{FF2B5EF4-FFF2-40B4-BE49-F238E27FC236}">
                <a16:creationId xmlns:a16="http://schemas.microsoft.com/office/drawing/2014/main" id="{A4A01B87-F0A3-294A-AD5B-4E0C397824CA}"/>
              </a:ext>
            </a:extLst>
          </p:cNvPr>
          <p:cNvSpPr/>
          <p:nvPr/>
        </p:nvSpPr>
        <p:spPr>
          <a:xfrm>
            <a:off x="224086" y="521330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2050" name="80073B4A-233B-4E15-A9BA-CA995566ADAF">
            <a:extLst>
              <a:ext uri="{FF2B5EF4-FFF2-40B4-BE49-F238E27FC236}">
                <a16:creationId xmlns:a16="http://schemas.microsoft.com/office/drawing/2014/main" id="{909B0721-2F31-4ADD-9DC9-E42D5AD2CFD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 r="68333" b="1"/>
          <a:stretch/>
        </p:blipFill>
        <p:spPr bwMode="auto">
          <a:xfrm>
            <a:off x="299776" y="1563601"/>
            <a:ext cx="2525953"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80073B4A-233B-4E15-A9BA-CA995566ADAF">
            <a:extLst>
              <a:ext uri="{FF2B5EF4-FFF2-40B4-BE49-F238E27FC236}">
                <a16:creationId xmlns:a16="http://schemas.microsoft.com/office/drawing/2014/main" id="{FAFCBF22-E34C-4559-A24B-05C3F6A83A2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2143" t="-557" r="36722" b="557"/>
          <a:stretch/>
        </p:blipFill>
        <p:spPr bwMode="auto">
          <a:xfrm>
            <a:off x="3191971" y="1527924"/>
            <a:ext cx="2483557"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80073B4A-233B-4E15-A9BA-CA995566ADAF">
            <a:extLst>
              <a:ext uri="{FF2B5EF4-FFF2-40B4-BE49-F238E27FC236}">
                <a16:creationId xmlns:a16="http://schemas.microsoft.com/office/drawing/2014/main" id="{19759A78-F51D-40F6-9870-56B85BC61D9D}"/>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66639" r="1439"/>
          <a:stretch/>
        </p:blipFill>
        <p:spPr bwMode="auto">
          <a:xfrm>
            <a:off x="6096000" y="1541035"/>
            <a:ext cx="2546300"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02ACFCF-FD95-4ACF-B346-15A9EF944AFC}"/>
              </a:ext>
            </a:extLst>
          </p:cNvPr>
          <p:cNvSpPr txBox="1"/>
          <p:nvPr/>
        </p:nvSpPr>
        <p:spPr>
          <a:xfrm>
            <a:off x="299776" y="1544062"/>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5" name="TextBox 14">
            <a:extLst>
              <a:ext uri="{FF2B5EF4-FFF2-40B4-BE49-F238E27FC236}">
                <a16:creationId xmlns:a16="http://schemas.microsoft.com/office/drawing/2014/main" id="{DBC7F42E-9036-47B0-A0B7-7EABFB51AA8E}"/>
              </a:ext>
            </a:extLst>
          </p:cNvPr>
          <p:cNvSpPr txBox="1"/>
          <p:nvPr/>
        </p:nvSpPr>
        <p:spPr>
          <a:xfrm>
            <a:off x="3129228" y="1516883"/>
            <a:ext cx="436338" cy="430887"/>
          </a:xfrm>
          <a:prstGeom prst="rect">
            <a:avLst/>
          </a:prstGeom>
          <a:noFill/>
        </p:spPr>
        <p:txBody>
          <a:bodyPr wrap="square" rtlCol="0">
            <a:spAutoFit/>
          </a:bodyPr>
          <a:lstStyle/>
          <a:p>
            <a:pPr>
              <a:buNone/>
            </a:pPr>
            <a:r>
              <a:rPr lang="en-GB" sz="2200" dirty="0">
                <a:solidFill>
                  <a:srgbClr val="00628C"/>
                </a:solidFill>
              </a:rPr>
              <a:t>b)</a:t>
            </a:r>
          </a:p>
        </p:txBody>
      </p:sp>
      <p:sp>
        <p:nvSpPr>
          <p:cNvPr id="16" name="TextBox 15">
            <a:extLst>
              <a:ext uri="{FF2B5EF4-FFF2-40B4-BE49-F238E27FC236}">
                <a16:creationId xmlns:a16="http://schemas.microsoft.com/office/drawing/2014/main" id="{EEAD0FDD-B1FA-4CA4-BA86-FCEBAE6D4531}"/>
              </a:ext>
            </a:extLst>
          </p:cNvPr>
          <p:cNvSpPr txBox="1"/>
          <p:nvPr/>
        </p:nvSpPr>
        <p:spPr>
          <a:xfrm>
            <a:off x="6099086" y="1515926"/>
            <a:ext cx="436338" cy="430887"/>
          </a:xfrm>
          <a:prstGeom prst="rect">
            <a:avLst/>
          </a:prstGeom>
          <a:noFill/>
        </p:spPr>
        <p:txBody>
          <a:bodyPr wrap="square" rtlCol="0">
            <a:spAutoFit/>
          </a:bodyPr>
          <a:lstStyle/>
          <a:p>
            <a:pPr>
              <a:buNone/>
            </a:pPr>
            <a:r>
              <a:rPr lang="en-GB" sz="2200" dirty="0">
                <a:solidFill>
                  <a:srgbClr val="00628C"/>
                </a:solidFill>
              </a:rPr>
              <a:t>c)</a:t>
            </a:r>
          </a:p>
        </p:txBody>
      </p:sp>
      <p:sp>
        <p:nvSpPr>
          <p:cNvPr id="17" name="TextBox 16">
            <a:extLst>
              <a:ext uri="{FF2B5EF4-FFF2-40B4-BE49-F238E27FC236}">
                <a16:creationId xmlns:a16="http://schemas.microsoft.com/office/drawing/2014/main" id="{9B9D8F68-0D1A-4A0A-9A31-B2F3213E6569}"/>
              </a:ext>
            </a:extLst>
          </p:cNvPr>
          <p:cNvSpPr txBox="1"/>
          <p:nvPr/>
        </p:nvSpPr>
        <p:spPr>
          <a:xfrm>
            <a:off x="1270431" y="5072896"/>
            <a:ext cx="7481683" cy="1107996"/>
          </a:xfrm>
          <a:prstGeom prst="rect">
            <a:avLst/>
          </a:prstGeom>
          <a:noFill/>
        </p:spPr>
        <p:txBody>
          <a:bodyPr wrap="square" rtlCol="0">
            <a:spAutoFit/>
          </a:bodyPr>
          <a:lstStyle/>
          <a:p>
            <a:pPr>
              <a:buNone/>
            </a:pPr>
            <a:r>
              <a:rPr lang="en-US" sz="2200" dirty="0"/>
              <a:t>Draw each shape and reflect it in a different mirror line to those given. Can you create a reflection that no one else has thought of?</a:t>
            </a:r>
          </a:p>
        </p:txBody>
      </p:sp>
      <p:sp>
        <p:nvSpPr>
          <p:cNvPr id="18" name="TextBox 17">
            <a:extLst>
              <a:ext uri="{FF2B5EF4-FFF2-40B4-BE49-F238E27FC236}">
                <a16:creationId xmlns:a16="http://schemas.microsoft.com/office/drawing/2014/main" id="{8AC44E9A-58AD-47CD-8B29-F8E6CE26E1D1}"/>
              </a:ext>
            </a:extLst>
          </p:cNvPr>
          <p:cNvSpPr txBox="1"/>
          <p:nvPr/>
        </p:nvSpPr>
        <p:spPr>
          <a:xfrm>
            <a:off x="9078548" y="1515925"/>
            <a:ext cx="436338" cy="430887"/>
          </a:xfrm>
          <a:prstGeom prst="rect">
            <a:avLst/>
          </a:prstGeom>
          <a:noFill/>
        </p:spPr>
        <p:txBody>
          <a:bodyPr wrap="square" rtlCol="0">
            <a:spAutoFit/>
          </a:bodyPr>
          <a:lstStyle/>
          <a:p>
            <a:pPr>
              <a:buNone/>
            </a:pPr>
            <a:r>
              <a:rPr lang="en-GB" sz="2200" dirty="0">
                <a:solidFill>
                  <a:srgbClr val="00628C"/>
                </a:solidFill>
              </a:rPr>
              <a:t>d)</a:t>
            </a:r>
          </a:p>
        </p:txBody>
      </p:sp>
    </p:spTree>
    <p:extLst>
      <p:ext uri="{BB962C8B-B14F-4D97-AF65-F5344CB8AC3E}">
        <p14:creationId xmlns:p14="http://schemas.microsoft.com/office/powerpoint/2010/main" val="24322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16" grpId="0"/>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5B265F-0054-4C46-AD31-8CB035F1C6A8}"/>
              </a:ext>
            </a:extLst>
          </p:cNvPr>
          <p:cNvSpPr>
            <a:spLocks noGrp="1"/>
          </p:cNvSpPr>
          <p:nvPr>
            <p:ph type="body" sz="quarter" idx="11"/>
          </p:nvPr>
        </p:nvSpPr>
        <p:spPr/>
        <p:txBody>
          <a:bodyPr/>
          <a:lstStyle/>
          <a:p>
            <a:r>
              <a:rPr lang="en-US" dirty="0"/>
              <a:t>Checkpoint 16: Where’s the line? (solutions)</a:t>
            </a:r>
          </a:p>
        </p:txBody>
      </p:sp>
      <p:pic>
        <p:nvPicPr>
          <p:cNvPr id="2" name="65A0D532-49C5-4118-AEB5-8E8AAF0EDF70">
            <a:extLst>
              <a:ext uri="{FF2B5EF4-FFF2-40B4-BE49-F238E27FC236}">
                <a16:creationId xmlns:a16="http://schemas.microsoft.com/office/drawing/2014/main" id="{46E9D232-1434-4923-8333-80282C103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5804" y="4854423"/>
            <a:ext cx="17811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8C362986-3EB2-4C70-B8B3-BA987AFBB2C6">
            <a:extLst>
              <a:ext uri="{FF2B5EF4-FFF2-40B4-BE49-F238E27FC236}">
                <a16:creationId xmlns:a16="http://schemas.microsoft.com/office/drawing/2014/main" id="{DB2443A8-2AFF-4FB4-B6EF-19525FA0E845}"/>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 r="70968" b="-1"/>
          <a:stretch/>
        </p:blipFill>
        <p:spPr bwMode="auto">
          <a:xfrm>
            <a:off x="990015" y="1276285"/>
            <a:ext cx="2291106" cy="317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0979FC1-237A-40A8-B9FA-712D08D61C43}"/>
              </a:ext>
            </a:extLst>
          </p:cNvPr>
          <p:cNvSpPr txBox="1"/>
          <p:nvPr/>
        </p:nvSpPr>
        <p:spPr>
          <a:xfrm>
            <a:off x="418061" y="1276284"/>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3" name="TextBox 12">
            <a:extLst>
              <a:ext uri="{FF2B5EF4-FFF2-40B4-BE49-F238E27FC236}">
                <a16:creationId xmlns:a16="http://schemas.microsoft.com/office/drawing/2014/main" id="{8A4C03D6-8A99-457F-ABEA-14942C120858}"/>
              </a:ext>
            </a:extLst>
          </p:cNvPr>
          <p:cNvSpPr txBox="1"/>
          <p:nvPr/>
        </p:nvSpPr>
        <p:spPr>
          <a:xfrm>
            <a:off x="3942667" y="1276284"/>
            <a:ext cx="436338" cy="430887"/>
          </a:xfrm>
          <a:prstGeom prst="rect">
            <a:avLst/>
          </a:prstGeom>
          <a:noFill/>
        </p:spPr>
        <p:txBody>
          <a:bodyPr wrap="square" rtlCol="0">
            <a:spAutoFit/>
          </a:bodyPr>
          <a:lstStyle/>
          <a:p>
            <a:pPr>
              <a:buNone/>
            </a:pPr>
            <a:r>
              <a:rPr lang="en-GB" sz="2200" dirty="0">
                <a:solidFill>
                  <a:srgbClr val="00628C"/>
                </a:solidFill>
              </a:rPr>
              <a:t>b)</a:t>
            </a:r>
          </a:p>
        </p:txBody>
      </p:sp>
      <p:sp>
        <p:nvSpPr>
          <p:cNvPr id="15" name="TextBox 14">
            <a:extLst>
              <a:ext uri="{FF2B5EF4-FFF2-40B4-BE49-F238E27FC236}">
                <a16:creationId xmlns:a16="http://schemas.microsoft.com/office/drawing/2014/main" id="{3E4C5AC7-E540-4AFD-B2D8-5066ABA0F669}"/>
              </a:ext>
            </a:extLst>
          </p:cNvPr>
          <p:cNvSpPr txBox="1"/>
          <p:nvPr/>
        </p:nvSpPr>
        <p:spPr>
          <a:xfrm>
            <a:off x="7594828" y="1276284"/>
            <a:ext cx="436338" cy="430887"/>
          </a:xfrm>
          <a:prstGeom prst="rect">
            <a:avLst/>
          </a:prstGeom>
          <a:noFill/>
        </p:spPr>
        <p:txBody>
          <a:bodyPr wrap="square" rtlCol="0">
            <a:spAutoFit/>
          </a:bodyPr>
          <a:lstStyle/>
          <a:p>
            <a:pPr>
              <a:buNone/>
            </a:pPr>
            <a:r>
              <a:rPr lang="en-GB" sz="2200" dirty="0">
                <a:solidFill>
                  <a:srgbClr val="00628C"/>
                </a:solidFill>
              </a:rPr>
              <a:t>c)</a:t>
            </a:r>
          </a:p>
        </p:txBody>
      </p:sp>
      <p:pic>
        <p:nvPicPr>
          <p:cNvPr id="16" name="8C362986-3EB2-4C70-B8B3-BA987AFBB2C6">
            <a:extLst>
              <a:ext uri="{FF2B5EF4-FFF2-40B4-BE49-F238E27FC236}">
                <a16:creationId xmlns:a16="http://schemas.microsoft.com/office/drawing/2014/main" id="{FF2A300E-7862-4031-9DE4-2CCF540ECEB5}"/>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5484" r="35484"/>
          <a:stretch/>
        </p:blipFill>
        <p:spPr bwMode="auto">
          <a:xfrm>
            <a:off x="4474292" y="1276284"/>
            <a:ext cx="2291106" cy="31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8C362986-3EB2-4C70-B8B3-BA987AFBB2C6">
            <a:extLst>
              <a:ext uri="{FF2B5EF4-FFF2-40B4-BE49-F238E27FC236}">
                <a16:creationId xmlns:a16="http://schemas.microsoft.com/office/drawing/2014/main" id="{CA8420C8-620D-4622-A6B0-8FE357A001EA}"/>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70728" r="240"/>
          <a:stretch/>
        </p:blipFill>
        <p:spPr bwMode="auto">
          <a:xfrm>
            <a:off x="8084026" y="1276284"/>
            <a:ext cx="2291106" cy="31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31BFCDE-E7D4-49C1-8F7B-94D4884B7748}"/>
              </a:ext>
            </a:extLst>
          </p:cNvPr>
          <p:cNvSpPr txBox="1"/>
          <p:nvPr/>
        </p:nvSpPr>
        <p:spPr>
          <a:xfrm>
            <a:off x="414078" y="4854423"/>
            <a:ext cx="1143453" cy="430887"/>
          </a:xfrm>
          <a:prstGeom prst="rect">
            <a:avLst/>
          </a:prstGeom>
          <a:noFill/>
        </p:spPr>
        <p:txBody>
          <a:bodyPr wrap="square" rtlCol="0">
            <a:spAutoFit/>
          </a:bodyPr>
          <a:lstStyle/>
          <a:p>
            <a:pPr>
              <a:buNone/>
            </a:pPr>
            <a:r>
              <a:rPr lang="en-GB" sz="2200" dirty="0">
                <a:solidFill>
                  <a:srgbClr val="00628C"/>
                </a:solidFill>
              </a:rPr>
              <a:t>d) </a:t>
            </a:r>
            <a:endParaRPr lang="en-GB" sz="2200" dirty="0">
              <a:solidFill>
                <a:srgbClr val="595959"/>
              </a:solidFill>
            </a:endParaRPr>
          </a:p>
        </p:txBody>
      </p:sp>
    </p:spTree>
    <p:extLst>
      <p:ext uri="{BB962C8B-B14F-4D97-AF65-F5344CB8AC3E}">
        <p14:creationId xmlns:p14="http://schemas.microsoft.com/office/powerpoint/2010/main" val="126537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9–16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825413585"/>
              </p:ext>
            </p:extLst>
          </p:nvPr>
        </p:nvGraphicFramePr>
        <p:xfrm>
          <a:off x="774918" y="1412777"/>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ction="ppaction://hlinksldjump"/>
                        </a:rPr>
                        <a:t>9: Counter rectangle</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Congruence</a:t>
                      </a:r>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6.3.1 6.3.2 6.3.3</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10: Spinning snails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r>
                        <a:rPr lang="en-GB" dirty="0">
                          <a:hlinkClick r:id="rId5" action="ppaction://hlinksldjump"/>
                        </a:rPr>
                        <a:t>11: McTwist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12: L-turn John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13: Hinges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14: Orcombe Point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15: Flag sort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16: Where’s the line?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4058631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70851110"/>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6865192">
                  <a:extLst>
                    <a:ext uri="{9D8B030D-6E8A-4147-A177-3AD203B41FA5}">
                      <a16:colId xmlns:a16="http://schemas.microsoft.com/office/drawing/2014/main" val="695237181"/>
                    </a:ext>
                  </a:extLst>
                </a:gridCol>
                <a:gridCol w="490084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Fold a sheet of paper or use a mirror to support students in completing the task. Ask students to visualise in the first instance, then use the support to check their visualisation. You might also ask students to focus on individual points, rather than the whole shape.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Consider a and d: the original shape has moved one square right relative to the mirror line. Ask students to imagine and draw the image as the original shape moves another square right, and another…</a:t>
                      </a:r>
                    </a:p>
                    <a:p>
                      <a:endParaRPr lang="en-GB" sz="1600" u="none" dirty="0"/>
                    </a:p>
                    <a:p>
                      <a:r>
                        <a:rPr lang="en-GB" sz="1600" b="1" i="0" u="none" dirty="0"/>
                        <a:t>Representations</a:t>
                      </a:r>
                    </a:p>
                    <a:p>
                      <a:r>
                        <a:rPr lang="en-GB" sz="1600" u="none" dirty="0"/>
                        <a:t>Exploring reflection using dynamic geometry such as Autograph or GeoGebra allows students the opportunity to visualise and make predictions and then test them using the software. Moving an object through the mirror line (as in the further thinking question) can be particularly enlightening.</a:t>
                      </a:r>
                      <a:endParaRPr lang="en-GB" sz="1600" b="0" i="0" u="none" dirty="0"/>
                    </a:p>
                  </a:txBody>
                  <a:tcPr/>
                </a:tc>
                <a:tc>
                  <a:txBody>
                    <a:bodyPr/>
                    <a:lstStyle/>
                    <a:p>
                      <a:r>
                        <a:rPr lang="en-GB" sz="1600" dirty="0"/>
                        <a:t>The Year 5 programme of study states that </a:t>
                      </a:r>
                      <a:r>
                        <a:rPr lang="en-GB" sz="1600" i="1" kern="1200" dirty="0">
                          <a:solidFill>
                            <a:schemeClr val="tx1"/>
                          </a:solidFill>
                          <a:effectLst/>
                          <a:latin typeface="+mn-lt"/>
                          <a:ea typeface="+mn-ea"/>
                          <a:cs typeface="+mn-cs"/>
                        </a:rPr>
                        <a:t>Pupils should be taught to identify, describe and represent the position of a shape following a reflection or translation, using the appropriate language, and know that the shape has not changed. </a:t>
                      </a:r>
                      <a:r>
                        <a:rPr lang="en-GB" sz="1600" i="0" kern="1200" dirty="0">
                          <a:solidFill>
                            <a:schemeClr val="tx1"/>
                          </a:solidFill>
                          <a:effectLst/>
                          <a:latin typeface="+mn-lt"/>
                          <a:ea typeface="+mn-ea"/>
                          <a:cs typeface="+mn-cs"/>
                        </a:rPr>
                        <a:t>Checkpoint 16 gives students an opportunity to show their understanding of this. To align with experience from primary school, all mirror lines are either horizontal or vertical. Initially. In parts a and b, the line can be considered a line of symmetry of one shape. In part c, the line separates from the shape and so students need to shift their awareness to reflection as a transformation. The same is true in part d, where completing the shape ‘symmetrically’ would not necessarily include the vertices that are inside the final shape.</a:t>
                      </a: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There are further examples of questions where students are expected to complete a symmetrical figure or reflection within the Key Stage 2 SATs papers, p</a:t>
                      </a:r>
                      <a:r>
                        <a:rPr lang="en-GB" sz="1600" dirty="0"/>
                        <a:t>articularly 2019 Paper 2 (reasoning) question 4, and 2018 Paper 2 (reasoning) question 1. Past papers can readily be found online.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217630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3E303C-F228-044B-9BC4-BB05A7B50AE0}"/>
              </a:ext>
            </a:extLst>
          </p:cNvPr>
          <p:cNvSpPr>
            <a:spLocks noGrp="1"/>
          </p:cNvSpPr>
          <p:nvPr>
            <p:ph type="body" sz="quarter" idx="11"/>
          </p:nvPr>
        </p:nvSpPr>
        <p:spPr/>
        <p:txBody>
          <a:bodyPr/>
          <a:lstStyle/>
          <a:p>
            <a:r>
              <a:rPr lang="en-US" dirty="0"/>
              <a:t>Checkpoint 17: Octagon</a:t>
            </a:r>
          </a:p>
        </p:txBody>
      </p:sp>
      <p:sp>
        <p:nvSpPr>
          <p:cNvPr id="4" name="Octagon 3">
            <a:extLst>
              <a:ext uri="{FF2B5EF4-FFF2-40B4-BE49-F238E27FC236}">
                <a16:creationId xmlns:a16="http://schemas.microsoft.com/office/drawing/2014/main" id="{39BA73F8-ED0E-DA4C-97AF-6EC8228B3A2E}"/>
              </a:ext>
            </a:extLst>
          </p:cNvPr>
          <p:cNvSpPr/>
          <p:nvPr/>
        </p:nvSpPr>
        <p:spPr>
          <a:xfrm>
            <a:off x="1571625" y="1694656"/>
            <a:ext cx="3900488" cy="3900488"/>
          </a:xfrm>
          <a:prstGeom prst="octagon">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8E34C0EA-1FE6-724A-A2A0-66EC1FE8D1E5}"/>
              </a:ext>
            </a:extLst>
          </p:cNvPr>
          <p:cNvCxnSpPr/>
          <p:nvPr/>
        </p:nvCxnSpPr>
        <p:spPr>
          <a:xfrm>
            <a:off x="657225" y="3644900"/>
            <a:ext cx="543877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6D928C-C9BF-6648-B682-54EE9E50FC9E}"/>
              </a:ext>
            </a:extLst>
          </p:cNvPr>
          <p:cNvCxnSpPr>
            <a:cxnSpLocks/>
          </p:cNvCxnSpPr>
          <p:nvPr/>
        </p:nvCxnSpPr>
        <p:spPr>
          <a:xfrm>
            <a:off x="2586038" y="1385888"/>
            <a:ext cx="1971675" cy="4800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70B76E-4A8D-F540-B2F4-1247136B4393}"/>
              </a:ext>
            </a:extLst>
          </p:cNvPr>
          <p:cNvCxnSpPr>
            <a:cxnSpLocks/>
          </p:cNvCxnSpPr>
          <p:nvPr/>
        </p:nvCxnSpPr>
        <p:spPr>
          <a:xfrm>
            <a:off x="2724150" y="1338258"/>
            <a:ext cx="0" cy="4848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69A7CD-8779-3645-A96F-F3D414826273}"/>
              </a:ext>
            </a:extLst>
          </p:cNvPr>
          <p:cNvCxnSpPr>
            <a:cxnSpLocks/>
          </p:cNvCxnSpPr>
          <p:nvPr/>
        </p:nvCxnSpPr>
        <p:spPr>
          <a:xfrm flipH="1">
            <a:off x="1571625" y="1694656"/>
            <a:ext cx="3900488" cy="39004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1CEE84-0AE4-AB46-878A-54C415A64FC4}"/>
              </a:ext>
            </a:extLst>
          </p:cNvPr>
          <p:cNvSpPr txBox="1"/>
          <p:nvPr/>
        </p:nvSpPr>
        <p:spPr>
          <a:xfrm>
            <a:off x="6069320" y="1260494"/>
            <a:ext cx="6122680" cy="769441"/>
          </a:xfrm>
          <a:prstGeom prst="rect">
            <a:avLst/>
          </a:prstGeom>
          <a:noFill/>
        </p:spPr>
        <p:txBody>
          <a:bodyPr wrap="square" rtlCol="0">
            <a:spAutoFit/>
          </a:bodyPr>
          <a:lstStyle/>
          <a:p>
            <a:pPr>
              <a:buNone/>
            </a:pPr>
            <a:r>
              <a:rPr lang="en-US" sz="2200" dirty="0"/>
              <a:t>Which of these lines is a line of symmetry for this regular octagon?</a:t>
            </a:r>
          </a:p>
        </p:txBody>
      </p:sp>
      <p:sp>
        <p:nvSpPr>
          <p:cNvPr id="9" name="Action Button: Help 8">
            <a:hlinkClick r:id="" action="ppaction://noaction" highlightClick="1"/>
            <a:extLst>
              <a:ext uri="{FF2B5EF4-FFF2-40B4-BE49-F238E27FC236}">
                <a16:creationId xmlns:a16="http://schemas.microsoft.com/office/drawing/2014/main" id="{A6DDDFDE-55FE-7449-920A-EFCA1CDA9495}"/>
              </a:ext>
            </a:extLst>
          </p:cNvPr>
          <p:cNvSpPr/>
          <p:nvPr/>
        </p:nvSpPr>
        <p:spPr>
          <a:xfrm>
            <a:off x="6069320" y="421257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0C6AA4-5256-F441-A089-C539D18EC22F}"/>
              </a:ext>
            </a:extLst>
          </p:cNvPr>
          <p:cNvSpPr txBox="1"/>
          <p:nvPr/>
        </p:nvSpPr>
        <p:spPr>
          <a:xfrm>
            <a:off x="7109914" y="4104791"/>
            <a:ext cx="4992095" cy="1446550"/>
          </a:xfrm>
          <a:prstGeom prst="rect">
            <a:avLst/>
          </a:prstGeom>
          <a:noFill/>
        </p:spPr>
        <p:txBody>
          <a:bodyPr wrap="square" rtlCol="0">
            <a:spAutoFit/>
          </a:bodyPr>
          <a:lstStyle/>
          <a:p>
            <a:pPr>
              <a:buNone/>
            </a:pPr>
            <a:r>
              <a:rPr lang="en-US" sz="2200" dirty="0"/>
              <a:t>This octagon has eight lines of symmetry. Is it always true that a regular polygon has the same number of lines of symmetry as it has sides? </a:t>
            </a:r>
          </a:p>
        </p:txBody>
      </p:sp>
      <p:cxnSp>
        <p:nvCxnSpPr>
          <p:cNvPr id="13" name="Straight Connector 12">
            <a:extLst>
              <a:ext uri="{FF2B5EF4-FFF2-40B4-BE49-F238E27FC236}">
                <a16:creationId xmlns:a16="http://schemas.microsoft.com/office/drawing/2014/main" id="{A5BC3026-62BE-B44B-B147-17F464DBCF20}"/>
              </a:ext>
            </a:extLst>
          </p:cNvPr>
          <p:cNvCxnSpPr>
            <a:cxnSpLocks/>
          </p:cNvCxnSpPr>
          <p:nvPr/>
        </p:nvCxnSpPr>
        <p:spPr>
          <a:xfrm flipH="1">
            <a:off x="3086100" y="1409700"/>
            <a:ext cx="819150" cy="481965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1DD04C-12BE-0440-9D96-8CB6BFEBFB03}"/>
              </a:ext>
            </a:extLst>
          </p:cNvPr>
          <p:cNvSpPr txBox="1"/>
          <p:nvPr/>
        </p:nvSpPr>
        <p:spPr>
          <a:xfrm>
            <a:off x="266700" y="3429000"/>
            <a:ext cx="423514" cy="523220"/>
          </a:xfrm>
          <a:prstGeom prst="rect">
            <a:avLst/>
          </a:prstGeom>
          <a:noFill/>
        </p:spPr>
        <p:txBody>
          <a:bodyPr wrap="none" rtlCol="0">
            <a:spAutoFit/>
          </a:bodyPr>
          <a:lstStyle/>
          <a:p>
            <a:pPr>
              <a:buNone/>
            </a:pPr>
            <a:r>
              <a:rPr lang="en-US" dirty="0">
                <a:solidFill>
                  <a:srgbClr val="0070C0"/>
                </a:solidFill>
              </a:rPr>
              <a:t>A</a:t>
            </a:r>
          </a:p>
        </p:txBody>
      </p:sp>
      <p:sp>
        <p:nvSpPr>
          <p:cNvPr id="16" name="TextBox 15">
            <a:extLst>
              <a:ext uri="{FF2B5EF4-FFF2-40B4-BE49-F238E27FC236}">
                <a16:creationId xmlns:a16="http://schemas.microsoft.com/office/drawing/2014/main" id="{D7AA48BD-8989-8B47-A4DD-253402604465}"/>
              </a:ext>
            </a:extLst>
          </p:cNvPr>
          <p:cNvSpPr txBox="1"/>
          <p:nvPr/>
        </p:nvSpPr>
        <p:spPr>
          <a:xfrm>
            <a:off x="1257300" y="5353050"/>
            <a:ext cx="423514" cy="523220"/>
          </a:xfrm>
          <a:prstGeom prst="rect">
            <a:avLst/>
          </a:prstGeom>
          <a:noFill/>
        </p:spPr>
        <p:txBody>
          <a:bodyPr wrap="none" rtlCol="0">
            <a:spAutoFit/>
          </a:bodyPr>
          <a:lstStyle/>
          <a:p>
            <a:pPr>
              <a:buNone/>
            </a:pPr>
            <a:r>
              <a:rPr lang="en-US" dirty="0">
                <a:solidFill>
                  <a:srgbClr val="00B050"/>
                </a:solidFill>
              </a:rPr>
              <a:t>B</a:t>
            </a:r>
          </a:p>
        </p:txBody>
      </p:sp>
      <p:sp>
        <p:nvSpPr>
          <p:cNvPr id="18" name="TextBox 17">
            <a:extLst>
              <a:ext uri="{FF2B5EF4-FFF2-40B4-BE49-F238E27FC236}">
                <a16:creationId xmlns:a16="http://schemas.microsoft.com/office/drawing/2014/main" id="{A3FC76B8-0BDE-F34E-97AF-510F2650C104}"/>
              </a:ext>
            </a:extLst>
          </p:cNvPr>
          <p:cNvSpPr txBox="1"/>
          <p:nvPr/>
        </p:nvSpPr>
        <p:spPr>
          <a:xfrm>
            <a:off x="2476500" y="6096000"/>
            <a:ext cx="444352" cy="523220"/>
          </a:xfrm>
          <a:prstGeom prst="rect">
            <a:avLst/>
          </a:prstGeom>
          <a:noFill/>
        </p:spPr>
        <p:txBody>
          <a:bodyPr wrap="none" rtlCol="0">
            <a:spAutoFit/>
          </a:bodyPr>
          <a:lstStyle/>
          <a:p>
            <a:pPr>
              <a:buNone/>
            </a:pPr>
            <a:r>
              <a:rPr lang="en-US" dirty="0">
                <a:solidFill>
                  <a:srgbClr val="FF0000"/>
                </a:solidFill>
              </a:rPr>
              <a:t>C</a:t>
            </a:r>
          </a:p>
        </p:txBody>
      </p:sp>
      <p:sp>
        <p:nvSpPr>
          <p:cNvPr id="19" name="TextBox 18">
            <a:extLst>
              <a:ext uri="{FF2B5EF4-FFF2-40B4-BE49-F238E27FC236}">
                <a16:creationId xmlns:a16="http://schemas.microsoft.com/office/drawing/2014/main" id="{85DF5D01-A5CD-614C-932D-5E36CF9D1A2A}"/>
              </a:ext>
            </a:extLst>
          </p:cNvPr>
          <p:cNvSpPr txBox="1"/>
          <p:nvPr/>
        </p:nvSpPr>
        <p:spPr>
          <a:xfrm>
            <a:off x="2895600" y="6153150"/>
            <a:ext cx="444352" cy="523220"/>
          </a:xfrm>
          <a:prstGeom prst="rect">
            <a:avLst/>
          </a:prstGeom>
          <a:noFill/>
        </p:spPr>
        <p:txBody>
          <a:bodyPr wrap="none" rtlCol="0">
            <a:spAutoFit/>
          </a:bodyPr>
          <a:lstStyle/>
          <a:p>
            <a:pPr>
              <a:buNone/>
            </a:pPr>
            <a:r>
              <a:rPr lang="en-US" dirty="0">
                <a:solidFill>
                  <a:srgbClr val="CC00CC"/>
                </a:solidFill>
              </a:rPr>
              <a:t>D</a:t>
            </a:r>
          </a:p>
        </p:txBody>
      </p:sp>
      <p:sp>
        <p:nvSpPr>
          <p:cNvPr id="20" name="TextBox 19">
            <a:extLst>
              <a:ext uri="{FF2B5EF4-FFF2-40B4-BE49-F238E27FC236}">
                <a16:creationId xmlns:a16="http://schemas.microsoft.com/office/drawing/2014/main" id="{2A29F7D7-E7CA-A04F-882F-6B432BC08ACA}"/>
              </a:ext>
            </a:extLst>
          </p:cNvPr>
          <p:cNvSpPr txBox="1"/>
          <p:nvPr/>
        </p:nvSpPr>
        <p:spPr>
          <a:xfrm>
            <a:off x="4400550" y="6134100"/>
            <a:ext cx="423514" cy="523220"/>
          </a:xfrm>
          <a:prstGeom prst="rect">
            <a:avLst/>
          </a:prstGeom>
          <a:noFill/>
        </p:spPr>
        <p:txBody>
          <a:bodyPr wrap="none" rtlCol="0">
            <a:spAutoFit/>
          </a:bodyPr>
          <a:lstStyle/>
          <a:p>
            <a:pPr>
              <a:buNone/>
            </a:pPr>
            <a:r>
              <a:rPr lang="en-US" dirty="0">
                <a:solidFill>
                  <a:srgbClr val="FFC000"/>
                </a:solidFill>
              </a:rPr>
              <a:t>E</a:t>
            </a:r>
          </a:p>
        </p:txBody>
      </p:sp>
    </p:spTree>
    <p:extLst>
      <p:ext uri="{BB962C8B-B14F-4D97-AF65-F5344CB8AC3E}">
        <p14:creationId xmlns:p14="http://schemas.microsoft.com/office/powerpoint/2010/main" val="15588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P spid="10" grpId="0"/>
      <p:bldP spid="11" grpId="0"/>
      <p:bldP spid="16" grpId="0"/>
      <p:bldP spid="18" grpId="0"/>
      <p:bldP spid="19"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10691590"/>
              </p:ext>
            </p:extLst>
          </p:nvPr>
        </p:nvGraphicFramePr>
        <p:xfrm>
          <a:off x="267128" y="764705"/>
          <a:ext cx="11766038" cy="5510880"/>
        </p:xfrm>
        <a:graphic>
          <a:graphicData uri="http://schemas.openxmlformats.org/drawingml/2006/table">
            <a:tbl>
              <a:tblPr firstRow="1" bandRow="1">
                <a:tableStyleId>{5940675A-B579-460E-94D1-54222C63F5DA}</a:tableStyleId>
              </a:tblPr>
              <a:tblGrid>
                <a:gridCol w="5983201">
                  <a:extLst>
                    <a:ext uri="{9D8B030D-6E8A-4147-A177-3AD203B41FA5}">
                      <a16:colId xmlns:a16="http://schemas.microsoft.com/office/drawing/2014/main" val="695237181"/>
                    </a:ext>
                  </a:extLst>
                </a:gridCol>
                <a:gridCol w="5782837">
                  <a:extLst>
                    <a:ext uri="{9D8B030D-6E8A-4147-A177-3AD203B41FA5}">
                      <a16:colId xmlns:a16="http://schemas.microsoft.com/office/drawing/2014/main" val="300072507"/>
                    </a:ext>
                  </a:extLst>
                </a:gridCol>
              </a:tblGrid>
              <a:tr h="33591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9095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Provide students with their own octagons to fold along the lines given; a </a:t>
                      </a:r>
                      <a:r>
                        <a:rPr lang="en-GB" sz="1600" i="0" u="none" dirty="0">
                          <a:hlinkClick r:id="rId3" action="ppaction://hlinksldjump"/>
                        </a:rPr>
                        <a:t>printable resource</a:t>
                      </a:r>
                      <a:r>
                        <a:rPr lang="en-GB" sz="1600" i="0" u="none" dirty="0"/>
                        <a:t> for this is available on slide 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challenge question asks students to consider line symmetry in regular shapes; you could extend this to irregular shapes. Can they design an octagon with no lines of symmetry? With one line of symmetry? With two? What is the maximum number of lines of symmetry that octagon can have before it becomes regular?</a:t>
                      </a:r>
                    </a:p>
                    <a:p>
                      <a:endParaRPr lang="en-GB" sz="1600" u="none" dirty="0"/>
                    </a:p>
                    <a:p>
                      <a:r>
                        <a:rPr lang="en-GB" sz="1600" b="1" i="0" u="none" dirty="0"/>
                        <a:t>Representations</a:t>
                      </a:r>
                    </a:p>
                    <a:p>
                      <a:r>
                        <a:rPr lang="en-GB" sz="1600" b="0" i="0" u="none" dirty="0"/>
                        <a:t>A regular octagon is used as an example as a shape with lots of lines of symmetry. Consider how you will model the symmetry, or lack of it. A cutout of the shape could be folded, or a mirror used along the line of symmetry.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17 has a relatively narrow and straightforward assessment point: understanding lines of symmetry as a precursor to later work on reflection. This relates back to learning in the earlier stages of Key Stage 2: students are likely to have covered this in year 3 or 4. Check retention of key terms such as ‘regular’ and the different names for polygons, particularly if students attempt the further thinking question.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might suggest the D is a line of symmetry, as it goes through the centre of the shape. You could use this as a prompt to define what is, and what is not, a line of symmetry.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Listen for their justifications as to why a line is or isn’t a line of symmetry. Do they talk about the shape being cut exactly in half? Do they use the term reflection? Do they talk about how far the vertices or sides are from the mirror line? This may help you to plan next steps for teaching both properties of shapes and transformations.</a:t>
                      </a:r>
                    </a:p>
                  </a:txBody>
                  <a:tcPr/>
                </a:tc>
                <a:extLst>
                  <a:ext uri="{0D108BD9-81ED-4DB2-BD59-A6C34878D82A}">
                    <a16:rowId xmlns:a16="http://schemas.microsoft.com/office/drawing/2014/main" val="1616516725"/>
                  </a:ext>
                </a:extLst>
              </a:tr>
              <a:tr h="75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H</a:t>
                      </a:r>
                      <a:r>
                        <a:rPr lang="en-GB" sz="1600" b="0" dirty="0"/>
                        <a:t> uses an animated line as a dynamic alternative to the static lines in this Checkpoint.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37492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D4C1A-0A83-E547-AE4A-510549F9C6DD}"/>
              </a:ext>
            </a:extLst>
          </p:cNvPr>
          <p:cNvSpPr>
            <a:spLocks noGrp="1"/>
          </p:cNvSpPr>
          <p:nvPr>
            <p:ph type="body" sz="quarter" idx="11"/>
          </p:nvPr>
        </p:nvSpPr>
        <p:spPr/>
        <p:txBody>
          <a:bodyPr/>
          <a:lstStyle/>
          <a:p>
            <a:r>
              <a:rPr lang="en-US" dirty="0"/>
              <a:t>Checkpoint 18: Counters</a:t>
            </a:r>
          </a:p>
        </p:txBody>
      </p:sp>
      <p:sp>
        <p:nvSpPr>
          <p:cNvPr id="5" name="TextBox 4">
            <a:extLst>
              <a:ext uri="{FF2B5EF4-FFF2-40B4-BE49-F238E27FC236}">
                <a16:creationId xmlns:a16="http://schemas.microsoft.com/office/drawing/2014/main" id="{07DE013C-43AD-EE4F-9560-41F16A71F5ED}"/>
              </a:ext>
            </a:extLst>
          </p:cNvPr>
          <p:cNvSpPr txBox="1"/>
          <p:nvPr/>
        </p:nvSpPr>
        <p:spPr>
          <a:xfrm>
            <a:off x="3774150" y="1251696"/>
            <a:ext cx="7106053" cy="3884140"/>
          </a:xfrm>
          <a:prstGeom prst="rect">
            <a:avLst/>
          </a:prstGeom>
          <a:noFill/>
        </p:spPr>
        <p:txBody>
          <a:bodyPr wrap="square" rtlCol="0">
            <a:spAutoFit/>
          </a:bodyPr>
          <a:lstStyle/>
          <a:p>
            <a:pPr>
              <a:buNone/>
            </a:pPr>
            <a:r>
              <a:rPr lang="en-US" sz="2200" dirty="0"/>
              <a:t>A blue counter is placed 10 cm away from a vertical red line. Three more counters are added to make the corners of a quadrilateral. </a:t>
            </a:r>
          </a:p>
          <a:p>
            <a:pPr>
              <a:buNone/>
            </a:pPr>
            <a:r>
              <a:rPr lang="en-US" sz="2200" dirty="0"/>
              <a:t>The vertical red line is a line of symmetry for this quadrilateral.</a:t>
            </a:r>
          </a:p>
          <a:p>
            <a:pPr>
              <a:buNone/>
            </a:pPr>
            <a:r>
              <a:rPr lang="en-US" sz="2200" dirty="0"/>
              <a:t>Can the four counters make:</a:t>
            </a:r>
          </a:p>
          <a:p>
            <a:pPr marL="457200" indent="-457200">
              <a:buFont typeface="+mj-lt"/>
              <a:buAutoNum type="alphaLcParenR"/>
            </a:pPr>
            <a:r>
              <a:rPr lang="en-US" sz="2200" dirty="0"/>
              <a:t>A square?</a:t>
            </a:r>
          </a:p>
          <a:p>
            <a:pPr marL="457200" indent="-457200">
              <a:buFont typeface="+mj-lt"/>
              <a:buAutoNum type="alphaLcParenR"/>
            </a:pPr>
            <a:r>
              <a:rPr lang="en-US" sz="2200" dirty="0"/>
              <a:t>A rectangle?</a:t>
            </a:r>
          </a:p>
          <a:p>
            <a:pPr marL="457200" indent="-457200">
              <a:buFont typeface="+mj-lt"/>
              <a:buAutoNum type="alphaLcParenR"/>
            </a:pPr>
            <a:r>
              <a:rPr lang="en-US" sz="2200" dirty="0"/>
              <a:t>A 30 cm by 40 cm rectangle?</a:t>
            </a:r>
          </a:p>
          <a:p>
            <a:pPr marL="457200" indent="-457200">
              <a:buFont typeface="+mj-lt"/>
              <a:buAutoNum type="alphaLcParenR"/>
            </a:pPr>
            <a:r>
              <a:rPr lang="en-US" sz="2200" dirty="0"/>
              <a:t>A parallelogram? </a:t>
            </a:r>
          </a:p>
        </p:txBody>
      </p:sp>
      <p:sp>
        <p:nvSpPr>
          <p:cNvPr id="6" name="Action Button: Help 5">
            <a:hlinkClick r:id="" action="ppaction://noaction" highlightClick="1"/>
            <a:extLst>
              <a:ext uri="{FF2B5EF4-FFF2-40B4-BE49-F238E27FC236}">
                <a16:creationId xmlns:a16="http://schemas.microsoft.com/office/drawing/2014/main" id="{1A4FC465-ABE0-174B-AABF-ACBFFF027435}"/>
              </a:ext>
            </a:extLst>
          </p:cNvPr>
          <p:cNvSpPr/>
          <p:nvPr/>
        </p:nvSpPr>
        <p:spPr>
          <a:xfrm>
            <a:off x="177843" y="532681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9DED343-6FA0-8D4A-95D6-8387E52DBECA}"/>
              </a:ext>
            </a:extLst>
          </p:cNvPr>
          <p:cNvSpPr txBox="1"/>
          <p:nvPr/>
        </p:nvSpPr>
        <p:spPr>
          <a:xfrm>
            <a:off x="1219201" y="5206516"/>
            <a:ext cx="7106054" cy="1107996"/>
          </a:xfrm>
          <a:prstGeom prst="rect">
            <a:avLst/>
          </a:prstGeom>
          <a:noFill/>
        </p:spPr>
        <p:txBody>
          <a:bodyPr wrap="square" rtlCol="0">
            <a:spAutoFit/>
          </a:bodyPr>
          <a:lstStyle/>
          <a:p>
            <a:pPr>
              <a:buNone/>
            </a:pPr>
            <a:r>
              <a:rPr lang="en-GB" sz="2200" dirty="0"/>
              <a:t>If two other counters were used instead, could they make an isosceles triangle with the line of symmetry? Where would they go?</a:t>
            </a:r>
          </a:p>
        </p:txBody>
      </p:sp>
      <p:sp>
        <p:nvSpPr>
          <p:cNvPr id="8" name="Oval 7">
            <a:extLst>
              <a:ext uri="{FF2B5EF4-FFF2-40B4-BE49-F238E27FC236}">
                <a16:creationId xmlns:a16="http://schemas.microsoft.com/office/drawing/2014/main" id="{7B6815B4-EA88-45E5-9F95-6123251CBFC2}"/>
              </a:ext>
            </a:extLst>
          </p:cNvPr>
          <p:cNvSpPr/>
          <p:nvPr/>
        </p:nvSpPr>
        <p:spPr>
          <a:xfrm>
            <a:off x="2840187" y="2047812"/>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C9F08A4D-1C3D-4094-B058-16EC8DA59F1E}"/>
              </a:ext>
            </a:extLst>
          </p:cNvPr>
          <p:cNvCxnSpPr/>
          <p:nvPr/>
        </p:nvCxnSpPr>
        <p:spPr>
          <a:xfrm>
            <a:off x="1960490" y="1505343"/>
            <a:ext cx="0" cy="2906869"/>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67E6B2-36FA-4D85-9377-B5C62A9D9CF9}"/>
              </a:ext>
            </a:extLst>
          </p:cNvPr>
          <p:cNvCxnSpPr/>
          <p:nvPr/>
        </p:nvCxnSpPr>
        <p:spPr>
          <a:xfrm>
            <a:off x="1954575" y="2189477"/>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C1C83A-1284-4465-9290-E72E2DC29803}"/>
              </a:ext>
            </a:extLst>
          </p:cNvPr>
          <p:cNvSpPr txBox="1"/>
          <p:nvPr/>
        </p:nvSpPr>
        <p:spPr>
          <a:xfrm>
            <a:off x="2099854" y="1881876"/>
            <a:ext cx="671979" cy="307777"/>
          </a:xfrm>
          <a:prstGeom prst="rect">
            <a:avLst/>
          </a:prstGeom>
          <a:noFill/>
        </p:spPr>
        <p:txBody>
          <a:bodyPr wrap="none" rtlCol="0">
            <a:spAutoFit/>
          </a:bodyPr>
          <a:lstStyle/>
          <a:p>
            <a:pPr>
              <a:buNone/>
            </a:pPr>
            <a:r>
              <a:rPr lang="en-GB" sz="1400" dirty="0"/>
              <a:t>10 cm</a:t>
            </a:r>
          </a:p>
        </p:txBody>
      </p:sp>
    </p:spTree>
    <p:extLst>
      <p:ext uri="{BB962C8B-B14F-4D97-AF65-F5344CB8AC3E}">
        <p14:creationId xmlns:p14="http://schemas.microsoft.com/office/powerpoint/2010/main" val="327318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CD076A4-FE1C-4549-870F-4BBCACA7B44B}"/>
              </a:ext>
            </a:extLst>
          </p:cNvPr>
          <p:cNvSpPr>
            <a:spLocks noGrp="1"/>
          </p:cNvSpPr>
          <p:nvPr>
            <p:ph type="body" sz="quarter" idx="11"/>
          </p:nvPr>
        </p:nvSpPr>
        <p:spPr/>
        <p:txBody>
          <a:bodyPr/>
          <a:lstStyle/>
          <a:p>
            <a:r>
              <a:rPr lang="en-US" dirty="0"/>
              <a:t>Checkpoint 18: Counters (solutions for part a)</a:t>
            </a:r>
          </a:p>
          <a:p>
            <a:endParaRPr lang="en-GB" dirty="0"/>
          </a:p>
        </p:txBody>
      </p:sp>
      <p:sp>
        <p:nvSpPr>
          <p:cNvPr id="7" name="Oval 6">
            <a:extLst>
              <a:ext uri="{FF2B5EF4-FFF2-40B4-BE49-F238E27FC236}">
                <a16:creationId xmlns:a16="http://schemas.microsoft.com/office/drawing/2014/main" id="{628EF269-5C0F-4CE0-B65E-797E3F6644C6}"/>
              </a:ext>
            </a:extLst>
          </p:cNvPr>
          <p:cNvSpPr/>
          <p:nvPr/>
        </p:nvSpPr>
        <p:spPr>
          <a:xfrm>
            <a:off x="357899" y="3784447"/>
            <a:ext cx="207818" cy="21383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9A48BA8C-097C-4FAE-894D-297248B7B2C2}"/>
              </a:ext>
            </a:extLst>
          </p:cNvPr>
          <p:cNvCxnSpPr/>
          <p:nvPr/>
        </p:nvCxnSpPr>
        <p:spPr>
          <a:xfrm>
            <a:off x="565717" y="3891364"/>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AFA1AF-58A6-4E73-A815-A25F29062BF5}"/>
              </a:ext>
            </a:extLst>
          </p:cNvPr>
          <p:cNvCxnSpPr>
            <a:cxnSpLocks/>
          </p:cNvCxnSpPr>
          <p:nvPr/>
        </p:nvCxnSpPr>
        <p:spPr>
          <a:xfrm rot="16200000">
            <a:off x="-438193" y="4898280"/>
            <a:ext cx="1800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5C02772-FC24-494F-A246-552EAF124440}"/>
              </a:ext>
            </a:extLst>
          </p:cNvPr>
          <p:cNvSpPr/>
          <p:nvPr/>
        </p:nvSpPr>
        <p:spPr>
          <a:xfrm>
            <a:off x="357899" y="5798281"/>
            <a:ext cx="207818" cy="21383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41F85159-B91F-4C33-A546-0555C61BEF89}"/>
              </a:ext>
            </a:extLst>
          </p:cNvPr>
          <p:cNvSpPr/>
          <p:nvPr/>
        </p:nvSpPr>
        <p:spPr>
          <a:xfrm>
            <a:off x="2301770" y="5798281"/>
            <a:ext cx="207818" cy="21383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A5F22D8B-A243-454D-9A39-8CB5B1990315}"/>
              </a:ext>
            </a:extLst>
          </p:cNvPr>
          <p:cNvSpPr txBox="1"/>
          <p:nvPr/>
        </p:nvSpPr>
        <p:spPr>
          <a:xfrm>
            <a:off x="710996" y="3583763"/>
            <a:ext cx="671979" cy="307777"/>
          </a:xfrm>
          <a:prstGeom prst="rect">
            <a:avLst/>
          </a:prstGeom>
          <a:noFill/>
        </p:spPr>
        <p:txBody>
          <a:bodyPr wrap="none" rtlCol="0">
            <a:spAutoFit/>
          </a:bodyPr>
          <a:lstStyle/>
          <a:p>
            <a:pPr>
              <a:buNone/>
            </a:pPr>
            <a:r>
              <a:rPr lang="en-GB" sz="1400" dirty="0"/>
              <a:t>10 cm</a:t>
            </a:r>
          </a:p>
        </p:txBody>
      </p:sp>
      <p:sp>
        <p:nvSpPr>
          <p:cNvPr id="15" name="TextBox 14">
            <a:extLst>
              <a:ext uri="{FF2B5EF4-FFF2-40B4-BE49-F238E27FC236}">
                <a16:creationId xmlns:a16="http://schemas.microsoft.com/office/drawing/2014/main" id="{E9A48BFB-5423-44C2-BF1D-E70633DBFF3F}"/>
              </a:ext>
            </a:extLst>
          </p:cNvPr>
          <p:cNvSpPr txBox="1"/>
          <p:nvPr/>
        </p:nvSpPr>
        <p:spPr>
          <a:xfrm rot="16200000">
            <a:off x="-14259" y="4661092"/>
            <a:ext cx="671979" cy="307777"/>
          </a:xfrm>
          <a:prstGeom prst="rect">
            <a:avLst/>
          </a:prstGeom>
          <a:noFill/>
        </p:spPr>
        <p:txBody>
          <a:bodyPr wrap="none" rtlCol="0">
            <a:spAutoFit/>
          </a:bodyPr>
          <a:lstStyle/>
          <a:p>
            <a:pPr>
              <a:buNone/>
            </a:pPr>
            <a:r>
              <a:rPr lang="en-GB" sz="1400" dirty="0"/>
              <a:t>20 cm</a:t>
            </a:r>
          </a:p>
        </p:txBody>
      </p:sp>
      <p:sp>
        <p:nvSpPr>
          <p:cNvPr id="18" name="Oval 17">
            <a:extLst>
              <a:ext uri="{FF2B5EF4-FFF2-40B4-BE49-F238E27FC236}">
                <a16:creationId xmlns:a16="http://schemas.microsoft.com/office/drawing/2014/main" id="{21368D95-0382-4A09-AE27-F121CB4AB479}"/>
              </a:ext>
            </a:extLst>
          </p:cNvPr>
          <p:cNvSpPr/>
          <p:nvPr/>
        </p:nvSpPr>
        <p:spPr>
          <a:xfrm>
            <a:off x="3027810" y="3827967"/>
            <a:ext cx="207818" cy="21383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Arrow Connector 18">
            <a:extLst>
              <a:ext uri="{FF2B5EF4-FFF2-40B4-BE49-F238E27FC236}">
                <a16:creationId xmlns:a16="http://schemas.microsoft.com/office/drawing/2014/main" id="{DBCCA162-9BE5-4C0F-8C95-EEA2F8DC9F42}"/>
              </a:ext>
            </a:extLst>
          </p:cNvPr>
          <p:cNvCxnSpPr/>
          <p:nvPr/>
        </p:nvCxnSpPr>
        <p:spPr>
          <a:xfrm>
            <a:off x="3235628" y="3934884"/>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63E45A-CDBC-4A96-9F76-6C79907C1571}"/>
              </a:ext>
            </a:extLst>
          </p:cNvPr>
          <p:cNvCxnSpPr>
            <a:cxnSpLocks/>
          </p:cNvCxnSpPr>
          <p:nvPr/>
        </p:nvCxnSpPr>
        <p:spPr>
          <a:xfrm rot="16200000">
            <a:off x="2228448" y="2927967"/>
            <a:ext cx="1800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0F6205C-0FF3-4002-99D0-97EA2C4FC51E}"/>
              </a:ext>
            </a:extLst>
          </p:cNvPr>
          <p:cNvSpPr/>
          <p:nvPr/>
        </p:nvSpPr>
        <p:spPr>
          <a:xfrm>
            <a:off x="3027810" y="1828601"/>
            <a:ext cx="207818" cy="21383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B7B535D8-8840-4328-BEAC-3D25E647827C}"/>
              </a:ext>
            </a:extLst>
          </p:cNvPr>
          <p:cNvSpPr/>
          <p:nvPr/>
        </p:nvSpPr>
        <p:spPr>
          <a:xfrm>
            <a:off x="4971681" y="1828601"/>
            <a:ext cx="207818" cy="21383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1D08F2C3-8ECD-4809-9DB6-0987D0E17165}"/>
              </a:ext>
            </a:extLst>
          </p:cNvPr>
          <p:cNvSpPr txBox="1"/>
          <p:nvPr/>
        </p:nvSpPr>
        <p:spPr>
          <a:xfrm>
            <a:off x="3380907" y="3627283"/>
            <a:ext cx="671979" cy="307777"/>
          </a:xfrm>
          <a:prstGeom prst="rect">
            <a:avLst/>
          </a:prstGeom>
          <a:noFill/>
        </p:spPr>
        <p:txBody>
          <a:bodyPr wrap="none" rtlCol="0">
            <a:spAutoFit/>
          </a:bodyPr>
          <a:lstStyle/>
          <a:p>
            <a:pPr>
              <a:buNone/>
            </a:pPr>
            <a:r>
              <a:rPr lang="en-GB" sz="1400" dirty="0"/>
              <a:t>10 cm</a:t>
            </a:r>
          </a:p>
        </p:txBody>
      </p:sp>
      <p:sp>
        <p:nvSpPr>
          <p:cNvPr id="24" name="TextBox 23">
            <a:extLst>
              <a:ext uri="{FF2B5EF4-FFF2-40B4-BE49-F238E27FC236}">
                <a16:creationId xmlns:a16="http://schemas.microsoft.com/office/drawing/2014/main" id="{3441B642-0793-433C-A8F8-FE511E207D35}"/>
              </a:ext>
            </a:extLst>
          </p:cNvPr>
          <p:cNvSpPr txBox="1"/>
          <p:nvPr/>
        </p:nvSpPr>
        <p:spPr>
          <a:xfrm>
            <a:off x="2506161" y="2680938"/>
            <a:ext cx="671979" cy="307777"/>
          </a:xfrm>
          <a:prstGeom prst="rect">
            <a:avLst/>
          </a:prstGeom>
          <a:noFill/>
        </p:spPr>
        <p:txBody>
          <a:bodyPr wrap="none" rtlCol="0">
            <a:spAutoFit/>
          </a:bodyPr>
          <a:lstStyle/>
          <a:p>
            <a:pPr>
              <a:buNone/>
            </a:pPr>
            <a:r>
              <a:rPr lang="en-GB" sz="1400" dirty="0"/>
              <a:t>20 cm</a:t>
            </a:r>
          </a:p>
        </p:txBody>
      </p:sp>
      <p:sp>
        <p:nvSpPr>
          <p:cNvPr id="32" name="Oval 31">
            <a:extLst>
              <a:ext uri="{FF2B5EF4-FFF2-40B4-BE49-F238E27FC236}">
                <a16:creationId xmlns:a16="http://schemas.microsoft.com/office/drawing/2014/main" id="{4856BA3E-9CFA-4464-9B15-089F40F0AAF4}"/>
              </a:ext>
            </a:extLst>
          </p:cNvPr>
          <p:cNvSpPr/>
          <p:nvPr/>
        </p:nvSpPr>
        <p:spPr>
          <a:xfrm>
            <a:off x="5961366" y="3784447"/>
            <a:ext cx="207818" cy="21383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Arrow Connector 32">
            <a:extLst>
              <a:ext uri="{FF2B5EF4-FFF2-40B4-BE49-F238E27FC236}">
                <a16:creationId xmlns:a16="http://schemas.microsoft.com/office/drawing/2014/main" id="{55749EFE-EFBC-4E51-89C7-7765663F58DE}"/>
              </a:ext>
            </a:extLst>
          </p:cNvPr>
          <p:cNvCxnSpPr/>
          <p:nvPr/>
        </p:nvCxnSpPr>
        <p:spPr>
          <a:xfrm>
            <a:off x="6185226" y="3891364"/>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ADA505F-FD76-4DE9-A758-35BAF0E6940E}"/>
              </a:ext>
            </a:extLst>
          </p:cNvPr>
          <p:cNvSpPr/>
          <p:nvPr/>
        </p:nvSpPr>
        <p:spPr>
          <a:xfrm>
            <a:off x="6952791" y="4822477"/>
            <a:ext cx="207818" cy="21383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0381B771-A7C2-4C35-A9A3-18E5F06DC28A}"/>
              </a:ext>
            </a:extLst>
          </p:cNvPr>
          <p:cNvSpPr/>
          <p:nvPr/>
        </p:nvSpPr>
        <p:spPr>
          <a:xfrm>
            <a:off x="6952791" y="2783354"/>
            <a:ext cx="207818" cy="21383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E6A91486-783F-46BB-A2D4-CB0575DD595A}"/>
              </a:ext>
            </a:extLst>
          </p:cNvPr>
          <p:cNvSpPr txBox="1"/>
          <p:nvPr/>
        </p:nvSpPr>
        <p:spPr>
          <a:xfrm>
            <a:off x="6330505" y="3583763"/>
            <a:ext cx="671979" cy="307777"/>
          </a:xfrm>
          <a:prstGeom prst="rect">
            <a:avLst/>
          </a:prstGeom>
          <a:noFill/>
        </p:spPr>
        <p:txBody>
          <a:bodyPr wrap="none" rtlCol="0">
            <a:spAutoFit/>
          </a:bodyPr>
          <a:lstStyle/>
          <a:p>
            <a:pPr>
              <a:buNone/>
            </a:pPr>
            <a:r>
              <a:rPr lang="en-GB" sz="1400" dirty="0"/>
              <a:t>10 cm</a:t>
            </a:r>
          </a:p>
        </p:txBody>
      </p:sp>
      <p:cxnSp>
        <p:nvCxnSpPr>
          <p:cNvPr id="38" name="Straight Arrow Connector 37">
            <a:extLst>
              <a:ext uri="{FF2B5EF4-FFF2-40B4-BE49-F238E27FC236}">
                <a16:creationId xmlns:a16="http://schemas.microsoft.com/office/drawing/2014/main" id="{4744748B-B459-4395-B309-4E21DBA3F569}"/>
              </a:ext>
            </a:extLst>
          </p:cNvPr>
          <p:cNvCxnSpPr>
            <a:cxnSpLocks/>
          </p:cNvCxnSpPr>
          <p:nvPr/>
        </p:nvCxnSpPr>
        <p:spPr>
          <a:xfrm rot="16200000">
            <a:off x="6632849" y="3443741"/>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3027703-8AC9-4C88-96F2-0D220F5D4323}"/>
              </a:ext>
            </a:extLst>
          </p:cNvPr>
          <p:cNvSpPr txBox="1"/>
          <p:nvPr/>
        </p:nvSpPr>
        <p:spPr>
          <a:xfrm rot="5400000">
            <a:off x="6874599" y="3279207"/>
            <a:ext cx="671979" cy="307777"/>
          </a:xfrm>
          <a:prstGeom prst="rect">
            <a:avLst/>
          </a:prstGeom>
          <a:noFill/>
        </p:spPr>
        <p:txBody>
          <a:bodyPr wrap="none" rtlCol="0">
            <a:spAutoFit/>
          </a:bodyPr>
          <a:lstStyle/>
          <a:p>
            <a:pPr>
              <a:buNone/>
            </a:pPr>
            <a:r>
              <a:rPr lang="en-GB" sz="1400" dirty="0"/>
              <a:t>10 cm</a:t>
            </a:r>
          </a:p>
        </p:txBody>
      </p:sp>
      <p:cxnSp>
        <p:nvCxnSpPr>
          <p:cNvPr id="40" name="Straight Arrow Connector 39">
            <a:extLst>
              <a:ext uri="{FF2B5EF4-FFF2-40B4-BE49-F238E27FC236}">
                <a16:creationId xmlns:a16="http://schemas.microsoft.com/office/drawing/2014/main" id="{080257CB-3275-46CE-86F1-31C34C796188}"/>
              </a:ext>
            </a:extLst>
          </p:cNvPr>
          <p:cNvCxnSpPr>
            <a:cxnSpLocks/>
          </p:cNvCxnSpPr>
          <p:nvPr/>
        </p:nvCxnSpPr>
        <p:spPr>
          <a:xfrm rot="16200000">
            <a:off x="6632389" y="4364387"/>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5C15183-B6CD-4330-81EF-999743065725}"/>
              </a:ext>
            </a:extLst>
          </p:cNvPr>
          <p:cNvSpPr txBox="1"/>
          <p:nvPr/>
        </p:nvSpPr>
        <p:spPr>
          <a:xfrm rot="5400000">
            <a:off x="6900822" y="4210499"/>
            <a:ext cx="671979" cy="307777"/>
          </a:xfrm>
          <a:prstGeom prst="rect">
            <a:avLst/>
          </a:prstGeom>
          <a:noFill/>
        </p:spPr>
        <p:txBody>
          <a:bodyPr wrap="none" rtlCol="0">
            <a:spAutoFit/>
          </a:bodyPr>
          <a:lstStyle/>
          <a:p>
            <a:pPr>
              <a:buNone/>
            </a:pPr>
            <a:r>
              <a:rPr lang="en-GB" sz="1400" dirty="0"/>
              <a:t>10 cm</a:t>
            </a:r>
          </a:p>
        </p:txBody>
      </p:sp>
      <p:sp>
        <p:nvSpPr>
          <p:cNvPr id="44" name="TextBox 43">
            <a:extLst>
              <a:ext uri="{FF2B5EF4-FFF2-40B4-BE49-F238E27FC236}">
                <a16:creationId xmlns:a16="http://schemas.microsoft.com/office/drawing/2014/main" id="{26557C71-2573-4E02-9411-B9445EFD8E65}"/>
              </a:ext>
            </a:extLst>
          </p:cNvPr>
          <p:cNvSpPr txBox="1"/>
          <p:nvPr/>
        </p:nvSpPr>
        <p:spPr>
          <a:xfrm>
            <a:off x="8993776" y="2152425"/>
            <a:ext cx="2939722" cy="2800767"/>
          </a:xfrm>
          <a:prstGeom prst="rect">
            <a:avLst/>
          </a:prstGeom>
          <a:noFill/>
        </p:spPr>
        <p:txBody>
          <a:bodyPr wrap="square" rtlCol="0">
            <a:spAutoFit/>
          </a:bodyPr>
          <a:lstStyle/>
          <a:p>
            <a:pPr>
              <a:buNone/>
            </a:pPr>
            <a:r>
              <a:rPr lang="en-GB" sz="2200" dirty="0"/>
              <a:t>For part b, the green counter must be in the same position as in the first two images. The grey counters could be moved vertically but not horizontally.</a:t>
            </a:r>
          </a:p>
        </p:txBody>
      </p:sp>
      <p:sp>
        <p:nvSpPr>
          <p:cNvPr id="30" name="Oval 29">
            <a:extLst>
              <a:ext uri="{FF2B5EF4-FFF2-40B4-BE49-F238E27FC236}">
                <a16:creationId xmlns:a16="http://schemas.microsoft.com/office/drawing/2014/main" id="{F07BAE22-87A4-4AFA-BBE2-9EC6C79867C7}"/>
              </a:ext>
            </a:extLst>
          </p:cNvPr>
          <p:cNvSpPr/>
          <p:nvPr/>
        </p:nvSpPr>
        <p:spPr>
          <a:xfrm>
            <a:off x="2310798" y="3764318"/>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a:extLst>
              <a:ext uri="{FF2B5EF4-FFF2-40B4-BE49-F238E27FC236}">
                <a16:creationId xmlns:a16="http://schemas.microsoft.com/office/drawing/2014/main" id="{E225CB1C-0DFF-4900-901B-249407D595B4}"/>
              </a:ext>
            </a:extLst>
          </p:cNvPr>
          <p:cNvCxnSpPr/>
          <p:nvPr/>
        </p:nvCxnSpPr>
        <p:spPr>
          <a:xfrm>
            <a:off x="1431101" y="3221849"/>
            <a:ext cx="0" cy="2906869"/>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ED65015-10A3-4C8E-86E9-A8C4C7E59091}"/>
              </a:ext>
            </a:extLst>
          </p:cNvPr>
          <p:cNvCxnSpPr/>
          <p:nvPr/>
        </p:nvCxnSpPr>
        <p:spPr>
          <a:xfrm>
            <a:off x="1425186" y="3905983"/>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FF7FC7B-016C-43FF-91C9-6EFB396E63EF}"/>
              </a:ext>
            </a:extLst>
          </p:cNvPr>
          <p:cNvSpPr txBox="1"/>
          <p:nvPr/>
        </p:nvSpPr>
        <p:spPr>
          <a:xfrm>
            <a:off x="1570465" y="3598382"/>
            <a:ext cx="671979" cy="307777"/>
          </a:xfrm>
          <a:prstGeom prst="rect">
            <a:avLst/>
          </a:prstGeom>
          <a:noFill/>
        </p:spPr>
        <p:txBody>
          <a:bodyPr wrap="none" rtlCol="0">
            <a:spAutoFit/>
          </a:bodyPr>
          <a:lstStyle/>
          <a:p>
            <a:pPr>
              <a:buNone/>
            </a:pPr>
            <a:r>
              <a:rPr lang="en-GB" sz="1400" dirty="0"/>
              <a:t>10 cm</a:t>
            </a:r>
          </a:p>
        </p:txBody>
      </p:sp>
      <p:sp>
        <p:nvSpPr>
          <p:cNvPr id="43" name="Oval 42">
            <a:extLst>
              <a:ext uri="{FF2B5EF4-FFF2-40B4-BE49-F238E27FC236}">
                <a16:creationId xmlns:a16="http://schemas.microsoft.com/office/drawing/2014/main" id="{CB04B0CD-CFED-4671-AEC5-531A579A083C}"/>
              </a:ext>
            </a:extLst>
          </p:cNvPr>
          <p:cNvSpPr/>
          <p:nvPr/>
        </p:nvSpPr>
        <p:spPr>
          <a:xfrm>
            <a:off x="5028112" y="3796494"/>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Connector 44">
            <a:extLst>
              <a:ext uri="{FF2B5EF4-FFF2-40B4-BE49-F238E27FC236}">
                <a16:creationId xmlns:a16="http://schemas.microsoft.com/office/drawing/2014/main" id="{6DD559FE-7AA6-40F1-942B-1E361E301E03}"/>
              </a:ext>
            </a:extLst>
          </p:cNvPr>
          <p:cNvCxnSpPr/>
          <p:nvPr/>
        </p:nvCxnSpPr>
        <p:spPr>
          <a:xfrm>
            <a:off x="4148415" y="3254025"/>
            <a:ext cx="0" cy="2906869"/>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CB2F73D-3E2A-4D20-9D5F-FA409800418A}"/>
              </a:ext>
            </a:extLst>
          </p:cNvPr>
          <p:cNvCxnSpPr/>
          <p:nvPr/>
        </p:nvCxnSpPr>
        <p:spPr>
          <a:xfrm>
            <a:off x="4142500" y="3938159"/>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00890B6-E05D-4848-A2E6-8530812D877B}"/>
              </a:ext>
            </a:extLst>
          </p:cNvPr>
          <p:cNvSpPr txBox="1"/>
          <p:nvPr/>
        </p:nvSpPr>
        <p:spPr>
          <a:xfrm>
            <a:off x="4287779" y="3630558"/>
            <a:ext cx="671979" cy="307777"/>
          </a:xfrm>
          <a:prstGeom prst="rect">
            <a:avLst/>
          </a:prstGeom>
          <a:noFill/>
        </p:spPr>
        <p:txBody>
          <a:bodyPr wrap="none" rtlCol="0">
            <a:spAutoFit/>
          </a:bodyPr>
          <a:lstStyle/>
          <a:p>
            <a:pPr>
              <a:buNone/>
            </a:pPr>
            <a:r>
              <a:rPr lang="en-GB" sz="1400" dirty="0"/>
              <a:t>10 cm</a:t>
            </a:r>
          </a:p>
        </p:txBody>
      </p:sp>
      <p:sp>
        <p:nvSpPr>
          <p:cNvPr id="48" name="Oval 47">
            <a:extLst>
              <a:ext uri="{FF2B5EF4-FFF2-40B4-BE49-F238E27FC236}">
                <a16:creationId xmlns:a16="http://schemas.microsoft.com/office/drawing/2014/main" id="{A22583B3-04A2-4422-B93B-2314A31543CF}"/>
              </a:ext>
            </a:extLst>
          </p:cNvPr>
          <p:cNvSpPr/>
          <p:nvPr/>
        </p:nvSpPr>
        <p:spPr>
          <a:xfrm>
            <a:off x="7966165" y="3751916"/>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9" name="Straight Connector 48">
            <a:extLst>
              <a:ext uri="{FF2B5EF4-FFF2-40B4-BE49-F238E27FC236}">
                <a16:creationId xmlns:a16="http://schemas.microsoft.com/office/drawing/2014/main" id="{9944E070-4240-42D3-94A5-5B88324C0102}"/>
              </a:ext>
            </a:extLst>
          </p:cNvPr>
          <p:cNvCxnSpPr/>
          <p:nvPr/>
        </p:nvCxnSpPr>
        <p:spPr>
          <a:xfrm>
            <a:off x="7086468" y="3209447"/>
            <a:ext cx="0" cy="2906869"/>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89AA158-6D5E-499D-AA5B-7DE953D3EF72}"/>
              </a:ext>
            </a:extLst>
          </p:cNvPr>
          <p:cNvCxnSpPr/>
          <p:nvPr/>
        </p:nvCxnSpPr>
        <p:spPr>
          <a:xfrm>
            <a:off x="7080553" y="3893581"/>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B5FE4FD-1DDF-41DD-8748-32F3549FC229}"/>
              </a:ext>
            </a:extLst>
          </p:cNvPr>
          <p:cNvSpPr txBox="1"/>
          <p:nvPr/>
        </p:nvSpPr>
        <p:spPr>
          <a:xfrm>
            <a:off x="7225832" y="3585980"/>
            <a:ext cx="671979" cy="307777"/>
          </a:xfrm>
          <a:prstGeom prst="rect">
            <a:avLst/>
          </a:prstGeom>
          <a:noFill/>
        </p:spPr>
        <p:txBody>
          <a:bodyPr wrap="none" rtlCol="0">
            <a:spAutoFit/>
          </a:bodyPr>
          <a:lstStyle/>
          <a:p>
            <a:pPr>
              <a:buNone/>
            </a:pPr>
            <a:r>
              <a:rPr lang="en-GB" sz="1400" dirty="0"/>
              <a:t>10 cm</a:t>
            </a:r>
          </a:p>
        </p:txBody>
      </p:sp>
    </p:spTree>
    <p:extLst>
      <p:ext uri="{BB962C8B-B14F-4D97-AF65-F5344CB8AC3E}">
        <p14:creationId xmlns:p14="http://schemas.microsoft.com/office/powerpoint/2010/main" val="3984374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34708684"/>
              </p:ext>
            </p:extLst>
          </p:nvPr>
        </p:nvGraphicFramePr>
        <p:xfrm>
          <a:off x="267128" y="764704"/>
          <a:ext cx="11766038" cy="5466480"/>
        </p:xfrm>
        <a:graphic>
          <a:graphicData uri="http://schemas.openxmlformats.org/drawingml/2006/table">
            <a:tbl>
              <a:tblPr firstRow="1" bandRow="1">
                <a:tableStyleId>{5940675A-B579-460E-94D1-54222C63F5DA}</a:tableStyleId>
              </a:tblPr>
              <a:tblGrid>
                <a:gridCol w="5749208">
                  <a:extLst>
                    <a:ext uri="{9D8B030D-6E8A-4147-A177-3AD203B41FA5}">
                      <a16:colId xmlns:a16="http://schemas.microsoft.com/office/drawing/2014/main" val="695237181"/>
                    </a:ext>
                  </a:extLst>
                </a:gridCol>
                <a:gridCol w="601683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Draw a square on the board with a horizontal or vertical mirror line. Give students the length of one side and ask them to work out the distance from the mirror line (or vice versa). You could also recreate the image on a grid, but only if students are struggling to reason with the lengths given, rather than providing it from the outset.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Increase the range of quadrilaterals for students to consider. How about a trapezium? A kite? Is it possible to make different orientations of the same shape?</a:t>
                      </a:r>
                    </a:p>
                    <a:p>
                      <a:endParaRPr lang="en-GB" sz="1600" u="none" dirty="0"/>
                    </a:p>
                    <a:p>
                      <a:r>
                        <a:rPr lang="en-GB" sz="1600" b="1" i="0" u="none" dirty="0"/>
                        <a:t>Representations</a:t>
                      </a:r>
                    </a:p>
                    <a:p>
                      <a:r>
                        <a:rPr lang="en-GB" sz="1600" b="0" i="0" u="none" dirty="0"/>
                        <a:t>Give students counters to create the shapes, to help them have something concrete to refer to in their explanations. A </a:t>
                      </a:r>
                      <a:r>
                        <a:rPr lang="en-GB" sz="1600" b="0" i="0" u="none" dirty="0">
                          <a:hlinkClick r:id="rId3" action="ppaction://hlinksldjump"/>
                        </a:rPr>
                        <a:t>printable resource</a:t>
                      </a:r>
                      <a:r>
                        <a:rPr lang="en-GB" sz="1600" b="0" i="0" u="none" dirty="0"/>
                        <a:t> is found on slide 99.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18 looks at students’ understanding of the properties of a line of symmetry and of quadrilaterals. It supports future teaching of reflection, as it focuses on the property that an object and its image are equidistant from the mirror line: in this case, object is the given vertex of a quadrilateral.</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By being given a distance from the mirror line, rather than a grid to count on, students will need to reason about this length and the resulting lengths of the quadrilaterals. Do they realise that the 10 cm given is only half of the length of the horizontal side? A potential mistake might be to assume the vertical lengths of the square are also 10 cm. Part b and the further thinking question offer the opportunity to ask students how many solutions there are, and which points will be the same and different in each of the solutions. Parts c and d are impossible: listen particularly for students’ reasoning in part c, as this might reveal the depth of their understanding of reflection.</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6.3.3.2 from </a:t>
                      </a:r>
                      <a:r>
                        <a:rPr lang="en-GB" sz="1600" dirty="0">
                          <a:hlinkClick r:id="rId4"/>
                        </a:rPr>
                        <a:t>Secondary Mastery Professional Development | NCETM</a:t>
                      </a:r>
                      <a:r>
                        <a:rPr lang="en-GB" sz="1600" dirty="0"/>
                        <a:t> offers some examples that might be used next to teach ‘</a:t>
                      </a:r>
                      <a:r>
                        <a:rPr lang="en-GB" sz="1600" dirty="0">
                          <a:hlinkClick r:id="rId5"/>
                        </a:rPr>
                        <a:t>describing a reflection</a:t>
                      </a:r>
                      <a:r>
                        <a:rPr lang="en-GB" sz="1600" dirty="0"/>
                        <a:t>’ at Key Stage 3.</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17189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CB67BB-4A7E-4FFE-8E5C-ED52F16301CB}"/>
              </a:ext>
            </a:extLst>
          </p:cNvPr>
          <p:cNvSpPr>
            <a:spLocks noGrp="1"/>
          </p:cNvSpPr>
          <p:nvPr>
            <p:ph type="body" sz="quarter" idx="11"/>
          </p:nvPr>
        </p:nvSpPr>
        <p:spPr/>
        <p:txBody>
          <a:bodyPr/>
          <a:lstStyle/>
          <a:p>
            <a:r>
              <a:rPr lang="en-US" dirty="0"/>
              <a:t>Checkpoint 19: Tiles</a:t>
            </a:r>
          </a:p>
          <a:p>
            <a:endParaRPr lang="en-GB" dirty="0"/>
          </a:p>
        </p:txBody>
      </p:sp>
      <p:sp>
        <p:nvSpPr>
          <p:cNvPr id="5" name="TextBox 4">
            <a:extLst>
              <a:ext uri="{FF2B5EF4-FFF2-40B4-BE49-F238E27FC236}">
                <a16:creationId xmlns:a16="http://schemas.microsoft.com/office/drawing/2014/main" id="{C6268F15-B149-5247-8967-48A7093B12A9}"/>
              </a:ext>
            </a:extLst>
          </p:cNvPr>
          <p:cNvSpPr txBox="1"/>
          <p:nvPr/>
        </p:nvSpPr>
        <p:spPr>
          <a:xfrm>
            <a:off x="5952903" y="1207389"/>
            <a:ext cx="5824183" cy="2733056"/>
          </a:xfrm>
          <a:prstGeom prst="rect">
            <a:avLst/>
          </a:prstGeom>
          <a:noFill/>
        </p:spPr>
        <p:txBody>
          <a:bodyPr wrap="square" rtlCol="0">
            <a:spAutoFit/>
          </a:bodyPr>
          <a:lstStyle/>
          <a:p>
            <a:pPr>
              <a:buNone/>
            </a:pPr>
            <a:r>
              <a:rPr lang="en-US" sz="2200" dirty="0"/>
              <a:t>The vertical red line is a line of symmetry.</a:t>
            </a:r>
          </a:p>
          <a:p>
            <a:pPr>
              <a:buNone/>
            </a:pPr>
            <a:r>
              <a:rPr lang="en-US" sz="2200" dirty="0"/>
              <a:t>Each tile has a length of 1 cm.</a:t>
            </a:r>
          </a:p>
          <a:p>
            <a:pPr marL="514350" indent="-514350">
              <a:buFont typeface="+mj-lt"/>
              <a:buAutoNum type="alphaLcParenR"/>
            </a:pPr>
            <a:r>
              <a:rPr lang="en-US" sz="2200" dirty="0"/>
              <a:t>How far apart are the two purple tiles, marked B?</a:t>
            </a:r>
          </a:p>
          <a:p>
            <a:pPr marL="514350" indent="-514350">
              <a:buFont typeface="+mj-lt"/>
              <a:buAutoNum type="alphaLcParenR"/>
            </a:pPr>
            <a:r>
              <a:rPr lang="en-US" sz="2200" dirty="0"/>
              <a:t>How far apart are the two orange tiles, marked E?</a:t>
            </a:r>
          </a:p>
          <a:p>
            <a:pPr marL="514350" indent="-514350">
              <a:buFont typeface="+mj-lt"/>
              <a:buAutoNum type="alphaLcParenR"/>
            </a:pPr>
            <a:r>
              <a:rPr lang="en-US" sz="2200" dirty="0"/>
              <a:t>Which two tiles are 6 cm apart?</a:t>
            </a:r>
          </a:p>
        </p:txBody>
      </p:sp>
      <p:sp>
        <p:nvSpPr>
          <p:cNvPr id="6" name="Action Button: Help 5">
            <a:hlinkClick r:id="" action="ppaction://noaction" highlightClick="1"/>
            <a:extLst>
              <a:ext uri="{FF2B5EF4-FFF2-40B4-BE49-F238E27FC236}">
                <a16:creationId xmlns:a16="http://schemas.microsoft.com/office/drawing/2014/main" id="{6B36EDD7-61C9-B640-8AEB-400F0353CD6E}"/>
              </a:ext>
            </a:extLst>
          </p:cNvPr>
          <p:cNvSpPr/>
          <p:nvPr/>
        </p:nvSpPr>
        <p:spPr>
          <a:xfrm>
            <a:off x="5952903" y="428990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CCDB00-0DA5-4F87-8F01-7EC5BAB900BD}"/>
              </a:ext>
            </a:extLst>
          </p:cNvPr>
          <p:cNvSpPr/>
          <p:nvPr/>
        </p:nvSpPr>
        <p:spPr>
          <a:xfrm>
            <a:off x="2971115" y="1609661"/>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65660B-0626-45A7-9F2C-3478D3DC6065}"/>
              </a:ext>
            </a:extLst>
          </p:cNvPr>
          <p:cNvSpPr/>
          <p:nvPr/>
        </p:nvSpPr>
        <p:spPr>
          <a:xfrm>
            <a:off x="2425486" y="1609661"/>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0536DFE-0D7A-4618-BE15-CAF89D6CDB4A}"/>
              </a:ext>
            </a:extLst>
          </p:cNvPr>
          <p:cNvSpPr/>
          <p:nvPr/>
        </p:nvSpPr>
        <p:spPr>
          <a:xfrm>
            <a:off x="3506674" y="1609661"/>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00D8C22-F8FB-4A0F-9B8A-CD126AC90490}"/>
              </a:ext>
            </a:extLst>
          </p:cNvPr>
          <p:cNvSpPr/>
          <p:nvPr/>
        </p:nvSpPr>
        <p:spPr>
          <a:xfrm flipH="1">
            <a:off x="1898154" y="1609661"/>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5A71A73-A348-4C9E-A607-4F48BC08BB7D}"/>
              </a:ext>
            </a:extLst>
          </p:cNvPr>
          <p:cNvSpPr/>
          <p:nvPr/>
        </p:nvSpPr>
        <p:spPr>
          <a:xfrm flipH="1">
            <a:off x="1898154" y="2149661"/>
            <a:ext cx="540000" cy="54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A</a:t>
            </a:r>
          </a:p>
        </p:txBody>
      </p:sp>
      <p:sp>
        <p:nvSpPr>
          <p:cNvPr id="12" name="Rectangle 11">
            <a:extLst>
              <a:ext uri="{FF2B5EF4-FFF2-40B4-BE49-F238E27FC236}">
                <a16:creationId xmlns:a16="http://schemas.microsoft.com/office/drawing/2014/main" id="{8752BEFF-A710-4FD4-A92F-2FD380089C40}"/>
              </a:ext>
            </a:extLst>
          </p:cNvPr>
          <p:cNvSpPr/>
          <p:nvPr/>
        </p:nvSpPr>
        <p:spPr>
          <a:xfrm>
            <a:off x="3504781" y="2149661"/>
            <a:ext cx="540000" cy="54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A</a:t>
            </a:r>
          </a:p>
        </p:txBody>
      </p:sp>
      <p:sp>
        <p:nvSpPr>
          <p:cNvPr id="13" name="Rectangle 12">
            <a:extLst>
              <a:ext uri="{FF2B5EF4-FFF2-40B4-BE49-F238E27FC236}">
                <a16:creationId xmlns:a16="http://schemas.microsoft.com/office/drawing/2014/main" id="{B7837AD9-D219-44ED-BD4D-346D8BA9EE3C}"/>
              </a:ext>
            </a:extLst>
          </p:cNvPr>
          <p:cNvSpPr/>
          <p:nvPr/>
        </p:nvSpPr>
        <p:spPr>
          <a:xfrm>
            <a:off x="2701115" y="3784499"/>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4" name="Rectangle 13">
            <a:extLst>
              <a:ext uri="{FF2B5EF4-FFF2-40B4-BE49-F238E27FC236}">
                <a16:creationId xmlns:a16="http://schemas.microsoft.com/office/drawing/2014/main" id="{B6D949D1-4A58-4C87-9CC1-90223955A410}"/>
              </a:ext>
            </a:extLst>
          </p:cNvPr>
          <p:cNvSpPr/>
          <p:nvPr/>
        </p:nvSpPr>
        <p:spPr>
          <a:xfrm>
            <a:off x="2177568" y="3784499"/>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5" name="Rectangle 14">
            <a:extLst>
              <a:ext uri="{FF2B5EF4-FFF2-40B4-BE49-F238E27FC236}">
                <a16:creationId xmlns:a16="http://schemas.microsoft.com/office/drawing/2014/main" id="{40043DC0-DBF8-4C0A-94D6-629BD1805AD0}"/>
              </a:ext>
            </a:extLst>
          </p:cNvPr>
          <p:cNvSpPr/>
          <p:nvPr/>
        </p:nvSpPr>
        <p:spPr>
          <a:xfrm>
            <a:off x="3232888" y="3784499"/>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6" name="Rectangle 15">
            <a:extLst>
              <a:ext uri="{FF2B5EF4-FFF2-40B4-BE49-F238E27FC236}">
                <a16:creationId xmlns:a16="http://schemas.microsoft.com/office/drawing/2014/main" id="{5EB2FC87-00C1-40CC-B899-894FCE6D6DA4}"/>
              </a:ext>
            </a:extLst>
          </p:cNvPr>
          <p:cNvSpPr/>
          <p:nvPr/>
        </p:nvSpPr>
        <p:spPr>
          <a:xfrm>
            <a:off x="3782302" y="3244499"/>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7" name="Rectangle 16">
            <a:extLst>
              <a:ext uri="{FF2B5EF4-FFF2-40B4-BE49-F238E27FC236}">
                <a16:creationId xmlns:a16="http://schemas.microsoft.com/office/drawing/2014/main" id="{E577BE56-D595-42FC-9733-84CA79C8C6DE}"/>
              </a:ext>
            </a:extLst>
          </p:cNvPr>
          <p:cNvSpPr/>
          <p:nvPr/>
        </p:nvSpPr>
        <p:spPr>
          <a:xfrm flipH="1">
            <a:off x="1635676" y="3244499"/>
            <a:ext cx="540000" cy="54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8" name="Rectangle 17">
            <a:extLst>
              <a:ext uri="{FF2B5EF4-FFF2-40B4-BE49-F238E27FC236}">
                <a16:creationId xmlns:a16="http://schemas.microsoft.com/office/drawing/2014/main" id="{90C0CA15-B463-4EAD-ACCE-0344EA09C8BB}"/>
              </a:ext>
            </a:extLst>
          </p:cNvPr>
          <p:cNvSpPr/>
          <p:nvPr/>
        </p:nvSpPr>
        <p:spPr>
          <a:xfrm>
            <a:off x="4322302" y="3784499"/>
            <a:ext cx="540000" cy="54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D</a:t>
            </a:r>
          </a:p>
        </p:txBody>
      </p:sp>
      <p:sp>
        <p:nvSpPr>
          <p:cNvPr id="19" name="Rectangle 18">
            <a:extLst>
              <a:ext uri="{FF2B5EF4-FFF2-40B4-BE49-F238E27FC236}">
                <a16:creationId xmlns:a16="http://schemas.microsoft.com/office/drawing/2014/main" id="{A80ADCDC-D60E-4CC8-8AE5-9C93398BFC01}"/>
              </a:ext>
            </a:extLst>
          </p:cNvPr>
          <p:cNvSpPr/>
          <p:nvPr/>
        </p:nvSpPr>
        <p:spPr>
          <a:xfrm flipH="1" flipV="1">
            <a:off x="1094730" y="3784499"/>
            <a:ext cx="540000" cy="54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D</a:t>
            </a:r>
          </a:p>
        </p:txBody>
      </p:sp>
      <p:sp>
        <p:nvSpPr>
          <p:cNvPr id="20" name="Rectangle 19">
            <a:extLst>
              <a:ext uri="{FF2B5EF4-FFF2-40B4-BE49-F238E27FC236}">
                <a16:creationId xmlns:a16="http://schemas.microsoft.com/office/drawing/2014/main" id="{44D771C5-FE05-40B7-AFC9-5FC4D3A29B38}"/>
              </a:ext>
            </a:extLst>
          </p:cNvPr>
          <p:cNvSpPr/>
          <p:nvPr/>
        </p:nvSpPr>
        <p:spPr>
          <a:xfrm>
            <a:off x="4871716" y="4324499"/>
            <a:ext cx="540000" cy="54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E</a:t>
            </a:r>
          </a:p>
        </p:txBody>
      </p:sp>
      <p:sp>
        <p:nvSpPr>
          <p:cNvPr id="21" name="Rectangle 20">
            <a:extLst>
              <a:ext uri="{FF2B5EF4-FFF2-40B4-BE49-F238E27FC236}">
                <a16:creationId xmlns:a16="http://schemas.microsoft.com/office/drawing/2014/main" id="{EBF7861C-5A6A-4A86-AEE9-AB65521FD99C}"/>
              </a:ext>
            </a:extLst>
          </p:cNvPr>
          <p:cNvSpPr/>
          <p:nvPr/>
        </p:nvSpPr>
        <p:spPr>
          <a:xfrm flipH="1" flipV="1">
            <a:off x="554730" y="4324499"/>
            <a:ext cx="540000" cy="54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E</a:t>
            </a:r>
          </a:p>
        </p:txBody>
      </p:sp>
      <p:sp>
        <p:nvSpPr>
          <p:cNvPr id="25" name="Rectangle 24">
            <a:extLst>
              <a:ext uri="{FF2B5EF4-FFF2-40B4-BE49-F238E27FC236}">
                <a16:creationId xmlns:a16="http://schemas.microsoft.com/office/drawing/2014/main" id="{6A732090-14F4-4444-89CC-225E40617F30}"/>
              </a:ext>
            </a:extLst>
          </p:cNvPr>
          <p:cNvSpPr/>
          <p:nvPr/>
        </p:nvSpPr>
        <p:spPr>
          <a:xfrm>
            <a:off x="4060287" y="2704499"/>
            <a:ext cx="540000" cy="54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B</a:t>
            </a:r>
          </a:p>
        </p:txBody>
      </p:sp>
      <p:sp>
        <p:nvSpPr>
          <p:cNvPr id="26" name="Rectangle 25">
            <a:extLst>
              <a:ext uri="{FF2B5EF4-FFF2-40B4-BE49-F238E27FC236}">
                <a16:creationId xmlns:a16="http://schemas.microsoft.com/office/drawing/2014/main" id="{EEB5B67C-6D01-427A-8F09-1D033544FB5B}"/>
              </a:ext>
            </a:extLst>
          </p:cNvPr>
          <p:cNvSpPr/>
          <p:nvPr/>
        </p:nvSpPr>
        <p:spPr>
          <a:xfrm flipH="1" flipV="1">
            <a:off x="1358154" y="2704499"/>
            <a:ext cx="540000" cy="54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latin typeface="Bahnschrift Light SemiCondensed" panose="020B0502040204020203" pitchFamily="34" charset="0"/>
            </a:endParaRPr>
          </a:p>
        </p:txBody>
      </p:sp>
      <p:sp>
        <p:nvSpPr>
          <p:cNvPr id="23" name="TextBox 22">
            <a:extLst>
              <a:ext uri="{FF2B5EF4-FFF2-40B4-BE49-F238E27FC236}">
                <a16:creationId xmlns:a16="http://schemas.microsoft.com/office/drawing/2014/main" id="{72A5BD61-51AF-4A28-9659-68ACAE3A8D94}"/>
              </a:ext>
            </a:extLst>
          </p:cNvPr>
          <p:cNvSpPr txBox="1"/>
          <p:nvPr/>
        </p:nvSpPr>
        <p:spPr>
          <a:xfrm>
            <a:off x="6981876" y="4073614"/>
            <a:ext cx="5018017" cy="2191369"/>
          </a:xfrm>
          <a:prstGeom prst="rect">
            <a:avLst/>
          </a:prstGeom>
          <a:noFill/>
        </p:spPr>
        <p:txBody>
          <a:bodyPr wrap="square" rtlCol="0">
            <a:spAutoFit/>
          </a:bodyPr>
          <a:lstStyle/>
          <a:p>
            <a:pPr>
              <a:buNone/>
            </a:pPr>
            <a:r>
              <a:rPr lang="en-US" sz="2200" dirty="0"/>
              <a:t>The whole pattern is reflected in the green horizontal line. There will now be four green tiles (marked A). Do they form the corners of a square?</a:t>
            </a:r>
          </a:p>
          <a:p>
            <a:pPr>
              <a:buNone/>
            </a:pPr>
            <a:r>
              <a:rPr lang="en-US" sz="2200" dirty="0"/>
              <a:t>How about the purple tiles (B)? The blue (D)? The orange (E)?</a:t>
            </a:r>
          </a:p>
        </p:txBody>
      </p:sp>
      <p:cxnSp>
        <p:nvCxnSpPr>
          <p:cNvPr id="27" name="Straight Connector 26">
            <a:extLst>
              <a:ext uri="{FF2B5EF4-FFF2-40B4-BE49-F238E27FC236}">
                <a16:creationId xmlns:a16="http://schemas.microsoft.com/office/drawing/2014/main" id="{F5E38637-D31F-4289-A9C7-AF27DEA725F7}"/>
              </a:ext>
            </a:extLst>
          </p:cNvPr>
          <p:cNvCxnSpPr>
            <a:cxnSpLocks/>
          </p:cNvCxnSpPr>
          <p:nvPr/>
        </p:nvCxnSpPr>
        <p:spPr>
          <a:xfrm flipH="1">
            <a:off x="205836" y="1609661"/>
            <a:ext cx="5308600" cy="0"/>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B52E4C-A6BC-48F0-98E1-40F519DB0895}"/>
              </a:ext>
            </a:extLst>
          </p:cNvPr>
          <p:cNvCxnSpPr>
            <a:cxnSpLocks/>
          </p:cNvCxnSpPr>
          <p:nvPr/>
        </p:nvCxnSpPr>
        <p:spPr>
          <a:xfrm>
            <a:off x="2979341" y="1413067"/>
            <a:ext cx="0" cy="409236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B843772-30DA-4404-8DC4-9467C4DBBA43}"/>
              </a:ext>
            </a:extLst>
          </p:cNvPr>
          <p:cNvSpPr/>
          <p:nvPr/>
        </p:nvSpPr>
        <p:spPr>
          <a:xfrm>
            <a:off x="4600562" y="3244499"/>
            <a:ext cx="540000" cy="54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C</a:t>
            </a:r>
          </a:p>
        </p:txBody>
      </p:sp>
      <p:sp>
        <p:nvSpPr>
          <p:cNvPr id="29" name="Rectangle 28">
            <a:extLst>
              <a:ext uri="{FF2B5EF4-FFF2-40B4-BE49-F238E27FC236}">
                <a16:creationId xmlns:a16="http://schemas.microsoft.com/office/drawing/2014/main" id="{610969E8-62F0-49F6-857B-3A119CDEC80C}"/>
              </a:ext>
            </a:extLst>
          </p:cNvPr>
          <p:cNvSpPr/>
          <p:nvPr/>
        </p:nvSpPr>
        <p:spPr>
          <a:xfrm flipH="1" flipV="1">
            <a:off x="809894" y="3244499"/>
            <a:ext cx="540000" cy="54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latin typeface="Bahnschrift Light SemiCondensed" panose="020B0502040204020203" pitchFamily="34" charset="0"/>
              </a:rPr>
              <a:t>C</a:t>
            </a:r>
          </a:p>
        </p:txBody>
      </p:sp>
      <p:pic>
        <p:nvPicPr>
          <p:cNvPr id="22" name="Picture 21">
            <a:extLst>
              <a:ext uri="{FF2B5EF4-FFF2-40B4-BE49-F238E27FC236}">
                <a16:creationId xmlns:a16="http://schemas.microsoft.com/office/drawing/2014/main" id="{4B5B9725-8B59-234A-7C14-A987EFD8FDD5}"/>
              </a:ext>
            </a:extLst>
          </p:cNvPr>
          <p:cNvPicPr>
            <a:picLocks noChangeAspect="1"/>
          </p:cNvPicPr>
          <p:nvPr/>
        </p:nvPicPr>
        <p:blipFill>
          <a:blip r:embed="rId3"/>
          <a:stretch>
            <a:fillRect/>
          </a:stretch>
        </p:blipFill>
        <p:spPr>
          <a:xfrm rot="10800000" flipV="1">
            <a:off x="1321418" y="2651698"/>
            <a:ext cx="615749" cy="749873"/>
          </a:xfrm>
          <a:prstGeom prst="rect">
            <a:avLst/>
          </a:prstGeom>
        </p:spPr>
      </p:pic>
    </p:spTree>
    <p:extLst>
      <p:ext uri="{BB962C8B-B14F-4D97-AF65-F5344CB8AC3E}">
        <p14:creationId xmlns:p14="http://schemas.microsoft.com/office/powerpoint/2010/main" val="25244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33824528"/>
              </p:ext>
            </p:extLst>
          </p:nvPr>
        </p:nvGraphicFramePr>
        <p:xfrm>
          <a:off x="267128" y="764704"/>
          <a:ext cx="11700000" cy="5538480"/>
        </p:xfrm>
        <a:graphic>
          <a:graphicData uri="http://schemas.openxmlformats.org/drawingml/2006/table">
            <a:tbl>
              <a:tblPr firstRow="1" bandRow="1">
                <a:tableStyleId>{5940675A-B579-460E-94D1-54222C63F5DA}</a:tableStyleId>
              </a:tblPr>
              <a:tblGrid>
                <a:gridCol w="5050830">
                  <a:extLst>
                    <a:ext uri="{9D8B030D-6E8A-4147-A177-3AD203B41FA5}">
                      <a16:colId xmlns:a16="http://schemas.microsoft.com/office/drawing/2014/main" val="695237181"/>
                    </a:ext>
                  </a:extLst>
                </a:gridCol>
                <a:gridCol w="664917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3071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If students find it hard to visualise the distance between the pairs of tiles, a grid might help. The </a:t>
                      </a:r>
                      <a:r>
                        <a:rPr lang="en-GB" sz="1600" i="0" u="none" dirty="0">
                          <a:hlinkClick r:id="rId3" action="ppaction://hlinksldjump"/>
                        </a:rPr>
                        <a:t>printable resource</a:t>
                      </a:r>
                      <a:r>
                        <a:rPr lang="en-GB" sz="1600" i="0" u="none" dirty="0"/>
                        <a:t> on slide 100 features the image on a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generate their own symmetrical patterns using constraints such as, ‘There must be exactly 11 yellow tiles,’ and, ‘The green tiles must be 9 cm apart’.</a:t>
                      </a:r>
                    </a:p>
                    <a:p>
                      <a:endParaRPr lang="en-GB" sz="1600" u="none" dirty="0"/>
                    </a:p>
                    <a:p>
                      <a:r>
                        <a:rPr lang="en-GB" sz="1600" b="1" i="0" u="none" dirty="0"/>
                        <a:t>Representations</a:t>
                      </a:r>
                    </a:p>
                    <a:p>
                      <a:r>
                        <a:rPr lang="en-GB" sz="1600" b="0" i="0" u="none" dirty="0"/>
                        <a:t>While a grid might help those who are struggling, the images are presented without a grid so that students have to reason about the distance from the mirror line rather than counting squares.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key assessment point from Checkpoint 19 is that the distance from the mirror line is the same for an object and its image. If students find it hard to calculate the whole distance between two tiles, ask them to find the distance to the mirror line as a first step. Do they then realise they need to double that distance to find the total?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are likely to find part a more straightforward as it is an even value that can be found by counting. The answer for part b is odd which students may not be expecting in a symmetrical image. The line of three squares is key to unlocking this task so, if students have not yet noticed them, draw attention to them and ask about the distance either side of the square that is bisected by the mirror 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c asks students to identify which two tiles are 6 cm apart. This is quite straightforward, but students may be distracted by the white half-square gap next to the red tile.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indent="-285750">
                        <a:buFont typeface="Arial" panose="020B0604020202020204" pitchFamily="34" charset="0"/>
                        <a:buChar char="•"/>
                      </a:pPr>
                      <a:r>
                        <a:rPr lang="en-GB" sz="1600" b="0" dirty="0"/>
                        <a:t>Key idea 6.3.3.2 from </a:t>
                      </a:r>
                      <a:r>
                        <a:rPr lang="en-GB" sz="1600" dirty="0">
                          <a:hlinkClick r:id="rId4"/>
                        </a:rPr>
                        <a:t>Secondary Mastery Professional Development | NCETM</a:t>
                      </a:r>
                      <a:r>
                        <a:rPr lang="en-GB" sz="1600" dirty="0"/>
                        <a:t> offers some examples that might be used next to teach ‘</a:t>
                      </a:r>
                      <a:r>
                        <a:rPr lang="en-GB" sz="1600" dirty="0">
                          <a:hlinkClick r:id="rId5"/>
                        </a:rPr>
                        <a:t>describing a reflection</a:t>
                      </a:r>
                      <a:r>
                        <a:rPr lang="en-GB" sz="1600" dirty="0"/>
                        <a:t>’ at Key Stage 3.</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902243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20: Jagged reflection</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54705" y="571337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49CD0FF-998A-45CB-8D59-0DE2CDC1AFCE}"/>
              </a:ext>
            </a:extLst>
          </p:cNvPr>
          <p:cNvGrpSpPr/>
          <p:nvPr/>
        </p:nvGrpSpPr>
        <p:grpSpPr>
          <a:xfrm>
            <a:off x="559753" y="1282951"/>
            <a:ext cx="2329366" cy="3238273"/>
            <a:chOff x="559753" y="1282951"/>
            <a:chExt cx="2329366" cy="3238273"/>
          </a:xfrm>
        </p:grpSpPr>
        <p:sp>
          <p:nvSpPr>
            <p:cNvPr id="4" name="Rectangle 3">
              <a:extLst>
                <a:ext uri="{FF2B5EF4-FFF2-40B4-BE49-F238E27FC236}">
                  <a16:creationId xmlns:a16="http://schemas.microsoft.com/office/drawing/2014/main" id="{9375522E-0E1A-4EA3-927A-35DA5F64F442}"/>
                </a:ext>
              </a:extLst>
            </p:cNvPr>
            <p:cNvSpPr/>
            <p:nvPr/>
          </p:nvSpPr>
          <p:spPr>
            <a:xfrm>
              <a:off x="559753" y="1282951"/>
              <a:ext cx="2317994" cy="3172403"/>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D0AFD80C-84FD-4FC5-B4AA-29CA66A129BE}"/>
                </a:ext>
              </a:extLst>
            </p:cNvPr>
            <p:cNvPicPr>
              <a:picLocks noChangeAspect="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l="-1" r="72972" b="71479"/>
            <a:stretch/>
          </p:blipFill>
          <p:spPr>
            <a:xfrm>
              <a:off x="560522" y="1291296"/>
              <a:ext cx="2328597" cy="3229928"/>
            </a:xfrm>
            <a:prstGeom prst="rect">
              <a:avLst/>
            </a:prstGeom>
            <a:ln>
              <a:noFill/>
            </a:ln>
          </p:spPr>
        </p:pic>
        <p:grpSp>
          <p:nvGrpSpPr>
            <p:cNvPr id="15" name="Group 14">
              <a:extLst>
                <a:ext uri="{FF2B5EF4-FFF2-40B4-BE49-F238E27FC236}">
                  <a16:creationId xmlns:a16="http://schemas.microsoft.com/office/drawing/2014/main" id="{73BCB8D9-E93D-4378-968D-CDE22D55A595}"/>
                </a:ext>
              </a:extLst>
            </p:cNvPr>
            <p:cNvGrpSpPr/>
            <p:nvPr/>
          </p:nvGrpSpPr>
          <p:grpSpPr>
            <a:xfrm>
              <a:off x="1037505" y="1582220"/>
              <a:ext cx="1274084" cy="1211495"/>
              <a:chOff x="1051360" y="1582220"/>
              <a:chExt cx="1274084" cy="1211495"/>
            </a:xfrm>
          </p:grpSpPr>
          <p:cxnSp>
            <p:nvCxnSpPr>
              <p:cNvPr id="8" name="Straight Connector 7">
                <a:extLst>
                  <a:ext uri="{FF2B5EF4-FFF2-40B4-BE49-F238E27FC236}">
                    <a16:creationId xmlns:a16="http://schemas.microsoft.com/office/drawing/2014/main" id="{A2F901E8-3465-4ED3-A5D6-9178004F6563}"/>
                  </a:ext>
                </a:extLst>
              </p:cNvPr>
              <p:cNvCxnSpPr/>
              <p:nvPr/>
            </p:nvCxnSpPr>
            <p:spPr>
              <a:xfrm flipV="1">
                <a:off x="1051360" y="15822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9A8393-3EFA-410B-93A4-30270E0F6DE3}"/>
                  </a:ext>
                </a:extLst>
              </p:cNvPr>
              <p:cNvCxnSpPr>
                <a:cxnSpLocks/>
              </p:cNvCxnSpPr>
              <p:nvPr/>
            </p:nvCxnSpPr>
            <p:spPr>
              <a:xfrm>
                <a:off x="1469204" y="15822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0D2E15-BAB8-41C1-AA35-E0A4CC8D0AAF}"/>
                  </a:ext>
                </a:extLst>
              </p:cNvPr>
              <p:cNvCxnSpPr>
                <a:cxnSpLocks/>
              </p:cNvCxnSpPr>
              <p:nvPr/>
            </p:nvCxnSpPr>
            <p:spPr>
              <a:xfrm>
                <a:off x="1051360" y="18288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EEBB90-C887-4DFB-A44F-3EB6933F9866}"/>
                  </a:ext>
                </a:extLst>
              </p:cNvPr>
              <p:cNvCxnSpPr>
                <a:cxnSpLocks/>
              </p:cNvCxnSpPr>
              <p:nvPr/>
            </p:nvCxnSpPr>
            <p:spPr>
              <a:xfrm flipH="1">
                <a:off x="1051360" y="20753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16FB22-3C10-48F7-AE1D-58A1E55339E7}"/>
                  </a:ext>
                </a:extLst>
              </p:cNvPr>
              <p:cNvCxnSpPr>
                <a:cxnSpLocks/>
              </p:cNvCxnSpPr>
              <p:nvPr/>
            </p:nvCxnSpPr>
            <p:spPr>
              <a:xfrm>
                <a:off x="1469204" y="20753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ED4FD7-4B4D-441F-A054-1B54AD94EEE5}"/>
                  </a:ext>
                </a:extLst>
              </p:cNvPr>
              <p:cNvCxnSpPr>
                <a:cxnSpLocks/>
              </p:cNvCxnSpPr>
              <p:nvPr/>
            </p:nvCxnSpPr>
            <p:spPr>
              <a:xfrm flipH="1">
                <a:off x="1469203" y="23322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D5C654-65C6-4BCB-AC24-44FC05E17EBD}"/>
                  </a:ext>
                </a:extLst>
              </p:cNvPr>
              <p:cNvCxnSpPr>
                <a:cxnSpLocks/>
              </p:cNvCxnSpPr>
              <p:nvPr/>
            </p:nvCxnSpPr>
            <p:spPr>
              <a:xfrm flipH="1">
                <a:off x="1895581" y="23322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00165C-99BA-4BC9-8AB7-CAFE91806087}"/>
                  </a:ext>
                </a:extLst>
              </p:cNvPr>
              <p:cNvCxnSpPr>
                <a:cxnSpLocks/>
              </p:cNvCxnSpPr>
              <p:nvPr/>
            </p:nvCxnSpPr>
            <p:spPr>
              <a:xfrm flipH="1">
                <a:off x="1910991" y="25890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E1697F-1070-44F8-ADBC-BACFE0108F3F}"/>
                  </a:ext>
                </a:extLst>
              </p:cNvPr>
              <p:cNvCxnSpPr>
                <a:cxnSpLocks/>
              </p:cNvCxnSpPr>
              <p:nvPr/>
            </p:nvCxnSpPr>
            <p:spPr>
              <a:xfrm flipH="1" flipV="1">
                <a:off x="2325443" y="20753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71FAB1A8-5338-4A63-8F6A-6CAC568EC380}"/>
                </a:ext>
              </a:extLst>
            </p:cNvPr>
            <p:cNvCxnSpPr>
              <a:cxnSpLocks/>
            </p:cNvCxnSpPr>
            <p:nvPr/>
          </p:nvCxnSpPr>
          <p:spPr>
            <a:xfrm flipH="1" flipV="1">
              <a:off x="559753" y="2832088"/>
              <a:ext cx="2304000" cy="517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7CE35F9-D20C-4467-AFE3-CC1DDB593AED}"/>
                </a:ext>
              </a:extLst>
            </p:cNvPr>
            <p:cNvGrpSpPr/>
            <p:nvPr/>
          </p:nvGrpSpPr>
          <p:grpSpPr>
            <a:xfrm flipV="1">
              <a:off x="1037539" y="2859797"/>
              <a:ext cx="1274084" cy="1211495"/>
              <a:chOff x="1203760" y="1734620"/>
              <a:chExt cx="1274084" cy="1211495"/>
            </a:xfrm>
          </p:grpSpPr>
          <p:cxnSp>
            <p:nvCxnSpPr>
              <p:cNvPr id="43" name="Straight Connector 42">
                <a:extLst>
                  <a:ext uri="{FF2B5EF4-FFF2-40B4-BE49-F238E27FC236}">
                    <a16:creationId xmlns:a16="http://schemas.microsoft.com/office/drawing/2014/main" id="{36F04E8D-3E63-4100-AF32-79556B87DBB6}"/>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F9DF208-1521-4A60-B967-0E06C645CD47}"/>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BC5500-5F7D-4088-8379-577E338A1D99}"/>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CBDC519-9848-457B-B71F-A8897156D4A7}"/>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5353DB0-393B-446A-AD3C-22C2827131EB}"/>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BF3939-D550-4B1F-A96B-3BE01C3877EE}"/>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197F80-04EA-4B5B-AE85-D5961DA1B14A}"/>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7B66C06-2104-4193-A1E2-29D1D1104562}"/>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8542A96-753B-4CF1-926A-E4E8AFB6851B}"/>
                  </a:ext>
                </a:extLst>
              </p:cNvPr>
              <p:cNvCxnSpPr>
                <a:cxnSpLocks/>
              </p:cNvCxnSpPr>
              <p:nvPr/>
            </p:nvCxnSpPr>
            <p:spPr>
              <a:xfrm flipH="1" flipV="1">
                <a:off x="2477843"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C154AC36-2E28-46A3-A6B2-2F1ABC21C9ED}"/>
              </a:ext>
            </a:extLst>
          </p:cNvPr>
          <p:cNvGrpSpPr/>
          <p:nvPr/>
        </p:nvGrpSpPr>
        <p:grpSpPr>
          <a:xfrm>
            <a:off x="3872814" y="1207513"/>
            <a:ext cx="2366145" cy="3374282"/>
            <a:chOff x="3872814" y="1207513"/>
            <a:chExt cx="2366145" cy="3374282"/>
          </a:xfrm>
        </p:grpSpPr>
        <p:sp>
          <p:nvSpPr>
            <p:cNvPr id="103" name="Rectangle 102">
              <a:extLst>
                <a:ext uri="{FF2B5EF4-FFF2-40B4-BE49-F238E27FC236}">
                  <a16:creationId xmlns:a16="http://schemas.microsoft.com/office/drawing/2014/main" id="{EF4E1F82-6076-4F4A-9DAF-DC97CEEEF4AC}"/>
                </a:ext>
              </a:extLst>
            </p:cNvPr>
            <p:cNvSpPr/>
            <p:nvPr/>
          </p:nvSpPr>
          <p:spPr>
            <a:xfrm>
              <a:off x="3872814" y="1207513"/>
              <a:ext cx="2366145" cy="3374282"/>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0" name="Picture 89">
              <a:extLst>
                <a:ext uri="{FF2B5EF4-FFF2-40B4-BE49-F238E27FC236}">
                  <a16:creationId xmlns:a16="http://schemas.microsoft.com/office/drawing/2014/main" id="{AE812615-45C2-4C21-827C-63480E272808}"/>
                </a:ext>
              </a:extLst>
            </p:cNvPr>
            <p:cNvPicPr>
              <a:picLocks noChangeAspect="1"/>
            </p:cNvPicPr>
            <p:nvPr/>
          </p:nvPicPr>
          <p:blipFill rotWithShape="1">
            <a:blip r:embed="rId5">
              <a:clrChange>
                <a:clrFrom>
                  <a:srgbClr val="FFFFFF"/>
                </a:clrFrom>
                <a:clrTo>
                  <a:srgbClr val="FFFFFF">
                    <a:alpha val="0"/>
                  </a:srgbClr>
                </a:clrTo>
              </a:clrChange>
            </a:blip>
            <a:srcRect l="-1" r="72972" b="71479"/>
            <a:stretch/>
          </p:blipFill>
          <p:spPr>
            <a:xfrm>
              <a:off x="3908575" y="1271792"/>
              <a:ext cx="2328597" cy="3229928"/>
            </a:xfrm>
            <a:prstGeom prst="rect">
              <a:avLst/>
            </a:prstGeom>
            <a:ln>
              <a:noFill/>
            </a:ln>
          </p:spPr>
        </p:pic>
        <p:grpSp>
          <p:nvGrpSpPr>
            <p:cNvPr id="9" name="Group 8">
              <a:extLst>
                <a:ext uri="{FF2B5EF4-FFF2-40B4-BE49-F238E27FC236}">
                  <a16:creationId xmlns:a16="http://schemas.microsoft.com/office/drawing/2014/main" id="{3BDF03D7-781E-47F5-9722-384F5FA3ADC1}"/>
                </a:ext>
              </a:extLst>
            </p:cNvPr>
            <p:cNvGrpSpPr/>
            <p:nvPr/>
          </p:nvGrpSpPr>
          <p:grpSpPr>
            <a:xfrm flipH="1">
              <a:off x="4352728" y="1315035"/>
              <a:ext cx="1274084" cy="1211495"/>
              <a:chOff x="1203760" y="1734620"/>
              <a:chExt cx="1274084" cy="1211495"/>
            </a:xfrm>
          </p:grpSpPr>
          <p:cxnSp>
            <p:nvCxnSpPr>
              <p:cNvPr id="34" name="Straight Connector 33">
                <a:extLst>
                  <a:ext uri="{FF2B5EF4-FFF2-40B4-BE49-F238E27FC236}">
                    <a16:creationId xmlns:a16="http://schemas.microsoft.com/office/drawing/2014/main" id="{982137AB-F6C7-4E8B-AAC8-E6F23C979936}"/>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186A86-E848-4957-BCC3-9D372F1C0602}"/>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446D4B-6D9A-40F3-B452-0587D4190885}"/>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C7C7A02-2A91-43C4-B80F-A110F451B38F}"/>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3B88B0-FDF6-43F1-B635-F7ADB78F823F}"/>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8234E8-88CE-4CA1-A978-7FB022D3D249}"/>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00E01A-0DC8-4E63-B284-699EE0692D4D}"/>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976142-8C46-4A95-986E-EDB40735D70C}"/>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578522-B286-489E-98D6-7990A70FB811}"/>
                  </a:ext>
                </a:extLst>
              </p:cNvPr>
              <p:cNvCxnSpPr>
                <a:cxnSpLocks/>
              </p:cNvCxnSpPr>
              <p:nvPr/>
            </p:nvCxnSpPr>
            <p:spPr>
              <a:xfrm flipH="1" flipV="1">
                <a:off x="2477843"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F208BE3-CD4B-4427-94B6-4B85D192136D}"/>
                </a:ext>
              </a:extLst>
            </p:cNvPr>
            <p:cNvGrpSpPr/>
            <p:nvPr/>
          </p:nvGrpSpPr>
          <p:grpSpPr>
            <a:xfrm flipV="1">
              <a:off x="4377173" y="3322718"/>
              <a:ext cx="1274084" cy="1211495"/>
              <a:chOff x="1203760" y="1734620"/>
              <a:chExt cx="1274084" cy="1211495"/>
            </a:xfrm>
          </p:grpSpPr>
          <p:cxnSp>
            <p:nvCxnSpPr>
              <p:cNvPr id="55" name="Straight Connector 54">
                <a:extLst>
                  <a:ext uri="{FF2B5EF4-FFF2-40B4-BE49-F238E27FC236}">
                    <a16:creationId xmlns:a16="http://schemas.microsoft.com/office/drawing/2014/main" id="{76DE4571-BFC2-48F9-BF91-CD439179EF71}"/>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4E2AE0A-3C1E-431E-8420-638EF09904CD}"/>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EFEB87D-B4CA-4EB9-94DE-901ED3FACE37}"/>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68E0F83-A249-4CDC-AD83-8269635EC282}"/>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35E8E6-6833-4EB5-9150-C4B6326EAA86}"/>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CB877F-29C8-43C0-922B-DCF04485F397}"/>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14AFB41-C830-4AFB-A14A-9E802763C738}"/>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9B5F969-E84F-4539-87A5-3010DF911BE0}"/>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6401EE-C9F9-4511-9A94-7F57B556C565}"/>
                  </a:ext>
                </a:extLst>
              </p:cNvPr>
              <p:cNvCxnSpPr>
                <a:cxnSpLocks/>
              </p:cNvCxnSpPr>
              <p:nvPr/>
            </p:nvCxnSpPr>
            <p:spPr>
              <a:xfrm flipH="1" flipV="1">
                <a:off x="2477843"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D8B11904-BE14-485B-9E47-BCC68CFE3EE1}"/>
                </a:ext>
              </a:extLst>
            </p:cNvPr>
            <p:cNvCxnSpPr>
              <a:cxnSpLocks/>
            </p:cNvCxnSpPr>
            <p:nvPr/>
          </p:nvCxnSpPr>
          <p:spPr>
            <a:xfrm flipH="1">
              <a:off x="3908575" y="2793715"/>
              <a:ext cx="230400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0538A08-3C85-4407-972B-36D47D8684EA}"/>
              </a:ext>
            </a:extLst>
          </p:cNvPr>
          <p:cNvGrpSpPr/>
          <p:nvPr/>
        </p:nvGrpSpPr>
        <p:grpSpPr>
          <a:xfrm>
            <a:off x="7064591" y="1207513"/>
            <a:ext cx="4891341" cy="2039393"/>
            <a:chOff x="7064591" y="1207513"/>
            <a:chExt cx="4891341" cy="2039393"/>
          </a:xfrm>
        </p:grpSpPr>
        <p:sp>
          <p:nvSpPr>
            <p:cNvPr id="114" name="Rectangle 113">
              <a:extLst>
                <a:ext uri="{FF2B5EF4-FFF2-40B4-BE49-F238E27FC236}">
                  <a16:creationId xmlns:a16="http://schemas.microsoft.com/office/drawing/2014/main" id="{ECF1CE00-61C5-4548-A92C-CF6A29022103}"/>
                </a:ext>
              </a:extLst>
            </p:cNvPr>
            <p:cNvSpPr/>
            <p:nvPr/>
          </p:nvSpPr>
          <p:spPr>
            <a:xfrm>
              <a:off x="7064591" y="1207513"/>
              <a:ext cx="4891341" cy="1967241"/>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8" name="Picture 67">
              <a:extLst>
                <a:ext uri="{FF2B5EF4-FFF2-40B4-BE49-F238E27FC236}">
                  <a16:creationId xmlns:a16="http://schemas.microsoft.com/office/drawing/2014/main" id="{68B4805A-4DA9-4684-A0AC-E6CC3D8E53F2}"/>
                </a:ext>
              </a:extLst>
            </p:cNvPr>
            <p:cNvPicPr>
              <a:picLocks noChangeAspect="1"/>
            </p:cNvPicPr>
            <p:nvPr/>
          </p:nvPicPr>
          <p:blipFill rotWithShape="1">
            <a:blip r:embed="rId5">
              <a:clrChange>
                <a:clrFrom>
                  <a:srgbClr val="FFFFFF"/>
                </a:clrFrom>
                <a:clrTo>
                  <a:srgbClr val="FFFFFF">
                    <a:alpha val="0"/>
                  </a:srgbClr>
                </a:clrTo>
              </a:clrChange>
            </a:blip>
            <a:srcRect r="44472" b="82941"/>
            <a:stretch/>
          </p:blipFill>
          <p:spPr>
            <a:xfrm>
              <a:off x="7115265" y="1315035"/>
              <a:ext cx="4783964" cy="1931871"/>
            </a:xfrm>
            <a:prstGeom prst="rect">
              <a:avLst/>
            </a:prstGeom>
            <a:ln>
              <a:noFill/>
            </a:ln>
          </p:spPr>
        </p:pic>
        <p:grpSp>
          <p:nvGrpSpPr>
            <p:cNvPr id="69" name="Group 68">
              <a:extLst>
                <a:ext uri="{FF2B5EF4-FFF2-40B4-BE49-F238E27FC236}">
                  <a16:creationId xmlns:a16="http://schemas.microsoft.com/office/drawing/2014/main" id="{06B2EFC9-A9FD-44D7-8EBF-BA25E5D03087}"/>
                </a:ext>
              </a:extLst>
            </p:cNvPr>
            <p:cNvGrpSpPr/>
            <p:nvPr/>
          </p:nvGrpSpPr>
          <p:grpSpPr>
            <a:xfrm flipV="1">
              <a:off x="7583478" y="1377593"/>
              <a:ext cx="1274084" cy="1211495"/>
              <a:chOff x="1051360" y="1582220"/>
              <a:chExt cx="1274084" cy="1211495"/>
            </a:xfrm>
          </p:grpSpPr>
          <p:cxnSp>
            <p:nvCxnSpPr>
              <p:cNvPr id="70" name="Straight Connector 69">
                <a:extLst>
                  <a:ext uri="{FF2B5EF4-FFF2-40B4-BE49-F238E27FC236}">
                    <a16:creationId xmlns:a16="http://schemas.microsoft.com/office/drawing/2014/main" id="{7867189E-19EB-49A0-9EDA-1FC579E129F0}"/>
                  </a:ext>
                </a:extLst>
              </p:cNvPr>
              <p:cNvCxnSpPr/>
              <p:nvPr/>
            </p:nvCxnSpPr>
            <p:spPr>
              <a:xfrm flipV="1">
                <a:off x="1051360" y="15822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544B065-249C-4315-82D6-406BEEB7CCD5}"/>
                  </a:ext>
                </a:extLst>
              </p:cNvPr>
              <p:cNvCxnSpPr>
                <a:cxnSpLocks/>
              </p:cNvCxnSpPr>
              <p:nvPr/>
            </p:nvCxnSpPr>
            <p:spPr>
              <a:xfrm>
                <a:off x="1469204" y="15822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49E0BF-0FBA-4CEF-9CA1-4DCA987E14F2}"/>
                  </a:ext>
                </a:extLst>
              </p:cNvPr>
              <p:cNvCxnSpPr>
                <a:cxnSpLocks/>
              </p:cNvCxnSpPr>
              <p:nvPr/>
            </p:nvCxnSpPr>
            <p:spPr>
              <a:xfrm>
                <a:off x="1051360" y="18288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2C6238-1A62-4855-916D-7B4774B1A3D8}"/>
                  </a:ext>
                </a:extLst>
              </p:cNvPr>
              <p:cNvCxnSpPr>
                <a:cxnSpLocks/>
              </p:cNvCxnSpPr>
              <p:nvPr/>
            </p:nvCxnSpPr>
            <p:spPr>
              <a:xfrm flipH="1">
                <a:off x="1051360" y="20753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D4D1A5-E93F-487F-A616-F671ABAA4BD1}"/>
                  </a:ext>
                </a:extLst>
              </p:cNvPr>
              <p:cNvCxnSpPr>
                <a:cxnSpLocks/>
              </p:cNvCxnSpPr>
              <p:nvPr/>
            </p:nvCxnSpPr>
            <p:spPr>
              <a:xfrm>
                <a:off x="1469204" y="20753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A148661-DE6D-4BC6-8B2E-AD8B11BD8BAB}"/>
                  </a:ext>
                </a:extLst>
              </p:cNvPr>
              <p:cNvCxnSpPr>
                <a:cxnSpLocks/>
              </p:cNvCxnSpPr>
              <p:nvPr/>
            </p:nvCxnSpPr>
            <p:spPr>
              <a:xfrm flipH="1">
                <a:off x="1469203" y="23322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E1E03CB-0E8A-4CFE-AD95-3D506E8056D0}"/>
                  </a:ext>
                </a:extLst>
              </p:cNvPr>
              <p:cNvCxnSpPr>
                <a:cxnSpLocks/>
              </p:cNvCxnSpPr>
              <p:nvPr/>
            </p:nvCxnSpPr>
            <p:spPr>
              <a:xfrm flipH="1">
                <a:off x="1895581" y="23322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51F8607-49E8-481E-A2E9-932759B71605}"/>
                  </a:ext>
                </a:extLst>
              </p:cNvPr>
              <p:cNvCxnSpPr>
                <a:cxnSpLocks/>
              </p:cNvCxnSpPr>
              <p:nvPr/>
            </p:nvCxnSpPr>
            <p:spPr>
              <a:xfrm flipH="1">
                <a:off x="1910991" y="25890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CB1C5A1-B4A1-4A11-BB42-C466E9436122}"/>
                  </a:ext>
                </a:extLst>
              </p:cNvPr>
              <p:cNvCxnSpPr>
                <a:cxnSpLocks/>
              </p:cNvCxnSpPr>
              <p:nvPr/>
            </p:nvCxnSpPr>
            <p:spPr>
              <a:xfrm flipH="1" flipV="1">
                <a:off x="2325443" y="20753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B2B693D6-A1C4-4BDD-91EF-94EC49947F4D}"/>
                </a:ext>
              </a:extLst>
            </p:cNvPr>
            <p:cNvCxnSpPr>
              <a:cxnSpLocks/>
            </p:cNvCxnSpPr>
            <p:nvPr/>
          </p:nvCxnSpPr>
          <p:spPr>
            <a:xfrm flipH="1" flipV="1">
              <a:off x="9306978" y="1216996"/>
              <a:ext cx="7275" cy="19080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734B3634-092A-4AEB-B09C-795B39F8ABDC}"/>
                </a:ext>
              </a:extLst>
            </p:cNvPr>
            <p:cNvGrpSpPr/>
            <p:nvPr/>
          </p:nvGrpSpPr>
          <p:grpSpPr>
            <a:xfrm flipH="1" flipV="1">
              <a:off x="10559697" y="1373785"/>
              <a:ext cx="1274084" cy="1211495"/>
              <a:chOff x="1051360" y="1582220"/>
              <a:chExt cx="1274084" cy="1211495"/>
            </a:xfrm>
          </p:grpSpPr>
          <p:cxnSp>
            <p:nvCxnSpPr>
              <p:cNvPr id="93" name="Straight Connector 92">
                <a:extLst>
                  <a:ext uri="{FF2B5EF4-FFF2-40B4-BE49-F238E27FC236}">
                    <a16:creationId xmlns:a16="http://schemas.microsoft.com/office/drawing/2014/main" id="{8AF9FCE4-761D-43FA-B625-1BC326ABB53B}"/>
                  </a:ext>
                </a:extLst>
              </p:cNvPr>
              <p:cNvCxnSpPr/>
              <p:nvPr/>
            </p:nvCxnSpPr>
            <p:spPr>
              <a:xfrm flipV="1">
                <a:off x="1051360" y="15822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FC62EA6-5572-4CCD-8DB4-B8F840F6FFEF}"/>
                  </a:ext>
                </a:extLst>
              </p:cNvPr>
              <p:cNvCxnSpPr>
                <a:cxnSpLocks/>
              </p:cNvCxnSpPr>
              <p:nvPr/>
            </p:nvCxnSpPr>
            <p:spPr>
              <a:xfrm>
                <a:off x="1469204" y="15822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0FFCA0E-36EA-43D5-8D8D-91CCBDA5C4B0}"/>
                  </a:ext>
                </a:extLst>
              </p:cNvPr>
              <p:cNvCxnSpPr>
                <a:cxnSpLocks/>
              </p:cNvCxnSpPr>
              <p:nvPr/>
            </p:nvCxnSpPr>
            <p:spPr>
              <a:xfrm>
                <a:off x="1051360" y="18288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E8377DD-9209-4C24-AFB6-2981ECB0F2B9}"/>
                  </a:ext>
                </a:extLst>
              </p:cNvPr>
              <p:cNvCxnSpPr>
                <a:cxnSpLocks/>
              </p:cNvCxnSpPr>
              <p:nvPr/>
            </p:nvCxnSpPr>
            <p:spPr>
              <a:xfrm flipH="1">
                <a:off x="1051360" y="20753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76DAF27-923C-49EA-9D6F-1423C2E7466E}"/>
                  </a:ext>
                </a:extLst>
              </p:cNvPr>
              <p:cNvCxnSpPr>
                <a:cxnSpLocks/>
              </p:cNvCxnSpPr>
              <p:nvPr/>
            </p:nvCxnSpPr>
            <p:spPr>
              <a:xfrm>
                <a:off x="1469204" y="20753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F7B25DA-FA1F-4F58-977C-E8994C4B2741}"/>
                  </a:ext>
                </a:extLst>
              </p:cNvPr>
              <p:cNvCxnSpPr>
                <a:cxnSpLocks/>
              </p:cNvCxnSpPr>
              <p:nvPr/>
            </p:nvCxnSpPr>
            <p:spPr>
              <a:xfrm flipH="1">
                <a:off x="1469203" y="23322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7A4F344-B11B-49E2-965D-41A9FB0CB9F4}"/>
                  </a:ext>
                </a:extLst>
              </p:cNvPr>
              <p:cNvCxnSpPr>
                <a:cxnSpLocks/>
              </p:cNvCxnSpPr>
              <p:nvPr/>
            </p:nvCxnSpPr>
            <p:spPr>
              <a:xfrm flipH="1">
                <a:off x="1895581" y="23322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A48057A-61CC-433F-8737-38C7291114C5}"/>
                  </a:ext>
                </a:extLst>
              </p:cNvPr>
              <p:cNvCxnSpPr>
                <a:cxnSpLocks/>
              </p:cNvCxnSpPr>
              <p:nvPr/>
            </p:nvCxnSpPr>
            <p:spPr>
              <a:xfrm flipH="1">
                <a:off x="1910991" y="25890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286EDF-B963-42A3-84DA-E83B76040F61}"/>
                  </a:ext>
                </a:extLst>
              </p:cNvPr>
              <p:cNvCxnSpPr>
                <a:cxnSpLocks/>
              </p:cNvCxnSpPr>
              <p:nvPr/>
            </p:nvCxnSpPr>
            <p:spPr>
              <a:xfrm flipH="1" flipV="1">
                <a:off x="2325443" y="20753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15" name="TextBox 114">
            <a:extLst>
              <a:ext uri="{FF2B5EF4-FFF2-40B4-BE49-F238E27FC236}">
                <a16:creationId xmlns:a16="http://schemas.microsoft.com/office/drawing/2014/main" id="{1F2AAD3A-F4B9-44BD-9CBD-BBD97144F18A}"/>
              </a:ext>
            </a:extLst>
          </p:cNvPr>
          <p:cNvSpPr txBox="1"/>
          <p:nvPr/>
        </p:nvSpPr>
        <p:spPr>
          <a:xfrm>
            <a:off x="171004" y="4682383"/>
            <a:ext cx="6645453" cy="1243417"/>
          </a:xfrm>
          <a:prstGeom prst="rect">
            <a:avLst/>
          </a:prstGeom>
          <a:noFill/>
        </p:spPr>
        <p:txBody>
          <a:bodyPr wrap="square" rtlCol="0">
            <a:spAutoFit/>
          </a:bodyPr>
          <a:lstStyle/>
          <a:p>
            <a:pPr>
              <a:buNone/>
            </a:pPr>
            <a:r>
              <a:rPr lang="en-US" sz="2200" dirty="0">
                <a:solidFill>
                  <a:srgbClr val="585858"/>
                </a:solidFill>
              </a:rPr>
              <a:t>Which of these are reflections?</a:t>
            </a:r>
          </a:p>
          <a:p>
            <a:pPr>
              <a:buNone/>
            </a:pPr>
            <a:r>
              <a:rPr lang="en-US" sz="2200" dirty="0">
                <a:solidFill>
                  <a:srgbClr val="585858"/>
                </a:solidFill>
              </a:rPr>
              <a:t>How could you correct the images that are not?</a:t>
            </a:r>
          </a:p>
          <a:p>
            <a:pPr marL="457200" indent="-457200">
              <a:buAutoNum type="alphaLcParenR"/>
            </a:pPr>
            <a:endParaRPr lang="en-US" sz="2200" dirty="0">
              <a:solidFill>
                <a:srgbClr val="585858"/>
              </a:solidFill>
            </a:endParaRPr>
          </a:p>
        </p:txBody>
      </p:sp>
      <p:sp>
        <p:nvSpPr>
          <p:cNvPr id="102" name="TextBox 101">
            <a:extLst>
              <a:ext uri="{FF2B5EF4-FFF2-40B4-BE49-F238E27FC236}">
                <a16:creationId xmlns:a16="http://schemas.microsoft.com/office/drawing/2014/main" id="{25772056-67E5-47EF-8C16-3A81C3AC9665}"/>
              </a:ext>
            </a:extLst>
          </p:cNvPr>
          <p:cNvSpPr txBox="1"/>
          <p:nvPr/>
        </p:nvSpPr>
        <p:spPr>
          <a:xfrm>
            <a:off x="1246427" y="5676018"/>
            <a:ext cx="6645453" cy="1175706"/>
          </a:xfrm>
          <a:prstGeom prst="rect">
            <a:avLst/>
          </a:prstGeom>
          <a:noFill/>
        </p:spPr>
        <p:txBody>
          <a:bodyPr wrap="square" rtlCol="0">
            <a:spAutoFit/>
          </a:bodyPr>
          <a:lstStyle/>
          <a:p>
            <a:pPr>
              <a:buNone/>
            </a:pPr>
            <a:r>
              <a:rPr lang="en-US" sz="2200" dirty="0">
                <a:solidFill>
                  <a:srgbClr val="585858"/>
                </a:solidFill>
              </a:rPr>
              <a:t>Draw your own reflections using the same starting shape. Can you draw a reflection nobody else has?</a:t>
            </a:r>
          </a:p>
          <a:p>
            <a:pPr marL="457200" indent="-457200">
              <a:buAutoNum type="alphaLcParenR"/>
            </a:pPr>
            <a:endParaRPr lang="en-US" sz="2200" dirty="0">
              <a:solidFill>
                <a:srgbClr val="585858"/>
              </a:solidFill>
            </a:endParaRPr>
          </a:p>
        </p:txBody>
      </p:sp>
      <p:sp>
        <p:nvSpPr>
          <p:cNvPr id="116" name="TextBox 115">
            <a:extLst>
              <a:ext uri="{FF2B5EF4-FFF2-40B4-BE49-F238E27FC236}">
                <a16:creationId xmlns:a16="http://schemas.microsoft.com/office/drawing/2014/main" id="{0C7A4016-53DE-4A7D-8D3A-A7111D2D0DD2}"/>
              </a:ext>
            </a:extLst>
          </p:cNvPr>
          <p:cNvSpPr txBox="1"/>
          <p:nvPr/>
        </p:nvSpPr>
        <p:spPr>
          <a:xfrm>
            <a:off x="85817" y="1131131"/>
            <a:ext cx="491439" cy="837152"/>
          </a:xfrm>
          <a:prstGeom prst="rect">
            <a:avLst/>
          </a:prstGeom>
          <a:noFill/>
        </p:spPr>
        <p:txBody>
          <a:bodyPr wrap="square" rtlCol="0">
            <a:spAutoFit/>
          </a:bodyPr>
          <a:lstStyle/>
          <a:p>
            <a:pPr>
              <a:buNone/>
            </a:pPr>
            <a:r>
              <a:rPr lang="en-US" sz="2200" dirty="0">
                <a:solidFill>
                  <a:srgbClr val="00628C"/>
                </a:solidFill>
              </a:rPr>
              <a:t>a)</a:t>
            </a:r>
          </a:p>
          <a:p>
            <a:pPr marL="457200" indent="-457200">
              <a:buAutoNum type="alphaLcParenR"/>
            </a:pPr>
            <a:endParaRPr lang="en-US" sz="2200" dirty="0">
              <a:solidFill>
                <a:srgbClr val="00628C"/>
              </a:solidFill>
            </a:endParaRPr>
          </a:p>
        </p:txBody>
      </p:sp>
      <p:sp>
        <p:nvSpPr>
          <p:cNvPr id="117" name="TextBox 116">
            <a:extLst>
              <a:ext uri="{FF2B5EF4-FFF2-40B4-BE49-F238E27FC236}">
                <a16:creationId xmlns:a16="http://schemas.microsoft.com/office/drawing/2014/main" id="{22E106A3-29DF-44A0-9879-BCD11106ECC4}"/>
              </a:ext>
            </a:extLst>
          </p:cNvPr>
          <p:cNvSpPr txBox="1"/>
          <p:nvPr/>
        </p:nvSpPr>
        <p:spPr>
          <a:xfrm>
            <a:off x="3407208" y="1124795"/>
            <a:ext cx="491439" cy="837152"/>
          </a:xfrm>
          <a:prstGeom prst="rect">
            <a:avLst/>
          </a:prstGeom>
          <a:noFill/>
        </p:spPr>
        <p:txBody>
          <a:bodyPr wrap="square" rtlCol="0">
            <a:spAutoFit/>
          </a:bodyPr>
          <a:lstStyle/>
          <a:p>
            <a:pPr>
              <a:buNone/>
            </a:pPr>
            <a:r>
              <a:rPr lang="en-US" sz="2200" dirty="0">
                <a:solidFill>
                  <a:srgbClr val="00628C"/>
                </a:solidFill>
              </a:rPr>
              <a:t>b)</a:t>
            </a:r>
          </a:p>
          <a:p>
            <a:pPr marL="457200" indent="-457200">
              <a:buAutoNum type="alphaLcParenR"/>
            </a:pPr>
            <a:endParaRPr lang="en-US" sz="2200" dirty="0">
              <a:solidFill>
                <a:srgbClr val="00628C"/>
              </a:solidFill>
            </a:endParaRPr>
          </a:p>
        </p:txBody>
      </p:sp>
      <p:sp>
        <p:nvSpPr>
          <p:cNvPr id="118" name="TextBox 117">
            <a:extLst>
              <a:ext uri="{FF2B5EF4-FFF2-40B4-BE49-F238E27FC236}">
                <a16:creationId xmlns:a16="http://schemas.microsoft.com/office/drawing/2014/main" id="{51FBB7AD-AD6A-4131-A2EB-7320740A2985}"/>
              </a:ext>
            </a:extLst>
          </p:cNvPr>
          <p:cNvSpPr txBox="1"/>
          <p:nvPr/>
        </p:nvSpPr>
        <p:spPr>
          <a:xfrm>
            <a:off x="6562725" y="1124795"/>
            <a:ext cx="491439" cy="837152"/>
          </a:xfrm>
          <a:prstGeom prst="rect">
            <a:avLst/>
          </a:prstGeom>
          <a:noFill/>
        </p:spPr>
        <p:txBody>
          <a:bodyPr wrap="square" rtlCol="0">
            <a:spAutoFit/>
          </a:bodyPr>
          <a:lstStyle/>
          <a:p>
            <a:pPr>
              <a:buNone/>
            </a:pPr>
            <a:r>
              <a:rPr lang="en-US" sz="2200" dirty="0">
                <a:solidFill>
                  <a:srgbClr val="00628C"/>
                </a:solidFill>
              </a:rPr>
              <a:t>c)</a:t>
            </a:r>
          </a:p>
          <a:p>
            <a:pPr marL="457200" indent="-457200">
              <a:buAutoNum type="alphaLcParenR"/>
            </a:pPr>
            <a:endParaRPr lang="en-US" sz="2200" dirty="0">
              <a:solidFill>
                <a:srgbClr val="00628C"/>
              </a:solidFill>
            </a:endParaRPr>
          </a:p>
        </p:txBody>
      </p:sp>
      <p:grpSp>
        <p:nvGrpSpPr>
          <p:cNvPr id="19" name="Group 18">
            <a:extLst>
              <a:ext uri="{FF2B5EF4-FFF2-40B4-BE49-F238E27FC236}">
                <a16:creationId xmlns:a16="http://schemas.microsoft.com/office/drawing/2014/main" id="{9A184B97-DA4F-4A08-94C7-69D34240265D}"/>
              </a:ext>
            </a:extLst>
          </p:cNvPr>
          <p:cNvGrpSpPr/>
          <p:nvPr/>
        </p:nvGrpSpPr>
        <p:grpSpPr>
          <a:xfrm>
            <a:off x="7129655" y="3576189"/>
            <a:ext cx="4826278" cy="2054637"/>
            <a:chOff x="7129655" y="3576189"/>
            <a:chExt cx="4826278" cy="2054637"/>
          </a:xfrm>
        </p:grpSpPr>
        <p:sp>
          <p:nvSpPr>
            <p:cNvPr id="152" name="Rectangle 151">
              <a:extLst>
                <a:ext uri="{FF2B5EF4-FFF2-40B4-BE49-F238E27FC236}">
                  <a16:creationId xmlns:a16="http://schemas.microsoft.com/office/drawing/2014/main" id="{F2C02C62-8259-441B-AB10-487AFE89D563}"/>
                </a:ext>
              </a:extLst>
            </p:cNvPr>
            <p:cNvSpPr/>
            <p:nvPr/>
          </p:nvSpPr>
          <p:spPr>
            <a:xfrm>
              <a:off x="7129655" y="3576189"/>
              <a:ext cx="4826277" cy="2038595"/>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0" name="Picture 119">
              <a:extLst>
                <a:ext uri="{FF2B5EF4-FFF2-40B4-BE49-F238E27FC236}">
                  <a16:creationId xmlns:a16="http://schemas.microsoft.com/office/drawing/2014/main" id="{E4B24579-EC75-4A34-9B8F-681986B60421}"/>
                </a:ext>
              </a:extLst>
            </p:cNvPr>
            <p:cNvPicPr>
              <a:picLocks noChangeAspect="1"/>
            </p:cNvPicPr>
            <p:nvPr/>
          </p:nvPicPr>
          <p:blipFill rotWithShape="1">
            <a:blip r:embed="rId5">
              <a:clrChange>
                <a:clrFrom>
                  <a:srgbClr val="FFFFFF"/>
                </a:clrFrom>
                <a:clrTo>
                  <a:srgbClr val="FFFFFF">
                    <a:alpha val="0"/>
                  </a:srgbClr>
                </a:clrTo>
              </a:clrChange>
            </a:blip>
            <a:srcRect r="44472" b="82941"/>
            <a:stretch/>
          </p:blipFill>
          <p:spPr>
            <a:xfrm>
              <a:off x="7171969" y="3698955"/>
              <a:ext cx="4783964" cy="1931871"/>
            </a:xfrm>
            <a:prstGeom prst="rect">
              <a:avLst/>
            </a:prstGeom>
            <a:ln>
              <a:noFill/>
            </a:ln>
          </p:spPr>
        </p:pic>
        <p:cxnSp>
          <p:nvCxnSpPr>
            <p:cNvPr id="121" name="Straight Connector 120">
              <a:extLst>
                <a:ext uri="{FF2B5EF4-FFF2-40B4-BE49-F238E27FC236}">
                  <a16:creationId xmlns:a16="http://schemas.microsoft.com/office/drawing/2014/main" id="{A3BA16F0-39AF-427A-B73D-03140B918823}"/>
                </a:ext>
              </a:extLst>
            </p:cNvPr>
            <p:cNvCxnSpPr>
              <a:cxnSpLocks/>
            </p:cNvCxnSpPr>
            <p:nvPr/>
          </p:nvCxnSpPr>
          <p:spPr>
            <a:xfrm flipH="1" flipV="1">
              <a:off x="9780297" y="3625541"/>
              <a:ext cx="7275" cy="198000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BCCB4365-0289-4FCD-8E19-A04E8BD0E85C}"/>
                </a:ext>
              </a:extLst>
            </p:cNvPr>
            <p:cNvGrpSpPr/>
            <p:nvPr/>
          </p:nvGrpSpPr>
          <p:grpSpPr>
            <a:xfrm>
              <a:off x="8510510" y="3994278"/>
              <a:ext cx="1262052" cy="1211495"/>
              <a:chOff x="1203760" y="1734620"/>
              <a:chExt cx="1262052" cy="1211495"/>
            </a:xfrm>
          </p:grpSpPr>
          <p:cxnSp>
            <p:nvCxnSpPr>
              <p:cNvPr id="123" name="Straight Connector 122">
                <a:extLst>
                  <a:ext uri="{FF2B5EF4-FFF2-40B4-BE49-F238E27FC236}">
                    <a16:creationId xmlns:a16="http://schemas.microsoft.com/office/drawing/2014/main" id="{39DD4558-848E-4E3E-AD7B-4737B25FFEAF}"/>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8B49189-885B-4E8E-B4DD-8E5A9046D8FF}"/>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656B1A6-2553-4FAD-9C81-E94F78EEAD14}"/>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06B8795-195F-4218-80A0-864E3B3C2B54}"/>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3620352-0396-427E-8008-0A0002148C0B}"/>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3D99B-8E00-4DC7-BA4E-2B4E3B16D9B0}"/>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2FBADD1-2A57-45C3-8D35-BCE2B84F1B44}"/>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14EBFC0-71D0-4686-BB38-D7062B2672B2}"/>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EEBE14-4279-4BEF-B51A-C07FC9979558}"/>
                  </a:ext>
                </a:extLst>
              </p:cNvPr>
              <p:cNvCxnSpPr>
                <a:cxnSpLocks/>
              </p:cNvCxnSpPr>
              <p:nvPr/>
            </p:nvCxnSpPr>
            <p:spPr>
              <a:xfrm flipH="1" flipV="1">
                <a:off x="2465811"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65F6DAE0-0774-433B-94F2-758DFE812094}"/>
                </a:ext>
              </a:extLst>
            </p:cNvPr>
            <p:cNvGrpSpPr/>
            <p:nvPr/>
          </p:nvGrpSpPr>
          <p:grpSpPr>
            <a:xfrm>
              <a:off x="9787572" y="4250642"/>
              <a:ext cx="1262052" cy="1211495"/>
              <a:chOff x="1203760" y="1734620"/>
              <a:chExt cx="1262052" cy="1211495"/>
            </a:xfrm>
          </p:grpSpPr>
          <p:cxnSp>
            <p:nvCxnSpPr>
              <p:cNvPr id="133" name="Straight Connector 132">
                <a:extLst>
                  <a:ext uri="{FF2B5EF4-FFF2-40B4-BE49-F238E27FC236}">
                    <a16:creationId xmlns:a16="http://schemas.microsoft.com/office/drawing/2014/main" id="{0256CE80-85FB-4909-BCB9-537FF1F50A47}"/>
                  </a:ext>
                </a:extLst>
              </p:cNvPr>
              <p:cNvCxnSpPr/>
              <p:nvPr/>
            </p:nvCxnSpPr>
            <p:spPr>
              <a:xfrm flipV="1">
                <a:off x="1203760" y="1734620"/>
                <a:ext cx="417844" cy="246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7C1B94C-AB8C-4937-9F14-D582A9FB29F5}"/>
                  </a:ext>
                </a:extLst>
              </p:cNvPr>
              <p:cNvCxnSpPr>
                <a:cxnSpLocks/>
              </p:cNvCxnSpPr>
              <p:nvPr/>
            </p:nvCxnSpPr>
            <p:spPr>
              <a:xfrm>
                <a:off x="1621604" y="1734620"/>
                <a:ext cx="828811" cy="493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505E7D3-E1D8-4CB9-9FB8-3526653470A1}"/>
                  </a:ext>
                </a:extLst>
              </p:cNvPr>
              <p:cNvCxnSpPr>
                <a:cxnSpLocks/>
              </p:cNvCxnSpPr>
              <p:nvPr/>
            </p:nvCxnSpPr>
            <p:spPr>
              <a:xfrm>
                <a:off x="1203760" y="1981200"/>
                <a:ext cx="0" cy="5034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FB6F509-709C-48D6-9E23-87ACC1863490}"/>
                  </a:ext>
                </a:extLst>
              </p:cNvPr>
              <p:cNvCxnSpPr>
                <a:cxnSpLocks/>
              </p:cNvCxnSpPr>
              <p:nvPr/>
            </p:nvCxnSpPr>
            <p:spPr>
              <a:xfrm flipH="1">
                <a:off x="1203760" y="2227780"/>
                <a:ext cx="417844"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1126DC6-4639-48DB-809F-18BD2DBD384D}"/>
                  </a:ext>
                </a:extLst>
              </p:cNvPr>
              <p:cNvCxnSpPr>
                <a:cxnSpLocks/>
              </p:cNvCxnSpPr>
              <p:nvPr/>
            </p:nvCxnSpPr>
            <p:spPr>
              <a:xfrm>
                <a:off x="1621604" y="2227780"/>
                <a:ext cx="0" cy="513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A1A817D-61F5-430C-9BFF-7CC5E402104F}"/>
                  </a:ext>
                </a:extLst>
              </p:cNvPr>
              <p:cNvCxnSpPr>
                <a:cxnSpLocks/>
              </p:cNvCxnSpPr>
              <p:nvPr/>
            </p:nvCxnSpPr>
            <p:spPr>
              <a:xfrm flipH="1">
                <a:off x="1621603" y="2484634"/>
                <a:ext cx="410969" cy="256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186A884-F79A-4561-91C2-D00E463255CB}"/>
                  </a:ext>
                </a:extLst>
              </p:cNvPr>
              <p:cNvCxnSpPr>
                <a:cxnSpLocks/>
              </p:cNvCxnSpPr>
              <p:nvPr/>
            </p:nvCxnSpPr>
            <p:spPr>
              <a:xfrm flipH="1">
                <a:off x="2047981" y="2484634"/>
                <a:ext cx="1" cy="4614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948E1CA-891F-4092-9887-9229E510143E}"/>
                  </a:ext>
                </a:extLst>
              </p:cNvPr>
              <p:cNvCxnSpPr>
                <a:cxnSpLocks/>
              </p:cNvCxnSpPr>
              <p:nvPr/>
            </p:nvCxnSpPr>
            <p:spPr>
              <a:xfrm flipH="1">
                <a:off x="2063391" y="2741488"/>
                <a:ext cx="387024" cy="2046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BCF8EB0-7433-4A4A-90C1-FAF34CA82748}"/>
                  </a:ext>
                </a:extLst>
              </p:cNvPr>
              <p:cNvCxnSpPr>
                <a:cxnSpLocks/>
              </p:cNvCxnSpPr>
              <p:nvPr/>
            </p:nvCxnSpPr>
            <p:spPr>
              <a:xfrm flipH="1" flipV="1">
                <a:off x="2465811" y="2227780"/>
                <a:ext cx="1" cy="51610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42" name="TextBox 141">
            <a:extLst>
              <a:ext uri="{FF2B5EF4-FFF2-40B4-BE49-F238E27FC236}">
                <a16:creationId xmlns:a16="http://schemas.microsoft.com/office/drawing/2014/main" id="{1E0813F3-D11B-4C10-B8FA-4DC528330835}"/>
              </a:ext>
            </a:extLst>
          </p:cNvPr>
          <p:cNvSpPr txBox="1"/>
          <p:nvPr/>
        </p:nvSpPr>
        <p:spPr>
          <a:xfrm>
            <a:off x="6489875" y="3573158"/>
            <a:ext cx="491439" cy="837152"/>
          </a:xfrm>
          <a:prstGeom prst="rect">
            <a:avLst/>
          </a:prstGeom>
          <a:noFill/>
        </p:spPr>
        <p:txBody>
          <a:bodyPr wrap="square" rtlCol="0">
            <a:spAutoFit/>
          </a:bodyPr>
          <a:lstStyle/>
          <a:p>
            <a:pPr>
              <a:buNone/>
            </a:pPr>
            <a:r>
              <a:rPr lang="en-US" sz="2200" dirty="0">
                <a:solidFill>
                  <a:srgbClr val="00628C"/>
                </a:solidFill>
              </a:rPr>
              <a:t>d)</a:t>
            </a:r>
          </a:p>
          <a:p>
            <a:pPr marL="457200" indent="-457200">
              <a:buAutoNum type="alphaLcParenR"/>
            </a:pPr>
            <a:endParaRPr lang="en-US" sz="2200" dirty="0">
              <a:solidFill>
                <a:srgbClr val="00628C"/>
              </a:solidFill>
            </a:endParaRPr>
          </a:p>
        </p:txBody>
      </p:sp>
    </p:spTree>
    <p:extLst>
      <p:ext uri="{BB962C8B-B14F-4D97-AF65-F5344CB8AC3E}">
        <p14:creationId xmlns:p14="http://schemas.microsoft.com/office/powerpoint/2010/main" val="717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5" grpId="0"/>
      <p:bldP spid="102" grpId="0"/>
      <p:bldP spid="116" grpId="0"/>
      <p:bldP spid="117" grpId="0"/>
      <p:bldP spid="118" grpId="0"/>
      <p:bldP spid="1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2F6C00-AB2F-427D-8214-82BB33CE55C1}"/>
              </a:ext>
            </a:extLst>
          </p:cNvPr>
          <p:cNvSpPr>
            <a:spLocks noGrp="1"/>
          </p:cNvSpPr>
          <p:nvPr>
            <p:ph type="body" sz="quarter" idx="11"/>
          </p:nvPr>
        </p:nvSpPr>
        <p:spPr/>
        <p:txBody>
          <a:bodyPr/>
          <a:lstStyle/>
          <a:p>
            <a:r>
              <a:rPr lang="en-US" sz="2400" dirty="0"/>
              <a:t>Checkpoint 20: </a:t>
            </a:r>
            <a:r>
              <a:rPr lang="en-US" dirty="0"/>
              <a:t>J</a:t>
            </a:r>
            <a:r>
              <a:rPr lang="en-US" sz="2400" dirty="0"/>
              <a:t>agged reflection (solutions)</a:t>
            </a:r>
          </a:p>
          <a:p>
            <a:endParaRPr lang="en-GB" dirty="0"/>
          </a:p>
        </p:txBody>
      </p:sp>
      <p:grpSp>
        <p:nvGrpSpPr>
          <p:cNvPr id="3" name="Group 2">
            <a:extLst>
              <a:ext uri="{FF2B5EF4-FFF2-40B4-BE49-F238E27FC236}">
                <a16:creationId xmlns:a16="http://schemas.microsoft.com/office/drawing/2014/main" id="{1866FE40-87FB-47AC-9B55-EAA1B56D44C6}"/>
              </a:ext>
            </a:extLst>
          </p:cNvPr>
          <p:cNvGrpSpPr/>
          <p:nvPr/>
        </p:nvGrpSpPr>
        <p:grpSpPr>
          <a:xfrm>
            <a:off x="1896470" y="1704290"/>
            <a:ext cx="3269530" cy="2335348"/>
            <a:chOff x="1896470" y="1764002"/>
            <a:chExt cx="3269530" cy="2335348"/>
          </a:xfrm>
        </p:grpSpPr>
        <p:sp>
          <p:nvSpPr>
            <p:cNvPr id="9" name="Rectangle 8">
              <a:extLst>
                <a:ext uri="{FF2B5EF4-FFF2-40B4-BE49-F238E27FC236}">
                  <a16:creationId xmlns:a16="http://schemas.microsoft.com/office/drawing/2014/main" id="{08305A40-C699-438F-9A8C-AC7ED03790D7}"/>
                </a:ext>
              </a:extLst>
            </p:cNvPr>
            <p:cNvSpPr/>
            <p:nvPr/>
          </p:nvSpPr>
          <p:spPr>
            <a:xfrm>
              <a:off x="1896470" y="1764002"/>
              <a:ext cx="3269530" cy="2308376"/>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E1B46502-9E4A-4202-9EB3-587D7CD9AD0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96470" y="1790974"/>
              <a:ext cx="3269530" cy="2308376"/>
            </a:xfrm>
            <a:prstGeom prst="rect">
              <a:avLst/>
            </a:prstGeom>
          </p:spPr>
        </p:pic>
      </p:grpSp>
      <p:sp>
        <p:nvSpPr>
          <p:cNvPr id="204" name="TextBox 203">
            <a:extLst>
              <a:ext uri="{FF2B5EF4-FFF2-40B4-BE49-F238E27FC236}">
                <a16:creationId xmlns:a16="http://schemas.microsoft.com/office/drawing/2014/main" id="{7901F0A4-5C62-4438-B837-778456EBA0C7}"/>
              </a:ext>
            </a:extLst>
          </p:cNvPr>
          <p:cNvSpPr txBox="1"/>
          <p:nvPr/>
        </p:nvSpPr>
        <p:spPr>
          <a:xfrm>
            <a:off x="1368117" y="1154433"/>
            <a:ext cx="5189023" cy="837152"/>
          </a:xfrm>
          <a:prstGeom prst="rect">
            <a:avLst/>
          </a:prstGeom>
          <a:noFill/>
        </p:spPr>
        <p:txBody>
          <a:bodyPr wrap="square" rtlCol="0">
            <a:spAutoFit/>
          </a:bodyPr>
          <a:lstStyle/>
          <a:p>
            <a:pPr>
              <a:buNone/>
            </a:pPr>
            <a:r>
              <a:rPr lang="en-US" sz="2200" dirty="0">
                <a:solidFill>
                  <a:srgbClr val="00628C"/>
                </a:solidFill>
              </a:rPr>
              <a:t>b) </a:t>
            </a:r>
            <a:r>
              <a:rPr lang="en-US" sz="2200" dirty="0">
                <a:solidFill>
                  <a:srgbClr val="595959"/>
                </a:solidFill>
              </a:rPr>
              <a:t>Two possible solutions: </a:t>
            </a:r>
          </a:p>
          <a:p>
            <a:pPr marL="457200" indent="-457200">
              <a:buAutoNum type="alphaLcParenR"/>
            </a:pPr>
            <a:endParaRPr lang="en-US" sz="2200" dirty="0">
              <a:solidFill>
                <a:srgbClr val="00628C"/>
              </a:solidFill>
            </a:endParaRPr>
          </a:p>
        </p:txBody>
      </p:sp>
      <p:sp>
        <p:nvSpPr>
          <p:cNvPr id="205" name="TextBox 204">
            <a:extLst>
              <a:ext uri="{FF2B5EF4-FFF2-40B4-BE49-F238E27FC236}">
                <a16:creationId xmlns:a16="http://schemas.microsoft.com/office/drawing/2014/main" id="{E6CFFFFC-34D5-40EE-8C04-2317CA487A4E}"/>
              </a:ext>
            </a:extLst>
          </p:cNvPr>
          <p:cNvSpPr txBox="1"/>
          <p:nvPr/>
        </p:nvSpPr>
        <p:spPr>
          <a:xfrm>
            <a:off x="7447220" y="1157502"/>
            <a:ext cx="5189023" cy="837152"/>
          </a:xfrm>
          <a:prstGeom prst="rect">
            <a:avLst/>
          </a:prstGeom>
          <a:noFill/>
        </p:spPr>
        <p:txBody>
          <a:bodyPr wrap="square" rtlCol="0">
            <a:spAutoFit/>
          </a:bodyPr>
          <a:lstStyle/>
          <a:p>
            <a:pPr>
              <a:buNone/>
            </a:pPr>
            <a:r>
              <a:rPr lang="en-US" sz="2200" dirty="0">
                <a:solidFill>
                  <a:srgbClr val="00628C"/>
                </a:solidFill>
              </a:rPr>
              <a:t>c) </a:t>
            </a:r>
            <a:r>
              <a:rPr lang="en-US" sz="2200" dirty="0">
                <a:solidFill>
                  <a:srgbClr val="595959"/>
                </a:solidFill>
              </a:rPr>
              <a:t>Three possible solutions: </a:t>
            </a:r>
          </a:p>
          <a:p>
            <a:pPr marL="457200" indent="-457200">
              <a:buAutoNum type="alphaLcParenR"/>
            </a:pPr>
            <a:endParaRPr lang="en-US" sz="2200" dirty="0">
              <a:solidFill>
                <a:srgbClr val="00628C"/>
              </a:solidFill>
            </a:endParaRPr>
          </a:p>
        </p:txBody>
      </p:sp>
      <p:sp>
        <p:nvSpPr>
          <p:cNvPr id="206" name="TextBox 205">
            <a:extLst>
              <a:ext uri="{FF2B5EF4-FFF2-40B4-BE49-F238E27FC236}">
                <a16:creationId xmlns:a16="http://schemas.microsoft.com/office/drawing/2014/main" id="{294861E9-0E51-4A02-8ECE-54B559461749}"/>
              </a:ext>
            </a:extLst>
          </p:cNvPr>
          <p:cNvSpPr txBox="1"/>
          <p:nvPr/>
        </p:nvSpPr>
        <p:spPr>
          <a:xfrm>
            <a:off x="292771" y="4356145"/>
            <a:ext cx="5189023" cy="837152"/>
          </a:xfrm>
          <a:prstGeom prst="rect">
            <a:avLst/>
          </a:prstGeom>
          <a:noFill/>
        </p:spPr>
        <p:txBody>
          <a:bodyPr wrap="square" rtlCol="0">
            <a:spAutoFit/>
          </a:bodyPr>
          <a:lstStyle/>
          <a:p>
            <a:pPr>
              <a:buNone/>
            </a:pPr>
            <a:r>
              <a:rPr lang="en-US" sz="2200" dirty="0">
                <a:solidFill>
                  <a:srgbClr val="00628C"/>
                </a:solidFill>
              </a:rPr>
              <a:t>d) </a:t>
            </a:r>
            <a:r>
              <a:rPr lang="en-US" sz="2200" dirty="0">
                <a:solidFill>
                  <a:srgbClr val="595959"/>
                </a:solidFill>
              </a:rPr>
              <a:t>Two possible solutions: </a:t>
            </a:r>
          </a:p>
          <a:p>
            <a:pPr marL="457200" indent="-457200">
              <a:buAutoNum type="alphaLcParenR"/>
            </a:pPr>
            <a:endParaRPr lang="en-US" sz="2200" dirty="0">
              <a:solidFill>
                <a:srgbClr val="00628C"/>
              </a:solidFill>
            </a:endParaRPr>
          </a:p>
        </p:txBody>
      </p:sp>
      <p:grpSp>
        <p:nvGrpSpPr>
          <p:cNvPr id="6" name="Group 5">
            <a:extLst>
              <a:ext uri="{FF2B5EF4-FFF2-40B4-BE49-F238E27FC236}">
                <a16:creationId xmlns:a16="http://schemas.microsoft.com/office/drawing/2014/main" id="{B7ABBA5D-8106-4178-A9EE-EB5EE20BBC7F}"/>
              </a:ext>
            </a:extLst>
          </p:cNvPr>
          <p:cNvGrpSpPr/>
          <p:nvPr/>
        </p:nvGrpSpPr>
        <p:grpSpPr>
          <a:xfrm>
            <a:off x="8119735" y="1664703"/>
            <a:ext cx="3626428" cy="4815350"/>
            <a:chOff x="8119735" y="1664703"/>
            <a:chExt cx="3626428" cy="4815350"/>
          </a:xfrm>
        </p:grpSpPr>
        <p:sp>
          <p:nvSpPr>
            <p:cNvPr id="11" name="Rectangle 10">
              <a:extLst>
                <a:ext uri="{FF2B5EF4-FFF2-40B4-BE49-F238E27FC236}">
                  <a16:creationId xmlns:a16="http://schemas.microsoft.com/office/drawing/2014/main" id="{B5976DB1-24DE-4EFE-80A7-FB659CBC993D}"/>
                </a:ext>
              </a:extLst>
            </p:cNvPr>
            <p:cNvSpPr/>
            <p:nvPr/>
          </p:nvSpPr>
          <p:spPr>
            <a:xfrm>
              <a:off x="8327802" y="1689806"/>
              <a:ext cx="3418361" cy="1408994"/>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C33DD67-7035-47B6-9333-66CB642FDEE9}"/>
                </a:ext>
              </a:extLst>
            </p:cNvPr>
            <p:cNvSpPr/>
            <p:nvPr/>
          </p:nvSpPr>
          <p:spPr>
            <a:xfrm>
              <a:off x="8327802" y="3491701"/>
              <a:ext cx="3418361" cy="1307394"/>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1BF1521-9D56-4C99-AC89-E50B1F1BDF14}"/>
                </a:ext>
              </a:extLst>
            </p:cNvPr>
            <p:cNvSpPr/>
            <p:nvPr/>
          </p:nvSpPr>
          <p:spPr>
            <a:xfrm>
              <a:off x="8119735" y="4985876"/>
              <a:ext cx="3626428" cy="1431023"/>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17" name="Picture 16">
              <a:extLst>
                <a:ext uri="{FF2B5EF4-FFF2-40B4-BE49-F238E27FC236}">
                  <a16:creationId xmlns:a16="http://schemas.microsoft.com/office/drawing/2014/main" id="{AB135CB5-52FF-4D63-8FBB-FFF7D4293B5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119735" y="1664703"/>
              <a:ext cx="3626428" cy="4815350"/>
            </a:xfrm>
            <a:prstGeom prst="rect">
              <a:avLst/>
            </a:prstGeom>
          </p:spPr>
        </p:pic>
      </p:grpSp>
      <p:grpSp>
        <p:nvGrpSpPr>
          <p:cNvPr id="7" name="Group 6">
            <a:extLst>
              <a:ext uri="{FF2B5EF4-FFF2-40B4-BE49-F238E27FC236}">
                <a16:creationId xmlns:a16="http://schemas.microsoft.com/office/drawing/2014/main" id="{51E0600B-87D1-4F63-8062-2030F55A7FA0}"/>
              </a:ext>
            </a:extLst>
          </p:cNvPr>
          <p:cNvGrpSpPr/>
          <p:nvPr/>
        </p:nvGrpSpPr>
        <p:grpSpPr>
          <a:xfrm>
            <a:off x="444094" y="4911758"/>
            <a:ext cx="7176134" cy="1417323"/>
            <a:chOff x="444094" y="4911758"/>
            <a:chExt cx="7176134" cy="1417323"/>
          </a:xfrm>
        </p:grpSpPr>
        <p:sp>
          <p:nvSpPr>
            <p:cNvPr id="13" name="Rectangle 12">
              <a:extLst>
                <a:ext uri="{FF2B5EF4-FFF2-40B4-BE49-F238E27FC236}">
                  <a16:creationId xmlns:a16="http://schemas.microsoft.com/office/drawing/2014/main" id="{9BC540B7-617B-463F-B9CA-C1018AD2E45A}"/>
                </a:ext>
              </a:extLst>
            </p:cNvPr>
            <p:cNvSpPr/>
            <p:nvPr/>
          </p:nvSpPr>
          <p:spPr>
            <a:xfrm>
              <a:off x="444094" y="4968257"/>
              <a:ext cx="3418361" cy="1307394"/>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4" name="Rectangle 13">
              <a:extLst>
                <a:ext uri="{FF2B5EF4-FFF2-40B4-BE49-F238E27FC236}">
                  <a16:creationId xmlns:a16="http://schemas.microsoft.com/office/drawing/2014/main" id="{C1EEAA08-124B-482A-94B5-73279BB29756}"/>
                </a:ext>
              </a:extLst>
            </p:cNvPr>
            <p:cNvSpPr/>
            <p:nvPr/>
          </p:nvSpPr>
          <p:spPr>
            <a:xfrm>
              <a:off x="4201867" y="4911758"/>
              <a:ext cx="3418361" cy="1307394"/>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2" name="Picture 1">
              <a:extLst>
                <a:ext uri="{FF2B5EF4-FFF2-40B4-BE49-F238E27FC236}">
                  <a16:creationId xmlns:a16="http://schemas.microsoft.com/office/drawing/2014/main" id="{87AA5197-5EC7-403D-96F5-C338B6DE2F7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4094" y="4914827"/>
              <a:ext cx="7062997" cy="1414254"/>
            </a:xfrm>
            <a:prstGeom prst="rect">
              <a:avLst/>
            </a:prstGeom>
          </p:spPr>
        </p:pic>
      </p:grpSp>
    </p:spTree>
    <p:extLst>
      <p:ext uri="{BB962C8B-B14F-4D97-AF65-F5344CB8AC3E}">
        <p14:creationId xmlns:p14="http://schemas.microsoft.com/office/powerpoint/2010/main" val="212116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17–24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127820967"/>
              </p:ext>
            </p:extLst>
          </p:nvPr>
        </p:nvGraphicFramePr>
        <p:xfrm>
          <a:off x="774918" y="1412777"/>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ction="ppaction://hlinksldjump"/>
                        </a:rPr>
                        <a:t>17: Octagon</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Congruence </a:t>
                      </a:r>
                    </a:p>
                  </a:txBody>
                  <a:tcPr anchor="ctr"/>
                </a:tc>
                <a:tc rowSpan="5">
                  <a:txBody>
                    <a:bodyPr/>
                    <a:lstStyle/>
                    <a:p>
                      <a:r>
                        <a:rPr lang="en-GB" dirty="0"/>
                        <a:t>6.3.1 6.3.2 6.3.3</a:t>
                      </a:r>
                    </a:p>
                  </a:txBody>
                  <a:tcPr anchor="ctr"/>
                </a:tc>
                <a:extLst>
                  <a:ext uri="{0D108BD9-81ED-4DB2-BD59-A6C34878D82A}">
                    <a16:rowId xmlns:a16="http://schemas.microsoft.com/office/drawing/2014/main" val="3827672433"/>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18: Counters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371264256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19: Tiles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109010761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20: Jagged reflection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1584645433"/>
                  </a:ext>
                </a:extLst>
              </a:tr>
              <a:tr h="409819">
                <a:tc>
                  <a:txBody>
                    <a:bodyPr/>
                    <a:lstStyle/>
                    <a:p>
                      <a:r>
                        <a:rPr lang="en-GB" dirty="0">
                          <a:hlinkClick r:id="rId7" action="ppaction://hlinksldjump"/>
                        </a:rPr>
                        <a:t>21: Red kite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Congruence </a:t>
                      </a:r>
                    </a:p>
                  </a:txBody>
                  <a:tcPr anchor="ctr"/>
                </a:tc>
                <a:tc vMerge="1">
                  <a:txBody>
                    <a:bodyPr/>
                    <a:lstStyle/>
                    <a:p>
                      <a:endParaRPr lang="en-GB" dirty="0"/>
                    </a:p>
                  </a:txBody>
                  <a:tcPr anchor="ctr"/>
                </a:tc>
                <a:extLst>
                  <a:ext uri="{0D108BD9-81ED-4DB2-BD59-A6C34878D82A}">
                    <a16:rowId xmlns:a16="http://schemas.microsoft.com/office/drawing/2014/main" val="3519164209"/>
                  </a:ext>
                </a:extLst>
              </a:tr>
              <a:tr h="409819">
                <a:tc>
                  <a:txBody>
                    <a:bodyPr/>
                    <a:lstStyle/>
                    <a:p>
                      <a:r>
                        <a:rPr lang="en-GB" dirty="0">
                          <a:hlinkClick r:id="rId8" action="ppaction://hlinksldjump"/>
                        </a:rPr>
                        <a:t>22: Flagging</a:t>
                      </a:r>
                      <a:endParaRPr lang="en-GB" dirty="0"/>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Similarity</a:t>
                      </a:r>
                    </a:p>
                  </a:txBody>
                  <a:tcPr anchor="ctr"/>
                </a:tc>
                <a:tc rowSpan="3">
                  <a:txBody>
                    <a:bodyPr/>
                    <a:lstStyle/>
                    <a:p>
                      <a:r>
                        <a:rPr lang="en-GB" dirty="0"/>
                        <a:t>6.3.4</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23: Scaling up</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24: Rectangles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565178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77646434"/>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6466181">
                  <a:extLst>
                    <a:ext uri="{9D8B030D-6E8A-4147-A177-3AD203B41FA5}">
                      <a16:colId xmlns:a16="http://schemas.microsoft.com/office/drawing/2014/main" val="695237181"/>
                    </a:ext>
                  </a:extLst>
                </a:gridCol>
                <a:gridCol w="529985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1451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are finding it challenging to identify the incorrect reflections, give them a mirror or tracing paper to help them check. If you do give students a resource, consider how you will support them to use it. Model this using the correct image from part a.</a:t>
                      </a:r>
                      <a:endParaRPr lang="en-GB" sz="1600" i="1" u="none" dirty="0"/>
                    </a:p>
                    <a:p>
                      <a:r>
                        <a:rPr lang="en-GB" sz="1600" b="1" i="0" u="none" dirty="0"/>
                        <a:t>Challenge</a:t>
                      </a:r>
                    </a:p>
                    <a:p>
                      <a:pPr>
                        <a:spcAft>
                          <a:spcPts val="600"/>
                        </a:spcAft>
                      </a:pPr>
                      <a:r>
                        <a:rPr lang="en-GB" sz="1600" u="none" dirty="0"/>
                        <a:t>Add constraints to the further thinking question, such as, ‘Can you draw a reflection where the mirror line goes through your shape?’</a:t>
                      </a:r>
                    </a:p>
                    <a:p>
                      <a:r>
                        <a:rPr lang="en-GB" sz="1600" b="1" i="0" u="none" dirty="0"/>
                        <a:t>Representations</a:t>
                      </a:r>
                    </a:p>
                    <a:p>
                      <a:r>
                        <a:rPr lang="en-GB" sz="1600" b="0" i="0" u="none" dirty="0"/>
                        <a:t>An isometric grid is used here, to bring variety to the presentation of reflections. Students may be less familiar with this, although the use of the isometric grid does not change the difficulty of the task. You could remove the image of the grid and students should still be able to identify whether the reflections are correct or not.</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20 explores some common misconceptions with reflections. Part a is the only correct reflection.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In part c, one image is closer than the mirror line than the other. Discuss the property that an object and its image are always the same distance from the mirror line. Students may notice that there are multiple ways to correct this: by moving either of the shapes, or the mirror line so that each image is equidistant from it.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Parts b and d offer an opportunity to discuss what transformation has actually taken place. Part b has been rotated by 180° rather than reflected. These are transformations students can occasionally confuse for one another. Part d is actually a translation, so the shape is in the correct position but not the correct orientation.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If students need more time to establish the properties of reflection, Additional activity </a:t>
                      </a:r>
                      <a:r>
                        <a:rPr lang="en-GB" sz="1600" b="0" dirty="0">
                          <a:hlinkClick r:id="rId3" action="ppaction://hlinksldjump"/>
                        </a:rPr>
                        <a:t>I</a:t>
                      </a:r>
                      <a:r>
                        <a:rPr lang="en-GB" sz="1600" b="0" dirty="0"/>
                        <a:t> uses dots rather than shapes so may provide more accessible practice.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There are further examples of questions where students are expected to complete a symmetrical figure or reflection in the Key Stage 2 SATs papers, p</a:t>
                      </a:r>
                      <a:r>
                        <a:rPr lang="en-GB" sz="1600" dirty="0"/>
                        <a:t>articularly 2019 Paper 2 (reasoning) question 4, and 2018 Paper 2 (reasoning) question 1. Past papers can readily be found online.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965888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29E9FA3-74DC-43F2-9FFD-CD6A35FC43D5}"/>
              </a:ext>
            </a:extLst>
          </p:cNvPr>
          <p:cNvSpPr>
            <a:spLocks noGrp="1"/>
          </p:cNvSpPr>
          <p:nvPr>
            <p:ph type="body" sz="quarter" idx="11"/>
          </p:nvPr>
        </p:nvSpPr>
        <p:spPr/>
        <p:txBody>
          <a:bodyPr/>
          <a:lstStyle/>
          <a:p>
            <a:r>
              <a:rPr lang="en-GB" dirty="0"/>
              <a:t>Checkpoint 21: Red kite</a:t>
            </a:r>
          </a:p>
          <a:p>
            <a:endParaRPr lang="en-GB" dirty="0"/>
          </a:p>
        </p:txBody>
      </p:sp>
      <p:sp>
        <p:nvSpPr>
          <p:cNvPr id="53" name="Title 3">
            <a:extLst>
              <a:ext uri="{FF2B5EF4-FFF2-40B4-BE49-F238E27FC236}">
                <a16:creationId xmlns:a16="http://schemas.microsoft.com/office/drawing/2014/main" id="{FDB5A9C9-AAFF-465B-B972-73021C34C4D6}"/>
              </a:ext>
            </a:extLst>
          </p:cNvPr>
          <p:cNvSpPr txBox="1">
            <a:spLocks/>
          </p:cNvSpPr>
          <p:nvPr/>
        </p:nvSpPr>
        <p:spPr>
          <a:xfrm>
            <a:off x="5832063" y="1025931"/>
            <a:ext cx="6240601" cy="1009235"/>
          </a:xfrm>
          <a:prstGeom prst="rect">
            <a:avLst/>
          </a:prstGeom>
        </p:spPr>
        <p:txBody>
          <a:bodyPr lIns="91429" tIns="45715" rIns="91429" bIns="45715">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GB" sz="2200" dirty="0">
                <a:cs typeface="Century Gothic"/>
              </a:rPr>
              <a:t>The points (4, 0) and (0, 2) are marked.  They are two of the four coordinates of a kite. </a:t>
            </a:r>
          </a:p>
          <a:p>
            <a:pPr algn="l">
              <a:spcAft>
                <a:spcPts val="600"/>
              </a:spcAft>
            </a:pPr>
            <a:r>
              <a:rPr lang="en-GB" sz="2200" dirty="0">
                <a:cs typeface="Century Gothic"/>
              </a:rPr>
              <a:t>Starting with these two coordinates:</a:t>
            </a:r>
          </a:p>
          <a:p>
            <a:pPr marL="457200" indent="-457200" algn="l">
              <a:spcAft>
                <a:spcPts val="600"/>
              </a:spcAft>
              <a:buFont typeface="+mj-lt"/>
              <a:buAutoNum type="alphaLcParenR"/>
            </a:pPr>
            <a:r>
              <a:rPr lang="en-GB" sz="2200" dirty="0">
                <a:cs typeface="Century Gothic"/>
              </a:rPr>
              <a:t>Choose two more coordinates to create a kite that has the </a:t>
            </a:r>
            <a:r>
              <a:rPr lang="en-GB" sz="2200" i="1" dirty="0">
                <a:cs typeface="Century Gothic"/>
              </a:rPr>
              <a:t>x</a:t>
            </a:r>
            <a:r>
              <a:rPr lang="en-GB" sz="2200" dirty="0">
                <a:cs typeface="Century Gothic"/>
              </a:rPr>
              <a:t>-axis as its line of symmetry.</a:t>
            </a:r>
          </a:p>
          <a:p>
            <a:pPr marL="457200" indent="-457200" algn="l">
              <a:spcAft>
                <a:spcPts val="600"/>
              </a:spcAft>
              <a:buFont typeface="+mj-lt"/>
              <a:buAutoNum type="alphaLcParenR"/>
            </a:pPr>
            <a:r>
              <a:rPr lang="en-GB" sz="2200" dirty="0">
                <a:cs typeface="Century Gothic"/>
              </a:rPr>
              <a:t>Choose different coordinates to create a kite with the same line of symmetry. Can they both change?</a:t>
            </a:r>
          </a:p>
          <a:p>
            <a:pPr marL="457200" indent="-457200" algn="l">
              <a:spcAft>
                <a:spcPts val="600"/>
              </a:spcAft>
              <a:buFont typeface="+mj-lt"/>
              <a:buAutoNum type="alphaLcParenR"/>
            </a:pPr>
            <a:r>
              <a:rPr lang="en-GB" sz="2200" dirty="0">
                <a:cs typeface="Century Gothic"/>
              </a:rPr>
              <a:t>Choose different coordinates to create a kite that has the </a:t>
            </a:r>
            <a:r>
              <a:rPr lang="en-GB" sz="2200" i="1" dirty="0">
                <a:cs typeface="Century Gothic"/>
              </a:rPr>
              <a:t>y</a:t>
            </a:r>
            <a:r>
              <a:rPr lang="en-GB" sz="2200" dirty="0">
                <a:cs typeface="Century Gothic"/>
              </a:rPr>
              <a:t>-axis as its line of symmetry.</a:t>
            </a:r>
          </a:p>
          <a:p>
            <a:pPr marL="457200" indent="-457200" algn="l">
              <a:spcAft>
                <a:spcPts val="600"/>
              </a:spcAft>
              <a:buFont typeface="+mj-lt"/>
              <a:buAutoNum type="alphaLcParenR"/>
            </a:pPr>
            <a:endParaRPr lang="en-GB" sz="2400" dirty="0">
              <a:cs typeface="Century Gothic"/>
            </a:endParaRPr>
          </a:p>
          <a:p>
            <a:pPr marL="457200" indent="-457200" algn="l">
              <a:spcAft>
                <a:spcPts val="600"/>
              </a:spcAft>
              <a:buFont typeface="+mj-lt"/>
              <a:buAutoNum type="alphaLcParenR"/>
            </a:pPr>
            <a:endParaRPr lang="en-GB" sz="2400" dirty="0">
              <a:cs typeface="Century Gothic"/>
            </a:endParaRPr>
          </a:p>
        </p:txBody>
      </p:sp>
      <p:sp>
        <p:nvSpPr>
          <p:cNvPr id="7" name="TextBox 6">
            <a:extLst>
              <a:ext uri="{FF2B5EF4-FFF2-40B4-BE49-F238E27FC236}">
                <a16:creationId xmlns:a16="http://schemas.microsoft.com/office/drawing/2014/main" id="{3DC289FB-7178-483E-A51A-9215C29A6E1E}"/>
              </a:ext>
            </a:extLst>
          </p:cNvPr>
          <p:cNvSpPr txBox="1"/>
          <p:nvPr/>
        </p:nvSpPr>
        <p:spPr>
          <a:xfrm>
            <a:off x="6313697" y="5308914"/>
            <a:ext cx="5638015" cy="1107986"/>
          </a:xfrm>
          <a:prstGeom prst="rect">
            <a:avLst/>
          </a:prstGeom>
          <a:noFill/>
        </p:spPr>
        <p:txBody>
          <a:bodyPr wrap="square" lIns="91429" tIns="45715" rIns="91429" bIns="45715" rtlCol="0">
            <a:spAutoFit/>
          </a:bodyPr>
          <a:lstStyle/>
          <a:p>
            <a:pPr algn="l">
              <a:buNone/>
            </a:pPr>
            <a:r>
              <a:rPr lang="en-GB" sz="2200" dirty="0">
                <a:cs typeface="Century Gothic"/>
              </a:rPr>
              <a:t>Move your kite from part a so that one of the points is on (1, 1). How many different ways are there to do this?</a:t>
            </a:r>
          </a:p>
        </p:txBody>
      </p:sp>
      <p:sp>
        <p:nvSpPr>
          <p:cNvPr id="9" name="Action Button: Help 8">
            <a:hlinkClick r:id="" action="ppaction://noaction" highlightClick="1"/>
            <a:extLst>
              <a:ext uri="{FF2B5EF4-FFF2-40B4-BE49-F238E27FC236}">
                <a16:creationId xmlns:a16="http://schemas.microsoft.com/office/drawing/2014/main" id="{DF81CA3C-8229-424F-BF10-8A64A28B518B}"/>
              </a:ext>
            </a:extLst>
          </p:cNvPr>
          <p:cNvSpPr/>
          <p:nvPr/>
        </p:nvSpPr>
        <p:spPr>
          <a:xfrm>
            <a:off x="5517543" y="540348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D114D6FA-07EF-42E5-9665-5B58A1BB5A2A}"/>
              </a:ext>
            </a:extLst>
          </p:cNvPr>
          <p:cNvGrpSpPr/>
          <p:nvPr/>
        </p:nvGrpSpPr>
        <p:grpSpPr>
          <a:xfrm>
            <a:off x="357077" y="1103129"/>
            <a:ext cx="5102897" cy="5076449"/>
            <a:chOff x="357077" y="1103129"/>
            <a:chExt cx="5102897" cy="5076449"/>
          </a:xfrm>
        </p:grpSpPr>
        <p:grpSp>
          <p:nvGrpSpPr>
            <p:cNvPr id="11" name="Group 10">
              <a:extLst>
                <a:ext uri="{FF2B5EF4-FFF2-40B4-BE49-F238E27FC236}">
                  <a16:creationId xmlns:a16="http://schemas.microsoft.com/office/drawing/2014/main" id="{38608988-768B-4D83-8F76-31A00ED7AD24}"/>
                </a:ext>
              </a:extLst>
            </p:cNvPr>
            <p:cNvGrpSpPr/>
            <p:nvPr/>
          </p:nvGrpSpPr>
          <p:grpSpPr>
            <a:xfrm>
              <a:off x="357077" y="1103129"/>
              <a:ext cx="5102897" cy="5076449"/>
              <a:chOff x="498582" y="1071956"/>
              <a:chExt cx="5102897" cy="5076449"/>
            </a:xfrm>
          </p:grpSpPr>
          <p:grpSp>
            <p:nvGrpSpPr>
              <p:cNvPr id="6" name="Group 5">
                <a:extLst>
                  <a:ext uri="{FF2B5EF4-FFF2-40B4-BE49-F238E27FC236}">
                    <a16:creationId xmlns:a16="http://schemas.microsoft.com/office/drawing/2014/main" id="{C0592E02-2047-4F21-BAB9-A7BF88AF97A1}"/>
                  </a:ext>
                </a:extLst>
              </p:cNvPr>
              <p:cNvGrpSpPr/>
              <p:nvPr/>
            </p:nvGrpSpPr>
            <p:grpSpPr>
              <a:xfrm>
                <a:off x="1832489" y="1071956"/>
                <a:ext cx="3768990" cy="2907557"/>
                <a:chOff x="1832489" y="871411"/>
                <a:chExt cx="3768990" cy="2907557"/>
              </a:xfrm>
            </p:grpSpPr>
            <p:sp>
              <p:nvSpPr>
                <p:cNvPr id="13" name="TextBox 12">
                  <a:extLst>
                    <a:ext uri="{FF2B5EF4-FFF2-40B4-BE49-F238E27FC236}">
                      <a16:creationId xmlns:a16="http://schemas.microsoft.com/office/drawing/2014/main" id="{93E43D06-402D-4932-A78E-EB195B1D1901}"/>
                    </a:ext>
                  </a:extLst>
                </p:cNvPr>
                <p:cNvSpPr txBox="1"/>
                <p:nvPr/>
              </p:nvSpPr>
              <p:spPr>
                <a:xfrm>
                  <a:off x="1832489" y="871411"/>
                  <a:ext cx="312906" cy="369332"/>
                </a:xfrm>
                <a:prstGeom prst="rect">
                  <a:avLst/>
                </a:prstGeom>
                <a:noFill/>
              </p:spPr>
              <p:txBody>
                <a:bodyPr wrap="none" rtlCol="0">
                  <a:spAutoFit/>
                </a:bodyPr>
                <a:lstStyle/>
                <a:p>
                  <a:pPr>
                    <a:buNone/>
                  </a:pPr>
                  <a:r>
                    <a:rPr lang="en-GB" sz="1800" b="1" i="1" dirty="0"/>
                    <a:t>y</a:t>
                  </a:r>
                </a:p>
              </p:txBody>
            </p:sp>
            <p:sp>
              <p:nvSpPr>
                <p:cNvPr id="14" name="TextBox 13">
                  <a:extLst>
                    <a:ext uri="{FF2B5EF4-FFF2-40B4-BE49-F238E27FC236}">
                      <a16:creationId xmlns:a16="http://schemas.microsoft.com/office/drawing/2014/main" id="{8204CCF6-9039-4689-9060-3AE3943A8F5D}"/>
                    </a:ext>
                  </a:extLst>
                </p:cNvPr>
                <p:cNvSpPr txBox="1"/>
                <p:nvPr/>
              </p:nvSpPr>
              <p:spPr>
                <a:xfrm>
                  <a:off x="5288573" y="3409636"/>
                  <a:ext cx="312906" cy="369332"/>
                </a:xfrm>
                <a:prstGeom prst="rect">
                  <a:avLst/>
                </a:prstGeom>
                <a:noFill/>
              </p:spPr>
              <p:txBody>
                <a:bodyPr wrap="none" rtlCol="0">
                  <a:spAutoFit/>
                </a:bodyPr>
                <a:lstStyle/>
                <a:p>
                  <a:pPr>
                    <a:buNone/>
                  </a:pPr>
                  <a:r>
                    <a:rPr lang="en-GB" sz="1800" b="1" i="1" dirty="0"/>
                    <a:t>x</a:t>
                  </a:r>
                </a:p>
              </p:txBody>
            </p:sp>
          </p:grpSp>
          <p:pic>
            <p:nvPicPr>
              <p:cNvPr id="10" name="Picture 9">
                <a:extLst>
                  <a:ext uri="{FF2B5EF4-FFF2-40B4-BE49-F238E27FC236}">
                    <a16:creationId xmlns:a16="http://schemas.microsoft.com/office/drawing/2014/main" id="{44D6EBE2-EEF1-47AB-9D5B-4E40491FED2B}"/>
                  </a:ext>
                </a:extLst>
              </p:cNvPr>
              <p:cNvPicPr>
                <a:picLocks noChangeAspect="1"/>
              </p:cNvPicPr>
              <p:nvPr/>
            </p:nvPicPr>
            <p:blipFill rotWithShape="1">
              <a:blip r:embed="rId3"/>
              <a:srcRect t="285"/>
              <a:stretch/>
            </p:blipFill>
            <p:spPr>
              <a:xfrm>
                <a:off x="498582" y="1454726"/>
                <a:ext cx="4821193" cy="4693679"/>
              </a:xfrm>
              <a:prstGeom prst="rect">
                <a:avLst/>
              </a:prstGeom>
            </p:spPr>
          </p:pic>
        </p:grpSp>
        <p:sp>
          <p:nvSpPr>
            <p:cNvPr id="12" name="Oval 11">
              <a:extLst>
                <a:ext uri="{FF2B5EF4-FFF2-40B4-BE49-F238E27FC236}">
                  <a16:creationId xmlns:a16="http://schemas.microsoft.com/office/drawing/2014/main" id="{EC6D0AB1-E88E-43CE-82B5-F7C58A636140}"/>
                </a:ext>
              </a:extLst>
            </p:cNvPr>
            <p:cNvSpPr/>
            <p:nvPr/>
          </p:nvSpPr>
          <p:spPr>
            <a:xfrm>
              <a:off x="3634011" y="3725372"/>
              <a:ext cx="136800" cy="136800"/>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15564E8-628C-4149-9352-85F29D24C9C4}"/>
                </a:ext>
              </a:extLst>
            </p:cNvPr>
            <p:cNvSpPr/>
            <p:nvPr/>
          </p:nvSpPr>
          <p:spPr>
            <a:xfrm>
              <a:off x="1827981" y="2822320"/>
              <a:ext cx="136800" cy="136800"/>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695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bldP spid="7"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72368359"/>
              </p:ext>
            </p:extLst>
          </p:nvPr>
        </p:nvGraphicFramePr>
        <p:xfrm>
          <a:off x="267128" y="764704"/>
          <a:ext cx="11766038" cy="5898720"/>
        </p:xfrm>
        <a:graphic>
          <a:graphicData uri="http://schemas.openxmlformats.org/drawingml/2006/table">
            <a:tbl>
              <a:tblPr firstRow="1" bandRow="1">
                <a:tableStyleId>{5940675A-B579-460E-94D1-54222C63F5DA}</a:tableStyleId>
              </a:tblPr>
              <a:tblGrid>
                <a:gridCol w="5888743">
                  <a:extLst>
                    <a:ext uri="{9D8B030D-6E8A-4147-A177-3AD203B41FA5}">
                      <a16:colId xmlns:a16="http://schemas.microsoft.com/office/drawing/2014/main" val="695237181"/>
                    </a:ext>
                  </a:extLst>
                </a:gridCol>
                <a:gridCol w="587729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i="0" u="none" dirty="0"/>
                        <a:t>The </a:t>
                      </a:r>
                      <a:r>
                        <a:rPr lang="en-GB" sz="1600" i="0" u="none" dirty="0">
                          <a:hlinkClick r:id="rId3" action="ppaction://hlinksldjump"/>
                        </a:rPr>
                        <a:t>printable resource</a:t>
                      </a:r>
                      <a:r>
                        <a:rPr lang="en-GB" sz="1600" i="0" u="none" dirty="0"/>
                        <a:t> on slide 102 has a longer </a:t>
                      </a:r>
                      <a:r>
                        <a:rPr lang="en-GB" sz="1600" i="1" u="none" dirty="0"/>
                        <a:t>x</a:t>
                      </a:r>
                      <a:r>
                        <a:rPr lang="en-GB" sz="1600" i="0" u="none" dirty="0"/>
                        <a:t>-axis than on the Checkpoint, which may be easier for students to use.</a:t>
                      </a:r>
                      <a:endParaRPr lang="en-GB" sz="1600" i="1" u="none" dirty="0"/>
                    </a:p>
                    <a:p>
                      <a:r>
                        <a:rPr lang="en-GB" sz="1600" b="1" i="0" u="none" dirty="0"/>
                        <a:t>Challenge</a:t>
                      </a:r>
                    </a:p>
                    <a:p>
                      <a:pPr>
                        <a:spcAft>
                          <a:spcPts val="1200"/>
                        </a:spcAft>
                      </a:pPr>
                      <a:r>
                        <a:rPr lang="en-GB" sz="1600" b="0" i="0" u="none" dirty="0"/>
                        <a:t>Ask</a:t>
                      </a:r>
                      <a:r>
                        <a:rPr lang="en-GB" sz="1600" u="none" dirty="0"/>
                        <a:t> students to consider an additional constraint such as area when finding their coordinates. Can they find coordinates so that the area of the kite would be 10 square units? How about 12? Note that they will not know a formula for finding the area of a kite so may do this by counting squares or splitting the shape into two triangles.</a:t>
                      </a:r>
                    </a:p>
                    <a:p>
                      <a:r>
                        <a:rPr lang="en-GB" sz="1600" b="1" i="0" u="none" dirty="0"/>
                        <a:t>Representations</a:t>
                      </a:r>
                    </a:p>
                    <a:p>
                      <a:r>
                        <a:rPr lang="en-GB" sz="1600" b="0" i="0" u="none" dirty="0"/>
                        <a:t>The coordinate grid is used to explore symmetry. </a:t>
                      </a:r>
                      <a:r>
                        <a:rPr lang="en-GB" sz="1600" i="0" u="none" dirty="0"/>
                        <a:t>Students may find it challenging to work on part c using the grid given, which does not include the coordinates needed. This is intentional to encourage students to see the axes as infinite and consider solutions beyond the given grid, but longer axes are provided if this creates a barrier to accessing the task (see ‘Support’).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uses the same starting point as a Checkpoint from the ‘Plotting coordinates’ deck, but focuses instead on assessing understanding of reflection and symmetry. Ask students to sketch a kite (not on axes) and to discuss the properties of a kite. It is likely that students would naturally draw a kite orientated with a vertical line of symmetry,  (as in part c), but this Checkpoint explores the potentially less familiar orientation first.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students move from parts a through to c, ask them which of their points can change and which must stay the same. Can they recognise that, when the </a:t>
                      </a:r>
                      <a:r>
                        <a:rPr lang="en-GB" sz="1600" i="1" dirty="0"/>
                        <a:t>x</a:t>
                      </a:r>
                      <a:r>
                        <a:rPr lang="en-GB" sz="1600" i="0" dirty="0"/>
                        <a:t>-axis is the line of symmetry, the point on the </a:t>
                      </a:r>
                      <a:r>
                        <a:rPr lang="en-GB" sz="1600" i="1" dirty="0"/>
                        <a:t>x</a:t>
                      </a:r>
                      <a:r>
                        <a:rPr lang="en-GB" sz="1600" i="0" dirty="0"/>
                        <a:t>-axis is fixed?</a:t>
                      </a: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useful prompt to use throughout might be, ‘How many possible answers are there?’ Students who are more confident might recognise that there are infinite answers, or at least suggest some non-integer coordinates. Encourage this by asking, ‘Can you think of a coordinate no one else has suggested?’</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dirty="0"/>
                        <a:t>Examples of questions around properties of quadrilaterals and symmetry can be found on pp25–26 of the Year 4, and p26 of the Year 5 </a:t>
                      </a:r>
                      <a:r>
                        <a:rPr lang="en-GB" sz="1600" dirty="0">
                          <a:hlinkClick r:id="rId4"/>
                        </a:rPr>
                        <a:t>Primary Assessment Materials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166151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dirty="0"/>
              <a:t>Similarity</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21–24</a:t>
            </a:r>
          </a:p>
        </p:txBody>
      </p:sp>
    </p:spTree>
    <p:extLst>
      <p:ext uri="{BB962C8B-B14F-4D97-AF65-F5344CB8AC3E}">
        <p14:creationId xmlns:p14="http://schemas.microsoft.com/office/powerpoint/2010/main" val="1173518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Enlargements (and scale)</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745099740"/>
              </p:ext>
            </p:extLst>
          </p:nvPr>
        </p:nvGraphicFramePr>
        <p:xfrm>
          <a:off x="417815" y="1140538"/>
          <a:ext cx="11426013" cy="5124370"/>
        </p:xfrm>
        <a:graphic>
          <a:graphicData uri="http://schemas.openxmlformats.org/drawingml/2006/table">
            <a:tbl>
              <a:tblPr firstRow="1" bandRow="1">
                <a:tableStyleId>{5940675A-B579-460E-94D1-54222C63F5DA}</a:tableStyleId>
              </a:tblPr>
              <a:tblGrid>
                <a:gridCol w="6501145">
                  <a:extLst>
                    <a:ext uri="{9D8B030D-6E8A-4147-A177-3AD203B41FA5}">
                      <a16:colId xmlns:a16="http://schemas.microsoft.com/office/drawing/2014/main" val="4178532543"/>
                    </a:ext>
                  </a:extLst>
                </a:gridCol>
                <a:gridCol w="4924868">
                  <a:extLst>
                    <a:ext uri="{9D8B030D-6E8A-4147-A177-3AD203B41FA5}">
                      <a16:colId xmlns:a16="http://schemas.microsoft.com/office/drawing/2014/main" val="864547500"/>
                    </a:ext>
                  </a:extLst>
                </a:gridCol>
              </a:tblGrid>
              <a:tr h="460930">
                <a:tc>
                  <a:txBody>
                    <a:bodyPr/>
                    <a:lstStyle/>
                    <a:p>
                      <a:r>
                        <a:rPr lang="en-GB" sz="1600" b="1" dirty="0">
                          <a:solidFill>
                            <a:schemeClr val="bg1"/>
                          </a:solidFill>
                        </a:rPr>
                        <a:t>Previous learning</a:t>
                      </a:r>
                    </a:p>
                  </a:txBody>
                  <a:tcPr>
                    <a:solidFill>
                      <a:schemeClr val="accent2"/>
                    </a:solidFill>
                  </a:tcPr>
                </a:tc>
                <a:tc>
                  <a:txBody>
                    <a:bodyPr/>
                    <a:lstStyle/>
                    <a:p>
                      <a:r>
                        <a:rPr lang="en-GB" sz="16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solve problems involving similar shapes where the scale factor is known or can be found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6AS/MD–1 understand that two numbers can be related additively or multiplicatively and quantify additive and multiplicative relationships (pp298–301)* (Note that multiplicative relationships are restricted to multiplication by a whole number.)</a:t>
                      </a:r>
                      <a:endParaRPr lang="en-GB" sz="160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a:t>
                      </a:r>
                      <a:r>
                        <a:rPr lang="en-GB" sz="1600" b="0" i="0" kern="1200" dirty="0">
                          <a:solidFill>
                            <a:schemeClr val="tx1"/>
                          </a:solidFill>
                          <a:effectLst/>
                          <a:latin typeface="+mn-lt"/>
                          <a:ea typeface="+mn-ea"/>
                          <a:cs typeface="+mn-cs"/>
                        </a:rPr>
                        <a:t>Spine 2 Multiplication and Division, Year  Segment 2.17 Teaching point 1: a longer length can be described in terms of a shorter length using the language of ‘times’; the longer length can be calculated, if the shorter length is known, using multiplication; Year 6 Spine 2 </a:t>
                      </a:r>
                      <a:r>
                        <a:rPr lang="en-GB" sz="1600" b="0" i="0" kern="1200" dirty="0">
                          <a:solidFill>
                            <a:schemeClr val="tx1"/>
                          </a:solidFill>
                          <a:effectLst/>
                          <a:latin typeface="+mn-lt"/>
                          <a:ea typeface="+mn-ea"/>
                          <a:cs typeface="+mn-cs"/>
                          <a:hlinkClick r:id="rId5"/>
                        </a:rPr>
                        <a:t>Segment 2.27 Scale factors, ratio and proportional reasoning</a:t>
                      </a:r>
                      <a:endParaRPr lang="en-GB" sz="16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Build on their work on similar shapes in Key Stage 2 to be able to construct similar shapes** both with and without coordinate grids.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Appreciate that enlargement is the only transformation that does not maintain congruence (other than when the scale factor is ±1), but does maintain similarity in any orientation and sense.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the idea of a centre of enlargement and that the position of this in relation to the object affects the image’s position.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 focus in Key Stage 3 is on enlargements with a scale factor ≥1; fractional and negative scale factors for enlargement are explored at Key Stage 4.</a:t>
                      </a: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474168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DA35CC-E0C7-AA4D-B8A3-60983E1C31E3}"/>
              </a:ext>
            </a:extLst>
          </p:cNvPr>
          <p:cNvSpPr>
            <a:spLocks noGrp="1"/>
          </p:cNvSpPr>
          <p:nvPr>
            <p:ph type="body" sz="quarter" idx="11"/>
          </p:nvPr>
        </p:nvSpPr>
        <p:spPr/>
        <p:txBody>
          <a:bodyPr/>
          <a:lstStyle/>
          <a:p>
            <a:r>
              <a:rPr lang="en-US" dirty="0"/>
              <a:t>Checkpoint 22: Flagging</a:t>
            </a:r>
          </a:p>
        </p:txBody>
      </p:sp>
      <p:grpSp>
        <p:nvGrpSpPr>
          <p:cNvPr id="4" name="Group 3">
            <a:extLst>
              <a:ext uri="{FF2B5EF4-FFF2-40B4-BE49-F238E27FC236}">
                <a16:creationId xmlns:a16="http://schemas.microsoft.com/office/drawing/2014/main" id="{FD7AC2F4-5A6E-124A-B9BC-58400B8F5438}"/>
              </a:ext>
            </a:extLst>
          </p:cNvPr>
          <p:cNvGrpSpPr>
            <a:grpSpLocks noChangeAspect="1"/>
          </p:cNvGrpSpPr>
          <p:nvPr/>
        </p:nvGrpSpPr>
        <p:grpSpPr>
          <a:xfrm>
            <a:off x="298999" y="1008467"/>
            <a:ext cx="2160000" cy="1439576"/>
            <a:chOff x="0" y="0"/>
            <a:chExt cx="1080000" cy="720000"/>
          </a:xfrm>
        </p:grpSpPr>
        <p:sp>
          <p:nvSpPr>
            <p:cNvPr id="5" name="Rectangle 4">
              <a:extLst>
                <a:ext uri="{FF2B5EF4-FFF2-40B4-BE49-F238E27FC236}">
                  <a16:creationId xmlns:a16="http://schemas.microsoft.com/office/drawing/2014/main" id="{39F6FF6B-7A39-4247-B9C1-C30C01F208DA}"/>
                </a:ext>
              </a:extLst>
            </p:cNvPr>
            <p:cNvSpPr/>
            <p:nvPr/>
          </p:nvSpPr>
          <p:spPr>
            <a:xfrm>
              <a:off x="0" y="0"/>
              <a:ext cx="1080000" cy="7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Oval 5">
              <a:extLst>
                <a:ext uri="{FF2B5EF4-FFF2-40B4-BE49-F238E27FC236}">
                  <a16:creationId xmlns:a16="http://schemas.microsoft.com/office/drawing/2014/main" id="{37466079-3A2B-AE4F-B8D6-BD5C947C1A88}"/>
                </a:ext>
              </a:extLst>
            </p:cNvPr>
            <p:cNvSpPr>
              <a:spLocks noChangeAspect="1"/>
            </p:cNvSpPr>
            <p:nvPr/>
          </p:nvSpPr>
          <p:spPr>
            <a:xfrm>
              <a:off x="325120" y="147320"/>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13" name="TextBox 12">
            <a:extLst>
              <a:ext uri="{FF2B5EF4-FFF2-40B4-BE49-F238E27FC236}">
                <a16:creationId xmlns:a16="http://schemas.microsoft.com/office/drawing/2014/main" id="{19DC9628-7628-5146-A9B0-3D54616CE268}"/>
              </a:ext>
            </a:extLst>
          </p:cNvPr>
          <p:cNvSpPr txBox="1"/>
          <p:nvPr/>
        </p:nvSpPr>
        <p:spPr>
          <a:xfrm>
            <a:off x="2673394" y="984403"/>
            <a:ext cx="9518606" cy="837152"/>
          </a:xfrm>
          <a:prstGeom prst="rect">
            <a:avLst/>
          </a:prstGeom>
          <a:noFill/>
        </p:spPr>
        <p:txBody>
          <a:bodyPr wrap="square" rtlCol="0">
            <a:spAutoFit/>
          </a:bodyPr>
          <a:lstStyle/>
          <a:p>
            <a:pPr>
              <a:buNone/>
            </a:pPr>
            <a:r>
              <a:rPr lang="en-US" sz="2200" dirty="0"/>
              <a:t>On the left is an image of the Japanese flag.</a:t>
            </a:r>
          </a:p>
          <a:p>
            <a:pPr>
              <a:buNone/>
            </a:pPr>
            <a:r>
              <a:rPr lang="en-US" sz="2200" dirty="0"/>
              <a:t>The image is 4 cm by 6 cm.</a:t>
            </a:r>
          </a:p>
        </p:txBody>
      </p:sp>
      <p:sp>
        <p:nvSpPr>
          <p:cNvPr id="14" name="TextBox 13">
            <a:extLst>
              <a:ext uri="{FF2B5EF4-FFF2-40B4-BE49-F238E27FC236}">
                <a16:creationId xmlns:a16="http://schemas.microsoft.com/office/drawing/2014/main" id="{D238B30D-C67B-2F49-8709-D8491483103C}"/>
              </a:ext>
            </a:extLst>
          </p:cNvPr>
          <p:cNvSpPr txBox="1"/>
          <p:nvPr/>
        </p:nvSpPr>
        <p:spPr>
          <a:xfrm>
            <a:off x="5589954" y="2438700"/>
            <a:ext cx="6602046" cy="769441"/>
          </a:xfrm>
          <a:prstGeom prst="rect">
            <a:avLst/>
          </a:prstGeom>
          <a:noFill/>
        </p:spPr>
        <p:txBody>
          <a:bodyPr wrap="square" rtlCol="0">
            <a:spAutoFit/>
          </a:bodyPr>
          <a:lstStyle/>
          <a:p>
            <a:pPr>
              <a:buNone/>
            </a:pPr>
            <a:r>
              <a:rPr lang="en-US" sz="2200" dirty="0"/>
              <a:t>Jaya wants to make the image bigger. She stretches it by 2 cm.</a:t>
            </a:r>
          </a:p>
        </p:txBody>
      </p:sp>
      <p:sp>
        <p:nvSpPr>
          <p:cNvPr id="15" name="TextBox 14">
            <a:extLst>
              <a:ext uri="{FF2B5EF4-FFF2-40B4-BE49-F238E27FC236}">
                <a16:creationId xmlns:a16="http://schemas.microsoft.com/office/drawing/2014/main" id="{E74CD862-7212-0345-AC0B-199257F20972}"/>
              </a:ext>
            </a:extLst>
          </p:cNvPr>
          <p:cNvSpPr txBox="1"/>
          <p:nvPr/>
        </p:nvSpPr>
        <p:spPr>
          <a:xfrm>
            <a:off x="5589954" y="3184116"/>
            <a:ext cx="6602046" cy="1243417"/>
          </a:xfrm>
          <a:prstGeom prst="rect">
            <a:avLst/>
          </a:prstGeom>
          <a:noFill/>
        </p:spPr>
        <p:txBody>
          <a:bodyPr wrap="square" rtlCol="0">
            <a:spAutoFit/>
          </a:bodyPr>
          <a:lstStyle/>
          <a:p>
            <a:pPr>
              <a:buNone/>
            </a:pPr>
            <a:r>
              <a:rPr lang="en-US" sz="2200" dirty="0"/>
              <a:t>Jaya notices that the flag doesn’t look quite right.</a:t>
            </a:r>
          </a:p>
          <a:p>
            <a:pPr marL="457200" indent="-457200">
              <a:buFont typeface="+mj-lt"/>
              <a:buAutoNum type="alphaLcParenR"/>
            </a:pPr>
            <a:r>
              <a:rPr lang="en-US" sz="2200" dirty="0"/>
              <a:t>What do you think has gone wrong? </a:t>
            </a:r>
          </a:p>
          <a:p>
            <a:pPr>
              <a:buNone/>
            </a:pPr>
            <a:endParaRPr lang="en-US" sz="2200" dirty="0"/>
          </a:p>
        </p:txBody>
      </p:sp>
      <p:sp>
        <p:nvSpPr>
          <p:cNvPr id="16" name="Action Button: Help 15">
            <a:hlinkClick r:id="" action="ppaction://noaction" highlightClick="1"/>
            <a:extLst>
              <a:ext uri="{FF2B5EF4-FFF2-40B4-BE49-F238E27FC236}">
                <a16:creationId xmlns:a16="http://schemas.microsoft.com/office/drawing/2014/main" id="{7F8F1866-EF52-164F-B9F2-2C907C3F28F6}"/>
              </a:ext>
            </a:extLst>
          </p:cNvPr>
          <p:cNvSpPr/>
          <p:nvPr/>
        </p:nvSpPr>
        <p:spPr>
          <a:xfrm>
            <a:off x="261711" y="552613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DEFC832-5767-AA48-97CE-C285EB69AA73}"/>
              </a:ext>
            </a:extLst>
          </p:cNvPr>
          <p:cNvSpPr txBox="1"/>
          <p:nvPr/>
        </p:nvSpPr>
        <p:spPr>
          <a:xfrm>
            <a:off x="1173079" y="5478578"/>
            <a:ext cx="6030361" cy="769441"/>
          </a:xfrm>
          <a:prstGeom prst="rect">
            <a:avLst/>
          </a:prstGeom>
          <a:noFill/>
        </p:spPr>
        <p:txBody>
          <a:bodyPr wrap="square">
            <a:spAutoFit/>
          </a:bodyPr>
          <a:lstStyle/>
          <a:p>
            <a:pPr>
              <a:buNone/>
            </a:pPr>
            <a:r>
              <a:rPr lang="en-US" sz="2200" dirty="0"/>
              <a:t>How should Jaya stretch the image so that it looks right again?</a:t>
            </a:r>
          </a:p>
        </p:txBody>
      </p:sp>
      <p:sp>
        <p:nvSpPr>
          <p:cNvPr id="21" name="TextBox 20">
            <a:extLst>
              <a:ext uri="{FF2B5EF4-FFF2-40B4-BE49-F238E27FC236}">
                <a16:creationId xmlns:a16="http://schemas.microsoft.com/office/drawing/2014/main" id="{17826DD0-CA2D-5149-8CC2-A1D825C49C1F}"/>
              </a:ext>
            </a:extLst>
          </p:cNvPr>
          <p:cNvSpPr txBox="1"/>
          <p:nvPr/>
        </p:nvSpPr>
        <p:spPr>
          <a:xfrm>
            <a:off x="5589954" y="3994077"/>
            <a:ext cx="6340642" cy="1107996"/>
          </a:xfrm>
          <a:prstGeom prst="rect">
            <a:avLst/>
          </a:prstGeom>
          <a:noFill/>
        </p:spPr>
        <p:txBody>
          <a:bodyPr wrap="square">
            <a:spAutoFit/>
          </a:bodyPr>
          <a:lstStyle/>
          <a:p>
            <a:pPr marL="457200" indent="-457200">
              <a:buFont typeface="+mj-lt"/>
              <a:buAutoNum type="alphaLcParenR" startAt="2"/>
            </a:pPr>
            <a:r>
              <a:rPr lang="en-US" sz="2200" dirty="0"/>
              <a:t>Jaya stretches the flag by 2 cm in the other direction. Is this correct now? Explain how you know.</a:t>
            </a:r>
          </a:p>
        </p:txBody>
      </p:sp>
      <p:grpSp>
        <p:nvGrpSpPr>
          <p:cNvPr id="22" name="Group 21">
            <a:extLst>
              <a:ext uri="{FF2B5EF4-FFF2-40B4-BE49-F238E27FC236}">
                <a16:creationId xmlns:a16="http://schemas.microsoft.com/office/drawing/2014/main" id="{08450338-03F5-814D-99B1-10FCD9D7F3FF}"/>
              </a:ext>
            </a:extLst>
          </p:cNvPr>
          <p:cNvGrpSpPr>
            <a:grpSpLocks/>
          </p:cNvGrpSpPr>
          <p:nvPr/>
        </p:nvGrpSpPr>
        <p:grpSpPr>
          <a:xfrm>
            <a:off x="307019" y="2565568"/>
            <a:ext cx="2160000" cy="2160000"/>
            <a:chOff x="0" y="0"/>
            <a:chExt cx="1080000" cy="720000"/>
          </a:xfrm>
        </p:grpSpPr>
        <p:sp>
          <p:nvSpPr>
            <p:cNvPr id="23" name="Rectangle 22">
              <a:extLst>
                <a:ext uri="{FF2B5EF4-FFF2-40B4-BE49-F238E27FC236}">
                  <a16:creationId xmlns:a16="http://schemas.microsoft.com/office/drawing/2014/main" id="{BED510FD-CAD6-6D4A-8407-2D6573866459}"/>
                </a:ext>
              </a:extLst>
            </p:cNvPr>
            <p:cNvSpPr/>
            <p:nvPr/>
          </p:nvSpPr>
          <p:spPr>
            <a:xfrm>
              <a:off x="0" y="0"/>
              <a:ext cx="1080000" cy="7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4" name="Oval 23">
              <a:extLst>
                <a:ext uri="{FF2B5EF4-FFF2-40B4-BE49-F238E27FC236}">
                  <a16:creationId xmlns:a16="http://schemas.microsoft.com/office/drawing/2014/main" id="{C57E641D-A3D6-DC47-A7D6-798DC6F7D29C}"/>
                </a:ext>
              </a:extLst>
            </p:cNvPr>
            <p:cNvSpPr>
              <a:spLocks noChangeAspect="1"/>
            </p:cNvSpPr>
            <p:nvPr/>
          </p:nvSpPr>
          <p:spPr>
            <a:xfrm>
              <a:off x="325120" y="147320"/>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25" name="Group 24">
            <a:extLst>
              <a:ext uri="{FF2B5EF4-FFF2-40B4-BE49-F238E27FC236}">
                <a16:creationId xmlns:a16="http://schemas.microsoft.com/office/drawing/2014/main" id="{7EED0443-1572-1B44-82ED-F6556E5EB6E6}"/>
              </a:ext>
            </a:extLst>
          </p:cNvPr>
          <p:cNvGrpSpPr>
            <a:grpSpLocks/>
          </p:cNvGrpSpPr>
          <p:nvPr/>
        </p:nvGrpSpPr>
        <p:grpSpPr>
          <a:xfrm>
            <a:off x="2576977" y="2573589"/>
            <a:ext cx="2880000" cy="2160000"/>
            <a:chOff x="0" y="0"/>
            <a:chExt cx="1080000" cy="720000"/>
          </a:xfrm>
        </p:grpSpPr>
        <p:sp>
          <p:nvSpPr>
            <p:cNvPr id="26" name="Rectangle 25">
              <a:extLst>
                <a:ext uri="{FF2B5EF4-FFF2-40B4-BE49-F238E27FC236}">
                  <a16:creationId xmlns:a16="http://schemas.microsoft.com/office/drawing/2014/main" id="{3EC03CCA-99A2-EB4F-9688-8DA293B0924C}"/>
                </a:ext>
              </a:extLst>
            </p:cNvPr>
            <p:cNvSpPr/>
            <p:nvPr/>
          </p:nvSpPr>
          <p:spPr>
            <a:xfrm>
              <a:off x="0" y="0"/>
              <a:ext cx="1080000" cy="7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7" name="Oval 26">
              <a:extLst>
                <a:ext uri="{FF2B5EF4-FFF2-40B4-BE49-F238E27FC236}">
                  <a16:creationId xmlns:a16="http://schemas.microsoft.com/office/drawing/2014/main" id="{3017D1ED-F759-674C-A8DB-1CAE08DD1EC3}"/>
                </a:ext>
              </a:extLst>
            </p:cNvPr>
            <p:cNvSpPr>
              <a:spLocks noChangeAspect="1"/>
            </p:cNvSpPr>
            <p:nvPr/>
          </p:nvSpPr>
          <p:spPr>
            <a:xfrm>
              <a:off x="325120" y="147320"/>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Tree>
    <p:extLst>
      <p:ext uri="{BB962C8B-B14F-4D97-AF65-F5344CB8AC3E}">
        <p14:creationId xmlns:p14="http://schemas.microsoft.com/office/powerpoint/2010/main" val="7365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0" grpId="0"/>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79722426"/>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7287223">
                  <a:extLst>
                    <a:ext uri="{9D8B030D-6E8A-4147-A177-3AD203B41FA5}">
                      <a16:colId xmlns:a16="http://schemas.microsoft.com/office/drawing/2014/main" val="695237181"/>
                    </a:ext>
                  </a:extLst>
                </a:gridCol>
                <a:gridCol w="447881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Cut out the original circle (trace the outline from the board) and place it on the enlarged ‘circles’ to help students compare and realise that they are not correct enlargements, particularly in part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Reverse the challenge: give students dimensions and ask if they are possible enlargements of the flag. This links to the ratio Checkpoints in the ‘Multiplicative reasoning’ deck. Note, students will have mainly used integer scale factors at primary school.</a:t>
                      </a:r>
                    </a:p>
                    <a:p>
                      <a:endParaRPr lang="en-GB" sz="1600" u="none" dirty="0"/>
                    </a:p>
                    <a:p>
                      <a:r>
                        <a:rPr lang="en-GB" sz="1600" b="1" i="0" u="none" dirty="0"/>
                        <a:t>Representations</a:t>
                      </a:r>
                    </a:p>
                    <a:p>
                      <a:r>
                        <a:rPr lang="en-GB" sz="1600" b="0" i="0" u="none" dirty="0"/>
                        <a:t>The Japanese flag is used as the combination of a circle within a rectangle make the incorrect enlargements fairly clear to see. Students might think that the second enlargement is correct as it looks more right than the first. Use the enlargement tools on PowerPoint to enlarge the first rectangle correctly, and show how this is different to the second given enlargement.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22 is one of three Checkpoints that check readiness for teaching enlargement. Students will have used scale factors at primary but the term ‘enlargements’ is not used in the primary curriculum. The language of ‘doesn’t look quite right’ is intended to tease out students’ understanding of what a correct enlargement would be, without explicitly using the mathematical language that you will use at Key Stage 3. Do students recognise that it is not a true enlargement as the stretch is not in both dimensions? What language do they use to describe this? In part b, both dimensions have been stretched but additive reasoning has been incorrectly used to enlarge. This is a common misconception, and is explored further using triangles in Checkpoint 23.</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J</a:t>
                      </a:r>
                      <a:r>
                        <a:rPr lang="en-GB" sz="1600" b="0" dirty="0"/>
                        <a:t> looks in more detail at additive versus multiplicative reasoning.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Similar shapes are explored in teaching point 4 from Topic 2.27 </a:t>
                      </a:r>
                      <a:r>
                        <a:rPr lang="en-GB" sz="1600" dirty="0">
                          <a:hlinkClick r:id="rId4"/>
                        </a:rPr>
                        <a:t>Scale factors, ratio and proportional reasoning | NCETM</a:t>
                      </a:r>
                      <a:r>
                        <a:rPr lang="en-GB" sz="1600" dirty="0"/>
                        <a:t> of </a:t>
                      </a:r>
                      <a:r>
                        <a:rPr lang="en-GB" sz="1600" dirty="0">
                          <a:hlinkClick r:id="rId5"/>
                        </a:rPr>
                        <a:t>Primary Mastery Professional Development | NCETM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85745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E562C0-1A5E-4E94-8F4A-E10E9AE8F71C}"/>
              </a:ext>
            </a:extLst>
          </p:cNvPr>
          <p:cNvSpPr>
            <a:spLocks noGrp="1"/>
          </p:cNvSpPr>
          <p:nvPr>
            <p:ph type="body" sz="quarter" idx="11"/>
          </p:nvPr>
        </p:nvSpPr>
        <p:spPr/>
        <p:txBody>
          <a:bodyPr/>
          <a:lstStyle/>
          <a:p>
            <a:r>
              <a:rPr lang="en-US" sz="2400" dirty="0"/>
              <a:t>Checkpoint 23: Scaling up</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39547" y="56958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B68C3FC-4F58-45B3-8736-B6477D4D66BF}"/>
              </a:ext>
            </a:extLst>
          </p:cNvPr>
          <p:cNvPicPr>
            <a:picLocks noChangeAspect="1"/>
          </p:cNvPicPr>
          <p:nvPr/>
        </p:nvPicPr>
        <p:blipFill>
          <a:blip r:embed="rId3"/>
          <a:stretch>
            <a:fillRect/>
          </a:stretch>
        </p:blipFill>
        <p:spPr>
          <a:xfrm>
            <a:off x="3540655" y="1149728"/>
            <a:ext cx="2359082" cy="4356000"/>
          </a:xfrm>
          <a:prstGeom prst="rect">
            <a:avLst/>
          </a:prstGeom>
        </p:spPr>
      </p:pic>
      <p:pic>
        <p:nvPicPr>
          <p:cNvPr id="4" name="Picture 3">
            <a:extLst>
              <a:ext uri="{FF2B5EF4-FFF2-40B4-BE49-F238E27FC236}">
                <a16:creationId xmlns:a16="http://schemas.microsoft.com/office/drawing/2014/main" id="{3ED77A11-F7A2-4458-AFB3-D6395FD8EFE0}"/>
              </a:ext>
            </a:extLst>
          </p:cNvPr>
          <p:cNvPicPr>
            <a:picLocks noChangeAspect="1"/>
          </p:cNvPicPr>
          <p:nvPr/>
        </p:nvPicPr>
        <p:blipFill>
          <a:blip r:embed="rId4"/>
          <a:stretch>
            <a:fillRect/>
          </a:stretch>
        </p:blipFill>
        <p:spPr>
          <a:xfrm>
            <a:off x="6292264" y="1149728"/>
            <a:ext cx="2359082" cy="4356000"/>
          </a:xfrm>
          <a:prstGeom prst="rect">
            <a:avLst/>
          </a:prstGeom>
        </p:spPr>
      </p:pic>
      <p:pic>
        <p:nvPicPr>
          <p:cNvPr id="5" name="Picture 4">
            <a:extLst>
              <a:ext uri="{FF2B5EF4-FFF2-40B4-BE49-F238E27FC236}">
                <a16:creationId xmlns:a16="http://schemas.microsoft.com/office/drawing/2014/main" id="{3C37DC9D-6266-4B80-82FE-8B8E300DE6C5}"/>
              </a:ext>
            </a:extLst>
          </p:cNvPr>
          <p:cNvPicPr>
            <a:picLocks noChangeAspect="1"/>
          </p:cNvPicPr>
          <p:nvPr/>
        </p:nvPicPr>
        <p:blipFill>
          <a:blip r:embed="rId5"/>
          <a:stretch>
            <a:fillRect/>
          </a:stretch>
        </p:blipFill>
        <p:spPr>
          <a:xfrm>
            <a:off x="9043873" y="1149728"/>
            <a:ext cx="2354203" cy="4356000"/>
          </a:xfrm>
          <a:prstGeom prst="rect">
            <a:avLst/>
          </a:prstGeom>
        </p:spPr>
      </p:pic>
      <p:sp>
        <p:nvSpPr>
          <p:cNvPr id="7" name="TextBox 6">
            <a:extLst>
              <a:ext uri="{FF2B5EF4-FFF2-40B4-BE49-F238E27FC236}">
                <a16:creationId xmlns:a16="http://schemas.microsoft.com/office/drawing/2014/main" id="{2D0B09DD-9751-417F-87D4-DFF1940FC904}"/>
              </a:ext>
            </a:extLst>
          </p:cNvPr>
          <p:cNvSpPr txBox="1"/>
          <p:nvPr/>
        </p:nvSpPr>
        <p:spPr>
          <a:xfrm>
            <a:off x="243651" y="1162169"/>
            <a:ext cx="2799785" cy="1852815"/>
          </a:xfrm>
          <a:prstGeom prst="rect">
            <a:avLst/>
          </a:prstGeom>
          <a:noFill/>
        </p:spPr>
        <p:txBody>
          <a:bodyPr wrap="square" rtlCol="0">
            <a:spAutoFit/>
          </a:bodyPr>
          <a:lstStyle/>
          <a:p>
            <a:pPr>
              <a:buNone/>
            </a:pPr>
            <a:r>
              <a:rPr lang="en-GB" sz="2200" dirty="0"/>
              <a:t>Which of these is a correct enlargement of the small blue triangle?</a:t>
            </a:r>
          </a:p>
          <a:p>
            <a:pPr>
              <a:buNone/>
            </a:pPr>
            <a:r>
              <a:rPr lang="en-GB" sz="2200" dirty="0"/>
              <a:t>How do you know?</a:t>
            </a:r>
          </a:p>
        </p:txBody>
      </p:sp>
      <p:sp>
        <p:nvSpPr>
          <p:cNvPr id="21" name="TextBox 20">
            <a:extLst>
              <a:ext uri="{FF2B5EF4-FFF2-40B4-BE49-F238E27FC236}">
                <a16:creationId xmlns:a16="http://schemas.microsoft.com/office/drawing/2014/main" id="{1575481B-2287-421E-8C07-D144A7FFCA60}"/>
              </a:ext>
            </a:extLst>
          </p:cNvPr>
          <p:cNvSpPr txBox="1"/>
          <p:nvPr/>
        </p:nvSpPr>
        <p:spPr>
          <a:xfrm>
            <a:off x="1247568" y="5708272"/>
            <a:ext cx="10694061" cy="837152"/>
          </a:xfrm>
          <a:prstGeom prst="rect">
            <a:avLst/>
          </a:prstGeom>
          <a:noFill/>
        </p:spPr>
        <p:txBody>
          <a:bodyPr wrap="square" rtlCol="0">
            <a:spAutoFit/>
          </a:bodyPr>
          <a:lstStyle/>
          <a:p>
            <a:pPr>
              <a:buNone/>
            </a:pPr>
            <a:r>
              <a:rPr lang="en-GB" sz="2200" dirty="0"/>
              <a:t>Samir draws another enlargement of the small blue triangle. </a:t>
            </a:r>
          </a:p>
          <a:p>
            <a:pPr>
              <a:buNone/>
            </a:pPr>
            <a:r>
              <a:rPr lang="en-GB" sz="2200" dirty="0"/>
              <a:t>One of the lengths is 12 cm. What could the other length be?</a:t>
            </a:r>
          </a:p>
        </p:txBody>
      </p:sp>
    </p:spTree>
    <p:extLst>
      <p:ext uri="{BB962C8B-B14F-4D97-AF65-F5344CB8AC3E}">
        <p14:creationId xmlns:p14="http://schemas.microsoft.com/office/powerpoint/2010/main" val="34030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084935"/>
              </p:ext>
            </p:extLst>
          </p:nvPr>
        </p:nvGraphicFramePr>
        <p:xfrm>
          <a:off x="267128" y="764704"/>
          <a:ext cx="11766038" cy="5432818"/>
        </p:xfrm>
        <a:graphic>
          <a:graphicData uri="http://schemas.openxmlformats.org/drawingml/2006/table">
            <a:tbl>
              <a:tblPr firstRow="1" bandRow="1">
                <a:tableStyleId>{5940675A-B579-460E-94D1-54222C63F5DA}</a:tableStyleId>
              </a:tblPr>
              <a:tblGrid>
                <a:gridCol w="4013927">
                  <a:extLst>
                    <a:ext uri="{9D8B030D-6E8A-4147-A177-3AD203B41FA5}">
                      <a16:colId xmlns:a16="http://schemas.microsoft.com/office/drawing/2014/main" val="695237181"/>
                    </a:ext>
                  </a:extLst>
                </a:gridCol>
                <a:gridCol w="775211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Delete the middle image to just show the purple (left) and the green (right) triangles</a:t>
                      </a:r>
                      <a:endParaRPr lang="en-GB" sz="1600" i="1" u="none" dirty="0"/>
                    </a:p>
                    <a:p>
                      <a:pPr>
                        <a:lnSpc>
                          <a:spcPct val="100000"/>
                        </a:lnSpc>
                        <a:spcAft>
                          <a:spcPts val="0"/>
                        </a:spcAft>
                      </a:pPr>
                      <a:r>
                        <a:rPr lang="en-GB" sz="1600" b="1" i="0" u="none" dirty="0"/>
                        <a:t>Challenge</a:t>
                      </a:r>
                    </a:p>
                    <a:p>
                      <a:pPr>
                        <a:spcAft>
                          <a:spcPts val="600"/>
                        </a:spcAft>
                      </a:pPr>
                      <a:r>
                        <a:rPr lang="en-GB" sz="1600" u="none" dirty="0"/>
                        <a:t>Ask students to change </a:t>
                      </a:r>
                      <a:r>
                        <a:rPr lang="en-GB" sz="1600" b="0" u="none" dirty="0"/>
                        <a:t>the horizontal lines so that all three images are correct enlargements.</a:t>
                      </a:r>
                      <a:endParaRPr lang="en-GB" sz="1600" u="none" dirty="0"/>
                    </a:p>
                    <a:p>
                      <a:pPr>
                        <a:spcAft>
                          <a:spcPts val="0"/>
                        </a:spcAft>
                      </a:pPr>
                      <a:r>
                        <a:rPr lang="en-GB" sz="1600" b="1" i="0" u="none" dirty="0"/>
                        <a:t>Representations</a:t>
                      </a:r>
                    </a:p>
                    <a:p>
                      <a:pPr>
                        <a:spcAft>
                          <a:spcPts val="600"/>
                        </a:spcAft>
                      </a:pPr>
                      <a:r>
                        <a:rPr lang="en-GB" sz="1600" b="0" i="0" u="none" dirty="0"/>
                        <a:t>A unit square grid is used here to help students make comparisons between the triangles. A plain background with side lengths could also be used, but the squares allow students to see more clearly the difference in their angles in contrast with the right angles of the grid.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23 explores students’ understanding of enlargement in order to elicit potential misconceptions. Although the Key Stage 2 curriculum does reference similar shapes, students may not be familiar with the term ‘similar’ and its mathematical definition. The three triangles deliberately only have a small difference between the vertical side lengths, so identifying the correct enlargement may cause some debate among students. Encourage this and listen to their justifications.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purple (left) shape is a classic example of where additive rather than multiplicative reasoning has been used: both lengths are four squares longer. If students are fixed on additive reasoning, look at other, non-geometry, multiplicative problems to see it they incorrectly apply additive reasoning there, too.</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Do they understand that the angles in the blue shape need to be the same in its enlargement? The orange (middle) shape is potentially harder to identify by estimation. You may find it helpful to use a protractor to convince students that the bottom angles in the green (right) and blue triangles are the same, and that the orange (middle) is different. </a:t>
                      </a:r>
                    </a:p>
                  </a:txBody>
                  <a:tcPr/>
                </a:tc>
                <a:extLst>
                  <a:ext uri="{0D108BD9-81ED-4DB2-BD59-A6C34878D82A}">
                    <a16:rowId xmlns:a16="http://schemas.microsoft.com/office/drawing/2014/main" val="1616516725"/>
                  </a:ext>
                </a:extLst>
              </a:tr>
              <a:tr h="97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J</a:t>
                      </a:r>
                      <a:r>
                        <a:rPr lang="en-GB" sz="1600" b="0" dirty="0"/>
                        <a:t> looks in more detail at the additive versus multiplicative reasoning suggested by the purple (left) triangle.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Similar shapes are explored in teaching point 4 from Topic 2.27 </a:t>
                      </a:r>
                      <a:r>
                        <a:rPr lang="en-GB" sz="1600" dirty="0">
                          <a:hlinkClick r:id="rId4"/>
                        </a:rPr>
                        <a:t>Scale factors, ratio and proportional reasoning | NCETM</a:t>
                      </a:r>
                      <a:r>
                        <a:rPr lang="en-GB" sz="1600" dirty="0"/>
                        <a:t> of </a:t>
                      </a:r>
                      <a:r>
                        <a:rPr lang="en-GB" sz="1600" dirty="0">
                          <a:hlinkClick r:id="rId5"/>
                        </a:rPr>
                        <a:t>Primary Mastery Professional Development | NCETM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28089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A9CCE09-6C8C-4C4F-8FD8-64E8AC34E7DE}"/>
              </a:ext>
            </a:extLst>
          </p:cNvPr>
          <p:cNvSpPr txBox="1">
            <a:spLocks/>
          </p:cNvSpPr>
          <p:nvPr/>
        </p:nvSpPr>
        <p:spPr>
          <a:xfrm>
            <a:off x="145680" y="441100"/>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US" dirty="0"/>
              <a:t>Checkpoint 24: Rectangles</a:t>
            </a:r>
          </a:p>
        </p:txBody>
      </p:sp>
      <p:sp>
        <p:nvSpPr>
          <p:cNvPr id="5" name="Text Placeholder 1">
            <a:extLst>
              <a:ext uri="{FF2B5EF4-FFF2-40B4-BE49-F238E27FC236}">
                <a16:creationId xmlns:a16="http://schemas.microsoft.com/office/drawing/2014/main" id="{2C1CF600-FE01-C547-85C4-6F86F0DB49BB}"/>
              </a:ext>
            </a:extLst>
          </p:cNvPr>
          <p:cNvSpPr>
            <a:spLocks noGrp="1"/>
          </p:cNvSpPr>
          <p:nvPr>
            <p:ph type="body" sz="quarter" idx="10"/>
          </p:nvPr>
        </p:nvSpPr>
        <p:spPr>
          <a:xfrm>
            <a:off x="145680" y="1162739"/>
            <a:ext cx="5218579" cy="3614633"/>
          </a:xfrm>
        </p:spPr>
        <p:txBody>
          <a:bodyPr>
            <a:normAutofit/>
          </a:bodyPr>
          <a:lstStyle/>
          <a:p>
            <a:r>
              <a:rPr lang="en-US" sz="2200" dirty="0"/>
              <a:t>The small rectangle, A, is 2 cm by 3 cm.</a:t>
            </a:r>
          </a:p>
          <a:p>
            <a:r>
              <a:rPr lang="en-US" sz="2200" dirty="0"/>
              <a:t>Caroline arranges six of these to make another rectangle.</a:t>
            </a:r>
          </a:p>
          <a:p>
            <a:pPr marL="457200" indent="-457200">
              <a:buFont typeface="+mj-lt"/>
              <a:buAutoNum type="alphaLcParenR"/>
            </a:pPr>
            <a:r>
              <a:rPr lang="en-US" sz="2200" dirty="0"/>
              <a:t>Is the large rectangle just a larger version of rectangle A? </a:t>
            </a:r>
          </a:p>
          <a:p>
            <a:pPr marL="457200" indent="-457200">
              <a:buFont typeface="+mj-lt"/>
              <a:buAutoNum type="alphaLcParenR"/>
            </a:pPr>
            <a:r>
              <a:rPr lang="en-US" sz="2200" dirty="0"/>
              <a:t>If it isn’t, how is it different? If it is, how do you know?</a:t>
            </a:r>
          </a:p>
        </p:txBody>
      </p:sp>
      <p:sp>
        <p:nvSpPr>
          <p:cNvPr id="7" name="Text Placeholder 1">
            <a:extLst>
              <a:ext uri="{FF2B5EF4-FFF2-40B4-BE49-F238E27FC236}">
                <a16:creationId xmlns:a16="http://schemas.microsoft.com/office/drawing/2014/main" id="{197AABF3-881B-BC40-9C8F-005446594FEE}"/>
              </a:ext>
            </a:extLst>
          </p:cNvPr>
          <p:cNvSpPr txBox="1">
            <a:spLocks/>
          </p:cNvSpPr>
          <p:nvPr/>
        </p:nvSpPr>
        <p:spPr>
          <a:xfrm>
            <a:off x="1246256" y="5342015"/>
            <a:ext cx="8063009" cy="13939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200" dirty="0"/>
              <a:t>Is it possible to arrange 10 of rectangle A so they they make a larger version of A? How about 12 of rectangle A? What’s the smallest number of tiles you’d need? </a:t>
            </a:r>
          </a:p>
        </p:txBody>
      </p:sp>
      <p:sp>
        <p:nvSpPr>
          <p:cNvPr id="8" name="Action Button: Help 7">
            <a:hlinkClick r:id="" action="ppaction://noaction" highlightClick="1"/>
            <a:extLst>
              <a:ext uri="{FF2B5EF4-FFF2-40B4-BE49-F238E27FC236}">
                <a16:creationId xmlns:a16="http://schemas.microsoft.com/office/drawing/2014/main" id="{A5C3633F-0B78-4A68-B5FD-8411024A6B10}"/>
              </a:ext>
            </a:extLst>
          </p:cNvPr>
          <p:cNvSpPr/>
          <p:nvPr/>
        </p:nvSpPr>
        <p:spPr>
          <a:xfrm>
            <a:off x="145680" y="534201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FC3EDD4-85B4-4A22-8783-C9C6E4729A35}"/>
              </a:ext>
            </a:extLst>
          </p:cNvPr>
          <p:cNvGrpSpPr/>
          <p:nvPr/>
        </p:nvGrpSpPr>
        <p:grpSpPr>
          <a:xfrm>
            <a:off x="5364259" y="1162739"/>
            <a:ext cx="6485544" cy="2880000"/>
            <a:chOff x="5645875" y="1237957"/>
            <a:chExt cx="6485544" cy="2880000"/>
          </a:xfrm>
        </p:grpSpPr>
        <p:sp>
          <p:nvSpPr>
            <p:cNvPr id="17" name="Rectangle 16">
              <a:extLst>
                <a:ext uri="{FF2B5EF4-FFF2-40B4-BE49-F238E27FC236}">
                  <a16:creationId xmlns:a16="http://schemas.microsoft.com/office/drawing/2014/main" id="{94FA4C92-8E2A-41D6-877A-A7255956CD94}"/>
                </a:ext>
              </a:extLst>
            </p:cNvPr>
            <p:cNvSpPr/>
            <p:nvPr/>
          </p:nvSpPr>
          <p:spPr>
            <a:xfrm>
              <a:off x="5645875" y="1237957"/>
              <a:ext cx="2160000" cy="1440000"/>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dirty="0">
                  <a:solidFill>
                    <a:srgbClr val="00628C"/>
                  </a:solidFill>
                </a:rPr>
                <a:t>A</a:t>
              </a:r>
            </a:p>
          </p:txBody>
        </p:sp>
        <p:sp>
          <p:nvSpPr>
            <p:cNvPr id="18" name="Rectangle 17">
              <a:extLst>
                <a:ext uri="{FF2B5EF4-FFF2-40B4-BE49-F238E27FC236}">
                  <a16:creationId xmlns:a16="http://schemas.microsoft.com/office/drawing/2014/main" id="{BDD47F5C-31FE-4D17-B41E-DCAD595798C0}"/>
                </a:ext>
              </a:extLst>
            </p:cNvPr>
            <p:cNvSpPr/>
            <p:nvPr/>
          </p:nvSpPr>
          <p:spPr>
            <a:xfrm>
              <a:off x="5645875" y="2677957"/>
              <a:ext cx="2160000" cy="1440000"/>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A625CC4-78E9-4E75-8769-BF61378257E9}"/>
                </a:ext>
              </a:extLst>
            </p:cNvPr>
            <p:cNvSpPr/>
            <p:nvPr/>
          </p:nvSpPr>
          <p:spPr>
            <a:xfrm>
              <a:off x="7805875" y="1237957"/>
              <a:ext cx="2160000" cy="1440000"/>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CDC6E9C-DD5A-4FA5-B691-F90663110478}"/>
                </a:ext>
              </a:extLst>
            </p:cNvPr>
            <p:cNvSpPr/>
            <p:nvPr/>
          </p:nvSpPr>
          <p:spPr>
            <a:xfrm>
              <a:off x="7805875" y="2677957"/>
              <a:ext cx="2160000" cy="1440000"/>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DA11F2F-0412-42C3-8B13-427C8C03EDD4}"/>
                </a:ext>
              </a:extLst>
            </p:cNvPr>
            <p:cNvSpPr/>
            <p:nvPr/>
          </p:nvSpPr>
          <p:spPr>
            <a:xfrm>
              <a:off x="9971419" y="1237957"/>
              <a:ext cx="2160000" cy="1440000"/>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BDC6766B-58C5-490F-A49D-39FF9723ECA2}"/>
                </a:ext>
              </a:extLst>
            </p:cNvPr>
            <p:cNvSpPr/>
            <p:nvPr/>
          </p:nvSpPr>
          <p:spPr>
            <a:xfrm>
              <a:off x="9971419" y="2677957"/>
              <a:ext cx="2160000" cy="1440000"/>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2126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5937-B768-4475-8F92-6FC3DEA38430}"/>
              </a:ext>
            </a:extLst>
          </p:cNvPr>
          <p:cNvSpPr>
            <a:spLocks noGrp="1"/>
          </p:cNvSpPr>
          <p:nvPr>
            <p:ph type="title"/>
          </p:nvPr>
        </p:nvSpPr>
        <p:spPr/>
        <p:txBody>
          <a:bodyPr>
            <a:normAutofit/>
          </a:bodyPr>
          <a:lstStyle/>
          <a:p>
            <a:r>
              <a:rPr lang="en-GB" sz="2800" dirty="0"/>
              <a:t>Transformations assessed in Checkpoints/Additional activities</a:t>
            </a:r>
          </a:p>
        </p:txBody>
      </p:sp>
      <p:graphicFrame>
        <p:nvGraphicFramePr>
          <p:cNvPr id="4" name="Table 4">
            <a:extLst>
              <a:ext uri="{FF2B5EF4-FFF2-40B4-BE49-F238E27FC236}">
                <a16:creationId xmlns:a16="http://schemas.microsoft.com/office/drawing/2014/main" id="{073B5275-E759-488D-996E-37984D9FCBCF}"/>
              </a:ext>
            </a:extLst>
          </p:cNvPr>
          <p:cNvGraphicFramePr>
            <a:graphicFrameLocks noGrp="1"/>
          </p:cNvGraphicFramePr>
          <p:nvPr>
            <p:ph idx="1"/>
            <p:extLst>
              <p:ext uri="{D42A27DB-BD31-4B8C-83A1-F6EECF244321}">
                <p14:modId xmlns:p14="http://schemas.microsoft.com/office/powerpoint/2010/main" val="2974375443"/>
              </p:ext>
            </p:extLst>
          </p:nvPr>
        </p:nvGraphicFramePr>
        <p:xfrm>
          <a:off x="601035" y="1611072"/>
          <a:ext cx="10210600" cy="1854200"/>
        </p:xfrm>
        <a:graphic>
          <a:graphicData uri="http://schemas.openxmlformats.org/drawingml/2006/table">
            <a:tbl>
              <a:tblPr firstRow="1" bandRow="1">
                <a:tableStyleId>{5940675A-B579-460E-94D1-54222C63F5DA}</a:tableStyleId>
              </a:tblPr>
              <a:tblGrid>
                <a:gridCol w="1786600">
                  <a:extLst>
                    <a:ext uri="{9D8B030D-6E8A-4147-A177-3AD203B41FA5}">
                      <a16:colId xmlns:a16="http://schemas.microsoft.com/office/drawing/2014/main" val="4104284653"/>
                    </a:ext>
                  </a:extLst>
                </a:gridCol>
                <a:gridCol w="468000">
                  <a:extLst>
                    <a:ext uri="{9D8B030D-6E8A-4147-A177-3AD203B41FA5}">
                      <a16:colId xmlns:a16="http://schemas.microsoft.com/office/drawing/2014/main" val="3220012041"/>
                    </a:ext>
                  </a:extLst>
                </a:gridCol>
                <a:gridCol w="468000">
                  <a:extLst>
                    <a:ext uri="{9D8B030D-6E8A-4147-A177-3AD203B41FA5}">
                      <a16:colId xmlns:a16="http://schemas.microsoft.com/office/drawing/2014/main" val="3402169228"/>
                    </a:ext>
                  </a:extLst>
                </a:gridCol>
                <a:gridCol w="468000">
                  <a:extLst>
                    <a:ext uri="{9D8B030D-6E8A-4147-A177-3AD203B41FA5}">
                      <a16:colId xmlns:a16="http://schemas.microsoft.com/office/drawing/2014/main" val="1558184139"/>
                    </a:ext>
                  </a:extLst>
                </a:gridCol>
                <a:gridCol w="468000">
                  <a:extLst>
                    <a:ext uri="{9D8B030D-6E8A-4147-A177-3AD203B41FA5}">
                      <a16:colId xmlns:a16="http://schemas.microsoft.com/office/drawing/2014/main" val="391084005"/>
                    </a:ext>
                  </a:extLst>
                </a:gridCol>
                <a:gridCol w="468000">
                  <a:extLst>
                    <a:ext uri="{9D8B030D-6E8A-4147-A177-3AD203B41FA5}">
                      <a16:colId xmlns:a16="http://schemas.microsoft.com/office/drawing/2014/main" val="3601173652"/>
                    </a:ext>
                  </a:extLst>
                </a:gridCol>
                <a:gridCol w="468000">
                  <a:extLst>
                    <a:ext uri="{9D8B030D-6E8A-4147-A177-3AD203B41FA5}">
                      <a16:colId xmlns:a16="http://schemas.microsoft.com/office/drawing/2014/main" val="383143065"/>
                    </a:ext>
                  </a:extLst>
                </a:gridCol>
                <a:gridCol w="468000">
                  <a:extLst>
                    <a:ext uri="{9D8B030D-6E8A-4147-A177-3AD203B41FA5}">
                      <a16:colId xmlns:a16="http://schemas.microsoft.com/office/drawing/2014/main" val="3485270521"/>
                    </a:ext>
                  </a:extLst>
                </a:gridCol>
                <a:gridCol w="468000">
                  <a:extLst>
                    <a:ext uri="{9D8B030D-6E8A-4147-A177-3AD203B41FA5}">
                      <a16:colId xmlns:a16="http://schemas.microsoft.com/office/drawing/2014/main" val="4061769370"/>
                    </a:ext>
                  </a:extLst>
                </a:gridCol>
                <a:gridCol w="468000">
                  <a:extLst>
                    <a:ext uri="{9D8B030D-6E8A-4147-A177-3AD203B41FA5}">
                      <a16:colId xmlns:a16="http://schemas.microsoft.com/office/drawing/2014/main" val="314663464"/>
                    </a:ext>
                  </a:extLst>
                </a:gridCol>
                <a:gridCol w="468000">
                  <a:extLst>
                    <a:ext uri="{9D8B030D-6E8A-4147-A177-3AD203B41FA5}">
                      <a16:colId xmlns:a16="http://schemas.microsoft.com/office/drawing/2014/main" val="2414299959"/>
                    </a:ext>
                  </a:extLst>
                </a:gridCol>
                <a:gridCol w="468000">
                  <a:extLst>
                    <a:ext uri="{9D8B030D-6E8A-4147-A177-3AD203B41FA5}">
                      <a16:colId xmlns:a16="http://schemas.microsoft.com/office/drawing/2014/main" val="4277116511"/>
                    </a:ext>
                  </a:extLst>
                </a:gridCol>
                <a:gridCol w="468000">
                  <a:extLst>
                    <a:ext uri="{9D8B030D-6E8A-4147-A177-3AD203B41FA5}">
                      <a16:colId xmlns:a16="http://schemas.microsoft.com/office/drawing/2014/main" val="210813595"/>
                    </a:ext>
                  </a:extLst>
                </a:gridCol>
                <a:gridCol w="468000">
                  <a:extLst>
                    <a:ext uri="{9D8B030D-6E8A-4147-A177-3AD203B41FA5}">
                      <a16:colId xmlns:a16="http://schemas.microsoft.com/office/drawing/2014/main" val="1524898346"/>
                    </a:ext>
                  </a:extLst>
                </a:gridCol>
                <a:gridCol w="468000">
                  <a:extLst>
                    <a:ext uri="{9D8B030D-6E8A-4147-A177-3AD203B41FA5}">
                      <a16:colId xmlns:a16="http://schemas.microsoft.com/office/drawing/2014/main" val="712033616"/>
                    </a:ext>
                  </a:extLst>
                </a:gridCol>
                <a:gridCol w="468000">
                  <a:extLst>
                    <a:ext uri="{9D8B030D-6E8A-4147-A177-3AD203B41FA5}">
                      <a16:colId xmlns:a16="http://schemas.microsoft.com/office/drawing/2014/main" val="1760272070"/>
                    </a:ext>
                  </a:extLst>
                </a:gridCol>
                <a:gridCol w="468000">
                  <a:extLst>
                    <a:ext uri="{9D8B030D-6E8A-4147-A177-3AD203B41FA5}">
                      <a16:colId xmlns:a16="http://schemas.microsoft.com/office/drawing/2014/main" val="3846695010"/>
                    </a:ext>
                  </a:extLst>
                </a:gridCol>
                <a:gridCol w="468000">
                  <a:extLst>
                    <a:ext uri="{9D8B030D-6E8A-4147-A177-3AD203B41FA5}">
                      <a16:colId xmlns:a16="http://schemas.microsoft.com/office/drawing/2014/main" val="1241715498"/>
                    </a:ext>
                  </a:extLst>
                </a:gridCol>
                <a:gridCol w="468000">
                  <a:extLst>
                    <a:ext uri="{9D8B030D-6E8A-4147-A177-3AD203B41FA5}">
                      <a16:colId xmlns:a16="http://schemas.microsoft.com/office/drawing/2014/main" val="829722534"/>
                    </a:ext>
                  </a:extLst>
                </a:gridCol>
              </a:tblGrid>
              <a:tr h="370840">
                <a:tc>
                  <a:txBody>
                    <a:bodyPr/>
                    <a:lstStyle/>
                    <a:p>
                      <a:endParaRPr lang="en-GB" sz="1600" b="1" dirty="0">
                        <a:solidFill>
                          <a:schemeClr val="bg1"/>
                        </a:solidFill>
                      </a:endParaRPr>
                    </a:p>
                  </a:txBody>
                  <a:tcPr>
                    <a:solidFill>
                      <a:srgbClr val="99CCCC"/>
                    </a:solidFill>
                  </a:tcPr>
                </a:tc>
                <a:tc>
                  <a:txBody>
                    <a:bodyPr/>
                    <a:lstStyle/>
                    <a:p>
                      <a:pPr algn="ctr"/>
                      <a:r>
                        <a:rPr lang="en-GB" b="1" dirty="0">
                          <a:solidFill>
                            <a:schemeClr val="bg1"/>
                          </a:solidFill>
                        </a:rPr>
                        <a:t>1</a:t>
                      </a:r>
                    </a:p>
                  </a:txBody>
                  <a:tcPr anchor="ctr">
                    <a:solidFill>
                      <a:srgbClr val="99CCCC"/>
                    </a:solidFill>
                  </a:tcPr>
                </a:tc>
                <a:tc>
                  <a:txBody>
                    <a:bodyPr/>
                    <a:lstStyle/>
                    <a:p>
                      <a:pPr algn="ctr"/>
                      <a:r>
                        <a:rPr lang="en-GB" b="1" dirty="0">
                          <a:solidFill>
                            <a:schemeClr val="bg1"/>
                          </a:solidFill>
                        </a:rPr>
                        <a:t>2</a:t>
                      </a:r>
                    </a:p>
                  </a:txBody>
                  <a:tcPr anchor="ctr">
                    <a:solidFill>
                      <a:srgbClr val="99CCCC"/>
                    </a:solidFill>
                  </a:tcPr>
                </a:tc>
                <a:tc>
                  <a:txBody>
                    <a:bodyPr/>
                    <a:lstStyle/>
                    <a:p>
                      <a:pPr algn="ctr"/>
                      <a:r>
                        <a:rPr lang="en-GB" b="1" dirty="0">
                          <a:solidFill>
                            <a:schemeClr val="bg1"/>
                          </a:solidFill>
                        </a:rPr>
                        <a:t>3</a:t>
                      </a:r>
                    </a:p>
                  </a:txBody>
                  <a:tcPr anchor="ctr">
                    <a:solidFill>
                      <a:srgbClr val="99CCCC"/>
                    </a:solidFill>
                  </a:tcPr>
                </a:tc>
                <a:tc>
                  <a:txBody>
                    <a:bodyPr/>
                    <a:lstStyle/>
                    <a:p>
                      <a:pPr algn="ctr"/>
                      <a:r>
                        <a:rPr lang="en-GB" b="1" dirty="0">
                          <a:solidFill>
                            <a:schemeClr val="bg1"/>
                          </a:solidFill>
                        </a:rPr>
                        <a:t>4</a:t>
                      </a:r>
                    </a:p>
                  </a:txBody>
                  <a:tcPr anchor="ctr">
                    <a:solidFill>
                      <a:srgbClr val="99CCCC"/>
                    </a:solidFill>
                  </a:tcPr>
                </a:tc>
                <a:tc>
                  <a:txBody>
                    <a:bodyPr/>
                    <a:lstStyle/>
                    <a:p>
                      <a:pPr algn="ctr"/>
                      <a:r>
                        <a:rPr lang="en-GB" b="1" dirty="0">
                          <a:solidFill>
                            <a:schemeClr val="bg1"/>
                          </a:solidFill>
                        </a:rPr>
                        <a:t>5</a:t>
                      </a:r>
                    </a:p>
                  </a:txBody>
                  <a:tcPr anchor="ctr">
                    <a:solidFill>
                      <a:srgbClr val="99CCCC"/>
                    </a:solidFill>
                  </a:tcPr>
                </a:tc>
                <a:tc>
                  <a:txBody>
                    <a:bodyPr/>
                    <a:lstStyle/>
                    <a:p>
                      <a:pPr algn="ctr"/>
                      <a:r>
                        <a:rPr lang="en-GB" b="1" dirty="0">
                          <a:solidFill>
                            <a:schemeClr val="bg1"/>
                          </a:solidFill>
                        </a:rPr>
                        <a:t>6</a:t>
                      </a:r>
                    </a:p>
                  </a:txBody>
                  <a:tcPr anchor="ctr">
                    <a:solidFill>
                      <a:srgbClr val="99CCCC"/>
                    </a:solidFill>
                  </a:tcPr>
                </a:tc>
                <a:tc>
                  <a:txBody>
                    <a:bodyPr/>
                    <a:lstStyle/>
                    <a:p>
                      <a:pPr algn="ctr"/>
                      <a:r>
                        <a:rPr lang="en-GB" b="1" dirty="0">
                          <a:solidFill>
                            <a:schemeClr val="bg1"/>
                          </a:solidFill>
                        </a:rPr>
                        <a:t>7</a:t>
                      </a:r>
                    </a:p>
                  </a:txBody>
                  <a:tcPr anchor="ctr">
                    <a:solidFill>
                      <a:srgbClr val="99CCCC"/>
                    </a:solidFill>
                  </a:tcPr>
                </a:tc>
                <a:tc>
                  <a:txBody>
                    <a:bodyPr/>
                    <a:lstStyle/>
                    <a:p>
                      <a:pPr algn="ctr"/>
                      <a:r>
                        <a:rPr lang="en-GB" b="1" dirty="0">
                          <a:solidFill>
                            <a:schemeClr val="bg1"/>
                          </a:solidFill>
                        </a:rPr>
                        <a:t>8</a:t>
                      </a:r>
                    </a:p>
                  </a:txBody>
                  <a:tcPr anchor="ctr">
                    <a:solidFill>
                      <a:srgbClr val="99CCCC"/>
                    </a:solidFill>
                  </a:tcPr>
                </a:tc>
                <a:tc>
                  <a:txBody>
                    <a:bodyPr/>
                    <a:lstStyle/>
                    <a:p>
                      <a:pPr algn="ctr"/>
                      <a:r>
                        <a:rPr lang="en-GB" b="1" dirty="0">
                          <a:solidFill>
                            <a:schemeClr val="bg1"/>
                          </a:solidFill>
                        </a:rPr>
                        <a:t>9</a:t>
                      </a:r>
                    </a:p>
                  </a:txBody>
                  <a:tcPr anchor="ctr">
                    <a:solidFill>
                      <a:srgbClr val="99CCCC"/>
                    </a:solidFill>
                  </a:tcPr>
                </a:tc>
                <a:tc>
                  <a:txBody>
                    <a:bodyPr/>
                    <a:lstStyle/>
                    <a:p>
                      <a:pPr algn="ctr"/>
                      <a:r>
                        <a:rPr lang="en-GB" b="1" dirty="0">
                          <a:solidFill>
                            <a:schemeClr val="bg1"/>
                          </a:solidFill>
                        </a:rPr>
                        <a:t>10</a:t>
                      </a:r>
                    </a:p>
                  </a:txBody>
                  <a:tcPr anchor="ctr">
                    <a:solidFill>
                      <a:srgbClr val="99CCCC"/>
                    </a:solidFill>
                  </a:tcPr>
                </a:tc>
                <a:tc>
                  <a:txBody>
                    <a:bodyPr/>
                    <a:lstStyle/>
                    <a:p>
                      <a:pPr algn="ctr"/>
                      <a:r>
                        <a:rPr lang="en-GB" b="1" dirty="0">
                          <a:solidFill>
                            <a:schemeClr val="bg1"/>
                          </a:solidFill>
                        </a:rPr>
                        <a:t>11</a:t>
                      </a:r>
                    </a:p>
                  </a:txBody>
                  <a:tcPr anchor="ctr">
                    <a:solidFill>
                      <a:srgbClr val="99CCCC"/>
                    </a:solidFill>
                  </a:tcPr>
                </a:tc>
                <a:tc>
                  <a:txBody>
                    <a:bodyPr/>
                    <a:lstStyle/>
                    <a:p>
                      <a:pPr algn="ctr"/>
                      <a:r>
                        <a:rPr lang="en-GB" b="1" dirty="0">
                          <a:solidFill>
                            <a:schemeClr val="bg1"/>
                          </a:solidFill>
                        </a:rPr>
                        <a:t>12</a:t>
                      </a:r>
                    </a:p>
                  </a:txBody>
                  <a:tcPr anchor="ctr">
                    <a:solidFill>
                      <a:srgbClr val="99CCCC"/>
                    </a:solidFill>
                  </a:tcPr>
                </a:tc>
                <a:tc>
                  <a:txBody>
                    <a:bodyPr/>
                    <a:lstStyle/>
                    <a:p>
                      <a:pPr algn="ctr"/>
                      <a:r>
                        <a:rPr lang="en-GB" b="1" dirty="0">
                          <a:solidFill>
                            <a:schemeClr val="bg1"/>
                          </a:solidFill>
                        </a:rPr>
                        <a:t>13</a:t>
                      </a:r>
                    </a:p>
                  </a:txBody>
                  <a:tcPr anchor="ctr">
                    <a:solidFill>
                      <a:srgbClr val="99CCCC"/>
                    </a:solidFill>
                  </a:tcPr>
                </a:tc>
                <a:tc>
                  <a:txBody>
                    <a:bodyPr/>
                    <a:lstStyle/>
                    <a:p>
                      <a:pPr algn="ctr"/>
                      <a:r>
                        <a:rPr lang="en-GB" b="1" dirty="0">
                          <a:solidFill>
                            <a:schemeClr val="bg1"/>
                          </a:solidFill>
                        </a:rPr>
                        <a:t>14</a:t>
                      </a:r>
                    </a:p>
                  </a:txBody>
                  <a:tcPr anchor="ctr">
                    <a:solidFill>
                      <a:srgbClr val="99CCCC"/>
                    </a:solidFill>
                  </a:tcPr>
                </a:tc>
                <a:tc>
                  <a:txBody>
                    <a:bodyPr/>
                    <a:lstStyle/>
                    <a:p>
                      <a:pPr algn="ctr"/>
                      <a:r>
                        <a:rPr lang="en-GB" b="1" dirty="0">
                          <a:solidFill>
                            <a:schemeClr val="bg1"/>
                          </a:solidFill>
                        </a:rPr>
                        <a:t>15</a:t>
                      </a:r>
                    </a:p>
                  </a:txBody>
                  <a:tcPr anchor="ctr">
                    <a:solidFill>
                      <a:srgbClr val="99CCCC"/>
                    </a:solidFill>
                  </a:tcPr>
                </a:tc>
                <a:tc>
                  <a:txBody>
                    <a:bodyPr/>
                    <a:lstStyle/>
                    <a:p>
                      <a:pPr algn="ctr"/>
                      <a:r>
                        <a:rPr lang="en-GB" b="1" dirty="0">
                          <a:solidFill>
                            <a:schemeClr val="bg1"/>
                          </a:solidFill>
                        </a:rPr>
                        <a:t>16</a:t>
                      </a:r>
                    </a:p>
                  </a:txBody>
                  <a:tcPr anchor="ctr">
                    <a:solidFill>
                      <a:srgbClr val="99CCCC"/>
                    </a:solidFill>
                  </a:tcPr>
                </a:tc>
                <a:tc>
                  <a:txBody>
                    <a:bodyPr/>
                    <a:lstStyle/>
                    <a:p>
                      <a:pPr algn="ctr"/>
                      <a:r>
                        <a:rPr lang="en-GB" b="1" dirty="0">
                          <a:solidFill>
                            <a:schemeClr val="bg1"/>
                          </a:solidFill>
                        </a:rPr>
                        <a:t>17</a:t>
                      </a:r>
                    </a:p>
                  </a:txBody>
                  <a:tcPr anchor="ctr">
                    <a:solidFill>
                      <a:srgbClr val="99CCCC"/>
                    </a:solidFill>
                  </a:tcPr>
                </a:tc>
                <a:tc>
                  <a:txBody>
                    <a:bodyPr/>
                    <a:lstStyle/>
                    <a:p>
                      <a:pPr algn="ctr"/>
                      <a:r>
                        <a:rPr lang="en-GB" b="1" dirty="0">
                          <a:solidFill>
                            <a:schemeClr val="bg1"/>
                          </a:solidFill>
                        </a:rPr>
                        <a:t>18</a:t>
                      </a:r>
                    </a:p>
                  </a:txBody>
                  <a:tcPr anchor="ctr">
                    <a:solidFill>
                      <a:srgbClr val="99CCCC"/>
                    </a:solidFill>
                  </a:tcPr>
                </a:tc>
                <a:extLst>
                  <a:ext uri="{0D108BD9-81ED-4DB2-BD59-A6C34878D82A}">
                    <a16:rowId xmlns:a16="http://schemas.microsoft.com/office/drawing/2014/main" val="1352242414"/>
                  </a:ext>
                </a:extLst>
              </a:tr>
              <a:tr h="370840">
                <a:tc>
                  <a:txBody>
                    <a:bodyPr/>
                    <a:lstStyle/>
                    <a:p>
                      <a:r>
                        <a:rPr lang="en-GB" sz="1600" dirty="0"/>
                        <a:t>Translation</a:t>
                      </a:r>
                    </a:p>
                  </a:txBody>
                  <a:tcPr/>
                </a:tc>
                <a:tc>
                  <a:txBody>
                    <a:bodyPr/>
                    <a:lstStyle/>
                    <a:p>
                      <a:pPr algn="ct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76469387"/>
                  </a:ext>
                </a:extLst>
              </a:tr>
              <a:tr h="370840">
                <a:tc>
                  <a:txBody>
                    <a:bodyPr/>
                    <a:lstStyle/>
                    <a:p>
                      <a:r>
                        <a:rPr lang="en-GB" sz="1600" dirty="0"/>
                        <a:t>Rotation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1007762536"/>
                  </a:ext>
                </a:extLst>
              </a:tr>
              <a:tr h="370840">
                <a:tc>
                  <a:txBody>
                    <a:bodyPr/>
                    <a:lstStyle/>
                    <a:p>
                      <a:r>
                        <a:rPr lang="en-GB" sz="1600" dirty="0"/>
                        <a:t>Reflection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extLst>
                  <a:ext uri="{0D108BD9-81ED-4DB2-BD59-A6C34878D82A}">
                    <a16:rowId xmlns:a16="http://schemas.microsoft.com/office/drawing/2014/main" val="270851203"/>
                  </a:ext>
                </a:extLst>
              </a:tr>
              <a:tr h="370840">
                <a:tc>
                  <a:txBody>
                    <a:bodyPr/>
                    <a:lstStyle/>
                    <a:p>
                      <a:r>
                        <a:rPr lang="en-GB" sz="1600" dirty="0"/>
                        <a:t>Enlargement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1751095409"/>
                  </a:ext>
                </a:extLst>
              </a:tr>
            </a:tbl>
          </a:graphicData>
        </a:graphic>
      </p:graphicFrame>
      <p:graphicFrame>
        <p:nvGraphicFramePr>
          <p:cNvPr id="5" name="Table 4">
            <a:extLst>
              <a:ext uri="{FF2B5EF4-FFF2-40B4-BE49-F238E27FC236}">
                <a16:creationId xmlns:a16="http://schemas.microsoft.com/office/drawing/2014/main" id="{86A5566F-1220-4108-BA2F-6B415C521D38}"/>
              </a:ext>
            </a:extLst>
          </p:cNvPr>
          <p:cNvGraphicFramePr>
            <a:graphicFrameLocks/>
          </p:cNvGraphicFramePr>
          <p:nvPr>
            <p:extLst>
              <p:ext uri="{D42A27DB-BD31-4B8C-83A1-F6EECF244321}">
                <p14:modId xmlns:p14="http://schemas.microsoft.com/office/powerpoint/2010/main" val="3547032942"/>
              </p:ext>
            </p:extLst>
          </p:nvPr>
        </p:nvGraphicFramePr>
        <p:xfrm>
          <a:off x="601035" y="3663567"/>
          <a:ext cx="9720000" cy="1828800"/>
        </p:xfrm>
        <a:graphic>
          <a:graphicData uri="http://schemas.openxmlformats.org/drawingml/2006/table">
            <a:tbl>
              <a:tblPr firstRow="1" bandRow="1">
                <a:tableStyleId>{5940675A-B579-460E-94D1-54222C63F5DA}</a:tableStyleId>
              </a:tblPr>
              <a:tblGrid>
                <a:gridCol w="1764000">
                  <a:extLst>
                    <a:ext uri="{9D8B030D-6E8A-4147-A177-3AD203B41FA5}">
                      <a16:colId xmlns:a16="http://schemas.microsoft.com/office/drawing/2014/main" val="4104284653"/>
                    </a:ext>
                  </a:extLst>
                </a:gridCol>
                <a:gridCol w="468000">
                  <a:extLst>
                    <a:ext uri="{9D8B030D-6E8A-4147-A177-3AD203B41FA5}">
                      <a16:colId xmlns:a16="http://schemas.microsoft.com/office/drawing/2014/main" val="1133840901"/>
                    </a:ext>
                  </a:extLst>
                </a:gridCol>
                <a:gridCol w="468000">
                  <a:extLst>
                    <a:ext uri="{9D8B030D-6E8A-4147-A177-3AD203B41FA5}">
                      <a16:colId xmlns:a16="http://schemas.microsoft.com/office/drawing/2014/main" val="3887819332"/>
                    </a:ext>
                  </a:extLst>
                </a:gridCol>
                <a:gridCol w="468000">
                  <a:extLst>
                    <a:ext uri="{9D8B030D-6E8A-4147-A177-3AD203B41FA5}">
                      <a16:colId xmlns:a16="http://schemas.microsoft.com/office/drawing/2014/main" val="2777257647"/>
                    </a:ext>
                  </a:extLst>
                </a:gridCol>
                <a:gridCol w="468000">
                  <a:extLst>
                    <a:ext uri="{9D8B030D-6E8A-4147-A177-3AD203B41FA5}">
                      <a16:colId xmlns:a16="http://schemas.microsoft.com/office/drawing/2014/main" val="1080099221"/>
                    </a:ext>
                  </a:extLst>
                </a:gridCol>
                <a:gridCol w="468000">
                  <a:extLst>
                    <a:ext uri="{9D8B030D-6E8A-4147-A177-3AD203B41FA5}">
                      <a16:colId xmlns:a16="http://schemas.microsoft.com/office/drawing/2014/main" val="609772183"/>
                    </a:ext>
                  </a:extLst>
                </a:gridCol>
                <a:gridCol w="468000">
                  <a:extLst>
                    <a:ext uri="{9D8B030D-6E8A-4147-A177-3AD203B41FA5}">
                      <a16:colId xmlns:a16="http://schemas.microsoft.com/office/drawing/2014/main" val="458463454"/>
                    </a:ext>
                  </a:extLst>
                </a:gridCol>
                <a:gridCol w="468000">
                  <a:extLst>
                    <a:ext uri="{9D8B030D-6E8A-4147-A177-3AD203B41FA5}">
                      <a16:colId xmlns:a16="http://schemas.microsoft.com/office/drawing/2014/main" val="3220012041"/>
                    </a:ext>
                  </a:extLst>
                </a:gridCol>
                <a:gridCol w="468000">
                  <a:extLst>
                    <a:ext uri="{9D8B030D-6E8A-4147-A177-3AD203B41FA5}">
                      <a16:colId xmlns:a16="http://schemas.microsoft.com/office/drawing/2014/main" val="3402169228"/>
                    </a:ext>
                  </a:extLst>
                </a:gridCol>
                <a:gridCol w="468000">
                  <a:extLst>
                    <a:ext uri="{9D8B030D-6E8A-4147-A177-3AD203B41FA5}">
                      <a16:colId xmlns:a16="http://schemas.microsoft.com/office/drawing/2014/main" val="1558184139"/>
                    </a:ext>
                  </a:extLst>
                </a:gridCol>
                <a:gridCol w="468000">
                  <a:extLst>
                    <a:ext uri="{9D8B030D-6E8A-4147-A177-3AD203B41FA5}">
                      <a16:colId xmlns:a16="http://schemas.microsoft.com/office/drawing/2014/main" val="391084005"/>
                    </a:ext>
                  </a:extLst>
                </a:gridCol>
                <a:gridCol w="468000">
                  <a:extLst>
                    <a:ext uri="{9D8B030D-6E8A-4147-A177-3AD203B41FA5}">
                      <a16:colId xmlns:a16="http://schemas.microsoft.com/office/drawing/2014/main" val="3601173652"/>
                    </a:ext>
                  </a:extLst>
                </a:gridCol>
                <a:gridCol w="468000">
                  <a:extLst>
                    <a:ext uri="{9D8B030D-6E8A-4147-A177-3AD203B41FA5}">
                      <a16:colId xmlns:a16="http://schemas.microsoft.com/office/drawing/2014/main" val="383143065"/>
                    </a:ext>
                  </a:extLst>
                </a:gridCol>
                <a:gridCol w="468000">
                  <a:extLst>
                    <a:ext uri="{9D8B030D-6E8A-4147-A177-3AD203B41FA5}">
                      <a16:colId xmlns:a16="http://schemas.microsoft.com/office/drawing/2014/main" val="3485270521"/>
                    </a:ext>
                  </a:extLst>
                </a:gridCol>
                <a:gridCol w="468000">
                  <a:extLst>
                    <a:ext uri="{9D8B030D-6E8A-4147-A177-3AD203B41FA5}">
                      <a16:colId xmlns:a16="http://schemas.microsoft.com/office/drawing/2014/main" val="1562933475"/>
                    </a:ext>
                  </a:extLst>
                </a:gridCol>
                <a:gridCol w="468000">
                  <a:extLst>
                    <a:ext uri="{9D8B030D-6E8A-4147-A177-3AD203B41FA5}">
                      <a16:colId xmlns:a16="http://schemas.microsoft.com/office/drawing/2014/main" val="3134993905"/>
                    </a:ext>
                  </a:extLst>
                </a:gridCol>
                <a:gridCol w="468000">
                  <a:extLst>
                    <a:ext uri="{9D8B030D-6E8A-4147-A177-3AD203B41FA5}">
                      <a16:colId xmlns:a16="http://schemas.microsoft.com/office/drawing/2014/main" val="2284444824"/>
                    </a:ext>
                  </a:extLst>
                </a:gridCol>
                <a:gridCol w="468000">
                  <a:extLst>
                    <a:ext uri="{9D8B030D-6E8A-4147-A177-3AD203B41FA5}">
                      <a16:colId xmlns:a16="http://schemas.microsoft.com/office/drawing/2014/main" val="1158750808"/>
                    </a:ext>
                  </a:extLst>
                </a:gridCol>
              </a:tblGrid>
              <a:tr h="0">
                <a:tc>
                  <a:txBody>
                    <a:bodyPr/>
                    <a:lstStyle/>
                    <a:p>
                      <a:endParaRPr lang="en-GB" sz="1600" b="1" dirty="0">
                        <a:solidFill>
                          <a:schemeClr val="bg1"/>
                        </a:solidFill>
                      </a:endParaRPr>
                    </a:p>
                  </a:txBody>
                  <a:tcPr>
                    <a:solidFill>
                      <a:srgbClr val="99CCCC"/>
                    </a:solidFill>
                  </a:tcPr>
                </a:tc>
                <a:tc>
                  <a:txBody>
                    <a:bodyPr/>
                    <a:lstStyle/>
                    <a:p>
                      <a:r>
                        <a:rPr lang="en-GB" b="1" dirty="0">
                          <a:solidFill>
                            <a:schemeClr val="bg1"/>
                          </a:solidFill>
                        </a:rPr>
                        <a:t>19</a:t>
                      </a:r>
                    </a:p>
                  </a:txBody>
                  <a:tcPr>
                    <a:solidFill>
                      <a:srgbClr val="99CCCC"/>
                    </a:solidFill>
                  </a:tcPr>
                </a:tc>
                <a:tc>
                  <a:txBody>
                    <a:bodyPr/>
                    <a:lstStyle/>
                    <a:p>
                      <a:r>
                        <a:rPr lang="en-GB" b="1" dirty="0">
                          <a:solidFill>
                            <a:schemeClr val="bg1"/>
                          </a:solidFill>
                        </a:rPr>
                        <a:t>20</a:t>
                      </a:r>
                    </a:p>
                  </a:txBody>
                  <a:tcPr>
                    <a:solidFill>
                      <a:srgbClr val="99CCCC"/>
                    </a:solidFill>
                  </a:tcPr>
                </a:tc>
                <a:tc>
                  <a:txBody>
                    <a:bodyPr/>
                    <a:lstStyle/>
                    <a:p>
                      <a:r>
                        <a:rPr lang="en-GB" b="1" dirty="0">
                          <a:solidFill>
                            <a:schemeClr val="bg1"/>
                          </a:solidFill>
                        </a:rPr>
                        <a:t>21</a:t>
                      </a:r>
                    </a:p>
                  </a:txBody>
                  <a:tcPr>
                    <a:solidFill>
                      <a:srgbClr val="99CCCC"/>
                    </a:solidFill>
                  </a:tcPr>
                </a:tc>
                <a:tc>
                  <a:txBody>
                    <a:bodyPr/>
                    <a:lstStyle/>
                    <a:p>
                      <a:r>
                        <a:rPr lang="en-GB" b="1" dirty="0">
                          <a:solidFill>
                            <a:schemeClr val="bg1"/>
                          </a:solidFill>
                        </a:rPr>
                        <a:t>22</a:t>
                      </a:r>
                    </a:p>
                  </a:txBody>
                  <a:tcPr>
                    <a:solidFill>
                      <a:srgbClr val="99CCCC"/>
                    </a:solidFill>
                  </a:tcPr>
                </a:tc>
                <a:tc>
                  <a:txBody>
                    <a:bodyPr/>
                    <a:lstStyle/>
                    <a:p>
                      <a:r>
                        <a:rPr lang="en-GB" b="1" dirty="0">
                          <a:solidFill>
                            <a:schemeClr val="bg1"/>
                          </a:solidFill>
                        </a:rPr>
                        <a:t>23</a:t>
                      </a:r>
                    </a:p>
                  </a:txBody>
                  <a:tcPr>
                    <a:solidFill>
                      <a:srgbClr val="99CCCC"/>
                    </a:solidFill>
                  </a:tcPr>
                </a:tc>
                <a:tc>
                  <a:txBody>
                    <a:bodyPr/>
                    <a:lstStyle/>
                    <a:p>
                      <a:r>
                        <a:rPr lang="en-GB" b="1" dirty="0">
                          <a:solidFill>
                            <a:schemeClr val="bg1"/>
                          </a:solidFill>
                        </a:rPr>
                        <a:t>24</a:t>
                      </a:r>
                    </a:p>
                  </a:txBody>
                  <a:tcPr>
                    <a:solidFill>
                      <a:srgbClr val="99CCCC"/>
                    </a:solidFill>
                  </a:tcPr>
                </a:tc>
                <a:tc>
                  <a:txBody>
                    <a:bodyPr/>
                    <a:lstStyle/>
                    <a:p>
                      <a:r>
                        <a:rPr lang="en-GB" b="1" dirty="0">
                          <a:solidFill>
                            <a:schemeClr val="bg1"/>
                          </a:solidFill>
                        </a:rPr>
                        <a:t>A</a:t>
                      </a:r>
                    </a:p>
                  </a:txBody>
                  <a:tcPr>
                    <a:solidFill>
                      <a:srgbClr val="99CCCC"/>
                    </a:solidFill>
                  </a:tcPr>
                </a:tc>
                <a:tc>
                  <a:txBody>
                    <a:bodyPr/>
                    <a:lstStyle/>
                    <a:p>
                      <a:r>
                        <a:rPr lang="en-GB" b="1" dirty="0">
                          <a:solidFill>
                            <a:schemeClr val="bg1"/>
                          </a:solidFill>
                        </a:rPr>
                        <a:t>B</a:t>
                      </a:r>
                    </a:p>
                  </a:txBody>
                  <a:tcPr>
                    <a:solidFill>
                      <a:srgbClr val="99CCCC"/>
                    </a:solidFill>
                  </a:tcPr>
                </a:tc>
                <a:tc>
                  <a:txBody>
                    <a:bodyPr/>
                    <a:lstStyle/>
                    <a:p>
                      <a:r>
                        <a:rPr lang="en-GB" b="1" dirty="0">
                          <a:solidFill>
                            <a:schemeClr val="bg1"/>
                          </a:solidFill>
                        </a:rPr>
                        <a:t>C</a:t>
                      </a:r>
                    </a:p>
                  </a:txBody>
                  <a:tcPr>
                    <a:solidFill>
                      <a:srgbClr val="99CCCC"/>
                    </a:solidFill>
                  </a:tcPr>
                </a:tc>
                <a:tc>
                  <a:txBody>
                    <a:bodyPr/>
                    <a:lstStyle/>
                    <a:p>
                      <a:r>
                        <a:rPr lang="en-GB" b="1" dirty="0">
                          <a:solidFill>
                            <a:schemeClr val="bg1"/>
                          </a:solidFill>
                        </a:rPr>
                        <a:t>D</a:t>
                      </a:r>
                    </a:p>
                  </a:txBody>
                  <a:tcPr>
                    <a:solidFill>
                      <a:srgbClr val="99CCCC"/>
                    </a:solidFill>
                  </a:tcPr>
                </a:tc>
                <a:tc>
                  <a:txBody>
                    <a:bodyPr/>
                    <a:lstStyle/>
                    <a:p>
                      <a:r>
                        <a:rPr lang="en-GB" b="1" dirty="0">
                          <a:solidFill>
                            <a:schemeClr val="bg1"/>
                          </a:solidFill>
                        </a:rPr>
                        <a:t>E</a:t>
                      </a:r>
                    </a:p>
                  </a:txBody>
                  <a:tcPr>
                    <a:solidFill>
                      <a:srgbClr val="99CCCC"/>
                    </a:solidFill>
                  </a:tcPr>
                </a:tc>
                <a:tc>
                  <a:txBody>
                    <a:bodyPr/>
                    <a:lstStyle/>
                    <a:p>
                      <a:r>
                        <a:rPr lang="en-GB" b="1" dirty="0">
                          <a:solidFill>
                            <a:schemeClr val="bg1"/>
                          </a:solidFill>
                        </a:rPr>
                        <a:t>F</a:t>
                      </a:r>
                    </a:p>
                  </a:txBody>
                  <a:tcPr>
                    <a:solidFill>
                      <a:srgbClr val="99CCCC"/>
                    </a:solidFill>
                  </a:tcPr>
                </a:tc>
                <a:tc>
                  <a:txBody>
                    <a:bodyPr/>
                    <a:lstStyle/>
                    <a:p>
                      <a:r>
                        <a:rPr lang="en-GB" b="1" dirty="0">
                          <a:solidFill>
                            <a:schemeClr val="bg1"/>
                          </a:solidFill>
                        </a:rPr>
                        <a:t>G</a:t>
                      </a:r>
                    </a:p>
                  </a:txBody>
                  <a:tcPr>
                    <a:solidFill>
                      <a:srgbClr val="99CCCC"/>
                    </a:solidFill>
                  </a:tcPr>
                </a:tc>
                <a:tc>
                  <a:txBody>
                    <a:bodyPr/>
                    <a:lstStyle/>
                    <a:p>
                      <a:r>
                        <a:rPr lang="en-GB" b="1" dirty="0">
                          <a:solidFill>
                            <a:schemeClr val="bg1"/>
                          </a:solidFill>
                        </a:rPr>
                        <a:t>H</a:t>
                      </a:r>
                    </a:p>
                  </a:txBody>
                  <a:tcPr>
                    <a:solidFill>
                      <a:srgbClr val="99CCCC"/>
                    </a:solidFill>
                  </a:tcPr>
                </a:tc>
                <a:tc>
                  <a:txBody>
                    <a:bodyPr/>
                    <a:lstStyle/>
                    <a:p>
                      <a:r>
                        <a:rPr lang="en-GB" b="1" dirty="0">
                          <a:solidFill>
                            <a:schemeClr val="bg1"/>
                          </a:solidFill>
                        </a:rPr>
                        <a:t>I</a:t>
                      </a:r>
                    </a:p>
                  </a:txBody>
                  <a:tcPr>
                    <a:solidFill>
                      <a:srgbClr val="99CCCC"/>
                    </a:solidFill>
                  </a:tcPr>
                </a:tc>
                <a:tc>
                  <a:txBody>
                    <a:bodyPr/>
                    <a:lstStyle/>
                    <a:p>
                      <a:r>
                        <a:rPr lang="en-GB" b="1" dirty="0">
                          <a:solidFill>
                            <a:schemeClr val="bg1"/>
                          </a:solidFill>
                        </a:rPr>
                        <a:t>J</a:t>
                      </a:r>
                    </a:p>
                  </a:txBody>
                  <a:tcPr>
                    <a:solidFill>
                      <a:srgbClr val="99CCCC"/>
                    </a:solidFill>
                  </a:tcPr>
                </a:tc>
                <a:tc>
                  <a:txBody>
                    <a:bodyPr/>
                    <a:lstStyle/>
                    <a:p>
                      <a:r>
                        <a:rPr lang="en-GB" b="1" dirty="0">
                          <a:solidFill>
                            <a:schemeClr val="bg1"/>
                          </a:solidFill>
                        </a:rPr>
                        <a:t>K</a:t>
                      </a:r>
                    </a:p>
                  </a:txBody>
                  <a:tcPr>
                    <a:solidFill>
                      <a:srgbClr val="99CCCC"/>
                    </a:solidFill>
                  </a:tcPr>
                </a:tc>
                <a:extLst>
                  <a:ext uri="{0D108BD9-81ED-4DB2-BD59-A6C34878D82A}">
                    <a16:rowId xmlns:a16="http://schemas.microsoft.com/office/drawing/2014/main" val="1352242414"/>
                  </a:ext>
                </a:extLst>
              </a:tr>
              <a:tr h="0">
                <a:tc>
                  <a:txBody>
                    <a:bodyPr/>
                    <a:lstStyle/>
                    <a:p>
                      <a:r>
                        <a:rPr lang="en-GB" sz="1600" dirty="0"/>
                        <a:t>Translation</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r>
                        <a:rPr lang="en-GB" dirty="0">
                          <a:sym typeface="Wingdings 2" panose="05020102010507070707" pitchFamily="18" charset="2"/>
                        </a:rPr>
                        <a:t></a:t>
                      </a:r>
                      <a:endParaRPr lang="en-GB" dirty="0"/>
                    </a:p>
                  </a:txBody>
                  <a:tcPr/>
                </a:tc>
                <a:tc>
                  <a:txBody>
                    <a:bodyPr/>
                    <a:lstStyle/>
                    <a:p>
                      <a:r>
                        <a:rPr lang="en-GB" dirty="0">
                          <a:sym typeface="Wingdings 2" panose="05020102010507070707" pitchFamily="18" charset="2"/>
                        </a:rPr>
                        <a:t></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6469387"/>
                  </a:ext>
                </a:extLst>
              </a:tr>
              <a:tr h="0">
                <a:tc>
                  <a:txBody>
                    <a:bodyPr/>
                    <a:lstStyle/>
                    <a:p>
                      <a:r>
                        <a:rPr lang="en-GB" sz="1600" dirty="0"/>
                        <a:t>Rotation</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r>
                        <a:rPr lang="en-GB" dirty="0">
                          <a:sym typeface="Wingdings 2" panose="05020102010507070707" pitchFamily="18" charset="2"/>
                        </a:rPr>
                        <a:t></a:t>
                      </a:r>
                      <a:endParaRPr lang="en-GB" dirty="0"/>
                    </a:p>
                  </a:txBody>
                  <a:tcPr/>
                </a:tc>
                <a:tc>
                  <a:txBody>
                    <a:bodyPr/>
                    <a:lstStyle/>
                    <a:p>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sym typeface="Wingdings 2" panose="05020102010507070707" pitchFamily="18" charset="2"/>
                        </a:rPr>
                        <a:t></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7762536"/>
                  </a:ext>
                </a:extLst>
              </a:tr>
              <a:tr h="0">
                <a:tc>
                  <a:txBody>
                    <a:bodyPr/>
                    <a:lstStyle/>
                    <a:p>
                      <a:r>
                        <a:rPr lang="en-GB" sz="1600" dirty="0"/>
                        <a:t>Reflection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sym typeface="Wingdings 2" panose="05020102010507070707" pitchFamily="18" charset="2"/>
                        </a:rPr>
                        <a:t></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0851203"/>
                  </a:ext>
                </a:extLst>
              </a:tr>
              <a:tr h="0">
                <a:tc>
                  <a:txBody>
                    <a:bodyPr/>
                    <a:lstStyle/>
                    <a:p>
                      <a:r>
                        <a:rPr lang="en-GB" sz="1600" dirty="0"/>
                        <a:t>Enlargement</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2" panose="05020102010507070707" pitchFamily="18" charset="2"/>
                        </a:rPr>
                        <a:t></a:t>
                      </a:r>
                      <a:endParaRPr lang="en-GB" dirty="0"/>
                    </a:p>
                  </a:txBody>
                  <a:tcPr/>
                </a:tc>
                <a:extLst>
                  <a:ext uri="{0D108BD9-81ED-4DB2-BD59-A6C34878D82A}">
                    <a16:rowId xmlns:a16="http://schemas.microsoft.com/office/drawing/2014/main" val="1751095409"/>
                  </a:ext>
                </a:extLst>
              </a:tr>
            </a:tbl>
          </a:graphicData>
        </a:graphic>
      </p:graphicFrame>
    </p:spTree>
    <p:extLst>
      <p:ext uri="{BB962C8B-B14F-4D97-AF65-F5344CB8AC3E}">
        <p14:creationId xmlns:p14="http://schemas.microsoft.com/office/powerpoint/2010/main" val="21329436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76020866"/>
              </p:ext>
            </p:extLst>
          </p:nvPr>
        </p:nvGraphicFramePr>
        <p:xfrm>
          <a:off x="267128" y="764704"/>
          <a:ext cx="11766038" cy="5159040"/>
        </p:xfrm>
        <a:graphic>
          <a:graphicData uri="http://schemas.openxmlformats.org/drawingml/2006/table">
            <a:tbl>
              <a:tblPr firstRow="1" bandRow="1">
                <a:tableStyleId>{5940675A-B579-460E-94D1-54222C63F5DA}</a:tableStyleId>
              </a:tblPr>
              <a:tblGrid>
                <a:gridCol w="6699729">
                  <a:extLst>
                    <a:ext uri="{9D8B030D-6E8A-4147-A177-3AD203B41FA5}">
                      <a16:colId xmlns:a16="http://schemas.microsoft.com/office/drawing/2014/main" val="695237181"/>
                    </a:ext>
                  </a:extLst>
                </a:gridCol>
                <a:gridCol w="50663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6842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focus of this task is similarity and exploring whether and how students understand a shape being ‘the same but bigger’. Explore this by building up shapes using rectangular tiles and asking, ‘Is this the same but bigger?’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Once students have established that they need nine of rectangle A to make a larger version of it, challenge them to generalise that the number of rectangles will always be a square number. Are they able to say, for example, whether 145 of rectangle A would make a big version? What about 144? 146? Can they give the dimensions of that rectangle?</a:t>
                      </a:r>
                    </a:p>
                    <a:p>
                      <a:endParaRPr lang="en-GB" sz="1600" u="none" dirty="0"/>
                    </a:p>
                    <a:p>
                      <a:r>
                        <a:rPr lang="en-GB" sz="1600" b="1" i="0" u="none" dirty="0"/>
                        <a:t>Representations</a:t>
                      </a:r>
                    </a:p>
                    <a:p>
                      <a:r>
                        <a:rPr lang="en-GB" sz="1600" b="0" i="0" u="none" dirty="0"/>
                        <a:t>Using tiles and slowly constructing larger rectangles may support students in accessing the task.</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is designed to act as a prompt for discussion and students may initially disagree about their answer to part a. Some may intuitively think that the large rectangle is just a larger version of rectangle A. In exploring and challenging this, you will gain an insight into what they understand of mathematical similarity, although they may not use the word ‘similarity’ to describe it.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Reasoning and justifying that the large shape is, in fact, a longer, narrower version of rectangle A may prove challenging. Students might think that it looks ‘about right’. Can they explain that the large rectangle is three time longer than A, but only double the height? Students might recognise that an additional row would then create a larger version of rectangle A.</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600" dirty="0"/>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K</a:t>
                      </a:r>
                      <a:r>
                        <a:rPr lang="en-GB" sz="1600" b="0" dirty="0"/>
                        <a:t> is another that explores students’ intuitive responses around enlargement.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584903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A–K </a:t>
            </a:r>
          </a:p>
        </p:txBody>
      </p:sp>
    </p:spTree>
    <p:extLst>
      <p:ext uri="{BB962C8B-B14F-4D97-AF65-F5344CB8AC3E}">
        <p14:creationId xmlns:p14="http://schemas.microsoft.com/office/powerpoint/2010/main" val="52031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A: Pegboard</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16795" y="566390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C79CD8E-5FDE-4FF4-9185-41BE715246E7}"/>
              </a:ext>
            </a:extLst>
          </p:cNvPr>
          <p:cNvSpPr txBox="1"/>
          <p:nvPr/>
        </p:nvSpPr>
        <p:spPr>
          <a:xfrm>
            <a:off x="3054331" y="1373912"/>
            <a:ext cx="8797746" cy="2055947"/>
          </a:xfrm>
          <a:prstGeom prst="rect">
            <a:avLst/>
          </a:prstGeom>
          <a:noFill/>
        </p:spPr>
        <p:txBody>
          <a:bodyPr wrap="square">
            <a:spAutoFit/>
          </a:bodyPr>
          <a:lstStyle/>
          <a:p>
            <a:pPr>
              <a:buNone/>
            </a:pPr>
            <a:r>
              <a:rPr lang="en-GB" sz="2200" dirty="0"/>
              <a:t>This is a 4 × 4 pegboard. </a:t>
            </a:r>
          </a:p>
          <a:p>
            <a:pPr>
              <a:buNone/>
            </a:pPr>
            <a:r>
              <a:rPr lang="en-GB" sz="2200" dirty="0"/>
              <a:t>There is an elastic band around the bottom row.</a:t>
            </a:r>
          </a:p>
          <a:p>
            <a:pPr>
              <a:buNone/>
            </a:pPr>
            <a:endParaRPr lang="en-GB" sz="2200" dirty="0"/>
          </a:p>
          <a:p>
            <a:pPr>
              <a:buNone/>
            </a:pPr>
            <a:endParaRPr lang="en-GB" sz="2200" dirty="0"/>
          </a:p>
          <a:p>
            <a:pPr>
              <a:buNone/>
            </a:pPr>
            <a:endParaRPr lang="en-GB" sz="2200" dirty="0"/>
          </a:p>
        </p:txBody>
      </p:sp>
      <p:sp>
        <p:nvSpPr>
          <p:cNvPr id="48" name="TextBox 47">
            <a:extLst>
              <a:ext uri="{FF2B5EF4-FFF2-40B4-BE49-F238E27FC236}">
                <a16:creationId xmlns:a16="http://schemas.microsoft.com/office/drawing/2014/main" id="{E05EB55E-6D93-43AE-B91F-60D874E0CE4B}"/>
              </a:ext>
            </a:extLst>
          </p:cNvPr>
          <p:cNvSpPr txBox="1"/>
          <p:nvPr/>
        </p:nvSpPr>
        <p:spPr>
          <a:xfrm>
            <a:off x="1264654" y="5647459"/>
            <a:ext cx="7966778" cy="769441"/>
          </a:xfrm>
          <a:prstGeom prst="rect">
            <a:avLst/>
          </a:prstGeom>
          <a:noFill/>
        </p:spPr>
        <p:txBody>
          <a:bodyPr wrap="square">
            <a:spAutoFit/>
          </a:bodyPr>
          <a:lstStyle/>
          <a:p>
            <a:pPr>
              <a:buNone/>
            </a:pPr>
            <a:r>
              <a:rPr lang="en-GB" sz="2200" dirty="0"/>
              <a:t>How many different triangles could Caleb make if he didn’t need to keep the band around the bottom four pegs? </a:t>
            </a:r>
          </a:p>
        </p:txBody>
      </p:sp>
      <p:sp>
        <p:nvSpPr>
          <p:cNvPr id="49" name="TextBox 48">
            <a:extLst>
              <a:ext uri="{FF2B5EF4-FFF2-40B4-BE49-F238E27FC236}">
                <a16:creationId xmlns:a16="http://schemas.microsoft.com/office/drawing/2014/main" id="{EE963B3E-8B1D-410D-AF94-F742BB7E7273}"/>
              </a:ext>
            </a:extLst>
          </p:cNvPr>
          <p:cNvSpPr txBox="1"/>
          <p:nvPr/>
        </p:nvSpPr>
        <p:spPr>
          <a:xfrm>
            <a:off x="482356" y="3134172"/>
            <a:ext cx="8403648" cy="1920526"/>
          </a:xfrm>
          <a:prstGeom prst="rect">
            <a:avLst/>
          </a:prstGeom>
          <a:noFill/>
        </p:spPr>
        <p:txBody>
          <a:bodyPr wrap="square">
            <a:spAutoFit/>
          </a:bodyPr>
          <a:lstStyle/>
          <a:p>
            <a:pPr>
              <a:buNone/>
            </a:pPr>
            <a:r>
              <a:rPr lang="en-GB" sz="2200" dirty="0"/>
              <a:t>Caleb stretches the elastic band so that it stays around the bottom four pegs, but loops around one more peg to make a triangle. An example is shown in the picture on the right.</a:t>
            </a:r>
          </a:p>
          <a:p>
            <a:pPr marL="457200" indent="-457200">
              <a:buAutoNum type="alphaLcParenR"/>
            </a:pPr>
            <a:r>
              <a:rPr lang="en-GB" sz="2200" dirty="0"/>
              <a:t>How many triangles can he make?</a:t>
            </a:r>
          </a:p>
          <a:p>
            <a:pPr marL="457200" indent="-457200">
              <a:buAutoNum type="alphaLcParenR"/>
            </a:pPr>
            <a:r>
              <a:rPr lang="en-GB" sz="2200" dirty="0"/>
              <a:t>How many of the triangles are the same as each other?  </a:t>
            </a:r>
          </a:p>
        </p:txBody>
      </p:sp>
      <p:pic>
        <p:nvPicPr>
          <p:cNvPr id="5" name="Picture 4" descr="Shape, circle&#10;&#10;Description automatically generated">
            <a:extLst>
              <a:ext uri="{FF2B5EF4-FFF2-40B4-BE49-F238E27FC236}">
                <a16:creationId xmlns:a16="http://schemas.microsoft.com/office/drawing/2014/main" id="{9C444AC8-29C9-4E8B-AA4B-0265D103D8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437" y="1258653"/>
            <a:ext cx="1746844" cy="1693095"/>
          </a:xfrm>
          <a:prstGeom prst="rect">
            <a:avLst/>
          </a:prstGeom>
        </p:spPr>
      </p:pic>
      <p:pic>
        <p:nvPicPr>
          <p:cNvPr id="8" name="Picture 7" descr="Shape&#10;&#10;Description automatically generated">
            <a:extLst>
              <a:ext uri="{FF2B5EF4-FFF2-40B4-BE49-F238E27FC236}">
                <a16:creationId xmlns:a16="http://schemas.microsoft.com/office/drawing/2014/main" id="{AFDE462B-8341-47CB-8DDC-D79D615B3D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31432" y="3134172"/>
            <a:ext cx="2094294" cy="2029854"/>
          </a:xfrm>
          <a:prstGeom prst="rect">
            <a:avLst/>
          </a:prstGeom>
        </p:spPr>
      </p:pic>
    </p:spTree>
    <p:extLst>
      <p:ext uri="{BB962C8B-B14F-4D97-AF65-F5344CB8AC3E}">
        <p14:creationId xmlns:p14="http://schemas.microsoft.com/office/powerpoint/2010/main" val="22833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48" grpId="0"/>
      <p:bldP spid="49"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626254-2D76-451C-96AE-09BF9AF3441A}"/>
              </a:ext>
            </a:extLst>
          </p:cNvPr>
          <p:cNvSpPr>
            <a:spLocks noGrp="1"/>
          </p:cNvSpPr>
          <p:nvPr>
            <p:ph type="body" sz="quarter" idx="11"/>
          </p:nvPr>
        </p:nvSpPr>
        <p:spPr/>
        <p:txBody>
          <a:bodyPr/>
          <a:lstStyle/>
          <a:p>
            <a:r>
              <a:rPr lang="en-GB" dirty="0"/>
              <a:t>Activity A: Pegboard (solutions for part a)</a:t>
            </a:r>
          </a:p>
        </p:txBody>
      </p:sp>
      <p:pic>
        <p:nvPicPr>
          <p:cNvPr id="4" name="Picture 3">
            <a:extLst>
              <a:ext uri="{FF2B5EF4-FFF2-40B4-BE49-F238E27FC236}">
                <a16:creationId xmlns:a16="http://schemas.microsoft.com/office/drawing/2014/main" id="{86ABDA30-65B1-40C6-BA94-951DD53F1FB0}"/>
              </a:ext>
            </a:extLst>
          </p:cNvPr>
          <p:cNvPicPr>
            <a:picLocks noChangeAspect="1"/>
          </p:cNvPicPr>
          <p:nvPr/>
        </p:nvPicPr>
        <p:blipFill>
          <a:blip r:embed="rId3"/>
          <a:stretch>
            <a:fillRect/>
          </a:stretch>
        </p:blipFill>
        <p:spPr>
          <a:xfrm>
            <a:off x="234474" y="1010687"/>
            <a:ext cx="3871296" cy="5645385"/>
          </a:xfrm>
          <a:prstGeom prst="rect">
            <a:avLst/>
          </a:prstGeom>
        </p:spPr>
      </p:pic>
      <p:pic>
        <p:nvPicPr>
          <p:cNvPr id="5" name="Picture 4">
            <a:extLst>
              <a:ext uri="{FF2B5EF4-FFF2-40B4-BE49-F238E27FC236}">
                <a16:creationId xmlns:a16="http://schemas.microsoft.com/office/drawing/2014/main" id="{EE2CEB9D-EB5A-475F-8995-C4C2BF262960}"/>
              </a:ext>
            </a:extLst>
          </p:cNvPr>
          <p:cNvPicPr>
            <a:picLocks noChangeAspect="1"/>
          </p:cNvPicPr>
          <p:nvPr/>
        </p:nvPicPr>
        <p:blipFill>
          <a:blip r:embed="rId3"/>
          <a:stretch>
            <a:fillRect/>
          </a:stretch>
        </p:blipFill>
        <p:spPr>
          <a:xfrm flipH="1">
            <a:off x="4538175" y="1010687"/>
            <a:ext cx="3871296" cy="5645385"/>
          </a:xfrm>
          <a:prstGeom prst="rect">
            <a:avLst/>
          </a:prstGeom>
        </p:spPr>
      </p:pic>
    </p:spTree>
    <p:extLst>
      <p:ext uri="{BB962C8B-B14F-4D97-AF65-F5344CB8AC3E}">
        <p14:creationId xmlns:p14="http://schemas.microsoft.com/office/powerpoint/2010/main" val="3907919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Activity B: </a:t>
            </a:r>
            <a:r>
              <a:rPr lang="en-US" sz="2200" dirty="0">
                <a:latin typeface="Arial" panose="020B0604020202020204" pitchFamily="34" charset="0"/>
              </a:rPr>
              <a:t>More </a:t>
            </a:r>
            <a:r>
              <a:rPr lang="en-US" dirty="0"/>
              <a:t>Tess-ellation</a:t>
            </a:r>
            <a:r>
              <a:rPr lang="en-US" sz="2200" dirty="0">
                <a:latin typeface="Arial" panose="020B0604020202020204" pitchFamily="34" charset="0"/>
                <a:cs typeface="Arial" panose="020B0604020202020204" pitchFamily="34" charset="0"/>
              </a:rPr>
              <a:t>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29520" y="54482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5681" y="1137647"/>
            <a:ext cx="6396634" cy="3884140"/>
          </a:xfrm>
          <a:prstGeom prst="rect">
            <a:avLst/>
          </a:prstGeom>
          <a:noFill/>
        </p:spPr>
        <p:txBody>
          <a:bodyPr wrap="square" rtlCol="0">
            <a:spAutoFit/>
          </a:bodyPr>
          <a:lstStyle/>
          <a:p>
            <a:pPr>
              <a:buNone/>
            </a:pPr>
            <a:r>
              <a:rPr lang="en-US" sz="2200" dirty="0">
                <a:solidFill>
                  <a:srgbClr val="585858"/>
                </a:solidFill>
              </a:rPr>
              <a:t>Tessa made this pattern by drawing around an   L-shaped stencil. She started with the red shape marked 1.</a:t>
            </a:r>
          </a:p>
          <a:p>
            <a:pPr>
              <a:buNone/>
            </a:pPr>
            <a:r>
              <a:rPr lang="en-US" sz="2200" dirty="0">
                <a:solidFill>
                  <a:srgbClr val="585858"/>
                </a:solidFill>
              </a:rPr>
              <a:t>Describe how she had to move her stencil to go from the red shape to:</a:t>
            </a:r>
          </a:p>
          <a:p>
            <a:pPr marL="457200" indent="-457200">
              <a:buAutoNum type="alphaLcParenR"/>
            </a:pPr>
            <a:r>
              <a:rPr lang="en-US" sz="2200" dirty="0">
                <a:solidFill>
                  <a:srgbClr val="585858"/>
                </a:solidFill>
              </a:rPr>
              <a:t>The light purple shape</a:t>
            </a:r>
          </a:p>
          <a:p>
            <a:pPr marL="457200" indent="-457200">
              <a:buAutoNum type="alphaLcParenR"/>
            </a:pPr>
            <a:r>
              <a:rPr lang="en-US" sz="2200" dirty="0">
                <a:solidFill>
                  <a:srgbClr val="585858"/>
                </a:solidFill>
              </a:rPr>
              <a:t>The light blue shape</a:t>
            </a:r>
          </a:p>
          <a:p>
            <a:pPr marL="457200" indent="-457200">
              <a:buAutoNum type="alphaLcParenR"/>
            </a:pPr>
            <a:r>
              <a:rPr lang="en-US" sz="2200" dirty="0">
                <a:solidFill>
                  <a:srgbClr val="585858"/>
                </a:solidFill>
              </a:rPr>
              <a:t>The dark green shape</a:t>
            </a:r>
          </a:p>
          <a:p>
            <a:pPr marL="457200" indent="-457200">
              <a:buAutoNum type="alphaLcParenR"/>
            </a:pPr>
            <a:r>
              <a:rPr lang="en-US" sz="2200" dirty="0">
                <a:solidFill>
                  <a:srgbClr val="585858"/>
                </a:solidFill>
              </a:rPr>
              <a:t>The dark purple shape.</a:t>
            </a:r>
          </a:p>
          <a:p>
            <a:pPr>
              <a:buNone/>
            </a:pPr>
            <a:endParaRPr lang="en-US" sz="2200" dirty="0">
              <a:solidFill>
                <a:srgbClr val="585858"/>
              </a:solidFill>
            </a:endParaRPr>
          </a:p>
        </p:txBody>
      </p:sp>
      <p:pic>
        <p:nvPicPr>
          <p:cNvPr id="15" name="Picture 14">
            <a:extLst>
              <a:ext uri="{FF2B5EF4-FFF2-40B4-BE49-F238E27FC236}">
                <a16:creationId xmlns:a16="http://schemas.microsoft.com/office/drawing/2014/main" id="{3FBF8A05-DA5E-4B11-96BE-C88E75A5AB3B}"/>
              </a:ext>
            </a:extLst>
          </p:cNvPr>
          <p:cNvPicPr>
            <a:picLocks noChangeAspect="1"/>
          </p:cNvPicPr>
          <p:nvPr/>
        </p:nvPicPr>
        <p:blipFill>
          <a:blip r:embed="rId3"/>
          <a:stretch>
            <a:fillRect/>
          </a:stretch>
        </p:blipFill>
        <p:spPr>
          <a:xfrm>
            <a:off x="6899399" y="1164569"/>
            <a:ext cx="4883973" cy="3674559"/>
          </a:xfrm>
          <a:prstGeom prst="rect">
            <a:avLst/>
          </a:prstGeom>
        </p:spPr>
      </p:pic>
      <p:sp>
        <p:nvSpPr>
          <p:cNvPr id="7" name="TextBox 6">
            <a:extLst>
              <a:ext uri="{FF2B5EF4-FFF2-40B4-BE49-F238E27FC236}">
                <a16:creationId xmlns:a16="http://schemas.microsoft.com/office/drawing/2014/main" id="{2B31E468-3699-462D-9C2A-041AFFFAEEDD}"/>
              </a:ext>
            </a:extLst>
          </p:cNvPr>
          <p:cNvSpPr txBox="1"/>
          <p:nvPr/>
        </p:nvSpPr>
        <p:spPr>
          <a:xfrm>
            <a:off x="1360204" y="5356126"/>
            <a:ext cx="7552675" cy="1514261"/>
          </a:xfrm>
          <a:prstGeom prst="rect">
            <a:avLst/>
          </a:prstGeom>
          <a:noFill/>
        </p:spPr>
        <p:txBody>
          <a:bodyPr wrap="square" rtlCol="0">
            <a:spAutoFit/>
          </a:bodyPr>
          <a:lstStyle/>
          <a:p>
            <a:pPr>
              <a:buNone/>
            </a:pPr>
            <a:r>
              <a:rPr lang="en-US" sz="2200" dirty="0">
                <a:solidFill>
                  <a:srgbClr val="585858"/>
                </a:solidFill>
              </a:rPr>
              <a:t>Pick two shapes and describe the movement from one to the other. Are there any other pairs with exactly the same movement?</a:t>
            </a:r>
          </a:p>
          <a:p>
            <a:pPr>
              <a:buNone/>
            </a:pPr>
            <a:endParaRPr lang="en-US" sz="2200" dirty="0">
              <a:solidFill>
                <a:srgbClr val="585858"/>
              </a:solidFill>
            </a:endParaRPr>
          </a:p>
        </p:txBody>
      </p:sp>
      <p:sp>
        <p:nvSpPr>
          <p:cNvPr id="8" name="TextBox 7">
            <a:extLst>
              <a:ext uri="{FF2B5EF4-FFF2-40B4-BE49-F238E27FC236}">
                <a16:creationId xmlns:a16="http://schemas.microsoft.com/office/drawing/2014/main" id="{3FEA948E-1E34-4B8A-A3C9-3BBE8E78BD88}"/>
              </a:ext>
            </a:extLst>
          </p:cNvPr>
          <p:cNvSpPr txBox="1"/>
          <p:nvPr/>
        </p:nvSpPr>
        <p:spPr>
          <a:xfrm>
            <a:off x="9421595" y="1196653"/>
            <a:ext cx="385042" cy="523220"/>
          </a:xfrm>
          <a:prstGeom prst="rect">
            <a:avLst/>
          </a:prstGeom>
          <a:noFill/>
        </p:spPr>
        <p:txBody>
          <a:bodyPr wrap="none" rtlCol="0">
            <a:spAutoFit/>
          </a:bodyPr>
          <a:lstStyle/>
          <a:p>
            <a:pPr>
              <a:buNone/>
            </a:pPr>
            <a:r>
              <a:rPr lang="en-GB" dirty="0">
                <a:solidFill>
                  <a:schemeClr val="bg1"/>
                </a:solidFill>
              </a:rPr>
              <a:t>1</a:t>
            </a:r>
          </a:p>
        </p:txBody>
      </p:sp>
      <p:sp>
        <p:nvSpPr>
          <p:cNvPr id="10" name="TextBox 9">
            <a:extLst>
              <a:ext uri="{FF2B5EF4-FFF2-40B4-BE49-F238E27FC236}">
                <a16:creationId xmlns:a16="http://schemas.microsoft.com/office/drawing/2014/main" id="{FFB02B02-43E2-4256-A79C-98B134AEC879}"/>
              </a:ext>
            </a:extLst>
          </p:cNvPr>
          <p:cNvSpPr txBox="1"/>
          <p:nvPr/>
        </p:nvSpPr>
        <p:spPr>
          <a:xfrm>
            <a:off x="7584774" y="2387220"/>
            <a:ext cx="505267" cy="523220"/>
          </a:xfrm>
          <a:prstGeom prst="rect">
            <a:avLst/>
          </a:prstGeom>
          <a:noFill/>
        </p:spPr>
        <p:txBody>
          <a:bodyPr wrap="none" rtlCol="0">
            <a:spAutoFit/>
          </a:bodyPr>
          <a:lstStyle/>
          <a:p>
            <a:pPr>
              <a:buNone/>
            </a:pPr>
            <a:r>
              <a:rPr lang="en-GB" dirty="0">
                <a:solidFill>
                  <a:schemeClr val="bg1"/>
                </a:solidFill>
              </a:rPr>
              <a:t>a)</a:t>
            </a:r>
          </a:p>
        </p:txBody>
      </p:sp>
      <p:sp>
        <p:nvSpPr>
          <p:cNvPr id="11" name="TextBox 10">
            <a:extLst>
              <a:ext uri="{FF2B5EF4-FFF2-40B4-BE49-F238E27FC236}">
                <a16:creationId xmlns:a16="http://schemas.microsoft.com/office/drawing/2014/main" id="{AA641198-15E3-4626-8888-348BACEDB72D}"/>
              </a:ext>
            </a:extLst>
          </p:cNvPr>
          <p:cNvSpPr txBox="1"/>
          <p:nvPr/>
        </p:nvSpPr>
        <p:spPr>
          <a:xfrm>
            <a:off x="9421595" y="3017890"/>
            <a:ext cx="505267" cy="523220"/>
          </a:xfrm>
          <a:prstGeom prst="rect">
            <a:avLst/>
          </a:prstGeom>
          <a:noFill/>
        </p:spPr>
        <p:txBody>
          <a:bodyPr wrap="none" rtlCol="0">
            <a:spAutoFit/>
          </a:bodyPr>
          <a:lstStyle/>
          <a:p>
            <a:pPr>
              <a:buNone/>
            </a:pPr>
            <a:r>
              <a:rPr lang="en-GB" dirty="0">
                <a:solidFill>
                  <a:schemeClr val="bg1"/>
                </a:solidFill>
              </a:rPr>
              <a:t>b)</a:t>
            </a:r>
          </a:p>
        </p:txBody>
      </p:sp>
      <p:sp>
        <p:nvSpPr>
          <p:cNvPr id="12" name="TextBox 11">
            <a:extLst>
              <a:ext uri="{FF2B5EF4-FFF2-40B4-BE49-F238E27FC236}">
                <a16:creationId xmlns:a16="http://schemas.microsoft.com/office/drawing/2014/main" id="{80F94E51-D068-492B-BBEB-F782557A8A5A}"/>
              </a:ext>
            </a:extLst>
          </p:cNvPr>
          <p:cNvSpPr txBox="1"/>
          <p:nvPr/>
        </p:nvSpPr>
        <p:spPr>
          <a:xfrm>
            <a:off x="8769870" y="1195592"/>
            <a:ext cx="484428" cy="523220"/>
          </a:xfrm>
          <a:prstGeom prst="rect">
            <a:avLst/>
          </a:prstGeom>
          <a:noFill/>
        </p:spPr>
        <p:txBody>
          <a:bodyPr wrap="none" rtlCol="0">
            <a:spAutoFit/>
          </a:bodyPr>
          <a:lstStyle/>
          <a:p>
            <a:pPr>
              <a:buNone/>
            </a:pPr>
            <a:r>
              <a:rPr lang="en-GB" dirty="0">
                <a:solidFill>
                  <a:schemeClr val="bg1"/>
                </a:solidFill>
              </a:rPr>
              <a:t>c)</a:t>
            </a:r>
          </a:p>
        </p:txBody>
      </p:sp>
      <p:sp>
        <p:nvSpPr>
          <p:cNvPr id="13" name="TextBox 12">
            <a:extLst>
              <a:ext uri="{FF2B5EF4-FFF2-40B4-BE49-F238E27FC236}">
                <a16:creationId xmlns:a16="http://schemas.microsoft.com/office/drawing/2014/main" id="{A389C893-2009-4FE0-9C7E-E1869B0E728D}"/>
              </a:ext>
            </a:extLst>
          </p:cNvPr>
          <p:cNvSpPr txBox="1"/>
          <p:nvPr/>
        </p:nvSpPr>
        <p:spPr>
          <a:xfrm>
            <a:off x="8232519" y="3001848"/>
            <a:ext cx="505267" cy="523220"/>
          </a:xfrm>
          <a:prstGeom prst="rect">
            <a:avLst/>
          </a:prstGeom>
          <a:noFill/>
        </p:spPr>
        <p:txBody>
          <a:bodyPr wrap="none" rtlCol="0">
            <a:spAutoFit/>
          </a:bodyPr>
          <a:lstStyle/>
          <a:p>
            <a:pPr>
              <a:buNone/>
            </a:pPr>
            <a:r>
              <a:rPr lang="en-GB" dirty="0">
                <a:solidFill>
                  <a:schemeClr val="bg1"/>
                </a:solidFill>
              </a:rPr>
              <a:t>d)</a:t>
            </a:r>
          </a:p>
        </p:txBody>
      </p:sp>
    </p:spTree>
    <p:extLst>
      <p:ext uri="{BB962C8B-B14F-4D97-AF65-F5344CB8AC3E}">
        <p14:creationId xmlns:p14="http://schemas.microsoft.com/office/powerpoint/2010/main" val="11146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7" grpId="0"/>
      <p:bldP spid="10" grpId="0"/>
      <p:bldP spid="11" grpId="0"/>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C: More pentominoes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79358"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3339" y="1111369"/>
            <a:ext cx="6931229" cy="837152"/>
          </a:xfrm>
          <a:prstGeom prst="rect">
            <a:avLst/>
          </a:prstGeom>
          <a:noFill/>
        </p:spPr>
        <p:txBody>
          <a:bodyPr wrap="square" rtlCol="0">
            <a:spAutoFit/>
          </a:bodyPr>
          <a:lstStyle/>
          <a:p>
            <a:pPr>
              <a:buNone/>
            </a:pPr>
            <a:r>
              <a:rPr lang="en-US" sz="2200" dirty="0">
                <a:solidFill>
                  <a:srgbClr val="585858"/>
                </a:solidFill>
              </a:rPr>
              <a:t>Pentominoes are arrangements of five squares.</a:t>
            </a:r>
          </a:p>
          <a:p>
            <a:pPr>
              <a:buNone/>
            </a:pPr>
            <a:r>
              <a:rPr lang="en-US" sz="2200" dirty="0">
                <a:solidFill>
                  <a:srgbClr val="585858"/>
                </a:solidFill>
              </a:rPr>
              <a:t>Jake starts to arrange his squares like this:  </a:t>
            </a:r>
          </a:p>
        </p:txBody>
      </p:sp>
      <p:sp>
        <p:nvSpPr>
          <p:cNvPr id="2" name="Rectangle 1">
            <a:extLst>
              <a:ext uri="{FF2B5EF4-FFF2-40B4-BE49-F238E27FC236}">
                <a16:creationId xmlns:a16="http://schemas.microsoft.com/office/drawing/2014/main" id="{3C4383C6-CECA-4BB5-B56C-9F137C276B84}"/>
              </a:ext>
            </a:extLst>
          </p:cNvPr>
          <p:cNvSpPr/>
          <p:nvPr/>
        </p:nvSpPr>
        <p:spPr>
          <a:xfrm>
            <a:off x="830179" y="2109225"/>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972572A-FB53-45D1-9987-8139627F58CE}"/>
              </a:ext>
            </a:extLst>
          </p:cNvPr>
          <p:cNvSpPr/>
          <p:nvPr/>
        </p:nvSpPr>
        <p:spPr>
          <a:xfrm>
            <a:off x="830179" y="3010059"/>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4347456-7A4D-4D05-8340-F00E43C6F7BC}"/>
              </a:ext>
            </a:extLst>
          </p:cNvPr>
          <p:cNvSpPr/>
          <p:nvPr/>
        </p:nvSpPr>
        <p:spPr>
          <a:xfrm>
            <a:off x="1744579" y="3010059"/>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9CF984B-8799-4A1B-84CD-CA0C904B2752}"/>
              </a:ext>
            </a:extLst>
          </p:cNvPr>
          <p:cNvSpPr txBox="1"/>
          <p:nvPr/>
        </p:nvSpPr>
        <p:spPr>
          <a:xfrm>
            <a:off x="3849584" y="2342487"/>
            <a:ext cx="6931229" cy="1581972"/>
          </a:xfrm>
          <a:prstGeom prst="rect">
            <a:avLst/>
          </a:prstGeom>
          <a:noFill/>
        </p:spPr>
        <p:txBody>
          <a:bodyPr wrap="square" rtlCol="0">
            <a:spAutoFit/>
          </a:bodyPr>
          <a:lstStyle/>
          <a:p>
            <a:pPr marL="457200" indent="-457200">
              <a:buFont typeface="+mj-lt"/>
              <a:buAutoNum type="alphaLcParenR"/>
            </a:pPr>
            <a:r>
              <a:rPr lang="en-US" sz="2200" dirty="0">
                <a:solidFill>
                  <a:srgbClr val="585858"/>
                </a:solidFill>
              </a:rPr>
              <a:t>Where could Jake place his final two squares?</a:t>
            </a:r>
          </a:p>
          <a:p>
            <a:pPr marL="457200" indent="-457200">
              <a:buFont typeface="+mj-lt"/>
              <a:buAutoNum type="alphaLcParenR"/>
            </a:pPr>
            <a:r>
              <a:rPr lang="en-US" sz="2200" dirty="0">
                <a:solidFill>
                  <a:srgbClr val="585858"/>
                </a:solidFill>
              </a:rPr>
              <a:t>How many different possibilities are there?</a:t>
            </a:r>
          </a:p>
          <a:p>
            <a:pPr marL="457200" indent="-457200">
              <a:buFont typeface="+mj-lt"/>
              <a:buAutoNum type="alphaLcParenR"/>
            </a:pPr>
            <a:r>
              <a:rPr lang="en-US" sz="2200" dirty="0">
                <a:solidFill>
                  <a:srgbClr val="585858"/>
                </a:solidFill>
              </a:rPr>
              <a:t>How many of the possibilities create different shapes?</a:t>
            </a:r>
          </a:p>
        </p:txBody>
      </p:sp>
      <p:sp>
        <p:nvSpPr>
          <p:cNvPr id="10" name="TextBox 9">
            <a:extLst>
              <a:ext uri="{FF2B5EF4-FFF2-40B4-BE49-F238E27FC236}">
                <a16:creationId xmlns:a16="http://schemas.microsoft.com/office/drawing/2014/main" id="{00889B12-DD6C-47F6-9710-C22DD4154C8F}"/>
              </a:ext>
            </a:extLst>
          </p:cNvPr>
          <p:cNvSpPr txBox="1"/>
          <p:nvPr/>
        </p:nvSpPr>
        <p:spPr>
          <a:xfrm>
            <a:off x="1410861" y="5579748"/>
            <a:ext cx="6931229" cy="769441"/>
          </a:xfrm>
          <a:prstGeom prst="rect">
            <a:avLst/>
          </a:prstGeom>
          <a:noFill/>
        </p:spPr>
        <p:txBody>
          <a:bodyPr wrap="square" rtlCol="0">
            <a:spAutoFit/>
          </a:bodyPr>
          <a:lstStyle/>
          <a:p>
            <a:pPr>
              <a:buNone/>
            </a:pPr>
            <a:r>
              <a:rPr lang="en-US" sz="2200" dirty="0">
                <a:solidFill>
                  <a:srgbClr val="585858"/>
                </a:solidFill>
              </a:rPr>
              <a:t>How would your answers be different if your three starting squares were arranged differently?</a:t>
            </a:r>
          </a:p>
        </p:txBody>
      </p:sp>
    </p:spTree>
    <p:extLst>
      <p:ext uri="{BB962C8B-B14F-4D97-AF65-F5344CB8AC3E}">
        <p14:creationId xmlns:p14="http://schemas.microsoft.com/office/powerpoint/2010/main" val="20569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1" grpId="0" build="p"/>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ED183-CC1A-4099-AE59-6BB708E602A0}"/>
              </a:ext>
            </a:extLst>
          </p:cNvPr>
          <p:cNvSpPr>
            <a:spLocks noGrp="1"/>
          </p:cNvSpPr>
          <p:nvPr>
            <p:ph type="body" sz="quarter" idx="11"/>
          </p:nvPr>
        </p:nvSpPr>
        <p:spPr/>
        <p:txBody>
          <a:bodyPr/>
          <a:lstStyle/>
          <a:p>
            <a:r>
              <a:rPr lang="en-GB" dirty="0"/>
              <a:t>Activity C: More pentominoes (solutions)</a:t>
            </a:r>
          </a:p>
          <a:p>
            <a:endParaRPr lang="en-GB" dirty="0"/>
          </a:p>
        </p:txBody>
      </p:sp>
      <p:sp>
        <p:nvSpPr>
          <p:cNvPr id="55" name="TextBox 54">
            <a:extLst>
              <a:ext uri="{FF2B5EF4-FFF2-40B4-BE49-F238E27FC236}">
                <a16:creationId xmlns:a16="http://schemas.microsoft.com/office/drawing/2014/main" id="{71EA179A-60B5-4411-B985-B93F7A90926C}"/>
              </a:ext>
            </a:extLst>
          </p:cNvPr>
          <p:cNvSpPr txBox="1"/>
          <p:nvPr/>
        </p:nvSpPr>
        <p:spPr>
          <a:xfrm>
            <a:off x="199758" y="1087292"/>
            <a:ext cx="12148121" cy="837152"/>
          </a:xfrm>
          <a:prstGeom prst="rect">
            <a:avLst/>
          </a:prstGeom>
          <a:noFill/>
        </p:spPr>
        <p:txBody>
          <a:bodyPr wrap="square" rtlCol="0">
            <a:spAutoFit/>
          </a:bodyPr>
          <a:lstStyle/>
          <a:p>
            <a:pPr>
              <a:buNone/>
            </a:pPr>
            <a:r>
              <a:rPr lang="en-US" sz="2200" dirty="0">
                <a:solidFill>
                  <a:srgbClr val="585858"/>
                </a:solidFill>
              </a:rPr>
              <a:t>How many of these solutions did you find?</a:t>
            </a:r>
          </a:p>
          <a:p>
            <a:pPr>
              <a:buNone/>
            </a:pPr>
            <a:r>
              <a:rPr lang="en-US" sz="2200" dirty="0">
                <a:solidFill>
                  <a:srgbClr val="585858"/>
                </a:solidFill>
              </a:rPr>
              <a:t>How many of these solutions are different shapes?</a:t>
            </a:r>
          </a:p>
        </p:txBody>
      </p:sp>
      <p:grpSp>
        <p:nvGrpSpPr>
          <p:cNvPr id="233" name="Group 232">
            <a:extLst>
              <a:ext uri="{FF2B5EF4-FFF2-40B4-BE49-F238E27FC236}">
                <a16:creationId xmlns:a16="http://schemas.microsoft.com/office/drawing/2014/main" id="{9510F19A-C235-4E5E-991A-E40AEE531F3E}"/>
              </a:ext>
            </a:extLst>
          </p:cNvPr>
          <p:cNvGrpSpPr/>
          <p:nvPr/>
        </p:nvGrpSpPr>
        <p:grpSpPr>
          <a:xfrm>
            <a:off x="257935" y="2773084"/>
            <a:ext cx="1080000" cy="720000"/>
            <a:chOff x="2939399" y="1017566"/>
            <a:chExt cx="1080000" cy="720000"/>
          </a:xfrm>
          <a:solidFill>
            <a:srgbClr val="FFC000"/>
          </a:solidFill>
        </p:grpSpPr>
        <p:sp>
          <p:nvSpPr>
            <p:cNvPr id="234" name="Rectangle 233">
              <a:extLst>
                <a:ext uri="{FF2B5EF4-FFF2-40B4-BE49-F238E27FC236}">
                  <a16:creationId xmlns:a16="http://schemas.microsoft.com/office/drawing/2014/main" id="{5BD09577-3BC8-42E1-A710-52CEB9EDC3AD}"/>
                </a:ext>
              </a:extLst>
            </p:cNvPr>
            <p:cNvSpPr/>
            <p:nvPr/>
          </p:nvSpPr>
          <p:spPr>
            <a:xfrm>
              <a:off x="2939399" y="101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Rectangle 234">
              <a:extLst>
                <a:ext uri="{FF2B5EF4-FFF2-40B4-BE49-F238E27FC236}">
                  <a16:creationId xmlns:a16="http://schemas.microsoft.com/office/drawing/2014/main" id="{F96DB319-0A63-40C6-9780-3CBCE1B7479E}"/>
                </a:ext>
              </a:extLst>
            </p:cNvPr>
            <p:cNvSpPr/>
            <p:nvPr/>
          </p:nvSpPr>
          <p:spPr>
            <a:xfrm>
              <a:off x="3299399" y="101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Rectangle 235">
              <a:extLst>
                <a:ext uri="{FF2B5EF4-FFF2-40B4-BE49-F238E27FC236}">
                  <a16:creationId xmlns:a16="http://schemas.microsoft.com/office/drawing/2014/main" id="{B6B1DACE-B690-4A19-899E-F6B9040C6237}"/>
                </a:ext>
              </a:extLst>
            </p:cNvPr>
            <p:cNvSpPr/>
            <p:nvPr/>
          </p:nvSpPr>
          <p:spPr>
            <a:xfrm>
              <a:off x="2939399" y="137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Rectangle 236">
              <a:extLst>
                <a:ext uri="{FF2B5EF4-FFF2-40B4-BE49-F238E27FC236}">
                  <a16:creationId xmlns:a16="http://schemas.microsoft.com/office/drawing/2014/main" id="{CEE890AB-C426-446D-BFFE-167211C6CD47}"/>
                </a:ext>
              </a:extLst>
            </p:cNvPr>
            <p:cNvSpPr/>
            <p:nvPr/>
          </p:nvSpPr>
          <p:spPr>
            <a:xfrm>
              <a:off x="3299958" y="137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Rectangle 237">
              <a:extLst>
                <a:ext uri="{FF2B5EF4-FFF2-40B4-BE49-F238E27FC236}">
                  <a16:creationId xmlns:a16="http://schemas.microsoft.com/office/drawing/2014/main" id="{0C1CD043-6226-4F49-B956-04617BAF3D19}"/>
                </a:ext>
              </a:extLst>
            </p:cNvPr>
            <p:cNvSpPr/>
            <p:nvPr/>
          </p:nvSpPr>
          <p:spPr>
            <a:xfrm>
              <a:off x="3659399" y="137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6" name="Group 245">
            <a:extLst>
              <a:ext uri="{FF2B5EF4-FFF2-40B4-BE49-F238E27FC236}">
                <a16:creationId xmlns:a16="http://schemas.microsoft.com/office/drawing/2014/main" id="{F52F398B-6F7E-41CA-9E40-CC862F86D4B9}"/>
              </a:ext>
            </a:extLst>
          </p:cNvPr>
          <p:cNvGrpSpPr/>
          <p:nvPr/>
        </p:nvGrpSpPr>
        <p:grpSpPr>
          <a:xfrm>
            <a:off x="1263607" y="2251720"/>
            <a:ext cx="720559" cy="1080000"/>
            <a:chOff x="4134107" y="1017566"/>
            <a:chExt cx="720559" cy="1080000"/>
          </a:xfrm>
          <a:solidFill>
            <a:srgbClr val="FFC000"/>
          </a:solidFill>
        </p:grpSpPr>
        <p:sp>
          <p:nvSpPr>
            <p:cNvPr id="247" name="Rectangle 246">
              <a:extLst>
                <a:ext uri="{FF2B5EF4-FFF2-40B4-BE49-F238E27FC236}">
                  <a16:creationId xmlns:a16="http://schemas.microsoft.com/office/drawing/2014/main" id="{06998036-6492-44DA-B51F-013D0AB57CBA}"/>
                </a:ext>
              </a:extLst>
            </p:cNvPr>
            <p:cNvSpPr/>
            <p:nvPr/>
          </p:nvSpPr>
          <p:spPr>
            <a:xfrm>
              <a:off x="4134107" y="101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FF3034DD-83C0-40D9-A5A5-DCF4A9D903D5}"/>
                </a:ext>
              </a:extLst>
            </p:cNvPr>
            <p:cNvSpPr/>
            <p:nvPr/>
          </p:nvSpPr>
          <p:spPr>
            <a:xfrm>
              <a:off x="4494107" y="101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Rectangle 248">
              <a:extLst>
                <a:ext uri="{FF2B5EF4-FFF2-40B4-BE49-F238E27FC236}">
                  <a16:creationId xmlns:a16="http://schemas.microsoft.com/office/drawing/2014/main" id="{2A7128DF-0990-4026-9095-42F79F18FBB2}"/>
                </a:ext>
              </a:extLst>
            </p:cNvPr>
            <p:cNvSpPr/>
            <p:nvPr/>
          </p:nvSpPr>
          <p:spPr>
            <a:xfrm>
              <a:off x="4134107" y="137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Rectangle 249">
              <a:extLst>
                <a:ext uri="{FF2B5EF4-FFF2-40B4-BE49-F238E27FC236}">
                  <a16:creationId xmlns:a16="http://schemas.microsoft.com/office/drawing/2014/main" id="{F1917EC7-38DC-4794-A028-7A8F97A99DE5}"/>
                </a:ext>
              </a:extLst>
            </p:cNvPr>
            <p:cNvSpPr/>
            <p:nvPr/>
          </p:nvSpPr>
          <p:spPr>
            <a:xfrm>
              <a:off x="4494666" y="137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Rectangle 267">
              <a:extLst>
                <a:ext uri="{FF2B5EF4-FFF2-40B4-BE49-F238E27FC236}">
                  <a16:creationId xmlns:a16="http://schemas.microsoft.com/office/drawing/2014/main" id="{153F97C5-6876-4866-B3E8-A6777BE19068}"/>
                </a:ext>
              </a:extLst>
            </p:cNvPr>
            <p:cNvSpPr/>
            <p:nvPr/>
          </p:nvSpPr>
          <p:spPr>
            <a:xfrm>
              <a:off x="4494107" y="173756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9" name="Group 268">
            <a:extLst>
              <a:ext uri="{FF2B5EF4-FFF2-40B4-BE49-F238E27FC236}">
                <a16:creationId xmlns:a16="http://schemas.microsoft.com/office/drawing/2014/main" id="{89C145B2-3BB7-4EB5-8929-1FC6F2AFFECA}"/>
              </a:ext>
            </a:extLst>
          </p:cNvPr>
          <p:cNvGrpSpPr/>
          <p:nvPr/>
        </p:nvGrpSpPr>
        <p:grpSpPr>
          <a:xfrm>
            <a:off x="2066548" y="2251720"/>
            <a:ext cx="725612" cy="1080000"/>
            <a:chOff x="4934652" y="1007194"/>
            <a:chExt cx="725612" cy="1080000"/>
          </a:xfrm>
          <a:solidFill>
            <a:srgbClr val="FFC000"/>
          </a:solidFill>
        </p:grpSpPr>
        <p:sp>
          <p:nvSpPr>
            <p:cNvPr id="270" name="Rectangle 269">
              <a:extLst>
                <a:ext uri="{FF2B5EF4-FFF2-40B4-BE49-F238E27FC236}">
                  <a16:creationId xmlns:a16="http://schemas.microsoft.com/office/drawing/2014/main" id="{265D068F-367F-4B95-879F-0CC07632A57C}"/>
                </a:ext>
              </a:extLst>
            </p:cNvPr>
            <p:cNvSpPr/>
            <p:nvPr/>
          </p:nvSpPr>
          <p:spPr>
            <a:xfrm>
              <a:off x="4939705" y="10071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1" name="Rectangle 270">
              <a:extLst>
                <a:ext uri="{FF2B5EF4-FFF2-40B4-BE49-F238E27FC236}">
                  <a16:creationId xmlns:a16="http://schemas.microsoft.com/office/drawing/2014/main" id="{219FE910-65A1-47C2-AC88-BF26D4D59652}"/>
                </a:ext>
              </a:extLst>
            </p:cNvPr>
            <p:cNvSpPr/>
            <p:nvPr/>
          </p:nvSpPr>
          <p:spPr>
            <a:xfrm>
              <a:off x="5299705" y="10071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2" name="Rectangle 271">
              <a:extLst>
                <a:ext uri="{FF2B5EF4-FFF2-40B4-BE49-F238E27FC236}">
                  <a16:creationId xmlns:a16="http://schemas.microsoft.com/office/drawing/2014/main" id="{E9FD9784-27AB-45DF-A491-F89CF2D79B72}"/>
                </a:ext>
              </a:extLst>
            </p:cNvPr>
            <p:cNvSpPr/>
            <p:nvPr/>
          </p:nvSpPr>
          <p:spPr>
            <a:xfrm>
              <a:off x="4939705" y="13671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3" name="Rectangle 272">
              <a:extLst>
                <a:ext uri="{FF2B5EF4-FFF2-40B4-BE49-F238E27FC236}">
                  <a16:creationId xmlns:a16="http://schemas.microsoft.com/office/drawing/2014/main" id="{E86D6878-AF93-4D98-8C5D-D6B8848D3346}"/>
                </a:ext>
              </a:extLst>
            </p:cNvPr>
            <p:cNvSpPr/>
            <p:nvPr/>
          </p:nvSpPr>
          <p:spPr>
            <a:xfrm>
              <a:off x="5300264" y="13671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4" name="Rectangle 273">
              <a:extLst>
                <a:ext uri="{FF2B5EF4-FFF2-40B4-BE49-F238E27FC236}">
                  <a16:creationId xmlns:a16="http://schemas.microsoft.com/office/drawing/2014/main" id="{4D6CF96A-85F5-48C1-A6E6-E11F2026A5F6}"/>
                </a:ext>
              </a:extLst>
            </p:cNvPr>
            <p:cNvSpPr/>
            <p:nvPr/>
          </p:nvSpPr>
          <p:spPr>
            <a:xfrm>
              <a:off x="4934652" y="17271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5" name="Group 274">
            <a:extLst>
              <a:ext uri="{FF2B5EF4-FFF2-40B4-BE49-F238E27FC236}">
                <a16:creationId xmlns:a16="http://schemas.microsoft.com/office/drawing/2014/main" id="{D3FC40BA-5295-46C2-AAC4-A606A35DB403}"/>
              </a:ext>
            </a:extLst>
          </p:cNvPr>
          <p:cNvGrpSpPr/>
          <p:nvPr/>
        </p:nvGrpSpPr>
        <p:grpSpPr>
          <a:xfrm>
            <a:off x="2951755" y="2348977"/>
            <a:ext cx="1079732" cy="720000"/>
            <a:chOff x="5749215" y="1025493"/>
            <a:chExt cx="1079732" cy="720000"/>
          </a:xfrm>
          <a:solidFill>
            <a:srgbClr val="FFC000"/>
          </a:solidFill>
        </p:grpSpPr>
        <p:sp>
          <p:nvSpPr>
            <p:cNvPr id="276" name="Rectangle 275">
              <a:extLst>
                <a:ext uri="{FF2B5EF4-FFF2-40B4-BE49-F238E27FC236}">
                  <a16:creationId xmlns:a16="http://schemas.microsoft.com/office/drawing/2014/main" id="{C6C0C9A8-23AF-40CE-A67A-B08E7C30B437}"/>
                </a:ext>
              </a:extLst>
            </p:cNvPr>
            <p:cNvSpPr/>
            <p:nvPr/>
          </p:nvSpPr>
          <p:spPr>
            <a:xfrm>
              <a:off x="6108388" y="102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7" name="Rectangle 276">
              <a:extLst>
                <a:ext uri="{FF2B5EF4-FFF2-40B4-BE49-F238E27FC236}">
                  <a16:creationId xmlns:a16="http://schemas.microsoft.com/office/drawing/2014/main" id="{9203D94D-F94C-4F22-80B5-7E14D3AECE05}"/>
                </a:ext>
              </a:extLst>
            </p:cNvPr>
            <p:cNvSpPr/>
            <p:nvPr/>
          </p:nvSpPr>
          <p:spPr>
            <a:xfrm>
              <a:off x="6468388" y="102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Rectangle 277">
              <a:extLst>
                <a:ext uri="{FF2B5EF4-FFF2-40B4-BE49-F238E27FC236}">
                  <a16:creationId xmlns:a16="http://schemas.microsoft.com/office/drawing/2014/main" id="{509F56F5-D7A3-4070-A386-6000CA813FF8}"/>
                </a:ext>
              </a:extLst>
            </p:cNvPr>
            <p:cNvSpPr/>
            <p:nvPr/>
          </p:nvSpPr>
          <p:spPr>
            <a:xfrm>
              <a:off x="6108388" y="138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9" name="Rectangle 278">
              <a:extLst>
                <a:ext uri="{FF2B5EF4-FFF2-40B4-BE49-F238E27FC236}">
                  <a16:creationId xmlns:a16="http://schemas.microsoft.com/office/drawing/2014/main" id="{D5079671-32ED-4030-B6E6-71CBE8C78FDF}"/>
                </a:ext>
              </a:extLst>
            </p:cNvPr>
            <p:cNvSpPr/>
            <p:nvPr/>
          </p:nvSpPr>
          <p:spPr>
            <a:xfrm>
              <a:off x="6468947" y="138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Rectangle 283">
              <a:extLst>
                <a:ext uri="{FF2B5EF4-FFF2-40B4-BE49-F238E27FC236}">
                  <a16:creationId xmlns:a16="http://schemas.microsoft.com/office/drawing/2014/main" id="{34116F30-006E-4E03-A67D-7C949DF3500D}"/>
                </a:ext>
              </a:extLst>
            </p:cNvPr>
            <p:cNvSpPr/>
            <p:nvPr/>
          </p:nvSpPr>
          <p:spPr>
            <a:xfrm>
              <a:off x="5749215" y="138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5" name="Group 284">
            <a:extLst>
              <a:ext uri="{FF2B5EF4-FFF2-40B4-BE49-F238E27FC236}">
                <a16:creationId xmlns:a16="http://schemas.microsoft.com/office/drawing/2014/main" id="{B8A6F390-DAEC-4C1E-9A72-15C27646B6E9}"/>
              </a:ext>
            </a:extLst>
          </p:cNvPr>
          <p:cNvGrpSpPr/>
          <p:nvPr/>
        </p:nvGrpSpPr>
        <p:grpSpPr>
          <a:xfrm>
            <a:off x="2973860" y="3125410"/>
            <a:ext cx="1080838" cy="720000"/>
            <a:chOff x="6902295" y="1025493"/>
            <a:chExt cx="1080838" cy="720000"/>
          </a:xfrm>
          <a:solidFill>
            <a:srgbClr val="FFC000"/>
          </a:solidFill>
        </p:grpSpPr>
        <p:sp>
          <p:nvSpPr>
            <p:cNvPr id="286" name="Rectangle 285">
              <a:extLst>
                <a:ext uri="{FF2B5EF4-FFF2-40B4-BE49-F238E27FC236}">
                  <a16:creationId xmlns:a16="http://schemas.microsoft.com/office/drawing/2014/main" id="{2F83C9A3-5149-43AC-BBBF-CBBEABF2BE14}"/>
                </a:ext>
              </a:extLst>
            </p:cNvPr>
            <p:cNvSpPr/>
            <p:nvPr/>
          </p:nvSpPr>
          <p:spPr>
            <a:xfrm>
              <a:off x="7262574" y="102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7" name="Rectangle 286">
              <a:extLst>
                <a:ext uri="{FF2B5EF4-FFF2-40B4-BE49-F238E27FC236}">
                  <a16:creationId xmlns:a16="http://schemas.microsoft.com/office/drawing/2014/main" id="{E6B612D3-E650-402D-A17D-47AB158A9B2A}"/>
                </a:ext>
              </a:extLst>
            </p:cNvPr>
            <p:cNvSpPr/>
            <p:nvPr/>
          </p:nvSpPr>
          <p:spPr>
            <a:xfrm>
              <a:off x="7622574" y="102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8" name="Rectangle 287">
              <a:extLst>
                <a:ext uri="{FF2B5EF4-FFF2-40B4-BE49-F238E27FC236}">
                  <a16:creationId xmlns:a16="http://schemas.microsoft.com/office/drawing/2014/main" id="{E9203B11-3322-4A91-86D2-D988123B9716}"/>
                </a:ext>
              </a:extLst>
            </p:cNvPr>
            <p:cNvSpPr/>
            <p:nvPr/>
          </p:nvSpPr>
          <p:spPr>
            <a:xfrm>
              <a:off x="7262574" y="138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9" name="Rectangle 288">
              <a:extLst>
                <a:ext uri="{FF2B5EF4-FFF2-40B4-BE49-F238E27FC236}">
                  <a16:creationId xmlns:a16="http://schemas.microsoft.com/office/drawing/2014/main" id="{095F68C3-769D-48D0-8ECC-BF517AE6AE0E}"/>
                </a:ext>
              </a:extLst>
            </p:cNvPr>
            <p:cNvSpPr/>
            <p:nvPr/>
          </p:nvSpPr>
          <p:spPr>
            <a:xfrm>
              <a:off x="7623133" y="138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0" name="Rectangle 289">
              <a:extLst>
                <a:ext uri="{FF2B5EF4-FFF2-40B4-BE49-F238E27FC236}">
                  <a16:creationId xmlns:a16="http://schemas.microsoft.com/office/drawing/2014/main" id="{25CAAA14-2377-485C-AB64-917A9514E4AA}"/>
                </a:ext>
              </a:extLst>
            </p:cNvPr>
            <p:cNvSpPr/>
            <p:nvPr/>
          </p:nvSpPr>
          <p:spPr>
            <a:xfrm>
              <a:off x="6902295" y="10254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1" name="Group 290">
            <a:extLst>
              <a:ext uri="{FF2B5EF4-FFF2-40B4-BE49-F238E27FC236}">
                <a16:creationId xmlns:a16="http://schemas.microsoft.com/office/drawing/2014/main" id="{1A01AE82-D725-4D0E-96B9-ED3031B3532E}"/>
              </a:ext>
            </a:extLst>
          </p:cNvPr>
          <p:cNvGrpSpPr/>
          <p:nvPr/>
        </p:nvGrpSpPr>
        <p:grpSpPr>
          <a:xfrm>
            <a:off x="4257304" y="2440361"/>
            <a:ext cx="720559" cy="1080000"/>
            <a:chOff x="8061034" y="1021087"/>
            <a:chExt cx="720559" cy="1080000"/>
          </a:xfrm>
          <a:solidFill>
            <a:srgbClr val="FFC000"/>
          </a:solidFill>
        </p:grpSpPr>
        <p:sp>
          <p:nvSpPr>
            <p:cNvPr id="305" name="Rectangle 304">
              <a:extLst>
                <a:ext uri="{FF2B5EF4-FFF2-40B4-BE49-F238E27FC236}">
                  <a16:creationId xmlns:a16="http://schemas.microsoft.com/office/drawing/2014/main" id="{5F446889-B0DB-4BEB-8DDA-68AEF79704FF}"/>
                </a:ext>
              </a:extLst>
            </p:cNvPr>
            <p:cNvSpPr/>
            <p:nvPr/>
          </p:nvSpPr>
          <p:spPr>
            <a:xfrm>
              <a:off x="8061034" y="138108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3" name="Rectangle 322">
              <a:extLst>
                <a:ext uri="{FF2B5EF4-FFF2-40B4-BE49-F238E27FC236}">
                  <a16:creationId xmlns:a16="http://schemas.microsoft.com/office/drawing/2014/main" id="{8443DF83-3F38-48C4-95A6-69901F00B7E0}"/>
                </a:ext>
              </a:extLst>
            </p:cNvPr>
            <p:cNvSpPr/>
            <p:nvPr/>
          </p:nvSpPr>
          <p:spPr>
            <a:xfrm>
              <a:off x="8421034" y="138108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4" name="Rectangle 323">
              <a:extLst>
                <a:ext uri="{FF2B5EF4-FFF2-40B4-BE49-F238E27FC236}">
                  <a16:creationId xmlns:a16="http://schemas.microsoft.com/office/drawing/2014/main" id="{38FF763D-84D7-45A0-B66C-946F79D113F7}"/>
                </a:ext>
              </a:extLst>
            </p:cNvPr>
            <p:cNvSpPr/>
            <p:nvPr/>
          </p:nvSpPr>
          <p:spPr>
            <a:xfrm>
              <a:off x="8061034" y="174108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Rectangle 324">
              <a:extLst>
                <a:ext uri="{FF2B5EF4-FFF2-40B4-BE49-F238E27FC236}">
                  <a16:creationId xmlns:a16="http://schemas.microsoft.com/office/drawing/2014/main" id="{6CEBDC2E-570D-4084-A2B4-B4154B988C5E}"/>
                </a:ext>
              </a:extLst>
            </p:cNvPr>
            <p:cNvSpPr/>
            <p:nvPr/>
          </p:nvSpPr>
          <p:spPr>
            <a:xfrm>
              <a:off x="8421593" y="174108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Rectangle 325">
              <a:extLst>
                <a:ext uri="{FF2B5EF4-FFF2-40B4-BE49-F238E27FC236}">
                  <a16:creationId xmlns:a16="http://schemas.microsoft.com/office/drawing/2014/main" id="{6190156F-37C6-460F-8021-9F904599CB62}"/>
                </a:ext>
              </a:extLst>
            </p:cNvPr>
            <p:cNvSpPr/>
            <p:nvPr/>
          </p:nvSpPr>
          <p:spPr>
            <a:xfrm>
              <a:off x="8061034" y="102108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7" name="Group 326">
            <a:extLst>
              <a:ext uri="{FF2B5EF4-FFF2-40B4-BE49-F238E27FC236}">
                <a16:creationId xmlns:a16="http://schemas.microsoft.com/office/drawing/2014/main" id="{DE7D7A3E-DFF5-4521-B000-C375EC8A7740}"/>
              </a:ext>
            </a:extLst>
          </p:cNvPr>
          <p:cNvGrpSpPr/>
          <p:nvPr/>
        </p:nvGrpSpPr>
        <p:grpSpPr>
          <a:xfrm>
            <a:off x="5086665" y="2589888"/>
            <a:ext cx="720559" cy="1080000"/>
            <a:chOff x="8854114" y="1020282"/>
            <a:chExt cx="720559" cy="1080000"/>
          </a:xfrm>
          <a:solidFill>
            <a:srgbClr val="FFC000"/>
          </a:solidFill>
        </p:grpSpPr>
        <p:sp>
          <p:nvSpPr>
            <p:cNvPr id="328" name="Rectangle 327">
              <a:extLst>
                <a:ext uri="{FF2B5EF4-FFF2-40B4-BE49-F238E27FC236}">
                  <a16:creationId xmlns:a16="http://schemas.microsoft.com/office/drawing/2014/main" id="{FCDA01CD-B554-45B0-A86B-DB00253C2023}"/>
                </a:ext>
              </a:extLst>
            </p:cNvPr>
            <p:cNvSpPr/>
            <p:nvPr/>
          </p:nvSpPr>
          <p:spPr>
            <a:xfrm>
              <a:off x="8854114" y="13802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Rectangle 328">
              <a:extLst>
                <a:ext uri="{FF2B5EF4-FFF2-40B4-BE49-F238E27FC236}">
                  <a16:creationId xmlns:a16="http://schemas.microsoft.com/office/drawing/2014/main" id="{F5D9F159-FF0D-4D55-84B3-635E734267AA}"/>
                </a:ext>
              </a:extLst>
            </p:cNvPr>
            <p:cNvSpPr/>
            <p:nvPr/>
          </p:nvSpPr>
          <p:spPr>
            <a:xfrm>
              <a:off x="9214114" y="13802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0" name="Rectangle 329">
              <a:extLst>
                <a:ext uri="{FF2B5EF4-FFF2-40B4-BE49-F238E27FC236}">
                  <a16:creationId xmlns:a16="http://schemas.microsoft.com/office/drawing/2014/main" id="{F22E614C-46A8-41D9-9E71-AE41E7F3E9AE}"/>
                </a:ext>
              </a:extLst>
            </p:cNvPr>
            <p:cNvSpPr/>
            <p:nvPr/>
          </p:nvSpPr>
          <p:spPr>
            <a:xfrm>
              <a:off x="8854114" y="17402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1" name="Rectangle 330">
              <a:extLst>
                <a:ext uri="{FF2B5EF4-FFF2-40B4-BE49-F238E27FC236}">
                  <a16:creationId xmlns:a16="http://schemas.microsoft.com/office/drawing/2014/main" id="{E9AA5CE5-9C5F-4F1F-BA88-363A34A7A0B0}"/>
                </a:ext>
              </a:extLst>
            </p:cNvPr>
            <p:cNvSpPr/>
            <p:nvPr/>
          </p:nvSpPr>
          <p:spPr>
            <a:xfrm>
              <a:off x="9214673" y="17402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Rectangle 331">
              <a:extLst>
                <a:ext uri="{FF2B5EF4-FFF2-40B4-BE49-F238E27FC236}">
                  <a16:creationId xmlns:a16="http://schemas.microsoft.com/office/drawing/2014/main" id="{94D1B0C3-42D1-423B-9507-19FF1D88E87B}"/>
                </a:ext>
              </a:extLst>
            </p:cNvPr>
            <p:cNvSpPr/>
            <p:nvPr/>
          </p:nvSpPr>
          <p:spPr>
            <a:xfrm>
              <a:off x="9214114" y="10202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3" name="Group 332">
            <a:extLst>
              <a:ext uri="{FF2B5EF4-FFF2-40B4-BE49-F238E27FC236}">
                <a16:creationId xmlns:a16="http://schemas.microsoft.com/office/drawing/2014/main" id="{88B9F91B-57D1-420D-B2A4-927CC3AE8B39}"/>
              </a:ext>
            </a:extLst>
          </p:cNvPr>
          <p:cNvGrpSpPr/>
          <p:nvPr/>
        </p:nvGrpSpPr>
        <p:grpSpPr>
          <a:xfrm>
            <a:off x="6175621" y="3113926"/>
            <a:ext cx="1433561" cy="720000"/>
            <a:chOff x="10723757" y="879530"/>
            <a:chExt cx="1433561" cy="720000"/>
          </a:xfrm>
          <a:solidFill>
            <a:srgbClr val="FFC000"/>
          </a:solidFill>
        </p:grpSpPr>
        <p:sp>
          <p:nvSpPr>
            <p:cNvPr id="334" name="Rectangle 333">
              <a:extLst>
                <a:ext uri="{FF2B5EF4-FFF2-40B4-BE49-F238E27FC236}">
                  <a16:creationId xmlns:a16="http://schemas.microsoft.com/office/drawing/2014/main" id="{189660AA-B634-4406-AA73-D3D7DEBF5844}"/>
                </a:ext>
              </a:extLst>
            </p:cNvPr>
            <p:cNvSpPr/>
            <p:nvPr/>
          </p:nvSpPr>
          <p:spPr>
            <a:xfrm>
              <a:off x="10723757" y="87953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Rectangle 334">
              <a:extLst>
                <a:ext uri="{FF2B5EF4-FFF2-40B4-BE49-F238E27FC236}">
                  <a16:creationId xmlns:a16="http://schemas.microsoft.com/office/drawing/2014/main" id="{B87F6B42-1744-4620-908C-AFFE22975E1D}"/>
                </a:ext>
              </a:extLst>
            </p:cNvPr>
            <p:cNvSpPr/>
            <p:nvPr/>
          </p:nvSpPr>
          <p:spPr>
            <a:xfrm>
              <a:off x="11797318" y="123953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6" name="Rectangle 335">
              <a:extLst>
                <a:ext uri="{FF2B5EF4-FFF2-40B4-BE49-F238E27FC236}">
                  <a16:creationId xmlns:a16="http://schemas.microsoft.com/office/drawing/2014/main" id="{7BD8001A-6108-4318-9C76-19F9E9168E8A}"/>
                </a:ext>
              </a:extLst>
            </p:cNvPr>
            <p:cNvSpPr/>
            <p:nvPr/>
          </p:nvSpPr>
          <p:spPr>
            <a:xfrm>
              <a:off x="10723757" y="123953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336">
              <a:extLst>
                <a:ext uri="{FF2B5EF4-FFF2-40B4-BE49-F238E27FC236}">
                  <a16:creationId xmlns:a16="http://schemas.microsoft.com/office/drawing/2014/main" id="{77C957C9-BF9E-4794-83A8-7A2968C4EC78}"/>
                </a:ext>
              </a:extLst>
            </p:cNvPr>
            <p:cNvSpPr/>
            <p:nvPr/>
          </p:nvSpPr>
          <p:spPr>
            <a:xfrm>
              <a:off x="11084316" y="123953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Rectangle 337">
              <a:extLst>
                <a:ext uri="{FF2B5EF4-FFF2-40B4-BE49-F238E27FC236}">
                  <a16:creationId xmlns:a16="http://schemas.microsoft.com/office/drawing/2014/main" id="{D4423907-9B64-419A-BE7E-843FF58BD6D2}"/>
                </a:ext>
              </a:extLst>
            </p:cNvPr>
            <p:cNvSpPr/>
            <p:nvPr/>
          </p:nvSpPr>
          <p:spPr>
            <a:xfrm>
              <a:off x="11443757" y="123953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9" name="Group 338">
            <a:extLst>
              <a:ext uri="{FF2B5EF4-FFF2-40B4-BE49-F238E27FC236}">
                <a16:creationId xmlns:a16="http://schemas.microsoft.com/office/drawing/2014/main" id="{8AF4774A-4613-466B-B855-24A480B9BE9E}"/>
              </a:ext>
            </a:extLst>
          </p:cNvPr>
          <p:cNvGrpSpPr/>
          <p:nvPr/>
        </p:nvGrpSpPr>
        <p:grpSpPr>
          <a:xfrm>
            <a:off x="7156267" y="2384815"/>
            <a:ext cx="1080000" cy="1075390"/>
            <a:chOff x="3871651" y="1940473"/>
            <a:chExt cx="1080000" cy="1075390"/>
          </a:xfrm>
          <a:solidFill>
            <a:srgbClr val="FFC000"/>
          </a:solidFill>
        </p:grpSpPr>
        <p:sp>
          <p:nvSpPr>
            <p:cNvPr id="340" name="Rectangle 339">
              <a:extLst>
                <a:ext uri="{FF2B5EF4-FFF2-40B4-BE49-F238E27FC236}">
                  <a16:creationId xmlns:a16="http://schemas.microsoft.com/office/drawing/2014/main" id="{442F11B0-A442-4F3F-8DD3-969A4FA10A64}"/>
                </a:ext>
              </a:extLst>
            </p:cNvPr>
            <p:cNvSpPr/>
            <p:nvPr/>
          </p:nvSpPr>
          <p:spPr>
            <a:xfrm>
              <a:off x="3871651" y="194047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Rectangle 340">
              <a:extLst>
                <a:ext uri="{FF2B5EF4-FFF2-40B4-BE49-F238E27FC236}">
                  <a16:creationId xmlns:a16="http://schemas.microsoft.com/office/drawing/2014/main" id="{17216A18-2060-457A-B7C5-4F4F069C4874}"/>
                </a:ext>
              </a:extLst>
            </p:cNvPr>
            <p:cNvSpPr/>
            <p:nvPr/>
          </p:nvSpPr>
          <p:spPr>
            <a:xfrm>
              <a:off x="4591651" y="265586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2" name="Rectangle 341">
              <a:extLst>
                <a:ext uri="{FF2B5EF4-FFF2-40B4-BE49-F238E27FC236}">
                  <a16:creationId xmlns:a16="http://schemas.microsoft.com/office/drawing/2014/main" id="{5AC201CD-109F-40E4-A907-737FC25C3466}"/>
                </a:ext>
              </a:extLst>
            </p:cNvPr>
            <p:cNvSpPr/>
            <p:nvPr/>
          </p:nvSpPr>
          <p:spPr>
            <a:xfrm>
              <a:off x="3871651" y="230047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Rectangle 342">
              <a:extLst>
                <a:ext uri="{FF2B5EF4-FFF2-40B4-BE49-F238E27FC236}">
                  <a16:creationId xmlns:a16="http://schemas.microsoft.com/office/drawing/2014/main" id="{DCD022E5-DC45-4C89-9F03-00A38181CB93}"/>
                </a:ext>
              </a:extLst>
            </p:cNvPr>
            <p:cNvSpPr/>
            <p:nvPr/>
          </p:nvSpPr>
          <p:spPr>
            <a:xfrm>
              <a:off x="4232210" y="230047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4" name="Rectangle 343">
              <a:extLst>
                <a:ext uri="{FF2B5EF4-FFF2-40B4-BE49-F238E27FC236}">
                  <a16:creationId xmlns:a16="http://schemas.microsoft.com/office/drawing/2014/main" id="{42BC8393-345C-4554-B810-F20804376B7B}"/>
                </a:ext>
              </a:extLst>
            </p:cNvPr>
            <p:cNvSpPr/>
            <p:nvPr/>
          </p:nvSpPr>
          <p:spPr>
            <a:xfrm>
              <a:off x="4591651" y="230047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5" name="Group 344">
            <a:extLst>
              <a:ext uri="{FF2B5EF4-FFF2-40B4-BE49-F238E27FC236}">
                <a16:creationId xmlns:a16="http://schemas.microsoft.com/office/drawing/2014/main" id="{76FAE7E9-31CA-4D5D-BEA0-3D50D5DE1E9F}"/>
              </a:ext>
            </a:extLst>
          </p:cNvPr>
          <p:cNvGrpSpPr/>
          <p:nvPr/>
        </p:nvGrpSpPr>
        <p:grpSpPr>
          <a:xfrm>
            <a:off x="8417664" y="2290926"/>
            <a:ext cx="1080000" cy="1080000"/>
            <a:chOff x="5451490" y="1927151"/>
            <a:chExt cx="1080000" cy="1080000"/>
          </a:xfrm>
          <a:solidFill>
            <a:srgbClr val="FFC000"/>
          </a:solidFill>
        </p:grpSpPr>
        <p:sp>
          <p:nvSpPr>
            <p:cNvPr id="351" name="Rectangle 350">
              <a:extLst>
                <a:ext uri="{FF2B5EF4-FFF2-40B4-BE49-F238E27FC236}">
                  <a16:creationId xmlns:a16="http://schemas.microsoft.com/office/drawing/2014/main" id="{7832A322-638A-4367-8DB5-E115077A2968}"/>
                </a:ext>
              </a:extLst>
            </p:cNvPr>
            <p:cNvSpPr/>
            <p:nvPr/>
          </p:nvSpPr>
          <p:spPr>
            <a:xfrm>
              <a:off x="5451490" y="192715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2" name="Rectangle 351">
              <a:extLst>
                <a:ext uri="{FF2B5EF4-FFF2-40B4-BE49-F238E27FC236}">
                  <a16:creationId xmlns:a16="http://schemas.microsoft.com/office/drawing/2014/main" id="{19B93893-8782-47E1-ADA0-DB581D47B71C}"/>
                </a:ext>
              </a:extLst>
            </p:cNvPr>
            <p:cNvSpPr/>
            <p:nvPr/>
          </p:nvSpPr>
          <p:spPr>
            <a:xfrm>
              <a:off x="5810931" y="264715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Rectangle 352">
              <a:extLst>
                <a:ext uri="{FF2B5EF4-FFF2-40B4-BE49-F238E27FC236}">
                  <a16:creationId xmlns:a16="http://schemas.microsoft.com/office/drawing/2014/main" id="{A5205880-8608-4FEA-8923-312CBE64C61C}"/>
                </a:ext>
              </a:extLst>
            </p:cNvPr>
            <p:cNvSpPr/>
            <p:nvPr/>
          </p:nvSpPr>
          <p:spPr>
            <a:xfrm>
              <a:off x="5451490" y="228715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4" name="Rectangle 353">
              <a:extLst>
                <a:ext uri="{FF2B5EF4-FFF2-40B4-BE49-F238E27FC236}">
                  <a16:creationId xmlns:a16="http://schemas.microsoft.com/office/drawing/2014/main" id="{CC5A4D7B-0403-431F-9E18-A945C0E2FC1D}"/>
                </a:ext>
              </a:extLst>
            </p:cNvPr>
            <p:cNvSpPr/>
            <p:nvPr/>
          </p:nvSpPr>
          <p:spPr>
            <a:xfrm>
              <a:off x="5812049" y="228715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5" name="Rectangle 354">
              <a:extLst>
                <a:ext uri="{FF2B5EF4-FFF2-40B4-BE49-F238E27FC236}">
                  <a16:creationId xmlns:a16="http://schemas.microsoft.com/office/drawing/2014/main" id="{88F3B08C-BE63-4910-AB7C-EC00E2481A54}"/>
                </a:ext>
              </a:extLst>
            </p:cNvPr>
            <p:cNvSpPr/>
            <p:nvPr/>
          </p:nvSpPr>
          <p:spPr>
            <a:xfrm>
              <a:off x="6171490" y="228715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6" name="Group 355">
            <a:extLst>
              <a:ext uri="{FF2B5EF4-FFF2-40B4-BE49-F238E27FC236}">
                <a16:creationId xmlns:a16="http://schemas.microsoft.com/office/drawing/2014/main" id="{1ADB7699-3FA3-41D7-86AF-5D6BE7C499DB}"/>
              </a:ext>
            </a:extLst>
          </p:cNvPr>
          <p:cNvGrpSpPr/>
          <p:nvPr/>
        </p:nvGrpSpPr>
        <p:grpSpPr>
          <a:xfrm>
            <a:off x="9765193" y="2066294"/>
            <a:ext cx="1081118" cy="1080000"/>
            <a:chOff x="6671332" y="1922544"/>
            <a:chExt cx="1081118" cy="1080000"/>
          </a:xfrm>
          <a:solidFill>
            <a:srgbClr val="FFC000"/>
          </a:solidFill>
        </p:grpSpPr>
        <p:sp>
          <p:nvSpPr>
            <p:cNvPr id="357" name="Rectangle 356">
              <a:extLst>
                <a:ext uri="{FF2B5EF4-FFF2-40B4-BE49-F238E27FC236}">
                  <a16:creationId xmlns:a16="http://schemas.microsoft.com/office/drawing/2014/main" id="{570C591C-2ADB-475C-B5C6-A26902D69C52}"/>
                </a:ext>
              </a:extLst>
            </p:cNvPr>
            <p:cNvSpPr/>
            <p:nvPr/>
          </p:nvSpPr>
          <p:spPr>
            <a:xfrm>
              <a:off x="6672450" y="192254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8" name="Rectangle 357">
              <a:extLst>
                <a:ext uri="{FF2B5EF4-FFF2-40B4-BE49-F238E27FC236}">
                  <a16:creationId xmlns:a16="http://schemas.microsoft.com/office/drawing/2014/main" id="{67B2F2CD-0E1D-4B8F-9AE5-AD93550EB23C}"/>
                </a:ext>
              </a:extLst>
            </p:cNvPr>
            <p:cNvSpPr/>
            <p:nvPr/>
          </p:nvSpPr>
          <p:spPr>
            <a:xfrm>
              <a:off x="6671332" y="264254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9" name="Rectangle 358">
              <a:extLst>
                <a:ext uri="{FF2B5EF4-FFF2-40B4-BE49-F238E27FC236}">
                  <a16:creationId xmlns:a16="http://schemas.microsoft.com/office/drawing/2014/main" id="{59E80C14-62CB-4640-ACA9-64BC605D8C43}"/>
                </a:ext>
              </a:extLst>
            </p:cNvPr>
            <p:cNvSpPr/>
            <p:nvPr/>
          </p:nvSpPr>
          <p:spPr>
            <a:xfrm>
              <a:off x="6672450" y="228254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0" name="Rectangle 359">
              <a:extLst>
                <a:ext uri="{FF2B5EF4-FFF2-40B4-BE49-F238E27FC236}">
                  <a16:creationId xmlns:a16="http://schemas.microsoft.com/office/drawing/2014/main" id="{92402131-D1C0-4DE6-9B3D-489452B64530}"/>
                </a:ext>
              </a:extLst>
            </p:cNvPr>
            <p:cNvSpPr/>
            <p:nvPr/>
          </p:nvSpPr>
          <p:spPr>
            <a:xfrm>
              <a:off x="7033009" y="228254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1" name="Rectangle 360">
              <a:extLst>
                <a:ext uri="{FF2B5EF4-FFF2-40B4-BE49-F238E27FC236}">
                  <a16:creationId xmlns:a16="http://schemas.microsoft.com/office/drawing/2014/main" id="{1DA3E234-520D-4C2B-8D7F-D03ACD04CC77}"/>
                </a:ext>
              </a:extLst>
            </p:cNvPr>
            <p:cNvSpPr/>
            <p:nvPr/>
          </p:nvSpPr>
          <p:spPr>
            <a:xfrm>
              <a:off x="7392450" y="228254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2" name="Group 361">
            <a:extLst>
              <a:ext uri="{FF2B5EF4-FFF2-40B4-BE49-F238E27FC236}">
                <a16:creationId xmlns:a16="http://schemas.microsoft.com/office/drawing/2014/main" id="{DEB57F6B-AE3A-4521-8472-21F73F0F05B3}"/>
              </a:ext>
            </a:extLst>
          </p:cNvPr>
          <p:cNvGrpSpPr/>
          <p:nvPr/>
        </p:nvGrpSpPr>
        <p:grpSpPr>
          <a:xfrm>
            <a:off x="10586342" y="2546748"/>
            <a:ext cx="1441677" cy="720000"/>
            <a:chOff x="8161384" y="2270863"/>
            <a:chExt cx="1441677" cy="720000"/>
          </a:xfrm>
          <a:solidFill>
            <a:srgbClr val="FFC000"/>
          </a:solidFill>
        </p:grpSpPr>
        <p:sp>
          <p:nvSpPr>
            <p:cNvPr id="396" name="Rectangle 395">
              <a:extLst>
                <a:ext uri="{FF2B5EF4-FFF2-40B4-BE49-F238E27FC236}">
                  <a16:creationId xmlns:a16="http://schemas.microsoft.com/office/drawing/2014/main" id="{25977094-318F-4D97-A233-3AF7BA4E03D4}"/>
                </a:ext>
              </a:extLst>
            </p:cNvPr>
            <p:cNvSpPr/>
            <p:nvPr/>
          </p:nvSpPr>
          <p:spPr>
            <a:xfrm>
              <a:off x="8523061" y="227086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8" name="Rectangle 407">
              <a:extLst>
                <a:ext uri="{FF2B5EF4-FFF2-40B4-BE49-F238E27FC236}">
                  <a16:creationId xmlns:a16="http://schemas.microsoft.com/office/drawing/2014/main" id="{FEAFE0E8-05F9-4690-8D3D-DF18988CC633}"/>
                </a:ext>
              </a:extLst>
            </p:cNvPr>
            <p:cNvSpPr/>
            <p:nvPr/>
          </p:nvSpPr>
          <p:spPr>
            <a:xfrm>
              <a:off x="8161384" y="262808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9" name="Rectangle 408">
              <a:extLst>
                <a:ext uri="{FF2B5EF4-FFF2-40B4-BE49-F238E27FC236}">
                  <a16:creationId xmlns:a16="http://schemas.microsoft.com/office/drawing/2014/main" id="{1E585A95-CD8E-479B-A8AE-BBFF76F5A3FC}"/>
                </a:ext>
              </a:extLst>
            </p:cNvPr>
            <p:cNvSpPr/>
            <p:nvPr/>
          </p:nvSpPr>
          <p:spPr>
            <a:xfrm>
              <a:off x="8523061" y="263086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0" name="Rectangle 409">
              <a:extLst>
                <a:ext uri="{FF2B5EF4-FFF2-40B4-BE49-F238E27FC236}">
                  <a16:creationId xmlns:a16="http://schemas.microsoft.com/office/drawing/2014/main" id="{20D6CD23-1CBF-46A5-8BDE-19B4E9CB6C34}"/>
                </a:ext>
              </a:extLst>
            </p:cNvPr>
            <p:cNvSpPr/>
            <p:nvPr/>
          </p:nvSpPr>
          <p:spPr>
            <a:xfrm>
              <a:off x="8883620" y="263086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1" name="Rectangle 410">
              <a:extLst>
                <a:ext uri="{FF2B5EF4-FFF2-40B4-BE49-F238E27FC236}">
                  <a16:creationId xmlns:a16="http://schemas.microsoft.com/office/drawing/2014/main" id="{F70A49DA-87B4-4A86-A6C0-034A0C64B421}"/>
                </a:ext>
              </a:extLst>
            </p:cNvPr>
            <p:cNvSpPr/>
            <p:nvPr/>
          </p:nvSpPr>
          <p:spPr>
            <a:xfrm>
              <a:off x="9243061" y="263086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2" name="Group 411">
            <a:extLst>
              <a:ext uri="{FF2B5EF4-FFF2-40B4-BE49-F238E27FC236}">
                <a16:creationId xmlns:a16="http://schemas.microsoft.com/office/drawing/2014/main" id="{FCCFA767-73D1-4FDB-8244-D1DDA7CB015F}"/>
              </a:ext>
            </a:extLst>
          </p:cNvPr>
          <p:cNvGrpSpPr/>
          <p:nvPr/>
        </p:nvGrpSpPr>
        <p:grpSpPr>
          <a:xfrm>
            <a:off x="70644" y="4133802"/>
            <a:ext cx="1441677" cy="722774"/>
            <a:chOff x="9470064" y="2183552"/>
            <a:chExt cx="1441677" cy="722774"/>
          </a:xfrm>
          <a:solidFill>
            <a:srgbClr val="FFC000"/>
          </a:solidFill>
        </p:grpSpPr>
        <p:sp>
          <p:nvSpPr>
            <p:cNvPr id="424" name="Rectangle 423">
              <a:extLst>
                <a:ext uri="{FF2B5EF4-FFF2-40B4-BE49-F238E27FC236}">
                  <a16:creationId xmlns:a16="http://schemas.microsoft.com/office/drawing/2014/main" id="{EBA38789-B03A-4271-B08A-50F65F00E573}"/>
                </a:ext>
              </a:extLst>
            </p:cNvPr>
            <p:cNvSpPr/>
            <p:nvPr/>
          </p:nvSpPr>
          <p:spPr>
            <a:xfrm>
              <a:off x="9831741" y="218632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Rectangle 424">
              <a:extLst>
                <a:ext uri="{FF2B5EF4-FFF2-40B4-BE49-F238E27FC236}">
                  <a16:creationId xmlns:a16="http://schemas.microsoft.com/office/drawing/2014/main" id="{11AE2083-6CAF-4017-BB90-2159EC92E8BF}"/>
                </a:ext>
              </a:extLst>
            </p:cNvPr>
            <p:cNvSpPr/>
            <p:nvPr/>
          </p:nvSpPr>
          <p:spPr>
            <a:xfrm>
              <a:off x="9470064" y="218355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6" name="Rectangle 425">
              <a:extLst>
                <a:ext uri="{FF2B5EF4-FFF2-40B4-BE49-F238E27FC236}">
                  <a16:creationId xmlns:a16="http://schemas.microsoft.com/office/drawing/2014/main" id="{EA0686ED-C013-4F02-BFCB-99A4FECDFF4D}"/>
                </a:ext>
              </a:extLst>
            </p:cNvPr>
            <p:cNvSpPr/>
            <p:nvPr/>
          </p:nvSpPr>
          <p:spPr>
            <a:xfrm>
              <a:off x="9831741" y="254632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Rectangle 426">
              <a:extLst>
                <a:ext uri="{FF2B5EF4-FFF2-40B4-BE49-F238E27FC236}">
                  <a16:creationId xmlns:a16="http://schemas.microsoft.com/office/drawing/2014/main" id="{3633DA94-2956-42B1-90B4-7E6D74D0C1AB}"/>
                </a:ext>
              </a:extLst>
            </p:cNvPr>
            <p:cNvSpPr/>
            <p:nvPr/>
          </p:nvSpPr>
          <p:spPr>
            <a:xfrm>
              <a:off x="10192300" y="254632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8" name="Rectangle 427">
              <a:extLst>
                <a:ext uri="{FF2B5EF4-FFF2-40B4-BE49-F238E27FC236}">
                  <a16:creationId xmlns:a16="http://schemas.microsoft.com/office/drawing/2014/main" id="{6B7B2D5C-5114-4120-89E8-FA95714EEC6F}"/>
                </a:ext>
              </a:extLst>
            </p:cNvPr>
            <p:cNvSpPr/>
            <p:nvPr/>
          </p:nvSpPr>
          <p:spPr>
            <a:xfrm>
              <a:off x="10551741" y="254632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9" name="Group 428">
            <a:extLst>
              <a:ext uri="{FF2B5EF4-FFF2-40B4-BE49-F238E27FC236}">
                <a16:creationId xmlns:a16="http://schemas.microsoft.com/office/drawing/2014/main" id="{AEFB67AB-2644-4073-94CA-D817AD31E287}"/>
              </a:ext>
            </a:extLst>
          </p:cNvPr>
          <p:cNvGrpSpPr/>
          <p:nvPr/>
        </p:nvGrpSpPr>
        <p:grpSpPr>
          <a:xfrm>
            <a:off x="1651326" y="3717035"/>
            <a:ext cx="1080787" cy="1076335"/>
            <a:chOff x="11011659" y="1809784"/>
            <a:chExt cx="1080787" cy="1076335"/>
          </a:xfrm>
          <a:solidFill>
            <a:srgbClr val="FFC000"/>
          </a:solidFill>
        </p:grpSpPr>
        <p:sp>
          <p:nvSpPr>
            <p:cNvPr id="430" name="Rectangle 429">
              <a:extLst>
                <a:ext uri="{FF2B5EF4-FFF2-40B4-BE49-F238E27FC236}">
                  <a16:creationId xmlns:a16="http://schemas.microsoft.com/office/drawing/2014/main" id="{8F499887-D126-4036-97F3-EFDE71284E6B}"/>
                </a:ext>
              </a:extLst>
            </p:cNvPr>
            <p:cNvSpPr/>
            <p:nvPr/>
          </p:nvSpPr>
          <p:spPr>
            <a:xfrm>
              <a:off x="11012446" y="216611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1" name="Rectangle 430">
              <a:extLst>
                <a:ext uri="{FF2B5EF4-FFF2-40B4-BE49-F238E27FC236}">
                  <a16:creationId xmlns:a16="http://schemas.microsoft.com/office/drawing/2014/main" id="{59BE4D6F-98FE-42ED-8553-499DA615160C}"/>
                </a:ext>
              </a:extLst>
            </p:cNvPr>
            <p:cNvSpPr/>
            <p:nvPr/>
          </p:nvSpPr>
          <p:spPr>
            <a:xfrm>
              <a:off x="11011659" y="180978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2" name="Rectangle 431">
              <a:extLst>
                <a:ext uri="{FF2B5EF4-FFF2-40B4-BE49-F238E27FC236}">
                  <a16:creationId xmlns:a16="http://schemas.microsoft.com/office/drawing/2014/main" id="{AFDB420E-E48F-4486-9F4C-F20BC760939C}"/>
                </a:ext>
              </a:extLst>
            </p:cNvPr>
            <p:cNvSpPr/>
            <p:nvPr/>
          </p:nvSpPr>
          <p:spPr>
            <a:xfrm>
              <a:off x="11012446" y="252611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3" name="Rectangle 432">
              <a:extLst>
                <a:ext uri="{FF2B5EF4-FFF2-40B4-BE49-F238E27FC236}">
                  <a16:creationId xmlns:a16="http://schemas.microsoft.com/office/drawing/2014/main" id="{FAE52843-2A54-414E-A7F9-E3DE2A1D80E5}"/>
                </a:ext>
              </a:extLst>
            </p:cNvPr>
            <p:cNvSpPr/>
            <p:nvPr/>
          </p:nvSpPr>
          <p:spPr>
            <a:xfrm>
              <a:off x="11373005" y="252611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4" name="Rectangle 433">
              <a:extLst>
                <a:ext uri="{FF2B5EF4-FFF2-40B4-BE49-F238E27FC236}">
                  <a16:creationId xmlns:a16="http://schemas.microsoft.com/office/drawing/2014/main" id="{78B014B6-7C8F-4738-9E2A-B5A43F417A7F}"/>
                </a:ext>
              </a:extLst>
            </p:cNvPr>
            <p:cNvSpPr/>
            <p:nvPr/>
          </p:nvSpPr>
          <p:spPr>
            <a:xfrm>
              <a:off x="11732446" y="252611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5" name="Group 434">
            <a:extLst>
              <a:ext uri="{FF2B5EF4-FFF2-40B4-BE49-F238E27FC236}">
                <a16:creationId xmlns:a16="http://schemas.microsoft.com/office/drawing/2014/main" id="{C9A8CA2E-A932-44F7-8063-09C4B75D34DE}"/>
              </a:ext>
            </a:extLst>
          </p:cNvPr>
          <p:cNvGrpSpPr/>
          <p:nvPr/>
        </p:nvGrpSpPr>
        <p:grpSpPr>
          <a:xfrm>
            <a:off x="4718761" y="3805718"/>
            <a:ext cx="1080000" cy="1080000"/>
            <a:chOff x="5139917" y="2749349"/>
            <a:chExt cx="1080000" cy="1080000"/>
          </a:xfrm>
          <a:solidFill>
            <a:srgbClr val="FFC000"/>
          </a:solidFill>
        </p:grpSpPr>
        <p:sp>
          <p:nvSpPr>
            <p:cNvPr id="436" name="Rectangle 435">
              <a:extLst>
                <a:ext uri="{FF2B5EF4-FFF2-40B4-BE49-F238E27FC236}">
                  <a16:creationId xmlns:a16="http://schemas.microsoft.com/office/drawing/2014/main" id="{DA42A1B0-DEA1-40AC-B0A1-8CD12AC35255}"/>
                </a:ext>
              </a:extLst>
            </p:cNvPr>
            <p:cNvSpPr/>
            <p:nvPr/>
          </p:nvSpPr>
          <p:spPr>
            <a:xfrm>
              <a:off x="5139917" y="274934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437" name="Rectangle 436">
              <a:extLst>
                <a:ext uri="{FF2B5EF4-FFF2-40B4-BE49-F238E27FC236}">
                  <a16:creationId xmlns:a16="http://schemas.microsoft.com/office/drawing/2014/main" id="{B3597DA1-32F0-4DFA-A5CC-2C1CF82D7622}"/>
                </a:ext>
              </a:extLst>
            </p:cNvPr>
            <p:cNvSpPr/>
            <p:nvPr/>
          </p:nvSpPr>
          <p:spPr>
            <a:xfrm>
              <a:off x="5859917" y="346934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438" name="Rectangle 437">
              <a:extLst>
                <a:ext uri="{FF2B5EF4-FFF2-40B4-BE49-F238E27FC236}">
                  <a16:creationId xmlns:a16="http://schemas.microsoft.com/office/drawing/2014/main" id="{2C8B36D5-BF83-4811-AA3E-A5C3B2DB8C82}"/>
                </a:ext>
              </a:extLst>
            </p:cNvPr>
            <p:cNvSpPr/>
            <p:nvPr/>
          </p:nvSpPr>
          <p:spPr>
            <a:xfrm>
              <a:off x="5139917" y="310934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439" name="Rectangle 438">
              <a:extLst>
                <a:ext uri="{FF2B5EF4-FFF2-40B4-BE49-F238E27FC236}">
                  <a16:creationId xmlns:a16="http://schemas.microsoft.com/office/drawing/2014/main" id="{6631DCAB-3D56-4D29-86EB-8EA66BED9C31}"/>
                </a:ext>
              </a:extLst>
            </p:cNvPr>
            <p:cNvSpPr/>
            <p:nvPr/>
          </p:nvSpPr>
          <p:spPr>
            <a:xfrm>
              <a:off x="5500476" y="310934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440" name="Rectangle 439">
              <a:extLst>
                <a:ext uri="{FF2B5EF4-FFF2-40B4-BE49-F238E27FC236}">
                  <a16:creationId xmlns:a16="http://schemas.microsoft.com/office/drawing/2014/main" id="{A6BAB865-62CE-4811-93C1-87D40941776E}"/>
                </a:ext>
              </a:extLst>
            </p:cNvPr>
            <p:cNvSpPr/>
            <p:nvPr/>
          </p:nvSpPr>
          <p:spPr>
            <a:xfrm>
              <a:off x="5500476" y="346934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grpSp>
      <p:grpSp>
        <p:nvGrpSpPr>
          <p:cNvPr id="442" name="Group 441">
            <a:extLst>
              <a:ext uri="{FF2B5EF4-FFF2-40B4-BE49-F238E27FC236}">
                <a16:creationId xmlns:a16="http://schemas.microsoft.com/office/drawing/2014/main" id="{77D7DC1F-1773-4FEC-B9B7-6A8E51475F3C}"/>
              </a:ext>
            </a:extLst>
          </p:cNvPr>
          <p:cNvGrpSpPr/>
          <p:nvPr/>
        </p:nvGrpSpPr>
        <p:grpSpPr>
          <a:xfrm>
            <a:off x="5913819" y="3997507"/>
            <a:ext cx="720559" cy="1435676"/>
            <a:chOff x="6275936" y="2960370"/>
            <a:chExt cx="720559" cy="1435676"/>
          </a:xfrm>
          <a:solidFill>
            <a:srgbClr val="FFC000"/>
          </a:solidFill>
        </p:grpSpPr>
        <p:sp>
          <p:nvSpPr>
            <p:cNvPr id="443" name="Rectangle 442">
              <a:extLst>
                <a:ext uri="{FF2B5EF4-FFF2-40B4-BE49-F238E27FC236}">
                  <a16:creationId xmlns:a16="http://schemas.microsoft.com/office/drawing/2014/main" id="{BC7842EA-1E0A-4EEE-B75D-C5B8335B3266}"/>
                </a:ext>
              </a:extLst>
            </p:cNvPr>
            <p:cNvSpPr/>
            <p:nvPr/>
          </p:nvSpPr>
          <p:spPr>
            <a:xfrm>
              <a:off x="6275936" y="296037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Rectangle 443">
              <a:extLst>
                <a:ext uri="{FF2B5EF4-FFF2-40B4-BE49-F238E27FC236}">
                  <a16:creationId xmlns:a16="http://schemas.microsoft.com/office/drawing/2014/main" id="{06F9A0D3-F325-41BA-9F39-063E1AF3AAE3}"/>
                </a:ext>
              </a:extLst>
            </p:cNvPr>
            <p:cNvSpPr/>
            <p:nvPr/>
          </p:nvSpPr>
          <p:spPr>
            <a:xfrm>
              <a:off x="6635936" y="403604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5" name="Rectangle 444">
              <a:extLst>
                <a:ext uri="{FF2B5EF4-FFF2-40B4-BE49-F238E27FC236}">
                  <a16:creationId xmlns:a16="http://schemas.microsoft.com/office/drawing/2014/main" id="{2CCD233A-1559-4958-A80E-AA923525BA20}"/>
                </a:ext>
              </a:extLst>
            </p:cNvPr>
            <p:cNvSpPr/>
            <p:nvPr/>
          </p:nvSpPr>
          <p:spPr>
            <a:xfrm>
              <a:off x="6275936" y="332037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Rectangle 445">
              <a:extLst>
                <a:ext uri="{FF2B5EF4-FFF2-40B4-BE49-F238E27FC236}">
                  <a16:creationId xmlns:a16="http://schemas.microsoft.com/office/drawing/2014/main" id="{21890B26-59BA-483B-B74D-14DCFAD256AA}"/>
                </a:ext>
              </a:extLst>
            </p:cNvPr>
            <p:cNvSpPr/>
            <p:nvPr/>
          </p:nvSpPr>
          <p:spPr>
            <a:xfrm>
              <a:off x="6636495" y="332037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Rectangle 446">
              <a:extLst>
                <a:ext uri="{FF2B5EF4-FFF2-40B4-BE49-F238E27FC236}">
                  <a16:creationId xmlns:a16="http://schemas.microsoft.com/office/drawing/2014/main" id="{F1679A1C-E777-44B3-A94F-8657C2B914A8}"/>
                </a:ext>
              </a:extLst>
            </p:cNvPr>
            <p:cNvSpPr/>
            <p:nvPr/>
          </p:nvSpPr>
          <p:spPr>
            <a:xfrm>
              <a:off x="6636495" y="368037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8" name="Group 447">
            <a:extLst>
              <a:ext uri="{FF2B5EF4-FFF2-40B4-BE49-F238E27FC236}">
                <a16:creationId xmlns:a16="http://schemas.microsoft.com/office/drawing/2014/main" id="{50051C84-3CAF-4F31-A13E-E41F2573B756}"/>
              </a:ext>
            </a:extLst>
          </p:cNvPr>
          <p:cNvGrpSpPr/>
          <p:nvPr/>
        </p:nvGrpSpPr>
        <p:grpSpPr>
          <a:xfrm>
            <a:off x="6901933" y="3953802"/>
            <a:ext cx="1080952" cy="1080000"/>
            <a:chOff x="7159727" y="2860269"/>
            <a:chExt cx="1080952" cy="1080000"/>
          </a:xfrm>
          <a:solidFill>
            <a:srgbClr val="FFC000"/>
          </a:solidFill>
        </p:grpSpPr>
        <p:sp>
          <p:nvSpPr>
            <p:cNvPr id="449" name="Rectangle 448">
              <a:extLst>
                <a:ext uri="{FF2B5EF4-FFF2-40B4-BE49-F238E27FC236}">
                  <a16:creationId xmlns:a16="http://schemas.microsoft.com/office/drawing/2014/main" id="{2E6B1AF9-C8A4-4FD6-A899-F80114DC6A21}"/>
                </a:ext>
              </a:extLst>
            </p:cNvPr>
            <p:cNvSpPr/>
            <p:nvPr/>
          </p:nvSpPr>
          <p:spPr>
            <a:xfrm>
              <a:off x="7520120" y="286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0" name="Rectangle 449">
              <a:extLst>
                <a:ext uri="{FF2B5EF4-FFF2-40B4-BE49-F238E27FC236}">
                  <a16:creationId xmlns:a16="http://schemas.microsoft.com/office/drawing/2014/main" id="{F0D21290-0BF6-4CC1-9B40-E8141F0EFCA2}"/>
                </a:ext>
              </a:extLst>
            </p:cNvPr>
            <p:cNvSpPr/>
            <p:nvPr/>
          </p:nvSpPr>
          <p:spPr>
            <a:xfrm>
              <a:off x="7159727" y="322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1" name="Rectangle 450">
              <a:extLst>
                <a:ext uri="{FF2B5EF4-FFF2-40B4-BE49-F238E27FC236}">
                  <a16:creationId xmlns:a16="http://schemas.microsoft.com/office/drawing/2014/main" id="{64A24ECF-FFB4-462A-9E75-27C9F889195C}"/>
                </a:ext>
              </a:extLst>
            </p:cNvPr>
            <p:cNvSpPr/>
            <p:nvPr/>
          </p:nvSpPr>
          <p:spPr>
            <a:xfrm>
              <a:off x="7520120" y="322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2" name="Rectangle 451">
              <a:extLst>
                <a:ext uri="{FF2B5EF4-FFF2-40B4-BE49-F238E27FC236}">
                  <a16:creationId xmlns:a16="http://schemas.microsoft.com/office/drawing/2014/main" id="{125B3253-6975-4AD2-87BC-23346F144275}"/>
                </a:ext>
              </a:extLst>
            </p:cNvPr>
            <p:cNvSpPr/>
            <p:nvPr/>
          </p:nvSpPr>
          <p:spPr>
            <a:xfrm>
              <a:off x="7880679" y="322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3" name="Rectangle 452">
              <a:extLst>
                <a:ext uri="{FF2B5EF4-FFF2-40B4-BE49-F238E27FC236}">
                  <a16:creationId xmlns:a16="http://schemas.microsoft.com/office/drawing/2014/main" id="{20B2A4A1-EAC9-4492-AC95-E373D5A6ACAB}"/>
                </a:ext>
              </a:extLst>
            </p:cNvPr>
            <p:cNvSpPr/>
            <p:nvPr/>
          </p:nvSpPr>
          <p:spPr>
            <a:xfrm>
              <a:off x="7880679" y="358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4" name="Group 453">
            <a:extLst>
              <a:ext uri="{FF2B5EF4-FFF2-40B4-BE49-F238E27FC236}">
                <a16:creationId xmlns:a16="http://schemas.microsoft.com/office/drawing/2014/main" id="{4DB02F51-2CED-41F3-9176-FA3C26F162EF}"/>
              </a:ext>
            </a:extLst>
          </p:cNvPr>
          <p:cNvGrpSpPr/>
          <p:nvPr/>
        </p:nvGrpSpPr>
        <p:grpSpPr>
          <a:xfrm>
            <a:off x="7822708" y="3587079"/>
            <a:ext cx="1080838" cy="1080000"/>
            <a:chOff x="8346009" y="3135328"/>
            <a:chExt cx="1080838" cy="1080000"/>
          </a:xfrm>
          <a:solidFill>
            <a:srgbClr val="FFC000"/>
          </a:solidFill>
        </p:grpSpPr>
        <p:sp>
          <p:nvSpPr>
            <p:cNvPr id="455" name="Rectangle 454">
              <a:extLst>
                <a:ext uri="{FF2B5EF4-FFF2-40B4-BE49-F238E27FC236}">
                  <a16:creationId xmlns:a16="http://schemas.microsoft.com/office/drawing/2014/main" id="{FBCE08DA-983F-41FA-8E55-F4B3CC031485}"/>
                </a:ext>
              </a:extLst>
            </p:cNvPr>
            <p:cNvSpPr/>
            <p:nvPr/>
          </p:nvSpPr>
          <p:spPr>
            <a:xfrm>
              <a:off x="8706288" y="313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6" name="Rectangle 455">
              <a:extLst>
                <a:ext uri="{FF2B5EF4-FFF2-40B4-BE49-F238E27FC236}">
                  <a16:creationId xmlns:a16="http://schemas.microsoft.com/office/drawing/2014/main" id="{99FBC980-56C0-443E-B756-36A7814A295E}"/>
                </a:ext>
              </a:extLst>
            </p:cNvPr>
            <p:cNvSpPr/>
            <p:nvPr/>
          </p:nvSpPr>
          <p:spPr>
            <a:xfrm>
              <a:off x="8346009" y="313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7" name="Rectangle 456">
              <a:extLst>
                <a:ext uri="{FF2B5EF4-FFF2-40B4-BE49-F238E27FC236}">
                  <a16:creationId xmlns:a16="http://schemas.microsoft.com/office/drawing/2014/main" id="{29434106-2276-4793-9FC7-58EF26238FAF}"/>
                </a:ext>
              </a:extLst>
            </p:cNvPr>
            <p:cNvSpPr/>
            <p:nvPr/>
          </p:nvSpPr>
          <p:spPr>
            <a:xfrm>
              <a:off x="8706288" y="349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8" name="Rectangle 457">
              <a:extLst>
                <a:ext uri="{FF2B5EF4-FFF2-40B4-BE49-F238E27FC236}">
                  <a16:creationId xmlns:a16="http://schemas.microsoft.com/office/drawing/2014/main" id="{91A3546C-CE70-4BCD-B9D0-F46020307CE6}"/>
                </a:ext>
              </a:extLst>
            </p:cNvPr>
            <p:cNvSpPr/>
            <p:nvPr/>
          </p:nvSpPr>
          <p:spPr>
            <a:xfrm>
              <a:off x="9066847" y="349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9" name="Rectangle 458">
              <a:extLst>
                <a:ext uri="{FF2B5EF4-FFF2-40B4-BE49-F238E27FC236}">
                  <a16:creationId xmlns:a16="http://schemas.microsoft.com/office/drawing/2014/main" id="{E1404942-C412-4C6B-BC4A-612C485EDD60}"/>
                </a:ext>
              </a:extLst>
            </p:cNvPr>
            <p:cNvSpPr/>
            <p:nvPr/>
          </p:nvSpPr>
          <p:spPr>
            <a:xfrm>
              <a:off x="9066847" y="385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0" name="Group 459">
            <a:extLst>
              <a:ext uri="{FF2B5EF4-FFF2-40B4-BE49-F238E27FC236}">
                <a16:creationId xmlns:a16="http://schemas.microsoft.com/office/drawing/2014/main" id="{374C6BE9-25D2-4802-818A-1DCD07116C0F}"/>
              </a:ext>
            </a:extLst>
          </p:cNvPr>
          <p:cNvGrpSpPr/>
          <p:nvPr/>
        </p:nvGrpSpPr>
        <p:grpSpPr>
          <a:xfrm>
            <a:off x="9189552" y="3354762"/>
            <a:ext cx="720559" cy="1433561"/>
            <a:chOff x="9557399" y="3084447"/>
            <a:chExt cx="720559" cy="1433561"/>
          </a:xfrm>
          <a:solidFill>
            <a:srgbClr val="FFC000"/>
          </a:solidFill>
        </p:grpSpPr>
        <p:sp>
          <p:nvSpPr>
            <p:cNvPr id="461" name="Rectangle 460">
              <a:extLst>
                <a:ext uri="{FF2B5EF4-FFF2-40B4-BE49-F238E27FC236}">
                  <a16:creationId xmlns:a16="http://schemas.microsoft.com/office/drawing/2014/main" id="{B99B2611-B2BB-47D6-B667-6B2BDC479912}"/>
                </a:ext>
              </a:extLst>
            </p:cNvPr>
            <p:cNvSpPr/>
            <p:nvPr/>
          </p:nvSpPr>
          <p:spPr>
            <a:xfrm>
              <a:off x="9557399" y="343800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2" name="Rectangle 461">
              <a:extLst>
                <a:ext uri="{FF2B5EF4-FFF2-40B4-BE49-F238E27FC236}">
                  <a16:creationId xmlns:a16="http://schemas.microsoft.com/office/drawing/2014/main" id="{0B97F2AB-C32F-41D5-BB42-F2B0A1FB3983}"/>
                </a:ext>
              </a:extLst>
            </p:cNvPr>
            <p:cNvSpPr/>
            <p:nvPr/>
          </p:nvSpPr>
          <p:spPr>
            <a:xfrm>
              <a:off x="9557792" y="308444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3" name="Rectangle 462">
              <a:extLst>
                <a:ext uri="{FF2B5EF4-FFF2-40B4-BE49-F238E27FC236}">
                  <a16:creationId xmlns:a16="http://schemas.microsoft.com/office/drawing/2014/main" id="{71782841-91C8-43EB-8ABB-8609D2052B3F}"/>
                </a:ext>
              </a:extLst>
            </p:cNvPr>
            <p:cNvSpPr/>
            <p:nvPr/>
          </p:nvSpPr>
          <p:spPr>
            <a:xfrm>
              <a:off x="9557399" y="379800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4" name="Rectangle 463">
              <a:extLst>
                <a:ext uri="{FF2B5EF4-FFF2-40B4-BE49-F238E27FC236}">
                  <a16:creationId xmlns:a16="http://schemas.microsoft.com/office/drawing/2014/main" id="{B36C329E-0582-415C-8B5F-43F46665699D}"/>
                </a:ext>
              </a:extLst>
            </p:cNvPr>
            <p:cNvSpPr/>
            <p:nvPr/>
          </p:nvSpPr>
          <p:spPr>
            <a:xfrm>
              <a:off x="9917958" y="379800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5" name="Rectangle 464">
              <a:extLst>
                <a:ext uri="{FF2B5EF4-FFF2-40B4-BE49-F238E27FC236}">
                  <a16:creationId xmlns:a16="http://schemas.microsoft.com/office/drawing/2014/main" id="{4DF6E9B7-19BA-4B7C-A56E-22BA5FBF8841}"/>
                </a:ext>
              </a:extLst>
            </p:cNvPr>
            <p:cNvSpPr/>
            <p:nvPr/>
          </p:nvSpPr>
          <p:spPr>
            <a:xfrm>
              <a:off x="9917958" y="415800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6" name="Group 465">
            <a:extLst>
              <a:ext uri="{FF2B5EF4-FFF2-40B4-BE49-F238E27FC236}">
                <a16:creationId xmlns:a16="http://schemas.microsoft.com/office/drawing/2014/main" id="{545F0B30-747D-4A12-B310-D46FFC150849}"/>
              </a:ext>
            </a:extLst>
          </p:cNvPr>
          <p:cNvGrpSpPr/>
          <p:nvPr/>
        </p:nvGrpSpPr>
        <p:grpSpPr>
          <a:xfrm>
            <a:off x="3359614" y="4165718"/>
            <a:ext cx="1080000" cy="720000"/>
            <a:chOff x="3671156" y="3113705"/>
            <a:chExt cx="1080000" cy="720000"/>
          </a:xfrm>
          <a:solidFill>
            <a:srgbClr val="FFC000"/>
          </a:solidFill>
        </p:grpSpPr>
        <p:sp>
          <p:nvSpPr>
            <p:cNvPr id="467" name="Rectangle 466">
              <a:extLst>
                <a:ext uri="{FF2B5EF4-FFF2-40B4-BE49-F238E27FC236}">
                  <a16:creationId xmlns:a16="http://schemas.microsoft.com/office/drawing/2014/main" id="{B5ECF3A5-748F-4F12-A613-728A6B73A057}"/>
                </a:ext>
              </a:extLst>
            </p:cNvPr>
            <p:cNvSpPr/>
            <p:nvPr/>
          </p:nvSpPr>
          <p:spPr>
            <a:xfrm>
              <a:off x="3671156" y="31137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8" name="Rectangle 467">
              <a:extLst>
                <a:ext uri="{FF2B5EF4-FFF2-40B4-BE49-F238E27FC236}">
                  <a16:creationId xmlns:a16="http://schemas.microsoft.com/office/drawing/2014/main" id="{DE7EC1CD-5E4B-48B4-ACF1-717D7660738B}"/>
                </a:ext>
              </a:extLst>
            </p:cNvPr>
            <p:cNvSpPr/>
            <p:nvPr/>
          </p:nvSpPr>
          <p:spPr>
            <a:xfrm>
              <a:off x="4391156" y="31137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9" name="Rectangle 468">
              <a:extLst>
                <a:ext uri="{FF2B5EF4-FFF2-40B4-BE49-F238E27FC236}">
                  <a16:creationId xmlns:a16="http://schemas.microsoft.com/office/drawing/2014/main" id="{603B36C7-91B1-4288-AD4E-D2B4DAEE1349}"/>
                </a:ext>
              </a:extLst>
            </p:cNvPr>
            <p:cNvSpPr/>
            <p:nvPr/>
          </p:nvSpPr>
          <p:spPr>
            <a:xfrm>
              <a:off x="3671156" y="34737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0" name="Rectangle 469">
              <a:extLst>
                <a:ext uri="{FF2B5EF4-FFF2-40B4-BE49-F238E27FC236}">
                  <a16:creationId xmlns:a16="http://schemas.microsoft.com/office/drawing/2014/main" id="{17BF5512-0382-47BE-A7B8-8F6BD7FB2D4B}"/>
                </a:ext>
              </a:extLst>
            </p:cNvPr>
            <p:cNvSpPr/>
            <p:nvPr/>
          </p:nvSpPr>
          <p:spPr>
            <a:xfrm>
              <a:off x="4031715" y="34737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1" name="Rectangle 470">
              <a:extLst>
                <a:ext uri="{FF2B5EF4-FFF2-40B4-BE49-F238E27FC236}">
                  <a16:creationId xmlns:a16="http://schemas.microsoft.com/office/drawing/2014/main" id="{16FC0B92-062A-4EA3-8698-85700B202B6E}"/>
                </a:ext>
              </a:extLst>
            </p:cNvPr>
            <p:cNvSpPr/>
            <p:nvPr/>
          </p:nvSpPr>
          <p:spPr>
            <a:xfrm>
              <a:off x="4391156" y="34737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3" name="Group 472">
            <a:extLst>
              <a:ext uri="{FF2B5EF4-FFF2-40B4-BE49-F238E27FC236}">
                <a16:creationId xmlns:a16="http://schemas.microsoft.com/office/drawing/2014/main" id="{13A91E5F-7A81-4A61-B6CC-FAC00BFACA97}"/>
              </a:ext>
            </a:extLst>
          </p:cNvPr>
          <p:cNvGrpSpPr/>
          <p:nvPr/>
        </p:nvGrpSpPr>
        <p:grpSpPr>
          <a:xfrm>
            <a:off x="10091656" y="3509068"/>
            <a:ext cx="720559" cy="1440000"/>
            <a:chOff x="10398756" y="3040269"/>
            <a:chExt cx="720559" cy="1440000"/>
          </a:xfrm>
          <a:solidFill>
            <a:srgbClr val="FFC000"/>
          </a:solidFill>
        </p:grpSpPr>
        <p:sp>
          <p:nvSpPr>
            <p:cNvPr id="474" name="Rectangle 473">
              <a:extLst>
                <a:ext uri="{FF2B5EF4-FFF2-40B4-BE49-F238E27FC236}">
                  <a16:creationId xmlns:a16="http://schemas.microsoft.com/office/drawing/2014/main" id="{AE7E1957-19C0-4EDF-8AD8-63519C323B94}"/>
                </a:ext>
              </a:extLst>
            </p:cNvPr>
            <p:cNvSpPr/>
            <p:nvPr/>
          </p:nvSpPr>
          <p:spPr>
            <a:xfrm>
              <a:off x="10398756" y="304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5" name="Rectangle 474">
              <a:extLst>
                <a:ext uri="{FF2B5EF4-FFF2-40B4-BE49-F238E27FC236}">
                  <a16:creationId xmlns:a16="http://schemas.microsoft.com/office/drawing/2014/main" id="{997BBE05-D58F-4EA5-A5F5-56ED394728BA}"/>
                </a:ext>
              </a:extLst>
            </p:cNvPr>
            <p:cNvSpPr/>
            <p:nvPr/>
          </p:nvSpPr>
          <p:spPr>
            <a:xfrm>
              <a:off x="10398756" y="376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6" name="Rectangle 475">
              <a:extLst>
                <a:ext uri="{FF2B5EF4-FFF2-40B4-BE49-F238E27FC236}">
                  <a16:creationId xmlns:a16="http://schemas.microsoft.com/office/drawing/2014/main" id="{8874769C-DB6E-4B7A-A10E-115657F9EF27}"/>
                </a:ext>
              </a:extLst>
            </p:cNvPr>
            <p:cNvSpPr/>
            <p:nvPr/>
          </p:nvSpPr>
          <p:spPr>
            <a:xfrm>
              <a:off x="10398756" y="340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7" name="Rectangle 476">
              <a:extLst>
                <a:ext uri="{FF2B5EF4-FFF2-40B4-BE49-F238E27FC236}">
                  <a16:creationId xmlns:a16="http://schemas.microsoft.com/office/drawing/2014/main" id="{D7B756B2-990E-4F4D-AD15-8ADC035C3E35}"/>
                </a:ext>
              </a:extLst>
            </p:cNvPr>
            <p:cNvSpPr/>
            <p:nvPr/>
          </p:nvSpPr>
          <p:spPr>
            <a:xfrm>
              <a:off x="10759315" y="340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8" name="Rectangle 477">
              <a:extLst>
                <a:ext uri="{FF2B5EF4-FFF2-40B4-BE49-F238E27FC236}">
                  <a16:creationId xmlns:a16="http://schemas.microsoft.com/office/drawing/2014/main" id="{521982BC-DCF5-439A-AABF-36BDC14696FD}"/>
                </a:ext>
              </a:extLst>
            </p:cNvPr>
            <p:cNvSpPr/>
            <p:nvPr/>
          </p:nvSpPr>
          <p:spPr>
            <a:xfrm>
              <a:off x="10398756" y="412026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9" name="Group 478">
            <a:extLst>
              <a:ext uri="{FF2B5EF4-FFF2-40B4-BE49-F238E27FC236}">
                <a16:creationId xmlns:a16="http://schemas.microsoft.com/office/drawing/2014/main" id="{A880B25C-7904-45C5-98E2-131D1413F6E5}"/>
              </a:ext>
            </a:extLst>
          </p:cNvPr>
          <p:cNvGrpSpPr/>
          <p:nvPr/>
        </p:nvGrpSpPr>
        <p:grpSpPr>
          <a:xfrm>
            <a:off x="10991826" y="3537035"/>
            <a:ext cx="1080838" cy="1080000"/>
            <a:chOff x="10950443" y="3159094"/>
            <a:chExt cx="1080838" cy="1080000"/>
          </a:xfrm>
          <a:solidFill>
            <a:srgbClr val="FFC000"/>
          </a:solidFill>
        </p:grpSpPr>
        <p:sp>
          <p:nvSpPr>
            <p:cNvPr id="480" name="Rectangle 479">
              <a:extLst>
                <a:ext uri="{FF2B5EF4-FFF2-40B4-BE49-F238E27FC236}">
                  <a16:creationId xmlns:a16="http://schemas.microsoft.com/office/drawing/2014/main" id="{47DB9466-617F-4050-9C30-A131BC97FC27}"/>
                </a:ext>
              </a:extLst>
            </p:cNvPr>
            <p:cNvSpPr/>
            <p:nvPr/>
          </p:nvSpPr>
          <p:spPr>
            <a:xfrm>
              <a:off x="11310722" y="31590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1" name="Rectangle 480">
              <a:extLst>
                <a:ext uri="{FF2B5EF4-FFF2-40B4-BE49-F238E27FC236}">
                  <a16:creationId xmlns:a16="http://schemas.microsoft.com/office/drawing/2014/main" id="{C400E228-986F-4DBD-91A6-EE51AA4B7859}"/>
                </a:ext>
              </a:extLst>
            </p:cNvPr>
            <p:cNvSpPr/>
            <p:nvPr/>
          </p:nvSpPr>
          <p:spPr>
            <a:xfrm>
              <a:off x="11310722" y="38790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2" name="Rectangle 481">
              <a:extLst>
                <a:ext uri="{FF2B5EF4-FFF2-40B4-BE49-F238E27FC236}">
                  <a16:creationId xmlns:a16="http://schemas.microsoft.com/office/drawing/2014/main" id="{F5B33402-9E28-4EAB-AE45-3B58F97BB5E9}"/>
                </a:ext>
              </a:extLst>
            </p:cNvPr>
            <p:cNvSpPr/>
            <p:nvPr/>
          </p:nvSpPr>
          <p:spPr>
            <a:xfrm>
              <a:off x="11310722" y="35190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3" name="Rectangle 482">
              <a:extLst>
                <a:ext uri="{FF2B5EF4-FFF2-40B4-BE49-F238E27FC236}">
                  <a16:creationId xmlns:a16="http://schemas.microsoft.com/office/drawing/2014/main" id="{A14A5296-E0FE-45E7-85C9-5C2B329B4BBC}"/>
                </a:ext>
              </a:extLst>
            </p:cNvPr>
            <p:cNvSpPr/>
            <p:nvPr/>
          </p:nvSpPr>
          <p:spPr>
            <a:xfrm>
              <a:off x="11671281" y="35190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4" name="Rectangle 483">
              <a:extLst>
                <a:ext uri="{FF2B5EF4-FFF2-40B4-BE49-F238E27FC236}">
                  <a16:creationId xmlns:a16="http://schemas.microsoft.com/office/drawing/2014/main" id="{565AA463-1F1B-488F-9881-11EC51172E1A}"/>
                </a:ext>
              </a:extLst>
            </p:cNvPr>
            <p:cNvSpPr/>
            <p:nvPr/>
          </p:nvSpPr>
          <p:spPr>
            <a:xfrm>
              <a:off x="10950443" y="387909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5" name="Group 484">
            <a:extLst>
              <a:ext uri="{FF2B5EF4-FFF2-40B4-BE49-F238E27FC236}">
                <a16:creationId xmlns:a16="http://schemas.microsoft.com/office/drawing/2014/main" id="{503BF5EE-2A6E-4BF8-B5A5-FEB0F6F98503}"/>
              </a:ext>
            </a:extLst>
          </p:cNvPr>
          <p:cNvGrpSpPr/>
          <p:nvPr/>
        </p:nvGrpSpPr>
        <p:grpSpPr>
          <a:xfrm>
            <a:off x="294362" y="5058012"/>
            <a:ext cx="1083607" cy="1080000"/>
            <a:chOff x="3259667" y="3926937"/>
            <a:chExt cx="1083607" cy="1080000"/>
          </a:xfrm>
          <a:solidFill>
            <a:srgbClr val="FFC000"/>
          </a:solidFill>
        </p:grpSpPr>
        <p:sp>
          <p:nvSpPr>
            <p:cNvPr id="486" name="Rectangle 485">
              <a:extLst>
                <a:ext uri="{FF2B5EF4-FFF2-40B4-BE49-F238E27FC236}">
                  <a16:creationId xmlns:a16="http://schemas.microsoft.com/office/drawing/2014/main" id="{A2BC78DA-0F72-4D58-A347-586E2028BAAA}"/>
                </a:ext>
              </a:extLst>
            </p:cNvPr>
            <p:cNvSpPr/>
            <p:nvPr/>
          </p:nvSpPr>
          <p:spPr>
            <a:xfrm>
              <a:off x="3622715" y="39269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7" name="Rectangle 486">
              <a:extLst>
                <a:ext uri="{FF2B5EF4-FFF2-40B4-BE49-F238E27FC236}">
                  <a16:creationId xmlns:a16="http://schemas.microsoft.com/office/drawing/2014/main" id="{7BF62666-7D42-4F8A-9FE7-042FC10FA773}"/>
                </a:ext>
              </a:extLst>
            </p:cNvPr>
            <p:cNvSpPr/>
            <p:nvPr/>
          </p:nvSpPr>
          <p:spPr>
            <a:xfrm>
              <a:off x="3622715" y="46469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8" name="Rectangle 487">
              <a:extLst>
                <a:ext uri="{FF2B5EF4-FFF2-40B4-BE49-F238E27FC236}">
                  <a16:creationId xmlns:a16="http://schemas.microsoft.com/office/drawing/2014/main" id="{9E17405D-0458-47FC-B57C-5C20CD54AD90}"/>
                </a:ext>
              </a:extLst>
            </p:cNvPr>
            <p:cNvSpPr/>
            <p:nvPr/>
          </p:nvSpPr>
          <p:spPr>
            <a:xfrm>
              <a:off x="3622715" y="42869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9" name="Rectangle 488">
              <a:extLst>
                <a:ext uri="{FF2B5EF4-FFF2-40B4-BE49-F238E27FC236}">
                  <a16:creationId xmlns:a16="http://schemas.microsoft.com/office/drawing/2014/main" id="{F9931AE1-0145-42DB-BFC6-55C6FF5A376E}"/>
                </a:ext>
              </a:extLst>
            </p:cNvPr>
            <p:cNvSpPr/>
            <p:nvPr/>
          </p:nvSpPr>
          <p:spPr>
            <a:xfrm>
              <a:off x="3983274" y="42869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0" name="Rectangle 489">
              <a:extLst>
                <a:ext uri="{FF2B5EF4-FFF2-40B4-BE49-F238E27FC236}">
                  <a16:creationId xmlns:a16="http://schemas.microsoft.com/office/drawing/2014/main" id="{E848811B-2121-4011-9EBE-9E1A1087C8E3}"/>
                </a:ext>
              </a:extLst>
            </p:cNvPr>
            <p:cNvSpPr/>
            <p:nvPr/>
          </p:nvSpPr>
          <p:spPr>
            <a:xfrm>
              <a:off x="3259667" y="42869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1" name="Group 490">
            <a:extLst>
              <a:ext uri="{FF2B5EF4-FFF2-40B4-BE49-F238E27FC236}">
                <a16:creationId xmlns:a16="http://schemas.microsoft.com/office/drawing/2014/main" id="{0868F89E-75AC-4D4F-8227-44295A4E6EF8}"/>
              </a:ext>
            </a:extLst>
          </p:cNvPr>
          <p:cNvGrpSpPr/>
          <p:nvPr/>
        </p:nvGrpSpPr>
        <p:grpSpPr>
          <a:xfrm>
            <a:off x="1540701" y="5101528"/>
            <a:ext cx="1066640" cy="1080000"/>
            <a:chOff x="4453391" y="3933205"/>
            <a:chExt cx="1066640" cy="1080000"/>
          </a:xfrm>
          <a:solidFill>
            <a:srgbClr val="FFC000"/>
          </a:solidFill>
        </p:grpSpPr>
        <p:sp>
          <p:nvSpPr>
            <p:cNvPr id="492" name="Rectangle 491">
              <a:extLst>
                <a:ext uri="{FF2B5EF4-FFF2-40B4-BE49-F238E27FC236}">
                  <a16:creationId xmlns:a16="http://schemas.microsoft.com/office/drawing/2014/main" id="{0EA4B2AF-202C-4894-98F0-D2004D4D348D}"/>
                </a:ext>
              </a:extLst>
            </p:cNvPr>
            <p:cNvSpPr/>
            <p:nvPr/>
          </p:nvSpPr>
          <p:spPr>
            <a:xfrm>
              <a:off x="4799472" y="39332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3" name="Rectangle 492">
              <a:extLst>
                <a:ext uri="{FF2B5EF4-FFF2-40B4-BE49-F238E27FC236}">
                  <a16:creationId xmlns:a16="http://schemas.microsoft.com/office/drawing/2014/main" id="{FBF61827-9754-4D17-A883-FE14B7997387}"/>
                </a:ext>
              </a:extLst>
            </p:cNvPr>
            <p:cNvSpPr/>
            <p:nvPr/>
          </p:nvSpPr>
          <p:spPr>
            <a:xfrm>
              <a:off x="4799472" y="46532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4" name="Rectangle 493">
              <a:extLst>
                <a:ext uri="{FF2B5EF4-FFF2-40B4-BE49-F238E27FC236}">
                  <a16:creationId xmlns:a16="http://schemas.microsoft.com/office/drawing/2014/main" id="{9003B280-7B12-4B56-9C46-639B84DF6380}"/>
                </a:ext>
              </a:extLst>
            </p:cNvPr>
            <p:cNvSpPr/>
            <p:nvPr/>
          </p:nvSpPr>
          <p:spPr>
            <a:xfrm>
              <a:off x="4799472" y="42932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5" name="Rectangle 494">
              <a:extLst>
                <a:ext uri="{FF2B5EF4-FFF2-40B4-BE49-F238E27FC236}">
                  <a16:creationId xmlns:a16="http://schemas.microsoft.com/office/drawing/2014/main" id="{BA2BC5E9-BB42-4775-9EC6-03AAF7B86831}"/>
                </a:ext>
              </a:extLst>
            </p:cNvPr>
            <p:cNvSpPr/>
            <p:nvPr/>
          </p:nvSpPr>
          <p:spPr>
            <a:xfrm>
              <a:off x="5160031" y="429320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6" name="Rectangle 495">
              <a:extLst>
                <a:ext uri="{FF2B5EF4-FFF2-40B4-BE49-F238E27FC236}">
                  <a16:creationId xmlns:a16="http://schemas.microsoft.com/office/drawing/2014/main" id="{299FC21A-B462-4B1D-8014-A8514ABAE120}"/>
                </a:ext>
              </a:extLst>
            </p:cNvPr>
            <p:cNvSpPr/>
            <p:nvPr/>
          </p:nvSpPr>
          <p:spPr>
            <a:xfrm>
              <a:off x="4453391" y="3935084"/>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7" name="Group 496">
            <a:extLst>
              <a:ext uri="{FF2B5EF4-FFF2-40B4-BE49-F238E27FC236}">
                <a16:creationId xmlns:a16="http://schemas.microsoft.com/office/drawing/2014/main" id="{77AD180A-AE5A-4EF9-B324-FA719144201E}"/>
              </a:ext>
            </a:extLst>
          </p:cNvPr>
          <p:cNvGrpSpPr/>
          <p:nvPr/>
        </p:nvGrpSpPr>
        <p:grpSpPr>
          <a:xfrm>
            <a:off x="2839496" y="4761031"/>
            <a:ext cx="725747" cy="1437836"/>
            <a:chOff x="5656095" y="3999793"/>
            <a:chExt cx="725747" cy="1437836"/>
          </a:xfrm>
          <a:solidFill>
            <a:srgbClr val="FFC000"/>
          </a:solidFill>
        </p:grpSpPr>
        <p:sp>
          <p:nvSpPr>
            <p:cNvPr id="498" name="Rectangle 497">
              <a:extLst>
                <a:ext uri="{FF2B5EF4-FFF2-40B4-BE49-F238E27FC236}">
                  <a16:creationId xmlns:a16="http://schemas.microsoft.com/office/drawing/2014/main" id="{8AE2BC4F-5933-4845-98C9-E30AD4FB5A32}"/>
                </a:ext>
              </a:extLst>
            </p:cNvPr>
            <p:cNvSpPr/>
            <p:nvPr/>
          </p:nvSpPr>
          <p:spPr>
            <a:xfrm>
              <a:off x="5661283" y="435762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9" name="Rectangle 498">
              <a:extLst>
                <a:ext uri="{FF2B5EF4-FFF2-40B4-BE49-F238E27FC236}">
                  <a16:creationId xmlns:a16="http://schemas.microsoft.com/office/drawing/2014/main" id="{DEE0196E-FBF3-4D58-B8F5-0616E0F14637}"/>
                </a:ext>
              </a:extLst>
            </p:cNvPr>
            <p:cNvSpPr/>
            <p:nvPr/>
          </p:nvSpPr>
          <p:spPr>
            <a:xfrm>
              <a:off x="5661283" y="507762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0" name="Rectangle 499">
              <a:extLst>
                <a:ext uri="{FF2B5EF4-FFF2-40B4-BE49-F238E27FC236}">
                  <a16:creationId xmlns:a16="http://schemas.microsoft.com/office/drawing/2014/main" id="{974A5E4B-7660-44F8-803B-24BFEC49DB25}"/>
                </a:ext>
              </a:extLst>
            </p:cNvPr>
            <p:cNvSpPr/>
            <p:nvPr/>
          </p:nvSpPr>
          <p:spPr>
            <a:xfrm>
              <a:off x="5661283" y="471762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1" name="Rectangle 500">
              <a:extLst>
                <a:ext uri="{FF2B5EF4-FFF2-40B4-BE49-F238E27FC236}">
                  <a16:creationId xmlns:a16="http://schemas.microsoft.com/office/drawing/2014/main" id="{4D799029-2B7F-47D1-9116-AAE7C89E5E35}"/>
                </a:ext>
              </a:extLst>
            </p:cNvPr>
            <p:cNvSpPr/>
            <p:nvPr/>
          </p:nvSpPr>
          <p:spPr>
            <a:xfrm>
              <a:off x="6021842" y="4717629"/>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2" name="Rectangle 501">
              <a:extLst>
                <a:ext uri="{FF2B5EF4-FFF2-40B4-BE49-F238E27FC236}">
                  <a16:creationId xmlns:a16="http://schemas.microsoft.com/office/drawing/2014/main" id="{F66D8F88-6E23-4703-A644-EB6E10E01A98}"/>
                </a:ext>
              </a:extLst>
            </p:cNvPr>
            <p:cNvSpPr/>
            <p:nvPr/>
          </p:nvSpPr>
          <p:spPr>
            <a:xfrm>
              <a:off x="5656095" y="399979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3" name="Group 502">
            <a:extLst>
              <a:ext uri="{FF2B5EF4-FFF2-40B4-BE49-F238E27FC236}">
                <a16:creationId xmlns:a16="http://schemas.microsoft.com/office/drawing/2014/main" id="{B345B744-AF64-4A81-BAFC-EF36428F679B}"/>
              </a:ext>
            </a:extLst>
          </p:cNvPr>
          <p:cNvGrpSpPr/>
          <p:nvPr/>
        </p:nvGrpSpPr>
        <p:grpSpPr>
          <a:xfrm>
            <a:off x="5913819" y="2348769"/>
            <a:ext cx="1080000" cy="720000"/>
            <a:chOff x="9598551" y="1035328"/>
            <a:chExt cx="1080000" cy="720000"/>
          </a:xfrm>
          <a:solidFill>
            <a:srgbClr val="FFC000"/>
          </a:solidFill>
        </p:grpSpPr>
        <p:sp>
          <p:nvSpPr>
            <p:cNvPr id="504" name="Rectangle 503">
              <a:extLst>
                <a:ext uri="{FF2B5EF4-FFF2-40B4-BE49-F238E27FC236}">
                  <a16:creationId xmlns:a16="http://schemas.microsoft.com/office/drawing/2014/main" id="{C46ADCB6-4CA2-46C9-A2A3-A66771AC4955}"/>
                </a:ext>
              </a:extLst>
            </p:cNvPr>
            <p:cNvSpPr/>
            <p:nvPr/>
          </p:nvSpPr>
          <p:spPr>
            <a:xfrm>
              <a:off x="9598551" y="103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5" name="Rectangle 504">
              <a:extLst>
                <a:ext uri="{FF2B5EF4-FFF2-40B4-BE49-F238E27FC236}">
                  <a16:creationId xmlns:a16="http://schemas.microsoft.com/office/drawing/2014/main" id="{1EAE3B0C-FE1D-4F6A-A2EC-D50B95D2FC86}"/>
                </a:ext>
              </a:extLst>
            </p:cNvPr>
            <p:cNvSpPr/>
            <p:nvPr/>
          </p:nvSpPr>
          <p:spPr>
            <a:xfrm>
              <a:off x="9958551" y="103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6" name="Rectangle 505">
              <a:extLst>
                <a:ext uri="{FF2B5EF4-FFF2-40B4-BE49-F238E27FC236}">
                  <a16:creationId xmlns:a16="http://schemas.microsoft.com/office/drawing/2014/main" id="{9E0FF707-7DF2-42D7-A999-D75D53CC3A77}"/>
                </a:ext>
              </a:extLst>
            </p:cNvPr>
            <p:cNvSpPr/>
            <p:nvPr/>
          </p:nvSpPr>
          <p:spPr>
            <a:xfrm>
              <a:off x="9598551" y="139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7" name="Rectangle 506">
              <a:extLst>
                <a:ext uri="{FF2B5EF4-FFF2-40B4-BE49-F238E27FC236}">
                  <a16:creationId xmlns:a16="http://schemas.microsoft.com/office/drawing/2014/main" id="{EE6B5478-6CE3-4089-8EDD-13700FFCCC53}"/>
                </a:ext>
              </a:extLst>
            </p:cNvPr>
            <p:cNvSpPr/>
            <p:nvPr/>
          </p:nvSpPr>
          <p:spPr>
            <a:xfrm>
              <a:off x="9959110" y="139532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8" name="Rectangle 507">
              <a:extLst>
                <a:ext uri="{FF2B5EF4-FFF2-40B4-BE49-F238E27FC236}">
                  <a16:creationId xmlns:a16="http://schemas.microsoft.com/office/drawing/2014/main" id="{81278FC0-4B7C-4D77-96E3-65FF3372DE3C}"/>
                </a:ext>
              </a:extLst>
            </p:cNvPr>
            <p:cNvSpPr/>
            <p:nvPr/>
          </p:nvSpPr>
          <p:spPr>
            <a:xfrm>
              <a:off x="10318551" y="104002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9" name="Group 508">
            <a:extLst>
              <a:ext uri="{FF2B5EF4-FFF2-40B4-BE49-F238E27FC236}">
                <a16:creationId xmlns:a16="http://schemas.microsoft.com/office/drawing/2014/main" id="{69BE6D05-8A5A-4207-974C-F9B5D41D6D15}"/>
              </a:ext>
            </a:extLst>
          </p:cNvPr>
          <p:cNvGrpSpPr/>
          <p:nvPr/>
        </p:nvGrpSpPr>
        <p:grpSpPr>
          <a:xfrm>
            <a:off x="3573963" y="5133926"/>
            <a:ext cx="1085184" cy="1086741"/>
            <a:chOff x="6310284" y="4537645"/>
            <a:chExt cx="1085184" cy="1086741"/>
          </a:xfrm>
          <a:solidFill>
            <a:srgbClr val="FFC000"/>
          </a:solidFill>
        </p:grpSpPr>
        <p:sp>
          <p:nvSpPr>
            <p:cNvPr id="510" name="Rectangle 509">
              <a:extLst>
                <a:ext uri="{FF2B5EF4-FFF2-40B4-BE49-F238E27FC236}">
                  <a16:creationId xmlns:a16="http://schemas.microsoft.com/office/drawing/2014/main" id="{197447C4-69BE-42BD-B05F-C52C504892E9}"/>
                </a:ext>
              </a:extLst>
            </p:cNvPr>
            <p:cNvSpPr/>
            <p:nvPr/>
          </p:nvSpPr>
          <p:spPr>
            <a:xfrm>
              <a:off x="6674909" y="490438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1" name="Rectangle 510">
              <a:extLst>
                <a:ext uri="{FF2B5EF4-FFF2-40B4-BE49-F238E27FC236}">
                  <a16:creationId xmlns:a16="http://schemas.microsoft.com/office/drawing/2014/main" id="{112D1131-D2A0-47F5-A21C-4BF2CCC0D409}"/>
                </a:ext>
              </a:extLst>
            </p:cNvPr>
            <p:cNvSpPr/>
            <p:nvPr/>
          </p:nvSpPr>
          <p:spPr>
            <a:xfrm>
              <a:off x="6310284" y="526435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2" name="Rectangle 511">
              <a:extLst>
                <a:ext uri="{FF2B5EF4-FFF2-40B4-BE49-F238E27FC236}">
                  <a16:creationId xmlns:a16="http://schemas.microsoft.com/office/drawing/2014/main" id="{06F06B74-58DB-4E0B-8AF3-6455B8D07050}"/>
                </a:ext>
              </a:extLst>
            </p:cNvPr>
            <p:cNvSpPr/>
            <p:nvPr/>
          </p:nvSpPr>
          <p:spPr>
            <a:xfrm>
              <a:off x="6674909" y="526438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3" name="Rectangle 512">
              <a:extLst>
                <a:ext uri="{FF2B5EF4-FFF2-40B4-BE49-F238E27FC236}">
                  <a16:creationId xmlns:a16="http://schemas.microsoft.com/office/drawing/2014/main" id="{C7392E37-100E-4441-B396-DB878163311D}"/>
                </a:ext>
              </a:extLst>
            </p:cNvPr>
            <p:cNvSpPr/>
            <p:nvPr/>
          </p:nvSpPr>
          <p:spPr>
            <a:xfrm>
              <a:off x="7035468" y="526438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4" name="Rectangle 513">
              <a:extLst>
                <a:ext uri="{FF2B5EF4-FFF2-40B4-BE49-F238E27FC236}">
                  <a16:creationId xmlns:a16="http://schemas.microsoft.com/office/drawing/2014/main" id="{269A2101-7E5B-4EAC-81A6-A9E1DC01B89E}"/>
                </a:ext>
              </a:extLst>
            </p:cNvPr>
            <p:cNvSpPr/>
            <p:nvPr/>
          </p:nvSpPr>
          <p:spPr>
            <a:xfrm>
              <a:off x="6682181" y="4537645"/>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5" name="Group 514">
            <a:extLst>
              <a:ext uri="{FF2B5EF4-FFF2-40B4-BE49-F238E27FC236}">
                <a16:creationId xmlns:a16="http://schemas.microsoft.com/office/drawing/2014/main" id="{3F1BF938-F1DA-4E07-B59D-A54671C578CD}"/>
              </a:ext>
            </a:extLst>
          </p:cNvPr>
          <p:cNvGrpSpPr/>
          <p:nvPr/>
        </p:nvGrpSpPr>
        <p:grpSpPr>
          <a:xfrm>
            <a:off x="4936400" y="5171075"/>
            <a:ext cx="1072263" cy="1080000"/>
            <a:chOff x="7297227" y="4035982"/>
            <a:chExt cx="1072263" cy="1080000"/>
          </a:xfrm>
          <a:solidFill>
            <a:srgbClr val="FFC000"/>
          </a:solidFill>
        </p:grpSpPr>
        <p:sp>
          <p:nvSpPr>
            <p:cNvPr id="516" name="Rectangle 515">
              <a:extLst>
                <a:ext uri="{FF2B5EF4-FFF2-40B4-BE49-F238E27FC236}">
                  <a16:creationId xmlns:a16="http://schemas.microsoft.com/office/drawing/2014/main" id="{B6336075-3B48-4858-ADB0-E37E00B94842}"/>
                </a:ext>
              </a:extLst>
            </p:cNvPr>
            <p:cNvSpPr/>
            <p:nvPr/>
          </p:nvSpPr>
          <p:spPr>
            <a:xfrm>
              <a:off x="7648931" y="40359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7" name="Rectangle 516">
              <a:extLst>
                <a:ext uri="{FF2B5EF4-FFF2-40B4-BE49-F238E27FC236}">
                  <a16:creationId xmlns:a16="http://schemas.microsoft.com/office/drawing/2014/main" id="{14C11AB8-6439-43E2-938B-018999C51870}"/>
                </a:ext>
              </a:extLst>
            </p:cNvPr>
            <p:cNvSpPr/>
            <p:nvPr/>
          </p:nvSpPr>
          <p:spPr>
            <a:xfrm>
              <a:off x="7297227" y="47559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8" name="Rectangle 517">
              <a:extLst>
                <a:ext uri="{FF2B5EF4-FFF2-40B4-BE49-F238E27FC236}">
                  <a16:creationId xmlns:a16="http://schemas.microsoft.com/office/drawing/2014/main" id="{0A96D0FA-B602-4B05-B72C-5BFF1B40F0CD}"/>
                </a:ext>
              </a:extLst>
            </p:cNvPr>
            <p:cNvSpPr/>
            <p:nvPr/>
          </p:nvSpPr>
          <p:spPr>
            <a:xfrm>
              <a:off x="7648931" y="43959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9" name="Rectangle 518">
              <a:extLst>
                <a:ext uri="{FF2B5EF4-FFF2-40B4-BE49-F238E27FC236}">
                  <a16:creationId xmlns:a16="http://schemas.microsoft.com/office/drawing/2014/main" id="{7CCEB9F8-925C-4F34-8A56-AFE1C755E6AC}"/>
                </a:ext>
              </a:extLst>
            </p:cNvPr>
            <p:cNvSpPr/>
            <p:nvPr/>
          </p:nvSpPr>
          <p:spPr>
            <a:xfrm>
              <a:off x="8009490" y="439598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0" name="Rectangle 519">
              <a:extLst>
                <a:ext uri="{FF2B5EF4-FFF2-40B4-BE49-F238E27FC236}">
                  <a16:creationId xmlns:a16="http://schemas.microsoft.com/office/drawing/2014/main" id="{636130DC-E1F3-4463-9DDF-8CA3B7CC419E}"/>
                </a:ext>
              </a:extLst>
            </p:cNvPr>
            <p:cNvSpPr/>
            <p:nvPr/>
          </p:nvSpPr>
          <p:spPr>
            <a:xfrm>
              <a:off x="7297227" y="440299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1" name="Group 520">
            <a:extLst>
              <a:ext uri="{FF2B5EF4-FFF2-40B4-BE49-F238E27FC236}">
                <a16:creationId xmlns:a16="http://schemas.microsoft.com/office/drawing/2014/main" id="{AC7164F5-5C9C-4826-89C8-FD550541E046}"/>
              </a:ext>
            </a:extLst>
          </p:cNvPr>
          <p:cNvGrpSpPr/>
          <p:nvPr/>
        </p:nvGrpSpPr>
        <p:grpSpPr>
          <a:xfrm>
            <a:off x="6093819" y="5485103"/>
            <a:ext cx="1441677" cy="720000"/>
            <a:chOff x="7969610" y="4559737"/>
            <a:chExt cx="1441677" cy="720000"/>
          </a:xfrm>
          <a:solidFill>
            <a:srgbClr val="FFC000"/>
          </a:solidFill>
        </p:grpSpPr>
        <p:sp>
          <p:nvSpPr>
            <p:cNvPr id="522" name="Rectangle 521">
              <a:extLst>
                <a:ext uri="{FF2B5EF4-FFF2-40B4-BE49-F238E27FC236}">
                  <a16:creationId xmlns:a16="http://schemas.microsoft.com/office/drawing/2014/main" id="{B0001A2F-8FB5-402E-BE69-B560D3A0EE69}"/>
                </a:ext>
              </a:extLst>
            </p:cNvPr>
            <p:cNvSpPr/>
            <p:nvPr/>
          </p:nvSpPr>
          <p:spPr>
            <a:xfrm>
              <a:off x="8705832" y="45597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3" name="Rectangle 522">
              <a:extLst>
                <a:ext uri="{FF2B5EF4-FFF2-40B4-BE49-F238E27FC236}">
                  <a16:creationId xmlns:a16="http://schemas.microsoft.com/office/drawing/2014/main" id="{5B8672CA-C0C8-417E-B930-13BDBFC122CD}"/>
                </a:ext>
              </a:extLst>
            </p:cNvPr>
            <p:cNvSpPr/>
            <p:nvPr/>
          </p:nvSpPr>
          <p:spPr>
            <a:xfrm>
              <a:off x="7969610" y="491696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4" name="Rectangle 523">
              <a:extLst>
                <a:ext uri="{FF2B5EF4-FFF2-40B4-BE49-F238E27FC236}">
                  <a16:creationId xmlns:a16="http://schemas.microsoft.com/office/drawing/2014/main" id="{329D14FF-8046-44E2-9C6E-E7B4003A8EAF}"/>
                </a:ext>
              </a:extLst>
            </p:cNvPr>
            <p:cNvSpPr/>
            <p:nvPr/>
          </p:nvSpPr>
          <p:spPr>
            <a:xfrm>
              <a:off x="8331287" y="49197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5" name="Rectangle 524">
              <a:extLst>
                <a:ext uri="{FF2B5EF4-FFF2-40B4-BE49-F238E27FC236}">
                  <a16:creationId xmlns:a16="http://schemas.microsoft.com/office/drawing/2014/main" id="{49ECFE5A-D43F-4CE0-BAA5-ABA5EEDAA147}"/>
                </a:ext>
              </a:extLst>
            </p:cNvPr>
            <p:cNvSpPr/>
            <p:nvPr/>
          </p:nvSpPr>
          <p:spPr>
            <a:xfrm>
              <a:off x="8691846" y="49197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6" name="Rectangle 525">
              <a:extLst>
                <a:ext uri="{FF2B5EF4-FFF2-40B4-BE49-F238E27FC236}">
                  <a16:creationId xmlns:a16="http://schemas.microsoft.com/office/drawing/2014/main" id="{8195E203-F7A8-432A-BEB0-B0F8FBE96727}"/>
                </a:ext>
              </a:extLst>
            </p:cNvPr>
            <p:cNvSpPr/>
            <p:nvPr/>
          </p:nvSpPr>
          <p:spPr>
            <a:xfrm>
              <a:off x="9051287" y="491973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7" name="Group 526">
            <a:extLst>
              <a:ext uri="{FF2B5EF4-FFF2-40B4-BE49-F238E27FC236}">
                <a16:creationId xmlns:a16="http://schemas.microsoft.com/office/drawing/2014/main" id="{BD2185B2-678C-4CEF-B876-658482ADF82F}"/>
              </a:ext>
            </a:extLst>
          </p:cNvPr>
          <p:cNvGrpSpPr/>
          <p:nvPr/>
        </p:nvGrpSpPr>
        <p:grpSpPr>
          <a:xfrm>
            <a:off x="7760085" y="5149343"/>
            <a:ext cx="1044813" cy="1072985"/>
            <a:chOff x="9621206" y="4621227"/>
            <a:chExt cx="1044813" cy="1072985"/>
          </a:xfrm>
          <a:solidFill>
            <a:srgbClr val="FFC000"/>
          </a:solidFill>
        </p:grpSpPr>
        <p:sp>
          <p:nvSpPr>
            <p:cNvPr id="528" name="Rectangle 527">
              <a:extLst>
                <a:ext uri="{FF2B5EF4-FFF2-40B4-BE49-F238E27FC236}">
                  <a16:creationId xmlns:a16="http://schemas.microsoft.com/office/drawing/2014/main" id="{D56914C3-1F8F-477C-8545-75A6E9B4190B}"/>
                </a:ext>
              </a:extLst>
            </p:cNvPr>
            <p:cNvSpPr/>
            <p:nvPr/>
          </p:nvSpPr>
          <p:spPr>
            <a:xfrm>
              <a:off x="9971400" y="497421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9" name="Rectangle 528">
              <a:extLst>
                <a:ext uri="{FF2B5EF4-FFF2-40B4-BE49-F238E27FC236}">
                  <a16:creationId xmlns:a16="http://schemas.microsoft.com/office/drawing/2014/main" id="{03F9B8E3-7473-4F57-8611-E4FD7648EEAD}"/>
                </a:ext>
              </a:extLst>
            </p:cNvPr>
            <p:cNvSpPr/>
            <p:nvPr/>
          </p:nvSpPr>
          <p:spPr>
            <a:xfrm>
              <a:off x="10306019" y="5327780"/>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0" name="Rectangle 529">
              <a:extLst>
                <a:ext uri="{FF2B5EF4-FFF2-40B4-BE49-F238E27FC236}">
                  <a16:creationId xmlns:a16="http://schemas.microsoft.com/office/drawing/2014/main" id="{B9DC2314-D6C7-4142-A1CC-8106DE3642E8}"/>
                </a:ext>
              </a:extLst>
            </p:cNvPr>
            <p:cNvSpPr/>
            <p:nvPr/>
          </p:nvSpPr>
          <p:spPr>
            <a:xfrm>
              <a:off x="9971400" y="533421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1" name="Rectangle 530">
              <a:extLst>
                <a:ext uri="{FF2B5EF4-FFF2-40B4-BE49-F238E27FC236}">
                  <a16:creationId xmlns:a16="http://schemas.microsoft.com/office/drawing/2014/main" id="{6B58EF5D-A222-48FA-A669-905033E3C234}"/>
                </a:ext>
              </a:extLst>
            </p:cNvPr>
            <p:cNvSpPr/>
            <p:nvPr/>
          </p:nvSpPr>
          <p:spPr>
            <a:xfrm>
              <a:off x="9980647" y="4621227"/>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2" name="Rectangle 531">
              <a:extLst>
                <a:ext uri="{FF2B5EF4-FFF2-40B4-BE49-F238E27FC236}">
                  <a16:creationId xmlns:a16="http://schemas.microsoft.com/office/drawing/2014/main" id="{DF52D579-380D-4773-98CF-8A670C836049}"/>
                </a:ext>
              </a:extLst>
            </p:cNvPr>
            <p:cNvSpPr/>
            <p:nvPr/>
          </p:nvSpPr>
          <p:spPr>
            <a:xfrm>
              <a:off x="9621206" y="4980318"/>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33" name="Group 532">
            <a:extLst>
              <a:ext uri="{FF2B5EF4-FFF2-40B4-BE49-F238E27FC236}">
                <a16:creationId xmlns:a16="http://schemas.microsoft.com/office/drawing/2014/main" id="{54C10620-D117-4562-B7CD-C705B24B968F}"/>
              </a:ext>
            </a:extLst>
          </p:cNvPr>
          <p:cNvGrpSpPr/>
          <p:nvPr/>
        </p:nvGrpSpPr>
        <p:grpSpPr>
          <a:xfrm>
            <a:off x="9064610" y="4759376"/>
            <a:ext cx="721118" cy="1436620"/>
            <a:chOff x="10878376" y="4596452"/>
            <a:chExt cx="721118" cy="1436620"/>
          </a:xfrm>
          <a:solidFill>
            <a:srgbClr val="FFC000"/>
          </a:solidFill>
        </p:grpSpPr>
        <p:sp>
          <p:nvSpPr>
            <p:cNvPr id="534" name="Rectangle 533">
              <a:extLst>
                <a:ext uri="{FF2B5EF4-FFF2-40B4-BE49-F238E27FC236}">
                  <a16:creationId xmlns:a16="http://schemas.microsoft.com/office/drawing/2014/main" id="{04753015-B361-4D3A-9A66-E4D10F409F32}"/>
                </a:ext>
              </a:extLst>
            </p:cNvPr>
            <p:cNvSpPr/>
            <p:nvPr/>
          </p:nvSpPr>
          <p:spPr>
            <a:xfrm>
              <a:off x="10878935" y="531307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5" name="Rectangle 534">
              <a:extLst>
                <a:ext uri="{FF2B5EF4-FFF2-40B4-BE49-F238E27FC236}">
                  <a16:creationId xmlns:a16="http://schemas.microsoft.com/office/drawing/2014/main" id="{4253E6CE-B43C-45B6-A0E1-935BF4A509B0}"/>
                </a:ext>
              </a:extLst>
            </p:cNvPr>
            <p:cNvSpPr/>
            <p:nvPr/>
          </p:nvSpPr>
          <p:spPr>
            <a:xfrm>
              <a:off x="10878376" y="4959833"/>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6" name="Rectangle 535">
              <a:extLst>
                <a:ext uri="{FF2B5EF4-FFF2-40B4-BE49-F238E27FC236}">
                  <a16:creationId xmlns:a16="http://schemas.microsoft.com/office/drawing/2014/main" id="{E5490ADD-2995-47B4-AC62-2326B7BA7AE3}"/>
                </a:ext>
              </a:extLst>
            </p:cNvPr>
            <p:cNvSpPr/>
            <p:nvPr/>
          </p:nvSpPr>
          <p:spPr>
            <a:xfrm>
              <a:off x="10878935" y="567307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7" name="Rectangle 536">
              <a:extLst>
                <a:ext uri="{FF2B5EF4-FFF2-40B4-BE49-F238E27FC236}">
                  <a16:creationId xmlns:a16="http://schemas.microsoft.com/office/drawing/2014/main" id="{0648CA20-1C76-492A-BFDB-A9DADFE322FF}"/>
                </a:ext>
              </a:extLst>
            </p:cNvPr>
            <p:cNvSpPr/>
            <p:nvPr/>
          </p:nvSpPr>
          <p:spPr>
            <a:xfrm>
              <a:off x="11239494" y="567307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8" name="Rectangle 537">
              <a:extLst>
                <a:ext uri="{FF2B5EF4-FFF2-40B4-BE49-F238E27FC236}">
                  <a16:creationId xmlns:a16="http://schemas.microsoft.com/office/drawing/2014/main" id="{051E13BB-93C5-47BC-A8C3-CA31B53A0128}"/>
                </a:ext>
              </a:extLst>
            </p:cNvPr>
            <p:cNvSpPr/>
            <p:nvPr/>
          </p:nvSpPr>
          <p:spPr>
            <a:xfrm>
              <a:off x="10886876" y="459645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39" name="Group 538">
            <a:extLst>
              <a:ext uri="{FF2B5EF4-FFF2-40B4-BE49-F238E27FC236}">
                <a16:creationId xmlns:a16="http://schemas.microsoft.com/office/drawing/2014/main" id="{50EC59F1-7B9D-43A8-99BD-9E1A38271AAD}"/>
              </a:ext>
            </a:extLst>
          </p:cNvPr>
          <p:cNvGrpSpPr/>
          <p:nvPr/>
        </p:nvGrpSpPr>
        <p:grpSpPr>
          <a:xfrm>
            <a:off x="10061455" y="5113939"/>
            <a:ext cx="725007" cy="1082774"/>
            <a:chOff x="11349072" y="4480022"/>
            <a:chExt cx="725007" cy="1082774"/>
          </a:xfrm>
          <a:solidFill>
            <a:srgbClr val="FFC000"/>
          </a:solidFill>
        </p:grpSpPr>
        <p:sp>
          <p:nvSpPr>
            <p:cNvPr id="540" name="Rectangle 539">
              <a:extLst>
                <a:ext uri="{FF2B5EF4-FFF2-40B4-BE49-F238E27FC236}">
                  <a16:creationId xmlns:a16="http://schemas.microsoft.com/office/drawing/2014/main" id="{55F86BD7-FC95-48FE-A47E-37DF35761601}"/>
                </a:ext>
              </a:extLst>
            </p:cNvPr>
            <p:cNvSpPr/>
            <p:nvPr/>
          </p:nvSpPr>
          <p:spPr>
            <a:xfrm>
              <a:off x="11353520" y="484279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1" name="Rectangle 540">
              <a:extLst>
                <a:ext uri="{FF2B5EF4-FFF2-40B4-BE49-F238E27FC236}">
                  <a16:creationId xmlns:a16="http://schemas.microsoft.com/office/drawing/2014/main" id="{36C05750-1757-4A1F-B547-7705C0C580C2}"/>
                </a:ext>
              </a:extLst>
            </p:cNvPr>
            <p:cNvSpPr/>
            <p:nvPr/>
          </p:nvSpPr>
          <p:spPr>
            <a:xfrm>
              <a:off x="11349072" y="448002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2" name="Rectangle 541">
              <a:extLst>
                <a:ext uri="{FF2B5EF4-FFF2-40B4-BE49-F238E27FC236}">
                  <a16:creationId xmlns:a16="http://schemas.microsoft.com/office/drawing/2014/main" id="{E00E6177-B749-4D80-BA56-38DAA944AFEE}"/>
                </a:ext>
              </a:extLst>
            </p:cNvPr>
            <p:cNvSpPr/>
            <p:nvPr/>
          </p:nvSpPr>
          <p:spPr>
            <a:xfrm>
              <a:off x="11353520" y="520279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3" name="Rectangle 542">
              <a:extLst>
                <a:ext uri="{FF2B5EF4-FFF2-40B4-BE49-F238E27FC236}">
                  <a16:creationId xmlns:a16="http://schemas.microsoft.com/office/drawing/2014/main" id="{0E6B37D8-472A-40BD-A838-7CD164CC7ACC}"/>
                </a:ext>
              </a:extLst>
            </p:cNvPr>
            <p:cNvSpPr/>
            <p:nvPr/>
          </p:nvSpPr>
          <p:spPr>
            <a:xfrm>
              <a:off x="11714079" y="5202796"/>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4" name="Rectangle 543">
              <a:extLst>
                <a:ext uri="{FF2B5EF4-FFF2-40B4-BE49-F238E27FC236}">
                  <a16:creationId xmlns:a16="http://schemas.microsoft.com/office/drawing/2014/main" id="{56395627-7B3F-4C97-B751-82CCB098A37F}"/>
                </a:ext>
              </a:extLst>
            </p:cNvPr>
            <p:cNvSpPr/>
            <p:nvPr/>
          </p:nvSpPr>
          <p:spPr>
            <a:xfrm>
              <a:off x="11710749" y="4480022"/>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5" name="Group 544">
            <a:extLst>
              <a:ext uri="{FF2B5EF4-FFF2-40B4-BE49-F238E27FC236}">
                <a16:creationId xmlns:a16="http://schemas.microsoft.com/office/drawing/2014/main" id="{2925DD05-63AA-4AC8-954F-5C007EA4DDC0}"/>
              </a:ext>
            </a:extLst>
          </p:cNvPr>
          <p:cNvGrpSpPr/>
          <p:nvPr/>
        </p:nvGrpSpPr>
        <p:grpSpPr>
          <a:xfrm>
            <a:off x="10947181" y="4990662"/>
            <a:ext cx="1072721" cy="1080000"/>
            <a:chOff x="11169072" y="6395921"/>
            <a:chExt cx="1072721" cy="1080000"/>
          </a:xfrm>
          <a:solidFill>
            <a:srgbClr val="FFC000"/>
          </a:solidFill>
        </p:grpSpPr>
        <p:sp>
          <p:nvSpPr>
            <p:cNvPr id="546" name="Rectangle 545">
              <a:extLst>
                <a:ext uri="{FF2B5EF4-FFF2-40B4-BE49-F238E27FC236}">
                  <a16:creationId xmlns:a16="http://schemas.microsoft.com/office/drawing/2014/main" id="{614AC8E4-9217-4DE4-A509-5A759F4B1833}"/>
                </a:ext>
              </a:extLst>
            </p:cNvPr>
            <p:cNvSpPr/>
            <p:nvPr/>
          </p:nvSpPr>
          <p:spPr>
            <a:xfrm>
              <a:off x="11524447" y="639592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7" name="Rectangle 546">
              <a:extLst>
                <a:ext uri="{FF2B5EF4-FFF2-40B4-BE49-F238E27FC236}">
                  <a16:creationId xmlns:a16="http://schemas.microsoft.com/office/drawing/2014/main" id="{B2E1371E-0C86-44CC-ADD5-329C2F7D00AE}"/>
                </a:ext>
              </a:extLst>
            </p:cNvPr>
            <p:cNvSpPr/>
            <p:nvPr/>
          </p:nvSpPr>
          <p:spPr>
            <a:xfrm>
              <a:off x="11169072" y="639592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8" name="Rectangle 547">
              <a:extLst>
                <a:ext uri="{FF2B5EF4-FFF2-40B4-BE49-F238E27FC236}">
                  <a16:creationId xmlns:a16="http://schemas.microsoft.com/office/drawing/2014/main" id="{94CEAA33-F4FC-4B17-9F8A-A4FF40EC0C53}"/>
                </a:ext>
              </a:extLst>
            </p:cNvPr>
            <p:cNvSpPr/>
            <p:nvPr/>
          </p:nvSpPr>
          <p:spPr>
            <a:xfrm>
              <a:off x="11524447" y="675592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9" name="Rectangle 548">
              <a:extLst>
                <a:ext uri="{FF2B5EF4-FFF2-40B4-BE49-F238E27FC236}">
                  <a16:creationId xmlns:a16="http://schemas.microsoft.com/office/drawing/2014/main" id="{869487A4-6566-45D5-80E7-E6158AAC1D22}"/>
                </a:ext>
              </a:extLst>
            </p:cNvPr>
            <p:cNvSpPr/>
            <p:nvPr/>
          </p:nvSpPr>
          <p:spPr>
            <a:xfrm>
              <a:off x="11522352" y="711592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0" name="Rectangle 549">
              <a:extLst>
                <a:ext uri="{FF2B5EF4-FFF2-40B4-BE49-F238E27FC236}">
                  <a16:creationId xmlns:a16="http://schemas.microsoft.com/office/drawing/2014/main" id="{7F4DF314-F014-4473-9D22-A4908DEDDD7D}"/>
                </a:ext>
              </a:extLst>
            </p:cNvPr>
            <p:cNvSpPr/>
            <p:nvPr/>
          </p:nvSpPr>
          <p:spPr>
            <a:xfrm>
              <a:off x="11881793" y="7115921"/>
              <a:ext cx="36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43460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4ED183-CC1A-4099-AE59-6BB708E602A0}"/>
              </a:ext>
            </a:extLst>
          </p:cNvPr>
          <p:cNvSpPr>
            <a:spLocks noGrp="1"/>
          </p:cNvSpPr>
          <p:nvPr>
            <p:ph type="body" sz="quarter" idx="11"/>
          </p:nvPr>
        </p:nvSpPr>
        <p:spPr/>
        <p:txBody>
          <a:bodyPr/>
          <a:lstStyle/>
          <a:p>
            <a:r>
              <a:rPr lang="en-GB" dirty="0"/>
              <a:t>Activity C: More pentominoes (animated solutions)</a:t>
            </a:r>
          </a:p>
          <a:p>
            <a:endParaRPr lang="en-GB" dirty="0"/>
          </a:p>
        </p:txBody>
      </p:sp>
      <p:sp>
        <p:nvSpPr>
          <p:cNvPr id="2" name="Rectangle 1">
            <a:extLst>
              <a:ext uri="{FF2B5EF4-FFF2-40B4-BE49-F238E27FC236}">
                <a16:creationId xmlns:a16="http://schemas.microsoft.com/office/drawing/2014/main" id="{3C4383C6-CECA-4BB5-B56C-9F137C276B84}"/>
              </a:ext>
            </a:extLst>
          </p:cNvPr>
          <p:cNvSpPr/>
          <p:nvPr/>
        </p:nvSpPr>
        <p:spPr>
          <a:xfrm>
            <a:off x="580501" y="143175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D84021F-2948-47BC-936E-38C3705CA69E}"/>
              </a:ext>
            </a:extLst>
          </p:cNvPr>
          <p:cNvSpPr/>
          <p:nvPr/>
        </p:nvSpPr>
        <p:spPr>
          <a:xfrm>
            <a:off x="940501" y="1431753"/>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D30E50DD-2D00-459F-BCA3-BA57E1E3C838}"/>
              </a:ext>
            </a:extLst>
          </p:cNvPr>
          <p:cNvSpPr/>
          <p:nvPr/>
        </p:nvSpPr>
        <p:spPr>
          <a:xfrm>
            <a:off x="580501" y="179175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7934742D-4825-4476-8F72-869AF4FFEBE3}"/>
              </a:ext>
            </a:extLst>
          </p:cNvPr>
          <p:cNvSpPr/>
          <p:nvPr/>
        </p:nvSpPr>
        <p:spPr>
          <a:xfrm>
            <a:off x="941060" y="179175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FBA22195-C489-401D-8AEE-B54A95AFEFA2}"/>
              </a:ext>
            </a:extLst>
          </p:cNvPr>
          <p:cNvSpPr/>
          <p:nvPr/>
        </p:nvSpPr>
        <p:spPr>
          <a:xfrm>
            <a:off x="1300501" y="179175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16C046B8-639F-4FEF-894B-EE22487A9C1D}"/>
              </a:ext>
            </a:extLst>
          </p:cNvPr>
          <p:cNvGrpSpPr/>
          <p:nvPr/>
        </p:nvGrpSpPr>
        <p:grpSpPr>
          <a:xfrm>
            <a:off x="316410" y="3315582"/>
            <a:ext cx="1080000" cy="720000"/>
            <a:chOff x="2939399" y="1017566"/>
            <a:chExt cx="1080000" cy="720000"/>
          </a:xfrm>
        </p:grpSpPr>
        <p:sp>
          <p:nvSpPr>
            <p:cNvPr id="57" name="Rectangle 56">
              <a:extLst>
                <a:ext uri="{FF2B5EF4-FFF2-40B4-BE49-F238E27FC236}">
                  <a16:creationId xmlns:a16="http://schemas.microsoft.com/office/drawing/2014/main" id="{7780681D-89C1-471B-B8EE-F7FBA21F77B0}"/>
                </a:ext>
              </a:extLst>
            </p:cNvPr>
            <p:cNvSpPr/>
            <p:nvPr/>
          </p:nvSpPr>
          <p:spPr>
            <a:xfrm>
              <a:off x="2939399" y="101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89F37C25-F4B5-4969-95B2-C79BB5E09F82}"/>
                </a:ext>
              </a:extLst>
            </p:cNvPr>
            <p:cNvSpPr/>
            <p:nvPr/>
          </p:nvSpPr>
          <p:spPr>
            <a:xfrm>
              <a:off x="3299399" y="101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421B3784-ADB2-4AC4-BAEF-991C164BB8BB}"/>
                </a:ext>
              </a:extLst>
            </p:cNvPr>
            <p:cNvSpPr/>
            <p:nvPr/>
          </p:nvSpPr>
          <p:spPr>
            <a:xfrm>
              <a:off x="2939399" y="137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2BE12DBE-DBBB-457E-BCB0-B3E667A6799C}"/>
                </a:ext>
              </a:extLst>
            </p:cNvPr>
            <p:cNvSpPr/>
            <p:nvPr/>
          </p:nvSpPr>
          <p:spPr>
            <a:xfrm>
              <a:off x="3299958" y="137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2EFA32C9-A3D1-424C-AE2D-2F42295F3646}"/>
                </a:ext>
              </a:extLst>
            </p:cNvPr>
            <p:cNvSpPr/>
            <p:nvPr/>
          </p:nvSpPr>
          <p:spPr>
            <a:xfrm>
              <a:off x="3659399" y="137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3CAC3365-A843-4E14-9D7D-BF79A7F0F668}"/>
              </a:ext>
            </a:extLst>
          </p:cNvPr>
          <p:cNvGrpSpPr/>
          <p:nvPr/>
        </p:nvGrpSpPr>
        <p:grpSpPr>
          <a:xfrm>
            <a:off x="1322082" y="2794218"/>
            <a:ext cx="720559" cy="1080000"/>
            <a:chOff x="4134107" y="1017566"/>
            <a:chExt cx="720559" cy="1080000"/>
          </a:xfrm>
        </p:grpSpPr>
        <p:sp>
          <p:nvSpPr>
            <p:cNvPr id="110" name="Rectangle 109">
              <a:extLst>
                <a:ext uri="{FF2B5EF4-FFF2-40B4-BE49-F238E27FC236}">
                  <a16:creationId xmlns:a16="http://schemas.microsoft.com/office/drawing/2014/main" id="{48C0E5F7-2005-4836-87AD-CCAE7C38B137}"/>
                </a:ext>
              </a:extLst>
            </p:cNvPr>
            <p:cNvSpPr/>
            <p:nvPr/>
          </p:nvSpPr>
          <p:spPr>
            <a:xfrm>
              <a:off x="4134107" y="101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7BE4DB58-E22F-482E-ABFE-241C7E3C7627}"/>
                </a:ext>
              </a:extLst>
            </p:cNvPr>
            <p:cNvSpPr/>
            <p:nvPr/>
          </p:nvSpPr>
          <p:spPr>
            <a:xfrm>
              <a:off x="4494107" y="101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E0099681-6F44-4639-AF42-7391BD3DCE44}"/>
                </a:ext>
              </a:extLst>
            </p:cNvPr>
            <p:cNvSpPr/>
            <p:nvPr/>
          </p:nvSpPr>
          <p:spPr>
            <a:xfrm>
              <a:off x="4134107" y="137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E8F633E5-1EFB-486C-BB4D-E0916A88E5C7}"/>
                </a:ext>
              </a:extLst>
            </p:cNvPr>
            <p:cNvSpPr/>
            <p:nvPr/>
          </p:nvSpPr>
          <p:spPr>
            <a:xfrm>
              <a:off x="4494666" y="137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a:extLst>
                <a:ext uri="{FF2B5EF4-FFF2-40B4-BE49-F238E27FC236}">
                  <a16:creationId xmlns:a16="http://schemas.microsoft.com/office/drawing/2014/main" id="{C7A7A698-8B74-4121-B2DA-6940FE873D95}"/>
                </a:ext>
              </a:extLst>
            </p:cNvPr>
            <p:cNvSpPr/>
            <p:nvPr/>
          </p:nvSpPr>
          <p:spPr>
            <a:xfrm>
              <a:off x="4494107" y="1737566"/>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5" name="Rectangle 114">
            <a:extLst>
              <a:ext uri="{FF2B5EF4-FFF2-40B4-BE49-F238E27FC236}">
                <a16:creationId xmlns:a16="http://schemas.microsoft.com/office/drawing/2014/main" id="{C30129BE-1BA7-43C3-B576-2AD4E7201D30}"/>
              </a:ext>
            </a:extLst>
          </p:cNvPr>
          <p:cNvSpPr/>
          <p:nvPr/>
        </p:nvSpPr>
        <p:spPr>
          <a:xfrm>
            <a:off x="940501" y="214652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76A7FEBC-5F9D-47C9-91BB-22B9C126CE76}"/>
              </a:ext>
            </a:extLst>
          </p:cNvPr>
          <p:cNvGrpSpPr/>
          <p:nvPr/>
        </p:nvGrpSpPr>
        <p:grpSpPr>
          <a:xfrm>
            <a:off x="2125023" y="2794218"/>
            <a:ext cx="725612" cy="1080000"/>
            <a:chOff x="4934652" y="1007194"/>
            <a:chExt cx="725612" cy="1080000"/>
          </a:xfrm>
        </p:grpSpPr>
        <p:sp>
          <p:nvSpPr>
            <p:cNvPr id="116" name="Rectangle 115">
              <a:extLst>
                <a:ext uri="{FF2B5EF4-FFF2-40B4-BE49-F238E27FC236}">
                  <a16:creationId xmlns:a16="http://schemas.microsoft.com/office/drawing/2014/main" id="{B3AAC0C3-A71A-4134-8244-2A8477342593}"/>
                </a:ext>
              </a:extLst>
            </p:cNvPr>
            <p:cNvSpPr/>
            <p:nvPr/>
          </p:nvSpPr>
          <p:spPr>
            <a:xfrm>
              <a:off x="4939705" y="10071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B9F0D5E3-A54B-4ADD-BE72-AFC3E80A8AD8}"/>
                </a:ext>
              </a:extLst>
            </p:cNvPr>
            <p:cNvSpPr/>
            <p:nvPr/>
          </p:nvSpPr>
          <p:spPr>
            <a:xfrm>
              <a:off x="5299705" y="10071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42B168D2-46F9-4F19-B414-C822EBD16FA6}"/>
                </a:ext>
              </a:extLst>
            </p:cNvPr>
            <p:cNvSpPr/>
            <p:nvPr/>
          </p:nvSpPr>
          <p:spPr>
            <a:xfrm>
              <a:off x="4939705" y="13671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2C0EFC62-8CE7-46A8-B8A8-D5C2C8DFA70B}"/>
                </a:ext>
              </a:extLst>
            </p:cNvPr>
            <p:cNvSpPr/>
            <p:nvPr/>
          </p:nvSpPr>
          <p:spPr>
            <a:xfrm>
              <a:off x="5300264" y="13671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a:extLst>
                <a:ext uri="{FF2B5EF4-FFF2-40B4-BE49-F238E27FC236}">
                  <a16:creationId xmlns:a16="http://schemas.microsoft.com/office/drawing/2014/main" id="{5935CC96-F382-4760-B38A-6ED5BA63F055}"/>
                </a:ext>
              </a:extLst>
            </p:cNvPr>
            <p:cNvSpPr/>
            <p:nvPr/>
          </p:nvSpPr>
          <p:spPr>
            <a:xfrm>
              <a:off x="4934652" y="17271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1" name="Rectangle 120">
            <a:extLst>
              <a:ext uri="{FF2B5EF4-FFF2-40B4-BE49-F238E27FC236}">
                <a16:creationId xmlns:a16="http://schemas.microsoft.com/office/drawing/2014/main" id="{5E47973C-141E-4B66-803E-357382155453}"/>
              </a:ext>
            </a:extLst>
          </p:cNvPr>
          <p:cNvSpPr/>
          <p:nvPr/>
        </p:nvSpPr>
        <p:spPr>
          <a:xfrm>
            <a:off x="586661" y="214714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57E57073-3CF4-4806-8DC7-BB6FBF41B946}"/>
              </a:ext>
            </a:extLst>
          </p:cNvPr>
          <p:cNvSpPr/>
          <p:nvPr/>
        </p:nvSpPr>
        <p:spPr>
          <a:xfrm>
            <a:off x="226941" y="179175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34">
            <a:extLst>
              <a:ext uri="{FF2B5EF4-FFF2-40B4-BE49-F238E27FC236}">
                <a16:creationId xmlns:a16="http://schemas.microsoft.com/office/drawing/2014/main" id="{788281CB-921B-499B-80AB-FC9BF6F6EEC3}"/>
              </a:ext>
            </a:extLst>
          </p:cNvPr>
          <p:cNvGrpSpPr/>
          <p:nvPr/>
        </p:nvGrpSpPr>
        <p:grpSpPr>
          <a:xfrm>
            <a:off x="3010230" y="2891475"/>
            <a:ext cx="1079732" cy="720000"/>
            <a:chOff x="5749215" y="1025493"/>
            <a:chExt cx="1079732" cy="720000"/>
          </a:xfrm>
        </p:grpSpPr>
        <p:sp>
          <p:nvSpPr>
            <p:cNvPr id="123" name="Rectangle 122">
              <a:extLst>
                <a:ext uri="{FF2B5EF4-FFF2-40B4-BE49-F238E27FC236}">
                  <a16:creationId xmlns:a16="http://schemas.microsoft.com/office/drawing/2014/main" id="{04EB870E-29B4-4B10-9CA8-65595DAAB510}"/>
                </a:ext>
              </a:extLst>
            </p:cNvPr>
            <p:cNvSpPr/>
            <p:nvPr/>
          </p:nvSpPr>
          <p:spPr>
            <a:xfrm>
              <a:off x="6108388" y="102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8E039783-F808-4C6A-A7DD-B05169FE03DC}"/>
                </a:ext>
              </a:extLst>
            </p:cNvPr>
            <p:cNvSpPr/>
            <p:nvPr/>
          </p:nvSpPr>
          <p:spPr>
            <a:xfrm>
              <a:off x="6468388" y="102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a:extLst>
                <a:ext uri="{FF2B5EF4-FFF2-40B4-BE49-F238E27FC236}">
                  <a16:creationId xmlns:a16="http://schemas.microsoft.com/office/drawing/2014/main" id="{BA76CB36-3B73-4180-90BA-CF7E3B591A6C}"/>
                </a:ext>
              </a:extLst>
            </p:cNvPr>
            <p:cNvSpPr/>
            <p:nvPr/>
          </p:nvSpPr>
          <p:spPr>
            <a:xfrm>
              <a:off x="6108388" y="138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1CE0436D-2E42-43B2-8FA4-E58FEE4689A1}"/>
                </a:ext>
              </a:extLst>
            </p:cNvPr>
            <p:cNvSpPr/>
            <p:nvPr/>
          </p:nvSpPr>
          <p:spPr>
            <a:xfrm>
              <a:off x="6468947" y="138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228C24B0-D3E4-437A-949A-4774F64D261C}"/>
                </a:ext>
              </a:extLst>
            </p:cNvPr>
            <p:cNvSpPr/>
            <p:nvPr/>
          </p:nvSpPr>
          <p:spPr>
            <a:xfrm>
              <a:off x="5749215" y="138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8" name="Rectangle 127">
            <a:extLst>
              <a:ext uri="{FF2B5EF4-FFF2-40B4-BE49-F238E27FC236}">
                <a16:creationId xmlns:a16="http://schemas.microsoft.com/office/drawing/2014/main" id="{B5CFE2DB-6A75-4BE2-9931-BB47906E80C6}"/>
              </a:ext>
            </a:extLst>
          </p:cNvPr>
          <p:cNvSpPr/>
          <p:nvPr/>
        </p:nvSpPr>
        <p:spPr>
          <a:xfrm>
            <a:off x="226941" y="142639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47AC7B89-3DA0-4B60-BCD3-B3F9ED6CE799}"/>
              </a:ext>
            </a:extLst>
          </p:cNvPr>
          <p:cNvGrpSpPr/>
          <p:nvPr/>
        </p:nvGrpSpPr>
        <p:grpSpPr>
          <a:xfrm>
            <a:off x="3008565" y="3718518"/>
            <a:ext cx="1080838" cy="720000"/>
            <a:chOff x="6902295" y="1025493"/>
            <a:chExt cx="1080838" cy="720000"/>
          </a:xfrm>
        </p:grpSpPr>
        <p:sp>
          <p:nvSpPr>
            <p:cNvPr id="129" name="Rectangle 128">
              <a:extLst>
                <a:ext uri="{FF2B5EF4-FFF2-40B4-BE49-F238E27FC236}">
                  <a16:creationId xmlns:a16="http://schemas.microsoft.com/office/drawing/2014/main" id="{7267D003-A86D-45D3-B147-E67B01EEFA62}"/>
                </a:ext>
              </a:extLst>
            </p:cNvPr>
            <p:cNvSpPr/>
            <p:nvPr/>
          </p:nvSpPr>
          <p:spPr>
            <a:xfrm>
              <a:off x="7262574" y="102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C91B7A13-6BE0-4F6C-AD4F-FF9A9B97E7BD}"/>
                </a:ext>
              </a:extLst>
            </p:cNvPr>
            <p:cNvSpPr/>
            <p:nvPr/>
          </p:nvSpPr>
          <p:spPr>
            <a:xfrm>
              <a:off x="7622574" y="102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Rectangle 130">
              <a:extLst>
                <a:ext uri="{FF2B5EF4-FFF2-40B4-BE49-F238E27FC236}">
                  <a16:creationId xmlns:a16="http://schemas.microsoft.com/office/drawing/2014/main" id="{C222DE93-084E-4C06-B41D-ACC87C1BD662}"/>
                </a:ext>
              </a:extLst>
            </p:cNvPr>
            <p:cNvSpPr/>
            <p:nvPr/>
          </p:nvSpPr>
          <p:spPr>
            <a:xfrm>
              <a:off x="7262574" y="138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1F1514AD-431B-43F5-92DF-82EB95852E3F}"/>
                </a:ext>
              </a:extLst>
            </p:cNvPr>
            <p:cNvSpPr/>
            <p:nvPr/>
          </p:nvSpPr>
          <p:spPr>
            <a:xfrm>
              <a:off x="7623133" y="138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AC747D8B-A747-4050-9553-5083D2866B07}"/>
                </a:ext>
              </a:extLst>
            </p:cNvPr>
            <p:cNvSpPr/>
            <p:nvPr/>
          </p:nvSpPr>
          <p:spPr>
            <a:xfrm>
              <a:off x="6902295" y="1025493"/>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4" name="Rectangle 133">
            <a:extLst>
              <a:ext uri="{FF2B5EF4-FFF2-40B4-BE49-F238E27FC236}">
                <a16:creationId xmlns:a16="http://schemas.microsoft.com/office/drawing/2014/main" id="{AE25551A-51DF-4F0F-8B5F-9D68BA7D47A9}"/>
              </a:ext>
            </a:extLst>
          </p:cNvPr>
          <p:cNvSpPr/>
          <p:nvPr/>
        </p:nvSpPr>
        <p:spPr>
          <a:xfrm>
            <a:off x="580501" y="1070152"/>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37DC9163-0222-4E16-A1A1-36EDD5819116}"/>
              </a:ext>
            </a:extLst>
          </p:cNvPr>
          <p:cNvGrpSpPr/>
          <p:nvPr/>
        </p:nvGrpSpPr>
        <p:grpSpPr>
          <a:xfrm>
            <a:off x="4302637" y="3122034"/>
            <a:ext cx="720559" cy="1080000"/>
            <a:chOff x="8061034" y="1021087"/>
            <a:chExt cx="720559" cy="1080000"/>
          </a:xfrm>
        </p:grpSpPr>
        <p:sp>
          <p:nvSpPr>
            <p:cNvPr id="135" name="Rectangle 134">
              <a:extLst>
                <a:ext uri="{FF2B5EF4-FFF2-40B4-BE49-F238E27FC236}">
                  <a16:creationId xmlns:a16="http://schemas.microsoft.com/office/drawing/2014/main" id="{A9CEBF81-220A-4CE0-BA86-D5AC02BDCF7D}"/>
                </a:ext>
              </a:extLst>
            </p:cNvPr>
            <p:cNvSpPr/>
            <p:nvPr/>
          </p:nvSpPr>
          <p:spPr>
            <a:xfrm>
              <a:off x="8061034" y="1381087"/>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03E96A59-CB2B-4CC4-B864-57F6BB8FAA50}"/>
                </a:ext>
              </a:extLst>
            </p:cNvPr>
            <p:cNvSpPr/>
            <p:nvPr/>
          </p:nvSpPr>
          <p:spPr>
            <a:xfrm>
              <a:off x="8421034" y="1381087"/>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136">
              <a:extLst>
                <a:ext uri="{FF2B5EF4-FFF2-40B4-BE49-F238E27FC236}">
                  <a16:creationId xmlns:a16="http://schemas.microsoft.com/office/drawing/2014/main" id="{4ABFA716-A45C-43D7-B9C3-175016A753D0}"/>
                </a:ext>
              </a:extLst>
            </p:cNvPr>
            <p:cNvSpPr/>
            <p:nvPr/>
          </p:nvSpPr>
          <p:spPr>
            <a:xfrm>
              <a:off x="8061034" y="1741087"/>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B8FF6D66-1239-408A-88A1-6B02D6C422C0}"/>
                </a:ext>
              </a:extLst>
            </p:cNvPr>
            <p:cNvSpPr/>
            <p:nvPr/>
          </p:nvSpPr>
          <p:spPr>
            <a:xfrm>
              <a:off x="8421593" y="1741087"/>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1CD63F7C-1C72-4F29-AD4A-91CB78CC6A2D}"/>
                </a:ext>
              </a:extLst>
            </p:cNvPr>
            <p:cNvSpPr/>
            <p:nvPr/>
          </p:nvSpPr>
          <p:spPr>
            <a:xfrm>
              <a:off x="8061034" y="1021087"/>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0" name="Rectangle 139">
            <a:extLst>
              <a:ext uri="{FF2B5EF4-FFF2-40B4-BE49-F238E27FC236}">
                <a16:creationId xmlns:a16="http://schemas.microsoft.com/office/drawing/2014/main" id="{0569E020-4335-41D6-BD7E-2173284C2A20}"/>
              </a:ext>
            </a:extLst>
          </p:cNvPr>
          <p:cNvSpPr/>
          <p:nvPr/>
        </p:nvSpPr>
        <p:spPr>
          <a:xfrm>
            <a:off x="940501" y="1068388"/>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B1386886-99B8-4A18-8F56-9E9F8A9F8714}"/>
              </a:ext>
            </a:extLst>
          </p:cNvPr>
          <p:cNvGrpSpPr/>
          <p:nvPr/>
        </p:nvGrpSpPr>
        <p:grpSpPr>
          <a:xfrm>
            <a:off x="5145140" y="3132386"/>
            <a:ext cx="720559" cy="1080000"/>
            <a:chOff x="8854114" y="1020282"/>
            <a:chExt cx="720559" cy="1080000"/>
          </a:xfrm>
        </p:grpSpPr>
        <p:sp>
          <p:nvSpPr>
            <p:cNvPr id="141" name="Rectangle 140">
              <a:extLst>
                <a:ext uri="{FF2B5EF4-FFF2-40B4-BE49-F238E27FC236}">
                  <a16:creationId xmlns:a16="http://schemas.microsoft.com/office/drawing/2014/main" id="{048E33E3-54BC-44E0-BBDC-E71D4BEB698C}"/>
                </a:ext>
              </a:extLst>
            </p:cNvPr>
            <p:cNvSpPr/>
            <p:nvPr/>
          </p:nvSpPr>
          <p:spPr>
            <a:xfrm>
              <a:off x="8854114" y="138028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C3DFDB28-25C5-45A5-BB9F-2805A5D4A116}"/>
                </a:ext>
              </a:extLst>
            </p:cNvPr>
            <p:cNvSpPr/>
            <p:nvPr/>
          </p:nvSpPr>
          <p:spPr>
            <a:xfrm>
              <a:off x="9214114" y="138028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67CD3AE4-2B7A-40AE-B84E-74E6C6D9D83C}"/>
                </a:ext>
              </a:extLst>
            </p:cNvPr>
            <p:cNvSpPr/>
            <p:nvPr/>
          </p:nvSpPr>
          <p:spPr>
            <a:xfrm>
              <a:off x="8854114" y="174028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4BF8D4A4-E909-4346-B404-35A061BDF865}"/>
                </a:ext>
              </a:extLst>
            </p:cNvPr>
            <p:cNvSpPr/>
            <p:nvPr/>
          </p:nvSpPr>
          <p:spPr>
            <a:xfrm>
              <a:off x="9214673" y="174028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492A9F1D-2A9B-42A6-9FE4-1D8F68169A0F}"/>
                </a:ext>
              </a:extLst>
            </p:cNvPr>
            <p:cNvSpPr/>
            <p:nvPr/>
          </p:nvSpPr>
          <p:spPr>
            <a:xfrm>
              <a:off x="9214114" y="102028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6" name="Rectangle 145">
            <a:extLst>
              <a:ext uri="{FF2B5EF4-FFF2-40B4-BE49-F238E27FC236}">
                <a16:creationId xmlns:a16="http://schemas.microsoft.com/office/drawing/2014/main" id="{34BF7D93-66F9-4B81-97F7-068EFD6686F7}"/>
              </a:ext>
            </a:extLst>
          </p:cNvPr>
          <p:cNvSpPr/>
          <p:nvPr/>
        </p:nvSpPr>
        <p:spPr>
          <a:xfrm>
            <a:off x="2299041" y="141783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ectangle 146">
            <a:extLst>
              <a:ext uri="{FF2B5EF4-FFF2-40B4-BE49-F238E27FC236}">
                <a16:creationId xmlns:a16="http://schemas.microsoft.com/office/drawing/2014/main" id="{AC8F3D21-395F-4405-9D9D-84494A8816A4}"/>
              </a:ext>
            </a:extLst>
          </p:cNvPr>
          <p:cNvSpPr/>
          <p:nvPr/>
        </p:nvSpPr>
        <p:spPr>
          <a:xfrm>
            <a:off x="3019041" y="1777832"/>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B2F2FFC9-06A1-4B03-B171-B4E3A0C0F724}"/>
              </a:ext>
            </a:extLst>
          </p:cNvPr>
          <p:cNvSpPr/>
          <p:nvPr/>
        </p:nvSpPr>
        <p:spPr>
          <a:xfrm>
            <a:off x="2299041" y="177783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Rectangle 148">
            <a:extLst>
              <a:ext uri="{FF2B5EF4-FFF2-40B4-BE49-F238E27FC236}">
                <a16:creationId xmlns:a16="http://schemas.microsoft.com/office/drawing/2014/main" id="{80AED77C-8DD3-42A0-87FE-237C39B33441}"/>
              </a:ext>
            </a:extLst>
          </p:cNvPr>
          <p:cNvSpPr/>
          <p:nvPr/>
        </p:nvSpPr>
        <p:spPr>
          <a:xfrm>
            <a:off x="2659600" y="177783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0AA38E46-3532-44F8-8C98-AC06F6990CEE}"/>
              </a:ext>
            </a:extLst>
          </p:cNvPr>
          <p:cNvSpPr/>
          <p:nvPr/>
        </p:nvSpPr>
        <p:spPr>
          <a:xfrm>
            <a:off x="3372601" y="1777832"/>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5A98EC25-966B-4B48-A276-1E2E805F1ABC}"/>
              </a:ext>
            </a:extLst>
          </p:cNvPr>
          <p:cNvGrpSpPr/>
          <p:nvPr/>
        </p:nvGrpSpPr>
        <p:grpSpPr>
          <a:xfrm>
            <a:off x="6234096" y="3656424"/>
            <a:ext cx="1433561" cy="720000"/>
            <a:chOff x="10723757" y="879530"/>
            <a:chExt cx="1433561" cy="720000"/>
          </a:xfrm>
        </p:grpSpPr>
        <p:sp>
          <p:nvSpPr>
            <p:cNvPr id="157" name="Rectangle 156">
              <a:extLst>
                <a:ext uri="{FF2B5EF4-FFF2-40B4-BE49-F238E27FC236}">
                  <a16:creationId xmlns:a16="http://schemas.microsoft.com/office/drawing/2014/main" id="{E3440F70-50F4-4402-AA3B-085F0A1ACA43}"/>
                </a:ext>
              </a:extLst>
            </p:cNvPr>
            <p:cNvSpPr/>
            <p:nvPr/>
          </p:nvSpPr>
          <p:spPr>
            <a:xfrm>
              <a:off x="10723757" y="879530"/>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Rectangle 157">
              <a:extLst>
                <a:ext uri="{FF2B5EF4-FFF2-40B4-BE49-F238E27FC236}">
                  <a16:creationId xmlns:a16="http://schemas.microsoft.com/office/drawing/2014/main" id="{6B5DB7D5-6D87-4DE2-B114-09F0EF54A4DD}"/>
                </a:ext>
              </a:extLst>
            </p:cNvPr>
            <p:cNvSpPr/>
            <p:nvPr/>
          </p:nvSpPr>
          <p:spPr>
            <a:xfrm>
              <a:off x="11797318" y="1239530"/>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158">
              <a:extLst>
                <a:ext uri="{FF2B5EF4-FFF2-40B4-BE49-F238E27FC236}">
                  <a16:creationId xmlns:a16="http://schemas.microsoft.com/office/drawing/2014/main" id="{88702DA8-75B2-4239-9B87-A8F43F0EB6AB}"/>
                </a:ext>
              </a:extLst>
            </p:cNvPr>
            <p:cNvSpPr/>
            <p:nvPr/>
          </p:nvSpPr>
          <p:spPr>
            <a:xfrm>
              <a:off x="10723757" y="1239530"/>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8E65AB31-40FC-4D23-B962-5703BCC05C0B}"/>
                </a:ext>
              </a:extLst>
            </p:cNvPr>
            <p:cNvSpPr/>
            <p:nvPr/>
          </p:nvSpPr>
          <p:spPr>
            <a:xfrm>
              <a:off x="11084316" y="1239530"/>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98CE7DB1-A7AC-4657-9BE4-564CCC33564B}"/>
                </a:ext>
              </a:extLst>
            </p:cNvPr>
            <p:cNvSpPr/>
            <p:nvPr/>
          </p:nvSpPr>
          <p:spPr>
            <a:xfrm>
              <a:off x="11443757" y="1239530"/>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2" name="Rectangle 161">
            <a:extLst>
              <a:ext uri="{FF2B5EF4-FFF2-40B4-BE49-F238E27FC236}">
                <a16:creationId xmlns:a16="http://schemas.microsoft.com/office/drawing/2014/main" id="{3D83233F-11F9-429D-940A-EE642BA86596}"/>
              </a:ext>
            </a:extLst>
          </p:cNvPr>
          <p:cNvSpPr/>
          <p:nvPr/>
        </p:nvSpPr>
        <p:spPr>
          <a:xfrm>
            <a:off x="3019041" y="213436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8B077AC8-0D93-4CBA-931E-810B1F0C506B}"/>
              </a:ext>
            </a:extLst>
          </p:cNvPr>
          <p:cNvGrpSpPr/>
          <p:nvPr/>
        </p:nvGrpSpPr>
        <p:grpSpPr>
          <a:xfrm>
            <a:off x="7214742" y="2927313"/>
            <a:ext cx="1080000" cy="1075390"/>
            <a:chOff x="3871651" y="1940473"/>
            <a:chExt cx="1080000" cy="1075390"/>
          </a:xfrm>
        </p:grpSpPr>
        <p:sp>
          <p:nvSpPr>
            <p:cNvPr id="163" name="Rectangle 162">
              <a:extLst>
                <a:ext uri="{FF2B5EF4-FFF2-40B4-BE49-F238E27FC236}">
                  <a16:creationId xmlns:a16="http://schemas.microsoft.com/office/drawing/2014/main" id="{48413211-AF86-41A8-885E-02EB43D03470}"/>
                </a:ext>
              </a:extLst>
            </p:cNvPr>
            <p:cNvSpPr/>
            <p:nvPr/>
          </p:nvSpPr>
          <p:spPr>
            <a:xfrm>
              <a:off x="3871651" y="1940473"/>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8C3ADEBC-3C2D-4AFD-A441-B93D0D1C416A}"/>
                </a:ext>
              </a:extLst>
            </p:cNvPr>
            <p:cNvSpPr/>
            <p:nvPr/>
          </p:nvSpPr>
          <p:spPr>
            <a:xfrm>
              <a:off x="4591651" y="2655863"/>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Rectangle 164">
              <a:extLst>
                <a:ext uri="{FF2B5EF4-FFF2-40B4-BE49-F238E27FC236}">
                  <a16:creationId xmlns:a16="http://schemas.microsoft.com/office/drawing/2014/main" id="{43086F3C-A97A-4861-95F7-11F6E4B311F9}"/>
                </a:ext>
              </a:extLst>
            </p:cNvPr>
            <p:cNvSpPr/>
            <p:nvPr/>
          </p:nvSpPr>
          <p:spPr>
            <a:xfrm>
              <a:off x="3871651" y="2300473"/>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Rectangle 165">
              <a:extLst>
                <a:ext uri="{FF2B5EF4-FFF2-40B4-BE49-F238E27FC236}">
                  <a16:creationId xmlns:a16="http://schemas.microsoft.com/office/drawing/2014/main" id="{2F0C2CE5-4458-484B-9AF2-C65046FBDAB0}"/>
                </a:ext>
              </a:extLst>
            </p:cNvPr>
            <p:cNvSpPr/>
            <p:nvPr/>
          </p:nvSpPr>
          <p:spPr>
            <a:xfrm>
              <a:off x="4232210" y="2300473"/>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Rectangle 166">
              <a:extLst>
                <a:ext uri="{FF2B5EF4-FFF2-40B4-BE49-F238E27FC236}">
                  <a16:creationId xmlns:a16="http://schemas.microsoft.com/office/drawing/2014/main" id="{3C6C4868-B1D8-485E-AE5D-25B90FEC99E9}"/>
                </a:ext>
              </a:extLst>
            </p:cNvPr>
            <p:cNvSpPr/>
            <p:nvPr/>
          </p:nvSpPr>
          <p:spPr>
            <a:xfrm>
              <a:off x="4591651" y="2300473"/>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8" name="Rectangle 167">
            <a:extLst>
              <a:ext uri="{FF2B5EF4-FFF2-40B4-BE49-F238E27FC236}">
                <a16:creationId xmlns:a16="http://schemas.microsoft.com/office/drawing/2014/main" id="{593D2235-5A90-45F0-ABD5-62A6EF7D9C67}"/>
              </a:ext>
            </a:extLst>
          </p:cNvPr>
          <p:cNvSpPr/>
          <p:nvPr/>
        </p:nvSpPr>
        <p:spPr>
          <a:xfrm>
            <a:off x="2665201" y="213423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4AE54A30-3D31-4405-B1BF-3472103BA4E6}"/>
              </a:ext>
            </a:extLst>
          </p:cNvPr>
          <p:cNvGrpSpPr/>
          <p:nvPr/>
        </p:nvGrpSpPr>
        <p:grpSpPr>
          <a:xfrm>
            <a:off x="8476139" y="2833424"/>
            <a:ext cx="1080000" cy="1080000"/>
            <a:chOff x="5451490" y="1927151"/>
            <a:chExt cx="1080000" cy="1080000"/>
          </a:xfrm>
        </p:grpSpPr>
        <p:sp>
          <p:nvSpPr>
            <p:cNvPr id="169" name="Rectangle 168">
              <a:extLst>
                <a:ext uri="{FF2B5EF4-FFF2-40B4-BE49-F238E27FC236}">
                  <a16:creationId xmlns:a16="http://schemas.microsoft.com/office/drawing/2014/main" id="{281A8B89-B264-471E-8655-9FBAD2C45B89}"/>
                </a:ext>
              </a:extLst>
            </p:cNvPr>
            <p:cNvSpPr/>
            <p:nvPr/>
          </p:nvSpPr>
          <p:spPr>
            <a:xfrm>
              <a:off x="5451490" y="1927151"/>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Rectangle 169">
              <a:extLst>
                <a:ext uri="{FF2B5EF4-FFF2-40B4-BE49-F238E27FC236}">
                  <a16:creationId xmlns:a16="http://schemas.microsoft.com/office/drawing/2014/main" id="{85F77C54-EEAE-4B55-9D72-6451BFD763CF}"/>
                </a:ext>
              </a:extLst>
            </p:cNvPr>
            <p:cNvSpPr/>
            <p:nvPr/>
          </p:nvSpPr>
          <p:spPr>
            <a:xfrm>
              <a:off x="5810931" y="2647151"/>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Rectangle 170">
              <a:extLst>
                <a:ext uri="{FF2B5EF4-FFF2-40B4-BE49-F238E27FC236}">
                  <a16:creationId xmlns:a16="http://schemas.microsoft.com/office/drawing/2014/main" id="{A53D707C-CB82-4F80-9F88-ED2AFABC8D3D}"/>
                </a:ext>
              </a:extLst>
            </p:cNvPr>
            <p:cNvSpPr/>
            <p:nvPr/>
          </p:nvSpPr>
          <p:spPr>
            <a:xfrm>
              <a:off x="5451490" y="2287151"/>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328876CC-5FF7-4F5A-96C0-DFF54C0AA199}"/>
                </a:ext>
              </a:extLst>
            </p:cNvPr>
            <p:cNvSpPr/>
            <p:nvPr/>
          </p:nvSpPr>
          <p:spPr>
            <a:xfrm>
              <a:off x="5812049" y="2287151"/>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Rectangle 172">
              <a:extLst>
                <a:ext uri="{FF2B5EF4-FFF2-40B4-BE49-F238E27FC236}">
                  <a16:creationId xmlns:a16="http://schemas.microsoft.com/office/drawing/2014/main" id="{AA9E62C8-877A-4765-B0D0-5E2566F4D611}"/>
                </a:ext>
              </a:extLst>
            </p:cNvPr>
            <p:cNvSpPr/>
            <p:nvPr/>
          </p:nvSpPr>
          <p:spPr>
            <a:xfrm>
              <a:off x="6171490" y="2287151"/>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4" name="Rectangle 173">
            <a:extLst>
              <a:ext uri="{FF2B5EF4-FFF2-40B4-BE49-F238E27FC236}">
                <a16:creationId xmlns:a16="http://schemas.microsoft.com/office/drawing/2014/main" id="{BA1C8CBD-385B-4E3C-9D59-10D56CDDEA4B}"/>
              </a:ext>
            </a:extLst>
          </p:cNvPr>
          <p:cNvSpPr/>
          <p:nvPr/>
        </p:nvSpPr>
        <p:spPr>
          <a:xfrm>
            <a:off x="2296520" y="213423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1FB0212A-D1C0-4239-B555-37DD2F5512C1}"/>
              </a:ext>
            </a:extLst>
          </p:cNvPr>
          <p:cNvGrpSpPr/>
          <p:nvPr/>
        </p:nvGrpSpPr>
        <p:grpSpPr>
          <a:xfrm>
            <a:off x="9823668" y="2608792"/>
            <a:ext cx="1081118" cy="1080000"/>
            <a:chOff x="6671332" y="1922544"/>
            <a:chExt cx="1081118" cy="1080000"/>
          </a:xfrm>
        </p:grpSpPr>
        <p:sp>
          <p:nvSpPr>
            <p:cNvPr id="175" name="Rectangle 174">
              <a:extLst>
                <a:ext uri="{FF2B5EF4-FFF2-40B4-BE49-F238E27FC236}">
                  <a16:creationId xmlns:a16="http://schemas.microsoft.com/office/drawing/2014/main" id="{ECF74942-3DE6-49C3-A8AD-36927B6FF6A1}"/>
                </a:ext>
              </a:extLst>
            </p:cNvPr>
            <p:cNvSpPr/>
            <p:nvPr/>
          </p:nvSpPr>
          <p:spPr>
            <a:xfrm>
              <a:off x="6672450" y="1922544"/>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Rectangle 175">
              <a:extLst>
                <a:ext uri="{FF2B5EF4-FFF2-40B4-BE49-F238E27FC236}">
                  <a16:creationId xmlns:a16="http://schemas.microsoft.com/office/drawing/2014/main" id="{772BD24C-54A3-4F65-9063-2F0199D19806}"/>
                </a:ext>
              </a:extLst>
            </p:cNvPr>
            <p:cNvSpPr/>
            <p:nvPr/>
          </p:nvSpPr>
          <p:spPr>
            <a:xfrm>
              <a:off x="6671332" y="2642544"/>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Rectangle 176">
              <a:extLst>
                <a:ext uri="{FF2B5EF4-FFF2-40B4-BE49-F238E27FC236}">
                  <a16:creationId xmlns:a16="http://schemas.microsoft.com/office/drawing/2014/main" id="{903E6BB1-2117-4A43-8595-4F205A123CB0}"/>
                </a:ext>
              </a:extLst>
            </p:cNvPr>
            <p:cNvSpPr/>
            <p:nvPr/>
          </p:nvSpPr>
          <p:spPr>
            <a:xfrm>
              <a:off x="6672450" y="2282544"/>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Rectangle 177">
              <a:extLst>
                <a:ext uri="{FF2B5EF4-FFF2-40B4-BE49-F238E27FC236}">
                  <a16:creationId xmlns:a16="http://schemas.microsoft.com/office/drawing/2014/main" id="{DC75640A-760E-4524-9DE6-6C365EFFC75F}"/>
                </a:ext>
              </a:extLst>
            </p:cNvPr>
            <p:cNvSpPr/>
            <p:nvPr/>
          </p:nvSpPr>
          <p:spPr>
            <a:xfrm>
              <a:off x="7033009" y="2282544"/>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a:extLst>
                <a:ext uri="{FF2B5EF4-FFF2-40B4-BE49-F238E27FC236}">
                  <a16:creationId xmlns:a16="http://schemas.microsoft.com/office/drawing/2014/main" id="{5255B59E-BE8C-4B94-930C-A17CDCF9EFC0}"/>
                </a:ext>
              </a:extLst>
            </p:cNvPr>
            <p:cNvSpPr/>
            <p:nvPr/>
          </p:nvSpPr>
          <p:spPr>
            <a:xfrm>
              <a:off x="7392450" y="2282544"/>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0" name="Rectangle 179">
            <a:extLst>
              <a:ext uri="{FF2B5EF4-FFF2-40B4-BE49-F238E27FC236}">
                <a16:creationId xmlns:a16="http://schemas.microsoft.com/office/drawing/2014/main" id="{BBC8C622-54E8-469F-8A54-6781C938DAA0}"/>
              </a:ext>
            </a:extLst>
          </p:cNvPr>
          <p:cNvSpPr/>
          <p:nvPr/>
        </p:nvSpPr>
        <p:spPr>
          <a:xfrm>
            <a:off x="1939041" y="177423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0D19EE5B-B819-4A09-B0DB-EA8CC4BE09CB}"/>
              </a:ext>
            </a:extLst>
          </p:cNvPr>
          <p:cNvGrpSpPr/>
          <p:nvPr/>
        </p:nvGrpSpPr>
        <p:grpSpPr>
          <a:xfrm>
            <a:off x="10644817" y="3089246"/>
            <a:ext cx="1441677" cy="720000"/>
            <a:chOff x="8161384" y="2270863"/>
            <a:chExt cx="1441677" cy="720000"/>
          </a:xfrm>
        </p:grpSpPr>
        <p:sp>
          <p:nvSpPr>
            <p:cNvPr id="181" name="Rectangle 180">
              <a:extLst>
                <a:ext uri="{FF2B5EF4-FFF2-40B4-BE49-F238E27FC236}">
                  <a16:creationId xmlns:a16="http://schemas.microsoft.com/office/drawing/2014/main" id="{6FFE6216-6850-4612-827B-CF8353A49F1F}"/>
                </a:ext>
              </a:extLst>
            </p:cNvPr>
            <p:cNvSpPr/>
            <p:nvPr/>
          </p:nvSpPr>
          <p:spPr>
            <a:xfrm>
              <a:off x="8523061" y="2270863"/>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Rectangle 181">
              <a:extLst>
                <a:ext uri="{FF2B5EF4-FFF2-40B4-BE49-F238E27FC236}">
                  <a16:creationId xmlns:a16="http://schemas.microsoft.com/office/drawing/2014/main" id="{4B421380-1FC5-479B-B30F-190AB385CFCC}"/>
                </a:ext>
              </a:extLst>
            </p:cNvPr>
            <p:cNvSpPr/>
            <p:nvPr/>
          </p:nvSpPr>
          <p:spPr>
            <a:xfrm>
              <a:off x="8161384" y="262808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Rectangle 182">
              <a:extLst>
                <a:ext uri="{FF2B5EF4-FFF2-40B4-BE49-F238E27FC236}">
                  <a16:creationId xmlns:a16="http://schemas.microsoft.com/office/drawing/2014/main" id="{425A299D-7D58-43B4-ADCC-E8F5A7AA0A72}"/>
                </a:ext>
              </a:extLst>
            </p:cNvPr>
            <p:cNvSpPr/>
            <p:nvPr/>
          </p:nvSpPr>
          <p:spPr>
            <a:xfrm>
              <a:off x="8523061" y="2630863"/>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Rectangle 183">
              <a:extLst>
                <a:ext uri="{FF2B5EF4-FFF2-40B4-BE49-F238E27FC236}">
                  <a16:creationId xmlns:a16="http://schemas.microsoft.com/office/drawing/2014/main" id="{ADEC0F08-68FB-4610-BF31-4704A95DFF3E}"/>
                </a:ext>
              </a:extLst>
            </p:cNvPr>
            <p:cNvSpPr/>
            <p:nvPr/>
          </p:nvSpPr>
          <p:spPr>
            <a:xfrm>
              <a:off x="8883620" y="2630863"/>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Rectangle 184">
              <a:extLst>
                <a:ext uri="{FF2B5EF4-FFF2-40B4-BE49-F238E27FC236}">
                  <a16:creationId xmlns:a16="http://schemas.microsoft.com/office/drawing/2014/main" id="{16A287A9-B4CF-42BE-A3EA-33AE0CAEAAA7}"/>
                </a:ext>
              </a:extLst>
            </p:cNvPr>
            <p:cNvSpPr/>
            <p:nvPr/>
          </p:nvSpPr>
          <p:spPr>
            <a:xfrm>
              <a:off x="9243061" y="2630863"/>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6" name="Rectangle 185">
            <a:extLst>
              <a:ext uri="{FF2B5EF4-FFF2-40B4-BE49-F238E27FC236}">
                <a16:creationId xmlns:a16="http://schemas.microsoft.com/office/drawing/2014/main" id="{00B39774-1029-4A2E-92D2-6CDFA097427F}"/>
              </a:ext>
            </a:extLst>
          </p:cNvPr>
          <p:cNvSpPr/>
          <p:nvPr/>
        </p:nvSpPr>
        <p:spPr>
          <a:xfrm>
            <a:off x="1938203" y="1424952"/>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5" name="Group 24">
            <a:extLst>
              <a:ext uri="{FF2B5EF4-FFF2-40B4-BE49-F238E27FC236}">
                <a16:creationId xmlns:a16="http://schemas.microsoft.com/office/drawing/2014/main" id="{AB6C5E61-312A-47A0-9B58-EFE5873F8CB1}"/>
              </a:ext>
            </a:extLst>
          </p:cNvPr>
          <p:cNvGrpSpPr/>
          <p:nvPr/>
        </p:nvGrpSpPr>
        <p:grpSpPr>
          <a:xfrm>
            <a:off x="129119" y="4676300"/>
            <a:ext cx="1441677" cy="722774"/>
            <a:chOff x="9470064" y="2183552"/>
            <a:chExt cx="1441677" cy="722774"/>
          </a:xfrm>
        </p:grpSpPr>
        <p:sp>
          <p:nvSpPr>
            <p:cNvPr id="187" name="Rectangle 186">
              <a:extLst>
                <a:ext uri="{FF2B5EF4-FFF2-40B4-BE49-F238E27FC236}">
                  <a16:creationId xmlns:a16="http://schemas.microsoft.com/office/drawing/2014/main" id="{242BF9F2-8A08-4DAA-8E84-E844F4FCE0B9}"/>
                </a:ext>
              </a:extLst>
            </p:cNvPr>
            <p:cNvSpPr/>
            <p:nvPr/>
          </p:nvSpPr>
          <p:spPr>
            <a:xfrm>
              <a:off x="9831741" y="2186326"/>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Rectangle 187">
              <a:extLst>
                <a:ext uri="{FF2B5EF4-FFF2-40B4-BE49-F238E27FC236}">
                  <a16:creationId xmlns:a16="http://schemas.microsoft.com/office/drawing/2014/main" id="{338F095B-6D82-4663-8884-D60F9E0B8539}"/>
                </a:ext>
              </a:extLst>
            </p:cNvPr>
            <p:cNvSpPr/>
            <p:nvPr/>
          </p:nvSpPr>
          <p:spPr>
            <a:xfrm>
              <a:off x="9470064" y="2183552"/>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Rectangle 188">
              <a:extLst>
                <a:ext uri="{FF2B5EF4-FFF2-40B4-BE49-F238E27FC236}">
                  <a16:creationId xmlns:a16="http://schemas.microsoft.com/office/drawing/2014/main" id="{879846C4-1773-4281-94BA-869C5A4F135F}"/>
                </a:ext>
              </a:extLst>
            </p:cNvPr>
            <p:cNvSpPr/>
            <p:nvPr/>
          </p:nvSpPr>
          <p:spPr>
            <a:xfrm>
              <a:off x="9831741" y="2546326"/>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Rectangle 189">
              <a:extLst>
                <a:ext uri="{FF2B5EF4-FFF2-40B4-BE49-F238E27FC236}">
                  <a16:creationId xmlns:a16="http://schemas.microsoft.com/office/drawing/2014/main" id="{EF7A923C-4114-4477-8148-D22D2F7E47FF}"/>
                </a:ext>
              </a:extLst>
            </p:cNvPr>
            <p:cNvSpPr/>
            <p:nvPr/>
          </p:nvSpPr>
          <p:spPr>
            <a:xfrm>
              <a:off x="10192300" y="2546326"/>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DA950801-E8E1-43A9-8ED5-652B15F62F0F}"/>
                </a:ext>
              </a:extLst>
            </p:cNvPr>
            <p:cNvSpPr/>
            <p:nvPr/>
          </p:nvSpPr>
          <p:spPr>
            <a:xfrm>
              <a:off x="10551741" y="2546326"/>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2" name="Rectangle 191">
            <a:extLst>
              <a:ext uri="{FF2B5EF4-FFF2-40B4-BE49-F238E27FC236}">
                <a16:creationId xmlns:a16="http://schemas.microsoft.com/office/drawing/2014/main" id="{5DAB73F8-14CD-46AC-9AF1-462219EF49AC}"/>
              </a:ext>
            </a:extLst>
          </p:cNvPr>
          <p:cNvSpPr/>
          <p:nvPr/>
        </p:nvSpPr>
        <p:spPr>
          <a:xfrm>
            <a:off x="2296979" y="105474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8D9BD838-8CA0-482A-845F-A96DAD9BB0E2}"/>
              </a:ext>
            </a:extLst>
          </p:cNvPr>
          <p:cNvGrpSpPr/>
          <p:nvPr/>
        </p:nvGrpSpPr>
        <p:grpSpPr>
          <a:xfrm>
            <a:off x="1709801" y="4259533"/>
            <a:ext cx="1080787" cy="1076335"/>
            <a:chOff x="11011659" y="1809784"/>
            <a:chExt cx="1080787" cy="1076335"/>
          </a:xfrm>
        </p:grpSpPr>
        <p:sp>
          <p:nvSpPr>
            <p:cNvPr id="194" name="Rectangle 193">
              <a:extLst>
                <a:ext uri="{FF2B5EF4-FFF2-40B4-BE49-F238E27FC236}">
                  <a16:creationId xmlns:a16="http://schemas.microsoft.com/office/drawing/2014/main" id="{8E2A05CD-745C-4907-952D-372517E87548}"/>
                </a:ext>
              </a:extLst>
            </p:cNvPr>
            <p:cNvSpPr/>
            <p:nvPr/>
          </p:nvSpPr>
          <p:spPr>
            <a:xfrm>
              <a:off x="11012446" y="2166119"/>
              <a:ext cx="360000" cy="360000"/>
            </a:xfrm>
            <a:prstGeom prst="rect">
              <a:avLst/>
            </a:prstGeom>
            <a:solidFill>
              <a:srgbClr val="82C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4C33F7D9-DAD7-4C10-AD4B-86D0869097E0}"/>
                </a:ext>
              </a:extLst>
            </p:cNvPr>
            <p:cNvSpPr/>
            <p:nvPr/>
          </p:nvSpPr>
          <p:spPr>
            <a:xfrm>
              <a:off x="11011659" y="1809784"/>
              <a:ext cx="360000" cy="360000"/>
            </a:xfrm>
            <a:prstGeom prst="rect">
              <a:avLst/>
            </a:prstGeom>
            <a:solidFill>
              <a:srgbClr val="82C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Rectangle 195">
              <a:extLst>
                <a:ext uri="{FF2B5EF4-FFF2-40B4-BE49-F238E27FC236}">
                  <a16:creationId xmlns:a16="http://schemas.microsoft.com/office/drawing/2014/main" id="{F9C34EFE-BB02-4D87-884F-0D77A022FD9B}"/>
                </a:ext>
              </a:extLst>
            </p:cNvPr>
            <p:cNvSpPr/>
            <p:nvPr/>
          </p:nvSpPr>
          <p:spPr>
            <a:xfrm>
              <a:off x="11012446" y="2526119"/>
              <a:ext cx="360000" cy="360000"/>
            </a:xfrm>
            <a:prstGeom prst="rect">
              <a:avLst/>
            </a:prstGeom>
            <a:solidFill>
              <a:srgbClr val="82C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Rectangle 196">
              <a:extLst>
                <a:ext uri="{FF2B5EF4-FFF2-40B4-BE49-F238E27FC236}">
                  <a16:creationId xmlns:a16="http://schemas.microsoft.com/office/drawing/2014/main" id="{8FD6A156-6E69-42B0-8DEA-A20903603558}"/>
                </a:ext>
              </a:extLst>
            </p:cNvPr>
            <p:cNvSpPr/>
            <p:nvPr/>
          </p:nvSpPr>
          <p:spPr>
            <a:xfrm>
              <a:off x="11373005" y="2526119"/>
              <a:ext cx="360000" cy="360000"/>
            </a:xfrm>
            <a:prstGeom prst="rect">
              <a:avLst/>
            </a:prstGeom>
            <a:solidFill>
              <a:srgbClr val="82C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Rectangle 197">
              <a:extLst>
                <a:ext uri="{FF2B5EF4-FFF2-40B4-BE49-F238E27FC236}">
                  <a16:creationId xmlns:a16="http://schemas.microsoft.com/office/drawing/2014/main" id="{4BF87D74-82AF-40ED-8C74-79EADEA0904D}"/>
                </a:ext>
              </a:extLst>
            </p:cNvPr>
            <p:cNvSpPr/>
            <p:nvPr/>
          </p:nvSpPr>
          <p:spPr>
            <a:xfrm>
              <a:off x="11732446" y="2526119"/>
              <a:ext cx="360000" cy="360000"/>
            </a:xfrm>
            <a:prstGeom prst="rect">
              <a:avLst/>
            </a:prstGeom>
            <a:solidFill>
              <a:srgbClr val="82C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5" name="Rectangle 204">
            <a:extLst>
              <a:ext uri="{FF2B5EF4-FFF2-40B4-BE49-F238E27FC236}">
                <a16:creationId xmlns:a16="http://schemas.microsoft.com/office/drawing/2014/main" id="{A0560E88-0104-4241-9617-1E1DAE17E60A}"/>
              </a:ext>
            </a:extLst>
          </p:cNvPr>
          <p:cNvSpPr/>
          <p:nvPr/>
        </p:nvSpPr>
        <p:spPr>
          <a:xfrm>
            <a:off x="4351544" y="141325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Rectangle 205">
            <a:extLst>
              <a:ext uri="{FF2B5EF4-FFF2-40B4-BE49-F238E27FC236}">
                <a16:creationId xmlns:a16="http://schemas.microsoft.com/office/drawing/2014/main" id="{FBBB97FB-F12E-489C-925C-85BA63FC66A6}"/>
              </a:ext>
            </a:extLst>
          </p:cNvPr>
          <p:cNvSpPr/>
          <p:nvPr/>
        </p:nvSpPr>
        <p:spPr>
          <a:xfrm>
            <a:off x="4710985" y="2129656"/>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Rectangle 206">
            <a:extLst>
              <a:ext uri="{FF2B5EF4-FFF2-40B4-BE49-F238E27FC236}">
                <a16:creationId xmlns:a16="http://schemas.microsoft.com/office/drawing/2014/main" id="{05A6B0B6-D53E-46DD-8A91-7420D9FCF9CE}"/>
              </a:ext>
            </a:extLst>
          </p:cNvPr>
          <p:cNvSpPr/>
          <p:nvPr/>
        </p:nvSpPr>
        <p:spPr>
          <a:xfrm>
            <a:off x="4351544" y="177325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Rectangle 207">
            <a:extLst>
              <a:ext uri="{FF2B5EF4-FFF2-40B4-BE49-F238E27FC236}">
                <a16:creationId xmlns:a16="http://schemas.microsoft.com/office/drawing/2014/main" id="{7880322B-DD4A-4F23-A783-C71488DBE5BE}"/>
              </a:ext>
            </a:extLst>
          </p:cNvPr>
          <p:cNvSpPr/>
          <p:nvPr/>
        </p:nvSpPr>
        <p:spPr>
          <a:xfrm>
            <a:off x="4712103" y="177325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Rectangle 208">
            <a:extLst>
              <a:ext uri="{FF2B5EF4-FFF2-40B4-BE49-F238E27FC236}">
                <a16:creationId xmlns:a16="http://schemas.microsoft.com/office/drawing/2014/main" id="{6030DF18-9D21-4E29-9312-7F5837EC7207}"/>
              </a:ext>
            </a:extLst>
          </p:cNvPr>
          <p:cNvSpPr/>
          <p:nvPr/>
        </p:nvSpPr>
        <p:spPr>
          <a:xfrm>
            <a:off x="5070705" y="2133310"/>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D0A53FA7-B9D9-45EA-9B02-22187DA6C25E}"/>
              </a:ext>
            </a:extLst>
          </p:cNvPr>
          <p:cNvGrpSpPr/>
          <p:nvPr/>
        </p:nvGrpSpPr>
        <p:grpSpPr>
          <a:xfrm>
            <a:off x="4777236" y="4348216"/>
            <a:ext cx="1080000" cy="1080000"/>
            <a:chOff x="5139917" y="2749349"/>
            <a:chExt cx="1080000" cy="1080000"/>
          </a:xfrm>
        </p:grpSpPr>
        <p:sp>
          <p:nvSpPr>
            <p:cNvPr id="217" name="Rectangle 216">
              <a:extLst>
                <a:ext uri="{FF2B5EF4-FFF2-40B4-BE49-F238E27FC236}">
                  <a16:creationId xmlns:a16="http://schemas.microsoft.com/office/drawing/2014/main" id="{0F1AC4DC-469D-4725-B0DF-AFEA094ACDE2}"/>
                </a:ext>
              </a:extLst>
            </p:cNvPr>
            <p:cNvSpPr/>
            <p:nvPr/>
          </p:nvSpPr>
          <p:spPr>
            <a:xfrm>
              <a:off x="5139917" y="2749349"/>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8" name="Rectangle 217">
              <a:extLst>
                <a:ext uri="{FF2B5EF4-FFF2-40B4-BE49-F238E27FC236}">
                  <a16:creationId xmlns:a16="http://schemas.microsoft.com/office/drawing/2014/main" id="{B3E16402-CC98-44A6-BFC8-9F1CA5DE9997}"/>
                </a:ext>
              </a:extLst>
            </p:cNvPr>
            <p:cNvSpPr/>
            <p:nvPr/>
          </p:nvSpPr>
          <p:spPr>
            <a:xfrm>
              <a:off x="5859917" y="3469349"/>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9" name="Rectangle 218">
              <a:extLst>
                <a:ext uri="{FF2B5EF4-FFF2-40B4-BE49-F238E27FC236}">
                  <a16:creationId xmlns:a16="http://schemas.microsoft.com/office/drawing/2014/main" id="{40671795-20EA-48AC-98E8-2CC9E0ADF2EE}"/>
                </a:ext>
              </a:extLst>
            </p:cNvPr>
            <p:cNvSpPr/>
            <p:nvPr/>
          </p:nvSpPr>
          <p:spPr>
            <a:xfrm>
              <a:off x="5139917" y="3109349"/>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20" name="Rectangle 219">
              <a:extLst>
                <a:ext uri="{FF2B5EF4-FFF2-40B4-BE49-F238E27FC236}">
                  <a16:creationId xmlns:a16="http://schemas.microsoft.com/office/drawing/2014/main" id="{FFF94826-EF83-4976-8E32-DD18288974D6}"/>
                </a:ext>
              </a:extLst>
            </p:cNvPr>
            <p:cNvSpPr/>
            <p:nvPr/>
          </p:nvSpPr>
          <p:spPr>
            <a:xfrm>
              <a:off x="5500476" y="3109349"/>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21" name="Rectangle 220">
              <a:extLst>
                <a:ext uri="{FF2B5EF4-FFF2-40B4-BE49-F238E27FC236}">
                  <a16:creationId xmlns:a16="http://schemas.microsoft.com/office/drawing/2014/main" id="{4038BF34-FAB5-47CF-B608-85E36F6B8CD9}"/>
                </a:ext>
              </a:extLst>
            </p:cNvPr>
            <p:cNvSpPr/>
            <p:nvPr/>
          </p:nvSpPr>
          <p:spPr>
            <a:xfrm>
              <a:off x="5500476" y="3469349"/>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grpSp>
      <p:sp>
        <p:nvSpPr>
          <p:cNvPr id="222" name="Rectangle 221">
            <a:extLst>
              <a:ext uri="{FF2B5EF4-FFF2-40B4-BE49-F238E27FC236}">
                <a16:creationId xmlns:a16="http://schemas.microsoft.com/office/drawing/2014/main" id="{B9918F54-AB04-4C9C-8A7D-7010F81A0B7B}"/>
              </a:ext>
            </a:extLst>
          </p:cNvPr>
          <p:cNvSpPr/>
          <p:nvPr/>
        </p:nvSpPr>
        <p:spPr>
          <a:xfrm>
            <a:off x="4710705" y="2486060"/>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9D17A8C9-1D8C-4C84-9076-D949B37E8017}"/>
              </a:ext>
            </a:extLst>
          </p:cNvPr>
          <p:cNvGrpSpPr/>
          <p:nvPr/>
        </p:nvGrpSpPr>
        <p:grpSpPr>
          <a:xfrm>
            <a:off x="5972294" y="4540005"/>
            <a:ext cx="720559" cy="1435676"/>
            <a:chOff x="6275936" y="2960370"/>
            <a:chExt cx="720559" cy="1435676"/>
          </a:xfrm>
        </p:grpSpPr>
        <p:sp>
          <p:nvSpPr>
            <p:cNvPr id="228" name="Rectangle 227">
              <a:extLst>
                <a:ext uri="{FF2B5EF4-FFF2-40B4-BE49-F238E27FC236}">
                  <a16:creationId xmlns:a16="http://schemas.microsoft.com/office/drawing/2014/main" id="{932F1218-4FE1-4364-B2F5-D518FEF8B1C2}"/>
                </a:ext>
              </a:extLst>
            </p:cNvPr>
            <p:cNvSpPr/>
            <p:nvPr/>
          </p:nvSpPr>
          <p:spPr>
            <a:xfrm>
              <a:off x="6275936" y="2960370"/>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Rectangle 228">
              <a:extLst>
                <a:ext uri="{FF2B5EF4-FFF2-40B4-BE49-F238E27FC236}">
                  <a16:creationId xmlns:a16="http://schemas.microsoft.com/office/drawing/2014/main" id="{AB6D1597-2D42-4208-B331-CBA39B776057}"/>
                </a:ext>
              </a:extLst>
            </p:cNvPr>
            <p:cNvSpPr/>
            <p:nvPr/>
          </p:nvSpPr>
          <p:spPr>
            <a:xfrm>
              <a:off x="6635936" y="4036046"/>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692E6E0F-665C-4D3E-A1F2-D2215B3E0FF3}"/>
                </a:ext>
              </a:extLst>
            </p:cNvPr>
            <p:cNvSpPr/>
            <p:nvPr/>
          </p:nvSpPr>
          <p:spPr>
            <a:xfrm>
              <a:off x="6275936" y="3320370"/>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Rectangle 230">
              <a:extLst>
                <a:ext uri="{FF2B5EF4-FFF2-40B4-BE49-F238E27FC236}">
                  <a16:creationId xmlns:a16="http://schemas.microsoft.com/office/drawing/2014/main" id="{5B2A8DF8-C7D7-4601-BF06-F12CD8D6BF65}"/>
                </a:ext>
              </a:extLst>
            </p:cNvPr>
            <p:cNvSpPr/>
            <p:nvPr/>
          </p:nvSpPr>
          <p:spPr>
            <a:xfrm>
              <a:off x="6636495" y="3320370"/>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Rectangle 231">
              <a:extLst>
                <a:ext uri="{FF2B5EF4-FFF2-40B4-BE49-F238E27FC236}">
                  <a16:creationId xmlns:a16="http://schemas.microsoft.com/office/drawing/2014/main" id="{A25004B7-F747-4425-B6D8-BD10E2E00009}"/>
                </a:ext>
              </a:extLst>
            </p:cNvPr>
            <p:cNvSpPr/>
            <p:nvPr/>
          </p:nvSpPr>
          <p:spPr>
            <a:xfrm>
              <a:off x="6636495" y="3680370"/>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9" name="Rectangle 238">
            <a:extLst>
              <a:ext uri="{FF2B5EF4-FFF2-40B4-BE49-F238E27FC236}">
                <a16:creationId xmlns:a16="http://schemas.microsoft.com/office/drawing/2014/main" id="{69A72206-8015-4898-BD39-B018746764E8}"/>
              </a:ext>
            </a:extLst>
          </p:cNvPr>
          <p:cNvSpPr/>
          <p:nvPr/>
        </p:nvSpPr>
        <p:spPr>
          <a:xfrm>
            <a:off x="3990229" y="1765015"/>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C42EE5A4-3C11-4254-A53A-B07468FC35CF}"/>
              </a:ext>
            </a:extLst>
          </p:cNvPr>
          <p:cNvGrpSpPr/>
          <p:nvPr/>
        </p:nvGrpSpPr>
        <p:grpSpPr>
          <a:xfrm>
            <a:off x="6960408" y="4496300"/>
            <a:ext cx="1080952" cy="1080000"/>
            <a:chOff x="7159727" y="2860269"/>
            <a:chExt cx="1080952" cy="1080000"/>
          </a:xfrm>
        </p:grpSpPr>
        <p:sp>
          <p:nvSpPr>
            <p:cNvPr id="240" name="Rectangle 239">
              <a:extLst>
                <a:ext uri="{FF2B5EF4-FFF2-40B4-BE49-F238E27FC236}">
                  <a16:creationId xmlns:a16="http://schemas.microsoft.com/office/drawing/2014/main" id="{4ABF85E0-D34C-46D8-98CD-AA6185A3A2E0}"/>
                </a:ext>
              </a:extLst>
            </p:cNvPr>
            <p:cNvSpPr/>
            <p:nvPr/>
          </p:nvSpPr>
          <p:spPr>
            <a:xfrm>
              <a:off x="7520120" y="2860269"/>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Rectangle 240">
              <a:extLst>
                <a:ext uri="{FF2B5EF4-FFF2-40B4-BE49-F238E27FC236}">
                  <a16:creationId xmlns:a16="http://schemas.microsoft.com/office/drawing/2014/main" id="{6E95036C-7901-4C74-A32C-FBA8E717B810}"/>
                </a:ext>
              </a:extLst>
            </p:cNvPr>
            <p:cNvSpPr/>
            <p:nvPr/>
          </p:nvSpPr>
          <p:spPr>
            <a:xfrm>
              <a:off x="7159727" y="3220269"/>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Rectangle 241">
              <a:extLst>
                <a:ext uri="{FF2B5EF4-FFF2-40B4-BE49-F238E27FC236}">
                  <a16:creationId xmlns:a16="http://schemas.microsoft.com/office/drawing/2014/main" id="{77B26014-1EDE-4B03-8051-D1041DA21669}"/>
                </a:ext>
              </a:extLst>
            </p:cNvPr>
            <p:cNvSpPr/>
            <p:nvPr/>
          </p:nvSpPr>
          <p:spPr>
            <a:xfrm>
              <a:off x="7520120" y="3220269"/>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Rectangle 242">
              <a:extLst>
                <a:ext uri="{FF2B5EF4-FFF2-40B4-BE49-F238E27FC236}">
                  <a16:creationId xmlns:a16="http://schemas.microsoft.com/office/drawing/2014/main" id="{A458F0A4-32A6-473F-B667-4FDE8A7F88A4}"/>
                </a:ext>
              </a:extLst>
            </p:cNvPr>
            <p:cNvSpPr/>
            <p:nvPr/>
          </p:nvSpPr>
          <p:spPr>
            <a:xfrm>
              <a:off x="7880679" y="3220269"/>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Rectangle 243">
              <a:extLst>
                <a:ext uri="{FF2B5EF4-FFF2-40B4-BE49-F238E27FC236}">
                  <a16:creationId xmlns:a16="http://schemas.microsoft.com/office/drawing/2014/main" id="{36F7AC2A-CD17-4112-A9B0-90582E9A63FE}"/>
                </a:ext>
              </a:extLst>
            </p:cNvPr>
            <p:cNvSpPr/>
            <p:nvPr/>
          </p:nvSpPr>
          <p:spPr>
            <a:xfrm>
              <a:off x="7880679" y="3580269"/>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5" name="Rectangle 244">
            <a:extLst>
              <a:ext uri="{FF2B5EF4-FFF2-40B4-BE49-F238E27FC236}">
                <a16:creationId xmlns:a16="http://schemas.microsoft.com/office/drawing/2014/main" id="{59FC2E90-5ABE-4CCB-8F0B-87D1518B413C}"/>
              </a:ext>
            </a:extLst>
          </p:cNvPr>
          <p:cNvSpPr/>
          <p:nvPr/>
        </p:nvSpPr>
        <p:spPr>
          <a:xfrm>
            <a:off x="3987438" y="140965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60F1283C-0EED-4439-B4C9-746DC13857A1}"/>
              </a:ext>
            </a:extLst>
          </p:cNvPr>
          <p:cNvGrpSpPr/>
          <p:nvPr/>
        </p:nvGrpSpPr>
        <p:grpSpPr>
          <a:xfrm>
            <a:off x="7881183" y="4129577"/>
            <a:ext cx="1080838" cy="1080000"/>
            <a:chOff x="8346009" y="3135328"/>
            <a:chExt cx="1080838" cy="1080000"/>
          </a:xfrm>
        </p:grpSpPr>
        <p:sp>
          <p:nvSpPr>
            <p:cNvPr id="251" name="Rectangle 250">
              <a:extLst>
                <a:ext uri="{FF2B5EF4-FFF2-40B4-BE49-F238E27FC236}">
                  <a16:creationId xmlns:a16="http://schemas.microsoft.com/office/drawing/2014/main" id="{4A512ECD-63BC-4E12-91E1-87F7DC58A132}"/>
                </a:ext>
              </a:extLst>
            </p:cNvPr>
            <p:cNvSpPr/>
            <p:nvPr/>
          </p:nvSpPr>
          <p:spPr>
            <a:xfrm>
              <a:off x="8706288" y="3135328"/>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Rectangle 251">
              <a:extLst>
                <a:ext uri="{FF2B5EF4-FFF2-40B4-BE49-F238E27FC236}">
                  <a16:creationId xmlns:a16="http://schemas.microsoft.com/office/drawing/2014/main" id="{A6E54A4B-50C3-479C-9F2E-D795CADC932F}"/>
                </a:ext>
              </a:extLst>
            </p:cNvPr>
            <p:cNvSpPr/>
            <p:nvPr/>
          </p:nvSpPr>
          <p:spPr>
            <a:xfrm>
              <a:off x="8346009" y="3135328"/>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Rectangle 252">
              <a:extLst>
                <a:ext uri="{FF2B5EF4-FFF2-40B4-BE49-F238E27FC236}">
                  <a16:creationId xmlns:a16="http://schemas.microsoft.com/office/drawing/2014/main" id="{E078555C-7821-46CF-9052-A0CAD4E80E1A}"/>
                </a:ext>
              </a:extLst>
            </p:cNvPr>
            <p:cNvSpPr/>
            <p:nvPr/>
          </p:nvSpPr>
          <p:spPr>
            <a:xfrm>
              <a:off x="8706288" y="3495328"/>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Rectangle 253">
              <a:extLst>
                <a:ext uri="{FF2B5EF4-FFF2-40B4-BE49-F238E27FC236}">
                  <a16:creationId xmlns:a16="http://schemas.microsoft.com/office/drawing/2014/main" id="{765FB6A0-77AF-4A69-8287-32908EA8C142}"/>
                </a:ext>
              </a:extLst>
            </p:cNvPr>
            <p:cNvSpPr/>
            <p:nvPr/>
          </p:nvSpPr>
          <p:spPr>
            <a:xfrm>
              <a:off x="9066847" y="3495328"/>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Rectangle 254">
              <a:extLst>
                <a:ext uri="{FF2B5EF4-FFF2-40B4-BE49-F238E27FC236}">
                  <a16:creationId xmlns:a16="http://schemas.microsoft.com/office/drawing/2014/main" id="{858975AA-4F14-4DBD-8C0E-23C83264EB91}"/>
                </a:ext>
              </a:extLst>
            </p:cNvPr>
            <p:cNvSpPr/>
            <p:nvPr/>
          </p:nvSpPr>
          <p:spPr>
            <a:xfrm>
              <a:off x="9066847" y="3855328"/>
              <a:ext cx="360000" cy="36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6" name="Rectangle 255">
            <a:extLst>
              <a:ext uri="{FF2B5EF4-FFF2-40B4-BE49-F238E27FC236}">
                <a16:creationId xmlns:a16="http://schemas.microsoft.com/office/drawing/2014/main" id="{0554852A-C4B7-484E-93D1-68FA7BBC8362}"/>
              </a:ext>
            </a:extLst>
          </p:cNvPr>
          <p:cNvSpPr/>
          <p:nvPr/>
        </p:nvSpPr>
        <p:spPr>
          <a:xfrm>
            <a:off x="4347438" y="1046479"/>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DAA82A3A-22B3-4BDA-A5A2-1F9B13636998}"/>
              </a:ext>
            </a:extLst>
          </p:cNvPr>
          <p:cNvGrpSpPr/>
          <p:nvPr/>
        </p:nvGrpSpPr>
        <p:grpSpPr>
          <a:xfrm>
            <a:off x="9248027" y="3897260"/>
            <a:ext cx="720559" cy="1433561"/>
            <a:chOff x="9557399" y="3084447"/>
            <a:chExt cx="720559" cy="1433561"/>
          </a:xfrm>
        </p:grpSpPr>
        <p:sp>
          <p:nvSpPr>
            <p:cNvPr id="257" name="Rectangle 256">
              <a:extLst>
                <a:ext uri="{FF2B5EF4-FFF2-40B4-BE49-F238E27FC236}">
                  <a16:creationId xmlns:a16="http://schemas.microsoft.com/office/drawing/2014/main" id="{DA927C68-2B26-4505-A944-1E814668ADD5}"/>
                </a:ext>
              </a:extLst>
            </p:cNvPr>
            <p:cNvSpPr/>
            <p:nvPr/>
          </p:nvSpPr>
          <p:spPr>
            <a:xfrm>
              <a:off x="9557399" y="3438008"/>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Rectangle 257">
              <a:extLst>
                <a:ext uri="{FF2B5EF4-FFF2-40B4-BE49-F238E27FC236}">
                  <a16:creationId xmlns:a16="http://schemas.microsoft.com/office/drawing/2014/main" id="{EAE397C1-C16D-4F58-9540-63FF8AE2BD17}"/>
                </a:ext>
              </a:extLst>
            </p:cNvPr>
            <p:cNvSpPr/>
            <p:nvPr/>
          </p:nvSpPr>
          <p:spPr>
            <a:xfrm>
              <a:off x="9557792" y="3084447"/>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9" name="Rectangle 258">
              <a:extLst>
                <a:ext uri="{FF2B5EF4-FFF2-40B4-BE49-F238E27FC236}">
                  <a16:creationId xmlns:a16="http://schemas.microsoft.com/office/drawing/2014/main" id="{59FB11D4-D037-48A2-BCF9-F5232D203BE9}"/>
                </a:ext>
              </a:extLst>
            </p:cNvPr>
            <p:cNvSpPr/>
            <p:nvPr/>
          </p:nvSpPr>
          <p:spPr>
            <a:xfrm>
              <a:off x="9557399" y="3798008"/>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Rectangle 259">
              <a:extLst>
                <a:ext uri="{FF2B5EF4-FFF2-40B4-BE49-F238E27FC236}">
                  <a16:creationId xmlns:a16="http://schemas.microsoft.com/office/drawing/2014/main" id="{6EB208E1-1791-4BE2-B446-253FE894781A}"/>
                </a:ext>
              </a:extLst>
            </p:cNvPr>
            <p:cNvSpPr/>
            <p:nvPr/>
          </p:nvSpPr>
          <p:spPr>
            <a:xfrm>
              <a:off x="9917958" y="3798008"/>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Rectangle 260">
              <a:extLst>
                <a:ext uri="{FF2B5EF4-FFF2-40B4-BE49-F238E27FC236}">
                  <a16:creationId xmlns:a16="http://schemas.microsoft.com/office/drawing/2014/main" id="{DCC1A086-DCEC-430C-88FF-E1AE6E42F095}"/>
                </a:ext>
              </a:extLst>
            </p:cNvPr>
            <p:cNvSpPr/>
            <p:nvPr/>
          </p:nvSpPr>
          <p:spPr>
            <a:xfrm>
              <a:off x="9917958" y="4158008"/>
              <a:ext cx="360000" cy="3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2" name="Rectangle 261">
            <a:extLst>
              <a:ext uri="{FF2B5EF4-FFF2-40B4-BE49-F238E27FC236}">
                <a16:creationId xmlns:a16="http://schemas.microsoft.com/office/drawing/2014/main" id="{C36AC791-AFC2-4328-A27B-C194F98F0DBE}"/>
              </a:ext>
            </a:extLst>
          </p:cNvPr>
          <p:cNvSpPr/>
          <p:nvPr/>
        </p:nvSpPr>
        <p:spPr>
          <a:xfrm>
            <a:off x="3020477" y="141884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E76109E2-87E3-4307-BF57-DD18EA4A32FE}"/>
              </a:ext>
            </a:extLst>
          </p:cNvPr>
          <p:cNvGrpSpPr/>
          <p:nvPr/>
        </p:nvGrpSpPr>
        <p:grpSpPr>
          <a:xfrm>
            <a:off x="3418089" y="4708216"/>
            <a:ext cx="1080000" cy="720000"/>
            <a:chOff x="3671156" y="3113705"/>
            <a:chExt cx="1080000" cy="720000"/>
          </a:xfrm>
        </p:grpSpPr>
        <p:sp>
          <p:nvSpPr>
            <p:cNvPr id="263" name="Rectangle 262">
              <a:extLst>
                <a:ext uri="{FF2B5EF4-FFF2-40B4-BE49-F238E27FC236}">
                  <a16:creationId xmlns:a16="http://schemas.microsoft.com/office/drawing/2014/main" id="{0EEA9857-DEAA-4FB3-B675-59F76FE10007}"/>
                </a:ext>
              </a:extLst>
            </p:cNvPr>
            <p:cNvSpPr/>
            <p:nvPr/>
          </p:nvSpPr>
          <p:spPr>
            <a:xfrm>
              <a:off x="3671156" y="3113705"/>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4" name="Rectangle 263">
              <a:extLst>
                <a:ext uri="{FF2B5EF4-FFF2-40B4-BE49-F238E27FC236}">
                  <a16:creationId xmlns:a16="http://schemas.microsoft.com/office/drawing/2014/main" id="{9AE46D1B-33A1-43E0-9213-1A7AA02AF478}"/>
                </a:ext>
              </a:extLst>
            </p:cNvPr>
            <p:cNvSpPr/>
            <p:nvPr/>
          </p:nvSpPr>
          <p:spPr>
            <a:xfrm>
              <a:off x="4391156" y="3113705"/>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Rectangle 264">
              <a:extLst>
                <a:ext uri="{FF2B5EF4-FFF2-40B4-BE49-F238E27FC236}">
                  <a16:creationId xmlns:a16="http://schemas.microsoft.com/office/drawing/2014/main" id="{311CCF3E-5E48-46CD-B4C6-FFEBFC06647B}"/>
                </a:ext>
              </a:extLst>
            </p:cNvPr>
            <p:cNvSpPr/>
            <p:nvPr/>
          </p:nvSpPr>
          <p:spPr>
            <a:xfrm>
              <a:off x="3671156" y="3473705"/>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Rectangle 265">
              <a:extLst>
                <a:ext uri="{FF2B5EF4-FFF2-40B4-BE49-F238E27FC236}">
                  <a16:creationId xmlns:a16="http://schemas.microsoft.com/office/drawing/2014/main" id="{648D7304-CA77-4BF5-8F50-D7C604F359F5}"/>
                </a:ext>
              </a:extLst>
            </p:cNvPr>
            <p:cNvSpPr/>
            <p:nvPr/>
          </p:nvSpPr>
          <p:spPr>
            <a:xfrm>
              <a:off x="4031715" y="3473705"/>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7" name="Rectangle 266">
              <a:extLst>
                <a:ext uri="{FF2B5EF4-FFF2-40B4-BE49-F238E27FC236}">
                  <a16:creationId xmlns:a16="http://schemas.microsoft.com/office/drawing/2014/main" id="{EAEC82F1-3AC1-4CCF-946C-BB4526AEA9A5}"/>
                </a:ext>
              </a:extLst>
            </p:cNvPr>
            <p:cNvSpPr/>
            <p:nvPr/>
          </p:nvSpPr>
          <p:spPr>
            <a:xfrm>
              <a:off x="4391156" y="3473705"/>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0" name="Rectangle 279">
            <a:extLst>
              <a:ext uri="{FF2B5EF4-FFF2-40B4-BE49-F238E27FC236}">
                <a16:creationId xmlns:a16="http://schemas.microsoft.com/office/drawing/2014/main" id="{53CE7F55-FCCF-4DCD-8C5F-6AECC5361D27}"/>
              </a:ext>
            </a:extLst>
          </p:cNvPr>
          <p:cNvSpPr/>
          <p:nvPr/>
        </p:nvSpPr>
        <p:spPr>
          <a:xfrm>
            <a:off x="6359501" y="137394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Rectangle 280">
            <a:extLst>
              <a:ext uri="{FF2B5EF4-FFF2-40B4-BE49-F238E27FC236}">
                <a16:creationId xmlns:a16="http://schemas.microsoft.com/office/drawing/2014/main" id="{6ADA3265-6A3A-455C-8B5A-2D51D1383F8D}"/>
              </a:ext>
            </a:extLst>
          </p:cNvPr>
          <p:cNvSpPr/>
          <p:nvPr/>
        </p:nvSpPr>
        <p:spPr>
          <a:xfrm>
            <a:off x="6359501" y="2079966"/>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Rectangle 281">
            <a:extLst>
              <a:ext uri="{FF2B5EF4-FFF2-40B4-BE49-F238E27FC236}">
                <a16:creationId xmlns:a16="http://schemas.microsoft.com/office/drawing/2014/main" id="{A0D367C1-D692-4ECB-8867-8641F4D6213C}"/>
              </a:ext>
            </a:extLst>
          </p:cNvPr>
          <p:cNvSpPr/>
          <p:nvPr/>
        </p:nvSpPr>
        <p:spPr>
          <a:xfrm>
            <a:off x="6359501" y="173394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Rectangle 282">
            <a:extLst>
              <a:ext uri="{FF2B5EF4-FFF2-40B4-BE49-F238E27FC236}">
                <a16:creationId xmlns:a16="http://schemas.microsoft.com/office/drawing/2014/main" id="{A857A679-BF8A-4386-A3D1-4B1FC7EB634F}"/>
              </a:ext>
            </a:extLst>
          </p:cNvPr>
          <p:cNvSpPr/>
          <p:nvPr/>
        </p:nvSpPr>
        <p:spPr>
          <a:xfrm>
            <a:off x="6720060" y="173394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2" name="Rectangle 291">
            <a:extLst>
              <a:ext uri="{FF2B5EF4-FFF2-40B4-BE49-F238E27FC236}">
                <a16:creationId xmlns:a16="http://schemas.microsoft.com/office/drawing/2014/main" id="{AC0362AF-FCCE-496E-8CE0-5C38D9C74D4A}"/>
              </a:ext>
            </a:extLst>
          </p:cNvPr>
          <p:cNvSpPr/>
          <p:nvPr/>
        </p:nvSpPr>
        <p:spPr>
          <a:xfrm>
            <a:off x="6359501" y="243996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435EF048-35AC-40B3-88D4-4599F4B7A8F2}"/>
              </a:ext>
            </a:extLst>
          </p:cNvPr>
          <p:cNvGrpSpPr/>
          <p:nvPr/>
        </p:nvGrpSpPr>
        <p:grpSpPr>
          <a:xfrm>
            <a:off x="10150131" y="4051566"/>
            <a:ext cx="720559" cy="1440000"/>
            <a:chOff x="10398756" y="3040269"/>
            <a:chExt cx="720559" cy="1440000"/>
          </a:xfrm>
        </p:grpSpPr>
        <p:sp>
          <p:nvSpPr>
            <p:cNvPr id="293" name="Rectangle 292">
              <a:extLst>
                <a:ext uri="{FF2B5EF4-FFF2-40B4-BE49-F238E27FC236}">
                  <a16:creationId xmlns:a16="http://schemas.microsoft.com/office/drawing/2014/main" id="{2E2CD048-35C5-4D71-A55D-C3243AE31067}"/>
                </a:ext>
              </a:extLst>
            </p:cNvPr>
            <p:cNvSpPr/>
            <p:nvPr/>
          </p:nvSpPr>
          <p:spPr>
            <a:xfrm>
              <a:off x="10398756" y="304026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4" name="Rectangle 293">
              <a:extLst>
                <a:ext uri="{FF2B5EF4-FFF2-40B4-BE49-F238E27FC236}">
                  <a16:creationId xmlns:a16="http://schemas.microsoft.com/office/drawing/2014/main" id="{75FF54E1-D32E-4C7F-B828-259B2DA13D4E}"/>
                </a:ext>
              </a:extLst>
            </p:cNvPr>
            <p:cNvSpPr/>
            <p:nvPr/>
          </p:nvSpPr>
          <p:spPr>
            <a:xfrm>
              <a:off x="10398756" y="376026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Rectangle 294">
              <a:extLst>
                <a:ext uri="{FF2B5EF4-FFF2-40B4-BE49-F238E27FC236}">
                  <a16:creationId xmlns:a16="http://schemas.microsoft.com/office/drawing/2014/main" id="{55AA5C49-CE5E-42F5-AEAD-E0A3D34D1A4F}"/>
                </a:ext>
              </a:extLst>
            </p:cNvPr>
            <p:cNvSpPr/>
            <p:nvPr/>
          </p:nvSpPr>
          <p:spPr>
            <a:xfrm>
              <a:off x="10398756" y="340026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Rectangle 295">
              <a:extLst>
                <a:ext uri="{FF2B5EF4-FFF2-40B4-BE49-F238E27FC236}">
                  <a16:creationId xmlns:a16="http://schemas.microsoft.com/office/drawing/2014/main" id="{D74302F9-58F8-4581-9894-719FA8100D79}"/>
                </a:ext>
              </a:extLst>
            </p:cNvPr>
            <p:cNvSpPr/>
            <p:nvPr/>
          </p:nvSpPr>
          <p:spPr>
            <a:xfrm>
              <a:off x="10759315" y="340026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Rectangle 296">
              <a:extLst>
                <a:ext uri="{FF2B5EF4-FFF2-40B4-BE49-F238E27FC236}">
                  <a16:creationId xmlns:a16="http://schemas.microsoft.com/office/drawing/2014/main" id="{C344C5AA-07D1-4E8B-8E8C-4A5204FAB9CE}"/>
                </a:ext>
              </a:extLst>
            </p:cNvPr>
            <p:cNvSpPr/>
            <p:nvPr/>
          </p:nvSpPr>
          <p:spPr>
            <a:xfrm>
              <a:off x="10398756" y="412026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8" name="Rectangle 297">
            <a:extLst>
              <a:ext uri="{FF2B5EF4-FFF2-40B4-BE49-F238E27FC236}">
                <a16:creationId xmlns:a16="http://schemas.microsoft.com/office/drawing/2014/main" id="{B4C35F24-8ABF-445B-9282-FE32F08FB784}"/>
              </a:ext>
            </a:extLst>
          </p:cNvPr>
          <p:cNvSpPr/>
          <p:nvPr/>
        </p:nvSpPr>
        <p:spPr>
          <a:xfrm>
            <a:off x="5996453" y="209060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1D2F5C89-1EDA-45DA-BCE9-3CBADA534404}"/>
              </a:ext>
            </a:extLst>
          </p:cNvPr>
          <p:cNvGrpSpPr/>
          <p:nvPr/>
        </p:nvGrpSpPr>
        <p:grpSpPr>
          <a:xfrm>
            <a:off x="11050301" y="4079533"/>
            <a:ext cx="1080838" cy="1080000"/>
            <a:chOff x="10950443" y="3159094"/>
            <a:chExt cx="1080838" cy="1080000"/>
          </a:xfrm>
        </p:grpSpPr>
        <p:sp>
          <p:nvSpPr>
            <p:cNvPr id="299" name="Rectangle 298">
              <a:extLst>
                <a:ext uri="{FF2B5EF4-FFF2-40B4-BE49-F238E27FC236}">
                  <a16:creationId xmlns:a16="http://schemas.microsoft.com/office/drawing/2014/main" id="{DFF84D89-E37B-44E9-9CE4-2BE8BD033139}"/>
                </a:ext>
              </a:extLst>
            </p:cNvPr>
            <p:cNvSpPr/>
            <p:nvPr/>
          </p:nvSpPr>
          <p:spPr>
            <a:xfrm>
              <a:off x="11310722" y="3159094"/>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Rectangle 299">
              <a:extLst>
                <a:ext uri="{FF2B5EF4-FFF2-40B4-BE49-F238E27FC236}">
                  <a16:creationId xmlns:a16="http://schemas.microsoft.com/office/drawing/2014/main" id="{B32D15BF-A5D3-4EE4-AE7F-814623E3A7AD}"/>
                </a:ext>
              </a:extLst>
            </p:cNvPr>
            <p:cNvSpPr/>
            <p:nvPr/>
          </p:nvSpPr>
          <p:spPr>
            <a:xfrm>
              <a:off x="11310722" y="3879094"/>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Rectangle 300">
              <a:extLst>
                <a:ext uri="{FF2B5EF4-FFF2-40B4-BE49-F238E27FC236}">
                  <a16:creationId xmlns:a16="http://schemas.microsoft.com/office/drawing/2014/main" id="{4F33B2CA-D118-4A7D-BDE1-C6E1E1D0EE55}"/>
                </a:ext>
              </a:extLst>
            </p:cNvPr>
            <p:cNvSpPr/>
            <p:nvPr/>
          </p:nvSpPr>
          <p:spPr>
            <a:xfrm>
              <a:off x="11310722" y="3519094"/>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2" name="Rectangle 301">
              <a:extLst>
                <a:ext uri="{FF2B5EF4-FFF2-40B4-BE49-F238E27FC236}">
                  <a16:creationId xmlns:a16="http://schemas.microsoft.com/office/drawing/2014/main" id="{3DF84F72-50C4-4BEF-9724-7D1C410C27B5}"/>
                </a:ext>
              </a:extLst>
            </p:cNvPr>
            <p:cNvSpPr/>
            <p:nvPr/>
          </p:nvSpPr>
          <p:spPr>
            <a:xfrm>
              <a:off x="11671281" y="3519094"/>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Rectangle 302">
              <a:extLst>
                <a:ext uri="{FF2B5EF4-FFF2-40B4-BE49-F238E27FC236}">
                  <a16:creationId xmlns:a16="http://schemas.microsoft.com/office/drawing/2014/main" id="{6FC05751-C545-45B7-B296-FBB822E65884}"/>
                </a:ext>
              </a:extLst>
            </p:cNvPr>
            <p:cNvSpPr/>
            <p:nvPr/>
          </p:nvSpPr>
          <p:spPr>
            <a:xfrm>
              <a:off x="10950443" y="3879094"/>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4" name="Rectangle 303">
            <a:extLst>
              <a:ext uri="{FF2B5EF4-FFF2-40B4-BE49-F238E27FC236}">
                <a16:creationId xmlns:a16="http://schemas.microsoft.com/office/drawing/2014/main" id="{FA34B0C0-F844-4936-BA85-E1824146FC9D}"/>
              </a:ext>
            </a:extLst>
          </p:cNvPr>
          <p:cNvSpPr/>
          <p:nvPr/>
        </p:nvSpPr>
        <p:spPr>
          <a:xfrm>
            <a:off x="6004041" y="1717699"/>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a16="http://schemas.microsoft.com/office/drawing/2014/main" id="{A066BA38-10A9-4C00-B0F7-79822E997380}"/>
              </a:ext>
            </a:extLst>
          </p:cNvPr>
          <p:cNvGrpSpPr/>
          <p:nvPr/>
        </p:nvGrpSpPr>
        <p:grpSpPr>
          <a:xfrm>
            <a:off x="352837" y="5600510"/>
            <a:ext cx="1083607" cy="1080000"/>
            <a:chOff x="3259667" y="3926937"/>
            <a:chExt cx="1083607" cy="1080000"/>
          </a:xfrm>
        </p:grpSpPr>
        <p:sp>
          <p:nvSpPr>
            <p:cNvPr id="306" name="Rectangle 305">
              <a:extLst>
                <a:ext uri="{FF2B5EF4-FFF2-40B4-BE49-F238E27FC236}">
                  <a16:creationId xmlns:a16="http://schemas.microsoft.com/office/drawing/2014/main" id="{2E9E39CF-2D40-4CCD-B622-C506AB4F431B}"/>
                </a:ext>
              </a:extLst>
            </p:cNvPr>
            <p:cNvSpPr/>
            <p:nvPr/>
          </p:nvSpPr>
          <p:spPr>
            <a:xfrm>
              <a:off x="3622715" y="3926937"/>
              <a:ext cx="360000" cy="3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 name="Rectangle 306">
              <a:extLst>
                <a:ext uri="{FF2B5EF4-FFF2-40B4-BE49-F238E27FC236}">
                  <a16:creationId xmlns:a16="http://schemas.microsoft.com/office/drawing/2014/main" id="{B92F858E-A941-4447-9C1A-97AEF24750CC}"/>
                </a:ext>
              </a:extLst>
            </p:cNvPr>
            <p:cNvSpPr/>
            <p:nvPr/>
          </p:nvSpPr>
          <p:spPr>
            <a:xfrm>
              <a:off x="3622715" y="4646937"/>
              <a:ext cx="360000" cy="3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Rectangle 307">
              <a:extLst>
                <a:ext uri="{FF2B5EF4-FFF2-40B4-BE49-F238E27FC236}">
                  <a16:creationId xmlns:a16="http://schemas.microsoft.com/office/drawing/2014/main" id="{CAE9345F-D6B0-4C38-8365-501DD7221470}"/>
                </a:ext>
              </a:extLst>
            </p:cNvPr>
            <p:cNvSpPr/>
            <p:nvPr/>
          </p:nvSpPr>
          <p:spPr>
            <a:xfrm>
              <a:off x="3622715" y="4286937"/>
              <a:ext cx="360000" cy="3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Rectangle 308">
              <a:extLst>
                <a:ext uri="{FF2B5EF4-FFF2-40B4-BE49-F238E27FC236}">
                  <a16:creationId xmlns:a16="http://schemas.microsoft.com/office/drawing/2014/main" id="{02A63126-800A-41D9-88A1-3EBB180E3B34}"/>
                </a:ext>
              </a:extLst>
            </p:cNvPr>
            <p:cNvSpPr/>
            <p:nvPr/>
          </p:nvSpPr>
          <p:spPr>
            <a:xfrm>
              <a:off x="3983274" y="4286937"/>
              <a:ext cx="360000" cy="3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0" name="Rectangle 309">
              <a:extLst>
                <a:ext uri="{FF2B5EF4-FFF2-40B4-BE49-F238E27FC236}">
                  <a16:creationId xmlns:a16="http://schemas.microsoft.com/office/drawing/2014/main" id="{FD53DF15-7DDE-47F6-9B6C-06ADD3C00CA2}"/>
                </a:ext>
              </a:extLst>
            </p:cNvPr>
            <p:cNvSpPr/>
            <p:nvPr/>
          </p:nvSpPr>
          <p:spPr>
            <a:xfrm>
              <a:off x="3259667" y="4286937"/>
              <a:ext cx="360000" cy="3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1" name="Rectangle 310">
            <a:extLst>
              <a:ext uri="{FF2B5EF4-FFF2-40B4-BE49-F238E27FC236}">
                <a16:creationId xmlns:a16="http://schemas.microsoft.com/office/drawing/2014/main" id="{AFC7B1EC-18A2-430B-943D-18ECF8FAD5B6}"/>
              </a:ext>
            </a:extLst>
          </p:cNvPr>
          <p:cNvSpPr/>
          <p:nvPr/>
        </p:nvSpPr>
        <p:spPr>
          <a:xfrm>
            <a:off x="6001771" y="1373944"/>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D59B3098-69FF-4135-AFB5-EBD6FF72EA81}"/>
              </a:ext>
            </a:extLst>
          </p:cNvPr>
          <p:cNvGrpSpPr/>
          <p:nvPr/>
        </p:nvGrpSpPr>
        <p:grpSpPr>
          <a:xfrm>
            <a:off x="1599176" y="5644026"/>
            <a:ext cx="1066640" cy="1080000"/>
            <a:chOff x="4453391" y="3933205"/>
            <a:chExt cx="1066640" cy="1080000"/>
          </a:xfrm>
        </p:grpSpPr>
        <p:sp>
          <p:nvSpPr>
            <p:cNvPr id="312" name="Rectangle 311">
              <a:extLst>
                <a:ext uri="{FF2B5EF4-FFF2-40B4-BE49-F238E27FC236}">
                  <a16:creationId xmlns:a16="http://schemas.microsoft.com/office/drawing/2014/main" id="{9A54C8E8-D766-4D17-84BE-CC598860B938}"/>
                </a:ext>
              </a:extLst>
            </p:cNvPr>
            <p:cNvSpPr/>
            <p:nvPr/>
          </p:nvSpPr>
          <p:spPr>
            <a:xfrm>
              <a:off x="4799472" y="3933205"/>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Rectangle 312">
              <a:extLst>
                <a:ext uri="{FF2B5EF4-FFF2-40B4-BE49-F238E27FC236}">
                  <a16:creationId xmlns:a16="http://schemas.microsoft.com/office/drawing/2014/main" id="{A7C6A5EA-965D-49E6-A9DA-0CEFFA01B89D}"/>
                </a:ext>
              </a:extLst>
            </p:cNvPr>
            <p:cNvSpPr/>
            <p:nvPr/>
          </p:nvSpPr>
          <p:spPr>
            <a:xfrm>
              <a:off x="4799472" y="4653205"/>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 name="Rectangle 313">
              <a:extLst>
                <a:ext uri="{FF2B5EF4-FFF2-40B4-BE49-F238E27FC236}">
                  <a16:creationId xmlns:a16="http://schemas.microsoft.com/office/drawing/2014/main" id="{6E01A03E-D4C3-4FB5-9134-93EFA3794D67}"/>
                </a:ext>
              </a:extLst>
            </p:cNvPr>
            <p:cNvSpPr/>
            <p:nvPr/>
          </p:nvSpPr>
          <p:spPr>
            <a:xfrm>
              <a:off x="4799472" y="4293205"/>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Rectangle 314">
              <a:extLst>
                <a:ext uri="{FF2B5EF4-FFF2-40B4-BE49-F238E27FC236}">
                  <a16:creationId xmlns:a16="http://schemas.microsoft.com/office/drawing/2014/main" id="{46DE918A-2BFB-43F8-91E6-841E58A19CF8}"/>
                </a:ext>
              </a:extLst>
            </p:cNvPr>
            <p:cNvSpPr/>
            <p:nvPr/>
          </p:nvSpPr>
          <p:spPr>
            <a:xfrm>
              <a:off x="5160031" y="4293205"/>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Rectangle 315">
              <a:extLst>
                <a:ext uri="{FF2B5EF4-FFF2-40B4-BE49-F238E27FC236}">
                  <a16:creationId xmlns:a16="http://schemas.microsoft.com/office/drawing/2014/main" id="{6ADB37EF-A769-41CB-93B6-0A70AB8870AC}"/>
                </a:ext>
              </a:extLst>
            </p:cNvPr>
            <p:cNvSpPr/>
            <p:nvPr/>
          </p:nvSpPr>
          <p:spPr>
            <a:xfrm>
              <a:off x="4453391" y="3935084"/>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7" name="Rectangle 316">
            <a:extLst>
              <a:ext uri="{FF2B5EF4-FFF2-40B4-BE49-F238E27FC236}">
                <a16:creationId xmlns:a16="http://schemas.microsoft.com/office/drawing/2014/main" id="{930A6950-6555-4BAD-9D0C-A05D28B1EEC5}"/>
              </a:ext>
            </a:extLst>
          </p:cNvPr>
          <p:cNvSpPr/>
          <p:nvPr/>
        </p:nvSpPr>
        <p:spPr>
          <a:xfrm>
            <a:off x="6349853" y="1020754"/>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A0EC6879-B85C-4DA6-84DE-DAC57FE7E2F1}"/>
              </a:ext>
            </a:extLst>
          </p:cNvPr>
          <p:cNvGrpSpPr/>
          <p:nvPr/>
        </p:nvGrpSpPr>
        <p:grpSpPr>
          <a:xfrm>
            <a:off x="2897971" y="5303529"/>
            <a:ext cx="725747" cy="1437836"/>
            <a:chOff x="5656095" y="3999793"/>
            <a:chExt cx="725747" cy="1437836"/>
          </a:xfrm>
        </p:grpSpPr>
        <p:sp>
          <p:nvSpPr>
            <p:cNvPr id="318" name="Rectangle 317">
              <a:extLst>
                <a:ext uri="{FF2B5EF4-FFF2-40B4-BE49-F238E27FC236}">
                  <a16:creationId xmlns:a16="http://schemas.microsoft.com/office/drawing/2014/main" id="{6A27AA70-6E91-419B-8DC1-ADA21E581632}"/>
                </a:ext>
              </a:extLst>
            </p:cNvPr>
            <p:cNvSpPr/>
            <p:nvPr/>
          </p:nvSpPr>
          <p:spPr>
            <a:xfrm>
              <a:off x="5661283" y="435762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9" name="Rectangle 318">
              <a:extLst>
                <a:ext uri="{FF2B5EF4-FFF2-40B4-BE49-F238E27FC236}">
                  <a16:creationId xmlns:a16="http://schemas.microsoft.com/office/drawing/2014/main" id="{AAFBB87A-1404-4D9A-9A4C-D57FF359B7DB}"/>
                </a:ext>
              </a:extLst>
            </p:cNvPr>
            <p:cNvSpPr/>
            <p:nvPr/>
          </p:nvSpPr>
          <p:spPr>
            <a:xfrm>
              <a:off x="5661283" y="507762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0" name="Rectangle 319">
              <a:extLst>
                <a:ext uri="{FF2B5EF4-FFF2-40B4-BE49-F238E27FC236}">
                  <a16:creationId xmlns:a16="http://schemas.microsoft.com/office/drawing/2014/main" id="{7C7EACA0-29CB-4357-A25B-E9D11942C78D}"/>
                </a:ext>
              </a:extLst>
            </p:cNvPr>
            <p:cNvSpPr/>
            <p:nvPr/>
          </p:nvSpPr>
          <p:spPr>
            <a:xfrm>
              <a:off x="5661283" y="471762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1" name="Rectangle 320">
              <a:extLst>
                <a:ext uri="{FF2B5EF4-FFF2-40B4-BE49-F238E27FC236}">
                  <a16:creationId xmlns:a16="http://schemas.microsoft.com/office/drawing/2014/main" id="{3E266C9C-4826-4C7B-BADE-F233D159E485}"/>
                </a:ext>
              </a:extLst>
            </p:cNvPr>
            <p:cNvSpPr/>
            <p:nvPr/>
          </p:nvSpPr>
          <p:spPr>
            <a:xfrm>
              <a:off x="6021842" y="4717629"/>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2" name="Rectangle 321">
              <a:extLst>
                <a:ext uri="{FF2B5EF4-FFF2-40B4-BE49-F238E27FC236}">
                  <a16:creationId xmlns:a16="http://schemas.microsoft.com/office/drawing/2014/main" id="{B84402CA-C528-488D-8F76-F88175C08C96}"/>
                </a:ext>
              </a:extLst>
            </p:cNvPr>
            <p:cNvSpPr/>
            <p:nvPr/>
          </p:nvSpPr>
          <p:spPr>
            <a:xfrm>
              <a:off x="5656095" y="3999793"/>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6" name="Rectangle 345">
            <a:extLst>
              <a:ext uri="{FF2B5EF4-FFF2-40B4-BE49-F238E27FC236}">
                <a16:creationId xmlns:a16="http://schemas.microsoft.com/office/drawing/2014/main" id="{43DC9F65-BF11-46E2-BADD-92F81544A18F}"/>
              </a:ext>
            </a:extLst>
          </p:cNvPr>
          <p:cNvSpPr/>
          <p:nvPr/>
        </p:nvSpPr>
        <p:spPr>
          <a:xfrm>
            <a:off x="8337194" y="13170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7" name="Rectangle 346">
            <a:extLst>
              <a:ext uri="{FF2B5EF4-FFF2-40B4-BE49-F238E27FC236}">
                <a16:creationId xmlns:a16="http://schemas.microsoft.com/office/drawing/2014/main" id="{50623F85-B676-47D4-AD02-CD82839E05EC}"/>
              </a:ext>
            </a:extLst>
          </p:cNvPr>
          <p:cNvSpPr/>
          <p:nvPr/>
        </p:nvSpPr>
        <p:spPr>
          <a:xfrm>
            <a:off x="7976915" y="1677094"/>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8" name="Rectangle 347">
            <a:extLst>
              <a:ext uri="{FF2B5EF4-FFF2-40B4-BE49-F238E27FC236}">
                <a16:creationId xmlns:a16="http://schemas.microsoft.com/office/drawing/2014/main" id="{DBF57EF7-1E55-4516-838C-51C0C76CC868}"/>
              </a:ext>
            </a:extLst>
          </p:cNvPr>
          <p:cNvSpPr/>
          <p:nvPr/>
        </p:nvSpPr>
        <p:spPr>
          <a:xfrm>
            <a:off x="8337194" y="16770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9" name="Rectangle 348">
            <a:extLst>
              <a:ext uri="{FF2B5EF4-FFF2-40B4-BE49-F238E27FC236}">
                <a16:creationId xmlns:a16="http://schemas.microsoft.com/office/drawing/2014/main" id="{E41488AC-3595-4A23-8238-EE510A8A7B45}"/>
              </a:ext>
            </a:extLst>
          </p:cNvPr>
          <p:cNvSpPr/>
          <p:nvPr/>
        </p:nvSpPr>
        <p:spPr>
          <a:xfrm>
            <a:off x="8697753" y="167709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Rectangle 349">
            <a:extLst>
              <a:ext uri="{FF2B5EF4-FFF2-40B4-BE49-F238E27FC236}">
                <a16:creationId xmlns:a16="http://schemas.microsoft.com/office/drawing/2014/main" id="{4660938E-90C1-4E69-8E5C-AB9BEFCA8B05}"/>
              </a:ext>
            </a:extLst>
          </p:cNvPr>
          <p:cNvSpPr/>
          <p:nvPr/>
        </p:nvSpPr>
        <p:spPr>
          <a:xfrm>
            <a:off x="8336635" y="964286"/>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3" name="Rectangle 362">
            <a:extLst>
              <a:ext uri="{FF2B5EF4-FFF2-40B4-BE49-F238E27FC236}">
                <a16:creationId xmlns:a16="http://schemas.microsoft.com/office/drawing/2014/main" id="{68FAB0D6-A54F-4582-B596-59E7307AF41D}"/>
              </a:ext>
            </a:extLst>
          </p:cNvPr>
          <p:cNvSpPr/>
          <p:nvPr/>
        </p:nvSpPr>
        <p:spPr>
          <a:xfrm>
            <a:off x="1306195" y="1427332"/>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50D25784-4127-480C-96AE-0D676240C22C}"/>
              </a:ext>
            </a:extLst>
          </p:cNvPr>
          <p:cNvGrpSpPr/>
          <p:nvPr/>
        </p:nvGrpSpPr>
        <p:grpSpPr>
          <a:xfrm>
            <a:off x="5972294" y="2891267"/>
            <a:ext cx="1080000" cy="720000"/>
            <a:chOff x="9598551" y="1035328"/>
            <a:chExt cx="1080000" cy="720000"/>
          </a:xfrm>
        </p:grpSpPr>
        <p:sp>
          <p:nvSpPr>
            <p:cNvPr id="364" name="Rectangle 363">
              <a:extLst>
                <a:ext uri="{FF2B5EF4-FFF2-40B4-BE49-F238E27FC236}">
                  <a16:creationId xmlns:a16="http://schemas.microsoft.com/office/drawing/2014/main" id="{53D6EEC6-51D3-43B7-9030-A51C9060A79C}"/>
                </a:ext>
              </a:extLst>
            </p:cNvPr>
            <p:cNvSpPr/>
            <p:nvPr/>
          </p:nvSpPr>
          <p:spPr>
            <a:xfrm>
              <a:off x="9598551" y="1035328"/>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5" name="Rectangle 364">
              <a:extLst>
                <a:ext uri="{FF2B5EF4-FFF2-40B4-BE49-F238E27FC236}">
                  <a16:creationId xmlns:a16="http://schemas.microsoft.com/office/drawing/2014/main" id="{D25326F1-16D7-433E-A721-452257C2720B}"/>
                </a:ext>
              </a:extLst>
            </p:cNvPr>
            <p:cNvSpPr/>
            <p:nvPr/>
          </p:nvSpPr>
          <p:spPr>
            <a:xfrm>
              <a:off x="9958551" y="1035328"/>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6" name="Rectangle 365">
              <a:extLst>
                <a:ext uri="{FF2B5EF4-FFF2-40B4-BE49-F238E27FC236}">
                  <a16:creationId xmlns:a16="http://schemas.microsoft.com/office/drawing/2014/main" id="{6EA803D5-CD21-47A8-87A7-8DB61375ECC0}"/>
                </a:ext>
              </a:extLst>
            </p:cNvPr>
            <p:cNvSpPr/>
            <p:nvPr/>
          </p:nvSpPr>
          <p:spPr>
            <a:xfrm>
              <a:off x="9598551" y="1395328"/>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7" name="Rectangle 366">
              <a:extLst>
                <a:ext uri="{FF2B5EF4-FFF2-40B4-BE49-F238E27FC236}">
                  <a16:creationId xmlns:a16="http://schemas.microsoft.com/office/drawing/2014/main" id="{566307AA-7415-4092-9615-7623B14AB2E6}"/>
                </a:ext>
              </a:extLst>
            </p:cNvPr>
            <p:cNvSpPr/>
            <p:nvPr/>
          </p:nvSpPr>
          <p:spPr>
            <a:xfrm>
              <a:off x="9959110" y="1395328"/>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8" name="Rectangle 367">
              <a:extLst>
                <a:ext uri="{FF2B5EF4-FFF2-40B4-BE49-F238E27FC236}">
                  <a16:creationId xmlns:a16="http://schemas.microsoft.com/office/drawing/2014/main" id="{C6CD53A3-FD5B-41E6-848E-ECE7DCA13D62}"/>
                </a:ext>
              </a:extLst>
            </p:cNvPr>
            <p:cNvSpPr/>
            <p:nvPr/>
          </p:nvSpPr>
          <p:spPr>
            <a:xfrm>
              <a:off x="10318551" y="1040025"/>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D025E0B3-5F9D-4223-9DD4-DF562CB9AC2E}"/>
              </a:ext>
            </a:extLst>
          </p:cNvPr>
          <p:cNvGrpSpPr/>
          <p:nvPr/>
        </p:nvGrpSpPr>
        <p:grpSpPr>
          <a:xfrm>
            <a:off x="3632438" y="5676424"/>
            <a:ext cx="1085184" cy="1086741"/>
            <a:chOff x="6310284" y="4537645"/>
            <a:chExt cx="1085184" cy="1086741"/>
          </a:xfrm>
        </p:grpSpPr>
        <p:sp>
          <p:nvSpPr>
            <p:cNvPr id="369" name="Rectangle 368">
              <a:extLst>
                <a:ext uri="{FF2B5EF4-FFF2-40B4-BE49-F238E27FC236}">
                  <a16:creationId xmlns:a16="http://schemas.microsoft.com/office/drawing/2014/main" id="{9C0C96F1-487E-4900-9D0B-4D5EB5561E4B}"/>
                </a:ext>
              </a:extLst>
            </p:cNvPr>
            <p:cNvSpPr/>
            <p:nvPr/>
          </p:nvSpPr>
          <p:spPr>
            <a:xfrm>
              <a:off x="6674909" y="4904386"/>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Rectangle 369">
              <a:extLst>
                <a:ext uri="{FF2B5EF4-FFF2-40B4-BE49-F238E27FC236}">
                  <a16:creationId xmlns:a16="http://schemas.microsoft.com/office/drawing/2014/main" id="{D94249FC-9B6C-472B-BB81-40B762CA4550}"/>
                </a:ext>
              </a:extLst>
            </p:cNvPr>
            <p:cNvSpPr/>
            <p:nvPr/>
          </p:nvSpPr>
          <p:spPr>
            <a:xfrm>
              <a:off x="6310284" y="5264351"/>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1" name="Rectangle 370">
              <a:extLst>
                <a:ext uri="{FF2B5EF4-FFF2-40B4-BE49-F238E27FC236}">
                  <a16:creationId xmlns:a16="http://schemas.microsoft.com/office/drawing/2014/main" id="{7F2FC4AE-C213-431D-85DE-C573BF5642A1}"/>
                </a:ext>
              </a:extLst>
            </p:cNvPr>
            <p:cNvSpPr/>
            <p:nvPr/>
          </p:nvSpPr>
          <p:spPr>
            <a:xfrm>
              <a:off x="6674909" y="5264386"/>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Rectangle 371">
              <a:extLst>
                <a:ext uri="{FF2B5EF4-FFF2-40B4-BE49-F238E27FC236}">
                  <a16:creationId xmlns:a16="http://schemas.microsoft.com/office/drawing/2014/main" id="{B9CBE770-C8D4-4804-B422-9A98AE6C99E1}"/>
                </a:ext>
              </a:extLst>
            </p:cNvPr>
            <p:cNvSpPr/>
            <p:nvPr/>
          </p:nvSpPr>
          <p:spPr>
            <a:xfrm>
              <a:off x="7035468" y="5264386"/>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Rectangle 372">
              <a:extLst>
                <a:ext uri="{FF2B5EF4-FFF2-40B4-BE49-F238E27FC236}">
                  <a16:creationId xmlns:a16="http://schemas.microsoft.com/office/drawing/2014/main" id="{16C87046-7A4F-408D-B5DE-E9BBAE355B1A}"/>
                </a:ext>
              </a:extLst>
            </p:cNvPr>
            <p:cNvSpPr/>
            <p:nvPr/>
          </p:nvSpPr>
          <p:spPr>
            <a:xfrm>
              <a:off x="6682181" y="4537645"/>
              <a:ext cx="360000" cy="3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4" name="Rectangle 373">
            <a:extLst>
              <a:ext uri="{FF2B5EF4-FFF2-40B4-BE49-F238E27FC236}">
                <a16:creationId xmlns:a16="http://schemas.microsoft.com/office/drawing/2014/main" id="{64475C64-C3A4-438F-BB90-9BEBC506B13B}"/>
              </a:ext>
            </a:extLst>
          </p:cNvPr>
          <p:cNvSpPr/>
          <p:nvPr/>
        </p:nvSpPr>
        <p:spPr>
          <a:xfrm>
            <a:off x="7976915" y="2043867"/>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EA40E929-00F7-4D49-A6AE-3B00B1BF02DC}"/>
              </a:ext>
            </a:extLst>
          </p:cNvPr>
          <p:cNvGrpSpPr/>
          <p:nvPr/>
        </p:nvGrpSpPr>
        <p:grpSpPr>
          <a:xfrm>
            <a:off x="4994875" y="5713573"/>
            <a:ext cx="1072263" cy="1080000"/>
            <a:chOff x="7297227" y="4035982"/>
            <a:chExt cx="1072263" cy="1080000"/>
          </a:xfrm>
        </p:grpSpPr>
        <p:sp>
          <p:nvSpPr>
            <p:cNvPr id="375" name="Rectangle 374">
              <a:extLst>
                <a:ext uri="{FF2B5EF4-FFF2-40B4-BE49-F238E27FC236}">
                  <a16:creationId xmlns:a16="http://schemas.microsoft.com/office/drawing/2014/main" id="{7E17A361-3A7B-4718-A63C-69259F218C5F}"/>
                </a:ext>
              </a:extLst>
            </p:cNvPr>
            <p:cNvSpPr/>
            <p:nvPr/>
          </p:nvSpPr>
          <p:spPr>
            <a:xfrm>
              <a:off x="7648931" y="4035982"/>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6" name="Rectangle 375">
              <a:extLst>
                <a:ext uri="{FF2B5EF4-FFF2-40B4-BE49-F238E27FC236}">
                  <a16:creationId xmlns:a16="http://schemas.microsoft.com/office/drawing/2014/main" id="{559A4738-4852-4E42-A945-3FF70E33D6BB}"/>
                </a:ext>
              </a:extLst>
            </p:cNvPr>
            <p:cNvSpPr/>
            <p:nvPr/>
          </p:nvSpPr>
          <p:spPr>
            <a:xfrm>
              <a:off x="7297227" y="4755982"/>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7" name="Rectangle 376">
              <a:extLst>
                <a:ext uri="{FF2B5EF4-FFF2-40B4-BE49-F238E27FC236}">
                  <a16:creationId xmlns:a16="http://schemas.microsoft.com/office/drawing/2014/main" id="{263F1C88-7D8F-4416-90C9-B367643DD92F}"/>
                </a:ext>
              </a:extLst>
            </p:cNvPr>
            <p:cNvSpPr/>
            <p:nvPr/>
          </p:nvSpPr>
          <p:spPr>
            <a:xfrm>
              <a:off x="7648931" y="4395982"/>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8" name="Rectangle 377">
              <a:extLst>
                <a:ext uri="{FF2B5EF4-FFF2-40B4-BE49-F238E27FC236}">
                  <a16:creationId xmlns:a16="http://schemas.microsoft.com/office/drawing/2014/main" id="{1D7CFD22-96D0-4FE0-A12D-C7D6F105B4A0}"/>
                </a:ext>
              </a:extLst>
            </p:cNvPr>
            <p:cNvSpPr/>
            <p:nvPr/>
          </p:nvSpPr>
          <p:spPr>
            <a:xfrm>
              <a:off x="8009490" y="4395982"/>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9" name="Rectangle 378">
              <a:extLst>
                <a:ext uri="{FF2B5EF4-FFF2-40B4-BE49-F238E27FC236}">
                  <a16:creationId xmlns:a16="http://schemas.microsoft.com/office/drawing/2014/main" id="{A64F0060-A707-4BEB-98F3-706732E78AF3}"/>
                </a:ext>
              </a:extLst>
            </p:cNvPr>
            <p:cNvSpPr/>
            <p:nvPr/>
          </p:nvSpPr>
          <p:spPr>
            <a:xfrm>
              <a:off x="7297227" y="4402990"/>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0" name="Rectangle 379">
            <a:extLst>
              <a:ext uri="{FF2B5EF4-FFF2-40B4-BE49-F238E27FC236}">
                <a16:creationId xmlns:a16="http://schemas.microsoft.com/office/drawing/2014/main" id="{8BF79D44-0C06-4A31-8CBD-CF4FAE710050}"/>
              </a:ext>
            </a:extLst>
          </p:cNvPr>
          <p:cNvSpPr/>
          <p:nvPr/>
        </p:nvSpPr>
        <p:spPr>
          <a:xfrm>
            <a:off x="7616636" y="1683867"/>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183B3A49-0827-44BB-815D-62F1E8542848}"/>
              </a:ext>
            </a:extLst>
          </p:cNvPr>
          <p:cNvGrpSpPr/>
          <p:nvPr/>
        </p:nvGrpSpPr>
        <p:grpSpPr>
          <a:xfrm>
            <a:off x="6152294" y="6027601"/>
            <a:ext cx="1441677" cy="720000"/>
            <a:chOff x="7969610" y="4559737"/>
            <a:chExt cx="1441677" cy="720000"/>
          </a:xfrm>
        </p:grpSpPr>
        <p:sp>
          <p:nvSpPr>
            <p:cNvPr id="381" name="Rectangle 380">
              <a:extLst>
                <a:ext uri="{FF2B5EF4-FFF2-40B4-BE49-F238E27FC236}">
                  <a16:creationId xmlns:a16="http://schemas.microsoft.com/office/drawing/2014/main" id="{E7F85712-4780-4DCB-8DC4-1B465D44EEDF}"/>
                </a:ext>
              </a:extLst>
            </p:cNvPr>
            <p:cNvSpPr/>
            <p:nvPr/>
          </p:nvSpPr>
          <p:spPr>
            <a:xfrm>
              <a:off x="8705832" y="4559737"/>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Rectangle 381">
              <a:extLst>
                <a:ext uri="{FF2B5EF4-FFF2-40B4-BE49-F238E27FC236}">
                  <a16:creationId xmlns:a16="http://schemas.microsoft.com/office/drawing/2014/main" id="{F604F11F-36DE-4947-9091-A6D05688B548}"/>
                </a:ext>
              </a:extLst>
            </p:cNvPr>
            <p:cNvSpPr/>
            <p:nvPr/>
          </p:nvSpPr>
          <p:spPr>
            <a:xfrm>
              <a:off x="7969610" y="4916963"/>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3" name="Rectangle 382">
              <a:extLst>
                <a:ext uri="{FF2B5EF4-FFF2-40B4-BE49-F238E27FC236}">
                  <a16:creationId xmlns:a16="http://schemas.microsoft.com/office/drawing/2014/main" id="{23C9E174-0E9A-4882-A01B-329B3CC8E22F}"/>
                </a:ext>
              </a:extLst>
            </p:cNvPr>
            <p:cNvSpPr/>
            <p:nvPr/>
          </p:nvSpPr>
          <p:spPr>
            <a:xfrm>
              <a:off x="8331287" y="4919737"/>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Rectangle 383">
              <a:extLst>
                <a:ext uri="{FF2B5EF4-FFF2-40B4-BE49-F238E27FC236}">
                  <a16:creationId xmlns:a16="http://schemas.microsoft.com/office/drawing/2014/main" id="{462B8D52-1C56-470A-9AD4-FAE6BFA2F093}"/>
                </a:ext>
              </a:extLst>
            </p:cNvPr>
            <p:cNvSpPr/>
            <p:nvPr/>
          </p:nvSpPr>
          <p:spPr>
            <a:xfrm>
              <a:off x="8691846" y="4919737"/>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Rectangle 384">
              <a:extLst>
                <a:ext uri="{FF2B5EF4-FFF2-40B4-BE49-F238E27FC236}">
                  <a16:creationId xmlns:a16="http://schemas.microsoft.com/office/drawing/2014/main" id="{6D54FB98-8192-4F2A-AC58-80E07C9E5816}"/>
                </a:ext>
              </a:extLst>
            </p:cNvPr>
            <p:cNvSpPr/>
            <p:nvPr/>
          </p:nvSpPr>
          <p:spPr>
            <a:xfrm>
              <a:off x="9051287" y="4919737"/>
              <a:ext cx="360000"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6" name="Rectangle 385">
            <a:extLst>
              <a:ext uri="{FF2B5EF4-FFF2-40B4-BE49-F238E27FC236}">
                <a16:creationId xmlns:a16="http://schemas.microsoft.com/office/drawing/2014/main" id="{13536465-F45F-426D-923D-1185C5273131}"/>
              </a:ext>
            </a:extLst>
          </p:cNvPr>
          <p:cNvSpPr/>
          <p:nvPr/>
        </p:nvSpPr>
        <p:spPr>
          <a:xfrm>
            <a:off x="9717325" y="133354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7" name="Rectangle 386">
            <a:extLst>
              <a:ext uri="{FF2B5EF4-FFF2-40B4-BE49-F238E27FC236}">
                <a16:creationId xmlns:a16="http://schemas.microsoft.com/office/drawing/2014/main" id="{8A050A7B-8FFC-4853-9477-BE268366E193}"/>
              </a:ext>
            </a:extLst>
          </p:cNvPr>
          <p:cNvSpPr/>
          <p:nvPr/>
        </p:nvSpPr>
        <p:spPr>
          <a:xfrm>
            <a:off x="9357046" y="1344167"/>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8" name="Rectangle 387">
            <a:extLst>
              <a:ext uri="{FF2B5EF4-FFF2-40B4-BE49-F238E27FC236}">
                <a16:creationId xmlns:a16="http://schemas.microsoft.com/office/drawing/2014/main" id="{49CD985C-AD7D-43F1-BDB3-49B812F5CB47}"/>
              </a:ext>
            </a:extLst>
          </p:cNvPr>
          <p:cNvSpPr/>
          <p:nvPr/>
        </p:nvSpPr>
        <p:spPr>
          <a:xfrm>
            <a:off x="9717325" y="169354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Rectangle 388">
            <a:extLst>
              <a:ext uri="{FF2B5EF4-FFF2-40B4-BE49-F238E27FC236}">
                <a16:creationId xmlns:a16="http://schemas.microsoft.com/office/drawing/2014/main" id="{6ABB29EA-7DD1-44A0-8C73-815EB9B1AA77}"/>
              </a:ext>
            </a:extLst>
          </p:cNvPr>
          <p:cNvSpPr/>
          <p:nvPr/>
        </p:nvSpPr>
        <p:spPr>
          <a:xfrm>
            <a:off x="10077884" y="1693544"/>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Rectangle 389">
            <a:extLst>
              <a:ext uri="{FF2B5EF4-FFF2-40B4-BE49-F238E27FC236}">
                <a16:creationId xmlns:a16="http://schemas.microsoft.com/office/drawing/2014/main" id="{BC3D1486-FC61-4260-9740-FA227AC117E9}"/>
              </a:ext>
            </a:extLst>
          </p:cNvPr>
          <p:cNvSpPr/>
          <p:nvPr/>
        </p:nvSpPr>
        <p:spPr>
          <a:xfrm>
            <a:off x="9712910" y="977913"/>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E1A54A4A-BC84-4656-B745-337866EDE835}"/>
              </a:ext>
            </a:extLst>
          </p:cNvPr>
          <p:cNvGrpSpPr/>
          <p:nvPr/>
        </p:nvGrpSpPr>
        <p:grpSpPr>
          <a:xfrm>
            <a:off x="7818560" y="5691841"/>
            <a:ext cx="1044813" cy="1072985"/>
            <a:chOff x="9621206" y="4621227"/>
            <a:chExt cx="1044813" cy="1072985"/>
          </a:xfrm>
        </p:grpSpPr>
        <p:sp>
          <p:nvSpPr>
            <p:cNvPr id="391" name="Rectangle 390">
              <a:extLst>
                <a:ext uri="{FF2B5EF4-FFF2-40B4-BE49-F238E27FC236}">
                  <a16:creationId xmlns:a16="http://schemas.microsoft.com/office/drawing/2014/main" id="{043726E0-635F-48C7-80FC-B2EA63E3E7E8}"/>
                </a:ext>
              </a:extLst>
            </p:cNvPr>
            <p:cNvSpPr/>
            <p:nvPr/>
          </p:nvSpPr>
          <p:spPr>
            <a:xfrm>
              <a:off x="9971400" y="4974212"/>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2" name="Rectangle 391">
              <a:extLst>
                <a:ext uri="{FF2B5EF4-FFF2-40B4-BE49-F238E27FC236}">
                  <a16:creationId xmlns:a16="http://schemas.microsoft.com/office/drawing/2014/main" id="{384F6574-6944-4033-ACFF-1C610D306E12}"/>
                </a:ext>
              </a:extLst>
            </p:cNvPr>
            <p:cNvSpPr/>
            <p:nvPr/>
          </p:nvSpPr>
          <p:spPr>
            <a:xfrm>
              <a:off x="10306019" y="5327780"/>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Rectangle 392">
              <a:extLst>
                <a:ext uri="{FF2B5EF4-FFF2-40B4-BE49-F238E27FC236}">
                  <a16:creationId xmlns:a16="http://schemas.microsoft.com/office/drawing/2014/main" id="{48E82ECE-6DDD-4DC1-9F06-5BB5C2E2B353}"/>
                </a:ext>
              </a:extLst>
            </p:cNvPr>
            <p:cNvSpPr/>
            <p:nvPr/>
          </p:nvSpPr>
          <p:spPr>
            <a:xfrm>
              <a:off x="9971400" y="5334212"/>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 name="Rectangle 393">
              <a:extLst>
                <a:ext uri="{FF2B5EF4-FFF2-40B4-BE49-F238E27FC236}">
                  <a16:creationId xmlns:a16="http://schemas.microsoft.com/office/drawing/2014/main" id="{F4E77583-24DD-41E9-88E9-02895BF4552A}"/>
                </a:ext>
              </a:extLst>
            </p:cNvPr>
            <p:cNvSpPr/>
            <p:nvPr/>
          </p:nvSpPr>
          <p:spPr>
            <a:xfrm>
              <a:off x="9980647" y="4621227"/>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5" name="Rectangle 394">
              <a:extLst>
                <a:ext uri="{FF2B5EF4-FFF2-40B4-BE49-F238E27FC236}">
                  <a16:creationId xmlns:a16="http://schemas.microsoft.com/office/drawing/2014/main" id="{140FF7DA-7FA4-481B-ACD9-6791FF82F335}"/>
                </a:ext>
              </a:extLst>
            </p:cNvPr>
            <p:cNvSpPr/>
            <p:nvPr/>
          </p:nvSpPr>
          <p:spPr>
            <a:xfrm>
              <a:off x="9621206" y="4980318"/>
              <a:ext cx="360000" cy="36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7" name="Rectangle 396">
            <a:extLst>
              <a:ext uri="{FF2B5EF4-FFF2-40B4-BE49-F238E27FC236}">
                <a16:creationId xmlns:a16="http://schemas.microsoft.com/office/drawing/2014/main" id="{7D625608-9E58-40CC-A100-0E3747BB988A}"/>
              </a:ext>
            </a:extLst>
          </p:cNvPr>
          <p:cNvSpPr/>
          <p:nvPr/>
        </p:nvSpPr>
        <p:spPr>
          <a:xfrm>
            <a:off x="11001234" y="173523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8" name="Rectangle 397">
            <a:extLst>
              <a:ext uri="{FF2B5EF4-FFF2-40B4-BE49-F238E27FC236}">
                <a16:creationId xmlns:a16="http://schemas.microsoft.com/office/drawing/2014/main" id="{19C2D915-31A8-4198-B74C-23869B0F2EB9}"/>
              </a:ext>
            </a:extLst>
          </p:cNvPr>
          <p:cNvSpPr/>
          <p:nvPr/>
        </p:nvSpPr>
        <p:spPr>
          <a:xfrm>
            <a:off x="11005859" y="1369224"/>
            <a:ext cx="360000" cy="360000"/>
          </a:xfrm>
          <a:prstGeom prst="rect">
            <a:avLst/>
          </a:prstGeom>
          <a:pattFill prst="pct90">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9" name="Rectangle 398">
            <a:extLst>
              <a:ext uri="{FF2B5EF4-FFF2-40B4-BE49-F238E27FC236}">
                <a16:creationId xmlns:a16="http://schemas.microsoft.com/office/drawing/2014/main" id="{C5C48FA6-478F-4703-817E-EC02F973CEAA}"/>
              </a:ext>
            </a:extLst>
          </p:cNvPr>
          <p:cNvSpPr/>
          <p:nvPr/>
        </p:nvSpPr>
        <p:spPr>
          <a:xfrm>
            <a:off x="11001234" y="209523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0" name="Rectangle 399">
            <a:extLst>
              <a:ext uri="{FF2B5EF4-FFF2-40B4-BE49-F238E27FC236}">
                <a16:creationId xmlns:a16="http://schemas.microsoft.com/office/drawing/2014/main" id="{616168AD-E446-4924-8F3D-13435D085603}"/>
              </a:ext>
            </a:extLst>
          </p:cNvPr>
          <p:cNvSpPr/>
          <p:nvPr/>
        </p:nvSpPr>
        <p:spPr>
          <a:xfrm>
            <a:off x="11361793" y="2095232"/>
            <a:ext cx="360000" cy="3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1" name="Rectangle 400">
            <a:extLst>
              <a:ext uri="{FF2B5EF4-FFF2-40B4-BE49-F238E27FC236}">
                <a16:creationId xmlns:a16="http://schemas.microsoft.com/office/drawing/2014/main" id="{87C4AF8E-5B76-4886-8769-A0758120F435}"/>
              </a:ext>
            </a:extLst>
          </p:cNvPr>
          <p:cNvSpPr/>
          <p:nvPr/>
        </p:nvSpPr>
        <p:spPr>
          <a:xfrm>
            <a:off x="10999923" y="1004151"/>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64F6C6E8-DB15-4123-B6FB-5B58BC1C879D}"/>
              </a:ext>
            </a:extLst>
          </p:cNvPr>
          <p:cNvGrpSpPr/>
          <p:nvPr/>
        </p:nvGrpSpPr>
        <p:grpSpPr>
          <a:xfrm>
            <a:off x="9123085" y="5301874"/>
            <a:ext cx="721118" cy="1436620"/>
            <a:chOff x="10878376" y="4596452"/>
            <a:chExt cx="721118" cy="1436620"/>
          </a:xfrm>
        </p:grpSpPr>
        <p:sp>
          <p:nvSpPr>
            <p:cNvPr id="402" name="Rectangle 401">
              <a:extLst>
                <a:ext uri="{FF2B5EF4-FFF2-40B4-BE49-F238E27FC236}">
                  <a16:creationId xmlns:a16="http://schemas.microsoft.com/office/drawing/2014/main" id="{1AE2A337-E84A-4B93-A524-3A81036DA151}"/>
                </a:ext>
              </a:extLst>
            </p:cNvPr>
            <p:cNvSpPr/>
            <p:nvPr/>
          </p:nvSpPr>
          <p:spPr>
            <a:xfrm>
              <a:off x="10878935" y="5313072"/>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3" name="Rectangle 402">
              <a:extLst>
                <a:ext uri="{FF2B5EF4-FFF2-40B4-BE49-F238E27FC236}">
                  <a16:creationId xmlns:a16="http://schemas.microsoft.com/office/drawing/2014/main" id="{70BDC84C-268F-4597-98C7-78C9E1151ED8}"/>
                </a:ext>
              </a:extLst>
            </p:cNvPr>
            <p:cNvSpPr/>
            <p:nvPr/>
          </p:nvSpPr>
          <p:spPr>
            <a:xfrm>
              <a:off x="10878376" y="4959833"/>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4" name="Rectangle 403">
              <a:extLst>
                <a:ext uri="{FF2B5EF4-FFF2-40B4-BE49-F238E27FC236}">
                  <a16:creationId xmlns:a16="http://schemas.microsoft.com/office/drawing/2014/main" id="{BF12F997-3AB3-425F-A596-B67FC2CBE1AE}"/>
                </a:ext>
              </a:extLst>
            </p:cNvPr>
            <p:cNvSpPr/>
            <p:nvPr/>
          </p:nvSpPr>
          <p:spPr>
            <a:xfrm>
              <a:off x="10878935" y="5673072"/>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5" name="Rectangle 404">
              <a:extLst>
                <a:ext uri="{FF2B5EF4-FFF2-40B4-BE49-F238E27FC236}">
                  <a16:creationId xmlns:a16="http://schemas.microsoft.com/office/drawing/2014/main" id="{C8B87894-3D85-4010-BFA0-3056EFB9B17A}"/>
                </a:ext>
              </a:extLst>
            </p:cNvPr>
            <p:cNvSpPr/>
            <p:nvPr/>
          </p:nvSpPr>
          <p:spPr>
            <a:xfrm>
              <a:off x="11239494" y="5673072"/>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6" name="Rectangle 405">
              <a:extLst>
                <a:ext uri="{FF2B5EF4-FFF2-40B4-BE49-F238E27FC236}">
                  <a16:creationId xmlns:a16="http://schemas.microsoft.com/office/drawing/2014/main" id="{80634C95-627B-4A7B-A15C-366C69796176}"/>
                </a:ext>
              </a:extLst>
            </p:cNvPr>
            <p:cNvSpPr/>
            <p:nvPr/>
          </p:nvSpPr>
          <p:spPr>
            <a:xfrm>
              <a:off x="10886876" y="4596452"/>
              <a:ext cx="36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7" name="Rectangle 406">
            <a:extLst>
              <a:ext uri="{FF2B5EF4-FFF2-40B4-BE49-F238E27FC236}">
                <a16:creationId xmlns:a16="http://schemas.microsoft.com/office/drawing/2014/main" id="{D29F7C95-930B-4920-A650-F690CADD8352}"/>
              </a:ext>
            </a:extLst>
          </p:cNvPr>
          <p:cNvSpPr/>
          <p:nvPr/>
        </p:nvSpPr>
        <p:spPr>
          <a:xfrm>
            <a:off x="11366494" y="1371722"/>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456226FF-F83A-42CB-90A6-56BAAB6BFAD3}"/>
              </a:ext>
            </a:extLst>
          </p:cNvPr>
          <p:cNvGrpSpPr/>
          <p:nvPr/>
        </p:nvGrpSpPr>
        <p:grpSpPr>
          <a:xfrm>
            <a:off x="10119930" y="5656437"/>
            <a:ext cx="725007" cy="1082774"/>
            <a:chOff x="11349072" y="4480022"/>
            <a:chExt cx="725007" cy="1082774"/>
          </a:xfrm>
        </p:grpSpPr>
        <p:sp>
          <p:nvSpPr>
            <p:cNvPr id="413" name="Rectangle 412">
              <a:extLst>
                <a:ext uri="{FF2B5EF4-FFF2-40B4-BE49-F238E27FC236}">
                  <a16:creationId xmlns:a16="http://schemas.microsoft.com/office/drawing/2014/main" id="{08C20936-0D92-43FA-944D-467B377E19A8}"/>
                </a:ext>
              </a:extLst>
            </p:cNvPr>
            <p:cNvSpPr/>
            <p:nvPr/>
          </p:nvSpPr>
          <p:spPr>
            <a:xfrm>
              <a:off x="11353520" y="4842796"/>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4" name="Rectangle 413">
              <a:extLst>
                <a:ext uri="{FF2B5EF4-FFF2-40B4-BE49-F238E27FC236}">
                  <a16:creationId xmlns:a16="http://schemas.microsoft.com/office/drawing/2014/main" id="{712DE95D-410F-4587-814A-F5507123BF82}"/>
                </a:ext>
              </a:extLst>
            </p:cNvPr>
            <p:cNvSpPr/>
            <p:nvPr/>
          </p:nvSpPr>
          <p:spPr>
            <a:xfrm>
              <a:off x="11349072" y="4480022"/>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5" name="Rectangle 414">
              <a:extLst>
                <a:ext uri="{FF2B5EF4-FFF2-40B4-BE49-F238E27FC236}">
                  <a16:creationId xmlns:a16="http://schemas.microsoft.com/office/drawing/2014/main" id="{0AF2FC10-8A82-4D65-A277-26E68ED60A2A}"/>
                </a:ext>
              </a:extLst>
            </p:cNvPr>
            <p:cNvSpPr/>
            <p:nvPr/>
          </p:nvSpPr>
          <p:spPr>
            <a:xfrm>
              <a:off x="11353520" y="5202796"/>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6" name="Rectangle 415">
              <a:extLst>
                <a:ext uri="{FF2B5EF4-FFF2-40B4-BE49-F238E27FC236}">
                  <a16:creationId xmlns:a16="http://schemas.microsoft.com/office/drawing/2014/main" id="{0BCD9ADA-B26B-4317-ABE4-4BE9C04A95D7}"/>
                </a:ext>
              </a:extLst>
            </p:cNvPr>
            <p:cNvSpPr/>
            <p:nvPr/>
          </p:nvSpPr>
          <p:spPr>
            <a:xfrm>
              <a:off x="11714079" y="5202796"/>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Rectangle 416">
              <a:extLst>
                <a:ext uri="{FF2B5EF4-FFF2-40B4-BE49-F238E27FC236}">
                  <a16:creationId xmlns:a16="http://schemas.microsoft.com/office/drawing/2014/main" id="{F0B237E4-E954-44D0-B2D4-8E4405CA874D}"/>
                </a:ext>
              </a:extLst>
            </p:cNvPr>
            <p:cNvSpPr/>
            <p:nvPr/>
          </p:nvSpPr>
          <p:spPr>
            <a:xfrm>
              <a:off x="11710749" y="4480022"/>
              <a:ext cx="360000" cy="360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8" name="Rectangle 417">
            <a:extLst>
              <a:ext uri="{FF2B5EF4-FFF2-40B4-BE49-F238E27FC236}">
                <a16:creationId xmlns:a16="http://schemas.microsoft.com/office/drawing/2014/main" id="{059E5185-468F-4AFC-A620-B086474FB3F7}"/>
              </a:ext>
            </a:extLst>
          </p:cNvPr>
          <p:cNvSpPr/>
          <p:nvPr/>
        </p:nvSpPr>
        <p:spPr>
          <a:xfrm>
            <a:off x="10644873" y="1364151"/>
            <a:ext cx="360000" cy="360000"/>
          </a:xfrm>
          <a:prstGeom prst="rect">
            <a:avLst/>
          </a:prstGeom>
          <a:pattFill prst="pct90">
            <a:fgClr>
              <a:schemeClr val="bg1"/>
            </a:fgClr>
            <a:bgClr>
              <a:srgbClr val="92D05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7059C90B-41AC-411D-B515-603349BA837F}"/>
              </a:ext>
            </a:extLst>
          </p:cNvPr>
          <p:cNvGrpSpPr/>
          <p:nvPr/>
        </p:nvGrpSpPr>
        <p:grpSpPr>
          <a:xfrm>
            <a:off x="11005656" y="5533160"/>
            <a:ext cx="1072721" cy="1080000"/>
            <a:chOff x="11169072" y="6395921"/>
            <a:chExt cx="1072721" cy="1080000"/>
          </a:xfrm>
        </p:grpSpPr>
        <p:sp>
          <p:nvSpPr>
            <p:cNvPr id="419" name="Rectangle 418">
              <a:extLst>
                <a:ext uri="{FF2B5EF4-FFF2-40B4-BE49-F238E27FC236}">
                  <a16:creationId xmlns:a16="http://schemas.microsoft.com/office/drawing/2014/main" id="{2B1D84AB-41CA-4CFE-A410-72B5B5EB1D2D}"/>
                </a:ext>
              </a:extLst>
            </p:cNvPr>
            <p:cNvSpPr/>
            <p:nvPr/>
          </p:nvSpPr>
          <p:spPr>
            <a:xfrm>
              <a:off x="11524447" y="6395921"/>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0" name="Rectangle 419">
              <a:extLst>
                <a:ext uri="{FF2B5EF4-FFF2-40B4-BE49-F238E27FC236}">
                  <a16:creationId xmlns:a16="http://schemas.microsoft.com/office/drawing/2014/main" id="{25A1F91E-CE1C-4612-9303-192B5753A969}"/>
                </a:ext>
              </a:extLst>
            </p:cNvPr>
            <p:cNvSpPr/>
            <p:nvPr/>
          </p:nvSpPr>
          <p:spPr>
            <a:xfrm>
              <a:off x="11169072" y="6395921"/>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Rectangle 420">
              <a:extLst>
                <a:ext uri="{FF2B5EF4-FFF2-40B4-BE49-F238E27FC236}">
                  <a16:creationId xmlns:a16="http://schemas.microsoft.com/office/drawing/2014/main" id="{A2189293-3EF0-4DFD-9503-6F08272EEF9A}"/>
                </a:ext>
              </a:extLst>
            </p:cNvPr>
            <p:cNvSpPr/>
            <p:nvPr/>
          </p:nvSpPr>
          <p:spPr>
            <a:xfrm>
              <a:off x="11524447" y="6755921"/>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Rectangle 421">
              <a:extLst>
                <a:ext uri="{FF2B5EF4-FFF2-40B4-BE49-F238E27FC236}">
                  <a16:creationId xmlns:a16="http://schemas.microsoft.com/office/drawing/2014/main" id="{0765A0D4-94BF-4372-A8FB-91C936790CC5}"/>
                </a:ext>
              </a:extLst>
            </p:cNvPr>
            <p:cNvSpPr/>
            <p:nvPr/>
          </p:nvSpPr>
          <p:spPr>
            <a:xfrm>
              <a:off x="11522352" y="7115921"/>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3" name="Rectangle 422">
              <a:extLst>
                <a:ext uri="{FF2B5EF4-FFF2-40B4-BE49-F238E27FC236}">
                  <a16:creationId xmlns:a16="http://schemas.microsoft.com/office/drawing/2014/main" id="{7B585851-5D3D-4E6D-A8F2-7179D6C8AB36}"/>
                </a:ext>
              </a:extLst>
            </p:cNvPr>
            <p:cNvSpPr/>
            <p:nvPr/>
          </p:nvSpPr>
          <p:spPr>
            <a:xfrm>
              <a:off x="11881793" y="7115921"/>
              <a:ext cx="360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248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2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3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363"/>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50"/>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62"/>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6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68"/>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7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74"/>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8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180"/>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86"/>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19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92"/>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26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262"/>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20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209"/>
                                        </p:tgtEl>
                                        <p:attrNameLst>
                                          <p:attrName>style.visibility</p:attrName>
                                        </p:attrNameLst>
                                      </p:cBhvr>
                                      <p:to>
                                        <p:strVal val="hidden"/>
                                      </p:to>
                                    </p:set>
                                  </p:childTnLst>
                                </p:cTn>
                              </p:par>
                              <p:par>
                                <p:cTn id="141" presetID="1" presetClass="entr" presetSubtype="0" fill="hold" grpId="0" nodeType="withEffect">
                                  <p:stCondLst>
                                    <p:cond delay="0"/>
                                  </p:stCondLst>
                                  <p:childTnLst>
                                    <p:set>
                                      <p:cBhvr>
                                        <p:cTn id="142" dur="1" fill="hold">
                                          <p:stCondLst>
                                            <p:cond delay="0"/>
                                          </p:stCondLst>
                                        </p:cTn>
                                        <p:tgtEl>
                                          <p:spTgt spid="22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222"/>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23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239"/>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24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245"/>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25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256"/>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292"/>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6"/>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292"/>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298"/>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5"/>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grpId="1" nodeType="clickEffect">
                                  <p:stCondLst>
                                    <p:cond delay="0"/>
                                  </p:stCondLst>
                                  <p:childTnLst>
                                    <p:set>
                                      <p:cBhvr>
                                        <p:cTn id="188" dur="1" fill="hold">
                                          <p:stCondLst>
                                            <p:cond delay="0"/>
                                          </p:stCondLst>
                                        </p:cTn>
                                        <p:tgtEl>
                                          <p:spTgt spid="298"/>
                                        </p:tgtEl>
                                        <p:attrNameLst>
                                          <p:attrName>style.visibility</p:attrName>
                                        </p:attrNameLst>
                                      </p:cBhvr>
                                      <p:to>
                                        <p:strVal val="hidden"/>
                                      </p:to>
                                    </p:set>
                                  </p:childTnLst>
                                </p:cTn>
                              </p:par>
                              <p:par>
                                <p:cTn id="189" presetID="1" presetClass="entr" presetSubtype="0" fill="hold" grpId="0" nodeType="withEffect">
                                  <p:stCondLst>
                                    <p:cond delay="0"/>
                                  </p:stCondLst>
                                  <p:childTnLst>
                                    <p:set>
                                      <p:cBhvr>
                                        <p:cTn id="190" dur="1" fill="hold">
                                          <p:stCondLst>
                                            <p:cond delay="0"/>
                                          </p:stCondLst>
                                        </p:cTn>
                                        <p:tgtEl>
                                          <p:spTgt spid="304"/>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304"/>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311"/>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2"/>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xit" presetSubtype="0" fill="hold" grpId="1" nodeType="clickEffect">
                                  <p:stCondLst>
                                    <p:cond delay="0"/>
                                  </p:stCondLst>
                                  <p:childTnLst>
                                    <p:set>
                                      <p:cBhvr>
                                        <p:cTn id="204" dur="1" fill="hold">
                                          <p:stCondLst>
                                            <p:cond delay="0"/>
                                          </p:stCondLst>
                                        </p:cTn>
                                        <p:tgtEl>
                                          <p:spTgt spid="311"/>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317"/>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1"/>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xit" presetSubtype="0" fill="hold" grpId="1" nodeType="clickEffect">
                                  <p:stCondLst>
                                    <p:cond delay="0"/>
                                  </p:stCondLst>
                                  <p:childTnLst>
                                    <p:set>
                                      <p:cBhvr>
                                        <p:cTn id="212" dur="1" fill="hold">
                                          <p:stCondLst>
                                            <p:cond delay="0"/>
                                          </p:stCondLst>
                                        </p:cTn>
                                        <p:tgtEl>
                                          <p:spTgt spid="317"/>
                                        </p:tgtEl>
                                        <p:attrNameLst>
                                          <p:attrName>style.visibility</p:attrName>
                                        </p:attrNameLst>
                                      </p:cBhvr>
                                      <p:to>
                                        <p:strVal val="hidden"/>
                                      </p:to>
                                    </p:set>
                                  </p:childTnLst>
                                </p:cTn>
                              </p:par>
                              <p:par>
                                <p:cTn id="213" presetID="1" presetClass="entr" presetSubtype="0" fill="hold" grpId="0" nodeType="withEffect">
                                  <p:stCondLst>
                                    <p:cond delay="0"/>
                                  </p:stCondLst>
                                  <p:childTnLst>
                                    <p:set>
                                      <p:cBhvr>
                                        <p:cTn id="214" dur="1" fill="hold">
                                          <p:stCondLst>
                                            <p:cond delay="0"/>
                                          </p:stCondLst>
                                        </p:cTn>
                                        <p:tgtEl>
                                          <p:spTgt spid="350"/>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350"/>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374"/>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9"/>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xit" presetSubtype="0" fill="hold" grpId="1" nodeType="clickEffect">
                                  <p:stCondLst>
                                    <p:cond delay="0"/>
                                  </p:stCondLst>
                                  <p:childTnLst>
                                    <p:set>
                                      <p:cBhvr>
                                        <p:cTn id="228" dur="1" fill="hold">
                                          <p:stCondLst>
                                            <p:cond delay="0"/>
                                          </p:stCondLst>
                                        </p:cTn>
                                        <p:tgtEl>
                                          <p:spTgt spid="374"/>
                                        </p:tgtEl>
                                        <p:attrNameLst>
                                          <p:attrName>style.visibility</p:attrName>
                                        </p:attrNameLst>
                                      </p:cBhvr>
                                      <p:to>
                                        <p:strVal val="hidden"/>
                                      </p:to>
                                    </p:set>
                                  </p:childTnLst>
                                </p:cTn>
                              </p:par>
                              <p:par>
                                <p:cTn id="229" presetID="1" presetClass="entr" presetSubtype="0" fill="hold" grpId="0" nodeType="withEffect">
                                  <p:stCondLst>
                                    <p:cond delay="0"/>
                                  </p:stCondLst>
                                  <p:childTnLst>
                                    <p:set>
                                      <p:cBhvr>
                                        <p:cTn id="230" dur="1" fill="hold">
                                          <p:stCondLst>
                                            <p:cond delay="0"/>
                                          </p:stCondLst>
                                        </p:cTn>
                                        <p:tgtEl>
                                          <p:spTgt spid="380"/>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8"/>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xit" presetSubtype="0" fill="hold" grpId="1" nodeType="clickEffect">
                                  <p:stCondLst>
                                    <p:cond delay="0"/>
                                  </p:stCondLst>
                                  <p:childTnLst>
                                    <p:set>
                                      <p:cBhvr>
                                        <p:cTn id="236" dur="1" fill="hold">
                                          <p:stCondLst>
                                            <p:cond delay="0"/>
                                          </p:stCondLst>
                                        </p:cTn>
                                        <p:tgtEl>
                                          <p:spTgt spid="380"/>
                                        </p:tgtEl>
                                        <p:attrNameLst>
                                          <p:attrName>style.visibility</p:attrName>
                                        </p:attrNameLst>
                                      </p:cBhvr>
                                      <p:to>
                                        <p:strVal val="hidden"/>
                                      </p:to>
                                    </p:set>
                                  </p:childTnLst>
                                </p:cTn>
                              </p:par>
                              <p:par>
                                <p:cTn id="237" presetID="1" presetClass="entr" presetSubtype="0" fill="hold" grpId="0" nodeType="withEffect">
                                  <p:stCondLst>
                                    <p:cond delay="0"/>
                                  </p:stCondLst>
                                  <p:childTnLst>
                                    <p:set>
                                      <p:cBhvr>
                                        <p:cTn id="238" dur="1" fill="hold">
                                          <p:stCondLst>
                                            <p:cond delay="0"/>
                                          </p:stCondLst>
                                        </p:cTn>
                                        <p:tgtEl>
                                          <p:spTgt spid="390"/>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7"/>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390"/>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401"/>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6"/>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xit" presetSubtype="0" fill="hold" grpId="1" nodeType="clickEffect">
                                  <p:stCondLst>
                                    <p:cond delay="0"/>
                                  </p:stCondLst>
                                  <p:childTnLst>
                                    <p:set>
                                      <p:cBhvr>
                                        <p:cTn id="252" dur="1" fill="hold">
                                          <p:stCondLst>
                                            <p:cond delay="0"/>
                                          </p:stCondLst>
                                        </p:cTn>
                                        <p:tgtEl>
                                          <p:spTgt spid="401"/>
                                        </p:tgtEl>
                                        <p:attrNameLst>
                                          <p:attrName>style.visibility</p:attrName>
                                        </p:attrNameLst>
                                      </p:cBhvr>
                                      <p:to>
                                        <p:strVal val="hidden"/>
                                      </p:to>
                                    </p:set>
                                  </p:childTnLst>
                                </p:cTn>
                              </p:par>
                              <p:par>
                                <p:cTn id="253" presetID="1" presetClass="entr" presetSubtype="0" fill="hold" grpId="0" nodeType="withEffect">
                                  <p:stCondLst>
                                    <p:cond delay="0"/>
                                  </p:stCondLst>
                                  <p:childTnLst>
                                    <p:set>
                                      <p:cBhvr>
                                        <p:cTn id="254" dur="1" fill="hold">
                                          <p:stCondLst>
                                            <p:cond delay="0"/>
                                          </p:stCondLst>
                                        </p:cTn>
                                        <p:tgtEl>
                                          <p:spTgt spid="407"/>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5"/>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xit" presetSubtype="0" fill="hold" grpId="1" nodeType="clickEffect">
                                  <p:stCondLst>
                                    <p:cond delay="0"/>
                                  </p:stCondLst>
                                  <p:childTnLst>
                                    <p:set>
                                      <p:cBhvr>
                                        <p:cTn id="260" dur="1" fill="hold">
                                          <p:stCondLst>
                                            <p:cond delay="0"/>
                                          </p:stCondLst>
                                        </p:cTn>
                                        <p:tgtEl>
                                          <p:spTgt spid="407"/>
                                        </p:tgtEl>
                                        <p:attrNameLst>
                                          <p:attrName>style.visibility</p:attrName>
                                        </p:attrNameLst>
                                      </p:cBhvr>
                                      <p:to>
                                        <p:strVal val="hidden"/>
                                      </p:to>
                                    </p:set>
                                  </p:childTnLst>
                                </p:cTn>
                              </p:par>
                              <p:par>
                                <p:cTn id="261" presetID="1" presetClass="entr" presetSubtype="0" fill="hold" grpId="0" nodeType="withEffect">
                                  <p:stCondLst>
                                    <p:cond delay="0"/>
                                  </p:stCondLst>
                                  <p:childTnLst>
                                    <p:set>
                                      <p:cBhvr>
                                        <p:cTn id="262" dur="1" fill="hold">
                                          <p:stCondLst>
                                            <p:cond delay="0"/>
                                          </p:stCondLst>
                                        </p:cTn>
                                        <p:tgtEl>
                                          <p:spTgt spid="418"/>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4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115" grpId="0" animBg="1"/>
      <p:bldP spid="115" grpId="1" animBg="1"/>
      <p:bldP spid="121" grpId="0" animBg="1"/>
      <p:bldP spid="121" grpId="1" animBg="1"/>
      <p:bldP spid="122" grpId="0" animBg="1"/>
      <p:bldP spid="122" grpId="1" animBg="1"/>
      <p:bldP spid="128" grpId="0" animBg="1"/>
      <p:bldP spid="128" grpId="1" animBg="1"/>
      <p:bldP spid="134" grpId="0" animBg="1"/>
      <p:bldP spid="134" grpId="1" animBg="1"/>
      <p:bldP spid="140" grpId="0" animBg="1"/>
      <p:bldP spid="140" grpId="1" animBg="1"/>
      <p:bldP spid="150" grpId="0" animBg="1"/>
      <p:bldP spid="150" grpId="1" animBg="1"/>
      <p:bldP spid="162" grpId="0" animBg="1"/>
      <p:bldP spid="162" grpId="1" animBg="1"/>
      <p:bldP spid="168" grpId="0" animBg="1"/>
      <p:bldP spid="168" grpId="1" animBg="1"/>
      <p:bldP spid="174" grpId="0" animBg="1"/>
      <p:bldP spid="174" grpId="1" animBg="1"/>
      <p:bldP spid="180" grpId="0" animBg="1"/>
      <p:bldP spid="180" grpId="1" animBg="1"/>
      <p:bldP spid="186" grpId="0" animBg="1"/>
      <p:bldP spid="186" grpId="1" animBg="1"/>
      <p:bldP spid="192" grpId="0" animBg="1"/>
      <p:bldP spid="192" grpId="1" animBg="1"/>
      <p:bldP spid="209" grpId="0" animBg="1"/>
      <p:bldP spid="209" grpId="1" animBg="1"/>
      <p:bldP spid="222" grpId="0" animBg="1"/>
      <p:bldP spid="222" grpId="1" animBg="1"/>
      <p:bldP spid="239" grpId="0" animBg="1"/>
      <p:bldP spid="239" grpId="1" animBg="1"/>
      <p:bldP spid="245" grpId="0" animBg="1"/>
      <p:bldP spid="245" grpId="1" animBg="1"/>
      <p:bldP spid="256" grpId="0" animBg="1"/>
      <p:bldP spid="256" grpId="1" animBg="1"/>
      <p:bldP spid="262" grpId="0" animBg="1"/>
      <p:bldP spid="262" grpId="1" animBg="1"/>
      <p:bldP spid="292" grpId="0" animBg="1"/>
      <p:bldP spid="292" grpId="1" animBg="1"/>
      <p:bldP spid="298" grpId="0" animBg="1"/>
      <p:bldP spid="298" grpId="1" animBg="1"/>
      <p:bldP spid="304" grpId="0" animBg="1"/>
      <p:bldP spid="304" grpId="1" animBg="1"/>
      <p:bldP spid="311" grpId="0" animBg="1"/>
      <p:bldP spid="311" grpId="1" animBg="1"/>
      <p:bldP spid="317" grpId="0" animBg="1"/>
      <p:bldP spid="317" grpId="1" animBg="1"/>
      <p:bldP spid="350" grpId="0" animBg="1"/>
      <p:bldP spid="350" grpId="1" animBg="1"/>
      <p:bldP spid="363" grpId="0" animBg="1"/>
      <p:bldP spid="363" grpId="1" animBg="1"/>
      <p:bldP spid="374" grpId="0" animBg="1"/>
      <p:bldP spid="374" grpId="1" animBg="1"/>
      <p:bldP spid="380" grpId="0" animBg="1"/>
      <p:bldP spid="380" grpId="1" animBg="1"/>
      <p:bldP spid="390" grpId="0" animBg="1"/>
      <p:bldP spid="390" grpId="1" animBg="1"/>
      <p:bldP spid="401" grpId="0" animBg="1"/>
      <p:bldP spid="401" grpId="1" animBg="1"/>
      <p:bldP spid="407" grpId="0" animBg="1"/>
      <p:bldP spid="407" grpId="1" animBg="1"/>
      <p:bldP spid="418" grpId="0" animBg="1"/>
      <p:bldP spid="418"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D: More computer graphics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54189" y="570244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5680" y="1155551"/>
            <a:ext cx="11158160" cy="2462213"/>
          </a:xfrm>
          <a:prstGeom prst="rect">
            <a:avLst/>
          </a:prstGeom>
          <a:noFill/>
        </p:spPr>
        <p:txBody>
          <a:bodyPr wrap="square" rtlCol="0">
            <a:spAutoFit/>
          </a:bodyPr>
          <a:lstStyle/>
          <a:p>
            <a:pPr>
              <a:buNone/>
            </a:pPr>
            <a:r>
              <a:rPr lang="en-US" sz="2200" dirty="0">
                <a:solidFill>
                  <a:srgbClr val="585858"/>
                </a:solidFill>
              </a:rPr>
              <a:t>Tina is making a poster on the computer. She uses this image of an arrow:</a:t>
            </a:r>
          </a:p>
          <a:p>
            <a:pPr>
              <a:buNone/>
            </a:pPr>
            <a:r>
              <a:rPr lang="en-US" sz="2200" dirty="0">
                <a:solidFill>
                  <a:srgbClr val="585858"/>
                </a:solidFill>
              </a:rPr>
              <a:t>She then changes the shape, so it looks like this:</a:t>
            </a:r>
          </a:p>
          <a:p>
            <a:pPr>
              <a:buNone/>
            </a:pPr>
            <a:endParaRPr lang="en-US" sz="2200" dirty="0">
              <a:solidFill>
                <a:srgbClr val="585858"/>
              </a:solidFill>
            </a:endParaRPr>
          </a:p>
          <a:p>
            <a:pPr marL="457200" indent="-457200">
              <a:buAutoNum type="alphaLcParenR"/>
            </a:pPr>
            <a:endParaRPr lang="en-US" sz="2200" dirty="0">
              <a:solidFill>
                <a:srgbClr val="585858"/>
              </a:solidFill>
            </a:endParaRPr>
          </a:p>
          <a:p>
            <a:pPr marL="457200" indent="-457200">
              <a:buAutoNum type="alphaLcParenR"/>
            </a:pPr>
            <a:endParaRPr lang="en-US" sz="2200" dirty="0">
              <a:solidFill>
                <a:srgbClr val="585858"/>
              </a:solidFill>
            </a:endParaRPr>
          </a:p>
          <a:p>
            <a:pPr marL="457200" indent="-457200">
              <a:buAutoNum type="alphaLcParenR"/>
            </a:pPr>
            <a:endParaRPr lang="en-US" sz="2200" dirty="0">
              <a:solidFill>
                <a:srgbClr val="585858"/>
              </a:solidFill>
            </a:endParaRPr>
          </a:p>
        </p:txBody>
      </p:sp>
      <p:pic>
        <p:nvPicPr>
          <p:cNvPr id="7" name="Picture 6">
            <a:extLst>
              <a:ext uri="{FF2B5EF4-FFF2-40B4-BE49-F238E27FC236}">
                <a16:creationId xmlns:a16="http://schemas.microsoft.com/office/drawing/2014/main" id="{57F1365D-EC46-4DE8-8A22-35E488A69237}"/>
              </a:ext>
            </a:extLst>
          </p:cNvPr>
          <p:cNvPicPr>
            <a:picLocks noChangeAspect="1"/>
          </p:cNvPicPr>
          <p:nvPr/>
        </p:nvPicPr>
        <p:blipFill>
          <a:blip r:embed="rId3"/>
          <a:stretch>
            <a:fillRect/>
          </a:stretch>
        </p:blipFill>
        <p:spPr>
          <a:xfrm>
            <a:off x="888160" y="2841323"/>
            <a:ext cx="2858277" cy="2773857"/>
          </a:xfrm>
          <a:prstGeom prst="rect">
            <a:avLst/>
          </a:prstGeom>
        </p:spPr>
      </p:pic>
      <p:sp>
        <p:nvSpPr>
          <p:cNvPr id="10" name="TextBox 9">
            <a:extLst>
              <a:ext uri="{FF2B5EF4-FFF2-40B4-BE49-F238E27FC236}">
                <a16:creationId xmlns:a16="http://schemas.microsoft.com/office/drawing/2014/main" id="{82A3F9DD-85EC-4EC5-B11F-D2CAA45B835A}"/>
              </a:ext>
            </a:extLst>
          </p:cNvPr>
          <p:cNvSpPr txBox="1"/>
          <p:nvPr/>
        </p:nvSpPr>
        <p:spPr>
          <a:xfrm>
            <a:off x="1262210" y="5736814"/>
            <a:ext cx="7829550" cy="769441"/>
          </a:xfrm>
          <a:prstGeom prst="rect">
            <a:avLst/>
          </a:prstGeom>
          <a:noFill/>
        </p:spPr>
        <p:txBody>
          <a:bodyPr wrap="square">
            <a:spAutoFit/>
          </a:bodyPr>
          <a:lstStyle/>
          <a:p>
            <a:pPr>
              <a:buNone/>
            </a:pPr>
            <a:r>
              <a:rPr lang="en-GB" sz="2200" dirty="0"/>
              <a:t>Can you find a way for Tina to have changed her shape in exactly four clicks? How about five? </a:t>
            </a:r>
          </a:p>
        </p:txBody>
      </p:sp>
      <p:sp>
        <p:nvSpPr>
          <p:cNvPr id="14" name="TextBox 13">
            <a:extLst>
              <a:ext uri="{FF2B5EF4-FFF2-40B4-BE49-F238E27FC236}">
                <a16:creationId xmlns:a16="http://schemas.microsoft.com/office/drawing/2014/main" id="{D8BA7470-1240-4CC8-B703-C8124BE6DE88}"/>
              </a:ext>
            </a:extLst>
          </p:cNvPr>
          <p:cNvSpPr txBox="1"/>
          <p:nvPr/>
        </p:nvSpPr>
        <p:spPr>
          <a:xfrm>
            <a:off x="4555958" y="3205255"/>
            <a:ext cx="5988988" cy="1514261"/>
          </a:xfrm>
          <a:prstGeom prst="rect">
            <a:avLst/>
          </a:prstGeom>
          <a:noFill/>
        </p:spPr>
        <p:txBody>
          <a:bodyPr wrap="square">
            <a:spAutoFit/>
          </a:bodyPr>
          <a:lstStyle/>
          <a:p>
            <a:pPr marL="457200" indent="-457200">
              <a:buFont typeface="+mj-lt"/>
              <a:buAutoNum type="alphaLcParenR"/>
            </a:pPr>
            <a:r>
              <a:rPr lang="en-US" sz="2200" dirty="0">
                <a:solidFill>
                  <a:srgbClr val="585858"/>
                </a:solidFill>
              </a:rPr>
              <a:t>What tool might Tina have clicked? Is there more than one possible answer?</a:t>
            </a:r>
          </a:p>
          <a:p>
            <a:pPr marL="457200" indent="-457200">
              <a:buFont typeface="+mj-lt"/>
              <a:buAutoNum type="alphaLcParenR"/>
            </a:pPr>
            <a:r>
              <a:rPr lang="en-US" sz="2200" dirty="0">
                <a:solidFill>
                  <a:srgbClr val="585858"/>
                </a:solidFill>
              </a:rPr>
              <a:t>Tina used exactly two steps to change her shape. What might they have been?</a:t>
            </a:r>
          </a:p>
        </p:txBody>
      </p:sp>
      <p:sp>
        <p:nvSpPr>
          <p:cNvPr id="16" name="Arrow: Right 15">
            <a:extLst>
              <a:ext uri="{FF2B5EF4-FFF2-40B4-BE49-F238E27FC236}">
                <a16:creationId xmlns:a16="http://schemas.microsoft.com/office/drawing/2014/main" id="{2E092632-37C0-4070-99D8-9787813887F9}"/>
              </a:ext>
            </a:extLst>
          </p:cNvPr>
          <p:cNvSpPr/>
          <p:nvPr/>
        </p:nvSpPr>
        <p:spPr>
          <a:xfrm>
            <a:off x="9487907" y="1017593"/>
            <a:ext cx="633327" cy="633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AC042102-7D41-48C6-AB69-24935FDEDEEA}"/>
              </a:ext>
            </a:extLst>
          </p:cNvPr>
          <p:cNvSpPr/>
          <p:nvPr/>
        </p:nvSpPr>
        <p:spPr>
          <a:xfrm rot="16200000">
            <a:off x="6415277" y="1554630"/>
            <a:ext cx="633327" cy="633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6481637F-9924-4B2C-A06B-8D28136639BE}"/>
              </a:ext>
            </a:extLst>
          </p:cNvPr>
          <p:cNvSpPr txBox="1"/>
          <p:nvPr/>
        </p:nvSpPr>
        <p:spPr>
          <a:xfrm>
            <a:off x="145680" y="2085887"/>
            <a:ext cx="6366632" cy="769441"/>
          </a:xfrm>
          <a:prstGeom prst="rect">
            <a:avLst/>
          </a:prstGeom>
          <a:noFill/>
        </p:spPr>
        <p:txBody>
          <a:bodyPr wrap="square">
            <a:spAutoFit/>
          </a:bodyPr>
          <a:lstStyle/>
          <a:p>
            <a:pPr>
              <a:buNone/>
            </a:pPr>
            <a:r>
              <a:rPr lang="en-US" sz="2200" dirty="0">
                <a:solidFill>
                  <a:srgbClr val="585858"/>
                </a:solidFill>
              </a:rPr>
              <a:t>Below are the four tools that she chose from when she changed her shape:</a:t>
            </a:r>
            <a:endParaRPr lang="en-GB" sz="2200" dirty="0"/>
          </a:p>
        </p:txBody>
      </p:sp>
    </p:spTree>
    <p:extLst>
      <p:ext uri="{BB962C8B-B14F-4D97-AF65-F5344CB8AC3E}">
        <p14:creationId xmlns:p14="http://schemas.microsoft.com/office/powerpoint/2010/main" val="189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10" grpId="0"/>
      <p:bldP spid="14" grpId="0" build="p"/>
      <p:bldP spid="16" grpId="0" animBg="1"/>
      <p:bldP spid="17" grpId="0" animBg="1"/>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35C805-2925-489F-B52A-DD0E022862E9}"/>
              </a:ext>
            </a:extLst>
          </p:cNvPr>
          <p:cNvSpPr>
            <a:spLocks noGrp="1"/>
          </p:cNvSpPr>
          <p:nvPr>
            <p:ph type="body" sz="quarter" idx="11"/>
          </p:nvPr>
        </p:nvSpPr>
        <p:spPr/>
        <p:txBody>
          <a:bodyPr/>
          <a:lstStyle/>
          <a:p>
            <a:r>
              <a:rPr lang="en-GB" dirty="0"/>
              <a:t>Activity E: Fewer headphones</a:t>
            </a:r>
          </a:p>
        </p:txBody>
      </p:sp>
      <p:grpSp>
        <p:nvGrpSpPr>
          <p:cNvPr id="58" name="Group 57">
            <a:extLst>
              <a:ext uri="{FF2B5EF4-FFF2-40B4-BE49-F238E27FC236}">
                <a16:creationId xmlns:a16="http://schemas.microsoft.com/office/drawing/2014/main" id="{32B1502C-EB07-4453-A5A9-52FE095028CF}"/>
              </a:ext>
            </a:extLst>
          </p:cNvPr>
          <p:cNvGrpSpPr/>
          <p:nvPr/>
        </p:nvGrpSpPr>
        <p:grpSpPr>
          <a:xfrm>
            <a:off x="9161321" y="3469633"/>
            <a:ext cx="1362075" cy="771525"/>
            <a:chOff x="9390613" y="3309936"/>
            <a:chExt cx="1362075" cy="771525"/>
          </a:xfrm>
        </p:grpSpPr>
        <p:grpSp>
          <p:nvGrpSpPr>
            <p:cNvPr id="17" name="Group 16">
              <a:extLst>
                <a:ext uri="{FF2B5EF4-FFF2-40B4-BE49-F238E27FC236}">
                  <a16:creationId xmlns:a16="http://schemas.microsoft.com/office/drawing/2014/main" id="{7CF65BD1-EB5A-47C3-97F4-6164C0731BFA}"/>
                </a:ext>
              </a:extLst>
            </p:cNvPr>
            <p:cNvGrpSpPr/>
            <p:nvPr/>
          </p:nvGrpSpPr>
          <p:grpSpPr>
            <a:xfrm rot="2806341">
              <a:off x="9685888" y="3014661"/>
              <a:ext cx="771525" cy="1362075"/>
              <a:chOff x="2552700" y="2324100"/>
              <a:chExt cx="771525" cy="1362075"/>
            </a:xfrm>
          </p:grpSpPr>
          <p:sp>
            <p:nvSpPr>
              <p:cNvPr id="18" name="Flowchart: Sequential Access Storage 17">
                <a:extLst>
                  <a:ext uri="{FF2B5EF4-FFF2-40B4-BE49-F238E27FC236}">
                    <a16:creationId xmlns:a16="http://schemas.microsoft.com/office/drawing/2014/main" id="{D8044EAD-4BA2-4D0A-99DF-CDC4695DD616}"/>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33D8467-8C92-484B-B355-EA83206C479F}"/>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Oval 21">
              <a:extLst>
                <a:ext uri="{FF2B5EF4-FFF2-40B4-BE49-F238E27FC236}">
                  <a16:creationId xmlns:a16="http://schemas.microsoft.com/office/drawing/2014/main" id="{8D87EF1D-8EE1-4B2F-8CEC-AC699D62294F}"/>
                </a:ext>
              </a:extLst>
            </p:cNvPr>
            <p:cNvSpPr/>
            <p:nvPr/>
          </p:nvSpPr>
          <p:spPr>
            <a:xfrm rot="3132700">
              <a:off x="10270710" y="3476624"/>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421008EE-598C-496F-A1D1-4858D8E5363B}"/>
              </a:ext>
            </a:extLst>
          </p:cNvPr>
          <p:cNvGrpSpPr/>
          <p:nvPr/>
        </p:nvGrpSpPr>
        <p:grpSpPr>
          <a:xfrm rot="15208504">
            <a:off x="259449" y="3175849"/>
            <a:ext cx="1362075" cy="771525"/>
            <a:chOff x="4839667" y="2186360"/>
            <a:chExt cx="1362075" cy="771525"/>
          </a:xfrm>
        </p:grpSpPr>
        <p:grpSp>
          <p:nvGrpSpPr>
            <p:cNvPr id="23" name="Group 22">
              <a:extLst>
                <a:ext uri="{FF2B5EF4-FFF2-40B4-BE49-F238E27FC236}">
                  <a16:creationId xmlns:a16="http://schemas.microsoft.com/office/drawing/2014/main" id="{6633B3C6-C4FF-4F04-AFF9-A7B697817192}"/>
                </a:ext>
              </a:extLst>
            </p:cNvPr>
            <p:cNvGrpSpPr/>
            <p:nvPr/>
          </p:nvGrpSpPr>
          <p:grpSpPr>
            <a:xfrm rot="2806341">
              <a:off x="5134942" y="1891085"/>
              <a:ext cx="771525" cy="1362075"/>
              <a:chOff x="2552700" y="2324100"/>
              <a:chExt cx="771525" cy="1362075"/>
            </a:xfrm>
          </p:grpSpPr>
          <p:sp>
            <p:nvSpPr>
              <p:cNvPr id="24" name="Flowchart: Sequential Access Storage 23">
                <a:extLst>
                  <a:ext uri="{FF2B5EF4-FFF2-40B4-BE49-F238E27FC236}">
                    <a16:creationId xmlns:a16="http://schemas.microsoft.com/office/drawing/2014/main" id="{5BBE96EB-5577-4BBC-930A-CB3D8D31EAEB}"/>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ABF920-7A46-4AFC-B345-8540E6DF5D7C}"/>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Oval 25">
              <a:extLst>
                <a:ext uri="{FF2B5EF4-FFF2-40B4-BE49-F238E27FC236}">
                  <a16:creationId xmlns:a16="http://schemas.microsoft.com/office/drawing/2014/main" id="{3D47E101-72E8-4FBB-A71D-3B34ACBB3251}"/>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8342FA39-B21C-4981-B938-D74ACD95239C}"/>
              </a:ext>
            </a:extLst>
          </p:cNvPr>
          <p:cNvGrpSpPr/>
          <p:nvPr/>
        </p:nvGrpSpPr>
        <p:grpSpPr>
          <a:xfrm rot="7215240">
            <a:off x="7413560" y="3996773"/>
            <a:ext cx="1362075" cy="771525"/>
            <a:chOff x="4839667" y="2186360"/>
            <a:chExt cx="1362075" cy="771525"/>
          </a:xfrm>
        </p:grpSpPr>
        <p:grpSp>
          <p:nvGrpSpPr>
            <p:cNvPr id="29" name="Group 28">
              <a:extLst>
                <a:ext uri="{FF2B5EF4-FFF2-40B4-BE49-F238E27FC236}">
                  <a16:creationId xmlns:a16="http://schemas.microsoft.com/office/drawing/2014/main" id="{1741CFA3-517D-448B-906C-CE3CFE60770B}"/>
                </a:ext>
              </a:extLst>
            </p:cNvPr>
            <p:cNvGrpSpPr/>
            <p:nvPr/>
          </p:nvGrpSpPr>
          <p:grpSpPr>
            <a:xfrm rot="2806341">
              <a:off x="5134942" y="1891085"/>
              <a:ext cx="771525" cy="1362075"/>
              <a:chOff x="2552700" y="2324100"/>
              <a:chExt cx="771525" cy="1362075"/>
            </a:xfrm>
          </p:grpSpPr>
          <p:sp>
            <p:nvSpPr>
              <p:cNvPr id="31" name="Flowchart: Sequential Access Storage 30">
                <a:extLst>
                  <a:ext uri="{FF2B5EF4-FFF2-40B4-BE49-F238E27FC236}">
                    <a16:creationId xmlns:a16="http://schemas.microsoft.com/office/drawing/2014/main" id="{131A6705-E8F4-43D3-8909-E94EEA45E81C}"/>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C0DE9F3-12A4-40AB-9EE8-598B3DCA2EA9}"/>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Oval 29">
              <a:extLst>
                <a:ext uri="{FF2B5EF4-FFF2-40B4-BE49-F238E27FC236}">
                  <a16:creationId xmlns:a16="http://schemas.microsoft.com/office/drawing/2014/main" id="{E55E403E-A595-45B6-84A1-9D3053E903E4}"/>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96374D3C-0F8F-4016-9D3E-C0957B2F454C}"/>
              </a:ext>
            </a:extLst>
          </p:cNvPr>
          <p:cNvGrpSpPr/>
          <p:nvPr/>
        </p:nvGrpSpPr>
        <p:grpSpPr>
          <a:xfrm rot="13009851">
            <a:off x="5403365" y="3904577"/>
            <a:ext cx="1362075" cy="771525"/>
            <a:chOff x="4839667" y="2186360"/>
            <a:chExt cx="1362075" cy="771525"/>
          </a:xfrm>
        </p:grpSpPr>
        <p:grpSp>
          <p:nvGrpSpPr>
            <p:cNvPr id="35" name="Group 34">
              <a:extLst>
                <a:ext uri="{FF2B5EF4-FFF2-40B4-BE49-F238E27FC236}">
                  <a16:creationId xmlns:a16="http://schemas.microsoft.com/office/drawing/2014/main" id="{EABD8C02-93E1-443B-BB47-293696DF03ED}"/>
                </a:ext>
              </a:extLst>
            </p:cNvPr>
            <p:cNvGrpSpPr/>
            <p:nvPr/>
          </p:nvGrpSpPr>
          <p:grpSpPr>
            <a:xfrm rot="2806341">
              <a:off x="5134942" y="1891085"/>
              <a:ext cx="771525" cy="1362075"/>
              <a:chOff x="2552700" y="2324100"/>
              <a:chExt cx="771525" cy="1362075"/>
            </a:xfrm>
          </p:grpSpPr>
          <p:sp>
            <p:nvSpPr>
              <p:cNvPr id="37" name="Flowchart: Sequential Access Storage 36">
                <a:extLst>
                  <a:ext uri="{FF2B5EF4-FFF2-40B4-BE49-F238E27FC236}">
                    <a16:creationId xmlns:a16="http://schemas.microsoft.com/office/drawing/2014/main" id="{5898CB23-4D6F-47DD-8B7E-3D4AA12CE5E6}"/>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E012C33C-4A83-4630-8231-45F4150368CA}"/>
                  </a:ext>
                </a:extLst>
              </p:cNvPr>
              <p:cNvSpPr/>
              <p:nvPr/>
            </p:nvSpPr>
            <p:spPr>
              <a:xfrm>
                <a:off x="2562225" y="3200400"/>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Oval 35">
              <a:extLst>
                <a:ext uri="{FF2B5EF4-FFF2-40B4-BE49-F238E27FC236}">
                  <a16:creationId xmlns:a16="http://schemas.microsoft.com/office/drawing/2014/main" id="{8700B676-EC77-4C4A-B0B9-62381DED5BF1}"/>
                </a:ext>
              </a:extLst>
            </p:cNvPr>
            <p:cNvSpPr/>
            <p:nvPr/>
          </p:nvSpPr>
          <p:spPr>
            <a:xfrm rot="3132700">
              <a:off x="5719764" y="2353049"/>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3588243D-4D09-409B-BB78-F5E7E5A14674}"/>
              </a:ext>
            </a:extLst>
          </p:cNvPr>
          <p:cNvGrpSpPr/>
          <p:nvPr/>
        </p:nvGrpSpPr>
        <p:grpSpPr>
          <a:xfrm rot="15251686">
            <a:off x="4060604" y="3192841"/>
            <a:ext cx="771525" cy="1371600"/>
            <a:chOff x="1359912" y="2324099"/>
            <a:chExt cx="771525" cy="1371600"/>
          </a:xfrm>
        </p:grpSpPr>
        <p:grpSp>
          <p:nvGrpSpPr>
            <p:cNvPr id="40" name="Group 39">
              <a:extLst>
                <a:ext uri="{FF2B5EF4-FFF2-40B4-BE49-F238E27FC236}">
                  <a16:creationId xmlns:a16="http://schemas.microsoft.com/office/drawing/2014/main" id="{EE52EB4F-3E1D-4D61-BC8A-2628EF328F19}"/>
                </a:ext>
              </a:extLst>
            </p:cNvPr>
            <p:cNvGrpSpPr/>
            <p:nvPr/>
          </p:nvGrpSpPr>
          <p:grpSpPr>
            <a:xfrm flipH="1">
              <a:off x="1359912" y="2324099"/>
              <a:ext cx="771525" cy="1371600"/>
              <a:chOff x="2705100" y="2476500"/>
              <a:chExt cx="771525" cy="1371600"/>
            </a:xfrm>
          </p:grpSpPr>
          <p:sp>
            <p:nvSpPr>
              <p:cNvPr id="42" name="Flowchart: Sequential Access Storage 41">
                <a:extLst>
                  <a:ext uri="{FF2B5EF4-FFF2-40B4-BE49-F238E27FC236}">
                    <a16:creationId xmlns:a16="http://schemas.microsoft.com/office/drawing/2014/main" id="{2CBAEB9C-59BB-4C20-9ADE-1270972E2D45}"/>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E7582CEC-C94A-4D2F-970E-FA395D06AB59}"/>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Oval 40">
              <a:extLst>
                <a:ext uri="{FF2B5EF4-FFF2-40B4-BE49-F238E27FC236}">
                  <a16:creationId xmlns:a16="http://schemas.microsoft.com/office/drawing/2014/main" id="{07DE1F2B-2996-4C13-A525-7B262032A31F}"/>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B0F7B323-CA5A-4B68-9D2B-0F5A104AC47B}"/>
              </a:ext>
            </a:extLst>
          </p:cNvPr>
          <p:cNvGrpSpPr/>
          <p:nvPr/>
        </p:nvGrpSpPr>
        <p:grpSpPr>
          <a:xfrm rot="3364344">
            <a:off x="1945346" y="3604542"/>
            <a:ext cx="771525" cy="1371600"/>
            <a:chOff x="1359912" y="2324099"/>
            <a:chExt cx="771525" cy="1371600"/>
          </a:xfrm>
        </p:grpSpPr>
        <p:grpSp>
          <p:nvGrpSpPr>
            <p:cNvPr id="50" name="Group 49">
              <a:extLst>
                <a:ext uri="{FF2B5EF4-FFF2-40B4-BE49-F238E27FC236}">
                  <a16:creationId xmlns:a16="http://schemas.microsoft.com/office/drawing/2014/main" id="{DF590153-7F57-4047-83C0-0B261AE01832}"/>
                </a:ext>
              </a:extLst>
            </p:cNvPr>
            <p:cNvGrpSpPr/>
            <p:nvPr/>
          </p:nvGrpSpPr>
          <p:grpSpPr>
            <a:xfrm flipH="1">
              <a:off x="1359912" y="2324099"/>
              <a:ext cx="771525" cy="1371600"/>
              <a:chOff x="2705100" y="2476500"/>
              <a:chExt cx="771525" cy="1371600"/>
            </a:xfrm>
          </p:grpSpPr>
          <p:sp>
            <p:nvSpPr>
              <p:cNvPr id="52" name="Flowchart: Sequential Access Storage 51">
                <a:extLst>
                  <a:ext uri="{FF2B5EF4-FFF2-40B4-BE49-F238E27FC236}">
                    <a16:creationId xmlns:a16="http://schemas.microsoft.com/office/drawing/2014/main" id="{70CFE3A1-442A-497C-AD4A-A5AF4D2A4186}"/>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FBA61CC3-6013-443F-99E7-0032E3BCDF67}"/>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Oval 50">
              <a:extLst>
                <a:ext uri="{FF2B5EF4-FFF2-40B4-BE49-F238E27FC236}">
                  <a16:creationId xmlns:a16="http://schemas.microsoft.com/office/drawing/2014/main" id="{45EDFFEB-A07B-45B1-8FD4-FD801DF7F55E}"/>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9" name="TextBox 58">
            <a:extLst>
              <a:ext uri="{FF2B5EF4-FFF2-40B4-BE49-F238E27FC236}">
                <a16:creationId xmlns:a16="http://schemas.microsoft.com/office/drawing/2014/main" id="{F6CA871C-EE8D-46C3-8A69-26185F8EF843}"/>
              </a:ext>
            </a:extLst>
          </p:cNvPr>
          <p:cNvSpPr txBox="1"/>
          <p:nvPr/>
        </p:nvSpPr>
        <p:spPr>
          <a:xfrm>
            <a:off x="153168" y="1081009"/>
            <a:ext cx="8788770" cy="2055947"/>
          </a:xfrm>
          <a:prstGeom prst="rect">
            <a:avLst/>
          </a:prstGeom>
          <a:noFill/>
        </p:spPr>
        <p:txBody>
          <a:bodyPr wrap="square" rtlCol="0">
            <a:spAutoFit/>
          </a:bodyPr>
          <a:lstStyle/>
          <a:p>
            <a:pPr>
              <a:buNone/>
            </a:pPr>
            <a:r>
              <a:rPr lang="en-GB" sz="2200" dirty="0"/>
              <a:t>A phone shop takes a delivery of headphones. </a:t>
            </a:r>
          </a:p>
          <a:p>
            <a:pPr>
              <a:buNone/>
            </a:pPr>
            <a:r>
              <a:rPr lang="en-GB" sz="2200" dirty="0"/>
              <a:t>They are meant to fit in a case like the one on the right.</a:t>
            </a:r>
          </a:p>
          <a:p>
            <a:pPr>
              <a:buNone/>
            </a:pPr>
            <a:r>
              <a:rPr lang="en-GB" sz="2200" dirty="0"/>
              <a:t>The box splits and the headphones spill all over the floor.</a:t>
            </a:r>
          </a:p>
          <a:p>
            <a:pPr>
              <a:buNone/>
            </a:pPr>
            <a:r>
              <a:rPr lang="en-GB" sz="2200" dirty="0"/>
              <a:t>Which headphones are for the right ear, and which are for the left?</a:t>
            </a:r>
          </a:p>
          <a:p>
            <a:pPr>
              <a:buNone/>
            </a:pPr>
            <a:r>
              <a:rPr lang="en-GB" sz="2200" dirty="0"/>
              <a:t> </a:t>
            </a:r>
          </a:p>
        </p:txBody>
      </p:sp>
      <p:grpSp>
        <p:nvGrpSpPr>
          <p:cNvPr id="62" name="Group 61">
            <a:extLst>
              <a:ext uri="{FF2B5EF4-FFF2-40B4-BE49-F238E27FC236}">
                <a16:creationId xmlns:a16="http://schemas.microsoft.com/office/drawing/2014/main" id="{CF7CFA07-A66F-4C23-A602-F43D852D1AD2}"/>
              </a:ext>
            </a:extLst>
          </p:cNvPr>
          <p:cNvGrpSpPr/>
          <p:nvPr/>
        </p:nvGrpSpPr>
        <p:grpSpPr>
          <a:xfrm>
            <a:off x="9062239" y="1050988"/>
            <a:ext cx="2581275" cy="1753567"/>
            <a:chOff x="433396" y="3957403"/>
            <a:chExt cx="2581275" cy="1753567"/>
          </a:xfrm>
        </p:grpSpPr>
        <p:sp>
          <p:nvSpPr>
            <p:cNvPr id="4" name="Rectangle: Rounded Corners 3">
              <a:extLst>
                <a:ext uri="{FF2B5EF4-FFF2-40B4-BE49-F238E27FC236}">
                  <a16:creationId xmlns:a16="http://schemas.microsoft.com/office/drawing/2014/main" id="{679E009E-2F4F-4321-9274-14402AC12194}"/>
                </a:ext>
              </a:extLst>
            </p:cNvPr>
            <p:cNvSpPr/>
            <p:nvPr/>
          </p:nvSpPr>
          <p:spPr>
            <a:xfrm>
              <a:off x="433396" y="3957403"/>
              <a:ext cx="2581275" cy="1753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8617FB6E-92EE-4ED7-A1DC-0950381B6052}"/>
                </a:ext>
              </a:extLst>
            </p:cNvPr>
            <p:cNvGrpSpPr/>
            <p:nvPr/>
          </p:nvGrpSpPr>
          <p:grpSpPr>
            <a:xfrm>
              <a:off x="2005021" y="4206021"/>
              <a:ext cx="771525" cy="1371600"/>
              <a:chOff x="2552700" y="2324100"/>
              <a:chExt cx="771525" cy="1371600"/>
            </a:xfrm>
          </p:grpSpPr>
          <p:sp>
            <p:nvSpPr>
              <p:cNvPr id="5" name="Flowchart: Sequential Access Storage 4">
                <a:extLst>
                  <a:ext uri="{FF2B5EF4-FFF2-40B4-BE49-F238E27FC236}">
                    <a16:creationId xmlns:a16="http://schemas.microsoft.com/office/drawing/2014/main" id="{91C1A7A6-1E6E-4B08-93ED-312F3E99B022}"/>
                  </a:ext>
                </a:extLst>
              </p:cNvPr>
              <p:cNvSpPr/>
              <p:nvPr/>
            </p:nvSpPr>
            <p:spPr>
              <a:xfrm rot="5400000">
                <a:off x="2495550" y="23812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5B783EB-7850-424A-9607-30BDDFB174E6}"/>
                  </a:ext>
                </a:extLst>
              </p:cNvPr>
              <p:cNvSpPr/>
              <p:nvPr/>
            </p:nvSpPr>
            <p:spPr>
              <a:xfrm>
                <a:off x="2562225" y="3209925"/>
                <a:ext cx="9525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Oval 19">
              <a:extLst>
                <a:ext uri="{FF2B5EF4-FFF2-40B4-BE49-F238E27FC236}">
                  <a16:creationId xmlns:a16="http://schemas.microsoft.com/office/drawing/2014/main" id="{9FC180F4-83A5-4D19-81D0-A5730978F6DB}"/>
                </a:ext>
              </a:extLst>
            </p:cNvPr>
            <p:cNvSpPr/>
            <p:nvPr/>
          </p:nvSpPr>
          <p:spPr>
            <a:xfrm>
              <a:off x="2487182" y="4454044"/>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3E9FDB9E-9B3D-41E7-9C87-9D7044F99E36}"/>
                </a:ext>
              </a:extLst>
            </p:cNvPr>
            <p:cNvGrpSpPr/>
            <p:nvPr/>
          </p:nvGrpSpPr>
          <p:grpSpPr>
            <a:xfrm>
              <a:off x="812233" y="4206020"/>
              <a:ext cx="771525" cy="1371600"/>
              <a:chOff x="1359912" y="2324099"/>
              <a:chExt cx="771525" cy="1371600"/>
            </a:xfrm>
          </p:grpSpPr>
          <p:grpSp>
            <p:nvGrpSpPr>
              <p:cNvPr id="9" name="Group 8">
                <a:extLst>
                  <a:ext uri="{FF2B5EF4-FFF2-40B4-BE49-F238E27FC236}">
                    <a16:creationId xmlns:a16="http://schemas.microsoft.com/office/drawing/2014/main" id="{5FD72038-8D0A-4A6E-A18E-4A00D9797A82}"/>
                  </a:ext>
                </a:extLst>
              </p:cNvPr>
              <p:cNvGrpSpPr/>
              <p:nvPr/>
            </p:nvGrpSpPr>
            <p:grpSpPr>
              <a:xfrm flipH="1">
                <a:off x="1359912" y="2324099"/>
                <a:ext cx="771525" cy="1371600"/>
                <a:chOff x="2705100" y="2476500"/>
                <a:chExt cx="771525" cy="1371600"/>
              </a:xfrm>
            </p:grpSpPr>
            <p:sp>
              <p:nvSpPr>
                <p:cNvPr id="7" name="Flowchart: Sequential Access Storage 6">
                  <a:extLst>
                    <a:ext uri="{FF2B5EF4-FFF2-40B4-BE49-F238E27FC236}">
                      <a16:creationId xmlns:a16="http://schemas.microsoft.com/office/drawing/2014/main" id="{5299A9F7-FD70-4102-9C63-AE80D6CAE849}"/>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7AAC06-0431-49C9-81C3-9B1BF313D8D8}"/>
                    </a:ext>
                  </a:extLst>
                </p:cNvPr>
                <p:cNvSpPr/>
                <p:nvPr/>
              </p:nvSpPr>
              <p:spPr>
                <a:xfrm>
                  <a:off x="2714625" y="3362325"/>
                  <a:ext cx="9525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1252FEDC-E13F-4D91-A140-361874EA0EB6}"/>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0" name="TextBox 59">
              <a:extLst>
                <a:ext uri="{FF2B5EF4-FFF2-40B4-BE49-F238E27FC236}">
                  <a16:creationId xmlns:a16="http://schemas.microsoft.com/office/drawing/2014/main" id="{E43DE26A-645C-4275-A33B-FA6DCF59EB30}"/>
                </a:ext>
              </a:extLst>
            </p:cNvPr>
            <p:cNvSpPr txBox="1"/>
            <p:nvPr/>
          </p:nvSpPr>
          <p:spPr>
            <a:xfrm>
              <a:off x="536595" y="5097997"/>
              <a:ext cx="385042" cy="523220"/>
            </a:xfrm>
            <a:prstGeom prst="rect">
              <a:avLst/>
            </a:prstGeom>
            <a:noFill/>
          </p:spPr>
          <p:txBody>
            <a:bodyPr wrap="none" rtlCol="0">
              <a:spAutoFit/>
            </a:bodyPr>
            <a:lstStyle/>
            <a:p>
              <a:pPr>
                <a:buNone/>
              </a:pPr>
              <a:r>
                <a:rPr lang="en-GB" dirty="0">
                  <a:solidFill>
                    <a:schemeClr val="bg1"/>
                  </a:solidFill>
                </a:rPr>
                <a:t>L</a:t>
              </a:r>
            </a:p>
          </p:txBody>
        </p:sp>
        <p:sp>
          <p:nvSpPr>
            <p:cNvPr id="61" name="TextBox 60">
              <a:extLst>
                <a:ext uri="{FF2B5EF4-FFF2-40B4-BE49-F238E27FC236}">
                  <a16:creationId xmlns:a16="http://schemas.microsoft.com/office/drawing/2014/main" id="{ED10CE2B-FFBF-4190-B2FB-B0E4DAFA95AB}"/>
                </a:ext>
              </a:extLst>
            </p:cNvPr>
            <p:cNvSpPr txBox="1"/>
            <p:nvPr/>
          </p:nvSpPr>
          <p:spPr>
            <a:xfrm>
              <a:off x="2520373" y="5097997"/>
              <a:ext cx="444352" cy="523220"/>
            </a:xfrm>
            <a:prstGeom prst="rect">
              <a:avLst/>
            </a:prstGeom>
            <a:noFill/>
          </p:spPr>
          <p:txBody>
            <a:bodyPr wrap="none" rtlCol="0">
              <a:spAutoFit/>
            </a:bodyPr>
            <a:lstStyle/>
            <a:p>
              <a:pPr>
                <a:buNone/>
              </a:pPr>
              <a:r>
                <a:rPr lang="en-GB" dirty="0">
                  <a:solidFill>
                    <a:schemeClr val="bg1"/>
                  </a:solidFill>
                </a:rPr>
                <a:t>R</a:t>
              </a:r>
            </a:p>
          </p:txBody>
        </p:sp>
      </p:grpSp>
      <p:grpSp>
        <p:nvGrpSpPr>
          <p:cNvPr id="63" name="Group 62">
            <a:extLst>
              <a:ext uri="{FF2B5EF4-FFF2-40B4-BE49-F238E27FC236}">
                <a16:creationId xmlns:a16="http://schemas.microsoft.com/office/drawing/2014/main" id="{DEFD616C-7301-4DCF-8A88-E98BAFF9A50F}"/>
              </a:ext>
            </a:extLst>
          </p:cNvPr>
          <p:cNvGrpSpPr/>
          <p:nvPr/>
        </p:nvGrpSpPr>
        <p:grpSpPr>
          <a:xfrm rot="11158987">
            <a:off x="10906517" y="3818959"/>
            <a:ext cx="771525" cy="1371600"/>
            <a:chOff x="1359912" y="2324099"/>
            <a:chExt cx="771525" cy="1371600"/>
          </a:xfrm>
        </p:grpSpPr>
        <p:grpSp>
          <p:nvGrpSpPr>
            <p:cNvPr id="64" name="Group 63">
              <a:extLst>
                <a:ext uri="{FF2B5EF4-FFF2-40B4-BE49-F238E27FC236}">
                  <a16:creationId xmlns:a16="http://schemas.microsoft.com/office/drawing/2014/main" id="{D7F64282-6675-4873-8ACC-800C52562E5B}"/>
                </a:ext>
              </a:extLst>
            </p:cNvPr>
            <p:cNvGrpSpPr/>
            <p:nvPr/>
          </p:nvGrpSpPr>
          <p:grpSpPr>
            <a:xfrm flipH="1">
              <a:off x="1359912" y="2324099"/>
              <a:ext cx="771525" cy="1371600"/>
              <a:chOff x="2705100" y="2476500"/>
              <a:chExt cx="771525" cy="1371600"/>
            </a:xfrm>
          </p:grpSpPr>
          <p:sp>
            <p:nvSpPr>
              <p:cNvPr id="66" name="Flowchart: Sequential Access Storage 65">
                <a:extLst>
                  <a:ext uri="{FF2B5EF4-FFF2-40B4-BE49-F238E27FC236}">
                    <a16:creationId xmlns:a16="http://schemas.microsoft.com/office/drawing/2014/main" id="{B3D53526-7848-4EF6-BD82-5B4935A10CFC}"/>
                  </a:ext>
                </a:extLst>
              </p:cNvPr>
              <p:cNvSpPr/>
              <p:nvPr/>
            </p:nvSpPr>
            <p:spPr>
              <a:xfrm rot="5400000">
                <a:off x="2647950" y="2533650"/>
                <a:ext cx="885825" cy="771525"/>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1381141C-F608-4BEB-BA95-E71C514B8F58}"/>
                  </a:ext>
                </a:extLst>
              </p:cNvPr>
              <p:cNvSpPr/>
              <p:nvPr/>
            </p:nvSpPr>
            <p:spPr>
              <a:xfrm>
                <a:off x="2714625" y="3362325"/>
                <a:ext cx="95250" cy="485775"/>
              </a:xfrm>
              <a:prstGeom prst="rect">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Oval 64">
              <a:extLst>
                <a:ext uri="{FF2B5EF4-FFF2-40B4-BE49-F238E27FC236}">
                  <a16:creationId xmlns:a16="http://schemas.microsoft.com/office/drawing/2014/main" id="{4465C9D7-5DCE-47A2-B0E6-EF0179C5FAD9}"/>
                </a:ext>
              </a:extLst>
            </p:cNvPr>
            <p:cNvSpPr/>
            <p:nvPr/>
          </p:nvSpPr>
          <p:spPr>
            <a:xfrm>
              <a:off x="1445711" y="2558022"/>
              <a:ext cx="164334"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1" name="Action Button: Help 70">
            <a:hlinkClick r:id="" action="ppaction://noaction" highlightClick="1"/>
            <a:extLst>
              <a:ext uri="{FF2B5EF4-FFF2-40B4-BE49-F238E27FC236}">
                <a16:creationId xmlns:a16="http://schemas.microsoft.com/office/drawing/2014/main" id="{3F2EB79C-E35D-4C48-9504-6F887D9D4768}"/>
              </a:ext>
            </a:extLst>
          </p:cNvPr>
          <p:cNvSpPr/>
          <p:nvPr/>
        </p:nvSpPr>
        <p:spPr>
          <a:xfrm>
            <a:off x="145680" y="58574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E436B02-A583-486A-9A6B-D3B3AB5EA867}"/>
              </a:ext>
            </a:extLst>
          </p:cNvPr>
          <p:cNvSpPr txBox="1"/>
          <p:nvPr/>
        </p:nvSpPr>
        <p:spPr>
          <a:xfrm>
            <a:off x="1143940" y="5896484"/>
            <a:ext cx="7981189" cy="769441"/>
          </a:xfrm>
          <a:prstGeom prst="rect">
            <a:avLst/>
          </a:prstGeom>
          <a:noFill/>
        </p:spPr>
        <p:txBody>
          <a:bodyPr wrap="square" rtlCol="0">
            <a:spAutoFit/>
          </a:bodyPr>
          <a:lstStyle/>
          <a:p>
            <a:pPr>
              <a:buNone/>
            </a:pPr>
            <a:r>
              <a:rPr lang="en-US" sz="2200" dirty="0"/>
              <a:t>Draw the missing headphone. Is there more than one way to do this?</a:t>
            </a:r>
          </a:p>
        </p:txBody>
      </p:sp>
    </p:spTree>
    <p:extLst>
      <p:ext uri="{BB962C8B-B14F-4D97-AF65-F5344CB8AC3E}">
        <p14:creationId xmlns:p14="http://schemas.microsoft.com/office/powerpoint/2010/main" val="31399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P spid="71" grpId="0" animBg="1"/>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4121942491"/>
              </p:ext>
            </p:extLst>
          </p:nvPr>
        </p:nvGraphicFramePr>
        <p:xfrm>
          <a:off x="635295" y="1210897"/>
          <a:ext cx="10450239" cy="3676086"/>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Understand and use translations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81824">
                <a:tc>
                  <a:txBody>
                    <a:body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Understand the nature of a translation and appreciate what changes and what is invariant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6.3.1.1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481824">
                <a:tc>
                  <a:txBody>
                    <a:body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Understand the minimum information required to describe a translation (vertical and horizontal displacement)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6.3.1.2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481824">
                <a:tc>
                  <a:txBody>
                    <a:body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Translate objects from information given in a variety of forms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1328538"/>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Understand and use rotations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nature of rotations and appreciate what changes and what is invariant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minimum information required to describe a rotation (centre of rotation, size and direction of rotation)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Rotate objects using information about centre, size and direction of rotation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6.3.2.3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499767"/>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D29CD8-7DCC-4B61-AC53-A0187AA2E0E1}"/>
              </a:ext>
            </a:extLst>
          </p:cNvPr>
          <p:cNvSpPr>
            <a:spLocks noGrp="1"/>
          </p:cNvSpPr>
          <p:nvPr>
            <p:ph type="body" sz="quarter" idx="10"/>
          </p:nvPr>
        </p:nvSpPr>
        <p:spPr>
          <a:xfrm>
            <a:off x="240288" y="1124744"/>
            <a:ext cx="11717238" cy="1878113"/>
          </a:xfrm>
        </p:spPr>
        <p:txBody>
          <a:bodyPr>
            <a:normAutofit/>
          </a:bodyPr>
          <a:lstStyle/>
          <a:p>
            <a:r>
              <a:rPr lang="en-GB" sz="2200" dirty="0" err="1"/>
              <a:t>Sakthy</a:t>
            </a:r>
            <a:r>
              <a:rPr lang="en-GB" sz="2200" dirty="0"/>
              <a:t> and Andrea are sitting opposite each other at a table.</a:t>
            </a:r>
          </a:p>
          <a:p>
            <a:r>
              <a:rPr lang="en-GB" sz="2200" dirty="0" err="1"/>
              <a:t>Sakthy</a:t>
            </a:r>
            <a:r>
              <a:rPr lang="en-GB" sz="2200" dirty="0"/>
              <a:t> takes a photo of her plate from above. </a:t>
            </a:r>
          </a:p>
          <a:p>
            <a:r>
              <a:rPr lang="en-GB" sz="2200" dirty="0"/>
              <a:t>Then, Andrea takes a photo of </a:t>
            </a:r>
            <a:r>
              <a:rPr lang="en-GB" sz="2200" dirty="0" err="1"/>
              <a:t>Sakthy’s</a:t>
            </a:r>
            <a:r>
              <a:rPr lang="en-GB" sz="2200" dirty="0"/>
              <a:t> plate from above.</a:t>
            </a:r>
          </a:p>
          <a:p>
            <a:r>
              <a:rPr lang="en-GB" sz="2200" dirty="0"/>
              <a:t>Which of these images is correct for Andrea’s photo?</a:t>
            </a:r>
          </a:p>
          <a:p>
            <a:endParaRPr lang="en-GB" sz="2200" dirty="0"/>
          </a:p>
          <a:p>
            <a:endParaRPr lang="en-GB" sz="2200" dirty="0"/>
          </a:p>
          <a:p>
            <a:endParaRPr lang="en-GB" sz="2200" dirty="0"/>
          </a:p>
        </p:txBody>
      </p:sp>
      <p:sp>
        <p:nvSpPr>
          <p:cNvPr id="3" name="Text Placeholder 2">
            <a:extLst>
              <a:ext uri="{FF2B5EF4-FFF2-40B4-BE49-F238E27FC236}">
                <a16:creationId xmlns:a16="http://schemas.microsoft.com/office/drawing/2014/main" id="{E20723D1-EFB4-45DB-BF9F-8C905FBFBFE8}"/>
              </a:ext>
            </a:extLst>
          </p:cNvPr>
          <p:cNvSpPr>
            <a:spLocks noGrp="1"/>
          </p:cNvSpPr>
          <p:nvPr>
            <p:ph type="body" sz="quarter" idx="11"/>
          </p:nvPr>
        </p:nvSpPr>
        <p:spPr/>
        <p:txBody>
          <a:bodyPr/>
          <a:lstStyle/>
          <a:p>
            <a:r>
              <a:rPr lang="en-GB" dirty="0"/>
              <a:t>Activity F: Dinner date</a:t>
            </a:r>
          </a:p>
        </p:txBody>
      </p:sp>
      <p:sp>
        <p:nvSpPr>
          <p:cNvPr id="13" name="Action Button: Help 12">
            <a:hlinkClick r:id="" action="ppaction://noaction" highlightClick="1"/>
            <a:extLst>
              <a:ext uri="{FF2B5EF4-FFF2-40B4-BE49-F238E27FC236}">
                <a16:creationId xmlns:a16="http://schemas.microsoft.com/office/drawing/2014/main" id="{EEE87739-2717-44CF-AFB6-C773EAE94CA8}"/>
              </a:ext>
            </a:extLst>
          </p:cNvPr>
          <p:cNvSpPr/>
          <p:nvPr/>
        </p:nvSpPr>
        <p:spPr>
          <a:xfrm>
            <a:off x="336180" y="56722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C66F4C4-1F74-4D2D-9E6B-1DE384882DCD}"/>
              </a:ext>
            </a:extLst>
          </p:cNvPr>
          <p:cNvSpPr txBox="1"/>
          <p:nvPr/>
        </p:nvSpPr>
        <p:spPr>
          <a:xfrm>
            <a:off x="1279287" y="5624124"/>
            <a:ext cx="7740888" cy="769441"/>
          </a:xfrm>
          <a:prstGeom prst="rect">
            <a:avLst/>
          </a:prstGeom>
          <a:noFill/>
        </p:spPr>
        <p:txBody>
          <a:bodyPr wrap="square">
            <a:spAutoFit/>
          </a:bodyPr>
          <a:lstStyle/>
          <a:p>
            <a:pPr>
              <a:buNone/>
            </a:pPr>
            <a:r>
              <a:rPr lang="en-GB" sz="2200" dirty="0"/>
              <a:t>What might you need to do to change the incorrect photos so that they show Andrea’s view of </a:t>
            </a:r>
            <a:r>
              <a:rPr lang="en-GB" sz="2200" dirty="0" err="1"/>
              <a:t>Sakthy’s</a:t>
            </a:r>
            <a:r>
              <a:rPr lang="en-GB" sz="2200" dirty="0"/>
              <a:t> original plate?</a:t>
            </a:r>
          </a:p>
        </p:txBody>
      </p:sp>
      <p:pic>
        <p:nvPicPr>
          <p:cNvPr id="5" name="Picture 4">
            <a:extLst>
              <a:ext uri="{FF2B5EF4-FFF2-40B4-BE49-F238E27FC236}">
                <a16:creationId xmlns:a16="http://schemas.microsoft.com/office/drawing/2014/main" id="{9B5A9B80-2F9D-4551-8E24-AA8991DB2DEF}"/>
              </a:ext>
            </a:extLst>
          </p:cNvPr>
          <p:cNvPicPr>
            <a:picLocks noChangeAspect="1"/>
          </p:cNvPicPr>
          <p:nvPr/>
        </p:nvPicPr>
        <p:blipFill>
          <a:blip r:embed="rId3"/>
          <a:stretch>
            <a:fillRect/>
          </a:stretch>
        </p:blipFill>
        <p:spPr>
          <a:xfrm>
            <a:off x="9342159" y="1025310"/>
            <a:ext cx="2047262" cy="2228971"/>
          </a:xfrm>
          <a:prstGeom prst="rect">
            <a:avLst/>
          </a:prstGeom>
        </p:spPr>
      </p:pic>
      <p:pic>
        <p:nvPicPr>
          <p:cNvPr id="21" name="Picture 20">
            <a:extLst>
              <a:ext uri="{FF2B5EF4-FFF2-40B4-BE49-F238E27FC236}">
                <a16:creationId xmlns:a16="http://schemas.microsoft.com/office/drawing/2014/main" id="{69B0768B-3846-430C-AA55-F78A090F5FE9}"/>
              </a:ext>
            </a:extLst>
          </p:cNvPr>
          <p:cNvPicPr>
            <a:picLocks noChangeAspect="1"/>
          </p:cNvPicPr>
          <p:nvPr/>
        </p:nvPicPr>
        <p:blipFill>
          <a:blip r:embed="rId3"/>
          <a:stretch>
            <a:fillRect/>
          </a:stretch>
        </p:blipFill>
        <p:spPr>
          <a:xfrm flipH="1" flipV="1">
            <a:off x="6743648" y="3197136"/>
            <a:ext cx="2047262" cy="2228971"/>
          </a:xfrm>
          <a:prstGeom prst="rect">
            <a:avLst/>
          </a:prstGeom>
        </p:spPr>
      </p:pic>
      <p:pic>
        <p:nvPicPr>
          <p:cNvPr id="8" name="Picture 7">
            <a:extLst>
              <a:ext uri="{FF2B5EF4-FFF2-40B4-BE49-F238E27FC236}">
                <a16:creationId xmlns:a16="http://schemas.microsoft.com/office/drawing/2014/main" id="{56ECF53F-194C-47D5-86EC-31DBA811FFCD}"/>
              </a:ext>
            </a:extLst>
          </p:cNvPr>
          <p:cNvPicPr>
            <a:picLocks noChangeAspect="1"/>
          </p:cNvPicPr>
          <p:nvPr/>
        </p:nvPicPr>
        <p:blipFill>
          <a:blip r:embed="rId4"/>
          <a:stretch>
            <a:fillRect/>
          </a:stretch>
        </p:blipFill>
        <p:spPr>
          <a:xfrm flipH="1">
            <a:off x="801480" y="3200874"/>
            <a:ext cx="2048434" cy="2225233"/>
          </a:xfrm>
          <a:prstGeom prst="rect">
            <a:avLst/>
          </a:prstGeom>
        </p:spPr>
      </p:pic>
      <p:sp>
        <p:nvSpPr>
          <p:cNvPr id="11" name="TextBox 10">
            <a:extLst>
              <a:ext uri="{FF2B5EF4-FFF2-40B4-BE49-F238E27FC236}">
                <a16:creationId xmlns:a16="http://schemas.microsoft.com/office/drawing/2014/main" id="{1C2182D5-B84E-4328-8D67-DC78F6825CE6}"/>
              </a:ext>
            </a:extLst>
          </p:cNvPr>
          <p:cNvSpPr txBox="1"/>
          <p:nvPr/>
        </p:nvSpPr>
        <p:spPr>
          <a:xfrm>
            <a:off x="240288" y="3060483"/>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25" name="TextBox 24">
            <a:extLst>
              <a:ext uri="{FF2B5EF4-FFF2-40B4-BE49-F238E27FC236}">
                <a16:creationId xmlns:a16="http://schemas.microsoft.com/office/drawing/2014/main" id="{1CBF37C2-B954-4AAA-924D-10E053978A66}"/>
              </a:ext>
            </a:extLst>
          </p:cNvPr>
          <p:cNvSpPr txBox="1"/>
          <p:nvPr/>
        </p:nvSpPr>
        <p:spPr>
          <a:xfrm>
            <a:off x="3314181" y="3060483"/>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26" name="TextBox 25">
            <a:extLst>
              <a:ext uri="{FF2B5EF4-FFF2-40B4-BE49-F238E27FC236}">
                <a16:creationId xmlns:a16="http://schemas.microsoft.com/office/drawing/2014/main" id="{1F49026B-8F31-4F71-A25D-138A384D7807}"/>
              </a:ext>
            </a:extLst>
          </p:cNvPr>
          <p:cNvSpPr txBox="1"/>
          <p:nvPr/>
        </p:nvSpPr>
        <p:spPr>
          <a:xfrm>
            <a:off x="6210022" y="3060483"/>
            <a:ext cx="436338" cy="430887"/>
          </a:xfrm>
          <a:prstGeom prst="rect">
            <a:avLst/>
          </a:prstGeom>
          <a:noFill/>
        </p:spPr>
        <p:txBody>
          <a:bodyPr wrap="none" rtlCol="0">
            <a:spAutoFit/>
          </a:bodyPr>
          <a:lstStyle/>
          <a:p>
            <a:pPr>
              <a:buNone/>
            </a:pPr>
            <a:r>
              <a:rPr lang="en-GB" sz="2200" dirty="0">
                <a:solidFill>
                  <a:srgbClr val="00628C"/>
                </a:solidFill>
              </a:rPr>
              <a:t>c)</a:t>
            </a:r>
          </a:p>
        </p:txBody>
      </p:sp>
      <p:pic>
        <p:nvPicPr>
          <p:cNvPr id="12" name="Picture 11">
            <a:extLst>
              <a:ext uri="{FF2B5EF4-FFF2-40B4-BE49-F238E27FC236}">
                <a16:creationId xmlns:a16="http://schemas.microsoft.com/office/drawing/2014/main" id="{41E0D0B0-8EC5-4CF9-8EE7-E8FE4A564666}"/>
              </a:ext>
            </a:extLst>
          </p:cNvPr>
          <p:cNvPicPr>
            <a:picLocks noChangeAspect="1"/>
          </p:cNvPicPr>
          <p:nvPr/>
        </p:nvPicPr>
        <p:blipFill>
          <a:blip r:embed="rId5"/>
          <a:stretch>
            <a:fillRect/>
          </a:stretch>
        </p:blipFill>
        <p:spPr>
          <a:xfrm flipH="1">
            <a:off x="3830588" y="3242556"/>
            <a:ext cx="2102700" cy="2309262"/>
          </a:xfrm>
          <a:prstGeom prst="rect">
            <a:avLst/>
          </a:prstGeom>
        </p:spPr>
      </p:pic>
    </p:spTree>
    <p:extLst>
      <p:ext uri="{BB962C8B-B14F-4D97-AF65-F5344CB8AC3E}">
        <p14:creationId xmlns:p14="http://schemas.microsoft.com/office/powerpoint/2010/main" val="36175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CE22241-E097-4D92-B6F3-DD9AD16E0390}"/>
              </a:ext>
            </a:extLst>
          </p:cNvPr>
          <p:cNvSpPr>
            <a:spLocks noGrp="1"/>
          </p:cNvSpPr>
          <p:nvPr>
            <p:ph type="body" sz="quarter" idx="11"/>
          </p:nvPr>
        </p:nvSpPr>
        <p:spPr/>
        <p:txBody>
          <a:bodyPr/>
          <a:lstStyle/>
          <a:p>
            <a:r>
              <a:rPr lang="en-US" dirty="0"/>
              <a:t>Activity G: Opening</a:t>
            </a:r>
          </a:p>
          <a:p>
            <a:endParaRPr lang="en-GB" dirty="0"/>
          </a:p>
        </p:txBody>
      </p:sp>
      <p:sp>
        <p:nvSpPr>
          <p:cNvPr id="14" name="TextBox 13">
            <a:extLst>
              <a:ext uri="{FF2B5EF4-FFF2-40B4-BE49-F238E27FC236}">
                <a16:creationId xmlns:a16="http://schemas.microsoft.com/office/drawing/2014/main" id="{F2C2BBC7-1F0D-0D48-AAB1-0FF6E45F028F}"/>
              </a:ext>
            </a:extLst>
          </p:cNvPr>
          <p:cNvSpPr txBox="1"/>
          <p:nvPr/>
        </p:nvSpPr>
        <p:spPr>
          <a:xfrm>
            <a:off x="189951" y="1112597"/>
            <a:ext cx="10547567" cy="1243417"/>
          </a:xfrm>
          <a:prstGeom prst="rect">
            <a:avLst/>
          </a:prstGeom>
          <a:noFill/>
        </p:spPr>
        <p:txBody>
          <a:bodyPr wrap="none" rtlCol="0">
            <a:spAutoFit/>
          </a:bodyPr>
          <a:lstStyle/>
          <a:p>
            <a:pPr>
              <a:buNone/>
            </a:pPr>
            <a:r>
              <a:rPr lang="en-US" sz="2200" dirty="0"/>
              <a:t>Dan has a special ruler that can also measure angles. You twist one part to open it.</a:t>
            </a:r>
          </a:p>
          <a:p>
            <a:pPr>
              <a:buNone/>
            </a:pPr>
            <a:r>
              <a:rPr lang="en-US" sz="2200" dirty="0"/>
              <a:t>He opens his ruler so that it makes one full turn.</a:t>
            </a:r>
          </a:p>
          <a:p>
            <a:pPr>
              <a:buNone/>
            </a:pPr>
            <a:r>
              <a:rPr lang="en-US" sz="2200" dirty="0"/>
              <a:t>What angle has he turned at each stage?</a:t>
            </a:r>
          </a:p>
        </p:txBody>
      </p:sp>
      <p:sp>
        <p:nvSpPr>
          <p:cNvPr id="5" name="Action Button: Help 4">
            <a:hlinkClick r:id="" action="ppaction://noaction" highlightClick="1"/>
            <a:extLst>
              <a:ext uri="{FF2B5EF4-FFF2-40B4-BE49-F238E27FC236}">
                <a16:creationId xmlns:a16="http://schemas.microsoft.com/office/drawing/2014/main" id="{9B7D2E96-7FD9-4EA0-88D6-13901C36A117}"/>
              </a:ext>
            </a:extLst>
          </p:cNvPr>
          <p:cNvSpPr/>
          <p:nvPr/>
        </p:nvSpPr>
        <p:spPr>
          <a:xfrm>
            <a:off x="145680" y="571050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EF55E8-82A8-4955-A2A9-A31DC608CF88}"/>
              </a:ext>
            </a:extLst>
          </p:cNvPr>
          <p:cNvSpPr txBox="1"/>
          <p:nvPr/>
        </p:nvSpPr>
        <p:spPr>
          <a:xfrm>
            <a:off x="1143698" y="5779510"/>
            <a:ext cx="6147459" cy="769441"/>
          </a:xfrm>
          <a:prstGeom prst="rect">
            <a:avLst/>
          </a:prstGeom>
          <a:noFill/>
        </p:spPr>
        <p:txBody>
          <a:bodyPr wrap="square" rtlCol="0">
            <a:spAutoFit/>
          </a:bodyPr>
          <a:lstStyle/>
          <a:p>
            <a:pPr>
              <a:buNone/>
            </a:pPr>
            <a:r>
              <a:rPr lang="en-US" sz="2200" dirty="0"/>
              <a:t>How much more or less would Dan need to turn to make the ruler a straight line at each stage?</a:t>
            </a:r>
          </a:p>
        </p:txBody>
      </p:sp>
      <p:sp>
        <p:nvSpPr>
          <p:cNvPr id="9" name="TextBox 8">
            <a:extLst>
              <a:ext uri="{FF2B5EF4-FFF2-40B4-BE49-F238E27FC236}">
                <a16:creationId xmlns:a16="http://schemas.microsoft.com/office/drawing/2014/main" id="{D64FD867-92CF-4E6D-AA07-CD2A7CF8DA55}"/>
              </a:ext>
            </a:extLst>
          </p:cNvPr>
          <p:cNvSpPr txBox="1"/>
          <p:nvPr/>
        </p:nvSpPr>
        <p:spPr>
          <a:xfrm>
            <a:off x="189951" y="2357002"/>
            <a:ext cx="505267" cy="523220"/>
          </a:xfrm>
          <a:prstGeom prst="rect">
            <a:avLst/>
          </a:prstGeom>
          <a:noFill/>
        </p:spPr>
        <p:txBody>
          <a:bodyPr wrap="none" rtlCol="0">
            <a:spAutoFit/>
          </a:bodyPr>
          <a:lstStyle/>
          <a:p>
            <a:pPr>
              <a:buNone/>
            </a:pPr>
            <a:r>
              <a:rPr lang="en-GB" dirty="0">
                <a:solidFill>
                  <a:srgbClr val="00628C"/>
                </a:solidFill>
              </a:rPr>
              <a:t>a)</a:t>
            </a:r>
          </a:p>
        </p:txBody>
      </p:sp>
      <p:sp>
        <p:nvSpPr>
          <p:cNvPr id="15" name="TextBox 14">
            <a:extLst>
              <a:ext uri="{FF2B5EF4-FFF2-40B4-BE49-F238E27FC236}">
                <a16:creationId xmlns:a16="http://schemas.microsoft.com/office/drawing/2014/main" id="{77B9B678-15CC-46F3-8D12-EDD4040F1BCA}"/>
              </a:ext>
            </a:extLst>
          </p:cNvPr>
          <p:cNvSpPr txBox="1"/>
          <p:nvPr/>
        </p:nvSpPr>
        <p:spPr>
          <a:xfrm>
            <a:off x="3066347" y="2356014"/>
            <a:ext cx="505267" cy="523220"/>
          </a:xfrm>
          <a:prstGeom prst="rect">
            <a:avLst/>
          </a:prstGeom>
          <a:noFill/>
        </p:spPr>
        <p:txBody>
          <a:bodyPr wrap="none" rtlCol="0">
            <a:spAutoFit/>
          </a:bodyPr>
          <a:lstStyle/>
          <a:p>
            <a:pPr>
              <a:buNone/>
            </a:pPr>
            <a:r>
              <a:rPr lang="en-GB" dirty="0">
                <a:solidFill>
                  <a:srgbClr val="00628C"/>
                </a:solidFill>
              </a:rPr>
              <a:t>b)</a:t>
            </a:r>
          </a:p>
        </p:txBody>
      </p:sp>
      <p:sp>
        <p:nvSpPr>
          <p:cNvPr id="16" name="TextBox 15">
            <a:extLst>
              <a:ext uri="{FF2B5EF4-FFF2-40B4-BE49-F238E27FC236}">
                <a16:creationId xmlns:a16="http://schemas.microsoft.com/office/drawing/2014/main" id="{7F56ABA2-5B68-452C-8957-32EF2CFFA8DE}"/>
              </a:ext>
            </a:extLst>
          </p:cNvPr>
          <p:cNvSpPr txBox="1"/>
          <p:nvPr/>
        </p:nvSpPr>
        <p:spPr>
          <a:xfrm>
            <a:off x="6195376" y="2356014"/>
            <a:ext cx="484428" cy="523220"/>
          </a:xfrm>
          <a:prstGeom prst="rect">
            <a:avLst/>
          </a:prstGeom>
          <a:noFill/>
        </p:spPr>
        <p:txBody>
          <a:bodyPr wrap="none" rtlCol="0">
            <a:spAutoFit/>
          </a:bodyPr>
          <a:lstStyle/>
          <a:p>
            <a:pPr>
              <a:buNone/>
            </a:pPr>
            <a:r>
              <a:rPr lang="en-GB" dirty="0">
                <a:solidFill>
                  <a:srgbClr val="00628C"/>
                </a:solidFill>
              </a:rPr>
              <a:t>c)</a:t>
            </a:r>
          </a:p>
        </p:txBody>
      </p:sp>
      <p:sp>
        <p:nvSpPr>
          <p:cNvPr id="17" name="TextBox 16">
            <a:extLst>
              <a:ext uri="{FF2B5EF4-FFF2-40B4-BE49-F238E27FC236}">
                <a16:creationId xmlns:a16="http://schemas.microsoft.com/office/drawing/2014/main" id="{C8DADA01-1490-443A-85B0-C06239B182FB}"/>
              </a:ext>
            </a:extLst>
          </p:cNvPr>
          <p:cNvSpPr txBox="1"/>
          <p:nvPr/>
        </p:nvSpPr>
        <p:spPr>
          <a:xfrm>
            <a:off x="9424961" y="2355239"/>
            <a:ext cx="505267" cy="523220"/>
          </a:xfrm>
          <a:prstGeom prst="rect">
            <a:avLst/>
          </a:prstGeom>
          <a:noFill/>
        </p:spPr>
        <p:txBody>
          <a:bodyPr wrap="none" rtlCol="0">
            <a:spAutoFit/>
          </a:bodyPr>
          <a:lstStyle/>
          <a:p>
            <a:pPr>
              <a:buNone/>
            </a:pPr>
            <a:r>
              <a:rPr lang="en-GB" dirty="0">
                <a:solidFill>
                  <a:srgbClr val="00628C"/>
                </a:solidFill>
              </a:rPr>
              <a:t>d)</a:t>
            </a:r>
          </a:p>
        </p:txBody>
      </p:sp>
      <p:pic>
        <p:nvPicPr>
          <p:cNvPr id="1027" name="0341EA29-BD48-4273-9B34-7EB5C7CF541A">
            <a:extLst>
              <a:ext uri="{FF2B5EF4-FFF2-40B4-BE49-F238E27FC236}">
                <a16:creationId xmlns:a16="http://schemas.microsoft.com/office/drawing/2014/main" id="{6E6A9F55-17C6-474C-B8A1-1F5916A4A42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041" t="20310" r="77718" b="22454"/>
          <a:stretch/>
        </p:blipFill>
        <p:spPr bwMode="auto">
          <a:xfrm>
            <a:off x="245206" y="3008774"/>
            <a:ext cx="2736000" cy="24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0341EA29-BD48-4273-9B34-7EB5C7CF541A">
            <a:extLst>
              <a:ext uri="{FF2B5EF4-FFF2-40B4-BE49-F238E27FC236}">
                <a16:creationId xmlns:a16="http://schemas.microsoft.com/office/drawing/2014/main" id="{B3B168CD-731C-4748-843D-9D7B1117756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4409" t="16260" r="54350" b="26504"/>
          <a:stretch/>
        </p:blipFill>
        <p:spPr bwMode="auto">
          <a:xfrm>
            <a:off x="3206743" y="2849145"/>
            <a:ext cx="2736000" cy="24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0341EA29-BD48-4273-9B34-7EB5C7CF541A">
            <a:extLst>
              <a:ext uri="{FF2B5EF4-FFF2-40B4-BE49-F238E27FC236}">
                <a16:creationId xmlns:a16="http://schemas.microsoft.com/office/drawing/2014/main" id="{DD93BCFE-CDBF-4392-A7E7-4F2DD7BA0B4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2881" t="27555" r="25878" b="11688"/>
          <a:stretch/>
        </p:blipFill>
        <p:spPr bwMode="auto">
          <a:xfrm>
            <a:off x="6306505" y="2631416"/>
            <a:ext cx="2736000" cy="25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0341EA29-BD48-4273-9B34-7EB5C7CF541A">
            <a:extLst>
              <a:ext uri="{FF2B5EF4-FFF2-40B4-BE49-F238E27FC236}">
                <a16:creationId xmlns:a16="http://schemas.microsoft.com/office/drawing/2014/main" id="{A6F4FCBE-C8C4-4C2E-B988-8FB9D931CD7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75681" t="28696" r="3078" b="10645"/>
          <a:stretch/>
        </p:blipFill>
        <p:spPr bwMode="auto">
          <a:xfrm>
            <a:off x="9418105" y="2776261"/>
            <a:ext cx="2736000" cy="258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9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animBg="1"/>
      <p:bldP spid="6" grpId="0"/>
      <p:bldP spid="9" grpId="0"/>
      <p:bldP spid="15" grpId="0"/>
      <p:bldP spid="16"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3E303C-F228-044B-9BC4-BB05A7B50AE0}"/>
              </a:ext>
            </a:extLst>
          </p:cNvPr>
          <p:cNvSpPr>
            <a:spLocks noGrp="1"/>
          </p:cNvSpPr>
          <p:nvPr>
            <p:ph type="body" sz="quarter" idx="11"/>
          </p:nvPr>
        </p:nvSpPr>
        <p:spPr/>
        <p:txBody>
          <a:bodyPr/>
          <a:lstStyle/>
          <a:p>
            <a:r>
              <a:rPr lang="en-US" dirty="0"/>
              <a:t>Activity H: Animated octagon</a:t>
            </a:r>
          </a:p>
        </p:txBody>
      </p:sp>
      <p:sp>
        <p:nvSpPr>
          <p:cNvPr id="4" name="Octagon 3">
            <a:extLst>
              <a:ext uri="{FF2B5EF4-FFF2-40B4-BE49-F238E27FC236}">
                <a16:creationId xmlns:a16="http://schemas.microsoft.com/office/drawing/2014/main" id="{39BA73F8-ED0E-DA4C-97AF-6EC8228B3A2E}"/>
              </a:ext>
            </a:extLst>
          </p:cNvPr>
          <p:cNvSpPr/>
          <p:nvPr/>
        </p:nvSpPr>
        <p:spPr>
          <a:xfrm>
            <a:off x="521298" y="1694656"/>
            <a:ext cx="3900488" cy="3900488"/>
          </a:xfrm>
          <a:prstGeom prst="octagon">
            <a:avLst/>
          </a:prstGeom>
          <a:solidFill>
            <a:srgbClr val="7030A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569A7CD-8779-3645-A96F-F3D414826273}"/>
              </a:ext>
            </a:extLst>
          </p:cNvPr>
          <p:cNvCxnSpPr>
            <a:cxnSpLocks/>
          </p:cNvCxnSpPr>
          <p:nvPr/>
        </p:nvCxnSpPr>
        <p:spPr>
          <a:xfrm flipH="1">
            <a:off x="1478561" y="1262856"/>
            <a:ext cx="1985962" cy="4752182"/>
          </a:xfrm>
          <a:prstGeom prst="line">
            <a:avLst/>
          </a:prstGeom>
          <a:ln w="28575">
            <a:solidFill>
              <a:srgbClr val="808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1CEE84-0AE4-AB46-878A-54C415A64FC4}"/>
              </a:ext>
            </a:extLst>
          </p:cNvPr>
          <p:cNvSpPr txBox="1"/>
          <p:nvPr/>
        </p:nvSpPr>
        <p:spPr>
          <a:xfrm>
            <a:off x="5039590" y="1269485"/>
            <a:ext cx="6442366" cy="2012859"/>
          </a:xfrm>
          <a:prstGeom prst="rect">
            <a:avLst/>
          </a:prstGeom>
          <a:noFill/>
        </p:spPr>
        <p:txBody>
          <a:bodyPr wrap="square" rtlCol="0">
            <a:spAutoFit/>
          </a:bodyPr>
          <a:lstStyle/>
          <a:p>
            <a:pPr>
              <a:buNone/>
            </a:pPr>
            <a:r>
              <a:rPr lang="en-US" sz="2400" dirty="0"/>
              <a:t>The green line is animated to rotate around the centre of the octagon.</a:t>
            </a:r>
          </a:p>
          <a:p>
            <a:pPr>
              <a:buNone/>
            </a:pPr>
            <a:r>
              <a:rPr lang="en-US" sz="2400" dirty="0"/>
              <a:t>Is the animated line always, sometimes or never a line of symmetry for the regular octagon? </a:t>
            </a:r>
          </a:p>
        </p:txBody>
      </p:sp>
      <p:sp>
        <p:nvSpPr>
          <p:cNvPr id="13" name="Action Button: Help 12">
            <a:hlinkClick r:id="" action="ppaction://noaction" highlightClick="1"/>
            <a:extLst>
              <a:ext uri="{FF2B5EF4-FFF2-40B4-BE49-F238E27FC236}">
                <a16:creationId xmlns:a16="http://schemas.microsoft.com/office/drawing/2014/main" id="{886F2C9A-2FA4-3547-AB3C-D2A96EB9F34B}"/>
              </a:ext>
            </a:extLst>
          </p:cNvPr>
          <p:cNvSpPr/>
          <p:nvPr/>
        </p:nvSpPr>
        <p:spPr>
          <a:xfrm>
            <a:off x="5201151" y="46393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5E1A77C-395D-7846-9688-B36FBB95C25D}"/>
              </a:ext>
            </a:extLst>
          </p:cNvPr>
          <p:cNvSpPr txBox="1"/>
          <p:nvPr/>
        </p:nvSpPr>
        <p:spPr>
          <a:xfrm>
            <a:off x="6271166" y="4591453"/>
            <a:ext cx="5801498" cy="830997"/>
          </a:xfrm>
          <a:prstGeom prst="rect">
            <a:avLst/>
          </a:prstGeom>
          <a:noFill/>
        </p:spPr>
        <p:txBody>
          <a:bodyPr wrap="square" rtlCol="0">
            <a:spAutoFit/>
          </a:bodyPr>
          <a:lstStyle/>
          <a:p>
            <a:pPr>
              <a:buNone/>
            </a:pPr>
            <a:r>
              <a:rPr lang="en-US" sz="2400" dirty="0"/>
              <a:t>How would your answer differ if the shape was a parallelogram? A square? </a:t>
            </a:r>
          </a:p>
        </p:txBody>
      </p:sp>
    </p:spTree>
    <p:extLst>
      <p:ext uri="{BB962C8B-B14F-4D97-AF65-F5344CB8AC3E}">
        <p14:creationId xmlns:p14="http://schemas.microsoft.com/office/powerpoint/2010/main" val="31690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14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I: Ladybirds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804774" y="53851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143339" y="1111369"/>
            <a:ext cx="11047996" cy="1243417"/>
          </a:xfrm>
          <a:prstGeom prst="rect">
            <a:avLst/>
          </a:prstGeom>
          <a:noFill/>
        </p:spPr>
        <p:txBody>
          <a:bodyPr wrap="square" rtlCol="0">
            <a:spAutoFit/>
          </a:bodyPr>
          <a:lstStyle/>
          <a:p>
            <a:pPr>
              <a:buNone/>
            </a:pPr>
            <a:r>
              <a:rPr lang="en-US" sz="2200" dirty="0">
                <a:solidFill>
                  <a:srgbClr val="585858"/>
                </a:solidFill>
              </a:rPr>
              <a:t>Ladybirds are symmetrical. </a:t>
            </a:r>
          </a:p>
          <a:p>
            <a:pPr>
              <a:buNone/>
            </a:pPr>
            <a:r>
              <a:rPr lang="en-US" sz="2200" dirty="0">
                <a:solidFill>
                  <a:srgbClr val="585858"/>
                </a:solidFill>
              </a:rPr>
              <a:t>Each of these ladybirds is missing exactly five spots. </a:t>
            </a:r>
          </a:p>
          <a:p>
            <a:pPr>
              <a:buNone/>
            </a:pPr>
            <a:r>
              <a:rPr lang="en-US" sz="2200" dirty="0">
                <a:solidFill>
                  <a:srgbClr val="585858"/>
                </a:solidFill>
              </a:rPr>
              <a:t>Where should they be? Is there more than one answer?</a:t>
            </a:r>
          </a:p>
        </p:txBody>
      </p:sp>
      <p:sp>
        <p:nvSpPr>
          <p:cNvPr id="39" name="TextBox 38">
            <a:extLst>
              <a:ext uri="{FF2B5EF4-FFF2-40B4-BE49-F238E27FC236}">
                <a16:creationId xmlns:a16="http://schemas.microsoft.com/office/drawing/2014/main" id="{DECE3B1A-B9EC-4B51-86BD-ED9175125EB0}"/>
              </a:ext>
            </a:extLst>
          </p:cNvPr>
          <p:cNvSpPr txBox="1"/>
          <p:nvPr/>
        </p:nvSpPr>
        <p:spPr>
          <a:xfrm>
            <a:off x="559054" y="2683684"/>
            <a:ext cx="491439" cy="837152"/>
          </a:xfrm>
          <a:prstGeom prst="rect">
            <a:avLst/>
          </a:prstGeom>
          <a:noFill/>
        </p:spPr>
        <p:txBody>
          <a:bodyPr wrap="square" rtlCol="0">
            <a:spAutoFit/>
          </a:bodyPr>
          <a:lstStyle/>
          <a:p>
            <a:pPr>
              <a:buNone/>
            </a:pPr>
            <a:r>
              <a:rPr lang="en-US" sz="2200" dirty="0">
                <a:solidFill>
                  <a:srgbClr val="00628C"/>
                </a:solidFill>
              </a:rPr>
              <a:t>a)</a:t>
            </a:r>
          </a:p>
          <a:p>
            <a:pPr marL="457200" indent="-457200">
              <a:buAutoNum type="alphaLcParenR"/>
            </a:pPr>
            <a:endParaRPr lang="en-US" sz="2200" dirty="0">
              <a:solidFill>
                <a:srgbClr val="00628C"/>
              </a:solidFill>
            </a:endParaRPr>
          </a:p>
        </p:txBody>
      </p:sp>
      <p:sp>
        <p:nvSpPr>
          <p:cNvPr id="40" name="TextBox 39">
            <a:extLst>
              <a:ext uri="{FF2B5EF4-FFF2-40B4-BE49-F238E27FC236}">
                <a16:creationId xmlns:a16="http://schemas.microsoft.com/office/drawing/2014/main" id="{1ECD182B-39EE-4617-8B56-A4A497798DCC}"/>
              </a:ext>
            </a:extLst>
          </p:cNvPr>
          <p:cNvSpPr txBox="1"/>
          <p:nvPr/>
        </p:nvSpPr>
        <p:spPr>
          <a:xfrm>
            <a:off x="2754686" y="2677348"/>
            <a:ext cx="491439" cy="837152"/>
          </a:xfrm>
          <a:prstGeom prst="rect">
            <a:avLst/>
          </a:prstGeom>
          <a:noFill/>
        </p:spPr>
        <p:txBody>
          <a:bodyPr wrap="square" rtlCol="0">
            <a:spAutoFit/>
          </a:bodyPr>
          <a:lstStyle/>
          <a:p>
            <a:pPr>
              <a:buNone/>
            </a:pPr>
            <a:r>
              <a:rPr lang="en-US" sz="2200" dirty="0">
                <a:solidFill>
                  <a:srgbClr val="00628C"/>
                </a:solidFill>
              </a:rPr>
              <a:t>b)</a:t>
            </a:r>
          </a:p>
          <a:p>
            <a:pPr marL="457200" indent="-457200">
              <a:buAutoNum type="alphaLcParenR"/>
            </a:pPr>
            <a:endParaRPr lang="en-US" sz="2200" dirty="0">
              <a:solidFill>
                <a:srgbClr val="00628C"/>
              </a:solidFill>
            </a:endParaRPr>
          </a:p>
        </p:txBody>
      </p:sp>
      <p:sp>
        <p:nvSpPr>
          <p:cNvPr id="41" name="TextBox 40">
            <a:extLst>
              <a:ext uri="{FF2B5EF4-FFF2-40B4-BE49-F238E27FC236}">
                <a16:creationId xmlns:a16="http://schemas.microsoft.com/office/drawing/2014/main" id="{7801881C-7D9E-4729-89E0-215DB8B5034B}"/>
              </a:ext>
            </a:extLst>
          </p:cNvPr>
          <p:cNvSpPr txBox="1"/>
          <p:nvPr/>
        </p:nvSpPr>
        <p:spPr>
          <a:xfrm>
            <a:off x="4987471" y="2677348"/>
            <a:ext cx="491439" cy="837152"/>
          </a:xfrm>
          <a:prstGeom prst="rect">
            <a:avLst/>
          </a:prstGeom>
          <a:noFill/>
        </p:spPr>
        <p:txBody>
          <a:bodyPr wrap="square" rtlCol="0">
            <a:spAutoFit/>
          </a:bodyPr>
          <a:lstStyle/>
          <a:p>
            <a:pPr>
              <a:buNone/>
            </a:pPr>
            <a:r>
              <a:rPr lang="en-US" sz="2200" dirty="0">
                <a:solidFill>
                  <a:srgbClr val="00628C"/>
                </a:solidFill>
              </a:rPr>
              <a:t>c)</a:t>
            </a:r>
          </a:p>
          <a:p>
            <a:pPr marL="457200" indent="-457200">
              <a:buAutoNum type="alphaLcParenR"/>
            </a:pPr>
            <a:endParaRPr lang="en-US" sz="2200" dirty="0">
              <a:solidFill>
                <a:srgbClr val="00628C"/>
              </a:solidFill>
            </a:endParaRPr>
          </a:p>
        </p:txBody>
      </p:sp>
      <p:sp>
        <p:nvSpPr>
          <p:cNvPr id="42" name="TextBox 41">
            <a:extLst>
              <a:ext uri="{FF2B5EF4-FFF2-40B4-BE49-F238E27FC236}">
                <a16:creationId xmlns:a16="http://schemas.microsoft.com/office/drawing/2014/main" id="{8B6196C3-F8E5-4384-8DA9-AA10F11D1992}"/>
              </a:ext>
            </a:extLst>
          </p:cNvPr>
          <p:cNvSpPr txBox="1"/>
          <p:nvPr/>
        </p:nvSpPr>
        <p:spPr>
          <a:xfrm>
            <a:off x="7005864" y="2697014"/>
            <a:ext cx="491439" cy="837152"/>
          </a:xfrm>
          <a:prstGeom prst="rect">
            <a:avLst/>
          </a:prstGeom>
          <a:noFill/>
        </p:spPr>
        <p:txBody>
          <a:bodyPr wrap="square" rtlCol="0">
            <a:spAutoFit/>
          </a:bodyPr>
          <a:lstStyle/>
          <a:p>
            <a:pPr>
              <a:buNone/>
            </a:pPr>
            <a:r>
              <a:rPr lang="en-US" sz="2200" dirty="0">
                <a:solidFill>
                  <a:srgbClr val="00628C"/>
                </a:solidFill>
              </a:rPr>
              <a:t>d)</a:t>
            </a:r>
          </a:p>
          <a:p>
            <a:pPr marL="457200" indent="-457200">
              <a:buAutoNum type="alphaLcParenR"/>
            </a:pPr>
            <a:endParaRPr lang="en-US" sz="2200" dirty="0">
              <a:solidFill>
                <a:srgbClr val="00628C"/>
              </a:solidFill>
            </a:endParaRPr>
          </a:p>
        </p:txBody>
      </p:sp>
      <p:sp>
        <p:nvSpPr>
          <p:cNvPr id="53" name="TextBox 52">
            <a:extLst>
              <a:ext uri="{FF2B5EF4-FFF2-40B4-BE49-F238E27FC236}">
                <a16:creationId xmlns:a16="http://schemas.microsoft.com/office/drawing/2014/main" id="{20C618D9-29BB-4080-A593-4CEF9514D1FD}"/>
              </a:ext>
            </a:extLst>
          </p:cNvPr>
          <p:cNvSpPr txBox="1"/>
          <p:nvPr/>
        </p:nvSpPr>
        <p:spPr>
          <a:xfrm>
            <a:off x="9126516" y="2708392"/>
            <a:ext cx="491439" cy="837152"/>
          </a:xfrm>
          <a:prstGeom prst="rect">
            <a:avLst/>
          </a:prstGeom>
          <a:noFill/>
        </p:spPr>
        <p:txBody>
          <a:bodyPr wrap="square" rtlCol="0">
            <a:spAutoFit/>
          </a:bodyPr>
          <a:lstStyle/>
          <a:p>
            <a:pPr>
              <a:buNone/>
            </a:pPr>
            <a:r>
              <a:rPr lang="en-US" sz="2200" dirty="0">
                <a:solidFill>
                  <a:srgbClr val="00628C"/>
                </a:solidFill>
              </a:rPr>
              <a:t>e)</a:t>
            </a:r>
          </a:p>
          <a:p>
            <a:pPr marL="457200" indent="-457200">
              <a:buAutoNum type="alphaLcParenR"/>
            </a:pPr>
            <a:endParaRPr lang="en-US" sz="2200" dirty="0">
              <a:solidFill>
                <a:srgbClr val="00628C"/>
              </a:solidFill>
            </a:endParaRPr>
          </a:p>
        </p:txBody>
      </p:sp>
      <p:pic>
        <p:nvPicPr>
          <p:cNvPr id="18" name="Picture 17" descr="Background pattern&#10;&#10;Description automatically generated">
            <a:extLst>
              <a:ext uri="{FF2B5EF4-FFF2-40B4-BE49-F238E27FC236}">
                <a16:creationId xmlns:a16="http://schemas.microsoft.com/office/drawing/2014/main" id="{34FD8C96-D4C0-421B-B05B-291C820FCF4E}"/>
              </a:ext>
            </a:extLst>
          </p:cNvPr>
          <p:cNvPicPr>
            <a:picLocks noChangeAspect="1"/>
          </p:cNvPicPr>
          <p:nvPr/>
        </p:nvPicPr>
        <p:blipFill rotWithShape="1">
          <a:blip r:embed="rId3">
            <a:extLst>
              <a:ext uri="{28A0092B-C50C-407E-A947-70E740481C1C}">
                <a14:useLocalDpi xmlns:a14="http://schemas.microsoft.com/office/drawing/2010/main"/>
              </a:ext>
            </a:extLst>
          </a:blip>
          <a:srcRect l="8861" t="50092" r="70161"/>
          <a:stretch/>
        </p:blipFill>
        <p:spPr>
          <a:xfrm>
            <a:off x="1695938" y="4791240"/>
            <a:ext cx="2014299" cy="1910782"/>
          </a:xfrm>
          <a:prstGeom prst="rect">
            <a:avLst/>
          </a:prstGeom>
        </p:spPr>
      </p:pic>
      <p:pic>
        <p:nvPicPr>
          <p:cNvPr id="68" name="Picture 67" descr="Background pattern&#10;&#10;Description automatically generated">
            <a:extLst>
              <a:ext uri="{FF2B5EF4-FFF2-40B4-BE49-F238E27FC236}">
                <a16:creationId xmlns:a16="http://schemas.microsoft.com/office/drawing/2014/main" id="{D10505DE-513E-4975-9312-B4F76B7F1BE3}"/>
              </a:ext>
            </a:extLst>
          </p:cNvPr>
          <p:cNvPicPr>
            <a:picLocks noChangeAspect="1"/>
          </p:cNvPicPr>
          <p:nvPr/>
        </p:nvPicPr>
        <p:blipFill rotWithShape="1">
          <a:blip r:embed="rId3">
            <a:extLst>
              <a:ext uri="{28A0092B-C50C-407E-A947-70E740481C1C}">
                <a14:useLocalDpi xmlns:a14="http://schemas.microsoft.com/office/drawing/2010/main"/>
              </a:ext>
            </a:extLst>
          </a:blip>
          <a:srcRect r="80208" b="49893"/>
          <a:stretch/>
        </p:blipFill>
        <p:spPr>
          <a:xfrm>
            <a:off x="659327" y="2509772"/>
            <a:ext cx="2071860" cy="2091506"/>
          </a:xfrm>
          <a:prstGeom prst="rect">
            <a:avLst/>
          </a:prstGeom>
        </p:spPr>
      </p:pic>
      <p:pic>
        <p:nvPicPr>
          <p:cNvPr id="69" name="Picture 68" descr="Background pattern&#10;&#10;Description automatically generated">
            <a:extLst>
              <a:ext uri="{FF2B5EF4-FFF2-40B4-BE49-F238E27FC236}">
                <a16:creationId xmlns:a16="http://schemas.microsoft.com/office/drawing/2014/main" id="{45FB7001-04F5-4844-9101-EFC91A107081}"/>
              </a:ext>
            </a:extLst>
          </p:cNvPr>
          <p:cNvPicPr>
            <a:picLocks noChangeAspect="1"/>
          </p:cNvPicPr>
          <p:nvPr/>
        </p:nvPicPr>
        <p:blipFill rotWithShape="1">
          <a:blip r:embed="rId3">
            <a:extLst>
              <a:ext uri="{28A0092B-C50C-407E-A947-70E740481C1C}">
                <a14:useLocalDpi xmlns:a14="http://schemas.microsoft.com/office/drawing/2010/main"/>
              </a:ext>
            </a:extLst>
          </a:blip>
          <a:srcRect l="19743" r="60465" b="49893"/>
          <a:stretch/>
        </p:blipFill>
        <p:spPr>
          <a:xfrm>
            <a:off x="2849596" y="2509772"/>
            <a:ext cx="2071860" cy="2091506"/>
          </a:xfrm>
          <a:prstGeom prst="rect">
            <a:avLst/>
          </a:prstGeom>
        </p:spPr>
      </p:pic>
      <p:pic>
        <p:nvPicPr>
          <p:cNvPr id="70" name="Picture 69" descr="Background pattern&#10;&#10;Description automatically generated">
            <a:extLst>
              <a:ext uri="{FF2B5EF4-FFF2-40B4-BE49-F238E27FC236}">
                <a16:creationId xmlns:a16="http://schemas.microsoft.com/office/drawing/2014/main" id="{4DEFE979-EA44-43CF-A071-49867CDDA5CF}"/>
              </a:ext>
            </a:extLst>
          </p:cNvPr>
          <p:cNvPicPr>
            <a:picLocks noChangeAspect="1"/>
          </p:cNvPicPr>
          <p:nvPr/>
        </p:nvPicPr>
        <p:blipFill rotWithShape="1">
          <a:blip r:embed="rId3">
            <a:extLst>
              <a:ext uri="{28A0092B-C50C-407E-A947-70E740481C1C}">
                <a14:useLocalDpi xmlns:a14="http://schemas.microsoft.com/office/drawing/2010/main"/>
              </a:ext>
            </a:extLst>
          </a:blip>
          <a:srcRect l="39851" t="-1249" r="40357" b="51142"/>
          <a:stretch/>
        </p:blipFill>
        <p:spPr>
          <a:xfrm>
            <a:off x="5106130" y="2509772"/>
            <a:ext cx="2071860" cy="2091506"/>
          </a:xfrm>
          <a:prstGeom prst="rect">
            <a:avLst/>
          </a:prstGeom>
        </p:spPr>
      </p:pic>
      <p:pic>
        <p:nvPicPr>
          <p:cNvPr id="71" name="Picture 70" descr="Background pattern&#10;&#10;Description automatically generated">
            <a:extLst>
              <a:ext uri="{FF2B5EF4-FFF2-40B4-BE49-F238E27FC236}">
                <a16:creationId xmlns:a16="http://schemas.microsoft.com/office/drawing/2014/main" id="{08E70D04-7ED5-4313-B670-7A796F4E53C7}"/>
              </a:ext>
            </a:extLst>
          </p:cNvPr>
          <p:cNvPicPr>
            <a:picLocks noChangeAspect="1"/>
          </p:cNvPicPr>
          <p:nvPr/>
        </p:nvPicPr>
        <p:blipFill rotWithShape="1">
          <a:blip r:embed="rId3">
            <a:extLst>
              <a:ext uri="{28A0092B-C50C-407E-A947-70E740481C1C}">
                <a14:useLocalDpi xmlns:a14="http://schemas.microsoft.com/office/drawing/2010/main"/>
              </a:ext>
            </a:extLst>
          </a:blip>
          <a:srcRect l="60434" t="672" r="19774" b="49221"/>
          <a:stretch/>
        </p:blipFill>
        <p:spPr>
          <a:xfrm>
            <a:off x="7199255" y="2509772"/>
            <a:ext cx="2071860" cy="2091506"/>
          </a:xfrm>
          <a:prstGeom prst="rect">
            <a:avLst/>
          </a:prstGeom>
        </p:spPr>
      </p:pic>
      <p:pic>
        <p:nvPicPr>
          <p:cNvPr id="72" name="Picture 71" descr="Background pattern&#10;&#10;Description automatically generated">
            <a:extLst>
              <a:ext uri="{FF2B5EF4-FFF2-40B4-BE49-F238E27FC236}">
                <a16:creationId xmlns:a16="http://schemas.microsoft.com/office/drawing/2014/main" id="{9B931454-9669-4362-B28B-BC71F086C0FA}"/>
              </a:ext>
            </a:extLst>
          </p:cNvPr>
          <p:cNvPicPr>
            <a:picLocks noChangeAspect="1"/>
          </p:cNvPicPr>
          <p:nvPr/>
        </p:nvPicPr>
        <p:blipFill rotWithShape="1">
          <a:blip r:embed="rId3">
            <a:extLst>
              <a:ext uri="{28A0092B-C50C-407E-A947-70E740481C1C}">
                <a14:useLocalDpi xmlns:a14="http://schemas.microsoft.com/office/drawing/2010/main"/>
              </a:ext>
            </a:extLst>
          </a:blip>
          <a:srcRect l="80208" t="242" b="49651"/>
          <a:stretch/>
        </p:blipFill>
        <p:spPr>
          <a:xfrm>
            <a:off x="9342404" y="2509772"/>
            <a:ext cx="2071860" cy="2091506"/>
          </a:xfrm>
          <a:prstGeom prst="rect">
            <a:avLst/>
          </a:prstGeom>
        </p:spPr>
      </p:pic>
    </p:spTree>
    <p:extLst>
      <p:ext uri="{BB962C8B-B14F-4D97-AF65-F5344CB8AC3E}">
        <p14:creationId xmlns:p14="http://schemas.microsoft.com/office/powerpoint/2010/main" val="28783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39" grpId="0"/>
      <p:bldP spid="40" grpId="0"/>
      <p:bldP spid="41" grpId="0"/>
      <p:bldP spid="42" grpId="0"/>
      <p:bldP spid="5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I: Ladybirds (animated solutions)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766503" y="546598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D0261B-EDB4-4886-A063-2A0E60C88C42}"/>
              </a:ext>
            </a:extLst>
          </p:cNvPr>
          <p:cNvSpPr txBox="1"/>
          <p:nvPr/>
        </p:nvSpPr>
        <p:spPr>
          <a:xfrm>
            <a:off x="4925087" y="3323531"/>
            <a:ext cx="1966580" cy="1107996"/>
          </a:xfrm>
          <a:prstGeom prst="rect">
            <a:avLst/>
          </a:prstGeom>
          <a:noFill/>
        </p:spPr>
        <p:txBody>
          <a:bodyPr wrap="square" rtlCol="0">
            <a:spAutoFit/>
          </a:bodyPr>
          <a:lstStyle/>
          <a:p>
            <a:pPr>
              <a:buNone/>
            </a:pPr>
            <a:r>
              <a:rPr lang="en-GB" sz="2200" dirty="0"/>
              <a:t>Add one more spot along the centre line.</a:t>
            </a:r>
          </a:p>
        </p:txBody>
      </p:sp>
      <p:sp>
        <p:nvSpPr>
          <p:cNvPr id="53" name="TextBox 52">
            <a:extLst>
              <a:ext uri="{FF2B5EF4-FFF2-40B4-BE49-F238E27FC236}">
                <a16:creationId xmlns:a16="http://schemas.microsoft.com/office/drawing/2014/main" id="{696AB13D-DDE9-4B3D-A61B-C1BB99E89386}"/>
              </a:ext>
            </a:extLst>
          </p:cNvPr>
          <p:cNvSpPr txBox="1"/>
          <p:nvPr/>
        </p:nvSpPr>
        <p:spPr>
          <a:xfrm>
            <a:off x="7011519" y="3323531"/>
            <a:ext cx="1966580" cy="1107996"/>
          </a:xfrm>
          <a:prstGeom prst="rect">
            <a:avLst/>
          </a:prstGeom>
          <a:noFill/>
        </p:spPr>
        <p:txBody>
          <a:bodyPr wrap="square" rtlCol="0">
            <a:spAutoFit/>
          </a:bodyPr>
          <a:lstStyle/>
          <a:p>
            <a:pPr>
              <a:buNone/>
            </a:pPr>
            <a:r>
              <a:rPr lang="en-GB" sz="2200" dirty="0"/>
              <a:t>Add one more spot along the centre line.</a:t>
            </a:r>
          </a:p>
        </p:txBody>
      </p:sp>
      <p:sp>
        <p:nvSpPr>
          <p:cNvPr id="60" name="TextBox 59">
            <a:extLst>
              <a:ext uri="{FF2B5EF4-FFF2-40B4-BE49-F238E27FC236}">
                <a16:creationId xmlns:a16="http://schemas.microsoft.com/office/drawing/2014/main" id="{D13C8F8A-71C7-4F0A-96AA-FE183BC19C86}"/>
              </a:ext>
            </a:extLst>
          </p:cNvPr>
          <p:cNvSpPr txBox="1"/>
          <p:nvPr/>
        </p:nvSpPr>
        <p:spPr>
          <a:xfrm>
            <a:off x="9091027" y="3297123"/>
            <a:ext cx="1966580" cy="1107996"/>
          </a:xfrm>
          <a:prstGeom prst="rect">
            <a:avLst/>
          </a:prstGeom>
          <a:noFill/>
        </p:spPr>
        <p:txBody>
          <a:bodyPr wrap="square" rtlCol="0">
            <a:spAutoFit/>
          </a:bodyPr>
          <a:lstStyle/>
          <a:p>
            <a:pPr>
              <a:buNone/>
            </a:pPr>
            <a:r>
              <a:rPr lang="en-GB" sz="2200" dirty="0"/>
              <a:t>Add one more spot along the centre line.</a:t>
            </a:r>
          </a:p>
        </p:txBody>
      </p:sp>
      <p:sp>
        <p:nvSpPr>
          <p:cNvPr id="63" name="TextBox 62">
            <a:extLst>
              <a:ext uri="{FF2B5EF4-FFF2-40B4-BE49-F238E27FC236}">
                <a16:creationId xmlns:a16="http://schemas.microsoft.com/office/drawing/2014/main" id="{0846D4C4-2B71-4FDA-B645-060F15A8F51A}"/>
              </a:ext>
            </a:extLst>
          </p:cNvPr>
          <p:cNvSpPr txBox="1"/>
          <p:nvPr/>
        </p:nvSpPr>
        <p:spPr>
          <a:xfrm>
            <a:off x="1885808" y="5520955"/>
            <a:ext cx="5822441" cy="769441"/>
          </a:xfrm>
          <a:prstGeom prst="rect">
            <a:avLst/>
          </a:prstGeom>
          <a:noFill/>
        </p:spPr>
        <p:txBody>
          <a:bodyPr wrap="square" rtlCol="0">
            <a:spAutoFit/>
          </a:bodyPr>
          <a:lstStyle/>
          <a:p>
            <a:pPr>
              <a:buNone/>
            </a:pPr>
            <a:r>
              <a:rPr lang="en-GB" sz="2200" dirty="0"/>
              <a:t>Any five spots arranged symmetrically, with at least one along the centre line.</a:t>
            </a:r>
          </a:p>
        </p:txBody>
      </p:sp>
      <p:sp>
        <p:nvSpPr>
          <p:cNvPr id="70" name="TextBox 69">
            <a:extLst>
              <a:ext uri="{FF2B5EF4-FFF2-40B4-BE49-F238E27FC236}">
                <a16:creationId xmlns:a16="http://schemas.microsoft.com/office/drawing/2014/main" id="{D1BEE082-FA98-4A89-B5D5-47EA167D270D}"/>
              </a:ext>
            </a:extLst>
          </p:cNvPr>
          <p:cNvSpPr txBox="1"/>
          <p:nvPr/>
        </p:nvSpPr>
        <p:spPr>
          <a:xfrm>
            <a:off x="559054" y="1288019"/>
            <a:ext cx="491439" cy="837152"/>
          </a:xfrm>
          <a:prstGeom prst="rect">
            <a:avLst/>
          </a:prstGeom>
          <a:noFill/>
        </p:spPr>
        <p:txBody>
          <a:bodyPr wrap="square" rtlCol="0">
            <a:spAutoFit/>
          </a:bodyPr>
          <a:lstStyle/>
          <a:p>
            <a:pPr>
              <a:buNone/>
            </a:pPr>
            <a:r>
              <a:rPr lang="en-US" sz="2200" dirty="0">
                <a:solidFill>
                  <a:srgbClr val="00628C"/>
                </a:solidFill>
              </a:rPr>
              <a:t>a)</a:t>
            </a:r>
          </a:p>
          <a:p>
            <a:pPr marL="457200" indent="-457200">
              <a:buAutoNum type="alphaLcParenR"/>
            </a:pPr>
            <a:endParaRPr lang="en-US" sz="2200" dirty="0">
              <a:solidFill>
                <a:srgbClr val="00628C"/>
              </a:solidFill>
            </a:endParaRPr>
          </a:p>
        </p:txBody>
      </p:sp>
      <p:sp>
        <p:nvSpPr>
          <p:cNvPr id="71" name="TextBox 70">
            <a:extLst>
              <a:ext uri="{FF2B5EF4-FFF2-40B4-BE49-F238E27FC236}">
                <a16:creationId xmlns:a16="http://schemas.microsoft.com/office/drawing/2014/main" id="{46C997A9-4BAC-4B8D-AE6B-25E4ECC398E6}"/>
              </a:ext>
            </a:extLst>
          </p:cNvPr>
          <p:cNvSpPr txBox="1"/>
          <p:nvPr/>
        </p:nvSpPr>
        <p:spPr>
          <a:xfrm>
            <a:off x="2754686" y="1281683"/>
            <a:ext cx="491439" cy="837152"/>
          </a:xfrm>
          <a:prstGeom prst="rect">
            <a:avLst/>
          </a:prstGeom>
          <a:noFill/>
        </p:spPr>
        <p:txBody>
          <a:bodyPr wrap="square" rtlCol="0">
            <a:spAutoFit/>
          </a:bodyPr>
          <a:lstStyle/>
          <a:p>
            <a:pPr>
              <a:buNone/>
            </a:pPr>
            <a:r>
              <a:rPr lang="en-US" sz="2200" dirty="0">
                <a:solidFill>
                  <a:srgbClr val="00628C"/>
                </a:solidFill>
              </a:rPr>
              <a:t>b)</a:t>
            </a:r>
          </a:p>
          <a:p>
            <a:pPr marL="457200" indent="-457200">
              <a:buAutoNum type="alphaLcParenR"/>
            </a:pPr>
            <a:endParaRPr lang="en-US" sz="2200" dirty="0">
              <a:solidFill>
                <a:srgbClr val="00628C"/>
              </a:solidFill>
            </a:endParaRPr>
          </a:p>
        </p:txBody>
      </p:sp>
      <p:sp>
        <p:nvSpPr>
          <p:cNvPr id="72" name="TextBox 71">
            <a:extLst>
              <a:ext uri="{FF2B5EF4-FFF2-40B4-BE49-F238E27FC236}">
                <a16:creationId xmlns:a16="http://schemas.microsoft.com/office/drawing/2014/main" id="{8C732BB2-CCB7-433E-9E5F-478E0FC06E6A}"/>
              </a:ext>
            </a:extLst>
          </p:cNvPr>
          <p:cNvSpPr txBox="1"/>
          <p:nvPr/>
        </p:nvSpPr>
        <p:spPr>
          <a:xfrm>
            <a:off x="4987471" y="1281683"/>
            <a:ext cx="491439" cy="837152"/>
          </a:xfrm>
          <a:prstGeom prst="rect">
            <a:avLst/>
          </a:prstGeom>
          <a:noFill/>
        </p:spPr>
        <p:txBody>
          <a:bodyPr wrap="square" rtlCol="0">
            <a:spAutoFit/>
          </a:bodyPr>
          <a:lstStyle/>
          <a:p>
            <a:pPr>
              <a:buNone/>
            </a:pPr>
            <a:r>
              <a:rPr lang="en-US" sz="2200" dirty="0">
                <a:solidFill>
                  <a:srgbClr val="00628C"/>
                </a:solidFill>
              </a:rPr>
              <a:t>c)</a:t>
            </a:r>
          </a:p>
          <a:p>
            <a:pPr marL="457200" indent="-457200">
              <a:buAutoNum type="alphaLcParenR"/>
            </a:pPr>
            <a:endParaRPr lang="en-US" sz="2200" dirty="0">
              <a:solidFill>
                <a:srgbClr val="00628C"/>
              </a:solidFill>
            </a:endParaRPr>
          </a:p>
        </p:txBody>
      </p:sp>
      <p:sp>
        <p:nvSpPr>
          <p:cNvPr id="73" name="TextBox 72">
            <a:extLst>
              <a:ext uri="{FF2B5EF4-FFF2-40B4-BE49-F238E27FC236}">
                <a16:creationId xmlns:a16="http://schemas.microsoft.com/office/drawing/2014/main" id="{EAAF7447-24F3-42A3-9AB9-0255B5B0D77D}"/>
              </a:ext>
            </a:extLst>
          </p:cNvPr>
          <p:cNvSpPr txBox="1"/>
          <p:nvPr/>
        </p:nvSpPr>
        <p:spPr>
          <a:xfrm>
            <a:off x="7005864" y="1301349"/>
            <a:ext cx="491439" cy="837152"/>
          </a:xfrm>
          <a:prstGeom prst="rect">
            <a:avLst/>
          </a:prstGeom>
          <a:noFill/>
        </p:spPr>
        <p:txBody>
          <a:bodyPr wrap="square" rtlCol="0">
            <a:spAutoFit/>
          </a:bodyPr>
          <a:lstStyle/>
          <a:p>
            <a:pPr>
              <a:buNone/>
            </a:pPr>
            <a:r>
              <a:rPr lang="en-US" sz="2200" dirty="0">
                <a:solidFill>
                  <a:srgbClr val="00628C"/>
                </a:solidFill>
              </a:rPr>
              <a:t>d)</a:t>
            </a:r>
          </a:p>
          <a:p>
            <a:pPr marL="457200" indent="-457200">
              <a:buAutoNum type="alphaLcParenR"/>
            </a:pPr>
            <a:endParaRPr lang="en-US" sz="2200" dirty="0">
              <a:solidFill>
                <a:srgbClr val="00628C"/>
              </a:solidFill>
            </a:endParaRPr>
          </a:p>
        </p:txBody>
      </p:sp>
      <p:sp>
        <p:nvSpPr>
          <p:cNvPr id="74" name="TextBox 73">
            <a:extLst>
              <a:ext uri="{FF2B5EF4-FFF2-40B4-BE49-F238E27FC236}">
                <a16:creationId xmlns:a16="http://schemas.microsoft.com/office/drawing/2014/main" id="{3B43179F-FE0F-434F-BB76-F0D8E9C765E8}"/>
              </a:ext>
            </a:extLst>
          </p:cNvPr>
          <p:cNvSpPr txBox="1"/>
          <p:nvPr/>
        </p:nvSpPr>
        <p:spPr>
          <a:xfrm>
            <a:off x="9126516" y="1312727"/>
            <a:ext cx="491439" cy="837152"/>
          </a:xfrm>
          <a:prstGeom prst="rect">
            <a:avLst/>
          </a:prstGeom>
          <a:noFill/>
        </p:spPr>
        <p:txBody>
          <a:bodyPr wrap="square" rtlCol="0">
            <a:spAutoFit/>
          </a:bodyPr>
          <a:lstStyle/>
          <a:p>
            <a:pPr>
              <a:buNone/>
            </a:pPr>
            <a:r>
              <a:rPr lang="en-US" sz="2200" dirty="0">
                <a:solidFill>
                  <a:srgbClr val="00628C"/>
                </a:solidFill>
              </a:rPr>
              <a:t>e)</a:t>
            </a:r>
          </a:p>
          <a:p>
            <a:pPr marL="457200" indent="-457200">
              <a:buAutoNum type="alphaLcParenR"/>
            </a:pPr>
            <a:endParaRPr lang="en-US" sz="2200" dirty="0">
              <a:solidFill>
                <a:srgbClr val="00628C"/>
              </a:solidFill>
            </a:endParaRPr>
          </a:p>
        </p:txBody>
      </p:sp>
      <p:pic>
        <p:nvPicPr>
          <p:cNvPr id="75" name="Picture 74" descr="Background pattern&#10;&#10;Description automatically generated">
            <a:extLst>
              <a:ext uri="{FF2B5EF4-FFF2-40B4-BE49-F238E27FC236}">
                <a16:creationId xmlns:a16="http://schemas.microsoft.com/office/drawing/2014/main" id="{DD245CA6-2CBA-44F9-BBBA-5CB9E03B14BE}"/>
              </a:ext>
            </a:extLst>
          </p:cNvPr>
          <p:cNvPicPr>
            <a:picLocks noChangeAspect="1"/>
          </p:cNvPicPr>
          <p:nvPr/>
        </p:nvPicPr>
        <p:blipFill rotWithShape="1">
          <a:blip r:embed="rId3">
            <a:extLst>
              <a:ext uri="{28A0092B-C50C-407E-A947-70E740481C1C}">
                <a14:useLocalDpi xmlns:a14="http://schemas.microsoft.com/office/drawing/2010/main"/>
              </a:ext>
            </a:extLst>
          </a:blip>
          <a:srcRect r="80208" b="49893"/>
          <a:stretch/>
        </p:blipFill>
        <p:spPr>
          <a:xfrm>
            <a:off x="659327" y="1114107"/>
            <a:ext cx="2071860" cy="2091506"/>
          </a:xfrm>
          <a:prstGeom prst="rect">
            <a:avLst/>
          </a:prstGeom>
        </p:spPr>
      </p:pic>
      <p:pic>
        <p:nvPicPr>
          <p:cNvPr id="76" name="Picture 75" descr="Background pattern&#10;&#10;Description automatically generated">
            <a:extLst>
              <a:ext uri="{FF2B5EF4-FFF2-40B4-BE49-F238E27FC236}">
                <a16:creationId xmlns:a16="http://schemas.microsoft.com/office/drawing/2014/main" id="{A8C18E18-E9E8-4A5F-A136-5ADFEC7487D8}"/>
              </a:ext>
            </a:extLst>
          </p:cNvPr>
          <p:cNvPicPr>
            <a:picLocks noChangeAspect="1"/>
          </p:cNvPicPr>
          <p:nvPr/>
        </p:nvPicPr>
        <p:blipFill rotWithShape="1">
          <a:blip r:embed="rId3">
            <a:extLst>
              <a:ext uri="{28A0092B-C50C-407E-A947-70E740481C1C}">
                <a14:useLocalDpi xmlns:a14="http://schemas.microsoft.com/office/drawing/2010/main"/>
              </a:ext>
            </a:extLst>
          </a:blip>
          <a:srcRect l="19743" r="60465" b="49893"/>
          <a:stretch/>
        </p:blipFill>
        <p:spPr>
          <a:xfrm>
            <a:off x="2849596" y="1114107"/>
            <a:ext cx="2071860" cy="2091506"/>
          </a:xfrm>
          <a:prstGeom prst="rect">
            <a:avLst/>
          </a:prstGeom>
        </p:spPr>
      </p:pic>
      <p:pic>
        <p:nvPicPr>
          <p:cNvPr id="77" name="Picture 76" descr="Background pattern&#10;&#10;Description automatically generated">
            <a:extLst>
              <a:ext uri="{FF2B5EF4-FFF2-40B4-BE49-F238E27FC236}">
                <a16:creationId xmlns:a16="http://schemas.microsoft.com/office/drawing/2014/main" id="{B1323251-06E0-42BC-8D45-CCD5CC20CEBC}"/>
              </a:ext>
            </a:extLst>
          </p:cNvPr>
          <p:cNvPicPr>
            <a:picLocks noChangeAspect="1"/>
          </p:cNvPicPr>
          <p:nvPr/>
        </p:nvPicPr>
        <p:blipFill rotWithShape="1">
          <a:blip r:embed="rId3">
            <a:extLst>
              <a:ext uri="{28A0092B-C50C-407E-A947-70E740481C1C}">
                <a14:useLocalDpi xmlns:a14="http://schemas.microsoft.com/office/drawing/2010/main"/>
              </a:ext>
            </a:extLst>
          </a:blip>
          <a:srcRect l="39851" t="-1249" r="40357" b="51142"/>
          <a:stretch/>
        </p:blipFill>
        <p:spPr>
          <a:xfrm>
            <a:off x="5106130" y="1114107"/>
            <a:ext cx="2071860" cy="2091506"/>
          </a:xfrm>
          <a:prstGeom prst="rect">
            <a:avLst/>
          </a:prstGeom>
        </p:spPr>
      </p:pic>
      <p:pic>
        <p:nvPicPr>
          <p:cNvPr id="78" name="Picture 77" descr="Background pattern&#10;&#10;Description automatically generated">
            <a:extLst>
              <a:ext uri="{FF2B5EF4-FFF2-40B4-BE49-F238E27FC236}">
                <a16:creationId xmlns:a16="http://schemas.microsoft.com/office/drawing/2014/main" id="{DC1F26F3-62DC-4A80-B29C-6ACD8082B88A}"/>
              </a:ext>
            </a:extLst>
          </p:cNvPr>
          <p:cNvPicPr>
            <a:picLocks noChangeAspect="1"/>
          </p:cNvPicPr>
          <p:nvPr/>
        </p:nvPicPr>
        <p:blipFill rotWithShape="1">
          <a:blip r:embed="rId3">
            <a:extLst>
              <a:ext uri="{28A0092B-C50C-407E-A947-70E740481C1C}">
                <a14:useLocalDpi xmlns:a14="http://schemas.microsoft.com/office/drawing/2010/main"/>
              </a:ext>
            </a:extLst>
          </a:blip>
          <a:srcRect l="60434" t="672" r="19774" b="49221"/>
          <a:stretch/>
        </p:blipFill>
        <p:spPr>
          <a:xfrm>
            <a:off x="7199255" y="1114107"/>
            <a:ext cx="2071860" cy="2091506"/>
          </a:xfrm>
          <a:prstGeom prst="rect">
            <a:avLst/>
          </a:prstGeom>
        </p:spPr>
      </p:pic>
      <p:pic>
        <p:nvPicPr>
          <p:cNvPr id="79" name="Picture 78" descr="Background pattern&#10;&#10;Description automatically generated">
            <a:extLst>
              <a:ext uri="{FF2B5EF4-FFF2-40B4-BE49-F238E27FC236}">
                <a16:creationId xmlns:a16="http://schemas.microsoft.com/office/drawing/2014/main" id="{4A66BA22-1489-4BE4-989D-C5BE3DA78ACB}"/>
              </a:ext>
            </a:extLst>
          </p:cNvPr>
          <p:cNvPicPr>
            <a:picLocks noChangeAspect="1"/>
          </p:cNvPicPr>
          <p:nvPr/>
        </p:nvPicPr>
        <p:blipFill rotWithShape="1">
          <a:blip r:embed="rId3">
            <a:extLst>
              <a:ext uri="{28A0092B-C50C-407E-A947-70E740481C1C}">
                <a14:useLocalDpi xmlns:a14="http://schemas.microsoft.com/office/drawing/2010/main"/>
              </a:ext>
            </a:extLst>
          </a:blip>
          <a:srcRect l="80208" t="242" b="49651"/>
          <a:stretch/>
        </p:blipFill>
        <p:spPr>
          <a:xfrm>
            <a:off x="9342507" y="1125211"/>
            <a:ext cx="2071860" cy="2091506"/>
          </a:xfrm>
          <a:prstGeom prst="rect">
            <a:avLst/>
          </a:prstGeom>
        </p:spPr>
      </p:pic>
      <p:pic>
        <p:nvPicPr>
          <p:cNvPr id="12" name="Picture 11">
            <a:extLst>
              <a:ext uri="{FF2B5EF4-FFF2-40B4-BE49-F238E27FC236}">
                <a16:creationId xmlns:a16="http://schemas.microsoft.com/office/drawing/2014/main" id="{363D9AB3-AB78-42A1-B347-E95C69474564}"/>
              </a:ext>
            </a:extLst>
          </p:cNvPr>
          <p:cNvPicPr>
            <a:picLocks noChangeAspect="1"/>
          </p:cNvPicPr>
          <p:nvPr/>
        </p:nvPicPr>
        <p:blipFill>
          <a:blip r:embed="rId4"/>
          <a:stretch>
            <a:fillRect/>
          </a:stretch>
        </p:blipFill>
        <p:spPr>
          <a:xfrm flipH="1">
            <a:off x="1690033" y="1610259"/>
            <a:ext cx="469433" cy="1231499"/>
          </a:xfrm>
          <a:prstGeom prst="rect">
            <a:avLst/>
          </a:prstGeom>
        </p:spPr>
      </p:pic>
      <p:pic>
        <p:nvPicPr>
          <p:cNvPr id="2" name="Picture 1">
            <a:extLst>
              <a:ext uri="{FF2B5EF4-FFF2-40B4-BE49-F238E27FC236}">
                <a16:creationId xmlns:a16="http://schemas.microsoft.com/office/drawing/2014/main" id="{FBB80B69-3B24-49F7-AEE8-33A8A45D977A}"/>
              </a:ext>
            </a:extLst>
          </p:cNvPr>
          <p:cNvPicPr>
            <a:picLocks noChangeAspect="1"/>
          </p:cNvPicPr>
          <p:nvPr/>
        </p:nvPicPr>
        <p:blipFill>
          <a:blip r:embed="rId5"/>
          <a:stretch>
            <a:fillRect/>
          </a:stretch>
        </p:blipFill>
        <p:spPr>
          <a:xfrm flipH="1">
            <a:off x="3382129" y="1711974"/>
            <a:ext cx="1018120" cy="1158340"/>
          </a:xfrm>
          <a:prstGeom prst="rect">
            <a:avLst/>
          </a:prstGeom>
        </p:spPr>
      </p:pic>
      <p:pic>
        <p:nvPicPr>
          <p:cNvPr id="4" name="Picture 3">
            <a:extLst>
              <a:ext uri="{FF2B5EF4-FFF2-40B4-BE49-F238E27FC236}">
                <a16:creationId xmlns:a16="http://schemas.microsoft.com/office/drawing/2014/main" id="{CAA4DBF5-D11B-459A-A037-867D450C5C85}"/>
              </a:ext>
            </a:extLst>
          </p:cNvPr>
          <p:cNvPicPr>
            <a:picLocks noChangeAspect="1"/>
          </p:cNvPicPr>
          <p:nvPr/>
        </p:nvPicPr>
        <p:blipFill>
          <a:blip r:embed="rId6"/>
          <a:stretch>
            <a:fillRect/>
          </a:stretch>
        </p:blipFill>
        <p:spPr>
          <a:xfrm flipH="1">
            <a:off x="5585934" y="1773602"/>
            <a:ext cx="877900" cy="1133954"/>
          </a:xfrm>
          <a:prstGeom prst="rect">
            <a:avLst/>
          </a:prstGeom>
        </p:spPr>
      </p:pic>
      <p:pic>
        <p:nvPicPr>
          <p:cNvPr id="5" name="Picture 4">
            <a:extLst>
              <a:ext uri="{FF2B5EF4-FFF2-40B4-BE49-F238E27FC236}">
                <a16:creationId xmlns:a16="http://schemas.microsoft.com/office/drawing/2014/main" id="{040A94DC-7BCA-4869-8174-0501D7BF9167}"/>
              </a:ext>
            </a:extLst>
          </p:cNvPr>
          <p:cNvPicPr>
            <a:picLocks noChangeAspect="1"/>
          </p:cNvPicPr>
          <p:nvPr/>
        </p:nvPicPr>
        <p:blipFill>
          <a:blip r:embed="rId7"/>
          <a:stretch>
            <a:fillRect/>
          </a:stretch>
        </p:blipFill>
        <p:spPr>
          <a:xfrm flipH="1">
            <a:off x="7708249" y="1558014"/>
            <a:ext cx="713294" cy="999831"/>
          </a:xfrm>
          <a:prstGeom prst="rect">
            <a:avLst/>
          </a:prstGeom>
        </p:spPr>
      </p:pic>
      <p:pic>
        <p:nvPicPr>
          <p:cNvPr id="7" name="Picture 6">
            <a:extLst>
              <a:ext uri="{FF2B5EF4-FFF2-40B4-BE49-F238E27FC236}">
                <a16:creationId xmlns:a16="http://schemas.microsoft.com/office/drawing/2014/main" id="{42D6D449-DA6E-4480-ABFA-347740ED0876}"/>
              </a:ext>
            </a:extLst>
          </p:cNvPr>
          <p:cNvPicPr>
            <a:picLocks noChangeAspect="1"/>
          </p:cNvPicPr>
          <p:nvPr/>
        </p:nvPicPr>
        <p:blipFill>
          <a:blip r:embed="rId8"/>
          <a:stretch>
            <a:fillRect/>
          </a:stretch>
        </p:blipFill>
        <p:spPr>
          <a:xfrm flipH="1">
            <a:off x="9814612" y="1738296"/>
            <a:ext cx="810838" cy="1133954"/>
          </a:xfrm>
          <a:prstGeom prst="rect">
            <a:avLst/>
          </a:prstGeom>
        </p:spPr>
      </p:pic>
    </p:spTree>
    <p:extLst>
      <p:ext uri="{BB962C8B-B14F-4D97-AF65-F5344CB8AC3E}">
        <p14:creationId xmlns:p14="http://schemas.microsoft.com/office/powerpoint/2010/main" val="118250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53" grpId="0"/>
      <p:bldP spid="60" grpId="0"/>
      <p:bldP spid="6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J: Scaling up</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46851" y="563230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A75C67E-B7A8-9241-B1B9-19DF6D577558}"/>
              </a:ext>
            </a:extLst>
          </p:cNvPr>
          <p:cNvSpPr txBox="1"/>
          <p:nvPr/>
        </p:nvSpPr>
        <p:spPr>
          <a:xfrm>
            <a:off x="3705157" y="1166781"/>
            <a:ext cx="8367507" cy="1243417"/>
          </a:xfrm>
          <a:prstGeom prst="rect">
            <a:avLst/>
          </a:prstGeom>
          <a:noFill/>
        </p:spPr>
        <p:txBody>
          <a:bodyPr wrap="square" rtlCol="0">
            <a:spAutoFit/>
          </a:bodyPr>
          <a:lstStyle/>
          <a:p>
            <a:pPr>
              <a:buNone/>
            </a:pPr>
            <a:r>
              <a:rPr lang="en-US" sz="2200" dirty="0">
                <a:solidFill>
                  <a:srgbClr val="585858"/>
                </a:solidFill>
              </a:rPr>
              <a:t>Chima and Neung need to make this triangle three times bigger.</a:t>
            </a:r>
          </a:p>
          <a:p>
            <a:pPr>
              <a:buNone/>
            </a:pPr>
            <a:r>
              <a:rPr lang="en-US" sz="2200" dirty="0">
                <a:solidFill>
                  <a:srgbClr val="585858"/>
                </a:solidFill>
              </a:rPr>
              <a:t>They start by drawing a horizontal line.</a:t>
            </a:r>
          </a:p>
          <a:p>
            <a:pPr>
              <a:buNone/>
            </a:pPr>
            <a:r>
              <a:rPr lang="en-US" sz="2200" dirty="0">
                <a:solidFill>
                  <a:srgbClr val="585858"/>
                </a:solidFill>
              </a:rPr>
              <a:t>They cannot agree what length to draw for the vertical line.</a:t>
            </a:r>
          </a:p>
        </p:txBody>
      </p:sp>
      <p:pic>
        <p:nvPicPr>
          <p:cNvPr id="14" name="Picture 13">
            <a:extLst>
              <a:ext uri="{FF2B5EF4-FFF2-40B4-BE49-F238E27FC236}">
                <a16:creationId xmlns:a16="http://schemas.microsoft.com/office/drawing/2014/main" id="{E5E4BAE7-1BD9-4D35-AD76-C130B0FB8877}"/>
              </a:ext>
            </a:extLst>
          </p:cNvPr>
          <p:cNvPicPr>
            <a:picLocks noChangeAspect="1"/>
          </p:cNvPicPr>
          <p:nvPr/>
        </p:nvPicPr>
        <p:blipFill rotWithShape="1">
          <a:blip r:embed="rId3"/>
          <a:srcRect l="59947" t="9625" r="3122" b="4994"/>
          <a:stretch/>
        </p:blipFill>
        <p:spPr>
          <a:xfrm>
            <a:off x="368300" y="1162169"/>
            <a:ext cx="2933700" cy="5429131"/>
          </a:xfrm>
          <a:prstGeom prst="rect">
            <a:avLst/>
          </a:prstGeom>
        </p:spPr>
      </p:pic>
      <p:sp>
        <p:nvSpPr>
          <p:cNvPr id="15" name="Right Triangle 14">
            <a:extLst>
              <a:ext uri="{FF2B5EF4-FFF2-40B4-BE49-F238E27FC236}">
                <a16:creationId xmlns:a16="http://schemas.microsoft.com/office/drawing/2014/main" id="{BF9DCE92-C608-4D26-A4B3-CE20562FEFB7}"/>
              </a:ext>
            </a:extLst>
          </p:cNvPr>
          <p:cNvSpPr/>
          <p:nvPr/>
        </p:nvSpPr>
        <p:spPr>
          <a:xfrm rot="5400000">
            <a:off x="561907" y="1535772"/>
            <a:ext cx="1168400" cy="749300"/>
          </a:xfrm>
          <a:prstGeom prst="rtTriangle">
            <a:avLst/>
          </a:prstGeom>
          <a:solidFill>
            <a:srgbClr val="0070C0">
              <a:alpha val="56863"/>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9A88F07B-7B1A-4C01-9217-59EA11587B6D}"/>
              </a:ext>
            </a:extLst>
          </p:cNvPr>
          <p:cNvCxnSpPr>
            <a:cxnSpLocks/>
          </p:cNvCxnSpPr>
          <p:nvPr/>
        </p:nvCxnSpPr>
        <p:spPr>
          <a:xfrm>
            <a:off x="746057" y="2933701"/>
            <a:ext cx="2403543" cy="0"/>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Speech Bubble: Oval 17">
            <a:extLst>
              <a:ext uri="{FF2B5EF4-FFF2-40B4-BE49-F238E27FC236}">
                <a16:creationId xmlns:a16="http://schemas.microsoft.com/office/drawing/2014/main" id="{2FDE6664-DE69-4199-A5F9-3C0AFD3C6B7E}"/>
              </a:ext>
            </a:extLst>
          </p:cNvPr>
          <p:cNvSpPr/>
          <p:nvPr/>
        </p:nvSpPr>
        <p:spPr>
          <a:xfrm>
            <a:off x="4169432" y="2704079"/>
            <a:ext cx="3517900" cy="1752413"/>
          </a:xfrm>
          <a:prstGeom prst="wedgeEllipseCallout">
            <a:avLst>
              <a:gd name="adj1" fmla="val -55851"/>
              <a:gd name="adj2" fmla="val 44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2 + 4 = 6, so we need to do 3 + 4 = 7.</a:t>
            </a:r>
          </a:p>
        </p:txBody>
      </p:sp>
      <p:sp>
        <p:nvSpPr>
          <p:cNvPr id="19" name="Speech Bubble: Oval 18">
            <a:extLst>
              <a:ext uri="{FF2B5EF4-FFF2-40B4-BE49-F238E27FC236}">
                <a16:creationId xmlns:a16="http://schemas.microsoft.com/office/drawing/2014/main" id="{B1CD87E5-88A4-4D7D-A913-9F1AED3F782B}"/>
              </a:ext>
            </a:extLst>
          </p:cNvPr>
          <p:cNvSpPr/>
          <p:nvPr/>
        </p:nvSpPr>
        <p:spPr>
          <a:xfrm>
            <a:off x="8039100" y="2710520"/>
            <a:ext cx="3606800" cy="1752413"/>
          </a:xfrm>
          <a:prstGeom prst="wedgeEllipseCallout">
            <a:avLst>
              <a:gd name="adj1" fmla="val 43383"/>
              <a:gd name="adj2" fmla="val 52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2 × 3 = 6, so we need to do 3 × 3 = 9.</a:t>
            </a:r>
          </a:p>
        </p:txBody>
      </p:sp>
      <p:sp>
        <p:nvSpPr>
          <p:cNvPr id="21" name="TextBox 20">
            <a:extLst>
              <a:ext uri="{FF2B5EF4-FFF2-40B4-BE49-F238E27FC236}">
                <a16:creationId xmlns:a16="http://schemas.microsoft.com/office/drawing/2014/main" id="{D2757D14-A10F-4346-AA30-040DE436E7A4}"/>
              </a:ext>
            </a:extLst>
          </p:cNvPr>
          <p:cNvSpPr txBox="1"/>
          <p:nvPr/>
        </p:nvSpPr>
        <p:spPr>
          <a:xfrm>
            <a:off x="3705157" y="4987978"/>
            <a:ext cx="7378700" cy="430887"/>
          </a:xfrm>
          <a:prstGeom prst="rect">
            <a:avLst/>
          </a:prstGeom>
          <a:noFill/>
        </p:spPr>
        <p:txBody>
          <a:bodyPr wrap="square">
            <a:spAutoFit/>
          </a:bodyPr>
          <a:lstStyle/>
          <a:p>
            <a:pPr>
              <a:buNone/>
            </a:pPr>
            <a:r>
              <a:rPr lang="en-US" sz="2200" dirty="0">
                <a:solidFill>
                  <a:srgbClr val="585858"/>
                </a:solidFill>
              </a:rPr>
              <a:t>Who is correct?</a:t>
            </a:r>
            <a:endParaRPr lang="en-GB" sz="2200" dirty="0"/>
          </a:p>
        </p:txBody>
      </p:sp>
      <p:sp>
        <p:nvSpPr>
          <p:cNvPr id="22" name="TextBox 21">
            <a:extLst>
              <a:ext uri="{FF2B5EF4-FFF2-40B4-BE49-F238E27FC236}">
                <a16:creationId xmlns:a16="http://schemas.microsoft.com/office/drawing/2014/main" id="{62A95E04-3B6A-4941-9D49-5FE1ADFB9B5D}"/>
              </a:ext>
            </a:extLst>
          </p:cNvPr>
          <p:cNvSpPr txBox="1"/>
          <p:nvPr/>
        </p:nvSpPr>
        <p:spPr>
          <a:xfrm>
            <a:off x="3302000" y="4412456"/>
            <a:ext cx="1270000" cy="430887"/>
          </a:xfrm>
          <a:prstGeom prst="rect">
            <a:avLst/>
          </a:prstGeom>
          <a:noFill/>
        </p:spPr>
        <p:txBody>
          <a:bodyPr wrap="square">
            <a:spAutoFit/>
          </a:bodyPr>
          <a:lstStyle/>
          <a:p>
            <a:pPr>
              <a:buNone/>
            </a:pPr>
            <a:r>
              <a:rPr lang="en-US" sz="2200" b="1" dirty="0">
                <a:solidFill>
                  <a:srgbClr val="585858"/>
                </a:solidFill>
              </a:rPr>
              <a:t>Chima</a:t>
            </a:r>
            <a:endParaRPr lang="en-GB" sz="2200" b="1" dirty="0"/>
          </a:p>
        </p:txBody>
      </p:sp>
      <p:sp>
        <p:nvSpPr>
          <p:cNvPr id="23" name="TextBox 22">
            <a:extLst>
              <a:ext uri="{FF2B5EF4-FFF2-40B4-BE49-F238E27FC236}">
                <a16:creationId xmlns:a16="http://schemas.microsoft.com/office/drawing/2014/main" id="{8D9EA34D-A079-4C0D-BB69-6978304E2F3E}"/>
              </a:ext>
            </a:extLst>
          </p:cNvPr>
          <p:cNvSpPr txBox="1"/>
          <p:nvPr/>
        </p:nvSpPr>
        <p:spPr>
          <a:xfrm>
            <a:off x="10802664" y="4557090"/>
            <a:ext cx="1270000" cy="430887"/>
          </a:xfrm>
          <a:prstGeom prst="rect">
            <a:avLst/>
          </a:prstGeom>
          <a:noFill/>
        </p:spPr>
        <p:txBody>
          <a:bodyPr wrap="square">
            <a:spAutoFit/>
          </a:bodyPr>
          <a:lstStyle/>
          <a:p>
            <a:pPr>
              <a:buNone/>
            </a:pPr>
            <a:r>
              <a:rPr lang="en-US" sz="2200" b="1" dirty="0">
                <a:solidFill>
                  <a:srgbClr val="585858"/>
                </a:solidFill>
              </a:rPr>
              <a:t>Neung</a:t>
            </a:r>
            <a:endParaRPr lang="en-GB" sz="2200" b="1" dirty="0"/>
          </a:p>
        </p:txBody>
      </p:sp>
      <p:sp>
        <p:nvSpPr>
          <p:cNvPr id="17" name="TextBox 16">
            <a:extLst>
              <a:ext uri="{FF2B5EF4-FFF2-40B4-BE49-F238E27FC236}">
                <a16:creationId xmlns:a16="http://schemas.microsoft.com/office/drawing/2014/main" id="{FA9718B2-8717-4064-8047-A28D93F8D669}"/>
              </a:ext>
            </a:extLst>
          </p:cNvPr>
          <p:cNvSpPr txBox="1"/>
          <p:nvPr/>
        </p:nvSpPr>
        <p:spPr>
          <a:xfrm>
            <a:off x="4354872" y="5647459"/>
            <a:ext cx="5202864" cy="769441"/>
          </a:xfrm>
          <a:prstGeom prst="rect">
            <a:avLst/>
          </a:prstGeom>
          <a:noFill/>
        </p:spPr>
        <p:txBody>
          <a:bodyPr wrap="square">
            <a:spAutoFit/>
          </a:bodyPr>
          <a:lstStyle/>
          <a:p>
            <a:pPr>
              <a:buNone/>
            </a:pPr>
            <a:r>
              <a:rPr lang="en-US" sz="2200" dirty="0">
                <a:solidFill>
                  <a:srgbClr val="585858"/>
                </a:solidFill>
              </a:rPr>
              <a:t>What would the students need to do to make the first triangle four times bigger?</a:t>
            </a:r>
            <a:endParaRPr lang="en-GB" sz="2200" dirty="0"/>
          </a:p>
        </p:txBody>
      </p:sp>
    </p:spTree>
    <p:extLst>
      <p:ext uri="{BB962C8B-B14F-4D97-AF65-F5344CB8AC3E}">
        <p14:creationId xmlns:p14="http://schemas.microsoft.com/office/powerpoint/2010/main" val="12822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18" grpId="0" animBg="1"/>
      <p:bldP spid="19" grpId="0" animBg="1"/>
      <p:bldP spid="21" grpId="0"/>
      <p:bldP spid="22" grpId="0"/>
      <p:bldP spid="23"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E0D3A7-BFD4-2340-B30C-27181E994E43}"/>
              </a:ext>
            </a:extLst>
          </p:cNvPr>
          <p:cNvSpPr>
            <a:spLocks noGrp="1"/>
          </p:cNvSpPr>
          <p:nvPr>
            <p:ph type="body" sz="quarter" idx="10"/>
          </p:nvPr>
        </p:nvSpPr>
        <p:spPr>
          <a:xfrm>
            <a:off x="145679" y="1214149"/>
            <a:ext cx="5169271" cy="2816635"/>
          </a:xfrm>
        </p:spPr>
        <p:txBody>
          <a:bodyPr>
            <a:normAutofit/>
          </a:bodyPr>
          <a:lstStyle/>
          <a:p>
            <a:r>
              <a:rPr lang="en-US" sz="2200" dirty="0"/>
              <a:t>The font ‘Happy Days’ comes in different sizes.</a:t>
            </a:r>
          </a:p>
          <a:p>
            <a:r>
              <a:rPr lang="en-US" sz="2200" dirty="0"/>
              <a:t>Size 48 text is twice as big as size 24 text.</a:t>
            </a:r>
          </a:p>
          <a:p>
            <a:r>
              <a:rPr lang="en-US" sz="2200" dirty="0"/>
              <a:t>If a sheet of paper is full of size 24 text, how many sheets of paper will be needed if the same text is enlarged to size 48?</a:t>
            </a:r>
          </a:p>
        </p:txBody>
      </p:sp>
      <p:sp>
        <p:nvSpPr>
          <p:cNvPr id="4" name="Text Placeholder 2">
            <a:extLst>
              <a:ext uri="{FF2B5EF4-FFF2-40B4-BE49-F238E27FC236}">
                <a16:creationId xmlns:a16="http://schemas.microsoft.com/office/drawing/2014/main" id="{208888E4-E141-3242-8846-BD125C4DD69E}"/>
              </a:ext>
            </a:extLst>
          </p:cNvPr>
          <p:cNvSpPr txBox="1">
            <a:spLocks/>
          </p:cNvSpPr>
          <p:nvPr/>
        </p:nvSpPr>
        <p:spPr>
          <a:xfrm>
            <a:off x="145680" y="441100"/>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US" dirty="0"/>
              <a:t>Activity K: The fonts</a:t>
            </a:r>
          </a:p>
        </p:txBody>
      </p:sp>
      <p:pic>
        <p:nvPicPr>
          <p:cNvPr id="7" name="Picture 6">
            <a:extLst>
              <a:ext uri="{FF2B5EF4-FFF2-40B4-BE49-F238E27FC236}">
                <a16:creationId xmlns:a16="http://schemas.microsoft.com/office/drawing/2014/main" id="{A126FAD4-19F9-2443-BA17-7870E11FB652}"/>
              </a:ext>
            </a:extLst>
          </p:cNvPr>
          <p:cNvPicPr>
            <a:picLocks noChangeAspect="1"/>
          </p:cNvPicPr>
          <p:nvPr/>
        </p:nvPicPr>
        <p:blipFill>
          <a:blip r:embed="rId3"/>
          <a:stretch>
            <a:fillRect/>
          </a:stretch>
        </p:blipFill>
        <p:spPr>
          <a:xfrm>
            <a:off x="5668935" y="1615136"/>
            <a:ext cx="6403729" cy="1324161"/>
          </a:xfrm>
          <a:prstGeom prst="rect">
            <a:avLst/>
          </a:prstGeom>
          <a:ln w="57150">
            <a:solidFill>
              <a:schemeClr val="tx1"/>
            </a:solidFill>
          </a:ln>
        </p:spPr>
      </p:pic>
      <p:sp>
        <p:nvSpPr>
          <p:cNvPr id="5" name="Action Button: Help 4">
            <a:hlinkClick r:id="" action="ppaction://noaction" highlightClick="1"/>
            <a:extLst>
              <a:ext uri="{FF2B5EF4-FFF2-40B4-BE49-F238E27FC236}">
                <a16:creationId xmlns:a16="http://schemas.microsoft.com/office/drawing/2014/main" id="{54A60DA0-DD35-45B8-846F-1ECB06169BD4}"/>
              </a:ext>
            </a:extLst>
          </p:cNvPr>
          <p:cNvSpPr/>
          <p:nvPr/>
        </p:nvSpPr>
        <p:spPr>
          <a:xfrm>
            <a:off x="818035" y="503880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FF2667-CD0E-4E38-B2B8-BA75C8C17465}"/>
              </a:ext>
            </a:extLst>
          </p:cNvPr>
          <p:cNvSpPr txBox="1"/>
          <p:nvPr/>
        </p:nvSpPr>
        <p:spPr>
          <a:xfrm>
            <a:off x="1830974" y="5005696"/>
            <a:ext cx="6951076" cy="769441"/>
          </a:xfrm>
          <a:prstGeom prst="rect">
            <a:avLst/>
          </a:prstGeom>
          <a:noFill/>
        </p:spPr>
        <p:txBody>
          <a:bodyPr wrap="square" rtlCol="0">
            <a:spAutoFit/>
          </a:bodyPr>
          <a:lstStyle/>
          <a:p>
            <a:pPr>
              <a:buNone/>
            </a:pPr>
            <a:r>
              <a:rPr lang="en-US" sz="2200" dirty="0"/>
              <a:t>How many sheets of paper would be needed if it was enlarged to size 96?</a:t>
            </a:r>
          </a:p>
        </p:txBody>
      </p:sp>
    </p:spTree>
    <p:extLst>
      <p:ext uri="{BB962C8B-B14F-4D97-AF65-F5344CB8AC3E}">
        <p14:creationId xmlns:p14="http://schemas.microsoft.com/office/powerpoint/2010/main" val="9767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B0D2AE-5077-4EC2-A070-3C582E473C7C}"/>
              </a:ext>
            </a:extLst>
          </p:cNvPr>
          <p:cNvPicPr>
            <a:picLocks noChangeAspect="1"/>
          </p:cNvPicPr>
          <p:nvPr/>
        </p:nvPicPr>
        <p:blipFill>
          <a:blip r:embed="rId3"/>
          <a:stretch>
            <a:fillRect/>
          </a:stretch>
        </p:blipFill>
        <p:spPr>
          <a:xfrm rot="16200000">
            <a:off x="-582438" y="1998597"/>
            <a:ext cx="5447978" cy="4098900"/>
          </a:xfrm>
          <a:prstGeom prst="rect">
            <a:avLst/>
          </a:prstGeom>
        </p:spPr>
      </p:pic>
      <p:sp>
        <p:nvSpPr>
          <p:cNvPr id="5" name="L-Shape 4">
            <a:extLst>
              <a:ext uri="{FF2B5EF4-FFF2-40B4-BE49-F238E27FC236}">
                <a16:creationId xmlns:a16="http://schemas.microsoft.com/office/drawing/2014/main" id="{88B32282-A4EC-4536-81F1-B7FD5A2A7EEE}"/>
              </a:ext>
            </a:extLst>
          </p:cNvPr>
          <p:cNvSpPr/>
          <p:nvPr/>
        </p:nvSpPr>
        <p:spPr>
          <a:xfrm rot="16200000">
            <a:off x="454797" y="-362696"/>
            <a:ext cx="1324058" cy="2049449"/>
          </a:xfrm>
          <a:prstGeom prst="corner">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A9717EB-017D-41EE-9822-B2F7E48260F0}"/>
              </a:ext>
            </a:extLst>
          </p:cNvPr>
          <p:cNvSpPr txBox="1"/>
          <p:nvPr/>
        </p:nvSpPr>
        <p:spPr>
          <a:xfrm rot="16200000">
            <a:off x="241300" y="3426795"/>
            <a:ext cx="385042" cy="523220"/>
          </a:xfrm>
          <a:prstGeom prst="rect">
            <a:avLst/>
          </a:prstGeom>
          <a:noFill/>
        </p:spPr>
        <p:txBody>
          <a:bodyPr wrap="none" rtlCol="0">
            <a:spAutoFit/>
          </a:bodyPr>
          <a:lstStyle/>
          <a:p>
            <a:pPr>
              <a:buNone/>
            </a:pPr>
            <a:r>
              <a:rPr lang="en-GB" dirty="0">
                <a:solidFill>
                  <a:schemeClr val="bg1"/>
                </a:solidFill>
              </a:rPr>
              <a:t>1</a:t>
            </a:r>
          </a:p>
        </p:txBody>
      </p:sp>
      <p:sp>
        <p:nvSpPr>
          <p:cNvPr id="3" name="TextBox 2">
            <a:extLst>
              <a:ext uri="{FF2B5EF4-FFF2-40B4-BE49-F238E27FC236}">
                <a16:creationId xmlns:a16="http://schemas.microsoft.com/office/drawing/2014/main" id="{B79999C7-10DF-4890-8AEF-BCB2CBE1FCD0}"/>
              </a:ext>
            </a:extLst>
          </p:cNvPr>
          <p:cNvSpPr txBox="1"/>
          <p:nvPr/>
        </p:nvSpPr>
        <p:spPr>
          <a:xfrm rot="10800000">
            <a:off x="1175562" y="3448956"/>
            <a:ext cx="845103" cy="523220"/>
          </a:xfrm>
          <a:prstGeom prst="rect">
            <a:avLst/>
          </a:prstGeom>
          <a:noFill/>
        </p:spPr>
        <p:txBody>
          <a:bodyPr wrap="none" rtlCol="0">
            <a:spAutoFit/>
          </a:bodyPr>
          <a:lstStyle/>
          <a:p>
            <a:pPr>
              <a:buNone/>
            </a:pPr>
            <a:r>
              <a:rPr lang="en-GB" dirty="0">
                <a:solidFill>
                  <a:schemeClr val="bg1"/>
                </a:solidFill>
              </a:rPr>
              <a:t>Red</a:t>
            </a:r>
          </a:p>
        </p:txBody>
      </p:sp>
      <p:sp>
        <p:nvSpPr>
          <p:cNvPr id="8" name="TextBox 7">
            <a:extLst>
              <a:ext uri="{FF2B5EF4-FFF2-40B4-BE49-F238E27FC236}">
                <a16:creationId xmlns:a16="http://schemas.microsoft.com/office/drawing/2014/main" id="{2FF9CA7C-7F80-4ECC-9397-EFB1C0DAB51F}"/>
              </a:ext>
            </a:extLst>
          </p:cNvPr>
          <p:cNvSpPr txBox="1"/>
          <p:nvPr/>
        </p:nvSpPr>
        <p:spPr>
          <a:xfrm>
            <a:off x="856448" y="2124897"/>
            <a:ext cx="1385316" cy="523220"/>
          </a:xfrm>
          <a:prstGeom prst="rect">
            <a:avLst/>
          </a:prstGeom>
          <a:noFill/>
        </p:spPr>
        <p:txBody>
          <a:bodyPr wrap="none" rtlCol="0">
            <a:spAutoFit/>
          </a:bodyPr>
          <a:lstStyle/>
          <a:p>
            <a:pPr>
              <a:buNone/>
            </a:pPr>
            <a:r>
              <a:rPr lang="en-GB" dirty="0">
                <a:solidFill>
                  <a:schemeClr val="bg1"/>
                </a:solidFill>
              </a:rPr>
              <a:t>Orange</a:t>
            </a:r>
          </a:p>
        </p:txBody>
      </p:sp>
      <p:sp>
        <p:nvSpPr>
          <p:cNvPr id="9" name="TextBox 8">
            <a:extLst>
              <a:ext uri="{FF2B5EF4-FFF2-40B4-BE49-F238E27FC236}">
                <a16:creationId xmlns:a16="http://schemas.microsoft.com/office/drawing/2014/main" id="{14CDD9C7-A0FB-451A-AAF7-2568AAECA996}"/>
              </a:ext>
            </a:extLst>
          </p:cNvPr>
          <p:cNvSpPr txBox="1"/>
          <p:nvPr/>
        </p:nvSpPr>
        <p:spPr>
          <a:xfrm rot="10800000">
            <a:off x="1428419" y="5441789"/>
            <a:ext cx="2066591" cy="523220"/>
          </a:xfrm>
          <a:prstGeom prst="rect">
            <a:avLst/>
          </a:prstGeom>
          <a:noFill/>
        </p:spPr>
        <p:txBody>
          <a:bodyPr wrap="none" rtlCol="0">
            <a:spAutoFit/>
          </a:bodyPr>
          <a:lstStyle/>
          <a:p>
            <a:pPr>
              <a:buNone/>
            </a:pPr>
            <a:r>
              <a:rPr lang="en-GB" dirty="0">
                <a:solidFill>
                  <a:schemeClr val="bg1"/>
                </a:solidFill>
              </a:rPr>
              <a:t>Light purple</a:t>
            </a:r>
          </a:p>
        </p:txBody>
      </p:sp>
      <p:sp>
        <p:nvSpPr>
          <p:cNvPr id="10" name="TextBox 9">
            <a:extLst>
              <a:ext uri="{FF2B5EF4-FFF2-40B4-BE49-F238E27FC236}">
                <a16:creationId xmlns:a16="http://schemas.microsoft.com/office/drawing/2014/main" id="{83E2437A-4EBB-47B8-9512-B13CAD0DBC76}"/>
              </a:ext>
            </a:extLst>
          </p:cNvPr>
          <p:cNvSpPr txBox="1"/>
          <p:nvPr/>
        </p:nvSpPr>
        <p:spPr>
          <a:xfrm>
            <a:off x="2124411" y="4109754"/>
            <a:ext cx="2045753" cy="523220"/>
          </a:xfrm>
          <a:prstGeom prst="rect">
            <a:avLst/>
          </a:prstGeom>
          <a:noFill/>
        </p:spPr>
        <p:txBody>
          <a:bodyPr wrap="none" rtlCol="0">
            <a:spAutoFit/>
          </a:bodyPr>
          <a:lstStyle/>
          <a:p>
            <a:pPr>
              <a:buNone/>
            </a:pPr>
            <a:r>
              <a:rPr lang="en-GB" dirty="0">
                <a:solidFill>
                  <a:schemeClr val="bg1"/>
                </a:solidFill>
              </a:rPr>
              <a:t>Dark purple</a:t>
            </a:r>
          </a:p>
        </p:txBody>
      </p:sp>
      <p:sp>
        <p:nvSpPr>
          <p:cNvPr id="11" name="TextBox 10">
            <a:extLst>
              <a:ext uri="{FF2B5EF4-FFF2-40B4-BE49-F238E27FC236}">
                <a16:creationId xmlns:a16="http://schemas.microsoft.com/office/drawing/2014/main" id="{0AB87B79-77E8-44C0-8C04-4D8CA60D1F05}"/>
              </a:ext>
            </a:extLst>
          </p:cNvPr>
          <p:cNvSpPr txBox="1"/>
          <p:nvPr/>
        </p:nvSpPr>
        <p:spPr>
          <a:xfrm rot="5400000">
            <a:off x="2353807" y="1925024"/>
            <a:ext cx="1725152" cy="523220"/>
          </a:xfrm>
          <a:prstGeom prst="rect">
            <a:avLst/>
          </a:prstGeom>
          <a:noFill/>
        </p:spPr>
        <p:txBody>
          <a:bodyPr wrap="none" rtlCol="0">
            <a:spAutoFit/>
          </a:bodyPr>
          <a:lstStyle/>
          <a:p>
            <a:pPr>
              <a:buNone/>
            </a:pPr>
            <a:r>
              <a:rPr lang="en-GB" dirty="0">
                <a:solidFill>
                  <a:schemeClr val="bg1"/>
                </a:solidFill>
              </a:rPr>
              <a:t>Dark blue</a:t>
            </a:r>
          </a:p>
        </p:txBody>
      </p:sp>
      <p:sp>
        <p:nvSpPr>
          <p:cNvPr id="13" name="TextBox 12">
            <a:extLst>
              <a:ext uri="{FF2B5EF4-FFF2-40B4-BE49-F238E27FC236}">
                <a16:creationId xmlns:a16="http://schemas.microsoft.com/office/drawing/2014/main" id="{E4B682DB-462F-47A7-96E9-2ED1B05B35EC}"/>
              </a:ext>
            </a:extLst>
          </p:cNvPr>
          <p:cNvSpPr txBox="1"/>
          <p:nvPr/>
        </p:nvSpPr>
        <p:spPr>
          <a:xfrm rot="10800000">
            <a:off x="161617" y="4150402"/>
            <a:ext cx="1965603" cy="523220"/>
          </a:xfrm>
          <a:prstGeom prst="rect">
            <a:avLst/>
          </a:prstGeom>
          <a:noFill/>
        </p:spPr>
        <p:txBody>
          <a:bodyPr wrap="none" rtlCol="0">
            <a:spAutoFit/>
          </a:bodyPr>
          <a:lstStyle/>
          <a:p>
            <a:pPr>
              <a:buNone/>
            </a:pPr>
            <a:r>
              <a:rPr lang="en-GB" dirty="0">
                <a:solidFill>
                  <a:schemeClr val="bg1"/>
                </a:solidFill>
              </a:rPr>
              <a:t>Dark green</a:t>
            </a:r>
          </a:p>
        </p:txBody>
      </p:sp>
      <p:sp>
        <p:nvSpPr>
          <p:cNvPr id="14" name="TextBox 13">
            <a:extLst>
              <a:ext uri="{FF2B5EF4-FFF2-40B4-BE49-F238E27FC236}">
                <a16:creationId xmlns:a16="http://schemas.microsoft.com/office/drawing/2014/main" id="{5B16B82F-F9ED-42D9-BF4B-004EB1194D7C}"/>
              </a:ext>
            </a:extLst>
          </p:cNvPr>
          <p:cNvSpPr txBox="1"/>
          <p:nvPr/>
        </p:nvSpPr>
        <p:spPr>
          <a:xfrm>
            <a:off x="2141551" y="3464061"/>
            <a:ext cx="1745991" cy="523220"/>
          </a:xfrm>
          <a:prstGeom prst="rect">
            <a:avLst/>
          </a:prstGeom>
          <a:noFill/>
        </p:spPr>
        <p:txBody>
          <a:bodyPr wrap="none" rtlCol="0">
            <a:spAutoFit/>
          </a:bodyPr>
          <a:lstStyle/>
          <a:p>
            <a:pPr>
              <a:buNone/>
            </a:pPr>
            <a:r>
              <a:rPr lang="en-GB" dirty="0">
                <a:solidFill>
                  <a:schemeClr val="bg1"/>
                </a:solidFill>
              </a:rPr>
              <a:t>Light blue</a:t>
            </a:r>
          </a:p>
        </p:txBody>
      </p:sp>
      <p:sp>
        <p:nvSpPr>
          <p:cNvPr id="15" name="TextBox 14">
            <a:extLst>
              <a:ext uri="{FF2B5EF4-FFF2-40B4-BE49-F238E27FC236}">
                <a16:creationId xmlns:a16="http://schemas.microsoft.com/office/drawing/2014/main" id="{4DB034DD-1A2B-46F5-AC93-DFCF92F17885}"/>
              </a:ext>
            </a:extLst>
          </p:cNvPr>
          <p:cNvSpPr txBox="1"/>
          <p:nvPr/>
        </p:nvSpPr>
        <p:spPr>
          <a:xfrm rot="16200000">
            <a:off x="123606" y="5535967"/>
            <a:ext cx="1986441" cy="523220"/>
          </a:xfrm>
          <a:prstGeom prst="rect">
            <a:avLst/>
          </a:prstGeom>
          <a:noFill/>
        </p:spPr>
        <p:txBody>
          <a:bodyPr wrap="none" rtlCol="0">
            <a:spAutoFit/>
          </a:bodyPr>
          <a:lstStyle/>
          <a:p>
            <a:pPr>
              <a:buNone/>
            </a:pPr>
            <a:r>
              <a:rPr lang="en-GB" dirty="0">
                <a:solidFill>
                  <a:schemeClr val="bg1"/>
                </a:solidFill>
              </a:rPr>
              <a:t>Light green</a:t>
            </a:r>
          </a:p>
        </p:txBody>
      </p:sp>
      <p:pic>
        <p:nvPicPr>
          <p:cNvPr id="16" name="Picture 15">
            <a:extLst>
              <a:ext uri="{FF2B5EF4-FFF2-40B4-BE49-F238E27FC236}">
                <a16:creationId xmlns:a16="http://schemas.microsoft.com/office/drawing/2014/main" id="{2078EEF9-2E03-4F0F-BDEC-F7FE3F4499CB}"/>
              </a:ext>
            </a:extLst>
          </p:cNvPr>
          <p:cNvPicPr>
            <a:picLocks noChangeAspect="1"/>
          </p:cNvPicPr>
          <p:nvPr/>
        </p:nvPicPr>
        <p:blipFill>
          <a:blip r:embed="rId3"/>
          <a:stretch>
            <a:fillRect/>
          </a:stretch>
        </p:blipFill>
        <p:spPr>
          <a:xfrm rot="16200000">
            <a:off x="5811611" y="1998599"/>
            <a:ext cx="5447978" cy="4098900"/>
          </a:xfrm>
          <a:prstGeom prst="rect">
            <a:avLst/>
          </a:prstGeom>
        </p:spPr>
      </p:pic>
      <p:sp>
        <p:nvSpPr>
          <p:cNvPr id="17" name="L-Shape 16">
            <a:extLst>
              <a:ext uri="{FF2B5EF4-FFF2-40B4-BE49-F238E27FC236}">
                <a16:creationId xmlns:a16="http://schemas.microsoft.com/office/drawing/2014/main" id="{E5524730-4F8D-446E-850A-9865F8143B82}"/>
              </a:ext>
            </a:extLst>
          </p:cNvPr>
          <p:cNvSpPr/>
          <p:nvPr/>
        </p:nvSpPr>
        <p:spPr>
          <a:xfrm rot="16200000">
            <a:off x="6848846" y="-362694"/>
            <a:ext cx="1324058" cy="2049449"/>
          </a:xfrm>
          <a:prstGeom prst="corner">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DDCCB47A-A54C-42BE-9C45-28BF6DED02DD}"/>
              </a:ext>
            </a:extLst>
          </p:cNvPr>
          <p:cNvSpPr txBox="1"/>
          <p:nvPr/>
        </p:nvSpPr>
        <p:spPr>
          <a:xfrm rot="16200000">
            <a:off x="6635349" y="3426797"/>
            <a:ext cx="385042" cy="523220"/>
          </a:xfrm>
          <a:prstGeom prst="rect">
            <a:avLst/>
          </a:prstGeom>
          <a:noFill/>
        </p:spPr>
        <p:txBody>
          <a:bodyPr wrap="none" rtlCol="0">
            <a:spAutoFit/>
          </a:bodyPr>
          <a:lstStyle/>
          <a:p>
            <a:pPr>
              <a:buNone/>
            </a:pPr>
            <a:r>
              <a:rPr lang="en-GB" dirty="0">
                <a:solidFill>
                  <a:schemeClr val="bg1"/>
                </a:solidFill>
              </a:rPr>
              <a:t>1</a:t>
            </a:r>
          </a:p>
        </p:txBody>
      </p:sp>
      <p:sp>
        <p:nvSpPr>
          <p:cNvPr id="19" name="TextBox 18">
            <a:extLst>
              <a:ext uri="{FF2B5EF4-FFF2-40B4-BE49-F238E27FC236}">
                <a16:creationId xmlns:a16="http://schemas.microsoft.com/office/drawing/2014/main" id="{4D960542-503C-401D-90E2-E18483A8DA88}"/>
              </a:ext>
            </a:extLst>
          </p:cNvPr>
          <p:cNvSpPr txBox="1"/>
          <p:nvPr/>
        </p:nvSpPr>
        <p:spPr>
          <a:xfrm rot="10800000">
            <a:off x="7569611" y="3448958"/>
            <a:ext cx="845103" cy="523220"/>
          </a:xfrm>
          <a:prstGeom prst="rect">
            <a:avLst/>
          </a:prstGeom>
          <a:noFill/>
        </p:spPr>
        <p:txBody>
          <a:bodyPr wrap="none" rtlCol="0">
            <a:spAutoFit/>
          </a:bodyPr>
          <a:lstStyle/>
          <a:p>
            <a:pPr>
              <a:buNone/>
            </a:pPr>
            <a:r>
              <a:rPr lang="en-GB" dirty="0">
                <a:solidFill>
                  <a:schemeClr val="bg1"/>
                </a:solidFill>
              </a:rPr>
              <a:t>Red</a:t>
            </a:r>
          </a:p>
        </p:txBody>
      </p:sp>
      <p:sp>
        <p:nvSpPr>
          <p:cNvPr id="20" name="TextBox 19">
            <a:extLst>
              <a:ext uri="{FF2B5EF4-FFF2-40B4-BE49-F238E27FC236}">
                <a16:creationId xmlns:a16="http://schemas.microsoft.com/office/drawing/2014/main" id="{BF371836-2544-4D89-B018-77919E2A1493}"/>
              </a:ext>
            </a:extLst>
          </p:cNvPr>
          <p:cNvSpPr txBox="1"/>
          <p:nvPr/>
        </p:nvSpPr>
        <p:spPr>
          <a:xfrm>
            <a:off x="7250497" y="2124899"/>
            <a:ext cx="1385316" cy="523220"/>
          </a:xfrm>
          <a:prstGeom prst="rect">
            <a:avLst/>
          </a:prstGeom>
          <a:noFill/>
        </p:spPr>
        <p:txBody>
          <a:bodyPr wrap="none" rtlCol="0">
            <a:spAutoFit/>
          </a:bodyPr>
          <a:lstStyle/>
          <a:p>
            <a:pPr>
              <a:buNone/>
            </a:pPr>
            <a:r>
              <a:rPr lang="en-GB" dirty="0">
                <a:solidFill>
                  <a:schemeClr val="bg1"/>
                </a:solidFill>
              </a:rPr>
              <a:t>Orange</a:t>
            </a:r>
          </a:p>
        </p:txBody>
      </p:sp>
      <p:sp>
        <p:nvSpPr>
          <p:cNvPr id="21" name="TextBox 20">
            <a:extLst>
              <a:ext uri="{FF2B5EF4-FFF2-40B4-BE49-F238E27FC236}">
                <a16:creationId xmlns:a16="http://schemas.microsoft.com/office/drawing/2014/main" id="{2CB40C67-DB47-4BD2-9DE9-C27370F8424B}"/>
              </a:ext>
            </a:extLst>
          </p:cNvPr>
          <p:cNvSpPr txBox="1"/>
          <p:nvPr/>
        </p:nvSpPr>
        <p:spPr>
          <a:xfrm rot="10800000">
            <a:off x="7822468" y="5441791"/>
            <a:ext cx="2066591" cy="523220"/>
          </a:xfrm>
          <a:prstGeom prst="rect">
            <a:avLst/>
          </a:prstGeom>
          <a:noFill/>
        </p:spPr>
        <p:txBody>
          <a:bodyPr wrap="none" rtlCol="0">
            <a:spAutoFit/>
          </a:bodyPr>
          <a:lstStyle/>
          <a:p>
            <a:pPr>
              <a:buNone/>
            </a:pPr>
            <a:r>
              <a:rPr lang="en-GB" dirty="0">
                <a:solidFill>
                  <a:schemeClr val="bg1"/>
                </a:solidFill>
              </a:rPr>
              <a:t>Light purple</a:t>
            </a:r>
          </a:p>
        </p:txBody>
      </p:sp>
      <p:sp>
        <p:nvSpPr>
          <p:cNvPr id="22" name="TextBox 21">
            <a:extLst>
              <a:ext uri="{FF2B5EF4-FFF2-40B4-BE49-F238E27FC236}">
                <a16:creationId xmlns:a16="http://schemas.microsoft.com/office/drawing/2014/main" id="{ECE44A2D-32AB-4499-AD64-62685B0633D4}"/>
              </a:ext>
            </a:extLst>
          </p:cNvPr>
          <p:cNvSpPr txBox="1"/>
          <p:nvPr/>
        </p:nvSpPr>
        <p:spPr>
          <a:xfrm>
            <a:off x="8518460" y="4109756"/>
            <a:ext cx="2045753" cy="523220"/>
          </a:xfrm>
          <a:prstGeom prst="rect">
            <a:avLst/>
          </a:prstGeom>
          <a:noFill/>
        </p:spPr>
        <p:txBody>
          <a:bodyPr wrap="none" rtlCol="0">
            <a:spAutoFit/>
          </a:bodyPr>
          <a:lstStyle/>
          <a:p>
            <a:pPr>
              <a:buNone/>
            </a:pPr>
            <a:r>
              <a:rPr lang="en-GB" dirty="0">
                <a:solidFill>
                  <a:schemeClr val="bg1"/>
                </a:solidFill>
              </a:rPr>
              <a:t>Dark purple</a:t>
            </a:r>
          </a:p>
        </p:txBody>
      </p:sp>
      <p:sp>
        <p:nvSpPr>
          <p:cNvPr id="23" name="TextBox 22">
            <a:extLst>
              <a:ext uri="{FF2B5EF4-FFF2-40B4-BE49-F238E27FC236}">
                <a16:creationId xmlns:a16="http://schemas.microsoft.com/office/drawing/2014/main" id="{1856A68C-2EF0-40D8-9F4F-053CB394848E}"/>
              </a:ext>
            </a:extLst>
          </p:cNvPr>
          <p:cNvSpPr txBox="1"/>
          <p:nvPr/>
        </p:nvSpPr>
        <p:spPr>
          <a:xfrm rot="5400000">
            <a:off x="8747856" y="1925026"/>
            <a:ext cx="1725152" cy="523220"/>
          </a:xfrm>
          <a:prstGeom prst="rect">
            <a:avLst/>
          </a:prstGeom>
          <a:noFill/>
        </p:spPr>
        <p:txBody>
          <a:bodyPr wrap="none" rtlCol="0">
            <a:spAutoFit/>
          </a:bodyPr>
          <a:lstStyle/>
          <a:p>
            <a:pPr>
              <a:buNone/>
            </a:pPr>
            <a:r>
              <a:rPr lang="en-GB" dirty="0">
                <a:solidFill>
                  <a:schemeClr val="bg1"/>
                </a:solidFill>
              </a:rPr>
              <a:t>Dark blue</a:t>
            </a:r>
          </a:p>
        </p:txBody>
      </p:sp>
      <p:sp>
        <p:nvSpPr>
          <p:cNvPr id="24" name="TextBox 23">
            <a:extLst>
              <a:ext uri="{FF2B5EF4-FFF2-40B4-BE49-F238E27FC236}">
                <a16:creationId xmlns:a16="http://schemas.microsoft.com/office/drawing/2014/main" id="{FEE3AC70-9A74-4276-85D9-8A5326E92324}"/>
              </a:ext>
            </a:extLst>
          </p:cNvPr>
          <p:cNvSpPr txBox="1"/>
          <p:nvPr/>
        </p:nvSpPr>
        <p:spPr>
          <a:xfrm rot="10800000">
            <a:off x="6555666" y="4150404"/>
            <a:ext cx="1965603" cy="523220"/>
          </a:xfrm>
          <a:prstGeom prst="rect">
            <a:avLst/>
          </a:prstGeom>
          <a:noFill/>
        </p:spPr>
        <p:txBody>
          <a:bodyPr wrap="none" rtlCol="0">
            <a:spAutoFit/>
          </a:bodyPr>
          <a:lstStyle/>
          <a:p>
            <a:pPr>
              <a:buNone/>
            </a:pPr>
            <a:r>
              <a:rPr lang="en-GB" dirty="0">
                <a:solidFill>
                  <a:schemeClr val="bg1"/>
                </a:solidFill>
              </a:rPr>
              <a:t>Dark green</a:t>
            </a:r>
          </a:p>
        </p:txBody>
      </p:sp>
      <p:sp>
        <p:nvSpPr>
          <p:cNvPr id="25" name="TextBox 24">
            <a:extLst>
              <a:ext uri="{FF2B5EF4-FFF2-40B4-BE49-F238E27FC236}">
                <a16:creationId xmlns:a16="http://schemas.microsoft.com/office/drawing/2014/main" id="{CB2DFBC6-8A3E-447F-A0E5-D1319E9CD1CD}"/>
              </a:ext>
            </a:extLst>
          </p:cNvPr>
          <p:cNvSpPr txBox="1"/>
          <p:nvPr/>
        </p:nvSpPr>
        <p:spPr>
          <a:xfrm>
            <a:off x="8535600" y="3464063"/>
            <a:ext cx="1745991" cy="523220"/>
          </a:xfrm>
          <a:prstGeom prst="rect">
            <a:avLst/>
          </a:prstGeom>
          <a:noFill/>
        </p:spPr>
        <p:txBody>
          <a:bodyPr wrap="none" rtlCol="0">
            <a:spAutoFit/>
          </a:bodyPr>
          <a:lstStyle/>
          <a:p>
            <a:pPr>
              <a:buNone/>
            </a:pPr>
            <a:r>
              <a:rPr lang="en-GB" dirty="0">
                <a:solidFill>
                  <a:schemeClr val="bg1"/>
                </a:solidFill>
              </a:rPr>
              <a:t>Light blue</a:t>
            </a:r>
          </a:p>
        </p:txBody>
      </p:sp>
      <p:sp>
        <p:nvSpPr>
          <p:cNvPr id="26" name="TextBox 25">
            <a:extLst>
              <a:ext uri="{FF2B5EF4-FFF2-40B4-BE49-F238E27FC236}">
                <a16:creationId xmlns:a16="http://schemas.microsoft.com/office/drawing/2014/main" id="{E4ED608E-1B10-41DC-933D-3B9468ECA308}"/>
              </a:ext>
            </a:extLst>
          </p:cNvPr>
          <p:cNvSpPr txBox="1"/>
          <p:nvPr/>
        </p:nvSpPr>
        <p:spPr>
          <a:xfrm rot="16200000">
            <a:off x="6517655" y="5535969"/>
            <a:ext cx="1986441" cy="523220"/>
          </a:xfrm>
          <a:prstGeom prst="rect">
            <a:avLst/>
          </a:prstGeom>
          <a:noFill/>
        </p:spPr>
        <p:txBody>
          <a:bodyPr wrap="none" rtlCol="0">
            <a:spAutoFit/>
          </a:bodyPr>
          <a:lstStyle/>
          <a:p>
            <a:pPr>
              <a:buNone/>
            </a:pPr>
            <a:r>
              <a:rPr lang="en-GB" dirty="0">
                <a:solidFill>
                  <a:schemeClr val="bg1"/>
                </a:solidFill>
              </a:rPr>
              <a:t>Light green</a:t>
            </a:r>
          </a:p>
        </p:txBody>
      </p:sp>
    </p:spTree>
    <p:extLst>
      <p:ext uri="{BB962C8B-B14F-4D97-AF65-F5344CB8AC3E}">
        <p14:creationId xmlns:p14="http://schemas.microsoft.com/office/powerpoint/2010/main" val="12080792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26D0457-778A-4F95-A16B-E5ACE6BEE5CE}"/>
              </a:ext>
            </a:extLst>
          </p:cNvPr>
          <p:cNvGraphicFramePr>
            <a:graphicFrameLocks noGrp="1"/>
          </p:cNvGraphicFramePr>
          <p:nvPr>
            <p:extLst>
              <p:ext uri="{D42A27DB-BD31-4B8C-83A1-F6EECF244321}">
                <p14:modId xmlns:p14="http://schemas.microsoft.com/office/powerpoint/2010/main" val="3506594062"/>
              </p:ext>
            </p:extLst>
          </p:nvPr>
        </p:nvGraphicFramePr>
        <p:xfrm>
          <a:off x="35712" y="98566"/>
          <a:ext cx="12096000" cy="6552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1583092133"/>
                    </a:ext>
                  </a:extLst>
                </a:gridCol>
                <a:gridCol w="504000">
                  <a:extLst>
                    <a:ext uri="{9D8B030D-6E8A-4147-A177-3AD203B41FA5}">
                      <a16:colId xmlns:a16="http://schemas.microsoft.com/office/drawing/2014/main" val="1888490148"/>
                    </a:ext>
                  </a:extLst>
                </a:gridCol>
                <a:gridCol w="504000">
                  <a:extLst>
                    <a:ext uri="{9D8B030D-6E8A-4147-A177-3AD203B41FA5}">
                      <a16:colId xmlns:a16="http://schemas.microsoft.com/office/drawing/2014/main" val="2067012322"/>
                    </a:ext>
                  </a:extLst>
                </a:gridCol>
                <a:gridCol w="504000">
                  <a:extLst>
                    <a:ext uri="{9D8B030D-6E8A-4147-A177-3AD203B41FA5}">
                      <a16:colId xmlns:a16="http://schemas.microsoft.com/office/drawing/2014/main" val="2221580545"/>
                    </a:ext>
                  </a:extLst>
                </a:gridCol>
                <a:gridCol w="504000">
                  <a:extLst>
                    <a:ext uri="{9D8B030D-6E8A-4147-A177-3AD203B41FA5}">
                      <a16:colId xmlns:a16="http://schemas.microsoft.com/office/drawing/2014/main" val="2451502189"/>
                    </a:ext>
                  </a:extLst>
                </a:gridCol>
                <a:gridCol w="504000">
                  <a:extLst>
                    <a:ext uri="{9D8B030D-6E8A-4147-A177-3AD203B41FA5}">
                      <a16:colId xmlns:a16="http://schemas.microsoft.com/office/drawing/2014/main" val="3791412811"/>
                    </a:ext>
                  </a:extLst>
                </a:gridCol>
                <a:gridCol w="504000">
                  <a:extLst>
                    <a:ext uri="{9D8B030D-6E8A-4147-A177-3AD203B41FA5}">
                      <a16:colId xmlns:a16="http://schemas.microsoft.com/office/drawing/2014/main" val="342730984"/>
                    </a:ext>
                  </a:extLst>
                </a:gridCol>
                <a:gridCol w="504000">
                  <a:extLst>
                    <a:ext uri="{9D8B030D-6E8A-4147-A177-3AD203B41FA5}">
                      <a16:colId xmlns:a16="http://schemas.microsoft.com/office/drawing/2014/main" val="242092661"/>
                    </a:ext>
                  </a:extLst>
                </a:gridCol>
                <a:gridCol w="504000">
                  <a:extLst>
                    <a:ext uri="{9D8B030D-6E8A-4147-A177-3AD203B41FA5}">
                      <a16:colId xmlns:a16="http://schemas.microsoft.com/office/drawing/2014/main" val="3599500368"/>
                    </a:ext>
                  </a:extLst>
                </a:gridCol>
                <a:gridCol w="504000">
                  <a:extLst>
                    <a:ext uri="{9D8B030D-6E8A-4147-A177-3AD203B41FA5}">
                      <a16:colId xmlns:a16="http://schemas.microsoft.com/office/drawing/2014/main" val="3979325721"/>
                    </a:ext>
                  </a:extLst>
                </a:gridCol>
                <a:gridCol w="504000">
                  <a:extLst>
                    <a:ext uri="{9D8B030D-6E8A-4147-A177-3AD203B41FA5}">
                      <a16:colId xmlns:a16="http://schemas.microsoft.com/office/drawing/2014/main" val="883713578"/>
                    </a:ext>
                  </a:extLst>
                </a:gridCol>
                <a:gridCol w="504000">
                  <a:extLst>
                    <a:ext uri="{9D8B030D-6E8A-4147-A177-3AD203B41FA5}">
                      <a16:colId xmlns:a16="http://schemas.microsoft.com/office/drawing/2014/main" val="1010451563"/>
                    </a:ext>
                  </a:extLst>
                </a:gridCol>
                <a:gridCol w="504000">
                  <a:extLst>
                    <a:ext uri="{9D8B030D-6E8A-4147-A177-3AD203B41FA5}">
                      <a16:colId xmlns:a16="http://schemas.microsoft.com/office/drawing/2014/main" val="3513218657"/>
                    </a:ext>
                  </a:extLst>
                </a:gridCol>
                <a:gridCol w="504000">
                  <a:extLst>
                    <a:ext uri="{9D8B030D-6E8A-4147-A177-3AD203B41FA5}">
                      <a16:colId xmlns:a16="http://schemas.microsoft.com/office/drawing/2014/main" val="2766196284"/>
                    </a:ext>
                  </a:extLst>
                </a:gridCol>
                <a:gridCol w="504000">
                  <a:extLst>
                    <a:ext uri="{9D8B030D-6E8A-4147-A177-3AD203B41FA5}">
                      <a16:colId xmlns:a16="http://schemas.microsoft.com/office/drawing/2014/main" val="1100248343"/>
                    </a:ext>
                  </a:extLst>
                </a:gridCol>
                <a:gridCol w="504000">
                  <a:extLst>
                    <a:ext uri="{9D8B030D-6E8A-4147-A177-3AD203B41FA5}">
                      <a16:colId xmlns:a16="http://schemas.microsoft.com/office/drawing/2014/main" val="4021067735"/>
                    </a:ext>
                  </a:extLst>
                </a:gridCol>
                <a:gridCol w="504000">
                  <a:extLst>
                    <a:ext uri="{9D8B030D-6E8A-4147-A177-3AD203B41FA5}">
                      <a16:colId xmlns:a16="http://schemas.microsoft.com/office/drawing/2014/main" val="1006334059"/>
                    </a:ext>
                  </a:extLst>
                </a:gridCol>
                <a:gridCol w="504000">
                  <a:extLst>
                    <a:ext uri="{9D8B030D-6E8A-4147-A177-3AD203B41FA5}">
                      <a16:colId xmlns:a16="http://schemas.microsoft.com/office/drawing/2014/main" val="2464276302"/>
                    </a:ext>
                  </a:extLst>
                </a:gridCol>
                <a:gridCol w="504000">
                  <a:extLst>
                    <a:ext uri="{9D8B030D-6E8A-4147-A177-3AD203B41FA5}">
                      <a16:colId xmlns:a16="http://schemas.microsoft.com/office/drawing/2014/main" val="259211232"/>
                    </a:ext>
                  </a:extLst>
                </a:gridCol>
                <a:gridCol w="504000">
                  <a:extLst>
                    <a:ext uri="{9D8B030D-6E8A-4147-A177-3AD203B41FA5}">
                      <a16:colId xmlns:a16="http://schemas.microsoft.com/office/drawing/2014/main" val="2738722022"/>
                    </a:ext>
                  </a:extLst>
                </a:gridCol>
                <a:gridCol w="504000">
                  <a:extLst>
                    <a:ext uri="{9D8B030D-6E8A-4147-A177-3AD203B41FA5}">
                      <a16:colId xmlns:a16="http://schemas.microsoft.com/office/drawing/2014/main" val="925230293"/>
                    </a:ext>
                  </a:extLst>
                </a:gridCol>
                <a:gridCol w="504000">
                  <a:extLst>
                    <a:ext uri="{9D8B030D-6E8A-4147-A177-3AD203B41FA5}">
                      <a16:colId xmlns:a16="http://schemas.microsoft.com/office/drawing/2014/main" val="3374450534"/>
                    </a:ext>
                  </a:extLst>
                </a:gridCol>
                <a:gridCol w="504000">
                  <a:extLst>
                    <a:ext uri="{9D8B030D-6E8A-4147-A177-3AD203B41FA5}">
                      <a16:colId xmlns:a16="http://schemas.microsoft.com/office/drawing/2014/main" val="1777786319"/>
                    </a:ext>
                  </a:extLst>
                </a:gridCol>
                <a:gridCol w="504000">
                  <a:extLst>
                    <a:ext uri="{9D8B030D-6E8A-4147-A177-3AD203B41FA5}">
                      <a16:colId xmlns:a16="http://schemas.microsoft.com/office/drawing/2014/main" val="521947935"/>
                    </a:ext>
                  </a:extLst>
                </a:gridCol>
              </a:tblGrid>
              <a:tr h="504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156520830"/>
                  </a:ext>
                </a:extLst>
              </a:tr>
              <a:tr h="504000">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755202251"/>
                  </a:ext>
                </a:extLst>
              </a:tr>
              <a:tr h="504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70478546"/>
                  </a:ext>
                </a:extLst>
              </a:tr>
              <a:tr h="504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2914725827"/>
                  </a:ext>
                </a:extLst>
              </a:tr>
              <a:tr h="504000">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3397201546"/>
                  </a:ext>
                </a:extLst>
              </a:tr>
              <a:tr h="504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54830452"/>
                  </a:ext>
                </a:extLst>
              </a:tr>
              <a:tr h="504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77507656"/>
                  </a:ext>
                </a:extLst>
              </a:tr>
              <a:tr h="5040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45691768"/>
                  </a:ext>
                </a:extLst>
              </a:tr>
              <a:tr h="504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78338486"/>
                  </a:ext>
                </a:extLst>
              </a:tr>
              <a:tr h="504000">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3099327496"/>
                  </a:ext>
                </a:extLst>
              </a:tr>
              <a:tr h="504000">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solidFill>
                      <a:schemeClr val="bg1">
                        <a:lumMod val="65000"/>
                      </a:schemeClr>
                    </a:solidFill>
                  </a:tcPr>
                </a:tc>
                <a:tc>
                  <a:txBody>
                    <a:bodyPr/>
                    <a:lstStyle/>
                    <a:p>
                      <a:endParaRPr lang="en-GB" dirty="0"/>
                    </a:p>
                  </a:txBody>
                  <a:tcPr/>
                </a:tc>
                <a:extLst>
                  <a:ext uri="{0D108BD9-81ED-4DB2-BD59-A6C34878D82A}">
                    <a16:rowId xmlns:a16="http://schemas.microsoft.com/office/drawing/2014/main" val="125456974"/>
                  </a:ext>
                </a:extLst>
              </a:tr>
              <a:tr h="504000">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67566607"/>
                  </a:ext>
                </a:extLst>
              </a:tr>
              <a:tr h="504000">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solid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74422613"/>
                  </a:ext>
                </a:extLst>
              </a:tr>
            </a:tbl>
          </a:graphicData>
        </a:graphic>
      </p:graphicFrame>
    </p:spTree>
    <p:extLst>
      <p:ext uri="{BB962C8B-B14F-4D97-AF65-F5344CB8AC3E}">
        <p14:creationId xmlns:p14="http://schemas.microsoft.com/office/powerpoint/2010/main" val="111005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176167075"/>
              </p:ext>
            </p:extLst>
          </p:nvPr>
        </p:nvGraphicFramePr>
        <p:xfrm>
          <a:off x="635295" y="1210897"/>
          <a:ext cx="10700760" cy="3649275"/>
        </p:xfrm>
        <a:graphic>
          <a:graphicData uri="http://schemas.openxmlformats.org/drawingml/2006/table">
            <a:tbl>
              <a:tblPr firstRow="1" bandRow="1">
                <a:tableStyleId>{5940675A-B579-460E-94D1-54222C63F5DA}</a:tableStyleId>
              </a:tblPr>
              <a:tblGrid>
                <a:gridCol w="9460780">
                  <a:extLst>
                    <a:ext uri="{9D8B030D-6E8A-4147-A177-3AD203B41FA5}">
                      <a16:colId xmlns:a16="http://schemas.microsoft.com/office/drawing/2014/main" val="4162930053"/>
                    </a:ext>
                  </a:extLst>
                </a:gridCol>
                <a:gridCol w="1239980">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Understand and use reflections</a:t>
                      </a:r>
                    </a:p>
                  </a:txBody>
                  <a:tcPr anchor="ctr">
                    <a:solidFill>
                      <a:schemeClr val="accent2"/>
                    </a:solidFill>
                  </a:tcPr>
                </a:tc>
                <a:tc>
                  <a:txBody>
                    <a:bodyPr/>
                    <a:lstStyle/>
                    <a:p>
                      <a:r>
                        <a:rPr lang="en-GB" b="1" dirty="0">
                          <a:solidFill>
                            <a:schemeClr val="bg1"/>
                          </a:solidFill>
                        </a:rPr>
                        <a:t>Code</a:t>
                      </a:r>
                      <a:endParaRPr lang="en-GB" b="0" dirty="0">
                        <a:solidFill>
                          <a:schemeClr val="bg1"/>
                        </a:solidFill>
                      </a:endParaRPr>
                    </a:p>
                  </a:txBody>
                  <a:tcPr anchor="ctr">
                    <a:solidFill>
                      <a:schemeClr val="accent2"/>
                    </a:solidFill>
                  </a:tcPr>
                </a:tc>
                <a:extLst>
                  <a:ext uri="{0D108BD9-81ED-4DB2-BD59-A6C34878D82A}">
                    <a16:rowId xmlns:a16="http://schemas.microsoft.com/office/drawing/2014/main" val="979699445"/>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nature of reflections and appreciate what changes and what is invariant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6.3.3.1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minimum information required to describe a reflection (line of reflection)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6.3.3.2*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Reflect objects using a range of lines of reflection (including non-vertical and non-horizontal)</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6.3.3.3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1328538"/>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Understand and use enlargements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nature of enlargements and appreciate what changes and what is invariant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6.3.4.1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the minimum information required to describe an enlargement (centre of enlargement and scale factor)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6.3.4.2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r h="481824">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Enlarge objects using information about the centre of enlargement and scale factor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6.3.4.3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499767"/>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10421033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035BD0-D8BF-48D9-9BFD-6A8D828B70B1}"/>
              </a:ext>
            </a:extLst>
          </p:cNvPr>
          <p:cNvGraphicFramePr>
            <a:graphicFrameLocks noGrp="1"/>
          </p:cNvGraphicFramePr>
          <p:nvPr>
            <p:extLst>
              <p:ext uri="{D42A27DB-BD31-4B8C-83A1-F6EECF244321}">
                <p14:modId xmlns:p14="http://schemas.microsoft.com/office/powerpoint/2010/main" val="2539208102"/>
              </p:ext>
            </p:extLst>
          </p:nvPr>
        </p:nvGraphicFramePr>
        <p:xfrm>
          <a:off x="87085" y="45000"/>
          <a:ext cx="11844000" cy="676800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1298574030"/>
                    </a:ext>
                  </a:extLst>
                </a:gridCol>
                <a:gridCol w="1692000">
                  <a:extLst>
                    <a:ext uri="{9D8B030D-6E8A-4147-A177-3AD203B41FA5}">
                      <a16:colId xmlns:a16="http://schemas.microsoft.com/office/drawing/2014/main" val="206388926"/>
                    </a:ext>
                  </a:extLst>
                </a:gridCol>
                <a:gridCol w="1692000">
                  <a:extLst>
                    <a:ext uri="{9D8B030D-6E8A-4147-A177-3AD203B41FA5}">
                      <a16:colId xmlns:a16="http://schemas.microsoft.com/office/drawing/2014/main" val="180813722"/>
                    </a:ext>
                  </a:extLst>
                </a:gridCol>
                <a:gridCol w="1692000">
                  <a:extLst>
                    <a:ext uri="{9D8B030D-6E8A-4147-A177-3AD203B41FA5}">
                      <a16:colId xmlns:a16="http://schemas.microsoft.com/office/drawing/2014/main" val="3240802721"/>
                    </a:ext>
                  </a:extLst>
                </a:gridCol>
                <a:gridCol w="1692000">
                  <a:extLst>
                    <a:ext uri="{9D8B030D-6E8A-4147-A177-3AD203B41FA5}">
                      <a16:colId xmlns:a16="http://schemas.microsoft.com/office/drawing/2014/main" val="415150319"/>
                    </a:ext>
                  </a:extLst>
                </a:gridCol>
                <a:gridCol w="1692000">
                  <a:extLst>
                    <a:ext uri="{9D8B030D-6E8A-4147-A177-3AD203B41FA5}">
                      <a16:colId xmlns:a16="http://schemas.microsoft.com/office/drawing/2014/main" val="2115486759"/>
                    </a:ext>
                  </a:extLst>
                </a:gridCol>
                <a:gridCol w="1692000">
                  <a:extLst>
                    <a:ext uri="{9D8B030D-6E8A-4147-A177-3AD203B41FA5}">
                      <a16:colId xmlns:a16="http://schemas.microsoft.com/office/drawing/2014/main" val="3177058749"/>
                    </a:ext>
                  </a:extLst>
                </a:gridCol>
              </a:tblGrid>
              <a:tr h="169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448624"/>
                  </a:ext>
                </a:extLst>
              </a:tr>
              <a:tr h="169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450807"/>
                  </a:ext>
                </a:extLst>
              </a:tr>
              <a:tr h="169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439223"/>
                  </a:ext>
                </a:extLst>
              </a:tr>
              <a:tr h="1692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801001"/>
                  </a:ext>
                </a:extLst>
              </a:tr>
            </a:tbl>
          </a:graphicData>
        </a:graphic>
      </p:graphicFrame>
      <p:sp>
        <p:nvSpPr>
          <p:cNvPr id="3" name="Star: 5 Points 2">
            <a:extLst>
              <a:ext uri="{FF2B5EF4-FFF2-40B4-BE49-F238E27FC236}">
                <a16:creationId xmlns:a16="http://schemas.microsoft.com/office/drawing/2014/main" id="{2D43BBEA-3CDD-4385-9C80-8233189C640D}"/>
              </a:ext>
            </a:extLst>
          </p:cNvPr>
          <p:cNvSpPr/>
          <p:nvPr/>
        </p:nvSpPr>
        <p:spPr>
          <a:xfrm>
            <a:off x="228257"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tar: 5 Points 3">
            <a:extLst>
              <a:ext uri="{FF2B5EF4-FFF2-40B4-BE49-F238E27FC236}">
                <a16:creationId xmlns:a16="http://schemas.microsoft.com/office/drawing/2014/main" id="{A460FC9E-01B9-4BAE-9E25-D8D86963FB07}"/>
              </a:ext>
            </a:extLst>
          </p:cNvPr>
          <p:cNvSpPr/>
          <p:nvPr/>
        </p:nvSpPr>
        <p:spPr>
          <a:xfrm>
            <a:off x="1893771"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tar: 5 Points 4">
            <a:extLst>
              <a:ext uri="{FF2B5EF4-FFF2-40B4-BE49-F238E27FC236}">
                <a16:creationId xmlns:a16="http://schemas.microsoft.com/office/drawing/2014/main" id="{826B5BD1-0E14-445F-A8F5-0B5E0B54B3A7}"/>
              </a:ext>
            </a:extLst>
          </p:cNvPr>
          <p:cNvSpPr/>
          <p:nvPr/>
        </p:nvSpPr>
        <p:spPr>
          <a:xfrm>
            <a:off x="3591428"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tar: 5 Points 5">
            <a:extLst>
              <a:ext uri="{FF2B5EF4-FFF2-40B4-BE49-F238E27FC236}">
                <a16:creationId xmlns:a16="http://schemas.microsoft.com/office/drawing/2014/main" id="{B8448767-2790-4E92-BFD3-A74FF20F5AFB}"/>
              </a:ext>
            </a:extLst>
          </p:cNvPr>
          <p:cNvSpPr/>
          <p:nvPr/>
        </p:nvSpPr>
        <p:spPr>
          <a:xfrm>
            <a:off x="5271211"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tar: 5 Points 6">
            <a:extLst>
              <a:ext uri="{FF2B5EF4-FFF2-40B4-BE49-F238E27FC236}">
                <a16:creationId xmlns:a16="http://schemas.microsoft.com/office/drawing/2014/main" id="{2474C47A-2F6B-4EB8-BC26-61E64C3B3BCA}"/>
              </a:ext>
            </a:extLst>
          </p:cNvPr>
          <p:cNvSpPr/>
          <p:nvPr/>
        </p:nvSpPr>
        <p:spPr>
          <a:xfrm>
            <a:off x="6996941"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a:extLst>
              <a:ext uri="{FF2B5EF4-FFF2-40B4-BE49-F238E27FC236}">
                <a16:creationId xmlns:a16="http://schemas.microsoft.com/office/drawing/2014/main" id="{095F5945-DD2B-4E3E-8D81-F6C856AF73C5}"/>
              </a:ext>
            </a:extLst>
          </p:cNvPr>
          <p:cNvSpPr/>
          <p:nvPr/>
        </p:nvSpPr>
        <p:spPr>
          <a:xfrm>
            <a:off x="8676724"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tar: 5 Points 8">
            <a:extLst>
              <a:ext uri="{FF2B5EF4-FFF2-40B4-BE49-F238E27FC236}">
                <a16:creationId xmlns:a16="http://schemas.microsoft.com/office/drawing/2014/main" id="{CA589B98-DA7F-4A0D-A38D-077530E06D7A}"/>
              </a:ext>
            </a:extLst>
          </p:cNvPr>
          <p:cNvSpPr/>
          <p:nvPr/>
        </p:nvSpPr>
        <p:spPr>
          <a:xfrm>
            <a:off x="10356507" y="168089"/>
            <a:ext cx="1440000" cy="144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un 9">
            <a:extLst>
              <a:ext uri="{FF2B5EF4-FFF2-40B4-BE49-F238E27FC236}">
                <a16:creationId xmlns:a16="http://schemas.microsoft.com/office/drawing/2014/main" id="{51FA560E-3941-429A-9B00-3ADAC8ABFA28}"/>
              </a:ext>
            </a:extLst>
          </p:cNvPr>
          <p:cNvSpPr/>
          <p:nvPr/>
        </p:nvSpPr>
        <p:spPr>
          <a:xfrm>
            <a:off x="228257" y="1838535"/>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un 10">
            <a:extLst>
              <a:ext uri="{FF2B5EF4-FFF2-40B4-BE49-F238E27FC236}">
                <a16:creationId xmlns:a16="http://schemas.microsoft.com/office/drawing/2014/main" id="{8C36E54B-B7BD-4D5E-BE72-B6356827CA43}"/>
              </a:ext>
            </a:extLst>
          </p:cNvPr>
          <p:cNvSpPr/>
          <p:nvPr/>
        </p:nvSpPr>
        <p:spPr>
          <a:xfrm>
            <a:off x="1893771" y="1838535"/>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un 11">
            <a:extLst>
              <a:ext uri="{FF2B5EF4-FFF2-40B4-BE49-F238E27FC236}">
                <a16:creationId xmlns:a16="http://schemas.microsoft.com/office/drawing/2014/main" id="{9B90F4F3-28C9-4C94-A16E-1126EE7FCA98}"/>
              </a:ext>
            </a:extLst>
          </p:cNvPr>
          <p:cNvSpPr/>
          <p:nvPr/>
        </p:nvSpPr>
        <p:spPr>
          <a:xfrm>
            <a:off x="3591428" y="1838535"/>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un 12">
            <a:extLst>
              <a:ext uri="{FF2B5EF4-FFF2-40B4-BE49-F238E27FC236}">
                <a16:creationId xmlns:a16="http://schemas.microsoft.com/office/drawing/2014/main" id="{12A22FC0-FF40-4DD9-9786-1A9F236CB491}"/>
              </a:ext>
            </a:extLst>
          </p:cNvPr>
          <p:cNvSpPr/>
          <p:nvPr/>
        </p:nvSpPr>
        <p:spPr>
          <a:xfrm>
            <a:off x="5289085" y="1828041"/>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n 13">
            <a:extLst>
              <a:ext uri="{FF2B5EF4-FFF2-40B4-BE49-F238E27FC236}">
                <a16:creationId xmlns:a16="http://schemas.microsoft.com/office/drawing/2014/main" id="{6E73A05E-1F8B-4C57-B3A0-7FF2F14F90CF}"/>
              </a:ext>
            </a:extLst>
          </p:cNvPr>
          <p:cNvSpPr/>
          <p:nvPr/>
        </p:nvSpPr>
        <p:spPr>
          <a:xfrm>
            <a:off x="6986742" y="1838535"/>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un 14">
            <a:extLst>
              <a:ext uri="{FF2B5EF4-FFF2-40B4-BE49-F238E27FC236}">
                <a16:creationId xmlns:a16="http://schemas.microsoft.com/office/drawing/2014/main" id="{C75A73FA-31DE-4124-B241-E29A3AC2DEE7}"/>
              </a:ext>
            </a:extLst>
          </p:cNvPr>
          <p:cNvSpPr/>
          <p:nvPr/>
        </p:nvSpPr>
        <p:spPr>
          <a:xfrm>
            <a:off x="8676724" y="1838535"/>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un 15">
            <a:extLst>
              <a:ext uri="{FF2B5EF4-FFF2-40B4-BE49-F238E27FC236}">
                <a16:creationId xmlns:a16="http://schemas.microsoft.com/office/drawing/2014/main" id="{989BF587-8879-44B0-957A-B0F5C23E62D4}"/>
              </a:ext>
            </a:extLst>
          </p:cNvPr>
          <p:cNvSpPr/>
          <p:nvPr/>
        </p:nvSpPr>
        <p:spPr>
          <a:xfrm>
            <a:off x="10349913" y="1828041"/>
            <a:ext cx="1440000" cy="1440000"/>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oon 16">
            <a:extLst>
              <a:ext uri="{FF2B5EF4-FFF2-40B4-BE49-F238E27FC236}">
                <a16:creationId xmlns:a16="http://schemas.microsoft.com/office/drawing/2014/main" id="{B5F1D643-54DE-4000-8054-18239A4AB718}"/>
              </a:ext>
            </a:extLst>
          </p:cNvPr>
          <p:cNvSpPr>
            <a:spLocks noChangeAspect="1"/>
          </p:cNvSpPr>
          <p:nvPr/>
        </p:nvSpPr>
        <p:spPr>
          <a:xfrm rot="10800000">
            <a:off x="591857"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Moon 17">
            <a:extLst>
              <a:ext uri="{FF2B5EF4-FFF2-40B4-BE49-F238E27FC236}">
                <a16:creationId xmlns:a16="http://schemas.microsoft.com/office/drawing/2014/main" id="{36A76A24-3512-4ACE-B695-B260C45ED1B9}"/>
              </a:ext>
            </a:extLst>
          </p:cNvPr>
          <p:cNvSpPr>
            <a:spLocks noChangeAspect="1"/>
          </p:cNvSpPr>
          <p:nvPr/>
        </p:nvSpPr>
        <p:spPr>
          <a:xfrm rot="10800000">
            <a:off x="2257371"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Moon 18">
            <a:extLst>
              <a:ext uri="{FF2B5EF4-FFF2-40B4-BE49-F238E27FC236}">
                <a16:creationId xmlns:a16="http://schemas.microsoft.com/office/drawing/2014/main" id="{A5F9FC40-C170-42C0-A923-8821CE4C7E50}"/>
              </a:ext>
            </a:extLst>
          </p:cNvPr>
          <p:cNvSpPr>
            <a:spLocks noChangeAspect="1"/>
          </p:cNvSpPr>
          <p:nvPr/>
        </p:nvSpPr>
        <p:spPr>
          <a:xfrm rot="10800000">
            <a:off x="3998485"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Moon 19">
            <a:extLst>
              <a:ext uri="{FF2B5EF4-FFF2-40B4-BE49-F238E27FC236}">
                <a16:creationId xmlns:a16="http://schemas.microsoft.com/office/drawing/2014/main" id="{56C83BDD-B5E6-4063-A68C-7BC9C32F496A}"/>
              </a:ext>
            </a:extLst>
          </p:cNvPr>
          <p:cNvSpPr>
            <a:spLocks noChangeAspect="1"/>
          </p:cNvSpPr>
          <p:nvPr/>
        </p:nvSpPr>
        <p:spPr>
          <a:xfrm rot="10800000">
            <a:off x="5652685"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Moon 20">
            <a:extLst>
              <a:ext uri="{FF2B5EF4-FFF2-40B4-BE49-F238E27FC236}">
                <a16:creationId xmlns:a16="http://schemas.microsoft.com/office/drawing/2014/main" id="{8173BC2A-7F21-420B-A2F3-FA573030117A}"/>
              </a:ext>
            </a:extLst>
          </p:cNvPr>
          <p:cNvSpPr>
            <a:spLocks noChangeAspect="1"/>
          </p:cNvSpPr>
          <p:nvPr/>
        </p:nvSpPr>
        <p:spPr>
          <a:xfrm rot="10800000">
            <a:off x="7318198"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Moon 21">
            <a:extLst>
              <a:ext uri="{FF2B5EF4-FFF2-40B4-BE49-F238E27FC236}">
                <a16:creationId xmlns:a16="http://schemas.microsoft.com/office/drawing/2014/main" id="{F0BDAAAE-5DA0-4F96-9FE5-2CADC777FFB8}"/>
              </a:ext>
            </a:extLst>
          </p:cNvPr>
          <p:cNvSpPr>
            <a:spLocks noChangeAspect="1"/>
          </p:cNvSpPr>
          <p:nvPr/>
        </p:nvSpPr>
        <p:spPr>
          <a:xfrm rot="10800000">
            <a:off x="9059312"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Moon 22">
            <a:extLst>
              <a:ext uri="{FF2B5EF4-FFF2-40B4-BE49-F238E27FC236}">
                <a16:creationId xmlns:a16="http://schemas.microsoft.com/office/drawing/2014/main" id="{9A42F18A-A86C-4300-B9E6-A1F1AF3FFD5A}"/>
              </a:ext>
            </a:extLst>
          </p:cNvPr>
          <p:cNvSpPr>
            <a:spLocks noChangeAspect="1"/>
          </p:cNvSpPr>
          <p:nvPr/>
        </p:nvSpPr>
        <p:spPr>
          <a:xfrm rot="10800000">
            <a:off x="10713512" y="3579466"/>
            <a:ext cx="712800" cy="14255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Sun 23">
            <a:extLst>
              <a:ext uri="{FF2B5EF4-FFF2-40B4-BE49-F238E27FC236}">
                <a16:creationId xmlns:a16="http://schemas.microsoft.com/office/drawing/2014/main" id="{F2A5F9FF-110F-4510-AEE7-235E884A9395}"/>
              </a:ext>
            </a:extLst>
          </p:cNvPr>
          <p:cNvSpPr>
            <a:spLocks noChangeAspect="1"/>
          </p:cNvSpPr>
          <p:nvPr/>
        </p:nvSpPr>
        <p:spPr>
          <a:xfrm rot="960000">
            <a:off x="195671"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Sun 24">
            <a:extLst>
              <a:ext uri="{FF2B5EF4-FFF2-40B4-BE49-F238E27FC236}">
                <a16:creationId xmlns:a16="http://schemas.microsoft.com/office/drawing/2014/main" id="{4D518DCD-F9F1-45AB-B7D1-D8B2EEE1E161}"/>
              </a:ext>
            </a:extLst>
          </p:cNvPr>
          <p:cNvSpPr>
            <a:spLocks noChangeAspect="1"/>
          </p:cNvSpPr>
          <p:nvPr/>
        </p:nvSpPr>
        <p:spPr>
          <a:xfrm rot="960000">
            <a:off x="1883114"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Sun 25">
            <a:extLst>
              <a:ext uri="{FF2B5EF4-FFF2-40B4-BE49-F238E27FC236}">
                <a16:creationId xmlns:a16="http://schemas.microsoft.com/office/drawing/2014/main" id="{0A8475D8-4EEE-4C73-BC13-56C97ADF7E63}"/>
              </a:ext>
            </a:extLst>
          </p:cNvPr>
          <p:cNvSpPr>
            <a:spLocks noChangeAspect="1"/>
          </p:cNvSpPr>
          <p:nvPr/>
        </p:nvSpPr>
        <p:spPr>
          <a:xfrm rot="960000">
            <a:off x="3626103"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Sun 26">
            <a:extLst>
              <a:ext uri="{FF2B5EF4-FFF2-40B4-BE49-F238E27FC236}">
                <a16:creationId xmlns:a16="http://schemas.microsoft.com/office/drawing/2014/main" id="{E8A4C0A1-C40D-4422-9D63-7805E14C6AE7}"/>
              </a:ext>
            </a:extLst>
          </p:cNvPr>
          <p:cNvSpPr>
            <a:spLocks noChangeAspect="1"/>
          </p:cNvSpPr>
          <p:nvPr/>
        </p:nvSpPr>
        <p:spPr>
          <a:xfrm rot="960000">
            <a:off x="5313546"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Sun 27">
            <a:extLst>
              <a:ext uri="{FF2B5EF4-FFF2-40B4-BE49-F238E27FC236}">
                <a16:creationId xmlns:a16="http://schemas.microsoft.com/office/drawing/2014/main" id="{C5D4568F-B5C9-4802-B11B-53A2EBA2F5A5}"/>
              </a:ext>
            </a:extLst>
          </p:cNvPr>
          <p:cNvSpPr>
            <a:spLocks noChangeAspect="1"/>
          </p:cNvSpPr>
          <p:nvPr/>
        </p:nvSpPr>
        <p:spPr>
          <a:xfrm rot="960000">
            <a:off x="6992029"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un 28">
            <a:extLst>
              <a:ext uri="{FF2B5EF4-FFF2-40B4-BE49-F238E27FC236}">
                <a16:creationId xmlns:a16="http://schemas.microsoft.com/office/drawing/2014/main" id="{4FC792AC-F797-4196-A90C-9B631F58D331}"/>
              </a:ext>
            </a:extLst>
          </p:cNvPr>
          <p:cNvSpPr>
            <a:spLocks noChangeAspect="1"/>
          </p:cNvSpPr>
          <p:nvPr/>
        </p:nvSpPr>
        <p:spPr>
          <a:xfrm rot="960000">
            <a:off x="8679472"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Sun 29">
            <a:extLst>
              <a:ext uri="{FF2B5EF4-FFF2-40B4-BE49-F238E27FC236}">
                <a16:creationId xmlns:a16="http://schemas.microsoft.com/office/drawing/2014/main" id="{E985F0E1-296E-4A10-9597-868FF0AD3040}"/>
              </a:ext>
            </a:extLst>
          </p:cNvPr>
          <p:cNvSpPr>
            <a:spLocks noChangeAspect="1"/>
          </p:cNvSpPr>
          <p:nvPr/>
        </p:nvSpPr>
        <p:spPr>
          <a:xfrm rot="960000">
            <a:off x="10379700" y="5221182"/>
            <a:ext cx="1461311" cy="1461311"/>
          </a:xfrm>
          <a:prstGeom prst="sun">
            <a:avLst>
              <a:gd name="adj" fmla="val 2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76404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B4CC16-E85F-464F-A738-B565845EB6BE}"/>
              </a:ext>
            </a:extLst>
          </p:cNvPr>
          <p:cNvPicPr>
            <a:picLocks noChangeAspect="1"/>
          </p:cNvPicPr>
          <p:nvPr/>
        </p:nvPicPr>
        <p:blipFill>
          <a:blip r:embed="rId3"/>
          <a:stretch>
            <a:fillRect/>
          </a:stretch>
        </p:blipFill>
        <p:spPr>
          <a:xfrm rot="16200000">
            <a:off x="-214714" y="768244"/>
            <a:ext cx="6858000" cy="5321508"/>
          </a:xfrm>
          <a:prstGeom prst="rect">
            <a:avLst/>
          </a:prstGeom>
        </p:spPr>
      </p:pic>
      <p:pic>
        <p:nvPicPr>
          <p:cNvPr id="4" name="Picture 3">
            <a:extLst>
              <a:ext uri="{FF2B5EF4-FFF2-40B4-BE49-F238E27FC236}">
                <a16:creationId xmlns:a16="http://schemas.microsoft.com/office/drawing/2014/main" id="{501D4866-EB99-4E47-9BE0-BCDDEFD63E77}"/>
              </a:ext>
            </a:extLst>
          </p:cNvPr>
          <p:cNvPicPr>
            <a:picLocks noChangeAspect="1"/>
          </p:cNvPicPr>
          <p:nvPr/>
        </p:nvPicPr>
        <p:blipFill>
          <a:blip r:embed="rId3"/>
          <a:stretch>
            <a:fillRect/>
          </a:stretch>
        </p:blipFill>
        <p:spPr>
          <a:xfrm rot="16200000">
            <a:off x="5970186" y="768245"/>
            <a:ext cx="6858000" cy="5321508"/>
          </a:xfrm>
          <a:prstGeom prst="rect">
            <a:avLst/>
          </a:prstGeom>
        </p:spPr>
      </p:pic>
    </p:spTree>
    <p:extLst>
      <p:ext uri="{BB962C8B-B14F-4D97-AF65-F5344CB8AC3E}">
        <p14:creationId xmlns:p14="http://schemas.microsoft.com/office/powerpoint/2010/main" val="28185514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2A134-8A7E-428F-B5CA-950547D16C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747040" y="2433629"/>
            <a:ext cx="6480000" cy="1990742"/>
          </a:xfrm>
          <a:prstGeom prst="rect">
            <a:avLst/>
          </a:prstGeom>
        </p:spPr>
      </p:pic>
      <p:sp>
        <p:nvSpPr>
          <p:cNvPr id="201" name="TextBox 200">
            <a:extLst>
              <a:ext uri="{FF2B5EF4-FFF2-40B4-BE49-F238E27FC236}">
                <a16:creationId xmlns:a16="http://schemas.microsoft.com/office/drawing/2014/main" id="{4533867A-4B0B-45FC-B04A-EEC3B4386733}"/>
              </a:ext>
            </a:extLst>
          </p:cNvPr>
          <p:cNvSpPr txBox="1"/>
          <p:nvPr/>
        </p:nvSpPr>
        <p:spPr>
          <a:xfrm rot="16200000">
            <a:off x="-46186" y="3244334"/>
            <a:ext cx="718218" cy="369332"/>
          </a:xfrm>
          <a:prstGeom prst="rect">
            <a:avLst/>
          </a:prstGeom>
          <a:noFill/>
        </p:spPr>
        <p:txBody>
          <a:bodyPr wrap="square" rtlCol="0">
            <a:spAutoFit/>
          </a:bodyPr>
          <a:lstStyle/>
          <a:p>
            <a:pPr algn="ctr">
              <a:buNone/>
            </a:pPr>
            <a:r>
              <a:rPr lang="en-GB" sz="1800" dirty="0"/>
              <a:t>TOP</a:t>
            </a:r>
          </a:p>
        </p:txBody>
      </p:sp>
      <p:pic>
        <p:nvPicPr>
          <p:cNvPr id="203" name="Picture 202">
            <a:extLst>
              <a:ext uri="{FF2B5EF4-FFF2-40B4-BE49-F238E27FC236}">
                <a16:creationId xmlns:a16="http://schemas.microsoft.com/office/drawing/2014/main" id="{DAEEFE52-4547-40F7-9F8F-8EE7FF537D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3040666" y="2433628"/>
            <a:ext cx="6480000" cy="1990742"/>
          </a:xfrm>
          <a:prstGeom prst="rect">
            <a:avLst/>
          </a:prstGeom>
        </p:spPr>
      </p:pic>
      <p:pic>
        <p:nvPicPr>
          <p:cNvPr id="204" name="Picture 203">
            <a:extLst>
              <a:ext uri="{FF2B5EF4-FFF2-40B4-BE49-F238E27FC236}">
                <a16:creationId xmlns:a16="http://schemas.microsoft.com/office/drawing/2014/main" id="{0B285EEA-E1EF-495A-A7B0-4C574D8D07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434519" y="2433628"/>
            <a:ext cx="6480000" cy="1990742"/>
          </a:xfrm>
          <a:prstGeom prst="rect">
            <a:avLst/>
          </a:prstGeom>
        </p:spPr>
      </p:pic>
      <p:pic>
        <p:nvPicPr>
          <p:cNvPr id="207" name="Picture 206">
            <a:extLst>
              <a:ext uri="{FF2B5EF4-FFF2-40B4-BE49-F238E27FC236}">
                <a16:creationId xmlns:a16="http://schemas.microsoft.com/office/drawing/2014/main" id="{C63CB3D4-FDD9-4998-B3B1-E8B8E1662E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7828372" y="2433628"/>
            <a:ext cx="6480000" cy="1990742"/>
          </a:xfrm>
          <a:prstGeom prst="rect">
            <a:avLst/>
          </a:prstGeom>
        </p:spPr>
      </p:pic>
      <p:pic>
        <p:nvPicPr>
          <p:cNvPr id="208" name="Picture 207">
            <a:extLst>
              <a:ext uri="{FF2B5EF4-FFF2-40B4-BE49-F238E27FC236}">
                <a16:creationId xmlns:a16="http://schemas.microsoft.com/office/drawing/2014/main" id="{B29B47B7-26B2-4CF2-A6DF-0E47489BEB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646813" y="2433628"/>
            <a:ext cx="6480000" cy="1990742"/>
          </a:xfrm>
          <a:prstGeom prst="rect">
            <a:avLst/>
          </a:prstGeom>
        </p:spPr>
      </p:pic>
    </p:spTree>
    <p:extLst>
      <p:ext uri="{BB962C8B-B14F-4D97-AF65-F5344CB8AC3E}">
        <p14:creationId xmlns:p14="http://schemas.microsoft.com/office/powerpoint/2010/main" val="911122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12347-754B-416E-A6DE-894438C1C44E}"/>
              </a:ext>
            </a:extLst>
          </p:cNvPr>
          <p:cNvPicPr>
            <a:picLocks noChangeAspect="1"/>
          </p:cNvPicPr>
          <p:nvPr/>
        </p:nvPicPr>
        <p:blipFill>
          <a:blip r:embed="rId3"/>
          <a:stretch>
            <a:fillRect/>
          </a:stretch>
        </p:blipFill>
        <p:spPr>
          <a:xfrm>
            <a:off x="118131" y="-95408"/>
            <a:ext cx="3425730" cy="3416832"/>
          </a:xfrm>
          <a:prstGeom prst="rect">
            <a:avLst/>
          </a:prstGeom>
        </p:spPr>
      </p:pic>
      <p:pic>
        <p:nvPicPr>
          <p:cNvPr id="4" name="Picture 3">
            <a:extLst>
              <a:ext uri="{FF2B5EF4-FFF2-40B4-BE49-F238E27FC236}">
                <a16:creationId xmlns:a16="http://schemas.microsoft.com/office/drawing/2014/main" id="{AF083D95-884C-442F-AFA7-21FB415BBF7E}"/>
              </a:ext>
            </a:extLst>
          </p:cNvPr>
          <p:cNvPicPr>
            <a:picLocks noChangeAspect="1"/>
          </p:cNvPicPr>
          <p:nvPr/>
        </p:nvPicPr>
        <p:blipFill>
          <a:blip r:embed="rId3"/>
          <a:stretch>
            <a:fillRect/>
          </a:stretch>
        </p:blipFill>
        <p:spPr>
          <a:xfrm>
            <a:off x="118131" y="3388020"/>
            <a:ext cx="3425730" cy="3416832"/>
          </a:xfrm>
          <a:prstGeom prst="rect">
            <a:avLst/>
          </a:prstGeom>
        </p:spPr>
      </p:pic>
      <p:pic>
        <p:nvPicPr>
          <p:cNvPr id="5" name="Picture 4">
            <a:extLst>
              <a:ext uri="{FF2B5EF4-FFF2-40B4-BE49-F238E27FC236}">
                <a16:creationId xmlns:a16="http://schemas.microsoft.com/office/drawing/2014/main" id="{A7DA0181-0813-4ED0-AE95-5DB33D92BB7E}"/>
              </a:ext>
            </a:extLst>
          </p:cNvPr>
          <p:cNvPicPr>
            <a:picLocks noChangeAspect="1"/>
          </p:cNvPicPr>
          <p:nvPr/>
        </p:nvPicPr>
        <p:blipFill>
          <a:blip r:embed="rId3"/>
          <a:stretch>
            <a:fillRect/>
          </a:stretch>
        </p:blipFill>
        <p:spPr>
          <a:xfrm>
            <a:off x="4102942" y="-95408"/>
            <a:ext cx="3425730" cy="3416832"/>
          </a:xfrm>
          <a:prstGeom prst="rect">
            <a:avLst/>
          </a:prstGeom>
        </p:spPr>
      </p:pic>
      <p:pic>
        <p:nvPicPr>
          <p:cNvPr id="6" name="Picture 5">
            <a:extLst>
              <a:ext uri="{FF2B5EF4-FFF2-40B4-BE49-F238E27FC236}">
                <a16:creationId xmlns:a16="http://schemas.microsoft.com/office/drawing/2014/main" id="{96037DBB-0989-4CB3-80A6-CF237F704DC5}"/>
              </a:ext>
            </a:extLst>
          </p:cNvPr>
          <p:cNvPicPr>
            <a:picLocks noChangeAspect="1"/>
          </p:cNvPicPr>
          <p:nvPr/>
        </p:nvPicPr>
        <p:blipFill>
          <a:blip r:embed="rId3"/>
          <a:stretch>
            <a:fillRect/>
          </a:stretch>
        </p:blipFill>
        <p:spPr>
          <a:xfrm>
            <a:off x="4102942" y="3388020"/>
            <a:ext cx="3425730" cy="3416832"/>
          </a:xfrm>
          <a:prstGeom prst="rect">
            <a:avLst/>
          </a:prstGeom>
        </p:spPr>
      </p:pic>
      <p:pic>
        <p:nvPicPr>
          <p:cNvPr id="7" name="Picture 6">
            <a:extLst>
              <a:ext uri="{FF2B5EF4-FFF2-40B4-BE49-F238E27FC236}">
                <a16:creationId xmlns:a16="http://schemas.microsoft.com/office/drawing/2014/main" id="{252ECD8F-E0F9-4226-925B-9401C4802841}"/>
              </a:ext>
            </a:extLst>
          </p:cNvPr>
          <p:cNvPicPr>
            <a:picLocks noChangeAspect="1"/>
          </p:cNvPicPr>
          <p:nvPr/>
        </p:nvPicPr>
        <p:blipFill>
          <a:blip r:embed="rId3"/>
          <a:stretch>
            <a:fillRect/>
          </a:stretch>
        </p:blipFill>
        <p:spPr>
          <a:xfrm>
            <a:off x="8087753" y="-95408"/>
            <a:ext cx="3425730" cy="3416832"/>
          </a:xfrm>
          <a:prstGeom prst="rect">
            <a:avLst/>
          </a:prstGeom>
        </p:spPr>
      </p:pic>
      <p:pic>
        <p:nvPicPr>
          <p:cNvPr id="8" name="Picture 7">
            <a:extLst>
              <a:ext uri="{FF2B5EF4-FFF2-40B4-BE49-F238E27FC236}">
                <a16:creationId xmlns:a16="http://schemas.microsoft.com/office/drawing/2014/main" id="{278FB810-036F-463F-94E6-3A8F411E7A47}"/>
              </a:ext>
            </a:extLst>
          </p:cNvPr>
          <p:cNvPicPr>
            <a:picLocks noChangeAspect="1"/>
          </p:cNvPicPr>
          <p:nvPr/>
        </p:nvPicPr>
        <p:blipFill>
          <a:blip r:embed="rId3"/>
          <a:stretch>
            <a:fillRect/>
          </a:stretch>
        </p:blipFill>
        <p:spPr>
          <a:xfrm>
            <a:off x="8087753" y="3388020"/>
            <a:ext cx="3425730" cy="3416832"/>
          </a:xfrm>
          <a:prstGeom prst="rect">
            <a:avLst/>
          </a:prstGeom>
        </p:spPr>
      </p:pic>
    </p:spTree>
    <p:extLst>
      <p:ext uri="{BB962C8B-B14F-4D97-AF65-F5344CB8AC3E}">
        <p14:creationId xmlns:p14="http://schemas.microsoft.com/office/powerpoint/2010/main" val="4090859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B72F3-E2F2-D04B-9E34-CCC1392492D8}"/>
              </a:ext>
            </a:extLst>
          </p:cNvPr>
          <p:cNvPicPr>
            <a:picLocks noChangeAspect="1"/>
          </p:cNvPicPr>
          <p:nvPr/>
        </p:nvPicPr>
        <p:blipFill>
          <a:blip r:embed="rId3"/>
          <a:stretch>
            <a:fillRect/>
          </a:stretch>
        </p:blipFill>
        <p:spPr>
          <a:xfrm>
            <a:off x="376520" y="82911"/>
            <a:ext cx="5399375" cy="3309636"/>
          </a:xfrm>
          <a:prstGeom prst="rect">
            <a:avLst/>
          </a:prstGeom>
          <a:ln w="57150">
            <a:noFill/>
          </a:ln>
        </p:spPr>
      </p:pic>
      <p:pic>
        <p:nvPicPr>
          <p:cNvPr id="3" name="Picture 2">
            <a:extLst>
              <a:ext uri="{FF2B5EF4-FFF2-40B4-BE49-F238E27FC236}">
                <a16:creationId xmlns:a16="http://schemas.microsoft.com/office/drawing/2014/main" id="{2C9BE5E8-4F0F-7C43-B6CD-475C563F7338}"/>
              </a:ext>
            </a:extLst>
          </p:cNvPr>
          <p:cNvPicPr>
            <a:picLocks noChangeAspect="1"/>
          </p:cNvPicPr>
          <p:nvPr/>
        </p:nvPicPr>
        <p:blipFill>
          <a:blip r:embed="rId3"/>
          <a:stretch>
            <a:fillRect/>
          </a:stretch>
        </p:blipFill>
        <p:spPr>
          <a:xfrm>
            <a:off x="6236811" y="82911"/>
            <a:ext cx="5399375" cy="3309636"/>
          </a:xfrm>
          <a:prstGeom prst="rect">
            <a:avLst/>
          </a:prstGeom>
          <a:ln w="57150">
            <a:noFill/>
          </a:ln>
        </p:spPr>
      </p:pic>
      <p:pic>
        <p:nvPicPr>
          <p:cNvPr id="4" name="Picture 3">
            <a:extLst>
              <a:ext uri="{FF2B5EF4-FFF2-40B4-BE49-F238E27FC236}">
                <a16:creationId xmlns:a16="http://schemas.microsoft.com/office/drawing/2014/main" id="{7F777BC2-3399-AC47-9FB4-E14B181FC4A3}"/>
              </a:ext>
            </a:extLst>
          </p:cNvPr>
          <p:cNvPicPr>
            <a:picLocks noChangeAspect="1"/>
          </p:cNvPicPr>
          <p:nvPr/>
        </p:nvPicPr>
        <p:blipFill>
          <a:blip r:embed="rId3"/>
          <a:stretch>
            <a:fillRect/>
          </a:stretch>
        </p:blipFill>
        <p:spPr>
          <a:xfrm>
            <a:off x="376520" y="3476648"/>
            <a:ext cx="5399375" cy="3309636"/>
          </a:xfrm>
          <a:prstGeom prst="rect">
            <a:avLst/>
          </a:prstGeom>
          <a:ln w="57150">
            <a:noFill/>
          </a:ln>
        </p:spPr>
      </p:pic>
      <p:pic>
        <p:nvPicPr>
          <p:cNvPr id="5" name="Picture 4">
            <a:extLst>
              <a:ext uri="{FF2B5EF4-FFF2-40B4-BE49-F238E27FC236}">
                <a16:creationId xmlns:a16="http://schemas.microsoft.com/office/drawing/2014/main" id="{E82589D0-404B-2E41-8176-E1565765356D}"/>
              </a:ext>
            </a:extLst>
          </p:cNvPr>
          <p:cNvPicPr>
            <a:picLocks noChangeAspect="1"/>
          </p:cNvPicPr>
          <p:nvPr/>
        </p:nvPicPr>
        <p:blipFill>
          <a:blip r:embed="rId3"/>
          <a:stretch>
            <a:fillRect/>
          </a:stretch>
        </p:blipFill>
        <p:spPr>
          <a:xfrm>
            <a:off x="6236811" y="3476648"/>
            <a:ext cx="5399375" cy="3309636"/>
          </a:xfrm>
          <a:prstGeom prst="rect">
            <a:avLst/>
          </a:prstGeom>
          <a:ln w="57150">
            <a:noFill/>
          </a:ln>
        </p:spPr>
      </p:pic>
    </p:spTree>
    <p:extLst>
      <p:ext uri="{BB962C8B-B14F-4D97-AF65-F5344CB8AC3E}">
        <p14:creationId xmlns:p14="http://schemas.microsoft.com/office/powerpoint/2010/main" val="35252489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0ED51D-3737-4B0A-9CFB-6480B6EAB1ED}"/>
              </a:ext>
            </a:extLst>
          </p:cNvPr>
          <p:cNvSpPr txBox="1"/>
          <p:nvPr/>
        </p:nvSpPr>
        <p:spPr>
          <a:xfrm>
            <a:off x="3149662" y="29749"/>
            <a:ext cx="423514" cy="523220"/>
          </a:xfrm>
          <a:prstGeom prst="rect">
            <a:avLst/>
          </a:prstGeom>
          <a:noFill/>
        </p:spPr>
        <p:txBody>
          <a:bodyPr wrap="none" rtlCol="0">
            <a:spAutoFit/>
          </a:bodyPr>
          <a:lstStyle/>
          <a:p>
            <a:pPr>
              <a:buNone/>
            </a:pPr>
            <a:r>
              <a:rPr lang="en-GB" dirty="0">
                <a:solidFill>
                  <a:srgbClr val="00628C"/>
                </a:solidFill>
              </a:rPr>
              <a:t>A</a:t>
            </a:r>
          </a:p>
        </p:txBody>
      </p:sp>
      <p:sp>
        <p:nvSpPr>
          <p:cNvPr id="3" name="TextBox 2">
            <a:extLst>
              <a:ext uri="{FF2B5EF4-FFF2-40B4-BE49-F238E27FC236}">
                <a16:creationId xmlns:a16="http://schemas.microsoft.com/office/drawing/2014/main" id="{40DB8BEF-4FE4-4301-9579-B3672E0BA2AD}"/>
              </a:ext>
            </a:extLst>
          </p:cNvPr>
          <p:cNvSpPr txBox="1"/>
          <p:nvPr/>
        </p:nvSpPr>
        <p:spPr>
          <a:xfrm>
            <a:off x="6231764" y="0"/>
            <a:ext cx="423514" cy="523220"/>
          </a:xfrm>
          <a:prstGeom prst="rect">
            <a:avLst/>
          </a:prstGeom>
          <a:noFill/>
        </p:spPr>
        <p:txBody>
          <a:bodyPr wrap="none" rtlCol="0">
            <a:spAutoFit/>
          </a:bodyPr>
          <a:lstStyle/>
          <a:p>
            <a:pPr>
              <a:buNone/>
            </a:pPr>
            <a:r>
              <a:rPr lang="en-GB" dirty="0">
                <a:solidFill>
                  <a:srgbClr val="00628C"/>
                </a:solidFill>
              </a:rPr>
              <a:t>B</a:t>
            </a:r>
          </a:p>
        </p:txBody>
      </p:sp>
      <p:sp>
        <p:nvSpPr>
          <p:cNvPr id="4" name="TextBox 3">
            <a:extLst>
              <a:ext uri="{FF2B5EF4-FFF2-40B4-BE49-F238E27FC236}">
                <a16:creationId xmlns:a16="http://schemas.microsoft.com/office/drawing/2014/main" id="{BDA2E0D3-0F3E-4F8C-8BC6-69F0CEEF0074}"/>
              </a:ext>
            </a:extLst>
          </p:cNvPr>
          <p:cNvSpPr txBox="1"/>
          <p:nvPr/>
        </p:nvSpPr>
        <p:spPr>
          <a:xfrm>
            <a:off x="9063696" y="55149"/>
            <a:ext cx="444352" cy="523220"/>
          </a:xfrm>
          <a:prstGeom prst="rect">
            <a:avLst/>
          </a:prstGeom>
          <a:noFill/>
        </p:spPr>
        <p:txBody>
          <a:bodyPr wrap="none" rtlCol="0">
            <a:spAutoFit/>
          </a:bodyPr>
          <a:lstStyle/>
          <a:p>
            <a:pPr>
              <a:buNone/>
            </a:pPr>
            <a:r>
              <a:rPr lang="en-GB" dirty="0">
                <a:solidFill>
                  <a:srgbClr val="00628C"/>
                </a:solidFill>
              </a:rPr>
              <a:t>C</a:t>
            </a:r>
          </a:p>
        </p:txBody>
      </p:sp>
      <p:pic>
        <p:nvPicPr>
          <p:cNvPr id="5" name="Picture 4">
            <a:extLst>
              <a:ext uri="{FF2B5EF4-FFF2-40B4-BE49-F238E27FC236}">
                <a16:creationId xmlns:a16="http://schemas.microsoft.com/office/drawing/2014/main" id="{4029F00E-A446-4B2D-8BD9-3B4E9624950D}"/>
              </a:ext>
            </a:extLst>
          </p:cNvPr>
          <p:cNvPicPr>
            <a:picLocks noChangeAspect="1"/>
          </p:cNvPicPr>
          <p:nvPr/>
        </p:nvPicPr>
        <p:blipFill>
          <a:blip r:embed="rId3"/>
          <a:stretch>
            <a:fillRect/>
          </a:stretch>
        </p:blipFill>
        <p:spPr>
          <a:xfrm>
            <a:off x="185825" y="316759"/>
            <a:ext cx="2691220" cy="2092178"/>
          </a:xfrm>
          <a:prstGeom prst="rect">
            <a:avLst/>
          </a:prstGeom>
        </p:spPr>
      </p:pic>
      <p:pic>
        <p:nvPicPr>
          <p:cNvPr id="6" name="Picture 5" descr="A picture containing measuring stick&#10;&#10;Description automatically generated">
            <a:extLst>
              <a:ext uri="{FF2B5EF4-FFF2-40B4-BE49-F238E27FC236}">
                <a16:creationId xmlns:a16="http://schemas.microsoft.com/office/drawing/2014/main" id="{EC091128-2B5B-4A44-B2FD-C578F58834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73438" y="0"/>
            <a:ext cx="2736000" cy="2536032"/>
          </a:xfrm>
          <a:prstGeom prst="rect">
            <a:avLst/>
          </a:prstGeom>
        </p:spPr>
      </p:pic>
      <p:pic>
        <p:nvPicPr>
          <p:cNvPr id="7" name="Picture 6" descr="Shape&#10;&#10;Description automatically generated">
            <a:extLst>
              <a:ext uri="{FF2B5EF4-FFF2-40B4-BE49-F238E27FC236}">
                <a16:creationId xmlns:a16="http://schemas.microsoft.com/office/drawing/2014/main" id="{18FF58F6-7CDA-4FDB-9621-616F712833F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16027" y="76861"/>
            <a:ext cx="2736000" cy="2536032"/>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2841F336-2CCF-4055-88B1-D5E360C4E4B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29655" y="316759"/>
            <a:ext cx="2736000" cy="2736000"/>
          </a:xfrm>
          <a:prstGeom prst="rect">
            <a:avLst/>
          </a:prstGeom>
        </p:spPr>
      </p:pic>
      <p:sp>
        <p:nvSpPr>
          <p:cNvPr id="9" name="TextBox 8">
            <a:extLst>
              <a:ext uri="{FF2B5EF4-FFF2-40B4-BE49-F238E27FC236}">
                <a16:creationId xmlns:a16="http://schemas.microsoft.com/office/drawing/2014/main" id="{0E9C69E7-8420-44CA-AC9E-9B2A5695416C}"/>
              </a:ext>
            </a:extLst>
          </p:cNvPr>
          <p:cNvSpPr txBox="1"/>
          <p:nvPr/>
        </p:nvSpPr>
        <p:spPr>
          <a:xfrm>
            <a:off x="3149662" y="3518231"/>
            <a:ext cx="423514" cy="523220"/>
          </a:xfrm>
          <a:prstGeom prst="rect">
            <a:avLst/>
          </a:prstGeom>
          <a:noFill/>
        </p:spPr>
        <p:txBody>
          <a:bodyPr wrap="none" rtlCol="0">
            <a:spAutoFit/>
          </a:bodyPr>
          <a:lstStyle/>
          <a:p>
            <a:pPr>
              <a:buNone/>
            </a:pPr>
            <a:r>
              <a:rPr lang="en-GB" dirty="0">
                <a:solidFill>
                  <a:srgbClr val="00628C"/>
                </a:solidFill>
              </a:rPr>
              <a:t>A</a:t>
            </a:r>
          </a:p>
        </p:txBody>
      </p:sp>
      <p:sp>
        <p:nvSpPr>
          <p:cNvPr id="10" name="TextBox 9">
            <a:extLst>
              <a:ext uri="{FF2B5EF4-FFF2-40B4-BE49-F238E27FC236}">
                <a16:creationId xmlns:a16="http://schemas.microsoft.com/office/drawing/2014/main" id="{0AFC9ADF-A161-4C4A-8821-980698F09565}"/>
              </a:ext>
            </a:extLst>
          </p:cNvPr>
          <p:cNvSpPr txBox="1"/>
          <p:nvPr/>
        </p:nvSpPr>
        <p:spPr>
          <a:xfrm>
            <a:off x="6231764" y="3488482"/>
            <a:ext cx="423514" cy="523220"/>
          </a:xfrm>
          <a:prstGeom prst="rect">
            <a:avLst/>
          </a:prstGeom>
          <a:noFill/>
        </p:spPr>
        <p:txBody>
          <a:bodyPr wrap="none" rtlCol="0">
            <a:spAutoFit/>
          </a:bodyPr>
          <a:lstStyle/>
          <a:p>
            <a:pPr>
              <a:buNone/>
            </a:pPr>
            <a:r>
              <a:rPr lang="en-GB" dirty="0">
                <a:solidFill>
                  <a:srgbClr val="00628C"/>
                </a:solidFill>
              </a:rPr>
              <a:t>B</a:t>
            </a:r>
          </a:p>
        </p:txBody>
      </p:sp>
      <p:sp>
        <p:nvSpPr>
          <p:cNvPr id="11" name="TextBox 10">
            <a:extLst>
              <a:ext uri="{FF2B5EF4-FFF2-40B4-BE49-F238E27FC236}">
                <a16:creationId xmlns:a16="http://schemas.microsoft.com/office/drawing/2014/main" id="{56A17153-E9EC-449E-A985-88AD86E43375}"/>
              </a:ext>
            </a:extLst>
          </p:cNvPr>
          <p:cNvSpPr txBox="1"/>
          <p:nvPr/>
        </p:nvSpPr>
        <p:spPr>
          <a:xfrm>
            <a:off x="9063696" y="3543631"/>
            <a:ext cx="444352" cy="523220"/>
          </a:xfrm>
          <a:prstGeom prst="rect">
            <a:avLst/>
          </a:prstGeom>
          <a:noFill/>
        </p:spPr>
        <p:txBody>
          <a:bodyPr wrap="none" rtlCol="0">
            <a:spAutoFit/>
          </a:bodyPr>
          <a:lstStyle/>
          <a:p>
            <a:pPr>
              <a:buNone/>
            </a:pPr>
            <a:r>
              <a:rPr lang="en-GB" dirty="0">
                <a:solidFill>
                  <a:srgbClr val="00628C"/>
                </a:solidFill>
              </a:rPr>
              <a:t>C</a:t>
            </a:r>
          </a:p>
        </p:txBody>
      </p:sp>
      <p:pic>
        <p:nvPicPr>
          <p:cNvPr id="12" name="Picture 11">
            <a:extLst>
              <a:ext uri="{FF2B5EF4-FFF2-40B4-BE49-F238E27FC236}">
                <a16:creationId xmlns:a16="http://schemas.microsoft.com/office/drawing/2014/main" id="{07C1E1C2-636E-4221-A72B-7363876CE39E}"/>
              </a:ext>
            </a:extLst>
          </p:cNvPr>
          <p:cNvPicPr>
            <a:picLocks noChangeAspect="1"/>
          </p:cNvPicPr>
          <p:nvPr/>
        </p:nvPicPr>
        <p:blipFill>
          <a:blip r:embed="rId3"/>
          <a:stretch>
            <a:fillRect/>
          </a:stretch>
        </p:blipFill>
        <p:spPr>
          <a:xfrm>
            <a:off x="185825" y="3805241"/>
            <a:ext cx="2691220" cy="2092178"/>
          </a:xfrm>
          <a:prstGeom prst="rect">
            <a:avLst/>
          </a:prstGeom>
        </p:spPr>
      </p:pic>
      <p:pic>
        <p:nvPicPr>
          <p:cNvPr id="13" name="Picture 12" descr="A picture containing measuring stick&#10;&#10;Description automatically generated">
            <a:extLst>
              <a:ext uri="{FF2B5EF4-FFF2-40B4-BE49-F238E27FC236}">
                <a16:creationId xmlns:a16="http://schemas.microsoft.com/office/drawing/2014/main" id="{99B58929-DEE7-497A-AED3-9363795417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73438" y="3488482"/>
            <a:ext cx="2736000" cy="2536032"/>
          </a:xfrm>
          <a:prstGeom prst="rect">
            <a:avLst/>
          </a:prstGeom>
        </p:spPr>
      </p:pic>
      <p:pic>
        <p:nvPicPr>
          <p:cNvPr id="14" name="Picture 13" descr="Shape&#10;&#10;Description automatically generated">
            <a:extLst>
              <a:ext uri="{FF2B5EF4-FFF2-40B4-BE49-F238E27FC236}">
                <a16:creationId xmlns:a16="http://schemas.microsoft.com/office/drawing/2014/main" id="{D805334C-508E-4196-91D3-8D559722C0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16027" y="3565343"/>
            <a:ext cx="2736000" cy="2536032"/>
          </a:xfrm>
          <a:prstGeom prst="rect">
            <a:avLst/>
          </a:prstGeom>
        </p:spPr>
      </p:pic>
      <p:pic>
        <p:nvPicPr>
          <p:cNvPr id="15" name="Picture 14" descr="A picture containing chart&#10;&#10;Description automatically generated">
            <a:extLst>
              <a:ext uri="{FF2B5EF4-FFF2-40B4-BE49-F238E27FC236}">
                <a16:creationId xmlns:a16="http://schemas.microsoft.com/office/drawing/2014/main" id="{33BEE318-32E7-4DA4-9807-19898CCD5C3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29655" y="3805241"/>
            <a:ext cx="2736000" cy="2736000"/>
          </a:xfrm>
          <a:prstGeom prst="rect">
            <a:avLst/>
          </a:prstGeom>
        </p:spPr>
      </p:pic>
    </p:spTree>
    <p:extLst>
      <p:ext uri="{BB962C8B-B14F-4D97-AF65-F5344CB8AC3E}">
        <p14:creationId xmlns:p14="http://schemas.microsoft.com/office/powerpoint/2010/main" val="33191903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2312FD2-5CD7-4474-975E-4D22C9B486C2}"/>
              </a:ext>
            </a:extLst>
          </p:cNvPr>
          <p:cNvGraphicFramePr>
            <a:graphicFrameLocks noGrp="1"/>
          </p:cNvGraphicFramePr>
          <p:nvPr>
            <p:extLst>
              <p:ext uri="{D42A27DB-BD31-4B8C-83A1-F6EECF244321}">
                <p14:modId xmlns:p14="http://schemas.microsoft.com/office/powerpoint/2010/main" val="331721385"/>
              </p:ext>
            </p:extLst>
          </p:nvPr>
        </p:nvGraphicFramePr>
        <p:xfrm>
          <a:off x="75426" y="99851"/>
          <a:ext cx="5467002" cy="6621678"/>
        </p:xfrm>
        <a:graphic>
          <a:graphicData uri="http://schemas.openxmlformats.org/drawingml/2006/table">
            <a:tbl>
              <a:tblPr firstRow="1" bandRow="1">
                <a:tableStyleId>{5C22544A-7EE6-4342-B048-85BDC9FD1C3A}</a:tableStyleId>
              </a:tblPr>
              <a:tblGrid>
                <a:gridCol w="1822334">
                  <a:extLst>
                    <a:ext uri="{9D8B030D-6E8A-4147-A177-3AD203B41FA5}">
                      <a16:colId xmlns:a16="http://schemas.microsoft.com/office/drawing/2014/main" val="344083460"/>
                    </a:ext>
                  </a:extLst>
                </a:gridCol>
                <a:gridCol w="1822334">
                  <a:extLst>
                    <a:ext uri="{9D8B030D-6E8A-4147-A177-3AD203B41FA5}">
                      <a16:colId xmlns:a16="http://schemas.microsoft.com/office/drawing/2014/main" val="141024320"/>
                    </a:ext>
                  </a:extLst>
                </a:gridCol>
                <a:gridCol w="1822334">
                  <a:extLst>
                    <a:ext uri="{9D8B030D-6E8A-4147-A177-3AD203B41FA5}">
                      <a16:colId xmlns:a16="http://schemas.microsoft.com/office/drawing/2014/main" val="520645182"/>
                    </a:ext>
                  </a:extLst>
                </a:gridCol>
              </a:tblGrid>
              <a:tr h="220722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9381044"/>
                  </a:ext>
                </a:extLst>
              </a:tr>
              <a:tr h="220722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601563"/>
                  </a:ext>
                </a:extLst>
              </a:tr>
              <a:tr h="220722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8789078"/>
                  </a:ext>
                </a:extLst>
              </a:tr>
            </a:tbl>
          </a:graphicData>
        </a:graphic>
      </p:graphicFrame>
      <p:grpSp>
        <p:nvGrpSpPr>
          <p:cNvPr id="18" name="Group 17">
            <a:extLst>
              <a:ext uri="{FF2B5EF4-FFF2-40B4-BE49-F238E27FC236}">
                <a16:creationId xmlns:a16="http://schemas.microsoft.com/office/drawing/2014/main" id="{25664369-6C17-41E2-A4AB-E7309EBBCBC6}"/>
              </a:ext>
            </a:extLst>
          </p:cNvPr>
          <p:cNvGrpSpPr/>
          <p:nvPr/>
        </p:nvGrpSpPr>
        <p:grpSpPr>
          <a:xfrm rot="5400000">
            <a:off x="-66401" y="4812762"/>
            <a:ext cx="2052000" cy="1594250"/>
            <a:chOff x="186686" y="3469121"/>
            <a:chExt cx="3366814" cy="2955366"/>
          </a:xfrm>
        </p:grpSpPr>
        <p:pic>
          <p:nvPicPr>
            <p:cNvPr id="12" name="Picture 11">
              <a:extLst>
                <a:ext uri="{FF2B5EF4-FFF2-40B4-BE49-F238E27FC236}">
                  <a16:creationId xmlns:a16="http://schemas.microsoft.com/office/drawing/2014/main" id="{BE3889CB-5DB9-41F4-A94C-C321D4EDBB3A}"/>
                </a:ext>
              </a:extLst>
            </p:cNvPr>
            <p:cNvPicPr>
              <a:picLocks noChangeAspect="1"/>
            </p:cNvPicPr>
            <p:nvPr/>
          </p:nvPicPr>
          <p:blipFill>
            <a:blip r:embed="rId3"/>
            <a:stretch>
              <a:fillRect/>
            </a:stretch>
          </p:blipFill>
          <p:spPr>
            <a:xfrm>
              <a:off x="186686" y="3469121"/>
              <a:ext cx="3366814" cy="2249582"/>
            </a:xfrm>
            <a:prstGeom prst="rect">
              <a:avLst/>
            </a:prstGeom>
          </p:spPr>
        </p:pic>
        <p:sp>
          <p:nvSpPr>
            <p:cNvPr id="17" name="TextBox 16">
              <a:extLst>
                <a:ext uri="{FF2B5EF4-FFF2-40B4-BE49-F238E27FC236}">
                  <a16:creationId xmlns:a16="http://schemas.microsoft.com/office/drawing/2014/main" id="{7E3035F7-0727-4CC1-B2E2-528643B9A125}"/>
                </a:ext>
              </a:extLst>
            </p:cNvPr>
            <p:cNvSpPr txBox="1"/>
            <p:nvPr/>
          </p:nvSpPr>
          <p:spPr>
            <a:xfrm>
              <a:off x="1213221" y="5796888"/>
              <a:ext cx="1346623" cy="627599"/>
            </a:xfrm>
            <a:prstGeom prst="rect">
              <a:avLst/>
            </a:prstGeom>
            <a:noFill/>
          </p:spPr>
          <p:txBody>
            <a:bodyPr wrap="none" rtlCol="0">
              <a:spAutoFit/>
            </a:bodyPr>
            <a:lstStyle/>
            <a:p>
              <a:pPr>
                <a:buNone/>
              </a:pPr>
              <a:r>
                <a:rPr lang="en-GB" sz="1600" dirty="0"/>
                <a:t>Taiwan</a:t>
              </a:r>
            </a:p>
          </p:txBody>
        </p:sp>
      </p:grpSp>
      <p:grpSp>
        <p:nvGrpSpPr>
          <p:cNvPr id="20" name="Group 19">
            <a:extLst>
              <a:ext uri="{FF2B5EF4-FFF2-40B4-BE49-F238E27FC236}">
                <a16:creationId xmlns:a16="http://schemas.microsoft.com/office/drawing/2014/main" id="{5A5E645A-7F26-4016-9125-CD1EE0E34CEB}"/>
              </a:ext>
            </a:extLst>
          </p:cNvPr>
          <p:cNvGrpSpPr/>
          <p:nvPr/>
        </p:nvGrpSpPr>
        <p:grpSpPr>
          <a:xfrm rot="5400000">
            <a:off x="1771969" y="4755467"/>
            <a:ext cx="2052000" cy="1728879"/>
            <a:chOff x="7912845" y="4914587"/>
            <a:chExt cx="2647024" cy="2156382"/>
          </a:xfrm>
        </p:grpSpPr>
        <p:pic>
          <p:nvPicPr>
            <p:cNvPr id="1026" name="Picture 2" descr="See the source image">
              <a:extLst>
                <a:ext uri="{FF2B5EF4-FFF2-40B4-BE49-F238E27FC236}">
                  <a16:creationId xmlns:a16="http://schemas.microsoft.com/office/drawing/2014/main" id="{9D6029E2-A544-4749-99CF-27E8DD91E93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12845" y="4914587"/>
              <a:ext cx="2647024" cy="17646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542823B-BF77-43CF-BC06-0175967CB540}"/>
                </a:ext>
              </a:extLst>
            </p:cNvPr>
            <p:cNvSpPr txBox="1"/>
            <p:nvPr/>
          </p:nvSpPr>
          <p:spPr>
            <a:xfrm>
              <a:off x="8522782" y="6648700"/>
              <a:ext cx="1470475" cy="422269"/>
            </a:xfrm>
            <a:prstGeom prst="rect">
              <a:avLst/>
            </a:prstGeom>
            <a:noFill/>
          </p:spPr>
          <p:txBody>
            <a:bodyPr wrap="none" rtlCol="0">
              <a:spAutoFit/>
            </a:bodyPr>
            <a:lstStyle/>
            <a:p>
              <a:pPr>
                <a:buNone/>
              </a:pPr>
              <a:r>
                <a:rPr lang="en-GB" sz="1600" dirty="0"/>
                <a:t>Venezuela</a:t>
              </a:r>
            </a:p>
          </p:txBody>
        </p:sp>
      </p:grpSp>
      <p:grpSp>
        <p:nvGrpSpPr>
          <p:cNvPr id="23" name="Group 22">
            <a:extLst>
              <a:ext uri="{FF2B5EF4-FFF2-40B4-BE49-F238E27FC236}">
                <a16:creationId xmlns:a16="http://schemas.microsoft.com/office/drawing/2014/main" id="{72F98182-27F2-48B1-AA1D-70EE3F8AB98F}"/>
              </a:ext>
            </a:extLst>
          </p:cNvPr>
          <p:cNvGrpSpPr/>
          <p:nvPr/>
        </p:nvGrpSpPr>
        <p:grpSpPr>
          <a:xfrm rot="5400000">
            <a:off x="3898931" y="2535266"/>
            <a:ext cx="1440000" cy="1716727"/>
            <a:chOff x="3125101" y="3337735"/>
            <a:chExt cx="1440000" cy="1716727"/>
          </a:xfrm>
        </p:grpSpPr>
        <p:pic>
          <p:nvPicPr>
            <p:cNvPr id="22" name="Picture 21">
              <a:extLst>
                <a:ext uri="{FF2B5EF4-FFF2-40B4-BE49-F238E27FC236}">
                  <a16:creationId xmlns:a16="http://schemas.microsoft.com/office/drawing/2014/main" id="{AD95849F-0E9E-408B-8863-5538AC1E20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25101" y="3337735"/>
              <a:ext cx="1440000" cy="1440000"/>
            </a:xfrm>
            <a:prstGeom prst="rect">
              <a:avLst/>
            </a:prstGeom>
          </p:spPr>
        </p:pic>
        <p:sp>
          <p:nvSpPr>
            <p:cNvPr id="24" name="TextBox 23">
              <a:extLst>
                <a:ext uri="{FF2B5EF4-FFF2-40B4-BE49-F238E27FC236}">
                  <a16:creationId xmlns:a16="http://schemas.microsoft.com/office/drawing/2014/main" id="{03ACDFE9-FDAF-42E8-9793-55D6816E3368}"/>
                </a:ext>
              </a:extLst>
            </p:cNvPr>
            <p:cNvSpPr txBox="1"/>
            <p:nvPr/>
          </p:nvSpPr>
          <p:spPr>
            <a:xfrm>
              <a:off x="3223777" y="4715908"/>
              <a:ext cx="1242648" cy="338554"/>
            </a:xfrm>
            <a:prstGeom prst="rect">
              <a:avLst/>
            </a:prstGeom>
            <a:noFill/>
          </p:spPr>
          <p:txBody>
            <a:bodyPr wrap="none" rtlCol="0">
              <a:spAutoFit/>
            </a:bodyPr>
            <a:lstStyle/>
            <a:p>
              <a:pPr>
                <a:buNone/>
              </a:pPr>
              <a:r>
                <a:rPr lang="en-GB" sz="1600" dirty="0"/>
                <a:t>Switzerland</a:t>
              </a:r>
            </a:p>
          </p:txBody>
        </p:sp>
      </p:grpSp>
      <p:grpSp>
        <p:nvGrpSpPr>
          <p:cNvPr id="47" name="Group 46">
            <a:extLst>
              <a:ext uri="{FF2B5EF4-FFF2-40B4-BE49-F238E27FC236}">
                <a16:creationId xmlns:a16="http://schemas.microsoft.com/office/drawing/2014/main" id="{F07375A2-DC68-4654-9A72-9805BAF40628}"/>
              </a:ext>
            </a:extLst>
          </p:cNvPr>
          <p:cNvGrpSpPr/>
          <p:nvPr/>
        </p:nvGrpSpPr>
        <p:grpSpPr>
          <a:xfrm rot="5400000">
            <a:off x="3637147" y="4778890"/>
            <a:ext cx="2016000" cy="1682035"/>
            <a:chOff x="8704486" y="4117852"/>
            <a:chExt cx="2016000" cy="1682035"/>
          </a:xfrm>
        </p:grpSpPr>
        <p:pic>
          <p:nvPicPr>
            <p:cNvPr id="25" name="Picture 24">
              <a:extLst>
                <a:ext uri="{FF2B5EF4-FFF2-40B4-BE49-F238E27FC236}">
                  <a16:creationId xmlns:a16="http://schemas.microsoft.com/office/drawing/2014/main" id="{ECE87B10-F1E1-44D6-9492-BFC042E319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04486" y="4117852"/>
              <a:ext cx="2016000" cy="1343481"/>
            </a:xfrm>
            <a:prstGeom prst="rect">
              <a:avLst/>
            </a:prstGeom>
          </p:spPr>
        </p:pic>
        <p:sp>
          <p:nvSpPr>
            <p:cNvPr id="28" name="TextBox 27">
              <a:extLst>
                <a:ext uri="{FF2B5EF4-FFF2-40B4-BE49-F238E27FC236}">
                  <a16:creationId xmlns:a16="http://schemas.microsoft.com/office/drawing/2014/main" id="{48114668-6759-4801-A52B-972CC7195895}"/>
                </a:ext>
              </a:extLst>
            </p:cNvPr>
            <p:cNvSpPr txBox="1"/>
            <p:nvPr/>
          </p:nvSpPr>
          <p:spPr>
            <a:xfrm>
              <a:off x="9263302" y="5461333"/>
              <a:ext cx="932756" cy="338554"/>
            </a:xfrm>
            <a:prstGeom prst="rect">
              <a:avLst/>
            </a:prstGeom>
            <a:noFill/>
          </p:spPr>
          <p:txBody>
            <a:bodyPr wrap="none" rtlCol="0">
              <a:spAutoFit/>
            </a:bodyPr>
            <a:lstStyle/>
            <a:p>
              <a:pPr>
                <a:buNone/>
              </a:pPr>
              <a:r>
                <a:rPr lang="en-GB" sz="1600" dirty="0"/>
                <a:t>Vietnam</a:t>
              </a:r>
            </a:p>
          </p:txBody>
        </p:sp>
      </p:grpSp>
      <p:grpSp>
        <p:nvGrpSpPr>
          <p:cNvPr id="48" name="Group 47">
            <a:extLst>
              <a:ext uri="{FF2B5EF4-FFF2-40B4-BE49-F238E27FC236}">
                <a16:creationId xmlns:a16="http://schemas.microsoft.com/office/drawing/2014/main" id="{F8D73253-6C23-4BB6-A80F-CC01ECC21F3D}"/>
              </a:ext>
            </a:extLst>
          </p:cNvPr>
          <p:cNvGrpSpPr/>
          <p:nvPr/>
        </p:nvGrpSpPr>
        <p:grpSpPr>
          <a:xfrm rot="5400000">
            <a:off x="1734501" y="388073"/>
            <a:ext cx="2093184" cy="1695130"/>
            <a:chOff x="9130864" y="2141807"/>
            <a:chExt cx="2093184" cy="1695130"/>
          </a:xfrm>
        </p:grpSpPr>
        <p:pic>
          <p:nvPicPr>
            <p:cNvPr id="27" name="Picture 26">
              <a:extLst>
                <a:ext uri="{FF2B5EF4-FFF2-40B4-BE49-F238E27FC236}">
                  <a16:creationId xmlns:a16="http://schemas.microsoft.com/office/drawing/2014/main" id="{037CA066-6526-42EF-A829-E3D0A8D550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30871" y="2141807"/>
              <a:ext cx="2016000" cy="1345133"/>
            </a:xfrm>
            <a:prstGeom prst="rect">
              <a:avLst/>
            </a:prstGeom>
          </p:spPr>
        </p:pic>
        <p:sp>
          <p:nvSpPr>
            <p:cNvPr id="30" name="TextBox 29">
              <a:extLst>
                <a:ext uri="{FF2B5EF4-FFF2-40B4-BE49-F238E27FC236}">
                  <a16:creationId xmlns:a16="http://schemas.microsoft.com/office/drawing/2014/main" id="{E746C74E-8D62-4213-A413-8630E38DDF12}"/>
                </a:ext>
              </a:extLst>
            </p:cNvPr>
            <p:cNvSpPr txBox="1"/>
            <p:nvPr/>
          </p:nvSpPr>
          <p:spPr>
            <a:xfrm>
              <a:off x="9130864" y="3498383"/>
              <a:ext cx="2093184" cy="338554"/>
            </a:xfrm>
            <a:prstGeom prst="rect">
              <a:avLst/>
            </a:prstGeom>
            <a:noFill/>
          </p:spPr>
          <p:txBody>
            <a:bodyPr wrap="square" rtlCol="0">
              <a:spAutoFit/>
            </a:bodyPr>
            <a:lstStyle/>
            <a:p>
              <a:pPr algn="ctr">
                <a:buNone/>
              </a:pPr>
              <a:r>
                <a:rPr lang="en-GB" sz="1600" dirty="0"/>
                <a:t>Dominican Republic</a:t>
              </a:r>
            </a:p>
          </p:txBody>
        </p:sp>
      </p:grpSp>
      <p:grpSp>
        <p:nvGrpSpPr>
          <p:cNvPr id="45" name="Group 44">
            <a:extLst>
              <a:ext uri="{FF2B5EF4-FFF2-40B4-BE49-F238E27FC236}">
                <a16:creationId xmlns:a16="http://schemas.microsoft.com/office/drawing/2014/main" id="{797A310F-BC15-4F62-BC99-F46E8B60AD95}"/>
              </a:ext>
            </a:extLst>
          </p:cNvPr>
          <p:cNvGrpSpPr/>
          <p:nvPr/>
        </p:nvGrpSpPr>
        <p:grpSpPr>
          <a:xfrm rot="5400000">
            <a:off x="1760496" y="2557317"/>
            <a:ext cx="2052000" cy="1684326"/>
            <a:chOff x="5796598" y="2883235"/>
            <a:chExt cx="2052000" cy="1684326"/>
          </a:xfrm>
        </p:grpSpPr>
        <p:pic>
          <p:nvPicPr>
            <p:cNvPr id="32" name="Picture 31" descr="Shape, arrow&#10;&#10;Description automatically generated">
              <a:extLst>
                <a:ext uri="{FF2B5EF4-FFF2-40B4-BE49-F238E27FC236}">
                  <a16:creationId xmlns:a16="http://schemas.microsoft.com/office/drawing/2014/main" id="{E0467602-7C07-40DA-B47D-67DDF0CE297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96598" y="2883235"/>
              <a:ext cx="2052000" cy="1367999"/>
            </a:xfrm>
            <a:prstGeom prst="rect">
              <a:avLst/>
            </a:prstGeom>
          </p:spPr>
        </p:pic>
        <p:sp>
          <p:nvSpPr>
            <p:cNvPr id="36" name="TextBox 35">
              <a:extLst>
                <a:ext uri="{FF2B5EF4-FFF2-40B4-BE49-F238E27FC236}">
                  <a16:creationId xmlns:a16="http://schemas.microsoft.com/office/drawing/2014/main" id="{4027ABCD-2316-4E10-9CD4-388849CFE6C2}"/>
                </a:ext>
              </a:extLst>
            </p:cNvPr>
            <p:cNvSpPr txBox="1"/>
            <p:nvPr/>
          </p:nvSpPr>
          <p:spPr>
            <a:xfrm>
              <a:off x="6215562" y="4229007"/>
              <a:ext cx="1497461" cy="338554"/>
            </a:xfrm>
            <a:prstGeom prst="rect">
              <a:avLst/>
            </a:prstGeom>
            <a:noFill/>
          </p:spPr>
          <p:txBody>
            <a:bodyPr wrap="square" rtlCol="0">
              <a:spAutoFit/>
            </a:bodyPr>
            <a:lstStyle/>
            <a:p>
              <a:pPr>
                <a:buNone/>
              </a:pPr>
              <a:r>
                <a:rPr lang="en-GB" sz="1600" dirty="0"/>
                <a:t>Puerto Rico</a:t>
              </a:r>
            </a:p>
          </p:txBody>
        </p:sp>
      </p:grpSp>
      <p:grpSp>
        <p:nvGrpSpPr>
          <p:cNvPr id="46" name="Group 45">
            <a:extLst>
              <a:ext uri="{FF2B5EF4-FFF2-40B4-BE49-F238E27FC236}">
                <a16:creationId xmlns:a16="http://schemas.microsoft.com/office/drawing/2014/main" id="{280C0469-F652-479E-A116-6239295E82E9}"/>
              </a:ext>
            </a:extLst>
          </p:cNvPr>
          <p:cNvGrpSpPr/>
          <p:nvPr/>
        </p:nvGrpSpPr>
        <p:grpSpPr>
          <a:xfrm rot="5400000">
            <a:off x="-135258" y="2682731"/>
            <a:ext cx="2088000" cy="1492540"/>
            <a:chOff x="5687983" y="4156585"/>
            <a:chExt cx="2088000" cy="1492540"/>
          </a:xfrm>
        </p:grpSpPr>
        <p:pic>
          <p:nvPicPr>
            <p:cNvPr id="34" name="Picture 33" descr="Shape, rectangle&#10;&#10;Description automatically generated">
              <a:extLst>
                <a:ext uri="{FF2B5EF4-FFF2-40B4-BE49-F238E27FC236}">
                  <a16:creationId xmlns:a16="http://schemas.microsoft.com/office/drawing/2014/main" id="{7A0567BC-8BA5-48EC-9AB1-17427D2FEB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87983" y="4156585"/>
              <a:ext cx="2088000" cy="1044000"/>
            </a:xfrm>
            <a:prstGeom prst="rect">
              <a:avLst/>
            </a:prstGeom>
          </p:spPr>
        </p:pic>
        <p:sp>
          <p:nvSpPr>
            <p:cNvPr id="37" name="TextBox 36">
              <a:extLst>
                <a:ext uri="{FF2B5EF4-FFF2-40B4-BE49-F238E27FC236}">
                  <a16:creationId xmlns:a16="http://schemas.microsoft.com/office/drawing/2014/main" id="{E77581F4-9E2E-44A2-AEA8-62C4DC61C3C3}"/>
                </a:ext>
              </a:extLst>
            </p:cNvPr>
            <p:cNvSpPr txBox="1"/>
            <p:nvPr/>
          </p:nvSpPr>
          <p:spPr>
            <a:xfrm>
              <a:off x="6411961" y="5310571"/>
              <a:ext cx="1079601" cy="338554"/>
            </a:xfrm>
            <a:prstGeom prst="rect">
              <a:avLst/>
            </a:prstGeom>
            <a:noFill/>
          </p:spPr>
          <p:txBody>
            <a:bodyPr wrap="square" rtlCol="0">
              <a:spAutoFit/>
            </a:bodyPr>
            <a:lstStyle/>
            <a:p>
              <a:pPr>
                <a:buNone/>
              </a:pPr>
              <a:r>
                <a:rPr lang="en-GB" sz="1600" dirty="0"/>
                <a:t>Nigeria</a:t>
              </a:r>
            </a:p>
          </p:txBody>
        </p:sp>
      </p:grpSp>
      <p:grpSp>
        <p:nvGrpSpPr>
          <p:cNvPr id="43" name="Group 42">
            <a:extLst>
              <a:ext uri="{FF2B5EF4-FFF2-40B4-BE49-F238E27FC236}">
                <a16:creationId xmlns:a16="http://schemas.microsoft.com/office/drawing/2014/main" id="{974E98D4-B35C-40A5-AF47-8D23C80AEDCD}"/>
              </a:ext>
            </a:extLst>
          </p:cNvPr>
          <p:cNvGrpSpPr/>
          <p:nvPr/>
        </p:nvGrpSpPr>
        <p:grpSpPr>
          <a:xfrm rot="5400000">
            <a:off x="3602452" y="259802"/>
            <a:ext cx="1980000" cy="1787425"/>
            <a:chOff x="2764304" y="1546687"/>
            <a:chExt cx="1980000" cy="1787425"/>
          </a:xfrm>
        </p:grpSpPr>
        <p:pic>
          <p:nvPicPr>
            <p:cNvPr id="38" name="Picture 37">
              <a:extLst>
                <a:ext uri="{FF2B5EF4-FFF2-40B4-BE49-F238E27FC236}">
                  <a16:creationId xmlns:a16="http://schemas.microsoft.com/office/drawing/2014/main" id="{76645B24-5977-4C7D-8CCE-095A3ECBD55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64304" y="1546687"/>
              <a:ext cx="1980000" cy="1425600"/>
            </a:xfrm>
            <a:prstGeom prst="rect">
              <a:avLst/>
            </a:prstGeom>
          </p:spPr>
        </p:pic>
        <p:sp>
          <p:nvSpPr>
            <p:cNvPr id="39" name="TextBox 38">
              <a:extLst>
                <a:ext uri="{FF2B5EF4-FFF2-40B4-BE49-F238E27FC236}">
                  <a16:creationId xmlns:a16="http://schemas.microsoft.com/office/drawing/2014/main" id="{B0F4E65C-522F-482A-A346-7C65F808273D}"/>
                </a:ext>
              </a:extLst>
            </p:cNvPr>
            <p:cNvSpPr txBox="1"/>
            <p:nvPr/>
          </p:nvSpPr>
          <p:spPr>
            <a:xfrm>
              <a:off x="3421700" y="2995558"/>
              <a:ext cx="845103" cy="338554"/>
            </a:xfrm>
            <a:prstGeom prst="rect">
              <a:avLst/>
            </a:prstGeom>
            <a:noFill/>
          </p:spPr>
          <p:txBody>
            <a:bodyPr wrap="none" rtlCol="0">
              <a:spAutoFit/>
            </a:bodyPr>
            <a:lstStyle/>
            <a:p>
              <a:pPr>
                <a:buNone/>
              </a:pPr>
              <a:r>
                <a:rPr lang="en-GB" sz="1600" dirty="0"/>
                <a:t>Iceland</a:t>
              </a:r>
            </a:p>
          </p:txBody>
        </p:sp>
      </p:grpSp>
      <p:grpSp>
        <p:nvGrpSpPr>
          <p:cNvPr id="44" name="Group 43">
            <a:extLst>
              <a:ext uri="{FF2B5EF4-FFF2-40B4-BE49-F238E27FC236}">
                <a16:creationId xmlns:a16="http://schemas.microsoft.com/office/drawing/2014/main" id="{75642AD2-8EAD-4F22-A9A5-1D091C794620}"/>
              </a:ext>
            </a:extLst>
          </p:cNvPr>
          <p:cNvGrpSpPr/>
          <p:nvPr/>
        </p:nvGrpSpPr>
        <p:grpSpPr>
          <a:xfrm>
            <a:off x="122459" y="189046"/>
            <a:ext cx="1682554" cy="2016000"/>
            <a:chOff x="3320264" y="3249267"/>
            <a:chExt cx="1682554" cy="2016000"/>
          </a:xfrm>
        </p:grpSpPr>
        <p:pic>
          <p:nvPicPr>
            <p:cNvPr id="35" name="Picture 34">
              <a:extLst>
                <a:ext uri="{FF2B5EF4-FFF2-40B4-BE49-F238E27FC236}">
                  <a16:creationId xmlns:a16="http://schemas.microsoft.com/office/drawing/2014/main" id="{CC1AC3BE-E051-4F70-89C1-2AD5600ED28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5400000">
              <a:off x="3322818" y="3585267"/>
              <a:ext cx="2016000" cy="1344000"/>
            </a:xfrm>
            <a:prstGeom prst="rect">
              <a:avLst/>
            </a:prstGeom>
          </p:spPr>
        </p:pic>
        <p:sp>
          <p:nvSpPr>
            <p:cNvPr id="42" name="TextBox 41">
              <a:extLst>
                <a:ext uri="{FF2B5EF4-FFF2-40B4-BE49-F238E27FC236}">
                  <a16:creationId xmlns:a16="http://schemas.microsoft.com/office/drawing/2014/main" id="{D53D769D-66BE-4FA7-869D-CAE366F693EB}"/>
                </a:ext>
              </a:extLst>
            </p:cNvPr>
            <p:cNvSpPr txBox="1"/>
            <p:nvPr/>
          </p:nvSpPr>
          <p:spPr>
            <a:xfrm rot="5400000">
              <a:off x="3027715" y="4236753"/>
              <a:ext cx="923651" cy="338554"/>
            </a:xfrm>
            <a:prstGeom prst="rect">
              <a:avLst/>
            </a:prstGeom>
            <a:noFill/>
          </p:spPr>
          <p:txBody>
            <a:bodyPr wrap="none" rtlCol="0">
              <a:spAutoFit/>
            </a:bodyPr>
            <a:lstStyle/>
            <a:p>
              <a:pPr>
                <a:buNone/>
              </a:pPr>
              <a:r>
                <a:rPr lang="en-GB" sz="1600" dirty="0"/>
                <a:t>Belgium</a:t>
              </a:r>
            </a:p>
          </p:txBody>
        </p:sp>
      </p:grpSp>
      <p:graphicFrame>
        <p:nvGraphicFramePr>
          <p:cNvPr id="33" name="Table 4">
            <a:extLst>
              <a:ext uri="{FF2B5EF4-FFF2-40B4-BE49-F238E27FC236}">
                <a16:creationId xmlns:a16="http://schemas.microsoft.com/office/drawing/2014/main" id="{55E767FB-912C-4676-9FD9-AE3862EA4DD7}"/>
              </a:ext>
            </a:extLst>
          </p:cNvPr>
          <p:cNvGraphicFramePr>
            <a:graphicFrameLocks noGrp="1"/>
          </p:cNvGraphicFramePr>
          <p:nvPr>
            <p:extLst>
              <p:ext uri="{D42A27DB-BD31-4B8C-83A1-F6EECF244321}">
                <p14:modId xmlns:p14="http://schemas.microsoft.com/office/powerpoint/2010/main" val="4238628612"/>
              </p:ext>
            </p:extLst>
          </p:nvPr>
        </p:nvGraphicFramePr>
        <p:xfrm>
          <a:off x="5719233" y="99852"/>
          <a:ext cx="6391608" cy="6758148"/>
        </p:xfrm>
        <a:graphic>
          <a:graphicData uri="http://schemas.openxmlformats.org/drawingml/2006/table">
            <a:tbl>
              <a:tblPr firstRow="1" bandRow="1">
                <a:tableStyleId>{5C22544A-7EE6-4342-B048-85BDC9FD1C3A}</a:tableStyleId>
              </a:tblPr>
              <a:tblGrid>
                <a:gridCol w="5652890">
                  <a:extLst>
                    <a:ext uri="{9D8B030D-6E8A-4147-A177-3AD203B41FA5}">
                      <a16:colId xmlns:a16="http://schemas.microsoft.com/office/drawing/2014/main" val="141024320"/>
                    </a:ext>
                  </a:extLst>
                </a:gridCol>
                <a:gridCol w="738718">
                  <a:extLst>
                    <a:ext uri="{9D8B030D-6E8A-4147-A177-3AD203B41FA5}">
                      <a16:colId xmlns:a16="http://schemas.microsoft.com/office/drawing/2014/main" val="520645182"/>
                    </a:ext>
                  </a:extLst>
                </a:gridCol>
              </a:tblGrid>
              <a:tr h="2252716">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595959"/>
                          </a:solidFill>
                        </a:rPr>
                        <a:t>No lines of </a:t>
                      </a:r>
                    </a:p>
                    <a:p>
                      <a:pPr algn="ctr"/>
                      <a:r>
                        <a:rPr lang="en-GB" sz="1600" b="1" dirty="0">
                          <a:solidFill>
                            <a:srgbClr val="595959"/>
                          </a:solidFill>
                        </a:rPr>
                        <a:t>symmetry</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29381044"/>
                  </a:ext>
                </a:extLst>
              </a:tr>
              <a:tr h="2252716">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595959"/>
                          </a:solidFill>
                        </a:rPr>
                        <a:t>Exactly one line of symmetry</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639601563"/>
                  </a:ext>
                </a:extLst>
              </a:tr>
              <a:tr h="2252716">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595959"/>
                          </a:solidFill>
                        </a:rPr>
                        <a:t>More than one line of symmetry</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28789078"/>
                  </a:ext>
                </a:extLst>
              </a:tr>
            </a:tbl>
          </a:graphicData>
        </a:graphic>
      </p:graphicFrame>
    </p:spTree>
    <p:extLst>
      <p:ext uri="{BB962C8B-B14F-4D97-AF65-F5344CB8AC3E}">
        <p14:creationId xmlns:p14="http://schemas.microsoft.com/office/powerpoint/2010/main" val="15367341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C8D71DC-DA33-4589-8DAC-1E175C48C28D}"/>
              </a:ext>
            </a:extLst>
          </p:cNvPr>
          <p:cNvPicPr>
            <a:picLocks noChangeAspect="1"/>
          </p:cNvPicPr>
          <p:nvPr/>
        </p:nvPicPr>
        <p:blipFill rotWithShape="1">
          <a:blip r:embed="rId3">
            <a:extLst>
              <a:ext uri="{28A0092B-C50C-407E-A947-70E740481C1C}">
                <a14:useLocalDpi xmlns:a14="http://schemas.microsoft.com/office/drawing/2010/main"/>
              </a:ext>
            </a:extLst>
          </a:blip>
          <a:srcRect l="7420" t="24484" r="19252" b="2748"/>
          <a:stretch/>
        </p:blipFill>
        <p:spPr bwMode="auto">
          <a:xfrm>
            <a:off x="9011972" y="118635"/>
            <a:ext cx="2580245" cy="3177985"/>
          </a:xfrm>
          <a:prstGeom prst="rect">
            <a:avLst/>
          </a:prstGeom>
          <a:noFill/>
          <a:ln>
            <a:noFill/>
          </a:ln>
        </p:spPr>
      </p:pic>
      <p:pic>
        <p:nvPicPr>
          <p:cNvPr id="35" name="80073B4A-233B-4E15-A9BA-CA995566ADAF">
            <a:extLst>
              <a:ext uri="{FF2B5EF4-FFF2-40B4-BE49-F238E27FC236}">
                <a16:creationId xmlns:a16="http://schemas.microsoft.com/office/drawing/2014/main" id="{C427A215-389C-433C-BA92-E27441A965F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 r="68333" b="1"/>
          <a:stretch/>
        </p:blipFill>
        <p:spPr bwMode="auto">
          <a:xfrm>
            <a:off x="274376" y="141201"/>
            <a:ext cx="2525953"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80073B4A-233B-4E15-A9BA-CA995566ADAF">
            <a:extLst>
              <a:ext uri="{FF2B5EF4-FFF2-40B4-BE49-F238E27FC236}">
                <a16:creationId xmlns:a16="http://schemas.microsoft.com/office/drawing/2014/main" id="{0DE0AD5A-DE50-4374-B177-0241E7D5DAB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2143" t="-557" r="36722" b="557"/>
          <a:stretch/>
        </p:blipFill>
        <p:spPr bwMode="auto">
          <a:xfrm>
            <a:off x="3166571" y="105524"/>
            <a:ext cx="2483557"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80073B4A-233B-4E15-A9BA-CA995566ADAF">
            <a:extLst>
              <a:ext uri="{FF2B5EF4-FFF2-40B4-BE49-F238E27FC236}">
                <a16:creationId xmlns:a16="http://schemas.microsoft.com/office/drawing/2014/main" id="{A8AC9901-7F19-448F-9E7D-3C8A2863928E}"/>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66639" r="1439"/>
          <a:stretch/>
        </p:blipFill>
        <p:spPr bwMode="auto">
          <a:xfrm>
            <a:off x="6070600" y="118635"/>
            <a:ext cx="2546300"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BFF69B82-1D78-4C93-BB9D-CE6B84A8BF73}"/>
              </a:ext>
            </a:extLst>
          </p:cNvPr>
          <p:cNvSpPr txBox="1"/>
          <p:nvPr/>
        </p:nvSpPr>
        <p:spPr>
          <a:xfrm>
            <a:off x="274376" y="121662"/>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39" name="TextBox 38">
            <a:extLst>
              <a:ext uri="{FF2B5EF4-FFF2-40B4-BE49-F238E27FC236}">
                <a16:creationId xmlns:a16="http://schemas.microsoft.com/office/drawing/2014/main" id="{4BA28541-80E4-4BA7-A3ED-DF12B1BCFB87}"/>
              </a:ext>
            </a:extLst>
          </p:cNvPr>
          <p:cNvSpPr txBox="1"/>
          <p:nvPr/>
        </p:nvSpPr>
        <p:spPr>
          <a:xfrm>
            <a:off x="3103828" y="94483"/>
            <a:ext cx="436338" cy="430887"/>
          </a:xfrm>
          <a:prstGeom prst="rect">
            <a:avLst/>
          </a:prstGeom>
          <a:noFill/>
        </p:spPr>
        <p:txBody>
          <a:bodyPr wrap="square" rtlCol="0">
            <a:spAutoFit/>
          </a:bodyPr>
          <a:lstStyle/>
          <a:p>
            <a:pPr>
              <a:buNone/>
            </a:pPr>
            <a:r>
              <a:rPr lang="en-GB" sz="2200" dirty="0">
                <a:solidFill>
                  <a:srgbClr val="00628C"/>
                </a:solidFill>
              </a:rPr>
              <a:t>b)</a:t>
            </a:r>
          </a:p>
        </p:txBody>
      </p:sp>
      <p:sp>
        <p:nvSpPr>
          <p:cNvPr id="40" name="TextBox 39">
            <a:extLst>
              <a:ext uri="{FF2B5EF4-FFF2-40B4-BE49-F238E27FC236}">
                <a16:creationId xmlns:a16="http://schemas.microsoft.com/office/drawing/2014/main" id="{B0F0DFC3-2541-4603-8323-7EF9211AC480}"/>
              </a:ext>
            </a:extLst>
          </p:cNvPr>
          <p:cNvSpPr txBox="1"/>
          <p:nvPr/>
        </p:nvSpPr>
        <p:spPr>
          <a:xfrm>
            <a:off x="6073686" y="93526"/>
            <a:ext cx="436338" cy="430887"/>
          </a:xfrm>
          <a:prstGeom prst="rect">
            <a:avLst/>
          </a:prstGeom>
          <a:noFill/>
        </p:spPr>
        <p:txBody>
          <a:bodyPr wrap="square" rtlCol="0">
            <a:spAutoFit/>
          </a:bodyPr>
          <a:lstStyle/>
          <a:p>
            <a:pPr>
              <a:buNone/>
            </a:pPr>
            <a:r>
              <a:rPr lang="en-GB" sz="2200" dirty="0">
                <a:solidFill>
                  <a:srgbClr val="00628C"/>
                </a:solidFill>
              </a:rPr>
              <a:t>c)</a:t>
            </a:r>
          </a:p>
        </p:txBody>
      </p:sp>
      <p:sp>
        <p:nvSpPr>
          <p:cNvPr id="41" name="TextBox 40">
            <a:extLst>
              <a:ext uri="{FF2B5EF4-FFF2-40B4-BE49-F238E27FC236}">
                <a16:creationId xmlns:a16="http://schemas.microsoft.com/office/drawing/2014/main" id="{B351F9FF-B3EA-4A3F-86B5-250F7931C506}"/>
              </a:ext>
            </a:extLst>
          </p:cNvPr>
          <p:cNvSpPr txBox="1"/>
          <p:nvPr/>
        </p:nvSpPr>
        <p:spPr>
          <a:xfrm>
            <a:off x="9053148" y="93525"/>
            <a:ext cx="436338" cy="430887"/>
          </a:xfrm>
          <a:prstGeom prst="rect">
            <a:avLst/>
          </a:prstGeom>
          <a:noFill/>
        </p:spPr>
        <p:txBody>
          <a:bodyPr wrap="square" rtlCol="0">
            <a:spAutoFit/>
          </a:bodyPr>
          <a:lstStyle/>
          <a:p>
            <a:pPr>
              <a:buNone/>
            </a:pPr>
            <a:r>
              <a:rPr lang="en-GB" sz="2200" dirty="0">
                <a:solidFill>
                  <a:srgbClr val="00628C"/>
                </a:solidFill>
              </a:rPr>
              <a:t>d)</a:t>
            </a:r>
          </a:p>
        </p:txBody>
      </p:sp>
      <p:pic>
        <p:nvPicPr>
          <p:cNvPr id="42" name="Picture 41">
            <a:extLst>
              <a:ext uri="{FF2B5EF4-FFF2-40B4-BE49-F238E27FC236}">
                <a16:creationId xmlns:a16="http://schemas.microsoft.com/office/drawing/2014/main" id="{35AD9F73-37C5-496A-A853-EA472546D2DA}"/>
              </a:ext>
            </a:extLst>
          </p:cNvPr>
          <p:cNvPicPr>
            <a:picLocks noChangeAspect="1"/>
          </p:cNvPicPr>
          <p:nvPr/>
        </p:nvPicPr>
        <p:blipFill rotWithShape="1">
          <a:blip r:embed="rId3">
            <a:extLst>
              <a:ext uri="{28A0092B-C50C-407E-A947-70E740481C1C}">
                <a14:useLocalDpi xmlns:a14="http://schemas.microsoft.com/office/drawing/2010/main"/>
              </a:ext>
            </a:extLst>
          </a:blip>
          <a:srcRect l="7420" t="24484" r="19252" b="2748"/>
          <a:stretch/>
        </p:blipFill>
        <p:spPr bwMode="auto">
          <a:xfrm>
            <a:off x="9011972" y="3523087"/>
            <a:ext cx="2580245" cy="3177985"/>
          </a:xfrm>
          <a:prstGeom prst="rect">
            <a:avLst/>
          </a:prstGeom>
          <a:noFill/>
          <a:ln>
            <a:noFill/>
          </a:ln>
        </p:spPr>
      </p:pic>
      <p:pic>
        <p:nvPicPr>
          <p:cNvPr id="43" name="80073B4A-233B-4E15-A9BA-CA995566ADAF">
            <a:extLst>
              <a:ext uri="{FF2B5EF4-FFF2-40B4-BE49-F238E27FC236}">
                <a16:creationId xmlns:a16="http://schemas.microsoft.com/office/drawing/2014/main" id="{32857060-8F3C-43CA-BC54-C924458A4A7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 r="68333" b="1"/>
          <a:stretch/>
        </p:blipFill>
        <p:spPr bwMode="auto">
          <a:xfrm>
            <a:off x="274376" y="3545653"/>
            <a:ext cx="2525953"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80073B4A-233B-4E15-A9BA-CA995566ADAF">
            <a:extLst>
              <a:ext uri="{FF2B5EF4-FFF2-40B4-BE49-F238E27FC236}">
                <a16:creationId xmlns:a16="http://schemas.microsoft.com/office/drawing/2014/main" id="{CD0932B8-3396-4B7B-B431-D279AFA3E00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2143" t="-557" r="36722" b="557"/>
          <a:stretch/>
        </p:blipFill>
        <p:spPr bwMode="auto">
          <a:xfrm>
            <a:off x="3166571" y="3509976"/>
            <a:ext cx="2483557"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80073B4A-233B-4E15-A9BA-CA995566ADAF">
            <a:extLst>
              <a:ext uri="{FF2B5EF4-FFF2-40B4-BE49-F238E27FC236}">
                <a16:creationId xmlns:a16="http://schemas.microsoft.com/office/drawing/2014/main" id="{D48C8419-2AD8-4480-872D-78EEC771D2A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66639" r="1439"/>
          <a:stretch/>
        </p:blipFill>
        <p:spPr bwMode="auto">
          <a:xfrm>
            <a:off x="6070600" y="3523087"/>
            <a:ext cx="2546300" cy="31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F64F4355-503C-41B7-B482-CC442CEE8AB7}"/>
              </a:ext>
            </a:extLst>
          </p:cNvPr>
          <p:cNvSpPr txBox="1"/>
          <p:nvPr/>
        </p:nvSpPr>
        <p:spPr>
          <a:xfrm>
            <a:off x="274376" y="3526114"/>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47" name="TextBox 46">
            <a:extLst>
              <a:ext uri="{FF2B5EF4-FFF2-40B4-BE49-F238E27FC236}">
                <a16:creationId xmlns:a16="http://schemas.microsoft.com/office/drawing/2014/main" id="{435A1546-997B-48CF-AB27-B56F65A6977A}"/>
              </a:ext>
            </a:extLst>
          </p:cNvPr>
          <p:cNvSpPr txBox="1"/>
          <p:nvPr/>
        </p:nvSpPr>
        <p:spPr>
          <a:xfrm>
            <a:off x="3103828" y="3498935"/>
            <a:ext cx="436338" cy="430887"/>
          </a:xfrm>
          <a:prstGeom prst="rect">
            <a:avLst/>
          </a:prstGeom>
          <a:noFill/>
        </p:spPr>
        <p:txBody>
          <a:bodyPr wrap="square" rtlCol="0">
            <a:spAutoFit/>
          </a:bodyPr>
          <a:lstStyle/>
          <a:p>
            <a:pPr>
              <a:buNone/>
            </a:pPr>
            <a:r>
              <a:rPr lang="en-GB" sz="2200" dirty="0">
                <a:solidFill>
                  <a:srgbClr val="00628C"/>
                </a:solidFill>
              </a:rPr>
              <a:t>b)</a:t>
            </a:r>
          </a:p>
        </p:txBody>
      </p:sp>
      <p:sp>
        <p:nvSpPr>
          <p:cNvPr id="48" name="TextBox 47">
            <a:extLst>
              <a:ext uri="{FF2B5EF4-FFF2-40B4-BE49-F238E27FC236}">
                <a16:creationId xmlns:a16="http://schemas.microsoft.com/office/drawing/2014/main" id="{C2380431-1133-4234-B1AB-DD34AA2D3466}"/>
              </a:ext>
            </a:extLst>
          </p:cNvPr>
          <p:cNvSpPr txBox="1"/>
          <p:nvPr/>
        </p:nvSpPr>
        <p:spPr>
          <a:xfrm>
            <a:off x="6073686" y="3497978"/>
            <a:ext cx="436338" cy="430887"/>
          </a:xfrm>
          <a:prstGeom prst="rect">
            <a:avLst/>
          </a:prstGeom>
          <a:noFill/>
        </p:spPr>
        <p:txBody>
          <a:bodyPr wrap="square" rtlCol="0">
            <a:spAutoFit/>
          </a:bodyPr>
          <a:lstStyle/>
          <a:p>
            <a:pPr>
              <a:buNone/>
            </a:pPr>
            <a:r>
              <a:rPr lang="en-GB" sz="2200" dirty="0">
                <a:solidFill>
                  <a:srgbClr val="00628C"/>
                </a:solidFill>
              </a:rPr>
              <a:t>c)</a:t>
            </a:r>
          </a:p>
        </p:txBody>
      </p:sp>
      <p:sp>
        <p:nvSpPr>
          <p:cNvPr id="49" name="TextBox 48">
            <a:extLst>
              <a:ext uri="{FF2B5EF4-FFF2-40B4-BE49-F238E27FC236}">
                <a16:creationId xmlns:a16="http://schemas.microsoft.com/office/drawing/2014/main" id="{50BD1C88-62BC-4E4D-A593-7EECA3D2E9E4}"/>
              </a:ext>
            </a:extLst>
          </p:cNvPr>
          <p:cNvSpPr txBox="1"/>
          <p:nvPr/>
        </p:nvSpPr>
        <p:spPr>
          <a:xfrm>
            <a:off x="9053148" y="3497977"/>
            <a:ext cx="436338" cy="430887"/>
          </a:xfrm>
          <a:prstGeom prst="rect">
            <a:avLst/>
          </a:prstGeom>
          <a:noFill/>
        </p:spPr>
        <p:txBody>
          <a:bodyPr wrap="square" rtlCol="0">
            <a:spAutoFit/>
          </a:bodyPr>
          <a:lstStyle/>
          <a:p>
            <a:pPr>
              <a:buNone/>
            </a:pPr>
            <a:r>
              <a:rPr lang="en-GB" sz="2200" dirty="0">
                <a:solidFill>
                  <a:srgbClr val="00628C"/>
                </a:solidFill>
              </a:rPr>
              <a:t>d)</a:t>
            </a:r>
          </a:p>
        </p:txBody>
      </p:sp>
    </p:spTree>
    <p:extLst>
      <p:ext uri="{BB962C8B-B14F-4D97-AF65-F5344CB8AC3E}">
        <p14:creationId xmlns:p14="http://schemas.microsoft.com/office/powerpoint/2010/main" val="26685862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ctagon 1">
            <a:extLst>
              <a:ext uri="{FF2B5EF4-FFF2-40B4-BE49-F238E27FC236}">
                <a16:creationId xmlns:a16="http://schemas.microsoft.com/office/drawing/2014/main" id="{BE6DEEB7-3FC7-46C3-A7A5-53930C949699}"/>
              </a:ext>
            </a:extLst>
          </p:cNvPr>
          <p:cNvSpPr/>
          <p:nvPr/>
        </p:nvSpPr>
        <p:spPr>
          <a:xfrm>
            <a:off x="292698" y="323056"/>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ctagon 2">
            <a:extLst>
              <a:ext uri="{FF2B5EF4-FFF2-40B4-BE49-F238E27FC236}">
                <a16:creationId xmlns:a16="http://schemas.microsoft.com/office/drawing/2014/main" id="{76CEECB9-7FBB-4149-8DD9-84B4A0EFAD34}"/>
              </a:ext>
            </a:extLst>
          </p:cNvPr>
          <p:cNvSpPr/>
          <p:nvPr/>
        </p:nvSpPr>
        <p:spPr>
          <a:xfrm>
            <a:off x="292698" y="2428947"/>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ctagon 3">
            <a:extLst>
              <a:ext uri="{FF2B5EF4-FFF2-40B4-BE49-F238E27FC236}">
                <a16:creationId xmlns:a16="http://schemas.microsoft.com/office/drawing/2014/main" id="{7A5BA67D-966A-4D97-9C88-373385300FF8}"/>
              </a:ext>
            </a:extLst>
          </p:cNvPr>
          <p:cNvSpPr/>
          <p:nvPr/>
        </p:nvSpPr>
        <p:spPr>
          <a:xfrm>
            <a:off x="292698" y="4534838"/>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ctagon 4">
            <a:extLst>
              <a:ext uri="{FF2B5EF4-FFF2-40B4-BE49-F238E27FC236}">
                <a16:creationId xmlns:a16="http://schemas.microsoft.com/office/drawing/2014/main" id="{016A900B-9B8D-4A0F-9C81-23134C204718}"/>
              </a:ext>
            </a:extLst>
          </p:cNvPr>
          <p:cNvSpPr/>
          <p:nvPr/>
        </p:nvSpPr>
        <p:spPr>
          <a:xfrm>
            <a:off x="2398589" y="323056"/>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ctagon 5">
            <a:extLst>
              <a:ext uri="{FF2B5EF4-FFF2-40B4-BE49-F238E27FC236}">
                <a16:creationId xmlns:a16="http://schemas.microsoft.com/office/drawing/2014/main" id="{B817A806-06AC-4278-BDC4-015F8617DDE8}"/>
              </a:ext>
            </a:extLst>
          </p:cNvPr>
          <p:cNvSpPr/>
          <p:nvPr/>
        </p:nvSpPr>
        <p:spPr>
          <a:xfrm>
            <a:off x="2398589" y="2428947"/>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ctagon 6">
            <a:extLst>
              <a:ext uri="{FF2B5EF4-FFF2-40B4-BE49-F238E27FC236}">
                <a16:creationId xmlns:a16="http://schemas.microsoft.com/office/drawing/2014/main" id="{0A3EA5B8-03AF-4CC0-808D-3AFF20677701}"/>
              </a:ext>
            </a:extLst>
          </p:cNvPr>
          <p:cNvSpPr/>
          <p:nvPr/>
        </p:nvSpPr>
        <p:spPr>
          <a:xfrm>
            <a:off x="2398589" y="4534838"/>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ctagon 7">
            <a:extLst>
              <a:ext uri="{FF2B5EF4-FFF2-40B4-BE49-F238E27FC236}">
                <a16:creationId xmlns:a16="http://schemas.microsoft.com/office/drawing/2014/main" id="{807ADB4D-4E98-405F-8AFD-A10D6AA63335}"/>
              </a:ext>
            </a:extLst>
          </p:cNvPr>
          <p:cNvSpPr/>
          <p:nvPr/>
        </p:nvSpPr>
        <p:spPr>
          <a:xfrm>
            <a:off x="4504480" y="323056"/>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ctagon 8">
            <a:extLst>
              <a:ext uri="{FF2B5EF4-FFF2-40B4-BE49-F238E27FC236}">
                <a16:creationId xmlns:a16="http://schemas.microsoft.com/office/drawing/2014/main" id="{1A7C1ECE-8D36-4F1D-9C9F-38497596CCFC}"/>
              </a:ext>
            </a:extLst>
          </p:cNvPr>
          <p:cNvSpPr/>
          <p:nvPr/>
        </p:nvSpPr>
        <p:spPr>
          <a:xfrm>
            <a:off x="4504480" y="2428947"/>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ctagon 9">
            <a:extLst>
              <a:ext uri="{FF2B5EF4-FFF2-40B4-BE49-F238E27FC236}">
                <a16:creationId xmlns:a16="http://schemas.microsoft.com/office/drawing/2014/main" id="{64DB0170-5DC2-4271-B30D-33EE32A51A6D}"/>
              </a:ext>
            </a:extLst>
          </p:cNvPr>
          <p:cNvSpPr/>
          <p:nvPr/>
        </p:nvSpPr>
        <p:spPr>
          <a:xfrm>
            <a:off x="4504480" y="4534838"/>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ctagon 10">
            <a:extLst>
              <a:ext uri="{FF2B5EF4-FFF2-40B4-BE49-F238E27FC236}">
                <a16:creationId xmlns:a16="http://schemas.microsoft.com/office/drawing/2014/main" id="{20517A6E-9567-4552-8D43-112AE549BD62}"/>
              </a:ext>
            </a:extLst>
          </p:cNvPr>
          <p:cNvSpPr/>
          <p:nvPr/>
        </p:nvSpPr>
        <p:spPr>
          <a:xfrm>
            <a:off x="6610371" y="323056"/>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ctagon 11">
            <a:extLst>
              <a:ext uri="{FF2B5EF4-FFF2-40B4-BE49-F238E27FC236}">
                <a16:creationId xmlns:a16="http://schemas.microsoft.com/office/drawing/2014/main" id="{4EB75A14-57F7-4D2E-9A7C-B0331E344B48}"/>
              </a:ext>
            </a:extLst>
          </p:cNvPr>
          <p:cNvSpPr/>
          <p:nvPr/>
        </p:nvSpPr>
        <p:spPr>
          <a:xfrm>
            <a:off x="6610371" y="2428947"/>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ctagon 12">
            <a:extLst>
              <a:ext uri="{FF2B5EF4-FFF2-40B4-BE49-F238E27FC236}">
                <a16:creationId xmlns:a16="http://schemas.microsoft.com/office/drawing/2014/main" id="{9D83DB35-BE94-4726-AB20-C30B3F1C28FC}"/>
              </a:ext>
            </a:extLst>
          </p:cNvPr>
          <p:cNvSpPr/>
          <p:nvPr/>
        </p:nvSpPr>
        <p:spPr>
          <a:xfrm>
            <a:off x="6610371" y="4534838"/>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ctagon 13">
            <a:extLst>
              <a:ext uri="{FF2B5EF4-FFF2-40B4-BE49-F238E27FC236}">
                <a16:creationId xmlns:a16="http://schemas.microsoft.com/office/drawing/2014/main" id="{332CA683-2911-4485-8DF8-D8D8D9415459}"/>
              </a:ext>
            </a:extLst>
          </p:cNvPr>
          <p:cNvSpPr/>
          <p:nvPr/>
        </p:nvSpPr>
        <p:spPr>
          <a:xfrm>
            <a:off x="8716262" y="323056"/>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ctagon 14">
            <a:extLst>
              <a:ext uri="{FF2B5EF4-FFF2-40B4-BE49-F238E27FC236}">
                <a16:creationId xmlns:a16="http://schemas.microsoft.com/office/drawing/2014/main" id="{C5C4B2D4-080F-495B-8DDB-0EF9FB3B4ED8}"/>
              </a:ext>
            </a:extLst>
          </p:cNvPr>
          <p:cNvSpPr/>
          <p:nvPr/>
        </p:nvSpPr>
        <p:spPr>
          <a:xfrm>
            <a:off x="8716262" y="2428947"/>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ctagon 15">
            <a:extLst>
              <a:ext uri="{FF2B5EF4-FFF2-40B4-BE49-F238E27FC236}">
                <a16:creationId xmlns:a16="http://schemas.microsoft.com/office/drawing/2014/main" id="{E883E34C-D384-467A-8258-EB3E48B61DC8}"/>
              </a:ext>
            </a:extLst>
          </p:cNvPr>
          <p:cNvSpPr/>
          <p:nvPr/>
        </p:nvSpPr>
        <p:spPr>
          <a:xfrm>
            <a:off x="8716262" y="4534838"/>
            <a:ext cx="1800000" cy="1800000"/>
          </a:xfrm>
          <a:prstGeom prst="octagon">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564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AC5BB50-4C3D-46D5-A4EB-02583398BC0E}"/>
              </a:ext>
            </a:extLst>
          </p:cNvPr>
          <p:cNvCxnSpPr>
            <a:cxnSpLocks/>
          </p:cNvCxnSpPr>
          <p:nvPr/>
        </p:nvCxnSpPr>
        <p:spPr>
          <a:xfrm>
            <a:off x="3060700" y="0"/>
            <a:ext cx="0" cy="6858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3C972C1-A808-4687-8B7F-22C3CF12E46B}"/>
              </a:ext>
            </a:extLst>
          </p:cNvPr>
          <p:cNvSpPr/>
          <p:nvPr/>
        </p:nvSpPr>
        <p:spPr>
          <a:xfrm>
            <a:off x="2414301" y="3544136"/>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01FFBF49-F14A-4C37-A5E1-62D8AD79B2C3}"/>
              </a:ext>
            </a:extLst>
          </p:cNvPr>
          <p:cNvCxnSpPr>
            <a:cxnSpLocks/>
          </p:cNvCxnSpPr>
          <p:nvPr/>
        </p:nvCxnSpPr>
        <p:spPr>
          <a:xfrm>
            <a:off x="1528689" y="606409"/>
            <a:ext cx="5915" cy="5302127"/>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70DDFF4-F32A-4050-8613-C8E41BE684A4}"/>
              </a:ext>
            </a:extLst>
          </p:cNvPr>
          <p:cNvCxnSpPr/>
          <p:nvPr/>
        </p:nvCxnSpPr>
        <p:spPr>
          <a:xfrm>
            <a:off x="1528689" y="3685801"/>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164199-5721-45FE-8E21-D096F6758856}"/>
              </a:ext>
            </a:extLst>
          </p:cNvPr>
          <p:cNvSpPr txBox="1"/>
          <p:nvPr/>
        </p:nvSpPr>
        <p:spPr>
          <a:xfrm>
            <a:off x="1673968" y="3378200"/>
            <a:ext cx="671979" cy="307777"/>
          </a:xfrm>
          <a:prstGeom prst="rect">
            <a:avLst/>
          </a:prstGeom>
          <a:noFill/>
        </p:spPr>
        <p:txBody>
          <a:bodyPr wrap="none" rtlCol="0">
            <a:spAutoFit/>
          </a:bodyPr>
          <a:lstStyle/>
          <a:p>
            <a:pPr>
              <a:buNone/>
            </a:pPr>
            <a:r>
              <a:rPr lang="en-GB" sz="1400" dirty="0"/>
              <a:t>10 cm</a:t>
            </a:r>
          </a:p>
        </p:txBody>
      </p:sp>
      <p:cxnSp>
        <p:nvCxnSpPr>
          <p:cNvPr id="16" name="Straight Connector 15">
            <a:extLst>
              <a:ext uri="{FF2B5EF4-FFF2-40B4-BE49-F238E27FC236}">
                <a16:creationId xmlns:a16="http://schemas.microsoft.com/office/drawing/2014/main" id="{F4E1DCA0-1988-4148-A572-3442BF010A4E}"/>
              </a:ext>
            </a:extLst>
          </p:cNvPr>
          <p:cNvCxnSpPr>
            <a:cxnSpLocks/>
          </p:cNvCxnSpPr>
          <p:nvPr/>
        </p:nvCxnSpPr>
        <p:spPr>
          <a:xfrm>
            <a:off x="6096000" y="-50800"/>
            <a:ext cx="0" cy="6858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075C135-2531-44AE-A503-80AEC24BD852}"/>
              </a:ext>
            </a:extLst>
          </p:cNvPr>
          <p:cNvSpPr/>
          <p:nvPr/>
        </p:nvSpPr>
        <p:spPr>
          <a:xfrm>
            <a:off x="5449601" y="3493336"/>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8917D62D-44B4-4AF4-945E-5F763EBCEC83}"/>
              </a:ext>
            </a:extLst>
          </p:cNvPr>
          <p:cNvCxnSpPr>
            <a:cxnSpLocks/>
          </p:cNvCxnSpPr>
          <p:nvPr/>
        </p:nvCxnSpPr>
        <p:spPr>
          <a:xfrm>
            <a:off x="4563989" y="555609"/>
            <a:ext cx="5915" cy="5302127"/>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8EC87E-483C-4538-8B31-E94508637F36}"/>
              </a:ext>
            </a:extLst>
          </p:cNvPr>
          <p:cNvCxnSpPr/>
          <p:nvPr/>
        </p:nvCxnSpPr>
        <p:spPr>
          <a:xfrm>
            <a:off x="4563989" y="3635001"/>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5886177-1E74-44FD-94CE-B85FA2E7EF69}"/>
              </a:ext>
            </a:extLst>
          </p:cNvPr>
          <p:cNvSpPr txBox="1"/>
          <p:nvPr/>
        </p:nvSpPr>
        <p:spPr>
          <a:xfrm>
            <a:off x="4709268" y="3327400"/>
            <a:ext cx="671979" cy="307777"/>
          </a:xfrm>
          <a:prstGeom prst="rect">
            <a:avLst/>
          </a:prstGeom>
          <a:noFill/>
        </p:spPr>
        <p:txBody>
          <a:bodyPr wrap="none" rtlCol="0">
            <a:spAutoFit/>
          </a:bodyPr>
          <a:lstStyle/>
          <a:p>
            <a:pPr>
              <a:buNone/>
            </a:pPr>
            <a:r>
              <a:rPr lang="en-GB" sz="1400" dirty="0"/>
              <a:t>10 cm</a:t>
            </a:r>
          </a:p>
        </p:txBody>
      </p:sp>
      <p:cxnSp>
        <p:nvCxnSpPr>
          <p:cNvPr id="21" name="Straight Connector 20">
            <a:extLst>
              <a:ext uri="{FF2B5EF4-FFF2-40B4-BE49-F238E27FC236}">
                <a16:creationId xmlns:a16="http://schemas.microsoft.com/office/drawing/2014/main" id="{6EAA164F-1DE8-49FE-BCB1-EF516E037CCD}"/>
              </a:ext>
            </a:extLst>
          </p:cNvPr>
          <p:cNvCxnSpPr>
            <a:cxnSpLocks/>
          </p:cNvCxnSpPr>
          <p:nvPr/>
        </p:nvCxnSpPr>
        <p:spPr>
          <a:xfrm>
            <a:off x="9184195" y="0"/>
            <a:ext cx="0" cy="6858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6C5CF70-F74E-4756-AA02-9E728E2EBD79}"/>
              </a:ext>
            </a:extLst>
          </p:cNvPr>
          <p:cNvSpPr/>
          <p:nvPr/>
        </p:nvSpPr>
        <p:spPr>
          <a:xfrm>
            <a:off x="8537796" y="3544136"/>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97807ECA-1AC2-4EB5-B91A-249B86F65A3C}"/>
              </a:ext>
            </a:extLst>
          </p:cNvPr>
          <p:cNvCxnSpPr>
            <a:cxnSpLocks/>
          </p:cNvCxnSpPr>
          <p:nvPr/>
        </p:nvCxnSpPr>
        <p:spPr>
          <a:xfrm>
            <a:off x="7652184" y="606409"/>
            <a:ext cx="5915" cy="5302127"/>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176540C-7B84-4D8A-8654-BBB974CB6521}"/>
              </a:ext>
            </a:extLst>
          </p:cNvPr>
          <p:cNvCxnSpPr/>
          <p:nvPr/>
        </p:nvCxnSpPr>
        <p:spPr>
          <a:xfrm>
            <a:off x="7652184" y="3685801"/>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8DD3E68-2599-4CC7-9175-980DEE785405}"/>
              </a:ext>
            </a:extLst>
          </p:cNvPr>
          <p:cNvSpPr txBox="1"/>
          <p:nvPr/>
        </p:nvSpPr>
        <p:spPr>
          <a:xfrm>
            <a:off x="7797463" y="3378200"/>
            <a:ext cx="671979" cy="307777"/>
          </a:xfrm>
          <a:prstGeom prst="rect">
            <a:avLst/>
          </a:prstGeom>
          <a:noFill/>
        </p:spPr>
        <p:txBody>
          <a:bodyPr wrap="none" rtlCol="0">
            <a:spAutoFit/>
          </a:bodyPr>
          <a:lstStyle/>
          <a:p>
            <a:pPr>
              <a:buNone/>
            </a:pPr>
            <a:r>
              <a:rPr lang="en-GB" sz="1400" dirty="0"/>
              <a:t>10 cm</a:t>
            </a:r>
          </a:p>
        </p:txBody>
      </p:sp>
      <p:sp>
        <p:nvSpPr>
          <p:cNvPr id="27" name="Oval 26">
            <a:extLst>
              <a:ext uri="{FF2B5EF4-FFF2-40B4-BE49-F238E27FC236}">
                <a16:creationId xmlns:a16="http://schemas.microsoft.com/office/drawing/2014/main" id="{C70763B4-C962-4852-95C6-30ED46533642}"/>
              </a:ext>
            </a:extLst>
          </p:cNvPr>
          <p:cNvSpPr/>
          <p:nvPr/>
        </p:nvSpPr>
        <p:spPr>
          <a:xfrm>
            <a:off x="11573096" y="3493336"/>
            <a:ext cx="207818" cy="21383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2EFBC92D-7B79-4D34-82AC-32B4D2F0002B}"/>
              </a:ext>
            </a:extLst>
          </p:cNvPr>
          <p:cNvCxnSpPr>
            <a:cxnSpLocks/>
          </p:cNvCxnSpPr>
          <p:nvPr/>
        </p:nvCxnSpPr>
        <p:spPr>
          <a:xfrm>
            <a:off x="10687484" y="555609"/>
            <a:ext cx="5915" cy="5302127"/>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F702FBC-8984-48B1-8558-AF9EB5F0C2FB}"/>
              </a:ext>
            </a:extLst>
          </p:cNvPr>
          <p:cNvCxnSpPr/>
          <p:nvPr/>
        </p:nvCxnSpPr>
        <p:spPr>
          <a:xfrm>
            <a:off x="10687484" y="3635001"/>
            <a:ext cx="8952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B278975-A9E7-473C-86D8-E653EB5E7A08}"/>
              </a:ext>
            </a:extLst>
          </p:cNvPr>
          <p:cNvSpPr txBox="1"/>
          <p:nvPr/>
        </p:nvSpPr>
        <p:spPr>
          <a:xfrm>
            <a:off x="10832763" y="3327400"/>
            <a:ext cx="671979" cy="307777"/>
          </a:xfrm>
          <a:prstGeom prst="rect">
            <a:avLst/>
          </a:prstGeom>
          <a:noFill/>
        </p:spPr>
        <p:txBody>
          <a:bodyPr wrap="none" rtlCol="0">
            <a:spAutoFit/>
          </a:bodyPr>
          <a:lstStyle/>
          <a:p>
            <a:pPr>
              <a:buNone/>
            </a:pPr>
            <a:r>
              <a:rPr lang="en-GB" sz="1400" dirty="0"/>
              <a:t>10 cm</a:t>
            </a:r>
          </a:p>
        </p:txBody>
      </p:sp>
    </p:spTree>
    <p:extLst>
      <p:ext uri="{BB962C8B-B14F-4D97-AF65-F5344CB8AC3E}">
        <p14:creationId xmlns:p14="http://schemas.microsoft.com/office/powerpoint/2010/main" val="2989780550"/>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2" ma:contentTypeDescription="Create a new document." ma:contentTypeScope="" ma:versionID="c8135e0ac5d13ee9995d9410d41fea8d">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3c7a52b7b9de7052d8d76efcb069027c"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SharedWithUsers xmlns="9529e089-aba0-4a11-8174-45d1c0b69621">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949CC5-79A4-49E3-BA7D-A33ED522E931}">
  <ds:schemaRefs>
    <ds:schemaRef ds:uri="06dfc3c2-6945-4ff9-b190-f51a7eda233c"/>
    <ds:schemaRef ds:uri="9529e089-aba0-4a11-8174-45d1c0b696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B1B18B3D-5C68-4030-BEF3-6F927E24DA37}">
  <ds:schemaRefs>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06dfc3c2-6945-4ff9-b190-f51a7eda233c"/>
    <ds:schemaRef ds:uri="9529e089-aba0-4a11-8174-45d1c0b69621"/>
    <ds:schemaRef ds:uri="http://www.w3.org/XML/1998/namespace"/>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TotalTime>
  <Words>26192</Words>
  <Application>Microsoft Office PowerPoint</Application>
  <PresentationFormat>Widescreen</PresentationFormat>
  <Paragraphs>1857</Paragraphs>
  <Slides>107</Slides>
  <Notes>104</Notes>
  <HiddenSlides>31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vt:lpstr>
      <vt:lpstr>Bahnschrift Light SemiCondensed</vt:lpstr>
      <vt:lpstr>Calibri</vt:lpstr>
      <vt:lpstr>Cambria Math</vt:lpstr>
      <vt:lpstr>Century Gothic</vt:lpstr>
      <vt:lpstr>Segoe UI</vt:lpstr>
      <vt:lpstr>Wingdings 2</vt:lpstr>
      <vt:lpstr>Custom Design</vt:lpstr>
      <vt:lpstr>      </vt:lpstr>
      <vt:lpstr>About this resource</vt:lpstr>
      <vt:lpstr>Using these Checkpoints </vt:lpstr>
      <vt:lpstr>Checkpoints 1–8    </vt:lpstr>
      <vt:lpstr>Checkpoints 9–16   </vt:lpstr>
      <vt:lpstr>Checkpoints 17–24    </vt:lpstr>
      <vt:lpstr>Transformations assessed in Checkpoints/Additional activities</vt:lpstr>
      <vt:lpstr>Key ideas</vt:lpstr>
      <vt:lpstr>Key ideas</vt:lpstr>
      <vt:lpstr>Congruence</vt:lpstr>
      <vt:lpstr>PowerPoint Presentation</vt:lpstr>
      <vt:lpstr>PowerPoint Presentation</vt:lpstr>
      <vt:lpstr>PowerPoint Presentation</vt:lpstr>
      <vt:lpstr>Checkpoint 1: Guidance</vt:lpstr>
      <vt:lpstr>PowerPoint Presentation</vt:lpstr>
      <vt:lpstr>PowerPoint Presentation</vt:lpstr>
      <vt:lpstr>PowerPoint Presentation</vt:lpstr>
      <vt:lpstr>Checkpoint 2: Guidance</vt:lpstr>
      <vt:lpstr>PowerPoint Presentation</vt:lpstr>
      <vt:lpstr>PowerPoint Presentation</vt:lpstr>
      <vt:lpstr>Checkpoint 3: Guidance</vt:lpstr>
      <vt:lpstr>PowerPoint Presentation</vt:lpstr>
      <vt:lpstr>Checkpoint 4: Guidance</vt:lpstr>
      <vt:lpstr>PowerPoint Presentation</vt:lpstr>
      <vt:lpstr>Checkpoint 5: Guidance</vt:lpstr>
      <vt:lpstr>PowerPoint Presentation</vt:lpstr>
      <vt:lpstr>PowerPoint Presentation</vt:lpstr>
      <vt:lpstr>Checkpoint 6: Guidance</vt:lpstr>
      <vt:lpstr>PowerPoint Presentation</vt:lpstr>
      <vt:lpstr>Checkpoint 7: Guidance</vt:lpstr>
      <vt:lpstr>PowerPoint Presentation</vt:lpstr>
      <vt:lpstr>Checkpoint 8: Guidance</vt:lpstr>
      <vt:lpstr>PowerPoint Presentation</vt:lpstr>
      <vt:lpstr>Checkpoint 9: Guidance</vt:lpstr>
      <vt:lpstr>PowerPoint Presentation</vt:lpstr>
      <vt:lpstr>Checkpoint 10: Guidance</vt:lpstr>
      <vt:lpstr>PowerPoint Presentation</vt:lpstr>
      <vt:lpstr>Checkpoint 11: Guidance</vt:lpstr>
      <vt:lpstr>PowerPoint Presentation</vt:lpstr>
      <vt:lpstr>Checkpoint 12: Guidance</vt:lpstr>
      <vt:lpstr>PowerPoint Presentation</vt:lpstr>
      <vt:lpstr>Checkpoint 13: Guidance</vt:lpstr>
      <vt:lpstr>PowerPoint Presentation</vt:lpstr>
      <vt:lpstr>Checkpoint 14: Guidance</vt:lpstr>
      <vt:lpstr>PowerPoint Presentation</vt:lpstr>
      <vt:lpstr>PowerPoint Presentation</vt:lpstr>
      <vt:lpstr>Checkpoint 15: Guidance</vt:lpstr>
      <vt:lpstr>PowerPoint Presentation</vt:lpstr>
      <vt:lpstr>PowerPoint Presentation</vt:lpstr>
      <vt:lpstr>Checkpoint 16: Guidance</vt:lpstr>
      <vt:lpstr>PowerPoint Presentation</vt:lpstr>
      <vt:lpstr>Checkpoint 17: Guidance</vt:lpstr>
      <vt:lpstr>PowerPoint Presentation</vt:lpstr>
      <vt:lpstr>PowerPoint Presentation</vt:lpstr>
      <vt:lpstr>Checkpoint 18: Guidance</vt:lpstr>
      <vt:lpstr>PowerPoint Presentation</vt:lpstr>
      <vt:lpstr>Checkpoint 19: Guidance</vt:lpstr>
      <vt:lpstr>PowerPoint Presentation</vt:lpstr>
      <vt:lpstr>PowerPoint Presentation</vt:lpstr>
      <vt:lpstr>Checkpoint 20: Guidance</vt:lpstr>
      <vt:lpstr>PowerPoint Presentation</vt:lpstr>
      <vt:lpstr>Checkpoint 21: Guidance</vt:lpstr>
      <vt:lpstr>Similarity</vt:lpstr>
      <vt:lpstr>PowerPoint Presentation</vt:lpstr>
      <vt:lpstr>PowerPoint Presentation</vt:lpstr>
      <vt:lpstr>Checkpoint 22: Guidance</vt:lpstr>
      <vt:lpstr>PowerPoint Presentation</vt:lpstr>
      <vt:lpstr>Checkpoint 23: Guidance</vt:lpstr>
      <vt:lpstr>PowerPoint Presentation</vt:lpstr>
      <vt:lpstr>Checkpoint 24: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136</cp:revision>
  <cp:lastPrinted>2022-04-06T09:41:51Z</cp:lastPrinted>
  <dcterms:created xsi:type="dcterms:W3CDTF">2008-01-11T09:41:35Z</dcterms:created>
  <dcterms:modified xsi:type="dcterms:W3CDTF">2022-10-17T10:59:54Z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